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262" r:id="rId3"/>
    <p:sldId id="257" r:id="rId4"/>
    <p:sldId id="272" r:id="rId5"/>
    <p:sldId id="267" r:id="rId6"/>
    <p:sldId id="275" r:id="rId7"/>
    <p:sldId id="276" r:id="rId8"/>
    <p:sldId id="264" r:id="rId9"/>
    <p:sldId id="263" r:id="rId10"/>
    <p:sldId id="273" r:id="rId11"/>
    <p:sldId id="270" r:id="rId12"/>
    <p:sldId id="274" r:id="rId13"/>
    <p:sldId id="266" r:id="rId14"/>
    <p:sldId id="269" r:id="rId15"/>
    <p:sldId id="271" r:id="rId16"/>
  </p:sldIdLst>
  <p:sldSz cx="9144000" cy="6858000" type="screen4x3"/>
  <p:notesSz cx="6858000" cy="92122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AC"/>
    <a:srgbClr val="0000D6"/>
    <a:srgbClr val="0000FF"/>
    <a:srgbClr val="996600"/>
    <a:srgbClr val="987B02"/>
    <a:srgbClr val="2D4E77"/>
    <a:srgbClr val="6600FF"/>
    <a:srgbClr val="3333CC"/>
    <a:srgbClr val="0066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p:cViewPr>
        <p:scale>
          <a:sx n="100" d="100"/>
          <a:sy n="100" d="100"/>
        </p:scale>
        <p:origin x="-810"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0969F2-035E-4BA8-AA29-3E49885B4711}" type="doc">
      <dgm:prSet loTypeId="urn:microsoft.com/office/officeart/2005/8/layout/chevron2" loCatId="list" qsTypeId="urn:microsoft.com/office/officeart/2005/8/quickstyle/3d1" qsCatId="3D" csTypeId="urn:microsoft.com/office/officeart/2005/8/colors/colorful4" csCatId="colorful" phldr="1"/>
      <dgm:spPr/>
      <dgm:t>
        <a:bodyPr/>
        <a:lstStyle/>
        <a:p>
          <a:endParaRPr lang="en-US"/>
        </a:p>
      </dgm:t>
    </dgm:pt>
    <dgm:pt modelId="{3E2FEDAB-F607-406E-8E81-EA7FB043B904}">
      <dgm:prSet phldrT="[Text]" custT="1"/>
      <dgm:spPr/>
      <dgm:t>
        <a:bodyPr/>
        <a:lstStyle/>
        <a:p>
          <a:r>
            <a:rPr lang="en-US" sz="1900" dirty="0" smtClean="0"/>
            <a:t>Education</a:t>
          </a:r>
          <a:endParaRPr lang="en-US" sz="1900" dirty="0"/>
        </a:p>
      </dgm:t>
    </dgm:pt>
    <dgm:pt modelId="{9FE13E31-32FE-4A3F-AE02-5D94D9C1F860}" type="parTrans" cxnId="{7413CB9F-28FE-44CF-8CD5-7F613F034B65}">
      <dgm:prSet/>
      <dgm:spPr/>
      <dgm:t>
        <a:bodyPr/>
        <a:lstStyle/>
        <a:p>
          <a:endParaRPr lang="en-US"/>
        </a:p>
      </dgm:t>
    </dgm:pt>
    <dgm:pt modelId="{28346347-D6C0-42A3-A9DB-3EA1C08722DE}" type="sibTrans" cxnId="{7413CB9F-28FE-44CF-8CD5-7F613F034B65}">
      <dgm:prSet/>
      <dgm:spPr/>
      <dgm:t>
        <a:bodyPr/>
        <a:lstStyle/>
        <a:p>
          <a:endParaRPr lang="en-US"/>
        </a:p>
      </dgm:t>
    </dgm:pt>
    <dgm:pt modelId="{3EC4C1FD-0E6F-41AF-AED4-C78FF3E454F7}">
      <dgm:prSet phldrT="[Text]" custT="1"/>
      <dgm:spPr/>
      <dgm:t>
        <a:bodyPr/>
        <a:lstStyle/>
        <a:p>
          <a:r>
            <a:rPr lang="en-US" sz="3600" dirty="0" smtClean="0"/>
            <a:t>Accounting degree</a:t>
          </a:r>
          <a:endParaRPr lang="en-US" sz="3600" dirty="0"/>
        </a:p>
      </dgm:t>
    </dgm:pt>
    <dgm:pt modelId="{43F53C0E-5599-4011-B472-09F095CDB761}" type="parTrans" cxnId="{4FAD64F8-A05A-418E-A4D7-C3E552DB79D3}">
      <dgm:prSet/>
      <dgm:spPr/>
      <dgm:t>
        <a:bodyPr/>
        <a:lstStyle/>
        <a:p>
          <a:endParaRPr lang="en-US"/>
        </a:p>
      </dgm:t>
    </dgm:pt>
    <dgm:pt modelId="{1CBCEA5B-5971-4D52-942E-F4A4703627B7}" type="sibTrans" cxnId="{4FAD64F8-A05A-418E-A4D7-C3E552DB79D3}">
      <dgm:prSet/>
      <dgm:spPr/>
      <dgm:t>
        <a:bodyPr/>
        <a:lstStyle/>
        <a:p>
          <a:endParaRPr lang="en-US"/>
        </a:p>
      </dgm:t>
    </dgm:pt>
    <dgm:pt modelId="{0AB6CB72-3484-4134-B689-A92BFDB222DA}">
      <dgm:prSet phldrT="[Text]" custT="1"/>
      <dgm:spPr/>
      <dgm:t>
        <a:bodyPr/>
        <a:lstStyle/>
        <a:p>
          <a:r>
            <a:rPr lang="en-US" sz="2000" dirty="0" smtClean="0"/>
            <a:t>Exam</a:t>
          </a:r>
          <a:endParaRPr lang="en-US" sz="2000" dirty="0"/>
        </a:p>
      </dgm:t>
    </dgm:pt>
    <dgm:pt modelId="{0208C28A-23B3-4661-9F31-EFACDD8DF04A}" type="parTrans" cxnId="{2B59111F-AB33-466C-9FAF-56F743C370D6}">
      <dgm:prSet/>
      <dgm:spPr/>
      <dgm:t>
        <a:bodyPr/>
        <a:lstStyle/>
        <a:p>
          <a:endParaRPr lang="en-US"/>
        </a:p>
      </dgm:t>
    </dgm:pt>
    <dgm:pt modelId="{D2F5DEDA-7E95-4420-8E59-4E86910652E1}" type="sibTrans" cxnId="{2B59111F-AB33-466C-9FAF-56F743C370D6}">
      <dgm:prSet/>
      <dgm:spPr/>
      <dgm:t>
        <a:bodyPr/>
        <a:lstStyle/>
        <a:p>
          <a:endParaRPr lang="en-US"/>
        </a:p>
      </dgm:t>
    </dgm:pt>
    <dgm:pt modelId="{D477D730-0C01-446A-9FFE-94DDF8D4B17F}">
      <dgm:prSet phldrT="[Text]" custT="1"/>
      <dgm:spPr/>
      <dgm:t>
        <a:bodyPr/>
        <a:lstStyle/>
        <a:p>
          <a:r>
            <a:rPr lang="en-US" sz="3600" dirty="0" smtClean="0"/>
            <a:t>Pass the 4 sections</a:t>
          </a:r>
          <a:endParaRPr lang="en-US" sz="3600" dirty="0"/>
        </a:p>
      </dgm:t>
    </dgm:pt>
    <dgm:pt modelId="{7FFF3E67-F680-4998-981B-0197CF279ACF}" type="parTrans" cxnId="{375F70F2-66E7-4584-946C-295DF9F37431}">
      <dgm:prSet/>
      <dgm:spPr/>
      <dgm:t>
        <a:bodyPr/>
        <a:lstStyle/>
        <a:p>
          <a:endParaRPr lang="en-US"/>
        </a:p>
      </dgm:t>
    </dgm:pt>
    <dgm:pt modelId="{CCEB1493-BFBF-4E12-8683-D79F4BE1CF5D}" type="sibTrans" cxnId="{375F70F2-66E7-4584-946C-295DF9F37431}">
      <dgm:prSet/>
      <dgm:spPr/>
      <dgm:t>
        <a:bodyPr/>
        <a:lstStyle/>
        <a:p>
          <a:endParaRPr lang="en-US"/>
        </a:p>
      </dgm:t>
    </dgm:pt>
    <dgm:pt modelId="{EAE3C1EE-56A9-4FCF-BA9C-D2B820981AB5}">
      <dgm:prSet phldrT="[Text]" custT="1"/>
      <dgm:spPr/>
      <dgm:t>
        <a:bodyPr/>
        <a:lstStyle/>
        <a:p>
          <a:r>
            <a:rPr lang="en-US" sz="1800" dirty="0" smtClean="0"/>
            <a:t>Experience</a:t>
          </a:r>
          <a:endParaRPr lang="en-US" sz="1800" dirty="0"/>
        </a:p>
      </dgm:t>
    </dgm:pt>
    <dgm:pt modelId="{432A9ED6-E54E-42DB-9B01-A7651140C7AA}" type="parTrans" cxnId="{05968EAB-2AFA-4B2E-9162-6EF4425CC16C}">
      <dgm:prSet/>
      <dgm:spPr/>
      <dgm:t>
        <a:bodyPr/>
        <a:lstStyle/>
        <a:p>
          <a:endParaRPr lang="en-US"/>
        </a:p>
      </dgm:t>
    </dgm:pt>
    <dgm:pt modelId="{2A2FCEA6-E855-4F7C-9C4B-E9F3DB9E47AE}" type="sibTrans" cxnId="{05968EAB-2AFA-4B2E-9162-6EF4425CC16C}">
      <dgm:prSet/>
      <dgm:spPr/>
      <dgm:t>
        <a:bodyPr/>
        <a:lstStyle/>
        <a:p>
          <a:endParaRPr lang="en-US"/>
        </a:p>
      </dgm:t>
    </dgm:pt>
    <dgm:pt modelId="{3B4E9871-A7FA-4798-A303-6B4686412EF9}">
      <dgm:prSet phldrT="[Text]" custT="1"/>
      <dgm:spPr/>
      <dgm:t>
        <a:bodyPr/>
        <a:lstStyle/>
        <a:p>
          <a:r>
            <a:rPr lang="en-US" sz="3600" dirty="0" smtClean="0"/>
            <a:t>Accounting experience</a:t>
          </a:r>
          <a:endParaRPr lang="en-US" sz="3600" dirty="0"/>
        </a:p>
      </dgm:t>
    </dgm:pt>
    <dgm:pt modelId="{FB0A5FDC-BF98-4C66-8C55-11F8362F9AA3}" type="parTrans" cxnId="{4170B677-B324-45F9-8BB2-06D3710E628C}">
      <dgm:prSet/>
      <dgm:spPr/>
      <dgm:t>
        <a:bodyPr/>
        <a:lstStyle/>
        <a:p>
          <a:endParaRPr lang="en-US"/>
        </a:p>
      </dgm:t>
    </dgm:pt>
    <dgm:pt modelId="{FFCACDF7-0A34-44AF-A0B7-25CCE66A0A63}" type="sibTrans" cxnId="{4170B677-B324-45F9-8BB2-06D3710E628C}">
      <dgm:prSet/>
      <dgm:spPr/>
      <dgm:t>
        <a:bodyPr/>
        <a:lstStyle/>
        <a:p>
          <a:endParaRPr lang="en-US"/>
        </a:p>
      </dgm:t>
    </dgm:pt>
    <dgm:pt modelId="{A5178702-08E6-4A28-ACDC-54E5C048491A}" type="pres">
      <dgm:prSet presAssocID="{120969F2-035E-4BA8-AA29-3E49885B4711}" presName="linearFlow" presStyleCnt="0">
        <dgm:presLayoutVars>
          <dgm:dir/>
          <dgm:animLvl val="lvl"/>
          <dgm:resizeHandles val="exact"/>
        </dgm:presLayoutVars>
      </dgm:prSet>
      <dgm:spPr/>
      <dgm:t>
        <a:bodyPr/>
        <a:lstStyle/>
        <a:p>
          <a:endParaRPr lang="en-US"/>
        </a:p>
      </dgm:t>
    </dgm:pt>
    <dgm:pt modelId="{016A1286-0208-4556-8AB9-B1FA9A94D97E}" type="pres">
      <dgm:prSet presAssocID="{3E2FEDAB-F607-406E-8E81-EA7FB043B904}" presName="composite" presStyleCnt="0"/>
      <dgm:spPr/>
      <dgm:t>
        <a:bodyPr/>
        <a:lstStyle/>
        <a:p>
          <a:endParaRPr lang="en-US"/>
        </a:p>
      </dgm:t>
    </dgm:pt>
    <dgm:pt modelId="{EA3527E4-3545-4416-9399-9BD777C1AC7A}" type="pres">
      <dgm:prSet presAssocID="{3E2FEDAB-F607-406E-8E81-EA7FB043B904}" presName="parentText" presStyleLbl="alignNode1" presStyleIdx="0" presStyleCnt="3">
        <dgm:presLayoutVars>
          <dgm:chMax val="1"/>
          <dgm:bulletEnabled val="1"/>
        </dgm:presLayoutVars>
      </dgm:prSet>
      <dgm:spPr/>
      <dgm:t>
        <a:bodyPr/>
        <a:lstStyle/>
        <a:p>
          <a:endParaRPr lang="en-US"/>
        </a:p>
      </dgm:t>
    </dgm:pt>
    <dgm:pt modelId="{76B80184-449F-44EC-92DF-9D023E27E293}" type="pres">
      <dgm:prSet presAssocID="{3E2FEDAB-F607-406E-8E81-EA7FB043B904}" presName="descendantText" presStyleLbl="alignAcc1" presStyleIdx="0" presStyleCnt="3">
        <dgm:presLayoutVars>
          <dgm:bulletEnabled val="1"/>
        </dgm:presLayoutVars>
      </dgm:prSet>
      <dgm:spPr/>
      <dgm:t>
        <a:bodyPr/>
        <a:lstStyle/>
        <a:p>
          <a:endParaRPr lang="en-US"/>
        </a:p>
      </dgm:t>
    </dgm:pt>
    <dgm:pt modelId="{CDC1F31C-49DC-42C8-8A7C-2C76AF8251EB}" type="pres">
      <dgm:prSet presAssocID="{28346347-D6C0-42A3-A9DB-3EA1C08722DE}" presName="sp" presStyleCnt="0"/>
      <dgm:spPr/>
      <dgm:t>
        <a:bodyPr/>
        <a:lstStyle/>
        <a:p>
          <a:endParaRPr lang="en-US"/>
        </a:p>
      </dgm:t>
    </dgm:pt>
    <dgm:pt modelId="{D56B1E3C-BCD1-4D62-958D-EC514C9116EC}" type="pres">
      <dgm:prSet presAssocID="{0AB6CB72-3484-4134-B689-A92BFDB222DA}" presName="composite" presStyleCnt="0"/>
      <dgm:spPr/>
      <dgm:t>
        <a:bodyPr/>
        <a:lstStyle/>
        <a:p>
          <a:endParaRPr lang="en-US"/>
        </a:p>
      </dgm:t>
    </dgm:pt>
    <dgm:pt modelId="{93C7A74F-4D3C-40FF-A71F-DF5CC2727453}" type="pres">
      <dgm:prSet presAssocID="{0AB6CB72-3484-4134-B689-A92BFDB222DA}" presName="parentText" presStyleLbl="alignNode1" presStyleIdx="1" presStyleCnt="3">
        <dgm:presLayoutVars>
          <dgm:chMax val="1"/>
          <dgm:bulletEnabled val="1"/>
        </dgm:presLayoutVars>
      </dgm:prSet>
      <dgm:spPr/>
      <dgm:t>
        <a:bodyPr/>
        <a:lstStyle/>
        <a:p>
          <a:endParaRPr lang="en-US"/>
        </a:p>
      </dgm:t>
    </dgm:pt>
    <dgm:pt modelId="{96202AE5-6C77-497F-A222-322EC4E47323}" type="pres">
      <dgm:prSet presAssocID="{0AB6CB72-3484-4134-B689-A92BFDB222DA}" presName="descendantText" presStyleLbl="alignAcc1" presStyleIdx="1" presStyleCnt="3">
        <dgm:presLayoutVars>
          <dgm:bulletEnabled val="1"/>
        </dgm:presLayoutVars>
      </dgm:prSet>
      <dgm:spPr/>
      <dgm:t>
        <a:bodyPr/>
        <a:lstStyle/>
        <a:p>
          <a:endParaRPr lang="en-US"/>
        </a:p>
      </dgm:t>
    </dgm:pt>
    <dgm:pt modelId="{C364F5F0-27ED-4239-8C97-03BD72F0E38C}" type="pres">
      <dgm:prSet presAssocID="{D2F5DEDA-7E95-4420-8E59-4E86910652E1}" presName="sp" presStyleCnt="0"/>
      <dgm:spPr/>
      <dgm:t>
        <a:bodyPr/>
        <a:lstStyle/>
        <a:p>
          <a:endParaRPr lang="en-US"/>
        </a:p>
      </dgm:t>
    </dgm:pt>
    <dgm:pt modelId="{DE0FCF04-6E69-4E84-8DC5-95E5F7CFF7D4}" type="pres">
      <dgm:prSet presAssocID="{EAE3C1EE-56A9-4FCF-BA9C-D2B820981AB5}" presName="composite" presStyleCnt="0"/>
      <dgm:spPr/>
      <dgm:t>
        <a:bodyPr/>
        <a:lstStyle/>
        <a:p>
          <a:endParaRPr lang="en-US"/>
        </a:p>
      </dgm:t>
    </dgm:pt>
    <dgm:pt modelId="{A3A8B57B-78B7-40CF-B79F-9EE779A386E6}" type="pres">
      <dgm:prSet presAssocID="{EAE3C1EE-56A9-4FCF-BA9C-D2B820981AB5}" presName="parentText" presStyleLbl="alignNode1" presStyleIdx="2" presStyleCnt="3">
        <dgm:presLayoutVars>
          <dgm:chMax val="1"/>
          <dgm:bulletEnabled val="1"/>
        </dgm:presLayoutVars>
      </dgm:prSet>
      <dgm:spPr/>
      <dgm:t>
        <a:bodyPr/>
        <a:lstStyle/>
        <a:p>
          <a:endParaRPr lang="en-US"/>
        </a:p>
      </dgm:t>
    </dgm:pt>
    <dgm:pt modelId="{C2AEE806-A2D1-420C-9F4D-36FE3E03937B}" type="pres">
      <dgm:prSet presAssocID="{EAE3C1EE-56A9-4FCF-BA9C-D2B820981AB5}" presName="descendantText" presStyleLbl="alignAcc1" presStyleIdx="2" presStyleCnt="3">
        <dgm:presLayoutVars>
          <dgm:bulletEnabled val="1"/>
        </dgm:presLayoutVars>
      </dgm:prSet>
      <dgm:spPr/>
      <dgm:t>
        <a:bodyPr/>
        <a:lstStyle/>
        <a:p>
          <a:endParaRPr lang="en-US"/>
        </a:p>
      </dgm:t>
    </dgm:pt>
  </dgm:ptLst>
  <dgm:cxnLst>
    <dgm:cxn modelId="{375F70F2-66E7-4584-946C-295DF9F37431}" srcId="{0AB6CB72-3484-4134-B689-A92BFDB222DA}" destId="{D477D730-0C01-446A-9FFE-94DDF8D4B17F}" srcOrd="0" destOrd="0" parTransId="{7FFF3E67-F680-4998-981B-0197CF279ACF}" sibTransId="{CCEB1493-BFBF-4E12-8683-D79F4BE1CF5D}"/>
    <dgm:cxn modelId="{2B59111F-AB33-466C-9FAF-56F743C370D6}" srcId="{120969F2-035E-4BA8-AA29-3E49885B4711}" destId="{0AB6CB72-3484-4134-B689-A92BFDB222DA}" srcOrd="1" destOrd="0" parTransId="{0208C28A-23B3-4661-9F31-EFACDD8DF04A}" sibTransId="{D2F5DEDA-7E95-4420-8E59-4E86910652E1}"/>
    <dgm:cxn modelId="{05968EAB-2AFA-4B2E-9162-6EF4425CC16C}" srcId="{120969F2-035E-4BA8-AA29-3E49885B4711}" destId="{EAE3C1EE-56A9-4FCF-BA9C-D2B820981AB5}" srcOrd="2" destOrd="0" parTransId="{432A9ED6-E54E-42DB-9B01-A7651140C7AA}" sibTransId="{2A2FCEA6-E855-4F7C-9C4B-E9F3DB9E47AE}"/>
    <dgm:cxn modelId="{1DBEE679-84D8-4B80-83A3-CAF44EA28F3B}" type="presOf" srcId="{3E2FEDAB-F607-406E-8E81-EA7FB043B904}" destId="{EA3527E4-3545-4416-9399-9BD777C1AC7A}" srcOrd="0" destOrd="0" presId="urn:microsoft.com/office/officeart/2005/8/layout/chevron2"/>
    <dgm:cxn modelId="{140C65F7-A9D9-4B7B-8E6D-A54C62A6B88E}" type="presOf" srcId="{3EC4C1FD-0E6F-41AF-AED4-C78FF3E454F7}" destId="{76B80184-449F-44EC-92DF-9D023E27E293}" srcOrd="0" destOrd="0" presId="urn:microsoft.com/office/officeart/2005/8/layout/chevron2"/>
    <dgm:cxn modelId="{7413CB9F-28FE-44CF-8CD5-7F613F034B65}" srcId="{120969F2-035E-4BA8-AA29-3E49885B4711}" destId="{3E2FEDAB-F607-406E-8E81-EA7FB043B904}" srcOrd="0" destOrd="0" parTransId="{9FE13E31-32FE-4A3F-AE02-5D94D9C1F860}" sibTransId="{28346347-D6C0-42A3-A9DB-3EA1C08722DE}"/>
    <dgm:cxn modelId="{4FAD64F8-A05A-418E-A4D7-C3E552DB79D3}" srcId="{3E2FEDAB-F607-406E-8E81-EA7FB043B904}" destId="{3EC4C1FD-0E6F-41AF-AED4-C78FF3E454F7}" srcOrd="0" destOrd="0" parTransId="{43F53C0E-5599-4011-B472-09F095CDB761}" sibTransId="{1CBCEA5B-5971-4D52-942E-F4A4703627B7}"/>
    <dgm:cxn modelId="{A4C93F37-A1E4-44CB-B098-8A17AE0AFB53}" type="presOf" srcId="{3B4E9871-A7FA-4798-A303-6B4686412EF9}" destId="{C2AEE806-A2D1-420C-9F4D-36FE3E03937B}" srcOrd="0" destOrd="0" presId="urn:microsoft.com/office/officeart/2005/8/layout/chevron2"/>
    <dgm:cxn modelId="{A764AAE1-6239-4B49-9524-33C5D8745846}" type="presOf" srcId="{EAE3C1EE-56A9-4FCF-BA9C-D2B820981AB5}" destId="{A3A8B57B-78B7-40CF-B79F-9EE779A386E6}" srcOrd="0" destOrd="0" presId="urn:microsoft.com/office/officeart/2005/8/layout/chevron2"/>
    <dgm:cxn modelId="{4170B677-B324-45F9-8BB2-06D3710E628C}" srcId="{EAE3C1EE-56A9-4FCF-BA9C-D2B820981AB5}" destId="{3B4E9871-A7FA-4798-A303-6B4686412EF9}" srcOrd="0" destOrd="0" parTransId="{FB0A5FDC-BF98-4C66-8C55-11F8362F9AA3}" sibTransId="{FFCACDF7-0A34-44AF-A0B7-25CCE66A0A63}"/>
    <dgm:cxn modelId="{433C2184-4487-4BD9-B52E-90FEE9B04AB7}" type="presOf" srcId="{0AB6CB72-3484-4134-B689-A92BFDB222DA}" destId="{93C7A74F-4D3C-40FF-A71F-DF5CC2727453}" srcOrd="0" destOrd="0" presId="urn:microsoft.com/office/officeart/2005/8/layout/chevron2"/>
    <dgm:cxn modelId="{EA2BA3A8-4112-4D18-A0CA-0B2792C8DDC0}" type="presOf" srcId="{120969F2-035E-4BA8-AA29-3E49885B4711}" destId="{A5178702-08E6-4A28-ACDC-54E5C048491A}" srcOrd="0" destOrd="0" presId="urn:microsoft.com/office/officeart/2005/8/layout/chevron2"/>
    <dgm:cxn modelId="{79ACE607-6906-405F-8E9B-906D086107C6}" type="presOf" srcId="{D477D730-0C01-446A-9FFE-94DDF8D4B17F}" destId="{96202AE5-6C77-497F-A222-322EC4E47323}" srcOrd="0" destOrd="0" presId="urn:microsoft.com/office/officeart/2005/8/layout/chevron2"/>
    <dgm:cxn modelId="{5CA32283-32BF-4D0C-AE0B-968918236EED}" type="presParOf" srcId="{A5178702-08E6-4A28-ACDC-54E5C048491A}" destId="{016A1286-0208-4556-8AB9-B1FA9A94D97E}" srcOrd="0" destOrd="0" presId="urn:microsoft.com/office/officeart/2005/8/layout/chevron2"/>
    <dgm:cxn modelId="{125D43C6-E40E-49B7-8436-FD67BAC23068}" type="presParOf" srcId="{016A1286-0208-4556-8AB9-B1FA9A94D97E}" destId="{EA3527E4-3545-4416-9399-9BD777C1AC7A}" srcOrd="0" destOrd="0" presId="urn:microsoft.com/office/officeart/2005/8/layout/chevron2"/>
    <dgm:cxn modelId="{F3DEEFCF-7DDB-4B65-80C6-CD4F5F56CEC1}" type="presParOf" srcId="{016A1286-0208-4556-8AB9-B1FA9A94D97E}" destId="{76B80184-449F-44EC-92DF-9D023E27E293}" srcOrd="1" destOrd="0" presId="urn:microsoft.com/office/officeart/2005/8/layout/chevron2"/>
    <dgm:cxn modelId="{AF436EEC-033A-4944-B2CB-25D6E0C31F20}" type="presParOf" srcId="{A5178702-08E6-4A28-ACDC-54E5C048491A}" destId="{CDC1F31C-49DC-42C8-8A7C-2C76AF8251EB}" srcOrd="1" destOrd="0" presId="urn:microsoft.com/office/officeart/2005/8/layout/chevron2"/>
    <dgm:cxn modelId="{C5E7034A-175C-473F-AA72-E8E633519227}" type="presParOf" srcId="{A5178702-08E6-4A28-ACDC-54E5C048491A}" destId="{D56B1E3C-BCD1-4D62-958D-EC514C9116EC}" srcOrd="2" destOrd="0" presId="urn:microsoft.com/office/officeart/2005/8/layout/chevron2"/>
    <dgm:cxn modelId="{DEBB9E27-3C37-4053-A7A5-B218AC95908D}" type="presParOf" srcId="{D56B1E3C-BCD1-4D62-958D-EC514C9116EC}" destId="{93C7A74F-4D3C-40FF-A71F-DF5CC2727453}" srcOrd="0" destOrd="0" presId="urn:microsoft.com/office/officeart/2005/8/layout/chevron2"/>
    <dgm:cxn modelId="{11B20463-1F80-4040-A5F4-AAEC1351DB74}" type="presParOf" srcId="{D56B1E3C-BCD1-4D62-958D-EC514C9116EC}" destId="{96202AE5-6C77-497F-A222-322EC4E47323}" srcOrd="1" destOrd="0" presId="urn:microsoft.com/office/officeart/2005/8/layout/chevron2"/>
    <dgm:cxn modelId="{DE3D50F8-54D3-4172-A026-B8F2CADD4B3A}" type="presParOf" srcId="{A5178702-08E6-4A28-ACDC-54E5C048491A}" destId="{C364F5F0-27ED-4239-8C97-03BD72F0E38C}" srcOrd="3" destOrd="0" presId="urn:microsoft.com/office/officeart/2005/8/layout/chevron2"/>
    <dgm:cxn modelId="{5C56CAD0-555F-4100-B332-905801DFB547}" type="presParOf" srcId="{A5178702-08E6-4A28-ACDC-54E5C048491A}" destId="{DE0FCF04-6E69-4E84-8DC5-95E5F7CFF7D4}" srcOrd="4" destOrd="0" presId="urn:microsoft.com/office/officeart/2005/8/layout/chevron2"/>
    <dgm:cxn modelId="{BF852FE3-004F-4D28-8966-CD8B20A79B59}" type="presParOf" srcId="{DE0FCF04-6E69-4E84-8DC5-95E5F7CFF7D4}" destId="{A3A8B57B-78B7-40CF-B79F-9EE779A386E6}" srcOrd="0" destOrd="0" presId="urn:microsoft.com/office/officeart/2005/8/layout/chevron2"/>
    <dgm:cxn modelId="{97E1605B-7D55-4AE0-9DD1-2CE06B814FCE}" type="presParOf" srcId="{DE0FCF04-6E69-4E84-8DC5-95E5F7CFF7D4}" destId="{C2AEE806-A2D1-420C-9F4D-36FE3E03937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527E4-3545-4416-9399-9BD777C1AC7A}">
      <dsp:nvSpPr>
        <dsp:cNvPr id="0" name=""/>
        <dsp:cNvSpPr/>
      </dsp:nvSpPr>
      <dsp:spPr>
        <a:xfrm rot="5400000">
          <a:off x="-234172" y="235729"/>
          <a:ext cx="1561151" cy="1092805"/>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Education</a:t>
          </a:r>
          <a:endParaRPr lang="en-US" sz="1900" kern="1200" dirty="0"/>
        </a:p>
      </dsp:txBody>
      <dsp:txXfrm rot="-5400000">
        <a:off x="2" y="547959"/>
        <a:ext cx="1092805" cy="468346"/>
      </dsp:txXfrm>
    </dsp:sp>
    <dsp:sp modelId="{76B80184-449F-44EC-92DF-9D023E27E293}">
      <dsp:nvSpPr>
        <dsp:cNvPr id="0" name=""/>
        <dsp:cNvSpPr/>
      </dsp:nvSpPr>
      <dsp:spPr>
        <a:xfrm rot="5400000">
          <a:off x="3658528" y="-2564165"/>
          <a:ext cx="1014748" cy="6146194"/>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Accounting degree</a:t>
          </a:r>
          <a:endParaRPr lang="en-US" sz="3600" kern="1200" dirty="0"/>
        </a:p>
      </dsp:txBody>
      <dsp:txXfrm rot="-5400000">
        <a:off x="1092805" y="51094"/>
        <a:ext cx="6096658" cy="915676"/>
      </dsp:txXfrm>
    </dsp:sp>
    <dsp:sp modelId="{93C7A74F-4D3C-40FF-A71F-DF5CC2727453}">
      <dsp:nvSpPr>
        <dsp:cNvPr id="0" name=""/>
        <dsp:cNvSpPr/>
      </dsp:nvSpPr>
      <dsp:spPr>
        <a:xfrm rot="5400000">
          <a:off x="-234172" y="1602278"/>
          <a:ext cx="1561151" cy="1092805"/>
        </a:xfrm>
        <a:prstGeom prst="chevron">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Exam</a:t>
          </a:r>
          <a:endParaRPr lang="en-US" sz="2000" kern="1200" dirty="0"/>
        </a:p>
      </dsp:txBody>
      <dsp:txXfrm rot="-5400000">
        <a:off x="2" y="1914508"/>
        <a:ext cx="1092805" cy="468346"/>
      </dsp:txXfrm>
    </dsp:sp>
    <dsp:sp modelId="{96202AE5-6C77-497F-A222-322EC4E47323}">
      <dsp:nvSpPr>
        <dsp:cNvPr id="0" name=""/>
        <dsp:cNvSpPr/>
      </dsp:nvSpPr>
      <dsp:spPr>
        <a:xfrm rot="5400000">
          <a:off x="3658528" y="-1197617"/>
          <a:ext cx="1014748" cy="6146194"/>
        </a:xfrm>
        <a:prstGeom prst="round2Same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Pass the 4 sections</a:t>
          </a:r>
          <a:endParaRPr lang="en-US" sz="3600" kern="1200" dirty="0"/>
        </a:p>
      </dsp:txBody>
      <dsp:txXfrm rot="-5400000">
        <a:off x="1092805" y="1417642"/>
        <a:ext cx="6096658" cy="915676"/>
      </dsp:txXfrm>
    </dsp:sp>
    <dsp:sp modelId="{A3A8B57B-78B7-40CF-B79F-9EE779A386E6}">
      <dsp:nvSpPr>
        <dsp:cNvPr id="0" name=""/>
        <dsp:cNvSpPr/>
      </dsp:nvSpPr>
      <dsp:spPr>
        <a:xfrm rot="5400000">
          <a:off x="-234172" y="2968827"/>
          <a:ext cx="1561151" cy="1092805"/>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Experience</a:t>
          </a:r>
          <a:endParaRPr lang="en-US" sz="1800" kern="1200" dirty="0"/>
        </a:p>
      </dsp:txBody>
      <dsp:txXfrm rot="-5400000">
        <a:off x="2" y="3281057"/>
        <a:ext cx="1092805" cy="468346"/>
      </dsp:txXfrm>
    </dsp:sp>
    <dsp:sp modelId="{C2AEE806-A2D1-420C-9F4D-36FE3E03937B}">
      <dsp:nvSpPr>
        <dsp:cNvPr id="0" name=""/>
        <dsp:cNvSpPr/>
      </dsp:nvSpPr>
      <dsp:spPr>
        <a:xfrm rot="5400000">
          <a:off x="3658528" y="168931"/>
          <a:ext cx="1014748" cy="6146194"/>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Accounting experience</a:t>
          </a:r>
          <a:endParaRPr lang="en-US" sz="3600" kern="1200" dirty="0"/>
        </a:p>
      </dsp:txBody>
      <dsp:txXfrm rot="-5400000">
        <a:off x="1092805" y="2784190"/>
        <a:ext cx="6096658" cy="91567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60375"/>
          </a:xfrm>
          <a:prstGeom prst="rect">
            <a:avLst/>
          </a:prstGeom>
        </p:spPr>
        <p:txBody>
          <a:bodyPr vert="horz" lIns="91440" tIns="45720" rIns="91440" bIns="45720" rtlCol="0"/>
          <a:lstStyle>
            <a:lvl1pPr algn="r">
              <a:defRPr sz="1200"/>
            </a:lvl1pPr>
          </a:lstStyle>
          <a:p>
            <a:pPr>
              <a:defRPr/>
            </a:pPr>
            <a:fld id="{2F2BCD72-370D-4ADB-B71E-ED84B6661059}" type="datetimeFigureOut">
              <a:rPr lang="en-US"/>
              <a:pPr>
                <a:defRPr/>
              </a:pPr>
              <a:t>5/19/2011</a:t>
            </a:fld>
            <a:endParaRPr lang="en-US" dirty="0"/>
          </a:p>
        </p:txBody>
      </p:sp>
      <p:sp>
        <p:nvSpPr>
          <p:cNvPr id="4" name="Footer Placeholder 3"/>
          <p:cNvSpPr>
            <a:spLocks noGrp="1"/>
          </p:cNvSpPr>
          <p:nvPr>
            <p:ph type="ftr" sz="quarter" idx="2"/>
          </p:nvPr>
        </p:nvSpPr>
        <p:spPr>
          <a:xfrm>
            <a:off x="0" y="8750300"/>
            <a:ext cx="2971800" cy="460375"/>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750300"/>
            <a:ext cx="2971800" cy="460375"/>
          </a:xfrm>
          <a:prstGeom prst="rect">
            <a:avLst/>
          </a:prstGeom>
        </p:spPr>
        <p:txBody>
          <a:bodyPr vert="horz" lIns="91440" tIns="45720" rIns="91440" bIns="45720" rtlCol="0" anchor="b"/>
          <a:lstStyle>
            <a:lvl1pPr algn="r">
              <a:defRPr sz="1200"/>
            </a:lvl1pPr>
          </a:lstStyle>
          <a:p>
            <a:pPr>
              <a:defRPr/>
            </a:pPr>
            <a:fld id="{180D7148-D09C-4225-BC66-E336819B3BBC}" type="slidenum">
              <a:rPr lang="en-US"/>
              <a:pPr>
                <a:defRPr/>
              </a:pPr>
              <a:t>‹#›</a:t>
            </a:fld>
            <a:endParaRPr lang="en-US" dirty="0"/>
          </a:p>
        </p:txBody>
      </p:sp>
    </p:spTree>
    <p:extLst>
      <p:ext uri="{BB962C8B-B14F-4D97-AF65-F5344CB8AC3E}">
        <p14:creationId xmlns:p14="http://schemas.microsoft.com/office/powerpoint/2010/main" val="2703002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38915"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27125" y="690563"/>
            <a:ext cx="4603750" cy="3454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914400" y="4375150"/>
            <a:ext cx="5029200" cy="4146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7518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38919" name="Rectangle 7"/>
          <p:cNvSpPr>
            <a:spLocks noGrp="1" noChangeArrowheads="1"/>
          </p:cNvSpPr>
          <p:nvPr>
            <p:ph type="sldNum" sz="quarter" idx="5"/>
          </p:nvPr>
        </p:nvSpPr>
        <p:spPr bwMode="auto">
          <a:xfrm>
            <a:off x="3886200" y="87518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C026717-47D2-4914-91C0-F1C095367804}" type="slidenum">
              <a:rPr lang="en-US"/>
              <a:pPr>
                <a:defRPr/>
              </a:pPr>
              <a:t>‹#›</a:t>
            </a:fld>
            <a:endParaRPr lang="en-US" dirty="0"/>
          </a:p>
        </p:txBody>
      </p:sp>
    </p:spTree>
    <p:extLst>
      <p:ext uri="{BB962C8B-B14F-4D97-AF65-F5344CB8AC3E}">
        <p14:creationId xmlns:p14="http://schemas.microsoft.com/office/powerpoint/2010/main" val="1470811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64249063-EAB3-49FF-9519-417E3CC4C368}" type="slidenum">
              <a:rPr lang="en-US" sz="1200" smtClean="0"/>
              <a:pPr eaLnBrk="1" hangingPunct="1"/>
              <a:t>1</a:t>
            </a:fld>
            <a:endParaRPr lang="en-US" sz="1200"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5FD5ABBC-776C-4FBB-9FEE-FA5D9DD77B72}" type="slidenum">
              <a:rPr lang="en-US" sz="1200" smtClean="0"/>
              <a:pPr eaLnBrk="1" hangingPunct="1"/>
              <a:t>14</a:t>
            </a:fld>
            <a:endParaRPr lang="en-US" sz="1200"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74EA9F2B-2290-41BD-8265-0ED6B424B1A3}" type="slidenum">
              <a:rPr lang="en-US" sz="1200" smtClean="0"/>
              <a:pPr eaLnBrk="1" hangingPunct="1"/>
              <a:t>2</a:t>
            </a:fld>
            <a:endParaRPr lang="en-US" sz="1200"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9051543E-A462-4CE0-9999-AD29674F9468}" type="slidenum">
              <a:rPr lang="en-US" sz="1200" smtClean="0"/>
              <a:pPr eaLnBrk="1" hangingPunct="1"/>
              <a:t>3</a:t>
            </a:fld>
            <a:endParaRPr lang="en-US" sz="1200"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t>There are exceptions and variations to every bullet on this slide depending on the state/jurisdiction.  This depicts a summary only.</a:t>
            </a: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DEB4C981-13A3-4E74-9CEF-3BC420AD0D13}" type="slidenum">
              <a:rPr lang="en-US" sz="1200" smtClean="0"/>
              <a:pPr eaLnBrk="1" hangingPunct="1"/>
              <a:t>4</a:t>
            </a:fld>
            <a:endParaRPr lang="en-US" sz="12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D348EFED-A4A8-4D9C-B54A-981C01070A02}" type="slidenum">
              <a:rPr lang="en-US" sz="1200" smtClean="0"/>
              <a:pPr eaLnBrk="1" hangingPunct="1"/>
              <a:t>5</a:t>
            </a:fld>
            <a:endParaRPr lang="en-US" sz="12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005C53C8-B4B9-4E44-9FCF-7C1DB9FBB06B}" type="slidenum">
              <a:rPr lang="en-US" sz="1200" smtClean="0"/>
              <a:pPr eaLnBrk="1" hangingPunct="1"/>
              <a:t>8</a:t>
            </a:fld>
            <a:endParaRPr lang="en-US" sz="1200" dirty="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D9135E7B-94EA-47ED-ABEC-7C16E974239A}" type="slidenum">
              <a:rPr lang="en-US" sz="1200" smtClean="0"/>
              <a:pPr eaLnBrk="1" hangingPunct="1"/>
              <a:t>9</a:t>
            </a:fld>
            <a:endParaRPr lang="en-US" sz="1200"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891D4331-7A6F-46A2-8AAE-56DE144F047B}" type="slidenum">
              <a:rPr lang="en-US" sz="1200" smtClean="0"/>
              <a:pPr eaLnBrk="1" hangingPunct="1"/>
              <a:t>11</a:t>
            </a:fld>
            <a:endParaRPr lang="en-US" sz="12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F451F9FC-9F26-46B2-9B2F-7190BB17D6A8}" type="slidenum">
              <a:rPr lang="en-US" sz="1200" smtClean="0"/>
              <a:pPr eaLnBrk="1" hangingPunct="1"/>
              <a:t>13</a:t>
            </a:fld>
            <a:endParaRPr lang="en-US" sz="1200" dirty="0" smtClean="0"/>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828800" cy="6856413"/>
            <a:chOff x="0" y="0"/>
            <a:chExt cx="1152" cy="4319"/>
          </a:xfrm>
        </p:grpSpPr>
        <p:sp>
          <p:nvSpPr>
            <p:cNvPr id="5" name="Rectangle 3"/>
            <p:cNvSpPr>
              <a:spLocks noChangeArrowheads="1"/>
            </p:cNvSpPr>
            <p:nvPr/>
          </p:nvSpPr>
          <p:spPr bwMode="auto">
            <a:xfrm>
              <a:off x="0" y="0"/>
              <a:ext cx="1152" cy="1026"/>
            </a:xfrm>
            <a:prstGeom prst="rect">
              <a:avLst/>
            </a:prstGeom>
            <a:gradFill rotWithShape="0">
              <a:gsLst>
                <a:gs pos="0">
                  <a:schemeClr val="bg2"/>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lang="en-US" dirty="0"/>
            </a:p>
          </p:txBody>
        </p:sp>
        <p:sp>
          <p:nvSpPr>
            <p:cNvPr id="6" name="Rectangle 4"/>
            <p:cNvSpPr>
              <a:spLocks noChangeArrowheads="1"/>
            </p:cNvSpPr>
            <p:nvPr/>
          </p:nvSpPr>
          <p:spPr bwMode="auto">
            <a:xfrm>
              <a:off x="0" y="2400"/>
              <a:ext cx="1152" cy="1919"/>
            </a:xfrm>
            <a:prstGeom prst="rect">
              <a:avLst/>
            </a:prstGeom>
            <a:gradFill rotWithShape="0">
              <a:gsLst>
                <a:gs pos="0">
                  <a:schemeClr val="accent1"/>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lang="en-US" dirty="0"/>
            </a:p>
          </p:txBody>
        </p:sp>
        <p:pic>
          <p:nvPicPr>
            <p:cNvPr id="7" name="Picture 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28"/>
              <a:ext cx="1152" cy="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3" name="Rectangle 11"/>
          <p:cNvSpPr>
            <a:spLocks noGrp="1" noChangeArrowheads="1"/>
          </p:cNvSpPr>
          <p:nvPr>
            <p:ph type="ctrTitle" sz="quarter"/>
          </p:nvPr>
        </p:nvSpPr>
        <p:spPr>
          <a:xfrm>
            <a:off x="1905000" y="1676400"/>
            <a:ext cx="6934200" cy="2116138"/>
          </a:xfrm>
        </p:spPr>
        <p:txBody>
          <a:bodyPr/>
          <a:lstStyle>
            <a:lvl1pPr>
              <a:defRPr/>
            </a:lvl1pPr>
          </a:lstStyle>
          <a:p>
            <a:r>
              <a:rPr lang="en-US"/>
              <a:t>Click to edit Master title style</a:t>
            </a:r>
          </a:p>
        </p:txBody>
      </p:sp>
      <p:sp>
        <p:nvSpPr>
          <p:cNvPr id="3084" name="Rectangle 12"/>
          <p:cNvSpPr>
            <a:spLocks noGrp="1" noChangeArrowheads="1"/>
          </p:cNvSpPr>
          <p:nvPr>
            <p:ph type="subTitle" sz="quarter" idx="1"/>
          </p:nvPr>
        </p:nvSpPr>
        <p:spPr>
          <a:xfrm>
            <a:off x="1911350" y="3968750"/>
            <a:ext cx="6400800" cy="1752600"/>
          </a:xfrm>
        </p:spPr>
        <p:txBody>
          <a:bodyPr/>
          <a:lstStyle>
            <a:lvl1pPr marL="0" indent="0">
              <a:buFont typeface="Symbol" pitchFamily="18" charset="2"/>
              <a:buNone/>
              <a:defRPr/>
            </a:lvl1pPr>
          </a:lstStyle>
          <a:p>
            <a:r>
              <a:rPr lang="en-US"/>
              <a:t>Click to edit Master subtitle style</a:t>
            </a:r>
          </a:p>
        </p:txBody>
      </p:sp>
      <p:sp>
        <p:nvSpPr>
          <p:cNvPr id="8" name="Rectangle 13"/>
          <p:cNvSpPr>
            <a:spLocks noGrp="1" noChangeArrowheads="1"/>
          </p:cNvSpPr>
          <p:nvPr>
            <p:ph type="dt" sz="quarter" idx="10"/>
          </p:nvPr>
        </p:nvSpPr>
        <p:spPr>
          <a:xfrm>
            <a:off x="1828800" y="6400800"/>
            <a:ext cx="1905000" cy="457200"/>
          </a:xfrm>
        </p:spPr>
        <p:txBody>
          <a:bodyPr/>
          <a:lstStyle>
            <a:lvl1pPr>
              <a:defRPr/>
            </a:lvl1pPr>
          </a:lstStyle>
          <a:p>
            <a:pPr>
              <a:defRPr/>
            </a:pPr>
            <a:endParaRPr lang="en-US" dirty="0"/>
          </a:p>
        </p:txBody>
      </p:sp>
      <p:sp>
        <p:nvSpPr>
          <p:cNvPr id="9" name="Rectangle 14"/>
          <p:cNvSpPr>
            <a:spLocks noGrp="1" noChangeArrowheads="1"/>
          </p:cNvSpPr>
          <p:nvPr>
            <p:ph type="ftr" sz="quarter" idx="11"/>
          </p:nvPr>
        </p:nvSpPr>
        <p:spPr>
          <a:xfrm>
            <a:off x="3962400" y="6400800"/>
            <a:ext cx="2895600" cy="457200"/>
          </a:xfrm>
        </p:spPr>
        <p:txBody>
          <a:bodyPr/>
          <a:lstStyle>
            <a:lvl1pPr>
              <a:defRPr/>
            </a:lvl1pPr>
          </a:lstStyle>
          <a:p>
            <a:pPr>
              <a:defRPr/>
            </a:pPr>
            <a:endParaRPr lang="en-US" dirty="0"/>
          </a:p>
        </p:txBody>
      </p:sp>
      <p:sp>
        <p:nvSpPr>
          <p:cNvPr id="10" name="Rectangle 15"/>
          <p:cNvSpPr>
            <a:spLocks noGrp="1" noChangeArrowheads="1"/>
          </p:cNvSpPr>
          <p:nvPr>
            <p:ph type="sldNum" sz="quarter" idx="12"/>
          </p:nvPr>
        </p:nvSpPr>
        <p:spPr/>
        <p:txBody>
          <a:bodyPr/>
          <a:lstStyle>
            <a:lvl1pPr>
              <a:defRPr/>
            </a:lvl1pPr>
          </a:lstStyle>
          <a:p>
            <a:pPr>
              <a:defRPr/>
            </a:pPr>
            <a:fld id="{638B7DCB-1E45-4B9F-AE5E-B6E6283C4CAC}" type="slidenum">
              <a:rPr lang="en-US"/>
              <a:pPr>
                <a:defRPr/>
              </a:pPr>
              <a:t>‹#›</a:t>
            </a:fld>
            <a:endParaRPr lang="en-US" dirty="0"/>
          </a:p>
        </p:txBody>
      </p:sp>
    </p:spTree>
    <p:extLst>
      <p:ext uri="{BB962C8B-B14F-4D97-AF65-F5344CB8AC3E}">
        <p14:creationId xmlns:p14="http://schemas.microsoft.com/office/powerpoint/2010/main" val="615584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dirty="0"/>
          </a:p>
        </p:txBody>
      </p:sp>
      <p:sp>
        <p:nvSpPr>
          <p:cNvPr id="5"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5"/>
          <p:cNvSpPr>
            <a:spLocks noGrp="1" noChangeArrowheads="1"/>
          </p:cNvSpPr>
          <p:nvPr>
            <p:ph type="sldNum" sz="quarter" idx="12"/>
          </p:nvPr>
        </p:nvSpPr>
        <p:spPr>
          <a:ln/>
        </p:spPr>
        <p:txBody>
          <a:bodyPr/>
          <a:lstStyle>
            <a:lvl1pPr>
              <a:defRPr/>
            </a:lvl1pPr>
          </a:lstStyle>
          <a:p>
            <a:pPr>
              <a:defRPr/>
            </a:pPr>
            <a:fld id="{F2E9FB99-8694-45F7-82C9-05D518496A9B}" type="slidenum">
              <a:rPr lang="en-US"/>
              <a:pPr>
                <a:defRPr/>
              </a:pPr>
              <a:t>‹#›</a:t>
            </a:fld>
            <a:endParaRPr lang="en-US" dirty="0"/>
          </a:p>
        </p:txBody>
      </p:sp>
    </p:spTree>
    <p:extLst>
      <p:ext uri="{BB962C8B-B14F-4D97-AF65-F5344CB8AC3E}">
        <p14:creationId xmlns:p14="http://schemas.microsoft.com/office/powerpoint/2010/main" val="384560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dirty="0"/>
          </a:p>
        </p:txBody>
      </p:sp>
      <p:sp>
        <p:nvSpPr>
          <p:cNvPr id="5"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5"/>
          <p:cNvSpPr>
            <a:spLocks noGrp="1" noChangeArrowheads="1"/>
          </p:cNvSpPr>
          <p:nvPr>
            <p:ph type="sldNum" sz="quarter" idx="12"/>
          </p:nvPr>
        </p:nvSpPr>
        <p:spPr>
          <a:ln/>
        </p:spPr>
        <p:txBody>
          <a:bodyPr/>
          <a:lstStyle>
            <a:lvl1pPr>
              <a:defRPr/>
            </a:lvl1pPr>
          </a:lstStyle>
          <a:p>
            <a:pPr>
              <a:defRPr/>
            </a:pPr>
            <a:fld id="{73009606-0709-4E8E-BFC3-8A3D40ED84CA}" type="slidenum">
              <a:rPr lang="en-US"/>
              <a:pPr>
                <a:defRPr/>
              </a:pPr>
              <a:t>‹#›</a:t>
            </a:fld>
            <a:endParaRPr lang="en-US" dirty="0"/>
          </a:p>
        </p:txBody>
      </p:sp>
    </p:spTree>
    <p:extLst>
      <p:ext uri="{BB962C8B-B14F-4D97-AF65-F5344CB8AC3E}">
        <p14:creationId xmlns:p14="http://schemas.microsoft.com/office/powerpoint/2010/main" val="203072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dirty="0"/>
          </a:p>
        </p:txBody>
      </p:sp>
      <p:sp>
        <p:nvSpPr>
          <p:cNvPr id="5"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5"/>
          <p:cNvSpPr>
            <a:spLocks noGrp="1" noChangeArrowheads="1"/>
          </p:cNvSpPr>
          <p:nvPr>
            <p:ph type="sldNum" sz="quarter" idx="12"/>
          </p:nvPr>
        </p:nvSpPr>
        <p:spPr>
          <a:ln/>
        </p:spPr>
        <p:txBody>
          <a:bodyPr/>
          <a:lstStyle>
            <a:lvl1pPr>
              <a:defRPr/>
            </a:lvl1pPr>
          </a:lstStyle>
          <a:p>
            <a:pPr>
              <a:defRPr/>
            </a:pPr>
            <a:fld id="{CCC9345E-E017-4A74-93C1-E167F5A314B7}" type="slidenum">
              <a:rPr lang="en-US"/>
              <a:pPr>
                <a:defRPr/>
              </a:pPr>
              <a:t>‹#›</a:t>
            </a:fld>
            <a:endParaRPr lang="en-US" dirty="0"/>
          </a:p>
        </p:txBody>
      </p:sp>
    </p:spTree>
    <p:extLst>
      <p:ext uri="{BB962C8B-B14F-4D97-AF65-F5344CB8AC3E}">
        <p14:creationId xmlns:p14="http://schemas.microsoft.com/office/powerpoint/2010/main" val="384267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dirty="0"/>
          </a:p>
        </p:txBody>
      </p:sp>
      <p:sp>
        <p:nvSpPr>
          <p:cNvPr id="5"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5"/>
          <p:cNvSpPr>
            <a:spLocks noGrp="1" noChangeArrowheads="1"/>
          </p:cNvSpPr>
          <p:nvPr>
            <p:ph type="sldNum" sz="quarter" idx="12"/>
          </p:nvPr>
        </p:nvSpPr>
        <p:spPr>
          <a:ln/>
        </p:spPr>
        <p:txBody>
          <a:bodyPr/>
          <a:lstStyle>
            <a:lvl1pPr>
              <a:defRPr/>
            </a:lvl1pPr>
          </a:lstStyle>
          <a:p>
            <a:pPr>
              <a:defRPr/>
            </a:pPr>
            <a:fld id="{3F5B19AA-9AC2-4544-9A87-36943A9B71D1}" type="slidenum">
              <a:rPr lang="en-US"/>
              <a:pPr>
                <a:defRPr/>
              </a:pPr>
              <a:t>‹#›</a:t>
            </a:fld>
            <a:endParaRPr lang="en-US" dirty="0"/>
          </a:p>
        </p:txBody>
      </p:sp>
    </p:spTree>
    <p:extLst>
      <p:ext uri="{BB962C8B-B14F-4D97-AF65-F5344CB8AC3E}">
        <p14:creationId xmlns:p14="http://schemas.microsoft.com/office/powerpoint/2010/main" val="1594058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dirty="0"/>
          </a:p>
        </p:txBody>
      </p:sp>
      <p:sp>
        <p:nvSpPr>
          <p:cNvPr id="6"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5"/>
          <p:cNvSpPr>
            <a:spLocks noGrp="1" noChangeArrowheads="1"/>
          </p:cNvSpPr>
          <p:nvPr>
            <p:ph type="sldNum" sz="quarter" idx="12"/>
          </p:nvPr>
        </p:nvSpPr>
        <p:spPr>
          <a:ln/>
        </p:spPr>
        <p:txBody>
          <a:bodyPr/>
          <a:lstStyle>
            <a:lvl1pPr>
              <a:defRPr/>
            </a:lvl1pPr>
          </a:lstStyle>
          <a:p>
            <a:pPr>
              <a:defRPr/>
            </a:pPr>
            <a:fld id="{21A14432-4721-492A-9E05-D18E5529EDBB}" type="slidenum">
              <a:rPr lang="en-US"/>
              <a:pPr>
                <a:defRPr/>
              </a:pPr>
              <a:t>‹#›</a:t>
            </a:fld>
            <a:endParaRPr lang="en-US" dirty="0"/>
          </a:p>
        </p:txBody>
      </p:sp>
    </p:spTree>
    <p:extLst>
      <p:ext uri="{BB962C8B-B14F-4D97-AF65-F5344CB8AC3E}">
        <p14:creationId xmlns:p14="http://schemas.microsoft.com/office/powerpoint/2010/main" val="3543605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dirty="0"/>
          </a:p>
        </p:txBody>
      </p:sp>
      <p:sp>
        <p:nvSpPr>
          <p:cNvPr id="8"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5"/>
          <p:cNvSpPr>
            <a:spLocks noGrp="1" noChangeArrowheads="1"/>
          </p:cNvSpPr>
          <p:nvPr>
            <p:ph type="sldNum" sz="quarter" idx="12"/>
          </p:nvPr>
        </p:nvSpPr>
        <p:spPr>
          <a:ln/>
        </p:spPr>
        <p:txBody>
          <a:bodyPr/>
          <a:lstStyle>
            <a:lvl1pPr>
              <a:defRPr/>
            </a:lvl1pPr>
          </a:lstStyle>
          <a:p>
            <a:pPr>
              <a:defRPr/>
            </a:pPr>
            <a:fld id="{83C25204-0D3A-4FF7-BD06-BE94D82A87CD}" type="slidenum">
              <a:rPr lang="en-US"/>
              <a:pPr>
                <a:defRPr/>
              </a:pPr>
              <a:t>‹#›</a:t>
            </a:fld>
            <a:endParaRPr lang="en-US" dirty="0"/>
          </a:p>
        </p:txBody>
      </p:sp>
    </p:spTree>
    <p:extLst>
      <p:ext uri="{BB962C8B-B14F-4D97-AF65-F5344CB8AC3E}">
        <p14:creationId xmlns:p14="http://schemas.microsoft.com/office/powerpoint/2010/main" val="1773897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dirty="0"/>
          </a:p>
        </p:txBody>
      </p:sp>
      <p:sp>
        <p:nvSpPr>
          <p:cNvPr id="4"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5"/>
          <p:cNvSpPr>
            <a:spLocks noGrp="1" noChangeArrowheads="1"/>
          </p:cNvSpPr>
          <p:nvPr>
            <p:ph type="sldNum" sz="quarter" idx="12"/>
          </p:nvPr>
        </p:nvSpPr>
        <p:spPr>
          <a:ln/>
        </p:spPr>
        <p:txBody>
          <a:bodyPr/>
          <a:lstStyle>
            <a:lvl1pPr>
              <a:defRPr/>
            </a:lvl1pPr>
          </a:lstStyle>
          <a:p>
            <a:pPr>
              <a:defRPr/>
            </a:pPr>
            <a:fld id="{688B67DA-7CC7-42C5-A7DB-0CF28087EEAC}" type="slidenum">
              <a:rPr lang="en-US"/>
              <a:pPr>
                <a:defRPr/>
              </a:pPr>
              <a:t>‹#›</a:t>
            </a:fld>
            <a:endParaRPr lang="en-US" dirty="0"/>
          </a:p>
        </p:txBody>
      </p:sp>
    </p:spTree>
    <p:extLst>
      <p:ext uri="{BB962C8B-B14F-4D97-AF65-F5344CB8AC3E}">
        <p14:creationId xmlns:p14="http://schemas.microsoft.com/office/powerpoint/2010/main" val="3592097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dirty="0"/>
          </a:p>
        </p:txBody>
      </p:sp>
      <p:sp>
        <p:nvSpPr>
          <p:cNvPr id="3"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5"/>
          <p:cNvSpPr>
            <a:spLocks noGrp="1" noChangeArrowheads="1"/>
          </p:cNvSpPr>
          <p:nvPr>
            <p:ph type="sldNum" sz="quarter" idx="12"/>
          </p:nvPr>
        </p:nvSpPr>
        <p:spPr>
          <a:ln/>
        </p:spPr>
        <p:txBody>
          <a:bodyPr/>
          <a:lstStyle>
            <a:lvl1pPr>
              <a:defRPr/>
            </a:lvl1pPr>
          </a:lstStyle>
          <a:p>
            <a:pPr>
              <a:defRPr/>
            </a:pPr>
            <a:fld id="{55B3E2A2-32AB-42C6-B530-41720E05AC76}" type="slidenum">
              <a:rPr lang="en-US"/>
              <a:pPr>
                <a:defRPr/>
              </a:pPr>
              <a:t>‹#›</a:t>
            </a:fld>
            <a:endParaRPr lang="en-US" dirty="0"/>
          </a:p>
        </p:txBody>
      </p:sp>
    </p:spTree>
    <p:extLst>
      <p:ext uri="{BB962C8B-B14F-4D97-AF65-F5344CB8AC3E}">
        <p14:creationId xmlns:p14="http://schemas.microsoft.com/office/powerpoint/2010/main" val="70890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dirty="0"/>
          </a:p>
        </p:txBody>
      </p:sp>
      <p:sp>
        <p:nvSpPr>
          <p:cNvPr id="6"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5"/>
          <p:cNvSpPr>
            <a:spLocks noGrp="1" noChangeArrowheads="1"/>
          </p:cNvSpPr>
          <p:nvPr>
            <p:ph type="sldNum" sz="quarter" idx="12"/>
          </p:nvPr>
        </p:nvSpPr>
        <p:spPr>
          <a:ln/>
        </p:spPr>
        <p:txBody>
          <a:bodyPr/>
          <a:lstStyle>
            <a:lvl1pPr>
              <a:defRPr/>
            </a:lvl1pPr>
          </a:lstStyle>
          <a:p>
            <a:pPr>
              <a:defRPr/>
            </a:pPr>
            <a:fld id="{7643F657-23A2-40B6-B412-CBF37A3CE9A8}" type="slidenum">
              <a:rPr lang="en-US"/>
              <a:pPr>
                <a:defRPr/>
              </a:pPr>
              <a:t>‹#›</a:t>
            </a:fld>
            <a:endParaRPr lang="en-US" dirty="0"/>
          </a:p>
        </p:txBody>
      </p:sp>
    </p:spTree>
    <p:extLst>
      <p:ext uri="{BB962C8B-B14F-4D97-AF65-F5344CB8AC3E}">
        <p14:creationId xmlns:p14="http://schemas.microsoft.com/office/powerpoint/2010/main" val="519199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dirty="0"/>
          </a:p>
        </p:txBody>
      </p:sp>
      <p:sp>
        <p:nvSpPr>
          <p:cNvPr id="6" name="Rectangle 1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5"/>
          <p:cNvSpPr>
            <a:spLocks noGrp="1" noChangeArrowheads="1"/>
          </p:cNvSpPr>
          <p:nvPr>
            <p:ph type="sldNum" sz="quarter" idx="12"/>
          </p:nvPr>
        </p:nvSpPr>
        <p:spPr>
          <a:ln/>
        </p:spPr>
        <p:txBody>
          <a:bodyPr/>
          <a:lstStyle>
            <a:lvl1pPr>
              <a:defRPr/>
            </a:lvl1pPr>
          </a:lstStyle>
          <a:p>
            <a:pPr>
              <a:defRPr/>
            </a:pPr>
            <a:fld id="{67FC52AC-7513-49A1-B498-D7B4F0475574}" type="slidenum">
              <a:rPr lang="en-US"/>
              <a:pPr>
                <a:defRPr/>
              </a:pPr>
              <a:t>‹#›</a:t>
            </a:fld>
            <a:endParaRPr lang="en-US" dirty="0"/>
          </a:p>
        </p:txBody>
      </p:sp>
    </p:spTree>
    <p:extLst>
      <p:ext uri="{BB962C8B-B14F-4D97-AF65-F5344CB8AC3E}">
        <p14:creationId xmlns:p14="http://schemas.microsoft.com/office/powerpoint/2010/main" val="3868617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143000" cy="6856413"/>
            <a:chOff x="0" y="0"/>
            <a:chExt cx="720" cy="4319"/>
          </a:xfrm>
        </p:grpSpPr>
        <p:sp>
          <p:nvSpPr>
            <p:cNvPr id="1032" name="Rectangle 3"/>
            <p:cNvSpPr>
              <a:spLocks noChangeArrowheads="1"/>
            </p:cNvSpPr>
            <p:nvPr/>
          </p:nvSpPr>
          <p:spPr bwMode="auto">
            <a:xfrm>
              <a:off x="0" y="0"/>
              <a:ext cx="720" cy="336"/>
            </a:xfrm>
            <a:prstGeom prst="rect">
              <a:avLst/>
            </a:prstGeom>
            <a:gradFill rotWithShape="0">
              <a:gsLst>
                <a:gs pos="0">
                  <a:schemeClr val="bg2"/>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lang="en-US" dirty="0"/>
            </a:p>
          </p:txBody>
        </p:sp>
        <p:sp>
          <p:nvSpPr>
            <p:cNvPr id="1033" name="Rectangle 4"/>
            <p:cNvSpPr>
              <a:spLocks noChangeArrowheads="1"/>
            </p:cNvSpPr>
            <p:nvPr/>
          </p:nvSpPr>
          <p:spPr bwMode="auto">
            <a:xfrm>
              <a:off x="0" y="2016"/>
              <a:ext cx="720" cy="2303"/>
            </a:xfrm>
            <a:prstGeom prst="rect">
              <a:avLst/>
            </a:prstGeom>
            <a:gradFill rotWithShape="0">
              <a:gsLst>
                <a:gs pos="0">
                  <a:schemeClr val="accent1"/>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lang="en-US" dirty="0"/>
            </a:p>
          </p:txBody>
        </p:sp>
        <p:pic>
          <p:nvPicPr>
            <p:cNvPr id="1034" name="Picture 5"/>
            <p:cNvPicPr>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312"/>
              <a:ext cx="720"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11"/>
          <p:cNvSpPr>
            <a:spLocks noGrp="1" noChangeArrowheads="1"/>
          </p:cNvSpPr>
          <p:nvPr>
            <p:ph type="title"/>
          </p:nvPr>
        </p:nvSpPr>
        <p:spPr bwMode="auto">
          <a:xfrm>
            <a:off x="1219200" y="304800"/>
            <a:ext cx="77724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12"/>
          <p:cNvSpPr>
            <a:spLocks noGrp="1" noChangeArrowheads="1"/>
          </p:cNvSpPr>
          <p:nvPr>
            <p:ph type="body" idx="1"/>
          </p:nvPr>
        </p:nvSpPr>
        <p:spPr bwMode="auto">
          <a:xfrm>
            <a:off x="12192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61" name="Rectangle 13"/>
          <p:cNvSpPr>
            <a:spLocks noGrp="1" noChangeArrowheads="1"/>
          </p:cNvSpPr>
          <p:nvPr>
            <p:ph type="dt" sz="half" idx="2"/>
          </p:nvPr>
        </p:nvSpPr>
        <p:spPr bwMode="auto">
          <a:xfrm>
            <a:off x="1143000" y="64008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dirty="0"/>
          </a:p>
        </p:txBody>
      </p:sp>
      <p:sp>
        <p:nvSpPr>
          <p:cNvPr id="2062" name="Rectangle 14"/>
          <p:cNvSpPr>
            <a:spLocks noGrp="1" noChangeArrowheads="1"/>
          </p:cNvSpPr>
          <p:nvPr>
            <p:ph type="ftr" sz="quarter" idx="3"/>
          </p:nvPr>
        </p:nvSpPr>
        <p:spPr bwMode="auto">
          <a:xfrm>
            <a:off x="3581400" y="64008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dirty="0"/>
          </a:p>
        </p:txBody>
      </p:sp>
      <p:sp>
        <p:nvSpPr>
          <p:cNvPr id="2063" name="Rectangle 15"/>
          <p:cNvSpPr>
            <a:spLocks noGrp="1" noChangeArrowheads="1"/>
          </p:cNvSpPr>
          <p:nvPr>
            <p:ph type="sldNum" sz="quarter" idx="4"/>
          </p:nvPr>
        </p:nvSpPr>
        <p:spPr bwMode="auto">
          <a:xfrm>
            <a:off x="7239000" y="64008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F04D1CBB-5FB1-4B48-ADFC-E0B294EE176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latin typeface="Times New Roman" pitchFamily="18" charset="0"/>
          <a:cs typeface="Times New Roman" pitchFamily="18" charset="0"/>
        </a:defRPr>
      </a:lvl6pPr>
      <a:lvl7pPr marL="914400" algn="l" rtl="0" fontAlgn="base">
        <a:spcBef>
          <a:spcPct val="0"/>
        </a:spcBef>
        <a:spcAft>
          <a:spcPct val="0"/>
        </a:spcAft>
        <a:defRPr sz="4400">
          <a:solidFill>
            <a:schemeClr val="tx2"/>
          </a:solidFill>
          <a:latin typeface="Times New Roman" pitchFamily="18" charset="0"/>
          <a:cs typeface="Times New Roman" pitchFamily="18" charset="0"/>
        </a:defRPr>
      </a:lvl7pPr>
      <a:lvl8pPr marL="1371600" algn="l" rtl="0" fontAlgn="base">
        <a:spcBef>
          <a:spcPct val="0"/>
        </a:spcBef>
        <a:spcAft>
          <a:spcPct val="0"/>
        </a:spcAft>
        <a:defRPr sz="4400">
          <a:solidFill>
            <a:schemeClr val="tx2"/>
          </a:solidFill>
          <a:latin typeface="Times New Roman" pitchFamily="18" charset="0"/>
          <a:cs typeface="Times New Roman" pitchFamily="18" charset="0"/>
        </a:defRPr>
      </a:lvl8pPr>
      <a:lvl9pPr marL="1828800" algn="l"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tx2"/>
        </a:buClr>
        <a:buSzPct val="90000"/>
        <a:buFont typeface="Symbol" pitchFamily="18"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roberthalffinance.com/FreeResourc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icpa.org/Becoming+a+CPA/CPA+Candidates+and+Students/Career+Path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roberthalffinance.com/FreeResourc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roberthalffinance.com/FreeResourc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careers-in-accounting.com/acsal.ht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utoledobap.com/"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81200" y="990600"/>
            <a:ext cx="6934200" cy="3505200"/>
          </a:xfrm>
        </p:spPr>
        <p:txBody>
          <a:bodyPr/>
          <a:lstStyle/>
          <a:p>
            <a:pPr algn="ctr" eaLnBrk="1" hangingPunct="1"/>
            <a:r>
              <a:rPr lang="en-US" dirty="0" smtClean="0">
                <a:effectLst>
                  <a:outerShdw blurRad="50800" dist="38100" dir="2700000" algn="tl" rotWithShape="0">
                    <a:prstClr val="black">
                      <a:alpha val="40000"/>
                    </a:prstClr>
                  </a:outerShdw>
                </a:effectLst>
              </a:rPr>
              <a:t>The </a:t>
            </a:r>
            <a:r>
              <a:rPr lang="en-US" dirty="0" smtClean="0">
                <a:effectLst>
                  <a:outerShdw blurRad="50800" dist="38100" dir="2700000" algn="tl" rotWithShape="0">
                    <a:prstClr val="black">
                      <a:alpha val="40000"/>
                    </a:prstClr>
                  </a:outerShdw>
                </a:effectLst>
              </a:rPr>
              <a:t>University </a:t>
            </a:r>
            <a:r>
              <a:rPr lang="en-US" dirty="0" smtClean="0">
                <a:effectLst>
                  <a:outerShdw blurRad="50800" dist="38100" dir="2700000" algn="tl" rotWithShape="0">
                    <a:prstClr val="black">
                      <a:alpha val="40000"/>
                    </a:prstClr>
                  </a:outerShdw>
                </a:effectLst>
              </a:rPr>
              <a:t>of Toledo</a:t>
            </a:r>
            <a:br>
              <a:rPr lang="en-US" dirty="0" smtClean="0">
                <a:effectLst>
                  <a:outerShdw blurRad="50800" dist="38100" dir="2700000" algn="tl" rotWithShape="0">
                    <a:prstClr val="black">
                      <a:alpha val="40000"/>
                    </a:prstClr>
                  </a:outerShdw>
                </a:effectLst>
              </a:rPr>
            </a:br>
            <a:r>
              <a:rPr lang="en-US" sz="3600" dirty="0" smtClean="0">
                <a:solidFill>
                  <a:srgbClr val="996600"/>
                </a:solidFill>
                <a:effectLst>
                  <a:outerShdw blurRad="50800" dist="38100" dir="2700000" algn="tl" rotWithShape="0">
                    <a:prstClr val="black">
                      <a:alpha val="40000"/>
                    </a:prstClr>
                  </a:outerShdw>
                </a:effectLst>
              </a:rPr>
              <a:t>College of Business and Innovation</a:t>
            </a:r>
            <a:br>
              <a:rPr lang="en-US" sz="3600" dirty="0" smtClean="0">
                <a:solidFill>
                  <a:srgbClr val="996600"/>
                </a:solidFill>
                <a:effectLst>
                  <a:outerShdw blurRad="50800" dist="38100" dir="2700000" algn="tl" rotWithShape="0">
                    <a:prstClr val="black">
                      <a:alpha val="40000"/>
                    </a:prstClr>
                  </a:outerShdw>
                </a:effectLst>
              </a:rPr>
            </a:br>
            <a:r>
              <a:rPr lang="en-US" sz="3600" dirty="0" smtClean="0">
                <a:solidFill>
                  <a:srgbClr val="996600"/>
                </a:solidFill>
                <a:effectLst>
                  <a:outerShdw blurRad="50800" dist="38100" dir="2700000" algn="tl" rotWithShape="0">
                    <a:prstClr val="black">
                      <a:alpha val="40000"/>
                    </a:prstClr>
                  </a:outerShdw>
                </a:effectLst>
              </a:rPr>
              <a:t>Department of Accounting</a:t>
            </a:r>
            <a:r>
              <a:rPr lang="en-US" sz="3600" dirty="0" smtClean="0">
                <a:effectLst>
                  <a:outerShdw blurRad="50800" dist="38100" dir="2700000" algn="tl" rotWithShape="0">
                    <a:prstClr val="black">
                      <a:alpha val="40000"/>
                    </a:prstClr>
                  </a:outerShdw>
                </a:effectLst>
              </a:rPr>
              <a:t/>
            </a:r>
            <a:br>
              <a:rPr lang="en-US" sz="3600" dirty="0" smtClean="0">
                <a:effectLst>
                  <a:outerShdw blurRad="50800" dist="38100" dir="2700000" algn="tl" rotWithShape="0">
                    <a:prstClr val="black">
                      <a:alpha val="40000"/>
                    </a:prstClr>
                  </a:outerShdw>
                </a:effectLst>
              </a:rPr>
            </a:br>
            <a:r>
              <a:rPr lang="en-US" sz="3600" dirty="0" smtClean="0"/>
              <a:t/>
            </a:r>
            <a:br>
              <a:rPr lang="en-US" sz="3600" dirty="0" smtClean="0"/>
            </a:br>
            <a:r>
              <a:rPr lang="en-US" sz="3200" dirty="0" smtClean="0">
                <a:effectLst>
                  <a:outerShdw blurRad="50800" dist="38100" dir="2700000" algn="tl" rotWithShape="0">
                    <a:prstClr val="black">
                      <a:alpha val="40000"/>
                    </a:prstClr>
                  </a:outerShdw>
                </a:effectLst>
              </a:rPr>
              <a:t>Amy A</a:t>
            </a:r>
            <a:r>
              <a:rPr lang="en-US" sz="3200" dirty="0" smtClean="0">
                <a:effectLst>
                  <a:outerShdw blurRad="50800" dist="38100" dir="2700000" algn="tl" rotWithShape="0">
                    <a:prstClr val="black">
                      <a:alpha val="40000"/>
                    </a:prstClr>
                  </a:outerShdw>
                </a:effectLst>
              </a:rPr>
              <a:t>. </a:t>
            </a:r>
            <a:r>
              <a:rPr lang="en-US" sz="3200" dirty="0" smtClean="0">
                <a:effectLst>
                  <a:outerShdw blurRad="50800" dist="38100" dir="2700000" algn="tl" rotWithShape="0">
                    <a:prstClr val="black">
                      <a:alpha val="40000"/>
                    </a:prstClr>
                  </a:outerShdw>
                </a:effectLst>
              </a:rPr>
              <a:t>French, MBA</a:t>
            </a:r>
            <a:r>
              <a:rPr lang="en-US" sz="3200" dirty="0" smtClean="0">
                <a:effectLst>
                  <a:outerShdw blurRad="50800" dist="38100" dir="2700000" algn="tl" rotWithShape="0">
                    <a:prstClr val="black">
                      <a:alpha val="40000"/>
                    </a:prstClr>
                  </a:outerShdw>
                </a:effectLst>
              </a:rPr>
              <a:t>, CPA, CFE</a:t>
            </a:r>
            <a:br>
              <a:rPr lang="en-US" sz="3200" dirty="0" smtClean="0">
                <a:effectLst>
                  <a:outerShdw blurRad="50800" dist="38100" dir="2700000" algn="tl" rotWithShape="0">
                    <a:prstClr val="black">
                      <a:alpha val="40000"/>
                    </a:prstClr>
                  </a:outerShdw>
                </a:effectLst>
              </a:rPr>
            </a:br>
            <a:r>
              <a:rPr lang="en-US" sz="3200" i="1" dirty="0" smtClean="0">
                <a:solidFill>
                  <a:srgbClr val="996600"/>
                </a:solidFill>
                <a:effectLst>
                  <a:outerShdw blurRad="50800" dist="38100" dir="2700000" algn="tl" rotWithShape="0">
                    <a:prstClr val="black">
                      <a:alpha val="40000"/>
                    </a:prstClr>
                  </a:outerShdw>
                </a:effectLst>
              </a:rPr>
              <a:t>Lecturer</a:t>
            </a:r>
            <a:endParaRPr lang="en-US" sz="4000" i="1" dirty="0" smtClean="0">
              <a:solidFill>
                <a:srgbClr val="996600"/>
              </a:solidFill>
              <a:effectLst>
                <a:outerShdw blurRad="50800" dist="38100" dir="2700000" algn="tl" rotWithShape="0">
                  <a:prstClr val="black">
                    <a:alpha val="40000"/>
                  </a:prstClr>
                </a:outerShdw>
              </a:effectLst>
            </a:endParaRPr>
          </a:p>
        </p:txBody>
      </p:sp>
      <p:pic>
        <p:nvPicPr>
          <p:cNvPr id="3075" name="Picture 11" descr="UT logo ho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5943600"/>
            <a:ext cx="1143000" cy="46847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965" y="6601053"/>
            <a:ext cx="2209800" cy="215444"/>
          </a:xfrm>
          <a:prstGeom prst="rect">
            <a:avLst/>
          </a:prstGeom>
          <a:noFill/>
        </p:spPr>
        <p:txBody>
          <a:bodyPr wrap="square" rtlCol="0">
            <a:spAutoFit/>
          </a:bodyPr>
          <a:lstStyle/>
          <a:p>
            <a:r>
              <a:rPr lang="en-US" sz="800" dirty="0" smtClean="0"/>
              <a:t>Updated May 18, 2011</a:t>
            </a:r>
            <a:endParaRPr lang="en-US" sz="800" dirty="0"/>
          </a:p>
        </p:txBody>
      </p:sp>
      <p:sp>
        <p:nvSpPr>
          <p:cNvPr id="8" name="Rectangle 7"/>
          <p:cNvSpPr/>
          <p:nvPr/>
        </p:nvSpPr>
        <p:spPr bwMode="auto">
          <a:xfrm>
            <a:off x="7305675" y="5857874"/>
            <a:ext cx="1304925" cy="630936"/>
          </a:xfrm>
          <a:prstGeom prst="rect">
            <a:avLst/>
          </a:prstGeom>
          <a:noFill/>
          <a:ln w="28575" cap="sq" cmpd="sng" algn="ctr">
            <a:solidFill>
              <a:srgbClr val="996600"/>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dirty="0" smtClean="0"/>
              <a:t>The Hiring Environment</a:t>
            </a:r>
            <a:br>
              <a:rPr lang="en-US" dirty="0" smtClean="0"/>
            </a:br>
            <a:r>
              <a:rPr lang="en-US" sz="1200" dirty="0" smtClean="0"/>
              <a:t>By Robert Half </a:t>
            </a:r>
            <a:endParaRPr lang="en-US" dirty="0" smtClean="0"/>
          </a:p>
        </p:txBody>
      </p:sp>
      <p:sp>
        <p:nvSpPr>
          <p:cNvPr id="12291" name="Content Placeholder 2"/>
          <p:cNvSpPr>
            <a:spLocks noGrp="1"/>
          </p:cNvSpPr>
          <p:nvPr>
            <p:ph idx="1"/>
          </p:nvPr>
        </p:nvSpPr>
        <p:spPr/>
        <p:txBody>
          <a:bodyPr/>
          <a:lstStyle/>
          <a:p>
            <a:r>
              <a:rPr lang="en-US" dirty="0" smtClean="0"/>
              <a:t>Two similar candidates</a:t>
            </a:r>
          </a:p>
          <a:p>
            <a:pPr lvl="1"/>
            <a:r>
              <a:rPr lang="en-US" dirty="0" smtClean="0"/>
              <a:t>Which additional skills most valuable</a:t>
            </a:r>
          </a:p>
          <a:p>
            <a:pPr lvl="2"/>
            <a:r>
              <a:rPr lang="en-US" dirty="0" smtClean="0"/>
              <a:t>31% Personality or people skills</a:t>
            </a:r>
          </a:p>
          <a:p>
            <a:pPr lvl="2"/>
            <a:r>
              <a:rPr lang="en-US" dirty="0" smtClean="0"/>
              <a:t>27% Software/technology</a:t>
            </a:r>
          </a:p>
          <a:p>
            <a:pPr lvl="2"/>
            <a:r>
              <a:rPr lang="en-US" dirty="0" smtClean="0"/>
              <a:t>20% Industry specific experience</a:t>
            </a:r>
          </a:p>
          <a:p>
            <a:pPr lvl="2"/>
            <a:r>
              <a:rPr lang="en-US" dirty="0" smtClean="0"/>
              <a:t>11% Certification or advanced degree</a:t>
            </a:r>
          </a:p>
          <a:p>
            <a:pPr lvl="2"/>
            <a:r>
              <a:rPr lang="en-US" dirty="0" smtClean="0"/>
              <a:t>1 – 4% Multilingual, international, other </a:t>
            </a:r>
          </a:p>
          <a:p>
            <a:pPr lvl="2"/>
            <a:endParaRPr lang="en-US" dirty="0" smtClean="0"/>
          </a:p>
        </p:txBody>
      </p:sp>
      <p:sp>
        <p:nvSpPr>
          <p:cNvPr id="12292" name="TextBox 3"/>
          <p:cNvSpPr txBox="1">
            <a:spLocks noChangeArrowheads="1"/>
          </p:cNvSpPr>
          <p:nvPr/>
        </p:nvSpPr>
        <p:spPr bwMode="auto">
          <a:xfrm>
            <a:off x="1295400" y="5943600"/>
            <a:ext cx="685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dirty="0">
                <a:hlinkClick r:id="rId2"/>
              </a:rPr>
              <a:t>http://www.roberthalffinance.com/FreeResources</a:t>
            </a:r>
            <a:r>
              <a:rPr lang="en-US" dirty="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z="2400" dirty="0" smtClean="0"/>
              <a:t>Accounting is consistently one of the hottest jobs for new graduates, according to the National Association of Colleges and Employers.</a:t>
            </a:r>
          </a:p>
        </p:txBody>
      </p:sp>
      <p:graphicFrame>
        <p:nvGraphicFramePr>
          <p:cNvPr id="4" name="Table 3"/>
          <p:cNvGraphicFramePr>
            <a:graphicFrameLocks noGrp="1"/>
          </p:cNvGraphicFramePr>
          <p:nvPr/>
        </p:nvGraphicFramePr>
        <p:xfrm>
          <a:off x="1600200" y="1752600"/>
          <a:ext cx="6324600" cy="4414838"/>
        </p:xfrm>
        <a:graphic>
          <a:graphicData uri="http://schemas.openxmlformats.org/drawingml/2006/table">
            <a:tbl>
              <a:tblPr>
                <a:tableStyleId>{9DCAF9ED-07DC-4A11-8D7F-57B35C25682E}</a:tableStyleId>
              </a:tblPr>
              <a:tblGrid>
                <a:gridCol w="3162298"/>
                <a:gridCol w="3162302"/>
              </a:tblGrid>
              <a:tr h="793360">
                <a:tc gridSpan="2">
                  <a:txBody>
                    <a:bodyPr/>
                    <a:lstStyle/>
                    <a:p>
                      <a:pPr algn="ctr"/>
                      <a:endParaRPr lang="en-US" sz="1800" dirty="0"/>
                    </a:p>
                    <a:p>
                      <a:pPr algn="ctr"/>
                      <a:r>
                        <a:rPr lang="en-US" sz="1800" dirty="0"/>
                        <a:t>Figure 1: Top Jobs for the Class of 2009</a:t>
                      </a:r>
                    </a:p>
                  </a:txBody>
                  <a:tcPr marL="0" marR="0" marT="0" marB="0" anchor="ctr"/>
                </a:tc>
                <a:tc hMerge="1">
                  <a:txBody>
                    <a:bodyPr/>
                    <a:lstStyle/>
                    <a:p>
                      <a:endParaRPr lang="en-US" sz="1800" dirty="0"/>
                    </a:p>
                  </a:txBody>
                  <a:tcPr marL="47882" marR="47882" marT="23941" marB="23941">
                    <a:lnL>
                      <a:noFill/>
                    </a:lnL>
                  </a:tcPr>
                </a:tc>
              </a:tr>
              <a:tr h="304284">
                <a:tc>
                  <a:txBody>
                    <a:bodyPr/>
                    <a:lstStyle/>
                    <a:p>
                      <a:pPr algn="l"/>
                      <a:r>
                        <a:rPr lang="en-US" sz="1800" dirty="0"/>
                        <a:t>Job Function</a:t>
                      </a:r>
                    </a:p>
                  </a:txBody>
                  <a:tcPr marL="14963" marR="14963" marT="14965" marB="14965" anchor="ctr"/>
                </a:tc>
                <a:tc>
                  <a:txBody>
                    <a:bodyPr/>
                    <a:lstStyle/>
                    <a:p>
                      <a:pPr algn="ctr"/>
                      <a:r>
                        <a:rPr lang="en-US" sz="1800" dirty="0"/>
                        <a:t>Starting Salary Offer</a:t>
                      </a:r>
                    </a:p>
                  </a:txBody>
                  <a:tcPr marL="14963" marR="14963" marT="14965" marB="14965" anchor="ctr"/>
                </a:tc>
              </a:tr>
              <a:tr h="304284">
                <a:tc>
                  <a:txBody>
                    <a:bodyPr/>
                    <a:lstStyle/>
                    <a:p>
                      <a:pPr algn="l"/>
                      <a:r>
                        <a:rPr lang="en-US" sz="1800" dirty="0"/>
                        <a:t>Teaching</a:t>
                      </a:r>
                    </a:p>
                  </a:txBody>
                  <a:tcPr marL="14963" marR="14963" marT="14965" marB="14965" anchor="ctr"/>
                </a:tc>
                <a:tc>
                  <a:txBody>
                    <a:bodyPr/>
                    <a:lstStyle/>
                    <a:p>
                      <a:pPr algn="ctr"/>
                      <a:r>
                        <a:rPr lang="en-US" sz="1800" dirty="0"/>
                        <a:t>$35,496</a:t>
                      </a:r>
                    </a:p>
                  </a:txBody>
                  <a:tcPr marL="14963" marR="14963" marT="14965" marB="14965" anchor="ctr"/>
                </a:tc>
              </a:tr>
              <a:tr h="304284">
                <a:tc>
                  <a:txBody>
                    <a:bodyPr/>
                    <a:lstStyle/>
                    <a:p>
                      <a:pPr algn="l"/>
                      <a:r>
                        <a:rPr lang="en-US" sz="1800" dirty="0"/>
                        <a:t>Management Trainee</a:t>
                      </a:r>
                    </a:p>
                  </a:txBody>
                  <a:tcPr marL="14963" marR="14963" marT="14965" marB="14965" anchor="ctr"/>
                </a:tc>
                <a:tc>
                  <a:txBody>
                    <a:bodyPr/>
                    <a:lstStyle/>
                    <a:p>
                      <a:pPr algn="ctr"/>
                      <a:r>
                        <a:rPr lang="en-US" sz="1800" dirty="0"/>
                        <a:t>$41,353</a:t>
                      </a:r>
                    </a:p>
                  </a:txBody>
                  <a:tcPr marL="14963" marR="14963" marT="14965" marB="14965" anchor="ctr"/>
                </a:tc>
              </a:tr>
              <a:tr h="304284">
                <a:tc>
                  <a:txBody>
                    <a:bodyPr/>
                    <a:lstStyle/>
                    <a:p>
                      <a:pPr algn="l"/>
                      <a:r>
                        <a:rPr lang="en-US" sz="1800" dirty="0"/>
                        <a:t>Financial/Treasury Analysis</a:t>
                      </a:r>
                    </a:p>
                  </a:txBody>
                  <a:tcPr marL="14963" marR="14963" marT="14965" marB="14965" anchor="ctr"/>
                </a:tc>
                <a:tc>
                  <a:txBody>
                    <a:bodyPr/>
                    <a:lstStyle/>
                    <a:p>
                      <a:pPr algn="ctr"/>
                      <a:r>
                        <a:rPr lang="en-US" sz="1800" dirty="0"/>
                        <a:t>$52,043</a:t>
                      </a:r>
                    </a:p>
                  </a:txBody>
                  <a:tcPr marL="14963" marR="14963" marT="14965" marB="14965" anchor="ctr"/>
                </a:tc>
              </a:tr>
              <a:tr h="304284">
                <a:tc>
                  <a:txBody>
                    <a:bodyPr/>
                    <a:lstStyle/>
                    <a:p>
                      <a:pPr algn="l"/>
                      <a:r>
                        <a:rPr lang="en-US" sz="1800" dirty="0"/>
                        <a:t>Consulting</a:t>
                      </a:r>
                    </a:p>
                  </a:txBody>
                  <a:tcPr marL="14963" marR="14963" marT="14965" marB="14965" anchor="ctr"/>
                </a:tc>
                <a:tc>
                  <a:txBody>
                    <a:bodyPr/>
                    <a:lstStyle/>
                    <a:p>
                      <a:pPr algn="ctr"/>
                      <a:r>
                        <a:rPr lang="en-US" sz="1800" dirty="0"/>
                        <a:t>$56,472</a:t>
                      </a:r>
                    </a:p>
                  </a:txBody>
                  <a:tcPr marL="14963" marR="14963" marT="14965" marB="14965" anchor="ctr"/>
                </a:tc>
              </a:tr>
              <a:tr h="304284">
                <a:tc>
                  <a:txBody>
                    <a:bodyPr/>
                    <a:lstStyle/>
                    <a:p>
                      <a:pPr algn="l"/>
                      <a:r>
                        <a:rPr lang="en-US" sz="1800" dirty="0"/>
                        <a:t>Sales</a:t>
                      </a:r>
                    </a:p>
                  </a:txBody>
                  <a:tcPr marL="14963" marR="14963" marT="14965" marB="14965" anchor="ctr"/>
                </a:tc>
                <a:tc>
                  <a:txBody>
                    <a:bodyPr/>
                    <a:lstStyle/>
                    <a:p>
                      <a:pPr algn="ctr"/>
                      <a:r>
                        <a:rPr lang="en-US" sz="1800" dirty="0"/>
                        <a:t>$41,577</a:t>
                      </a:r>
                    </a:p>
                  </a:txBody>
                  <a:tcPr marL="14963" marR="14963" marT="14965" marB="14965" anchor="ctr"/>
                </a:tc>
              </a:tr>
              <a:tr h="304284">
                <a:tc>
                  <a:txBody>
                    <a:bodyPr/>
                    <a:lstStyle/>
                    <a:p>
                      <a:pPr algn="l"/>
                      <a:r>
                        <a:rPr lang="en-US" sz="1800" dirty="0"/>
                        <a:t>Accounting (Public)</a:t>
                      </a:r>
                    </a:p>
                  </a:txBody>
                  <a:tcPr marL="14963" marR="14963" marT="14965" marB="14965" anchor="ctr">
                    <a:solidFill>
                      <a:srgbClr val="FFFF00"/>
                    </a:solidFill>
                  </a:tcPr>
                </a:tc>
                <a:tc>
                  <a:txBody>
                    <a:bodyPr/>
                    <a:lstStyle/>
                    <a:p>
                      <a:pPr algn="ctr"/>
                      <a:r>
                        <a:rPr lang="en-US" sz="1800" dirty="0"/>
                        <a:t>$49,437</a:t>
                      </a:r>
                    </a:p>
                  </a:txBody>
                  <a:tcPr marL="14963" marR="14963" marT="14965" marB="14965" anchor="ctr">
                    <a:solidFill>
                      <a:srgbClr val="FFFF00"/>
                    </a:solidFill>
                  </a:tcPr>
                </a:tc>
              </a:tr>
              <a:tr h="304284">
                <a:tc>
                  <a:txBody>
                    <a:bodyPr/>
                    <a:lstStyle/>
                    <a:p>
                      <a:pPr algn="l"/>
                      <a:r>
                        <a:rPr lang="en-US" sz="1800" dirty="0"/>
                        <a:t>Accounting (Private)</a:t>
                      </a:r>
                    </a:p>
                  </a:txBody>
                  <a:tcPr marL="14963" marR="14963" marT="14965" marB="14965" anchor="ctr">
                    <a:solidFill>
                      <a:srgbClr val="FFFF00"/>
                    </a:solidFill>
                  </a:tcPr>
                </a:tc>
                <a:tc>
                  <a:txBody>
                    <a:bodyPr/>
                    <a:lstStyle/>
                    <a:p>
                      <a:pPr algn="ctr"/>
                      <a:r>
                        <a:rPr lang="en-US" sz="1800" dirty="0"/>
                        <a:t>$45,859</a:t>
                      </a:r>
                    </a:p>
                  </a:txBody>
                  <a:tcPr marL="14963" marR="14963" marT="14965" marB="14965" anchor="ctr">
                    <a:solidFill>
                      <a:srgbClr val="FFFF00"/>
                    </a:solidFill>
                  </a:tcPr>
                </a:tc>
              </a:tr>
              <a:tr h="304284">
                <a:tc>
                  <a:txBody>
                    <a:bodyPr/>
                    <a:lstStyle/>
                    <a:p>
                      <a:pPr algn="l"/>
                      <a:r>
                        <a:rPr lang="en-US" sz="1800" dirty="0"/>
                        <a:t>Software Design &amp; Development</a:t>
                      </a:r>
                    </a:p>
                  </a:txBody>
                  <a:tcPr marL="14963" marR="14963" marT="14965" marB="14965" anchor="ctr"/>
                </a:tc>
                <a:tc>
                  <a:txBody>
                    <a:bodyPr/>
                    <a:lstStyle/>
                    <a:p>
                      <a:pPr algn="ctr"/>
                      <a:r>
                        <a:rPr lang="en-US" sz="1800" dirty="0"/>
                        <a:t>$63,798</a:t>
                      </a:r>
                    </a:p>
                  </a:txBody>
                  <a:tcPr marL="14963" marR="14963" marT="14965" marB="14965" anchor="ctr"/>
                </a:tc>
              </a:tr>
              <a:tr h="304284">
                <a:tc>
                  <a:txBody>
                    <a:bodyPr/>
                    <a:lstStyle/>
                    <a:p>
                      <a:pPr algn="l"/>
                      <a:r>
                        <a:rPr lang="en-US" sz="1800" dirty="0"/>
                        <a:t>Registered Nursing</a:t>
                      </a:r>
                    </a:p>
                  </a:txBody>
                  <a:tcPr marL="14963" marR="14963" marT="14965" marB="14965" anchor="ctr"/>
                </a:tc>
                <a:tc>
                  <a:txBody>
                    <a:bodyPr/>
                    <a:lstStyle/>
                    <a:p>
                      <a:pPr algn="ctr"/>
                      <a:r>
                        <a:rPr lang="en-US" sz="1800" dirty="0"/>
                        <a:t>$45,229</a:t>
                      </a:r>
                    </a:p>
                  </a:txBody>
                  <a:tcPr marL="14963" marR="14963" marT="14965" marB="14965" anchor="ctr"/>
                </a:tc>
              </a:tr>
              <a:tr h="578638">
                <a:tc>
                  <a:txBody>
                    <a:bodyPr/>
                    <a:lstStyle/>
                    <a:p>
                      <a:pPr algn="l"/>
                      <a:r>
                        <a:rPr lang="en-US" sz="1800" dirty="0"/>
                        <a:t>Project Engineering</a:t>
                      </a:r>
                    </a:p>
                  </a:txBody>
                  <a:tcPr marL="14963" marR="14963" marT="14965" marB="14965" anchor="ctr"/>
                </a:tc>
                <a:tc>
                  <a:txBody>
                    <a:bodyPr/>
                    <a:lstStyle/>
                    <a:p>
                      <a:pPr algn="ctr"/>
                      <a:r>
                        <a:rPr lang="en-US" sz="1800" dirty="0"/>
                        <a:t>$58,570</a:t>
                      </a:r>
                      <a:br>
                        <a:rPr lang="en-US" sz="1800" dirty="0"/>
                      </a:br>
                      <a:endParaRPr lang="en-US" sz="1800" dirty="0"/>
                    </a:p>
                  </a:txBody>
                  <a:tcPr marL="14963" marR="14963" marT="14965" marB="14965" anchor="ctr"/>
                </a:tc>
              </a:tr>
            </a:tbl>
          </a:graphicData>
        </a:graphic>
      </p:graphicFrame>
      <p:sp>
        <p:nvSpPr>
          <p:cNvPr id="13354" name="Rectangle 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p>
            <a:r>
              <a:rPr lang="en-US" sz="1000" dirty="0">
                <a:solidFill>
                  <a:srgbClr val="000000"/>
                </a:solidFill>
                <a:latin typeface="Verdana" pitchFamily="34" charset="0"/>
              </a:rPr>
              <a:t>according to the National Association of Colleges and Employers.</a:t>
            </a:r>
          </a:p>
          <a:p>
            <a:pPr eaLnBrk="0" hangingPunct="0"/>
            <a:r>
              <a:rPr lang="en-US" sz="1000" b="1" dirty="0">
                <a:solidFill>
                  <a:srgbClr val="000000"/>
                </a:solidFill>
                <a:latin typeface="Verdana" pitchFamily="34" charset="0"/>
              </a:rPr>
              <a:t>Figure 1: Top Jobs for the Class of 2009</a:t>
            </a:r>
            <a:endParaRPr lang="en-US" sz="900" dirty="0"/>
          </a:p>
          <a:p>
            <a:pPr eaLnBrk="0" hangingPunct="0"/>
            <a:r>
              <a:rPr lang="en-US" dirty="0"/>
              <a:t/>
            </a:r>
            <a:br>
              <a:rPr lang="en-US" dirty="0"/>
            </a:br>
            <a:endParaRPr lang="en-US" dirty="0"/>
          </a:p>
        </p:txBody>
      </p:sp>
      <p:sp>
        <p:nvSpPr>
          <p:cNvPr id="13355" name="Rectangle 5"/>
          <p:cNvSpPr>
            <a:spLocks noChangeArrowheads="1"/>
          </p:cNvSpPr>
          <p:nvPr/>
        </p:nvSpPr>
        <p:spPr bwMode="auto">
          <a:xfrm>
            <a:off x="1143000" y="6324600"/>
            <a:ext cx="8001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hlinkClick r:id="rId3"/>
              </a:rPr>
              <a:t>http://www.aicpa.org/Becoming+a+CPA/CPA+Candidates+and+Students/Career+Paths.htm</a:t>
            </a:r>
            <a:r>
              <a:rPr lang="en-US" sz="16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US" dirty="0" smtClean="0">
                <a:hlinkClick r:id="rId2"/>
              </a:rPr>
              <a:t>Accounting Salaries</a:t>
            </a:r>
            <a:r>
              <a:rPr lang="en-US" dirty="0" smtClean="0"/>
              <a:t/>
            </a:r>
            <a:br>
              <a:rPr lang="en-US" dirty="0" smtClean="0"/>
            </a:br>
            <a:r>
              <a:rPr lang="en-US" sz="1200" dirty="0" smtClean="0"/>
              <a:t>by Robert half</a:t>
            </a: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321341781"/>
              </p:ext>
            </p:extLst>
          </p:nvPr>
        </p:nvGraphicFramePr>
        <p:xfrm>
          <a:off x="1905000" y="1447800"/>
          <a:ext cx="6324600" cy="4748381"/>
        </p:xfrm>
        <a:graphic>
          <a:graphicData uri="http://schemas.openxmlformats.org/drawingml/2006/table">
            <a:tbl>
              <a:tblPr>
                <a:tableStyleId>{9DCAF9ED-07DC-4A11-8D7F-57B35C25682E}</a:tableStyleId>
              </a:tblPr>
              <a:tblGrid>
                <a:gridCol w="3162298"/>
                <a:gridCol w="3162302"/>
              </a:tblGrid>
              <a:tr h="793209">
                <a:tc gridSpan="2">
                  <a:txBody>
                    <a:bodyPr/>
                    <a:lstStyle/>
                    <a:p>
                      <a:pPr algn="ctr"/>
                      <a:endParaRPr lang="en-US" sz="1800" dirty="0"/>
                    </a:p>
                    <a:p>
                      <a:pPr algn="ctr"/>
                      <a:r>
                        <a:rPr lang="en-US" sz="1800" dirty="0"/>
                        <a:t>Figure </a:t>
                      </a:r>
                      <a:r>
                        <a:rPr lang="en-US" sz="1800" dirty="0" smtClean="0"/>
                        <a:t>2: Starting Accounting Salaries 2011</a:t>
                      </a:r>
                      <a:endParaRPr lang="en-US" sz="1800" dirty="0"/>
                    </a:p>
                  </a:txBody>
                  <a:tcPr marL="0" marR="0" marT="0" marB="0" anchor="ctr"/>
                </a:tc>
                <a:tc hMerge="1">
                  <a:txBody>
                    <a:bodyPr/>
                    <a:lstStyle/>
                    <a:p>
                      <a:endParaRPr lang="en-US" sz="1800" dirty="0"/>
                    </a:p>
                  </a:txBody>
                  <a:tcPr marL="47882" marR="47882" marT="23941" marB="23941">
                    <a:lnL>
                      <a:noFill/>
                    </a:lnL>
                  </a:tcPr>
                </a:tc>
              </a:tr>
              <a:tr h="304231">
                <a:tc>
                  <a:txBody>
                    <a:bodyPr/>
                    <a:lstStyle/>
                    <a:p>
                      <a:pPr algn="l"/>
                      <a:r>
                        <a:rPr lang="en-US" sz="1800" dirty="0"/>
                        <a:t>Job Function</a:t>
                      </a:r>
                    </a:p>
                  </a:txBody>
                  <a:tcPr marL="14963" marR="14963" marT="14962" marB="14962" anchor="ctr"/>
                </a:tc>
                <a:tc>
                  <a:txBody>
                    <a:bodyPr/>
                    <a:lstStyle/>
                    <a:p>
                      <a:pPr algn="ctr"/>
                      <a:r>
                        <a:rPr lang="en-US" sz="1800" dirty="0"/>
                        <a:t>Starting Salary Offer</a:t>
                      </a:r>
                    </a:p>
                  </a:txBody>
                  <a:tcPr marL="14963" marR="14963" marT="14962" marB="14962" anchor="ctr"/>
                </a:tc>
              </a:tr>
              <a:tr h="304231">
                <a:tc>
                  <a:txBody>
                    <a:bodyPr/>
                    <a:lstStyle/>
                    <a:p>
                      <a:pPr algn="l"/>
                      <a:r>
                        <a:rPr lang="en-US" sz="1800" dirty="0" smtClean="0"/>
                        <a:t>Internal Auditor </a:t>
                      </a:r>
                      <a:r>
                        <a:rPr lang="en-US" sz="1800" dirty="0" smtClean="0"/>
                        <a:t>– Lrg </a:t>
                      </a:r>
                      <a:r>
                        <a:rPr lang="en-US" sz="1800" dirty="0" smtClean="0"/>
                        <a:t>Company</a:t>
                      </a:r>
                      <a:endParaRPr lang="en-US" sz="1800" dirty="0"/>
                    </a:p>
                  </a:txBody>
                  <a:tcPr marL="14963" marR="14963" marT="14962" marB="14962" anchor="ctr"/>
                </a:tc>
                <a:tc>
                  <a:txBody>
                    <a:bodyPr/>
                    <a:lstStyle/>
                    <a:p>
                      <a:pPr algn="ctr"/>
                      <a:r>
                        <a:rPr lang="en-US" sz="1800" dirty="0" smtClean="0"/>
                        <a:t>$44,500</a:t>
                      </a:r>
                      <a:endParaRPr lang="en-US" sz="1800" dirty="0"/>
                    </a:p>
                  </a:txBody>
                  <a:tcPr marL="14963" marR="14963" marT="14962" marB="14962" anchor="ctr"/>
                </a:tc>
              </a:tr>
              <a:tr h="304231">
                <a:tc>
                  <a:txBody>
                    <a:bodyPr/>
                    <a:lstStyle/>
                    <a:p>
                      <a:pPr algn="l"/>
                      <a:r>
                        <a:rPr lang="en-US" sz="1800" dirty="0" smtClean="0"/>
                        <a:t>Internal Auditor – Med Company</a:t>
                      </a:r>
                      <a:endParaRPr lang="en-US" sz="1800" dirty="0"/>
                    </a:p>
                  </a:txBody>
                  <a:tcPr marL="14963" marR="14963" marT="14962" marB="14962" anchor="ctr"/>
                </a:tc>
                <a:tc>
                  <a:txBody>
                    <a:bodyPr/>
                    <a:lstStyle/>
                    <a:p>
                      <a:pPr algn="ctr"/>
                      <a:r>
                        <a:rPr lang="en-US" sz="1800" dirty="0" smtClean="0"/>
                        <a:t>$42,500</a:t>
                      </a:r>
                      <a:endParaRPr lang="en-US" sz="1800" dirty="0"/>
                    </a:p>
                  </a:txBody>
                  <a:tcPr marL="14963" marR="14963" marT="14962" marB="14962" anchor="ctr"/>
                </a:tc>
              </a:tr>
              <a:tr h="304231">
                <a:tc>
                  <a:txBody>
                    <a:bodyPr/>
                    <a:lstStyle/>
                    <a:p>
                      <a:pPr algn="l"/>
                      <a:r>
                        <a:rPr lang="en-US" sz="1800" dirty="0" smtClean="0"/>
                        <a:t>IT auditor</a:t>
                      </a:r>
                      <a:r>
                        <a:rPr lang="en-US" sz="1800" baseline="0" dirty="0" smtClean="0"/>
                        <a:t> – Large Company</a:t>
                      </a:r>
                      <a:endParaRPr lang="en-US" sz="1800" dirty="0"/>
                    </a:p>
                  </a:txBody>
                  <a:tcPr marL="14963" marR="14963" marT="14962" marB="14962" anchor="ctr"/>
                </a:tc>
                <a:tc>
                  <a:txBody>
                    <a:bodyPr/>
                    <a:lstStyle/>
                    <a:p>
                      <a:pPr algn="ctr"/>
                      <a:r>
                        <a:rPr lang="en-US" sz="1800" dirty="0" smtClean="0"/>
                        <a:t>$51,750</a:t>
                      </a:r>
                      <a:endParaRPr lang="en-US" sz="1800" dirty="0"/>
                    </a:p>
                  </a:txBody>
                  <a:tcPr marL="14963" marR="14963" marT="14962" marB="14962" anchor="ctr"/>
                </a:tc>
              </a:tr>
              <a:tr h="304231">
                <a:tc>
                  <a:txBody>
                    <a:bodyPr/>
                    <a:lstStyle/>
                    <a:p>
                      <a:pPr algn="l"/>
                      <a:r>
                        <a:rPr lang="en-US" sz="1800" dirty="0" smtClean="0"/>
                        <a:t>IT auditor</a:t>
                      </a:r>
                      <a:r>
                        <a:rPr lang="en-US" sz="1800" baseline="0" dirty="0" smtClean="0"/>
                        <a:t> – Medium Company</a:t>
                      </a:r>
                      <a:endParaRPr lang="en-US" sz="1800" dirty="0"/>
                    </a:p>
                  </a:txBody>
                  <a:tcPr marL="14963" marR="14963" marT="14962" marB="14962" anchor="ctr"/>
                </a:tc>
                <a:tc>
                  <a:txBody>
                    <a:bodyPr/>
                    <a:lstStyle/>
                    <a:p>
                      <a:pPr algn="ctr"/>
                      <a:r>
                        <a:rPr lang="en-US" sz="1800" dirty="0" smtClean="0"/>
                        <a:t>$48,000</a:t>
                      </a:r>
                      <a:endParaRPr lang="en-US" sz="1800" dirty="0"/>
                    </a:p>
                  </a:txBody>
                  <a:tcPr marL="14963" marR="14963" marT="14962" marB="14962" anchor="ctr"/>
                </a:tc>
              </a:tr>
              <a:tr h="304231">
                <a:tc>
                  <a:txBody>
                    <a:bodyPr/>
                    <a:lstStyle/>
                    <a:p>
                      <a:pPr algn="l"/>
                      <a:r>
                        <a:rPr lang="en-US" sz="1800" dirty="0" smtClean="0"/>
                        <a:t>General Accountant – Lrg</a:t>
                      </a:r>
                      <a:r>
                        <a:rPr lang="en-US" sz="1800" baseline="0" dirty="0" smtClean="0"/>
                        <a:t> Co.</a:t>
                      </a:r>
                      <a:endParaRPr lang="en-US" sz="1800" dirty="0"/>
                    </a:p>
                  </a:txBody>
                  <a:tcPr marL="14963" marR="14963" marT="14962" marB="14962" anchor="ctr"/>
                </a:tc>
                <a:tc>
                  <a:txBody>
                    <a:bodyPr/>
                    <a:lstStyle/>
                    <a:p>
                      <a:pPr algn="ctr"/>
                      <a:r>
                        <a:rPr lang="en-US" sz="1800" dirty="0" smtClean="0"/>
                        <a:t>$38,500</a:t>
                      </a:r>
                      <a:endParaRPr lang="en-US" sz="1800" dirty="0"/>
                    </a:p>
                  </a:txBody>
                  <a:tcPr marL="14963" marR="14963" marT="14962" marB="14962" anchor="ctr"/>
                </a:tc>
              </a:tr>
              <a:tr h="304231">
                <a:tc>
                  <a:txBody>
                    <a:bodyPr/>
                    <a:lstStyle/>
                    <a:p>
                      <a:pPr algn="l"/>
                      <a:r>
                        <a:rPr lang="en-US" sz="1800" dirty="0" smtClean="0"/>
                        <a:t>General Accountant</a:t>
                      </a:r>
                      <a:r>
                        <a:rPr lang="en-US" sz="1800" baseline="0" dirty="0" smtClean="0"/>
                        <a:t> – Med. Co.</a:t>
                      </a:r>
                      <a:endParaRPr lang="en-US" sz="1800" dirty="0"/>
                    </a:p>
                  </a:txBody>
                  <a:tcPr marL="14963" marR="14963" marT="14962" marB="14962" anchor="ctr"/>
                </a:tc>
                <a:tc>
                  <a:txBody>
                    <a:bodyPr/>
                    <a:lstStyle/>
                    <a:p>
                      <a:pPr algn="ctr"/>
                      <a:r>
                        <a:rPr lang="en-US" sz="1800" dirty="0" smtClean="0"/>
                        <a:t>$36,500</a:t>
                      </a:r>
                      <a:endParaRPr lang="en-US" sz="1800" dirty="0"/>
                    </a:p>
                  </a:txBody>
                  <a:tcPr marL="14963" marR="14963" marT="14962" marB="14962" anchor="ctr"/>
                </a:tc>
              </a:tr>
              <a:tr h="304231">
                <a:tc>
                  <a:txBody>
                    <a:bodyPr/>
                    <a:lstStyle/>
                    <a:p>
                      <a:pPr algn="l"/>
                      <a:r>
                        <a:rPr lang="en-US" sz="1800" dirty="0" smtClean="0"/>
                        <a:t>General Accountant – Sm Co.</a:t>
                      </a:r>
                      <a:endParaRPr lang="en-US" sz="1800" dirty="0"/>
                    </a:p>
                  </a:txBody>
                  <a:tcPr marL="14963" marR="14963" marT="14962" marB="14962" anchor="ctr"/>
                </a:tc>
                <a:tc>
                  <a:txBody>
                    <a:bodyPr/>
                    <a:lstStyle/>
                    <a:p>
                      <a:pPr algn="ctr"/>
                      <a:r>
                        <a:rPr lang="en-US" sz="1800" dirty="0" smtClean="0"/>
                        <a:t>$34,000</a:t>
                      </a:r>
                      <a:endParaRPr lang="en-US" sz="1800" dirty="0"/>
                    </a:p>
                  </a:txBody>
                  <a:tcPr marL="14963" marR="14963" marT="14962" marB="14962" anchor="ctr"/>
                </a:tc>
              </a:tr>
              <a:tr h="304231">
                <a:tc>
                  <a:txBody>
                    <a:bodyPr/>
                    <a:lstStyle/>
                    <a:p>
                      <a:pPr algn="l"/>
                      <a:r>
                        <a:rPr lang="en-US" sz="1800" dirty="0" smtClean="0"/>
                        <a:t>Cost Accountant – Lrg Company</a:t>
                      </a:r>
                      <a:endParaRPr lang="en-US" sz="1800" dirty="0"/>
                    </a:p>
                  </a:txBody>
                  <a:tcPr marL="14963" marR="14963" marT="14962" marB="14962" anchor="ctr"/>
                </a:tc>
                <a:tc>
                  <a:txBody>
                    <a:bodyPr/>
                    <a:lstStyle/>
                    <a:p>
                      <a:pPr algn="ctr"/>
                      <a:r>
                        <a:rPr lang="en-US" sz="1800" dirty="0" smtClean="0"/>
                        <a:t>$40,500</a:t>
                      </a:r>
                      <a:endParaRPr lang="en-US" sz="1800" dirty="0"/>
                    </a:p>
                  </a:txBody>
                  <a:tcPr marL="14963" marR="14963" marT="14962" marB="14962" anchor="ctr"/>
                </a:tc>
              </a:tr>
              <a:tr h="304231">
                <a:tc>
                  <a:txBody>
                    <a:bodyPr/>
                    <a:lstStyle/>
                    <a:p>
                      <a:pPr algn="l"/>
                      <a:r>
                        <a:rPr lang="en-US" sz="1800" dirty="0" smtClean="0"/>
                        <a:t>Cost Accountant – Med company</a:t>
                      </a:r>
                      <a:endParaRPr lang="en-US" sz="1800" dirty="0"/>
                    </a:p>
                  </a:txBody>
                  <a:tcPr marL="14963" marR="14963" marT="14962" marB="14962" anchor="ctr"/>
                </a:tc>
                <a:tc>
                  <a:txBody>
                    <a:bodyPr/>
                    <a:lstStyle/>
                    <a:p>
                      <a:pPr algn="ctr"/>
                      <a:r>
                        <a:rPr lang="en-US" sz="1800" dirty="0" smtClean="0"/>
                        <a:t>$39,000</a:t>
                      </a:r>
                      <a:endParaRPr lang="en-US" sz="1800" dirty="0"/>
                    </a:p>
                  </a:txBody>
                  <a:tcPr marL="14963" marR="14963" marT="14962" marB="14962" anchor="ctr"/>
                </a:tc>
              </a:tr>
              <a:tr h="304231">
                <a:tc>
                  <a:txBody>
                    <a:bodyPr/>
                    <a:lstStyle/>
                    <a:p>
                      <a:pPr algn="l"/>
                      <a:r>
                        <a:rPr lang="en-US" sz="1800" dirty="0" smtClean="0"/>
                        <a:t>Tax Accountant – Lrg. Co.</a:t>
                      </a:r>
                      <a:endParaRPr lang="en-US" sz="1800" dirty="0"/>
                    </a:p>
                  </a:txBody>
                  <a:tcPr marL="14963" marR="14963" marT="14962" marB="14962" anchor="ctr"/>
                </a:tc>
                <a:tc>
                  <a:txBody>
                    <a:bodyPr/>
                    <a:lstStyle/>
                    <a:p>
                      <a:pPr algn="ctr"/>
                      <a:r>
                        <a:rPr lang="en-US" sz="1800" dirty="0" smtClean="0"/>
                        <a:t>$41,500</a:t>
                      </a:r>
                      <a:endParaRPr lang="en-US" sz="1800" dirty="0"/>
                    </a:p>
                  </a:txBody>
                  <a:tcPr marL="14963" marR="14963" marT="14962" marB="14962" anchor="ctr"/>
                </a:tc>
              </a:tr>
              <a:tr h="304231">
                <a:tc>
                  <a:txBody>
                    <a:bodyPr/>
                    <a:lstStyle/>
                    <a:p>
                      <a:pPr algn="l"/>
                      <a:r>
                        <a:rPr lang="en-US" sz="1800" dirty="0" smtClean="0"/>
                        <a:t>Tax Accountant – Med. Co.</a:t>
                      </a:r>
                      <a:endParaRPr lang="en-US" sz="1800" dirty="0"/>
                    </a:p>
                  </a:txBody>
                  <a:tcPr marL="14963" marR="14963" marT="14962" marB="14962" anchor="ctr"/>
                </a:tc>
                <a:tc>
                  <a:txBody>
                    <a:bodyPr/>
                    <a:lstStyle/>
                    <a:p>
                      <a:pPr algn="ctr"/>
                      <a:r>
                        <a:rPr lang="en-US" sz="1800" dirty="0" smtClean="0"/>
                        <a:t>$40,250</a:t>
                      </a:r>
                      <a:endParaRPr lang="en-US" sz="1800" dirty="0"/>
                    </a:p>
                  </a:txBody>
                  <a:tcPr marL="14963" marR="14963" marT="14962" marB="14962" anchor="ctr"/>
                </a:tc>
              </a:tr>
              <a:tr h="304231">
                <a:tc>
                  <a:txBody>
                    <a:bodyPr/>
                    <a:lstStyle/>
                    <a:p>
                      <a:pPr algn="l"/>
                      <a:r>
                        <a:rPr lang="en-US" sz="1800" dirty="0" smtClean="0"/>
                        <a:t>Forensic Accountant – All sizes</a:t>
                      </a:r>
                      <a:endParaRPr lang="en-US" sz="1800" dirty="0"/>
                    </a:p>
                  </a:txBody>
                  <a:tcPr marL="14963" marR="14963" marT="14962" marB="14962" anchor="ctr"/>
                </a:tc>
                <a:tc>
                  <a:txBody>
                    <a:bodyPr/>
                    <a:lstStyle/>
                    <a:p>
                      <a:pPr algn="ctr"/>
                      <a:r>
                        <a:rPr lang="en-US" sz="1800" dirty="0" smtClean="0"/>
                        <a:t>$61,250</a:t>
                      </a:r>
                      <a:endParaRPr lang="en-US" sz="1800" dirty="0"/>
                    </a:p>
                  </a:txBody>
                  <a:tcPr marL="14963" marR="14963" marT="14962" marB="14962" anchor="ctr"/>
                </a:tc>
              </a:tr>
            </a:tbl>
          </a:graphicData>
        </a:graphic>
      </p:graphicFrame>
      <p:sp>
        <p:nvSpPr>
          <p:cNvPr id="14384" name="TextBox 4"/>
          <p:cNvSpPr txBox="1">
            <a:spLocks noChangeArrowheads="1"/>
          </p:cNvSpPr>
          <p:nvPr/>
        </p:nvSpPr>
        <p:spPr bwMode="auto">
          <a:xfrm>
            <a:off x="1828800" y="6400800"/>
            <a:ext cx="632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dirty="0">
                <a:hlinkClick r:id="rId2"/>
              </a:rPr>
              <a:t>http://www.roberthalffinance.com/FreeResources</a:t>
            </a:r>
            <a:r>
              <a:rPr lang="en-US" sz="1200" dirty="0"/>
              <a:t> </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352800" y="304800"/>
            <a:ext cx="5638800" cy="1206500"/>
          </a:xfrm>
        </p:spPr>
        <p:txBody>
          <a:bodyPr/>
          <a:lstStyle/>
          <a:p>
            <a:pPr algn="ctr" eaLnBrk="1" hangingPunct="1"/>
            <a:r>
              <a:rPr lang="en-US" sz="3200" b="1" dirty="0" smtClean="0">
                <a:solidFill>
                  <a:schemeClr val="tx1"/>
                </a:solidFill>
                <a:hlinkClick r:id="rId3"/>
              </a:rPr>
              <a:t>Positions in Demand</a:t>
            </a:r>
            <a:r>
              <a:rPr lang="en-US" sz="3200" b="1" dirty="0" smtClean="0">
                <a:solidFill>
                  <a:schemeClr val="tx1"/>
                </a:solidFill>
              </a:rPr>
              <a:t/>
            </a:r>
            <a:br>
              <a:rPr lang="en-US" sz="3200" b="1" dirty="0" smtClean="0">
                <a:solidFill>
                  <a:schemeClr val="tx1"/>
                </a:solidFill>
              </a:rPr>
            </a:br>
            <a:r>
              <a:rPr lang="en-US" sz="2000" b="1" i="1" dirty="0" smtClean="0">
                <a:solidFill>
                  <a:schemeClr val="tx1"/>
                </a:solidFill>
              </a:rPr>
              <a:t>By Robert Half International</a:t>
            </a:r>
            <a:r>
              <a:rPr lang="en-US" sz="2000" b="1" dirty="0" smtClean="0">
                <a:solidFill>
                  <a:schemeClr val="tx1"/>
                </a:solidFill>
              </a:rPr>
              <a:t/>
            </a:r>
            <a:br>
              <a:rPr lang="en-US" sz="2000" b="1" dirty="0" smtClean="0">
                <a:solidFill>
                  <a:schemeClr val="tx1"/>
                </a:solidFill>
              </a:rPr>
            </a:br>
            <a:endParaRPr lang="en-US" sz="2000" b="1" dirty="0" smtClean="0">
              <a:solidFill>
                <a:schemeClr val="tx1"/>
              </a:solidFill>
            </a:endParaRPr>
          </a:p>
        </p:txBody>
      </p:sp>
      <p:pic>
        <p:nvPicPr>
          <p:cNvPr id="15363" name="Picture 3" descr="C:\Users\Circuit City\Pictures\AICPA\Calculato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0"/>
            <a:ext cx="19812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7"/>
          <p:cNvSpPr txBox="1">
            <a:spLocks noChangeArrowheads="1"/>
          </p:cNvSpPr>
          <p:nvPr/>
        </p:nvSpPr>
        <p:spPr bwMode="auto">
          <a:xfrm>
            <a:off x="1600200" y="1562100"/>
            <a:ext cx="693420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Aft>
                <a:spcPts val="1200"/>
              </a:spcAft>
            </a:pPr>
            <a:r>
              <a:rPr lang="en-US" sz="2000" b="1" dirty="0"/>
              <a:t>“The CPA designation remains the most </a:t>
            </a:r>
            <a:r>
              <a:rPr lang="en-US" sz="2000" b="1" dirty="0" smtClean="0"/>
              <a:t>in demand </a:t>
            </a:r>
            <a:r>
              <a:rPr lang="en-US" sz="2000" b="1" dirty="0"/>
              <a:t>credential for accounting and finance, </a:t>
            </a:r>
            <a:r>
              <a:rPr lang="en-US" sz="2000" b="1" dirty="0" smtClean="0"/>
              <a:t>especially </a:t>
            </a:r>
            <a:r>
              <a:rPr lang="en-US" sz="2000" b="1" dirty="0"/>
              <a:t>when paired with big 4 experience</a:t>
            </a:r>
            <a:r>
              <a:rPr lang="en-US" sz="2000" b="1" dirty="0" smtClean="0"/>
              <a:t>.”</a:t>
            </a:r>
            <a:endParaRPr lang="en-US" sz="2000" b="1" dirty="0"/>
          </a:p>
          <a:p>
            <a:pPr eaLnBrk="1" hangingPunct="1">
              <a:buFontTx/>
              <a:buChar char="•"/>
            </a:pPr>
            <a:r>
              <a:rPr lang="en-US" sz="2000" b="1" dirty="0"/>
              <a:t>Business Analyst</a:t>
            </a:r>
          </a:p>
          <a:p>
            <a:pPr marL="571500" lvl="1" indent="-114300" eaLnBrk="1" hangingPunct="1">
              <a:buFontTx/>
              <a:buChar char="•"/>
              <a:tabLst>
                <a:tab pos="571500" algn="l"/>
              </a:tabLst>
            </a:pPr>
            <a:r>
              <a:rPr lang="en-US" sz="1800" b="1" dirty="0" smtClean="0"/>
              <a:t>Maximize </a:t>
            </a:r>
            <a:r>
              <a:rPr lang="en-US" sz="1800" b="1" dirty="0"/>
              <a:t>computer systems to improve efficiencies and profitability</a:t>
            </a:r>
            <a:endParaRPr lang="en-US" sz="2000" b="1" dirty="0"/>
          </a:p>
          <a:p>
            <a:pPr eaLnBrk="1" hangingPunct="1">
              <a:buFontTx/>
              <a:buChar char="•"/>
            </a:pPr>
            <a:r>
              <a:rPr lang="en-US" sz="2000" b="1" dirty="0"/>
              <a:t>Financial Analyst</a:t>
            </a:r>
          </a:p>
          <a:p>
            <a:pPr marL="571500" lvl="1" indent="-114300" eaLnBrk="1" hangingPunct="1">
              <a:buFontTx/>
              <a:buChar char="•"/>
              <a:tabLst>
                <a:tab pos="571500" algn="l"/>
              </a:tabLst>
            </a:pPr>
            <a:r>
              <a:rPr lang="en-US" sz="1800" b="1" dirty="0" smtClean="0"/>
              <a:t>Evaluate </a:t>
            </a:r>
            <a:r>
              <a:rPr lang="en-US" sz="1800" b="1" dirty="0"/>
              <a:t>financial plans, forecasts, budgets and identifying ways to improve profitability</a:t>
            </a:r>
          </a:p>
          <a:p>
            <a:pPr eaLnBrk="1" hangingPunct="1">
              <a:buFontTx/>
              <a:buChar char="•"/>
            </a:pPr>
            <a:r>
              <a:rPr lang="en-US" sz="1800" b="1" dirty="0"/>
              <a:t> Controllers</a:t>
            </a:r>
          </a:p>
          <a:p>
            <a:pPr marL="571500" lvl="1" indent="-114300" eaLnBrk="1" hangingPunct="1">
              <a:buFontTx/>
              <a:buChar char="•"/>
              <a:tabLst>
                <a:tab pos="571500" algn="l"/>
              </a:tabLst>
            </a:pPr>
            <a:r>
              <a:rPr lang="en-US" sz="1800" b="1" dirty="0" smtClean="0"/>
              <a:t>Organizations </a:t>
            </a:r>
            <a:r>
              <a:rPr lang="en-US" sz="1800" b="1" dirty="0"/>
              <a:t>are adding controllers and assistant controllers to help oversee accounting operations.</a:t>
            </a:r>
            <a:endParaRPr lang="en-US" sz="2000" b="1" dirty="0"/>
          </a:p>
          <a:p>
            <a:pPr eaLnBrk="1" hangingPunct="1">
              <a:buFontTx/>
              <a:buChar char="•"/>
            </a:pPr>
            <a:r>
              <a:rPr lang="en-US" sz="2000" b="1" dirty="0"/>
              <a:t> Senior and Staff Accountants</a:t>
            </a:r>
          </a:p>
          <a:p>
            <a:pPr eaLnBrk="1" hangingPunct="1">
              <a:buFontTx/>
              <a:buChar char="•"/>
            </a:pPr>
            <a:r>
              <a:rPr lang="en-US" sz="2000" b="1" dirty="0"/>
              <a:t> Accounting Clerks</a:t>
            </a:r>
          </a:p>
          <a:p>
            <a:pPr eaLnBrk="1" hangingPunct="1">
              <a:buFontTx/>
              <a:buChar char="•"/>
            </a:pPr>
            <a:r>
              <a:rPr lang="en-US" sz="2000" b="1" dirty="0"/>
              <a:t> Billing/Collection staff</a:t>
            </a:r>
          </a:p>
          <a:p>
            <a:pPr lvl="1" eaLnBrk="1" hangingPunct="1">
              <a:buFontTx/>
              <a:buChar char="•"/>
            </a:pPr>
            <a:endParaRPr lang="en-US" sz="1800" b="1" dirty="0"/>
          </a:p>
          <a:p>
            <a:pPr eaLnBrk="1" hangingPunct="1">
              <a:buFontTx/>
              <a:buChar char="•"/>
            </a:pPr>
            <a:r>
              <a:rPr lang="en-US" sz="1400" dirty="0">
                <a:solidFill>
                  <a:schemeClr val="bg2"/>
                </a:solidFill>
                <a:hlinkClick r:id="rId3"/>
              </a:rPr>
              <a:t>http://www.roberthalffinance.com/FreeResources</a:t>
            </a:r>
            <a:r>
              <a:rPr lang="en-US" sz="1400" dirty="0">
                <a:solidFill>
                  <a:schemeClr val="bg2"/>
                </a:solidFill>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546401578"/>
              </p:ext>
            </p:extLst>
          </p:nvPr>
        </p:nvGraphicFramePr>
        <p:xfrm>
          <a:off x="1219200" y="2743200"/>
          <a:ext cx="7848600" cy="3368810"/>
        </p:xfrm>
        <a:graphic>
          <a:graphicData uri="http://schemas.openxmlformats.org/drawingml/2006/table">
            <a:tbl>
              <a:tblPr>
                <a:tableStyleId>{793D81CF-94F2-401A-BA57-92F5A7B2D0C5}</a:tableStyleId>
              </a:tblPr>
              <a:tblGrid>
                <a:gridCol w="2365331"/>
                <a:gridCol w="2042788"/>
                <a:gridCol w="1720241"/>
                <a:gridCol w="1720240"/>
              </a:tblGrid>
              <a:tr h="152400">
                <a:tc>
                  <a:txBody>
                    <a:bodyPr/>
                    <a:lstStyle/>
                    <a:p>
                      <a:r>
                        <a:rPr lang="en-US" sz="200" dirty="0"/>
                        <a:t>Recent salary ranges in accounting are: </a:t>
                      </a:r>
                    </a:p>
                  </a:txBody>
                  <a:tcPr marL="0" marR="0" marT="0" marB="0"/>
                </a:tc>
                <a:tc>
                  <a:txBody>
                    <a:bodyPr/>
                    <a:lstStyle/>
                    <a:p>
                      <a:endParaRPr lang="en-US" sz="200" dirty="0"/>
                    </a:p>
                  </a:txBody>
                  <a:tcPr marL="12241" marR="12241" marT="6121" marB="6121"/>
                </a:tc>
                <a:tc>
                  <a:txBody>
                    <a:bodyPr/>
                    <a:lstStyle/>
                    <a:p>
                      <a:endParaRPr lang="en-US" sz="200" dirty="0"/>
                    </a:p>
                  </a:txBody>
                  <a:tcPr marL="12241" marR="12241" marT="6121" marB="6121"/>
                </a:tc>
                <a:tc>
                  <a:txBody>
                    <a:bodyPr/>
                    <a:lstStyle/>
                    <a:p>
                      <a:endParaRPr lang="en-US" sz="200" dirty="0"/>
                    </a:p>
                  </a:txBody>
                  <a:tcPr marL="12241" marR="12241" marT="6121" marB="6121"/>
                </a:tc>
              </a:tr>
              <a:tr h="560989">
                <a:tc>
                  <a:txBody>
                    <a:bodyPr/>
                    <a:lstStyle/>
                    <a:p>
                      <a:pPr algn="ctr"/>
                      <a:r>
                        <a:rPr lang="en-US" sz="1800" dirty="0"/>
                        <a:t/>
                      </a:r>
                      <a:br>
                        <a:rPr lang="en-US" sz="1800" dirty="0"/>
                      </a:br>
                      <a:endParaRPr lang="en-US" sz="1800" dirty="0">
                        <a:solidFill>
                          <a:schemeClr val="bg2"/>
                        </a:solidFill>
                      </a:endParaRPr>
                    </a:p>
                  </a:txBody>
                  <a:tcPr marL="12241" marR="12241" marT="6121" marB="6121" anchor="ctr"/>
                </a:tc>
                <a:tc>
                  <a:txBody>
                    <a:bodyPr/>
                    <a:lstStyle/>
                    <a:p>
                      <a:pPr algn="ctr"/>
                      <a:r>
                        <a:rPr lang="en-US" sz="1800" dirty="0"/>
                        <a:t>Big 4 Firm</a:t>
                      </a:r>
                      <a:endParaRPr lang="en-US" sz="1800" dirty="0">
                        <a:solidFill>
                          <a:schemeClr val="bg2"/>
                        </a:solidFill>
                      </a:endParaRPr>
                    </a:p>
                  </a:txBody>
                  <a:tcPr marL="12241" marR="12241" marT="6121" marB="6121" anchor="ctr"/>
                </a:tc>
                <a:tc>
                  <a:txBody>
                    <a:bodyPr/>
                    <a:lstStyle/>
                    <a:p>
                      <a:pPr algn="ctr"/>
                      <a:r>
                        <a:rPr lang="en-US" sz="1800" dirty="0"/>
                        <a:t>Overall</a:t>
                      </a:r>
                      <a:endParaRPr lang="en-US" sz="1800" dirty="0">
                        <a:solidFill>
                          <a:schemeClr val="bg2"/>
                        </a:solidFill>
                      </a:endParaRPr>
                    </a:p>
                  </a:txBody>
                  <a:tcPr marL="12241" marR="12241" marT="6121" marB="6121" anchor="ctr"/>
                </a:tc>
                <a:tc>
                  <a:txBody>
                    <a:bodyPr/>
                    <a:lstStyle/>
                    <a:p>
                      <a:pPr algn="ctr"/>
                      <a:r>
                        <a:rPr lang="en-US" sz="1800" dirty="0"/>
                        <a:t>Typical Experience</a:t>
                      </a:r>
                      <a:endParaRPr lang="en-US" sz="1800" dirty="0">
                        <a:solidFill>
                          <a:schemeClr val="bg2"/>
                        </a:solidFill>
                      </a:endParaRPr>
                    </a:p>
                  </a:txBody>
                  <a:tcPr marL="12241" marR="12241" marT="6121" marB="6121" anchor="ctr"/>
                </a:tc>
              </a:tr>
              <a:tr h="491854">
                <a:tc>
                  <a:txBody>
                    <a:bodyPr/>
                    <a:lstStyle/>
                    <a:p>
                      <a:pPr algn="ctr"/>
                      <a:r>
                        <a:rPr lang="en-US" sz="1800" dirty="0"/>
                        <a:t>Entry Level</a:t>
                      </a:r>
                      <a:endParaRPr lang="en-US" sz="1800" dirty="0">
                        <a:solidFill>
                          <a:schemeClr val="bg2"/>
                        </a:solidFill>
                      </a:endParaRPr>
                    </a:p>
                  </a:txBody>
                  <a:tcPr marL="12241" marR="12241" marT="6121" marB="6121" anchor="ctr"/>
                </a:tc>
                <a:tc>
                  <a:txBody>
                    <a:bodyPr/>
                    <a:lstStyle/>
                    <a:p>
                      <a:pPr algn="ctr"/>
                      <a:r>
                        <a:rPr lang="en-US" sz="1800" dirty="0"/>
                        <a:t>$55,000 </a:t>
                      </a:r>
                      <a:endParaRPr lang="en-US" sz="1800" dirty="0">
                        <a:solidFill>
                          <a:schemeClr val="bg2"/>
                        </a:solidFill>
                      </a:endParaRPr>
                    </a:p>
                  </a:txBody>
                  <a:tcPr marL="12241" marR="12241" marT="6121" marB="6121" anchor="ctr"/>
                </a:tc>
                <a:tc>
                  <a:txBody>
                    <a:bodyPr/>
                    <a:lstStyle/>
                    <a:p>
                      <a:pPr algn="ctr"/>
                      <a:r>
                        <a:rPr lang="en-US" sz="1800" dirty="0"/>
                        <a:t>$50,000 - 70,000</a:t>
                      </a:r>
                      <a:endParaRPr lang="en-US" sz="1800" dirty="0">
                        <a:solidFill>
                          <a:schemeClr val="bg2"/>
                        </a:solidFill>
                      </a:endParaRPr>
                    </a:p>
                  </a:txBody>
                  <a:tcPr marL="12241" marR="12241" marT="6121" marB="6121" anchor="ctr"/>
                </a:tc>
                <a:tc>
                  <a:txBody>
                    <a:bodyPr/>
                    <a:lstStyle/>
                    <a:p>
                      <a:pPr algn="ctr"/>
                      <a:r>
                        <a:rPr lang="en-US" sz="1800" dirty="0"/>
                        <a:t>First year</a:t>
                      </a:r>
                      <a:endParaRPr lang="en-US" sz="1800" dirty="0">
                        <a:solidFill>
                          <a:schemeClr val="bg2"/>
                        </a:solidFill>
                      </a:endParaRPr>
                    </a:p>
                  </a:txBody>
                  <a:tcPr marL="12241" marR="12241" marT="6121" marB="6121" anchor="ctr"/>
                </a:tc>
              </a:tr>
              <a:tr h="491854">
                <a:tc>
                  <a:txBody>
                    <a:bodyPr/>
                    <a:lstStyle/>
                    <a:p>
                      <a:pPr algn="ctr"/>
                      <a:r>
                        <a:rPr lang="en-US" sz="1800" dirty="0"/>
                        <a:t>Junior Staff Accountant</a:t>
                      </a:r>
                      <a:endParaRPr lang="en-US" sz="1800" dirty="0">
                        <a:solidFill>
                          <a:schemeClr val="bg2"/>
                        </a:solidFill>
                      </a:endParaRPr>
                    </a:p>
                  </a:txBody>
                  <a:tcPr marL="12241" marR="12241" marT="6121" marB="6121" anchor="ctr"/>
                </a:tc>
                <a:tc>
                  <a:txBody>
                    <a:bodyPr/>
                    <a:lstStyle/>
                    <a:p>
                      <a:pPr algn="ctr"/>
                      <a:r>
                        <a:rPr lang="en-US" sz="1800" dirty="0"/>
                        <a:t>$46,000 - 63,000</a:t>
                      </a:r>
                      <a:endParaRPr lang="en-US" sz="1800" dirty="0">
                        <a:solidFill>
                          <a:schemeClr val="bg2"/>
                        </a:solidFill>
                      </a:endParaRPr>
                    </a:p>
                  </a:txBody>
                  <a:tcPr marL="12241" marR="12241" marT="6121" marB="6121" anchor="ctr"/>
                </a:tc>
                <a:tc>
                  <a:txBody>
                    <a:bodyPr/>
                    <a:lstStyle/>
                    <a:p>
                      <a:pPr algn="ctr"/>
                      <a:r>
                        <a:rPr lang="en-US" sz="1800" dirty="0"/>
                        <a:t>$40,000 - 80,000</a:t>
                      </a:r>
                      <a:endParaRPr lang="en-US" sz="1800" dirty="0">
                        <a:solidFill>
                          <a:schemeClr val="bg2"/>
                        </a:solidFill>
                      </a:endParaRPr>
                    </a:p>
                  </a:txBody>
                  <a:tcPr marL="12241" marR="12241" marT="6121" marB="6121" anchor="ctr"/>
                </a:tc>
                <a:tc>
                  <a:txBody>
                    <a:bodyPr/>
                    <a:lstStyle/>
                    <a:p>
                      <a:pPr algn="ctr"/>
                      <a:r>
                        <a:rPr lang="en-US" sz="1800" dirty="0"/>
                        <a:t>1-2 years</a:t>
                      </a:r>
                      <a:endParaRPr lang="en-US" sz="1800" dirty="0">
                        <a:solidFill>
                          <a:schemeClr val="bg2"/>
                        </a:solidFill>
                      </a:endParaRPr>
                    </a:p>
                  </a:txBody>
                  <a:tcPr marL="12241" marR="12241" marT="6121" marB="6121" anchor="ctr"/>
                </a:tc>
              </a:tr>
              <a:tr h="491854">
                <a:tc>
                  <a:txBody>
                    <a:bodyPr/>
                    <a:lstStyle/>
                    <a:p>
                      <a:pPr algn="ctr"/>
                      <a:r>
                        <a:rPr lang="en-US" sz="1800" dirty="0"/>
                        <a:t>Senior Staff Accountant</a:t>
                      </a:r>
                      <a:endParaRPr lang="en-US" sz="1800" dirty="0">
                        <a:solidFill>
                          <a:schemeClr val="bg2"/>
                        </a:solidFill>
                      </a:endParaRPr>
                    </a:p>
                  </a:txBody>
                  <a:tcPr marL="12241" marR="12241" marT="6121" marB="6121" anchor="ctr"/>
                </a:tc>
                <a:tc>
                  <a:txBody>
                    <a:bodyPr/>
                    <a:lstStyle/>
                    <a:p>
                      <a:pPr algn="ctr"/>
                      <a:r>
                        <a:rPr lang="en-US" sz="1800" dirty="0"/>
                        <a:t>$65,000-95,000</a:t>
                      </a:r>
                      <a:endParaRPr lang="en-US" sz="1800" dirty="0">
                        <a:solidFill>
                          <a:schemeClr val="bg2"/>
                        </a:solidFill>
                      </a:endParaRPr>
                    </a:p>
                  </a:txBody>
                  <a:tcPr marL="12241" marR="12241" marT="6121" marB="6121" anchor="ctr"/>
                </a:tc>
                <a:tc>
                  <a:txBody>
                    <a:bodyPr/>
                    <a:lstStyle/>
                    <a:p>
                      <a:pPr algn="ctr"/>
                      <a:r>
                        <a:rPr lang="en-US" sz="1800" dirty="0"/>
                        <a:t>$70,000</a:t>
                      </a:r>
                      <a:endParaRPr lang="en-US" sz="1800" dirty="0">
                        <a:solidFill>
                          <a:schemeClr val="bg2"/>
                        </a:solidFill>
                      </a:endParaRPr>
                    </a:p>
                  </a:txBody>
                  <a:tcPr marL="12241" marR="12241" marT="6121" marB="6121" anchor="ctr"/>
                </a:tc>
                <a:tc>
                  <a:txBody>
                    <a:bodyPr/>
                    <a:lstStyle/>
                    <a:p>
                      <a:pPr algn="ctr"/>
                      <a:r>
                        <a:rPr lang="en-US" sz="1800" dirty="0"/>
                        <a:t>3-5 years</a:t>
                      </a:r>
                      <a:endParaRPr lang="en-US" sz="1800" dirty="0">
                        <a:solidFill>
                          <a:schemeClr val="bg2"/>
                        </a:solidFill>
                      </a:endParaRPr>
                    </a:p>
                  </a:txBody>
                  <a:tcPr marL="12241" marR="12241" marT="6121" marB="6121" anchor="ctr"/>
                </a:tc>
              </a:tr>
              <a:tr h="303903">
                <a:tc>
                  <a:txBody>
                    <a:bodyPr/>
                    <a:lstStyle/>
                    <a:p>
                      <a:pPr algn="ctr"/>
                      <a:r>
                        <a:rPr lang="en-US" sz="1800" dirty="0"/>
                        <a:t>Manager</a:t>
                      </a:r>
                      <a:endParaRPr lang="en-US" sz="1800" dirty="0">
                        <a:solidFill>
                          <a:schemeClr val="bg2"/>
                        </a:solidFill>
                      </a:endParaRPr>
                    </a:p>
                  </a:txBody>
                  <a:tcPr marL="12241" marR="12241" marT="6121" marB="6121" anchor="ctr"/>
                </a:tc>
                <a:tc>
                  <a:txBody>
                    <a:bodyPr/>
                    <a:lstStyle/>
                    <a:p>
                      <a:pPr algn="ctr"/>
                      <a:r>
                        <a:rPr lang="en-US" sz="1800" dirty="0"/>
                        <a:t>$65-140,000</a:t>
                      </a:r>
                      <a:endParaRPr lang="en-US" sz="1800" dirty="0">
                        <a:solidFill>
                          <a:schemeClr val="bg2"/>
                        </a:solidFill>
                      </a:endParaRPr>
                    </a:p>
                  </a:txBody>
                  <a:tcPr marL="12241" marR="12241" marT="6121" marB="6121" anchor="ctr"/>
                </a:tc>
                <a:tc>
                  <a:txBody>
                    <a:bodyPr/>
                    <a:lstStyle/>
                    <a:p>
                      <a:pPr algn="ctr"/>
                      <a:r>
                        <a:rPr lang="en-US" sz="1800" dirty="0"/>
                        <a:t>$85,000</a:t>
                      </a:r>
                      <a:endParaRPr lang="en-US" sz="1800" dirty="0">
                        <a:solidFill>
                          <a:schemeClr val="bg2"/>
                        </a:solidFill>
                      </a:endParaRPr>
                    </a:p>
                  </a:txBody>
                  <a:tcPr marL="12241" marR="12241" marT="6121" marB="6121" anchor="ctr"/>
                </a:tc>
                <a:tc>
                  <a:txBody>
                    <a:bodyPr/>
                    <a:lstStyle/>
                    <a:p>
                      <a:pPr algn="ctr"/>
                      <a:r>
                        <a:rPr lang="en-US" sz="1800" dirty="0"/>
                        <a:t>5-7 years</a:t>
                      </a:r>
                      <a:endParaRPr lang="en-US" sz="1800" dirty="0">
                        <a:solidFill>
                          <a:schemeClr val="bg2"/>
                        </a:solidFill>
                      </a:endParaRPr>
                    </a:p>
                  </a:txBody>
                  <a:tcPr marL="12241" marR="12241" marT="6121" marB="6121" anchor="ctr"/>
                </a:tc>
              </a:tr>
              <a:tr h="330718">
                <a:tc>
                  <a:txBody>
                    <a:bodyPr/>
                    <a:lstStyle/>
                    <a:p>
                      <a:pPr algn="ctr"/>
                      <a:r>
                        <a:rPr lang="en-US" sz="1800" dirty="0"/>
                        <a:t>Senior Manager</a:t>
                      </a:r>
                      <a:endParaRPr lang="en-US" sz="1800" dirty="0">
                        <a:solidFill>
                          <a:schemeClr val="bg2"/>
                        </a:solidFill>
                      </a:endParaRPr>
                    </a:p>
                  </a:txBody>
                  <a:tcPr marL="12241" marR="12241" marT="6121" marB="6121" anchor="ctr"/>
                </a:tc>
                <a:tc>
                  <a:txBody>
                    <a:bodyPr/>
                    <a:lstStyle/>
                    <a:p>
                      <a:pPr algn="ctr"/>
                      <a:r>
                        <a:rPr lang="en-US" sz="1800" dirty="0"/>
                        <a:t>$72-160,000</a:t>
                      </a:r>
                      <a:endParaRPr lang="en-US" sz="1800" dirty="0">
                        <a:solidFill>
                          <a:schemeClr val="bg2"/>
                        </a:solidFill>
                      </a:endParaRPr>
                    </a:p>
                  </a:txBody>
                  <a:tcPr marL="12241" marR="12241" marT="6121" marB="6121" anchor="ctr"/>
                </a:tc>
                <a:tc>
                  <a:txBody>
                    <a:bodyPr/>
                    <a:lstStyle/>
                    <a:p>
                      <a:pPr algn="ctr"/>
                      <a:r>
                        <a:rPr lang="en-US" sz="1800" dirty="0"/>
                        <a:t>$115,000</a:t>
                      </a:r>
                      <a:endParaRPr lang="en-US" sz="1800" dirty="0">
                        <a:solidFill>
                          <a:schemeClr val="bg2"/>
                        </a:solidFill>
                      </a:endParaRPr>
                    </a:p>
                  </a:txBody>
                  <a:tcPr marL="12241" marR="12241" marT="6121" marB="6121" anchor="ctr"/>
                </a:tc>
                <a:tc>
                  <a:txBody>
                    <a:bodyPr/>
                    <a:lstStyle/>
                    <a:p>
                      <a:pPr algn="ctr"/>
                      <a:r>
                        <a:rPr lang="en-US" sz="1800" dirty="0"/>
                        <a:t>7 years plus</a:t>
                      </a:r>
                      <a:endParaRPr lang="en-US" sz="1800" dirty="0">
                        <a:solidFill>
                          <a:schemeClr val="bg2"/>
                        </a:solidFill>
                      </a:endParaRPr>
                    </a:p>
                  </a:txBody>
                  <a:tcPr marL="12241" marR="12241" marT="6121" marB="6121" anchor="ctr"/>
                </a:tc>
              </a:tr>
              <a:tr h="545238">
                <a:tc>
                  <a:txBody>
                    <a:bodyPr/>
                    <a:lstStyle/>
                    <a:p>
                      <a:pPr algn="ctr"/>
                      <a:r>
                        <a:rPr lang="en-US" sz="1800" dirty="0"/>
                        <a:t>Partner</a:t>
                      </a:r>
                      <a:endParaRPr lang="en-US" sz="1800" dirty="0">
                        <a:solidFill>
                          <a:schemeClr val="bg2"/>
                        </a:solidFill>
                      </a:endParaRPr>
                    </a:p>
                  </a:txBody>
                  <a:tcPr marL="12241" marR="12241" marT="6121" marB="6121" anchor="ctr"/>
                </a:tc>
                <a:tc>
                  <a:txBody>
                    <a:bodyPr/>
                    <a:lstStyle/>
                    <a:p>
                      <a:pPr algn="ctr"/>
                      <a:r>
                        <a:rPr lang="en-US" sz="1800" dirty="0"/>
                        <a:t>$200,000 - 3,000,000</a:t>
                      </a:r>
                      <a:endParaRPr lang="en-US" sz="1800" dirty="0">
                        <a:solidFill>
                          <a:schemeClr val="bg2"/>
                        </a:solidFill>
                      </a:endParaRPr>
                    </a:p>
                  </a:txBody>
                  <a:tcPr marL="12241" marR="12241" marT="6121" marB="6121" anchor="ctr"/>
                </a:tc>
                <a:tc>
                  <a:txBody>
                    <a:bodyPr/>
                    <a:lstStyle/>
                    <a:p>
                      <a:pPr algn="ctr"/>
                      <a:r>
                        <a:rPr lang="en-US" sz="1800" dirty="0"/>
                        <a:t>$150,000</a:t>
                      </a:r>
                      <a:endParaRPr lang="en-US" sz="1800" dirty="0">
                        <a:solidFill>
                          <a:schemeClr val="bg2"/>
                        </a:solidFill>
                      </a:endParaRPr>
                    </a:p>
                  </a:txBody>
                  <a:tcPr marL="12241" marR="12241" marT="6121" marB="6121" anchor="ctr"/>
                </a:tc>
                <a:tc>
                  <a:txBody>
                    <a:bodyPr/>
                    <a:lstStyle/>
                    <a:p>
                      <a:pPr algn="ctr"/>
                      <a:r>
                        <a:rPr lang="en-US" sz="1800" dirty="0"/>
                        <a:t>10 years plus</a:t>
                      </a:r>
                      <a:endParaRPr lang="en-US" sz="1800" dirty="0">
                        <a:solidFill>
                          <a:schemeClr val="bg2"/>
                        </a:solidFill>
                      </a:endParaRPr>
                    </a:p>
                  </a:txBody>
                  <a:tcPr marL="12241" marR="12241" marT="6121" marB="6121" anchor="ctr"/>
                </a:tc>
              </a:tr>
            </a:tbl>
          </a:graphicData>
        </a:graphic>
      </p:graphicFrame>
      <p:sp>
        <p:nvSpPr>
          <p:cNvPr id="16430" name="Rectangle 4"/>
          <p:cNvSpPr>
            <a:spLocks noChangeArrowheads="1"/>
          </p:cNvSpPr>
          <p:nvPr/>
        </p:nvSpPr>
        <p:spPr bwMode="auto">
          <a:xfrm>
            <a:off x="1307054" y="2209800"/>
            <a:ext cx="5257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p>
            <a:r>
              <a:rPr lang="en-US" dirty="0"/>
              <a:t>Recent salary ranges in accounting are: </a:t>
            </a:r>
          </a:p>
          <a:p>
            <a:pPr eaLnBrk="0" hangingPunct="0"/>
            <a:endParaRPr lang="en-US" dirty="0"/>
          </a:p>
        </p:txBody>
      </p:sp>
      <p:pic>
        <p:nvPicPr>
          <p:cNvPr id="16431" name="Picture 4" descr="C:\Users\Circuit City\Pictures\AICPA\todayscpa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304800"/>
            <a:ext cx="519853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2" name="Rectangle 7"/>
          <p:cNvSpPr>
            <a:spLocks noChangeArrowheads="1"/>
          </p:cNvSpPr>
          <p:nvPr/>
        </p:nvSpPr>
        <p:spPr bwMode="auto">
          <a:xfrm>
            <a:off x="1295400" y="6172200"/>
            <a:ext cx="6781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hlinkClick r:id="rId4"/>
              </a:rPr>
              <a:t>http://careers-in-accounting.com/acsal.htm</a:t>
            </a:r>
            <a:r>
              <a:rPr lang="en-US" dirty="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71600" y="1219200"/>
            <a:ext cx="6781800" cy="1206500"/>
          </a:xfrm>
        </p:spPr>
        <p:txBody>
          <a:bodyPr/>
          <a:lstStyle/>
          <a:p>
            <a:r>
              <a:rPr lang="en-US" dirty="0" smtClean="0"/>
              <a:t>Questions?</a:t>
            </a:r>
          </a:p>
        </p:txBody>
      </p:sp>
      <p:sp>
        <p:nvSpPr>
          <p:cNvPr id="4" name="Rectangle 3"/>
          <p:cNvSpPr/>
          <p:nvPr/>
        </p:nvSpPr>
        <p:spPr>
          <a:xfrm>
            <a:off x="4881563" y="3505200"/>
            <a:ext cx="184150" cy="646113"/>
          </a:xfrm>
          <a:prstGeom prst="rect">
            <a:avLst/>
          </a:prstGeom>
          <a:noFill/>
        </p:spPr>
        <p:txBody>
          <a:bodyPr wrap="none">
            <a:spAutoFit/>
          </a:bodyPr>
          <a:lstStyle/>
          <a:p>
            <a:pPr algn="ctr">
              <a:defRPr/>
            </a:pPr>
            <a:endParaRPr lang="en-US" sz="3600" b="1" dirty="0">
              <a:ln w="17780" cmpd="sng">
                <a:solidFill>
                  <a:srgbClr val="FFFFFF"/>
                </a:solidFill>
                <a:prstDash val="solid"/>
                <a:miter lim="800000"/>
              </a:ln>
              <a:effectLst>
                <a:outerShdw blurRad="50800" algn="tl" rotWithShape="0">
                  <a:srgbClr val="000000"/>
                </a:outerShdw>
              </a:effectLst>
            </a:endParaRPr>
          </a:p>
        </p:txBody>
      </p:sp>
      <p:sp>
        <p:nvSpPr>
          <p:cNvPr id="6" name="Rectangle 5"/>
          <p:cNvSpPr/>
          <p:nvPr/>
        </p:nvSpPr>
        <p:spPr>
          <a:xfrm>
            <a:off x="2032222" y="2766427"/>
            <a:ext cx="6066982" cy="70788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000" b="1" spc="50" dirty="0" smtClean="0">
                <a:ln w="11430"/>
                <a:solidFill>
                  <a:schemeClr val="tx2"/>
                </a:solidFill>
                <a:effectLst>
                  <a:outerShdw blurRad="76200" dist="50800" dir="5400000" algn="tl" rotWithShape="0">
                    <a:srgbClr val="000000">
                      <a:alpha val="65000"/>
                    </a:srgbClr>
                  </a:outerShdw>
                </a:effectLst>
              </a:rPr>
              <a:t>Amy.French@utoledo.edu</a:t>
            </a:r>
            <a:endParaRPr lang="en-US" sz="4000" b="1" spc="50" dirty="0">
              <a:ln w="11430"/>
              <a:solidFill>
                <a:schemeClr val="tx2"/>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Accounting Degrees</a:t>
            </a:r>
          </a:p>
        </p:txBody>
      </p:sp>
      <p:sp>
        <p:nvSpPr>
          <p:cNvPr id="4099" name="Rectangle 3"/>
          <p:cNvSpPr>
            <a:spLocks noGrp="1" noChangeArrowheads="1"/>
          </p:cNvSpPr>
          <p:nvPr>
            <p:ph type="body" idx="1"/>
          </p:nvPr>
        </p:nvSpPr>
        <p:spPr/>
        <p:txBody>
          <a:bodyPr/>
          <a:lstStyle/>
          <a:p>
            <a:pPr eaLnBrk="1" hangingPunct="1"/>
            <a:r>
              <a:rPr lang="en-US" sz="2800" dirty="0" smtClean="0"/>
              <a:t>Associate Degree in Accounting Technology</a:t>
            </a:r>
          </a:p>
          <a:p>
            <a:pPr lvl="1" eaLnBrk="1" hangingPunct="1">
              <a:buFont typeface="Arial" pitchFamily="34" charset="0"/>
              <a:buChar char="•"/>
            </a:pPr>
            <a:r>
              <a:rPr lang="en-US" sz="2400" dirty="0" smtClean="0"/>
              <a:t>2 year Degree</a:t>
            </a:r>
          </a:p>
          <a:p>
            <a:pPr eaLnBrk="1" hangingPunct="1"/>
            <a:r>
              <a:rPr lang="en-US" sz="2800" dirty="0" smtClean="0"/>
              <a:t>Bachelor of Business Administration (BBA) in Accounting</a:t>
            </a:r>
          </a:p>
          <a:p>
            <a:pPr lvl="1" eaLnBrk="1" hangingPunct="1">
              <a:buFont typeface="Arial" pitchFamily="34" charset="0"/>
              <a:buChar char="•"/>
            </a:pPr>
            <a:r>
              <a:rPr lang="en-US" sz="2400" dirty="0" smtClean="0"/>
              <a:t>4 year degree</a:t>
            </a:r>
          </a:p>
          <a:p>
            <a:pPr eaLnBrk="1" hangingPunct="1"/>
            <a:r>
              <a:rPr lang="en-US" sz="2800" dirty="0" smtClean="0"/>
              <a:t>Masters of Science in Accountancy (MSA)</a:t>
            </a:r>
          </a:p>
          <a:p>
            <a:pPr lvl="1" eaLnBrk="1" hangingPunct="1">
              <a:buFont typeface="Arial" pitchFamily="34" charset="0"/>
              <a:buChar char="•"/>
            </a:pPr>
            <a:r>
              <a:rPr lang="en-US" sz="2400" dirty="0" smtClean="0"/>
              <a:t>30 semester hour program</a:t>
            </a:r>
          </a:p>
          <a:p>
            <a:pPr lvl="1"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8" descr="C:\Users\Circuit City\Pictures\AICPA\bapmasthe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304800"/>
            <a:ext cx="7620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0"/>
          <p:cNvSpPr txBox="1">
            <a:spLocks noChangeArrowheads="1"/>
          </p:cNvSpPr>
          <p:nvPr/>
        </p:nvSpPr>
        <p:spPr bwMode="auto">
          <a:xfrm>
            <a:off x="1447800" y="2286000"/>
            <a:ext cx="7391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342900" indent="-342900" eaLnBrk="1" hangingPunct="1">
              <a:spcBef>
                <a:spcPct val="50000"/>
              </a:spcBef>
              <a:buClr>
                <a:srgbClr val="C00000"/>
              </a:buClr>
              <a:buFont typeface="Arial" pitchFamily="34" charset="0"/>
              <a:buChar char="•"/>
            </a:pPr>
            <a:r>
              <a:rPr lang="en-US" dirty="0" smtClean="0"/>
              <a:t>University </a:t>
            </a:r>
            <a:r>
              <a:rPr lang="en-US" dirty="0"/>
              <a:t>of Toledo’s Gamma Epsilon Chapter  chartered in 1966</a:t>
            </a:r>
          </a:p>
          <a:p>
            <a:pPr marL="342900" indent="-342900" eaLnBrk="1" hangingPunct="1">
              <a:spcBef>
                <a:spcPct val="50000"/>
              </a:spcBef>
              <a:buClr>
                <a:srgbClr val="C00000"/>
              </a:buClr>
              <a:buFont typeface="Arial" pitchFamily="34" charset="0"/>
              <a:buChar char="•"/>
              <a:tabLst>
                <a:tab pos="228600" algn="l"/>
              </a:tabLst>
            </a:pPr>
            <a:r>
              <a:rPr lang="en-US" dirty="0"/>
              <a:t>Founded in 1919 at the University of Illinois, Urbana.</a:t>
            </a:r>
          </a:p>
          <a:p>
            <a:pPr marL="342900" indent="-342900" eaLnBrk="1" hangingPunct="1">
              <a:spcBef>
                <a:spcPct val="50000"/>
              </a:spcBef>
              <a:buClr>
                <a:srgbClr val="C00000"/>
              </a:buClr>
              <a:buFont typeface="Arial" pitchFamily="34" charset="0"/>
              <a:buChar char="•"/>
            </a:pPr>
            <a:r>
              <a:rPr lang="en-US" dirty="0"/>
              <a:t>Premier professional business and financial information fraternity</a:t>
            </a:r>
          </a:p>
          <a:p>
            <a:pPr marL="342900" indent="-342900" eaLnBrk="1" hangingPunct="1">
              <a:spcBef>
                <a:spcPct val="50000"/>
              </a:spcBef>
              <a:buClr>
                <a:srgbClr val="C00000"/>
              </a:buClr>
              <a:buFont typeface="Arial" pitchFamily="34" charset="0"/>
              <a:buChar char="•"/>
            </a:pPr>
            <a:r>
              <a:rPr lang="en-US" dirty="0" smtClean="0"/>
              <a:t>Recognizes </a:t>
            </a:r>
            <a:r>
              <a:rPr lang="en-US" dirty="0"/>
              <a:t>academic excellence </a:t>
            </a:r>
          </a:p>
          <a:p>
            <a:pPr marL="342900" indent="-342900" eaLnBrk="1" hangingPunct="1">
              <a:spcBef>
                <a:spcPct val="50000"/>
              </a:spcBef>
              <a:buClr>
                <a:srgbClr val="C00000"/>
              </a:buClr>
              <a:buFont typeface="Arial" pitchFamily="34" charset="0"/>
              <a:buChar char="•"/>
            </a:pPr>
            <a:r>
              <a:rPr lang="en-US" dirty="0" smtClean="0"/>
              <a:t>Provides </a:t>
            </a:r>
            <a:r>
              <a:rPr lang="en-US" dirty="0"/>
              <a:t>interaction among students, faculty, and </a:t>
            </a:r>
            <a:r>
              <a:rPr lang="en-US" dirty="0" smtClean="0"/>
              <a:t>professionals</a:t>
            </a:r>
            <a:endParaRPr lang="en-US" dirty="0">
              <a:solidFill>
                <a:schemeClr val="bg2"/>
              </a:solidFill>
            </a:endParaRPr>
          </a:p>
        </p:txBody>
      </p:sp>
      <p:sp>
        <p:nvSpPr>
          <p:cNvPr id="5124" name="Text Box 31"/>
          <p:cNvSpPr txBox="1">
            <a:spLocks noChangeArrowheads="1"/>
          </p:cNvSpPr>
          <p:nvPr/>
        </p:nvSpPr>
        <p:spPr bwMode="auto">
          <a:xfrm>
            <a:off x="3048000" y="1524000"/>
            <a:ext cx="3200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spcBef>
                <a:spcPct val="50000"/>
              </a:spcBef>
            </a:pPr>
            <a:r>
              <a:rPr lang="en-US" sz="3200" dirty="0">
                <a:hlinkClick r:id="rId4"/>
              </a:rPr>
              <a:t>Beta Alpha Psi</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28600"/>
            <a:ext cx="7391400" cy="609600"/>
          </a:xfrm>
        </p:spPr>
        <p:txBody>
          <a:bodyPr>
            <a:normAutofit fontScale="90000"/>
          </a:bodyPr>
          <a:lstStyle/>
          <a:p>
            <a:pPr fontAlgn="auto">
              <a:spcAft>
                <a:spcPts val="0"/>
              </a:spcAft>
              <a:defRPr/>
            </a:pPr>
            <a:r>
              <a:rPr lang="en-US" dirty="0" smtClean="0"/>
              <a:t>Becoming a CPA</a:t>
            </a:r>
            <a:endParaRPr lang="en-US" sz="2700"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6958164"/>
              </p:ext>
            </p:extLst>
          </p:nvPr>
        </p:nvGraphicFramePr>
        <p:xfrm>
          <a:off x="1524000" y="2286000"/>
          <a:ext cx="72390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txBox="1">
            <a:spLocks/>
          </p:cNvSpPr>
          <p:nvPr/>
        </p:nvSpPr>
        <p:spPr>
          <a:xfrm>
            <a:off x="1447800" y="990600"/>
            <a:ext cx="7696200" cy="1066800"/>
          </a:xfrm>
          <a:prstGeom prst="rect">
            <a:avLst/>
          </a:prstGeom>
        </p:spPr>
        <p:txBody>
          <a:bodyPr anchor="ctr">
            <a:normAutofit fontScale="97500"/>
          </a:bodyPr>
          <a:lstStyle/>
          <a:p>
            <a:pPr fontAlgn="auto">
              <a:spcAft>
                <a:spcPts val="0"/>
              </a:spcAft>
              <a:defRPr/>
            </a:pPr>
            <a:r>
              <a:rPr lang="en-US" sz="2200" dirty="0">
                <a:latin typeface="+mj-lt"/>
                <a:ea typeface="+mj-ea"/>
                <a:cs typeface="+mj-cs"/>
              </a:rPr>
              <a:t>Most requirements are determined by the state/jurisdiction in which you hope to practice.  In general, this is a summary of the steps to CPA licensure.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19200" y="304800"/>
            <a:ext cx="7772400" cy="901700"/>
          </a:xfrm>
        </p:spPr>
        <p:txBody>
          <a:bodyPr/>
          <a:lstStyle/>
          <a:p>
            <a:pPr eaLnBrk="1" hangingPunct="1"/>
            <a:r>
              <a:rPr lang="en-US" dirty="0" smtClean="0"/>
              <a:t>Becoming a CPA</a:t>
            </a:r>
          </a:p>
        </p:txBody>
      </p:sp>
      <p:sp>
        <p:nvSpPr>
          <p:cNvPr id="3" name="Content Placeholder 2"/>
          <p:cNvSpPr>
            <a:spLocks noGrp="1"/>
          </p:cNvSpPr>
          <p:nvPr>
            <p:ph idx="1"/>
          </p:nvPr>
        </p:nvSpPr>
        <p:spPr>
          <a:xfrm>
            <a:off x="1219200" y="1295400"/>
            <a:ext cx="7772400" cy="4495800"/>
          </a:xfrm>
        </p:spPr>
        <p:txBody>
          <a:bodyPr/>
          <a:lstStyle/>
          <a:p>
            <a:pPr eaLnBrk="1" hangingPunct="1">
              <a:defRPr/>
            </a:pPr>
            <a:r>
              <a:rPr lang="en-US" dirty="0" smtClean="0"/>
              <a:t>Education requirements</a:t>
            </a:r>
          </a:p>
          <a:p>
            <a:pPr lvl="1" eaLnBrk="1" hangingPunct="1">
              <a:defRPr/>
            </a:pPr>
            <a:r>
              <a:rPr lang="en-US" sz="2400" dirty="0" smtClean="0">
                <a:ea typeface="+mn-ea"/>
              </a:rPr>
              <a:t>A baccalaureate degree and 150 semester hours </a:t>
            </a:r>
          </a:p>
          <a:p>
            <a:pPr lvl="2" eaLnBrk="1" hangingPunct="1">
              <a:defRPr/>
            </a:pPr>
            <a:r>
              <a:rPr lang="en-US" sz="2000" dirty="0" smtClean="0">
                <a:ea typeface="+mn-ea"/>
              </a:rPr>
              <a:t>30 semester hours in accounting </a:t>
            </a:r>
          </a:p>
          <a:p>
            <a:pPr lvl="2" eaLnBrk="1" hangingPunct="1">
              <a:defRPr/>
            </a:pPr>
            <a:r>
              <a:rPr lang="en-US" sz="2000" dirty="0" smtClean="0">
                <a:ea typeface="+mn-ea"/>
              </a:rPr>
              <a:t>24 semester hours in business courses other than accounting </a:t>
            </a:r>
          </a:p>
          <a:p>
            <a:pPr eaLnBrk="1" hangingPunct="1">
              <a:defRPr/>
            </a:pPr>
            <a:r>
              <a:rPr lang="en-US" dirty="0" smtClean="0"/>
              <a:t>Exam Requirement</a:t>
            </a:r>
          </a:p>
          <a:p>
            <a:pPr lvl="1">
              <a:defRPr/>
            </a:pPr>
            <a:r>
              <a:rPr lang="en-US" dirty="0" smtClean="0"/>
              <a:t>Apply to sit based on state requirements</a:t>
            </a:r>
          </a:p>
          <a:p>
            <a:pPr lvl="1">
              <a:defRPr/>
            </a:pPr>
            <a:r>
              <a:rPr lang="en-US" dirty="0" smtClean="0"/>
              <a:t>Pass all 4 parts with a 75% or higher</a:t>
            </a:r>
          </a:p>
          <a:p>
            <a:pPr lvl="2" eaLnBrk="1" hangingPunct="1">
              <a:defRPr/>
            </a:pPr>
            <a:r>
              <a:rPr lang="en-US" dirty="0" smtClean="0"/>
              <a:t>Business, Audit, Regulation and Financial</a:t>
            </a:r>
          </a:p>
          <a:p>
            <a:pPr eaLnBrk="1" hangingPunct="1">
              <a:defRPr/>
            </a:pPr>
            <a:r>
              <a:rPr lang="en-US" dirty="0" smtClean="0"/>
              <a:t>Experience Requirement</a:t>
            </a:r>
          </a:p>
          <a:p>
            <a:pPr lvl="1" eaLnBrk="1" hangingPunct="1">
              <a:defRPr/>
            </a:pPr>
            <a:r>
              <a:rPr lang="en-US" dirty="0" smtClean="0"/>
              <a:t>1-2 years under a CPA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600200" y="317500"/>
            <a:ext cx="6553200" cy="1206500"/>
          </a:xfrm>
        </p:spPr>
        <p:txBody>
          <a:bodyPr/>
          <a:lstStyle/>
          <a:p>
            <a:pPr algn="ctr"/>
            <a:r>
              <a:rPr lang="en-US" dirty="0" smtClean="0"/>
              <a:t>CPA Exam Pass Rates</a:t>
            </a:r>
          </a:p>
        </p:txBody>
      </p:sp>
      <p:sp>
        <p:nvSpPr>
          <p:cNvPr id="5" name="TextBox 4"/>
          <p:cNvSpPr txBox="1"/>
          <p:nvPr/>
        </p:nvSpPr>
        <p:spPr>
          <a:xfrm>
            <a:off x="1752600" y="1524000"/>
            <a:ext cx="6477000" cy="1016000"/>
          </a:xfrm>
          <a:prstGeom prst="rect">
            <a:avLst/>
          </a:prstGeom>
          <a:noFill/>
        </p:spPr>
        <p:txBody>
          <a:bodyPr wrap="square">
            <a:spAutoFit/>
          </a:bodyPr>
          <a:lstStyle/>
          <a:p>
            <a:pPr>
              <a:defRPr/>
            </a:pPr>
            <a:r>
              <a:rPr lang="en-US" sz="2000" dirty="0"/>
              <a:t>According to the National Association of State Boards of Accountancy (NASBA)</a:t>
            </a:r>
          </a:p>
          <a:p>
            <a:pPr marL="342900" indent="-342900">
              <a:buFont typeface="Wingdings" pitchFamily="2" charset="2"/>
              <a:buChar char="Ø"/>
              <a:defRPr/>
            </a:pPr>
            <a:r>
              <a:rPr lang="en-US" sz="2000" dirty="0"/>
              <a:t>UT ranked in the top 10 nationally for pass rates in Audit</a:t>
            </a:r>
          </a:p>
        </p:txBody>
      </p:sp>
      <p:pic>
        <p:nvPicPr>
          <p:cNvPr id="8196" name="Picture 1" descr="NASBA-2.jpg"/>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471" t="31828" r="28697" b="44768"/>
          <a:stretch>
            <a:fillRect/>
          </a:stretch>
        </p:blipFill>
        <p:spPr bwMode="auto">
          <a:xfrm>
            <a:off x="1801812" y="2867025"/>
            <a:ext cx="6580188" cy="28956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676400" y="304800"/>
            <a:ext cx="6553200" cy="1206500"/>
          </a:xfrm>
        </p:spPr>
        <p:txBody>
          <a:bodyPr/>
          <a:lstStyle/>
          <a:p>
            <a:pPr algn="ctr"/>
            <a:r>
              <a:rPr lang="en-US" dirty="0" smtClean="0"/>
              <a:t>CPA Exam Pass Rates</a:t>
            </a:r>
          </a:p>
        </p:txBody>
      </p:sp>
      <p:graphicFrame>
        <p:nvGraphicFramePr>
          <p:cNvPr id="9" name="Table 8"/>
          <p:cNvGraphicFramePr>
            <a:graphicFrameLocks noGrp="1"/>
          </p:cNvGraphicFramePr>
          <p:nvPr>
            <p:extLst>
              <p:ext uri="{D42A27DB-BD31-4B8C-83A1-F6EECF244321}">
                <p14:modId xmlns:p14="http://schemas.microsoft.com/office/powerpoint/2010/main" val="3819616515"/>
              </p:ext>
            </p:extLst>
          </p:nvPr>
        </p:nvGraphicFramePr>
        <p:xfrm>
          <a:off x="1524000" y="2819400"/>
          <a:ext cx="7086600" cy="2514600"/>
        </p:xfrm>
        <a:graphic>
          <a:graphicData uri="http://schemas.openxmlformats.org/drawingml/2006/table">
            <a:tbl>
              <a:tblPr firstRow="1" bandRow="1">
                <a:tableStyleId>{5C22544A-7EE6-4342-B048-85BDC9FD1C3A}</a:tableStyleId>
              </a:tblPr>
              <a:tblGrid>
                <a:gridCol w="2362200"/>
                <a:gridCol w="2362200"/>
                <a:gridCol w="2362200"/>
              </a:tblGrid>
              <a:tr h="553439">
                <a:tc>
                  <a:txBody>
                    <a:bodyPr/>
                    <a:lstStyle/>
                    <a:p>
                      <a:pPr algn="l" fontAlgn="ctr"/>
                      <a:r>
                        <a:rPr lang="en-US" sz="1600" b="1" i="0" u="none" strike="noStrike" dirty="0">
                          <a:solidFill>
                            <a:srgbClr val="000000"/>
                          </a:solidFill>
                          <a:effectLst/>
                          <a:latin typeface="Times New Roman"/>
                        </a:rPr>
                        <a:t> </a:t>
                      </a:r>
                    </a:p>
                  </a:txBody>
                  <a:tcPr marL="7620" marR="7620" marT="7620" marB="0" anchor="ctr"/>
                </a:tc>
                <a:tc>
                  <a:txBody>
                    <a:bodyPr/>
                    <a:lstStyle/>
                    <a:p>
                      <a:pPr algn="ctr" fontAlgn="ctr"/>
                      <a:r>
                        <a:rPr lang="en-US" sz="1600" b="1" i="0" u="none" strike="noStrike" dirty="0">
                          <a:solidFill>
                            <a:srgbClr val="000000"/>
                          </a:solidFill>
                          <a:effectLst/>
                          <a:latin typeface="Times New Roman"/>
                        </a:rPr>
                        <a:t>Candidates </a:t>
                      </a:r>
                      <a:r>
                        <a:rPr lang="en-US" sz="1600" b="1" i="0" u="none" strike="noStrike" dirty="0" smtClean="0">
                          <a:solidFill>
                            <a:srgbClr val="000000"/>
                          </a:solidFill>
                          <a:effectLst/>
                          <a:latin typeface="Times New Roman"/>
                        </a:rPr>
                        <a:t>with</a:t>
                      </a:r>
                    </a:p>
                    <a:p>
                      <a:pPr algn="ctr" fontAlgn="ctr"/>
                      <a:r>
                        <a:rPr lang="en-US" sz="1600" b="1" i="0" u="none" strike="noStrike" dirty="0" smtClean="0">
                          <a:solidFill>
                            <a:srgbClr val="000000"/>
                          </a:solidFill>
                          <a:effectLst/>
                          <a:latin typeface="Times New Roman"/>
                        </a:rPr>
                        <a:t>Advanced degrees</a:t>
                      </a:r>
                      <a:endParaRPr lang="en-US" sz="1600" b="1" i="0" u="none" strike="noStrike" dirty="0">
                        <a:solidFill>
                          <a:srgbClr val="000000"/>
                        </a:solidFill>
                        <a:effectLst/>
                        <a:latin typeface="Times New Roman"/>
                      </a:endParaRPr>
                    </a:p>
                  </a:txBody>
                  <a:tcPr marL="7620" marR="7620" marT="7620" marB="0" anchor="ctr"/>
                </a:tc>
                <a:tc>
                  <a:txBody>
                    <a:bodyPr/>
                    <a:lstStyle/>
                    <a:p>
                      <a:pPr algn="ctr" fontAlgn="ctr"/>
                      <a:r>
                        <a:rPr lang="en-US" sz="1600" b="1" i="0" u="none" strike="noStrike" dirty="0">
                          <a:solidFill>
                            <a:srgbClr val="000000"/>
                          </a:solidFill>
                          <a:effectLst/>
                          <a:latin typeface="Times New Roman"/>
                        </a:rPr>
                        <a:t>All </a:t>
                      </a:r>
                      <a:r>
                        <a:rPr lang="en-US" sz="1600" b="1" i="0" u="none" strike="noStrike" dirty="0" smtClean="0">
                          <a:solidFill>
                            <a:srgbClr val="000000"/>
                          </a:solidFill>
                          <a:effectLst/>
                          <a:latin typeface="Times New Roman"/>
                        </a:rPr>
                        <a:t>candidates</a:t>
                      </a:r>
                    </a:p>
                    <a:p>
                      <a:pPr algn="ctr" fontAlgn="ctr"/>
                      <a:r>
                        <a:rPr lang="en-US" sz="1600" b="1" i="0" u="none" strike="noStrike" dirty="0" smtClean="0">
                          <a:solidFill>
                            <a:srgbClr val="000000"/>
                          </a:solidFill>
                          <a:effectLst/>
                          <a:latin typeface="Times New Roman"/>
                        </a:rPr>
                        <a:t>With degrees </a:t>
                      </a:r>
                      <a:endParaRPr lang="en-US" sz="1600" b="1" i="0" u="none" strike="noStrike" dirty="0">
                        <a:solidFill>
                          <a:srgbClr val="000000"/>
                        </a:solidFill>
                        <a:effectLst/>
                        <a:latin typeface="Times New Roman"/>
                      </a:endParaRPr>
                    </a:p>
                  </a:txBody>
                  <a:tcPr marL="7620" marR="7620" marT="7620" marB="0" anchor="ctr"/>
                </a:tc>
              </a:tr>
              <a:tr h="553439">
                <a:tc>
                  <a:txBody>
                    <a:bodyPr/>
                    <a:lstStyle/>
                    <a:p>
                      <a:pPr algn="ctr" fontAlgn="ctr">
                        <a:spcBef>
                          <a:spcPts val="0"/>
                        </a:spcBef>
                        <a:spcAft>
                          <a:spcPts val="0"/>
                        </a:spcAft>
                      </a:pPr>
                      <a:r>
                        <a:rPr lang="en-US" sz="1600" b="1" i="0" u="none" strike="noStrike" dirty="0">
                          <a:solidFill>
                            <a:srgbClr val="000000"/>
                          </a:solidFill>
                          <a:effectLst/>
                          <a:latin typeface="Times New Roman"/>
                        </a:rPr>
                        <a:t>Across the United States:</a:t>
                      </a:r>
                    </a:p>
                  </a:txBody>
                  <a:tcPr marL="7620" marR="7620" marT="7620" marB="0" anchor="ctr"/>
                </a:tc>
                <a:tc>
                  <a:txBody>
                    <a:bodyPr/>
                    <a:lstStyle/>
                    <a:p>
                      <a:pPr algn="ctr" fontAlgn="b">
                        <a:spcBef>
                          <a:spcPts val="0"/>
                        </a:spcBef>
                        <a:spcAft>
                          <a:spcPts val="0"/>
                        </a:spcAft>
                      </a:pPr>
                      <a:r>
                        <a:rPr lang="en-US" sz="1800" b="0" i="0" u="none" strike="noStrike" dirty="0" smtClean="0">
                          <a:solidFill>
                            <a:srgbClr val="000000"/>
                          </a:solidFill>
                          <a:effectLst/>
                          <a:latin typeface="+mn-lt"/>
                        </a:rPr>
                        <a:t>38.21%</a:t>
                      </a:r>
                    </a:p>
                  </a:txBody>
                  <a:tcPr marL="7620" marR="7620" marT="7620" marB="0" anchor="b"/>
                </a:tc>
                <a:tc>
                  <a:txBody>
                    <a:bodyPr/>
                    <a:lstStyle/>
                    <a:p>
                      <a:pPr algn="ctr" fontAlgn="b">
                        <a:spcBef>
                          <a:spcPts val="0"/>
                        </a:spcBef>
                        <a:spcAft>
                          <a:spcPts val="0"/>
                        </a:spcAft>
                      </a:pPr>
                      <a:r>
                        <a:rPr lang="en-US" sz="1800" b="0" i="0" u="none" strike="noStrike" dirty="0">
                          <a:solidFill>
                            <a:srgbClr val="000000"/>
                          </a:solidFill>
                          <a:effectLst/>
                          <a:latin typeface="+mn-lt"/>
                        </a:rPr>
                        <a:t>32.93%</a:t>
                      </a:r>
                    </a:p>
                  </a:txBody>
                  <a:tcPr marL="7620" marR="7620" marT="7620" marB="0" anchor="b"/>
                </a:tc>
              </a:tr>
              <a:tr h="414370">
                <a:tc>
                  <a:txBody>
                    <a:bodyPr/>
                    <a:lstStyle/>
                    <a:p>
                      <a:pPr algn="ctr" fontAlgn="ctr">
                        <a:spcBef>
                          <a:spcPts val="0"/>
                        </a:spcBef>
                        <a:spcAft>
                          <a:spcPts val="0"/>
                        </a:spcAft>
                      </a:pPr>
                      <a:r>
                        <a:rPr lang="en-US" sz="1600" b="1" i="0" u="none" strike="noStrike" dirty="0">
                          <a:solidFill>
                            <a:srgbClr val="000000"/>
                          </a:solidFill>
                          <a:effectLst/>
                          <a:latin typeface="Times New Roman"/>
                        </a:rPr>
                        <a:t>Across Ohio:</a:t>
                      </a:r>
                    </a:p>
                  </a:txBody>
                  <a:tcPr marL="7620" marR="7620" marT="7620" marB="0" anchor="ctr"/>
                </a:tc>
                <a:tc>
                  <a:txBody>
                    <a:bodyPr/>
                    <a:lstStyle/>
                    <a:p>
                      <a:pPr algn="ctr" fontAlgn="ctr">
                        <a:spcBef>
                          <a:spcPts val="0"/>
                        </a:spcBef>
                        <a:spcAft>
                          <a:spcPts val="0"/>
                        </a:spcAft>
                      </a:pPr>
                      <a:r>
                        <a:rPr lang="en-US" sz="1800" b="0" i="0" u="none" strike="noStrike" dirty="0" smtClean="0">
                          <a:solidFill>
                            <a:srgbClr val="000000"/>
                          </a:solidFill>
                          <a:effectLst/>
                          <a:latin typeface="+mn-lt"/>
                        </a:rPr>
                        <a:t>43.08%</a:t>
                      </a:r>
                    </a:p>
                  </a:txBody>
                  <a:tcPr marL="7620" marR="7620" marT="7620" marB="0" anchor="ctr"/>
                </a:tc>
                <a:tc>
                  <a:txBody>
                    <a:bodyPr/>
                    <a:lstStyle/>
                    <a:p>
                      <a:pPr algn="ctr" fontAlgn="b">
                        <a:spcBef>
                          <a:spcPts val="0"/>
                        </a:spcBef>
                        <a:spcAft>
                          <a:spcPts val="0"/>
                        </a:spcAft>
                      </a:pPr>
                      <a:r>
                        <a:rPr lang="en-US" sz="1800" b="0" i="0" u="none" strike="noStrike" dirty="0">
                          <a:solidFill>
                            <a:srgbClr val="000000"/>
                          </a:solidFill>
                          <a:effectLst/>
                          <a:latin typeface="+mn-lt"/>
                        </a:rPr>
                        <a:t>37.54%</a:t>
                      </a:r>
                    </a:p>
                  </a:txBody>
                  <a:tcPr marL="7620" marR="7620" marT="7620" marB="0" anchor="b"/>
                </a:tc>
              </a:tr>
              <a:tr h="414370">
                <a:tc>
                  <a:txBody>
                    <a:bodyPr/>
                    <a:lstStyle/>
                    <a:p>
                      <a:pPr algn="ctr" fontAlgn="ctr">
                        <a:spcBef>
                          <a:spcPts val="0"/>
                        </a:spcBef>
                        <a:spcAft>
                          <a:spcPts val="0"/>
                        </a:spcAft>
                      </a:pPr>
                      <a:r>
                        <a:rPr lang="en-US" sz="1600" b="1" i="0" u="none" strike="noStrike" dirty="0">
                          <a:solidFill>
                            <a:srgbClr val="000000"/>
                          </a:solidFill>
                          <a:effectLst/>
                          <a:latin typeface="Times New Roman"/>
                        </a:rPr>
                        <a:t>UT COBI students:</a:t>
                      </a:r>
                    </a:p>
                  </a:txBody>
                  <a:tcPr marL="7620" marR="7620" marT="7620" marB="0" anchor="ctr">
                    <a:solidFill>
                      <a:schemeClr val="accent6">
                        <a:lumMod val="60000"/>
                        <a:lumOff val="40000"/>
                      </a:schemeClr>
                    </a:solidFill>
                  </a:tcPr>
                </a:tc>
                <a:tc>
                  <a:txBody>
                    <a:bodyPr/>
                    <a:lstStyle/>
                    <a:p>
                      <a:pPr algn="ctr" fontAlgn="b">
                        <a:spcBef>
                          <a:spcPts val="0"/>
                        </a:spcBef>
                        <a:spcAft>
                          <a:spcPts val="0"/>
                        </a:spcAft>
                      </a:pPr>
                      <a:r>
                        <a:rPr lang="en-US" sz="1800" b="1" i="0" u="none" strike="noStrike" dirty="0">
                          <a:solidFill>
                            <a:srgbClr val="000000"/>
                          </a:solidFill>
                          <a:effectLst/>
                          <a:latin typeface="+mn-lt"/>
                        </a:rPr>
                        <a:t>58.62%</a:t>
                      </a:r>
                    </a:p>
                  </a:txBody>
                  <a:tcPr marL="7620" marR="7620" marT="7620" marB="0" anchor="b">
                    <a:solidFill>
                      <a:schemeClr val="accent6">
                        <a:lumMod val="60000"/>
                        <a:lumOff val="40000"/>
                      </a:schemeClr>
                    </a:solidFill>
                  </a:tcPr>
                </a:tc>
                <a:tc>
                  <a:txBody>
                    <a:bodyPr/>
                    <a:lstStyle/>
                    <a:p>
                      <a:pPr algn="ctr" fontAlgn="b">
                        <a:spcBef>
                          <a:spcPts val="0"/>
                        </a:spcBef>
                        <a:spcAft>
                          <a:spcPts val="0"/>
                        </a:spcAft>
                      </a:pPr>
                      <a:r>
                        <a:rPr lang="en-US" sz="1800" b="1" i="0" u="none" strike="noStrike" dirty="0">
                          <a:solidFill>
                            <a:srgbClr val="000000"/>
                          </a:solidFill>
                          <a:effectLst/>
                          <a:latin typeface="+mn-lt"/>
                        </a:rPr>
                        <a:t>40.91%</a:t>
                      </a:r>
                    </a:p>
                  </a:txBody>
                  <a:tcPr marL="7620" marR="7620" marT="7620" marB="0" anchor="b">
                    <a:solidFill>
                      <a:schemeClr val="accent6">
                        <a:lumMod val="60000"/>
                        <a:lumOff val="40000"/>
                      </a:schemeClr>
                    </a:solidFill>
                  </a:tcPr>
                </a:tc>
              </a:tr>
              <a:tr h="578982">
                <a:tc>
                  <a:txBody>
                    <a:bodyPr/>
                    <a:lstStyle/>
                    <a:p>
                      <a:pPr>
                        <a:spcBef>
                          <a:spcPts val="600"/>
                        </a:spcBef>
                      </a:pPr>
                      <a:endParaRPr lang="en-US" sz="2800" dirty="0"/>
                    </a:p>
                  </a:txBody>
                  <a:tcPr/>
                </a:tc>
                <a:tc>
                  <a:txBody>
                    <a:bodyPr/>
                    <a:lstStyle/>
                    <a:p>
                      <a:pPr>
                        <a:spcBef>
                          <a:spcPts val="600"/>
                        </a:spcBef>
                      </a:pPr>
                      <a:endParaRPr lang="en-US" sz="2800" dirty="0"/>
                    </a:p>
                  </a:txBody>
                  <a:tcPr/>
                </a:tc>
                <a:tc>
                  <a:txBody>
                    <a:bodyPr/>
                    <a:lstStyle/>
                    <a:p>
                      <a:pPr>
                        <a:spcBef>
                          <a:spcPts val="600"/>
                        </a:spcBef>
                      </a:pPr>
                      <a:endParaRPr lang="en-US" sz="2800" dirty="0"/>
                    </a:p>
                  </a:txBody>
                  <a:tcPr/>
                </a:tc>
              </a:tr>
            </a:tbl>
          </a:graphicData>
        </a:graphic>
      </p:graphicFrame>
      <p:sp>
        <p:nvSpPr>
          <p:cNvPr id="10" name="Rectangle 9"/>
          <p:cNvSpPr/>
          <p:nvPr/>
        </p:nvSpPr>
        <p:spPr>
          <a:xfrm>
            <a:off x="1524000" y="1613647"/>
            <a:ext cx="7086600" cy="707886"/>
          </a:xfrm>
          <a:prstGeom prst="rect">
            <a:avLst/>
          </a:prstGeom>
          <a:solidFill>
            <a:schemeClr val="accent1">
              <a:lumMod val="60000"/>
              <a:lumOff val="40000"/>
            </a:schemeClr>
          </a:solidFill>
        </p:spPr>
        <p:txBody>
          <a:bodyPr>
            <a:spAutoFit/>
          </a:bodyPr>
          <a:lstStyle/>
          <a:p>
            <a:pPr algn="ctr">
              <a:defRPr/>
            </a:pPr>
            <a:r>
              <a:rPr lang="en-US" sz="2000" dirty="0"/>
              <a:t>Comparing the percentage of college graduates who </a:t>
            </a:r>
            <a:endParaRPr lang="en-US" sz="2000" dirty="0" smtClean="0"/>
          </a:p>
          <a:p>
            <a:pPr algn="ctr">
              <a:defRPr/>
            </a:pPr>
            <a:r>
              <a:rPr lang="en-US" sz="2000" dirty="0" smtClean="0"/>
              <a:t>passed </a:t>
            </a:r>
            <a:r>
              <a:rPr lang="en-US" sz="2000" u="sng" dirty="0"/>
              <a:t>all four parts</a:t>
            </a:r>
            <a:r>
              <a:rPr lang="en-US" sz="2000" dirty="0"/>
              <a:t> of the CPA exam </a:t>
            </a:r>
            <a:r>
              <a:rPr lang="en-US" sz="2000" dirty="0" smtClean="0"/>
              <a:t>reveals:</a:t>
            </a:r>
            <a:r>
              <a:rPr lang="en-US" sz="1400" baseline="60000" dirty="0" smtClean="0"/>
              <a:t>1</a:t>
            </a:r>
            <a:endParaRPr lang="en-US" sz="1400" dirty="0"/>
          </a:p>
        </p:txBody>
      </p:sp>
      <p:sp>
        <p:nvSpPr>
          <p:cNvPr id="2" name="TextBox 1"/>
          <p:cNvSpPr txBox="1"/>
          <p:nvPr/>
        </p:nvSpPr>
        <p:spPr>
          <a:xfrm>
            <a:off x="1790700" y="5867400"/>
            <a:ext cx="6553200" cy="577081"/>
          </a:xfrm>
          <a:prstGeom prst="rect">
            <a:avLst/>
          </a:prstGeom>
          <a:noFill/>
        </p:spPr>
        <p:txBody>
          <a:bodyPr wrap="square" rtlCol="0">
            <a:spAutoFit/>
          </a:bodyPr>
          <a:lstStyle/>
          <a:p>
            <a:r>
              <a:rPr lang="en-US" sz="1050" baseline="40000" dirty="0" smtClean="0"/>
              <a:t>1</a:t>
            </a:r>
            <a:r>
              <a:rPr lang="en-US" sz="1050" dirty="0" smtClean="0"/>
              <a:t>According </a:t>
            </a:r>
            <a:r>
              <a:rPr lang="en-US" sz="1050" dirty="0"/>
              <a:t>to the recently released report (for 2009) from the National Association of State Boards of Accountancy (NASBA), The University of Toledo College of Business and Innovation (UT COBI) graduates passed the CPA exam at rates exceeding both state and national averages.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00200" y="304800"/>
            <a:ext cx="6629400" cy="1206500"/>
          </a:xfrm>
        </p:spPr>
        <p:txBody>
          <a:bodyPr/>
          <a:lstStyle/>
          <a:p>
            <a:pPr eaLnBrk="1" hangingPunct="1"/>
            <a:r>
              <a:rPr lang="en-US" dirty="0" smtClean="0"/>
              <a:t>Where Accountants Work</a:t>
            </a:r>
          </a:p>
        </p:txBody>
      </p:sp>
      <p:sp>
        <p:nvSpPr>
          <p:cNvPr id="10243" name="Rectangle 3"/>
          <p:cNvSpPr>
            <a:spLocks noGrp="1" noChangeArrowheads="1"/>
          </p:cNvSpPr>
          <p:nvPr>
            <p:ph type="body" idx="1"/>
          </p:nvPr>
        </p:nvSpPr>
        <p:spPr>
          <a:xfrm>
            <a:off x="1600200" y="1600200"/>
            <a:ext cx="6324600" cy="4495800"/>
          </a:xfrm>
        </p:spPr>
        <p:txBody>
          <a:bodyPr/>
          <a:lstStyle/>
          <a:p>
            <a:pPr eaLnBrk="1" hangingPunct="1"/>
            <a:r>
              <a:rPr lang="en-US" dirty="0" smtClean="0"/>
              <a:t>Public Practice</a:t>
            </a:r>
          </a:p>
          <a:p>
            <a:pPr eaLnBrk="1" hangingPunct="1"/>
            <a:r>
              <a:rPr lang="en-US" dirty="0" smtClean="0"/>
              <a:t>Business/Industry</a:t>
            </a:r>
          </a:p>
          <a:p>
            <a:pPr eaLnBrk="1" hangingPunct="1"/>
            <a:r>
              <a:rPr lang="en-US" dirty="0" smtClean="0"/>
              <a:t>Government </a:t>
            </a:r>
          </a:p>
          <a:p>
            <a:pPr eaLnBrk="1" hangingPunct="1"/>
            <a:r>
              <a:rPr lang="en-US" dirty="0" smtClean="0"/>
              <a:t>Non-Profit Organizations</a:t>
            </a:r>
          </a:p>
          <a:p>
            <a:pPr eaLnBrk="1" hangingPunct="1"/>
            <a:r>
              <a:rPr lang="en-US" dirty="0" smtClean="0"/>
              <a:t>Colleges/Universities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304800"/>
            <a:ext cx="5410200" cy="762000"/>
          </a:xfrm>
        </p:spPr>
        <p:txBody>
          <a:bodyPr/>
          <a:lstStyle/>
          <a:p>
            <a:pPr eaLnBrk="1" hangingPunct="1"/>
            <a:r>
              <a:rPr lang="en-US" dirty="0" smtClean="0"/>
              <a:t>Careers in Accounting</a:t>
            </a:r>
          </a:p>
        </p:txBody>
      </p:sp>
      <p:sp>
        <p:nvSpPr>
          <p:cNvPr id="11267" name="Rectangle 3"/>
          <p:cNvSpPr>
            <a:spLocks noGrp="1" noChangeArrowheads="1"/>
          </p:cNvSpPr>
          <p:nvPr>
            <p:ph type="body" idx="1"/>
          </p:nvPr>
        </p:nvSpPr>
        <p:spPr>
          <a:xfrm>
            <a:off x="1981200" y="1143000"/>
            <a:ext cx="5943600" cy="5334000"/>
          </a:xfrm>
        </p:spPr>
        <p:txBody>
          <a:bodyPr/>
          <a:lstStyle/>
          <a:p>
            <a:pPr eaLnBrk="1" hangingPunct="1">
              <a:lnSpc>
                <a:spcPct val="90000"/>
              </a:lnSpc>
            </a:pPr>
            <a:r>
              <a:rPr lang="en-US" sz="2400" dirty="0" smtClean="0"/>
              <a:t>Audit </a:t>
            </a:r>
          </a:p>
          <a:p>
            <a:pPr eaLnBrk="1" hangingPunct="1">
              <a:lnSpc>
                <a:spcPct val="90000"/>
              </a:lnSpc>
            </a:pPr>
            <a:r>
              <a:rPr lang="en-US" sz="2400" dirty="0" smtClean="0"/>
              <a:t>Assurance Services </a:t>
            </a:r>
          </a:p>
          <a:p>
            <a:pPr lvl="1" eaLnBrk="1" hangingPunct="1">
              <a:lnSpc>
                <a:spcPct val="90000"/>
              </a:lnSpc>
              <a:buFont typeface="Arial" pitchFamily="34" charset="0"/>
              <a:buChar char="•"/>
            </a:pPr>
            <a:r>
              <a:rPr lang="en-US" sz="2000" dirty="0" smtClean="0"/>
              <a:t>(E-Commerce, risk assessment, IS assessment)</a:t>
            </a:r>
          </a:p>
          <a:p>
            <a:pPr eaLnBrk="1" hangingPunct="1">
              <a:lnSpc>
                <a:spcPct val="90000"/>
              </a:lnSpc>
            </a:pPr>
            <a:r>
              <a:rPr lang="en-US" sz="2400" dirty="0" smtClean="0"/>
              <a:t>Environmental Accounting</a:t>
            </a:r>
          </a:p>
          <a:p>
            <a:pPr lvl="1" eaLnBrk="1" hangingPunct="1">
              <a:lnSpc>
                <a:spcPct val="90000"/>
              </a:lnSpc>
              <a:buFont typeface="Arial" pitchFamily="34" charset="0"/>
              <a:buChar char="•"/>
            </a:pPr>
            <a:r>
              <a:rPr lang="en-US" sz="2000" dirty="0" smtClean="0"/>
              <a:t>Environmental compliance issues</a:t>
            </a:r>
          </a:p>
          <a:p>
            <a:pPr eaLnBrk="1" hangingPunct="1">
              <a:lnSpc>
                <a:spcPct val="90000"/>
              </a:lnSpc>
            </a:pPr>
            <a:r>
              <a:rPr lang="en-US" sz="2400" dirty="0" smtClean="0"/>
              <a:t>Forensic Accounting</a:t>
            </a:r>
          </a:p>
          <a:p>
            <a:pPr lvl="1" eaLnBrk="1" hangingPunct="1">
              <a:lnSpc>
                <a:spcPct val="90000"/>
              </a:lnSpc>
              <a:buFont typeface="Arial" pitchFamily="34" charset="0"/>
              <a:buChar char="•"/>
            </a:pPr>
            <a:r>
              <a:rPr lang="en-US" sz="2000" dirty="0" smtClean="0"/>
              <a:t>Searches for evidence  of criminal conduct</a:t>
            </a:r>
          </a:p>
          <a:p>
            <a:pPr eaLnBrk="1" hangingPunct="1">
              <a:lnSpc>
                <a:spcPct val="90000"/>
              </a:lnSpc>
            </a:pPr>
            <a:r>
              <a:rPr lang="en-US" sz="2400" dirty="0" smtClean="0"/>
              <a:t>Information Technology Services</a:t>
            </a:r>
          </a:p>
          <a:p>
            <a:pPr eaLnBrk="1" hangingPunct="1">
              <a:lnSpc>
                <a:spcPct val="90000"/>
              </a:lnSpc>
            </a:pPr>
            <a:r>
              <a:rPr lang="en-US" sz="2400" dirty="0" smtClean="0"/>
              <a:t>International Accounting</a:t>
            </a:r>
          </a:p>
          <a:p>
            <a:pPr eaLnBrk="1" hangingPunct="1">
              <a:lnSpc>
                <a:spcPct val="90000"/>
              </a:lnSpc>
            </a:pPr>
            <a:r>
              <a:rPr lang="en-US" sz="2400" dirty="0" smtClean="0"/>
              <a:t>Consulting Services</a:t>
            </a:r>
          </a:p>
          <a:p>
            <a:pPr eaLnBrk="1" hangingPunct="1">
              <a:lnSpc>
                <a:spcPct val="90000"/>
              </a:lnSpc>
            </a:pPr>
            <a:r>
              <a:rPr lang="en-US" sz="2400" dirty="0" smtClean="0"/>
              <a:t>Personal Financial Planning</a:t>
            </a:r>
          </a:p>
          <a:p>
            <a:pPr eaLnBrk="1" hangingPunct="1">
              <a:lnSpc>
                <a:spcPct val="90000"/>
              </a:lnSpc>
            </a:pPr>
            <a:r>
              <a:rPr lang="en-US" sz="2400" dirty="0" smtClean="0"/>
              <a:t>Tax advisory Service</a:t>
            </a:r>
          </a:p>
          <a:p>
            <a:pPr eaLnBrk="1" hangingPunct="1">
              <a:lnSpc>
                <a:spcPct val="90000"/>
              </a:lnSpc>
            </a:pPr>
            <a:r>
              <a:rPr lang="en-US" sz="2400" dirty="0" smtClean="0"/>
              <a:t>Accounting Educators</a:t>
            </a:r>
          </a:p>
          <a:p>
            <a:pPr eaLnBrk="1" hangingPunct="1">
              <a:lnSpc>
                <a:spcPct val="90000"/>
              </a:lnSpc>
            </a:pP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ock And Ke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ock And Key">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Lock And Key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Lock And Key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Lock And Key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Lock And Key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Designs\Lock And Key.pot</Template>
  <TotalTime>820</TotalTime>
  <Words>820</Words>
  <Application>Microsoft Office PowerPoint</Application>
  <PresentationFormat>On-screen Show (4:3)</PresentationFormat>
  <Paragraphs>200</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Lock And Key</vt:lpstr>
      <vt:lpstr>The University of Toledo College of Business and Innovation Department of Accounting  Amy A. French, MBA, CPA, CFE Lecturer</vt:lpstr>
      <vt:lpstr>Accounting Degrees</vt:lpstr>
      <vt:lpstr>PowerPoint Presentation</vt:lpstr>
      <vt:lpstr>Becoming a CPA</vt:lpstr>
      <vt:lpstr>Becoming a CPA</vt:lpstr>
      <vt:lpstr>CPA Exam Pass Rates</vt:lpstr>
      <vt:lpstr>CPA Exam Pass Rates</vt:lpstr>
      <vt:lpstr>Where Accountants Work</vt:lpstr>
      <vt:lpstr>Careers in Accounting</vt:lpstr>
      <vt:lpstr>The Hiring Environment By Robert Half </vt:lpstr>
      <vt:lpstr>Accounting is consistently one of the hottest jobs for new graduates, according to the National Association of Colleges and Employers.</vt:lpstr>
      <vt:lpstr>Accounting Salaries by Robert half</vt:lpstr>
      <vt:lpstr>Positions in Demand By Robert Half International </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dc:title>
  <dc:creator>Amy French</dc:creator>
  <cp:lastModifiedBy>Windows User</cp:lastModifiedBy>
  <cp:revision>68</cp:revision>
  <cp:lastPrinted>1601-01-01T00:00:00Z</cp:lastPrinted>
  <dcterms:created xsi:type="dcterms:W3CDTF">2008-04-05T02:26:11Z</dcterms:created>
  <dcterms:modified xsi:type="dcterms:W3CDTF">2011-05-19T19:26:32Z</dcterms:modified>
</cp:coreProperties>
</file>