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246" r:id="rId1"/>
    <p:sldMasterId id="2147483797" r:id="rId2"/>
  </p:sldMasterIdLst>
  <p:notesMasterIdLst>
    <p:notesMasterId r:id="rId29"/>
  </p:notesMasterIdLst>
  <p:handoutMasterIdLst>
    <p:handoutMasterId r:id="rId30"/>
  </p:handoutMasterIdLst>
  <p:sldIdLst>
    <p:sldId id="682" r:id="rId3"/>
    <p:sldId id="617" r:id="rId4"/>
    <p:sldId id="681" r:id="rId5"/>
    <p:sldId id="647" r:id="rId6"/>
    <p:sldId id="646" r:id="rId7"/>
    <p:sldId id="696" r:id="rId8"/>
    <p:sldId id="697" r:id="rId9"/>
    <p:sldId id="698" r:id="rId10"/>
    <p:sldId id="648" r:id="rId11"/>
    <p:sldId id="649" r:id="rId12"/>
    <p:sldId id="680" r:id="rId13"/>
    <p:sldId id="699" r:id="rId14"/>
    <p:sldId id="654" r:id="rId15"/>
    <p:sldId id="655" r:id="rId16"/>
    <p:sldId id="658" r:id="rId17"/>
    <p:sldId id="690" r:id="rId18"/>
    <p:sldId id="661" r:id="rId19"/>
    <p:sldId id="688" r:id="rId20"/>
    <p:sldId id="663" r:id="rId21"/>
    <p:sldId id="664" r:id="rId22"/>
    <p:sldId id="665" r:id="rId23"/>
    <p:sldId id="666" r:id="rId24"/>
    <p:sldId id="700" r:id="rId25"/>
    <p:sldId id="701" r:id="rId26"/>
    <p:sldId id="702" r:id="rId27"/>
    <p:sldId id="673" r:id="rId28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ＭＳ Ｐゴシック" panose="020B0600070205080204" pitchFamily="34" charset="-128"/>
      <p:regular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914">
          <p15:clr>
            <a:srgbClr val="A4A3A4"/>
          </p15:clr>
        </p15:guide>
        <p15:guide id="3" pos="436">
          <p15:clr>
            <a:srgbClr val="A4A3A4"/>
          </p15:clr>
        </p15:guide>
        <p15:guide id="4" pos="53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Beldo" initials="" lastIdx="0" clrIdx="0"/>
  <p:cmAuthor id="1" name="Stephanie Luca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5"/>
    <a:srgbClr val="172E36"/>
    <a:srgbClr val="E3E4E4"/>
    <a:srgbClr val="58A3D6"/>
    <a:srgbClr val="980148"/>
    <a:srgbClr val="BD531F"/>
    <a:srgbClr val="8F4017"/>
    <a:srgbClr val="5C822A"/>
    <a:srgbClr val="003D60"/>
    <a:srgbClr val="004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7" autoAdjust="0"/>
    <p:restoredTop sz="91503" autoAdjust="0"/>
  </p:normalViewPr>
  <p:slideViewPr>
    <p:cSldViewPr snapToGrid="0">
      <p:cViewPr varScale="1">
        <p:scale>
          <a:sx n="106" d="100"/>
          <a:sy n="106" d="100"/>
        </p:scale>
        <p:origin x="1908" y="102"/>
      </p:cViewPr>
      <p:guideLst>
        <p:guide orient="horz" pos="4319"/>
        <p:guide pos="2914"/>
        <p:guide pos="436"/>
        <p:guide pos="53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0ABEED-F973-024F-9CF0-C878DE927514}" type="datetimeFigureOut">
              <a:rPr lang="en-US" smtClean="0">
                <a:latin typeface="Arial" pitchFamily="34" charset="0"/>
              </a:rPr>
              <a:pPr/>
              <a:t>9/15/2016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6358E9-0BD0-A840-BABC-EED8623003FB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254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6BBB0A6-3B30-2D46-8681-C1493D55A0EF}" type="datetimeFigureOut">
              <a:rPr lang="en-US" smtClean="0"/>
              <a:pPr/>
              <a:t>9/15/2016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C82A3EF7-70D2-6F43-B2CC-06F0F10C8C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12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11"/>
              </a:spcAft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29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50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4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96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47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20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97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8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9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8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5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6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7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81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63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4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297"/>
          </a:xfrm>
          <a:prstGeom prst="rect">
            <a:avLst/>
          </a:prstGeom>
          <a:gradFill flip="none" rotWithShape="1">
            <a:gsLst>
              <a:gs pos="0">
                <a:srgbClr val="0073B2"/>
              </a:gs>
              <a:gs pos="79000">
                <a:srgbClr val="172436"/>
              </a:gs>
            </a:gsLst>
            <a:lin ang="72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4561" y="3498281"/>
            <a:ext cx="7772400" cy="1198079"/>
          </a:xfrm>
        </p:spPr>
        <p:txBody>
          <a:bodyPr anchor="b" anchorCtr="0">
            <a:normAutofit/>
          </a:bodyPr>
          <a:lstStyle>
            <a:lvl1pPr>
              <a:defRPr sz="2400"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04561" y="4700923"/>
            <a:ext cx="6400800" cy="13716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spc="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alpha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89263" y="2517513"/>
            <a:ext cx="4204766" cy="1029299"/>
            <a:chOff x="689263" y="2517513"/>
            <a:chExt cx="4204766" cy="1029299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89263" y="2517513"/>
              <a:ext cx="4060796" cy="10292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4791168" y="3312048"/>
              <a:ext cx="102861" cy="102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381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135" y="203085"/>
            <a:ext cx="7751478" cy="1005840"/>
          </a:xfrm>
        </p:spPr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2" y="1600201"/>
            <a:ext cx="3809912" cy="452596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Font typeface="Wingdings" pitchFamily="2" charset="2"/>
              <a:buChar char="§"/>
              <a:defRPr sz="2000"/>
            </a:lvl1pPr>
            <a:lvl2pPr>
              <a:buClr>
                <a:schemeClr val="accent6"/>
              </a:buClr>
              <a:buFont typeface="Arial" pitchFamily="34" charset="0"/>
              <a:buChar char="–"/>
              <a:defRPr sz="1800"/>
            </a:lvl2pPr>
            <a:lvl3pPr>
              <a:buClr>
                <a:schemeClr val="accent6"/>
              </a:buClr>
              <a:buFont typeface="Wingdings" pitchFamily="2" charset="2"/>
              <a:buChar char="§"/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808413" cy="452596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buFont typeface="Wingdings" pitchFamily="2" charset="2"/>
              <a:buChar char="§"/>
              <a:defRPr sz="20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buFont typeface="Wingdings" pitchFamily="2" charset="2"/>
              <a:buChar char="§"/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913" y="1535113"/>
            <a:ext cx="4040188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13" y="2174875"/>
            <a:ext cx="3814762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3811584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3811584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94686" y="2020911"/>
            <a:ext cx="8849315" cy="2077048"/>
          </a:xfrm>
          <a:prstGeom prst="rect">
            <a:avLst/>
          </a:prstGeom>
          <a:gradFill>
            <a:gsLst>
              <a:gs pos="74000">
                <a:schemeClr val="bg1">
                  <a:alpha val="0"/>
                </a:schemeClr>
              </a:gs>
              <a:gs pos="0">
                <a:schemeClr val="bg1">
                  <a:lumMod val="75000"/>
                  <a:alpha val="42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5135" y="203085"/>
            <a:ext cx="7962938" cy="1005840"/>
          </a:xfrm>
        </p:spPr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94686" y="3774311"/>
            <a:ext cx="8849315" cy="3083689"/>
          </a:xfrm>
          <a:prstGeom prst="rect">
            <a:avLst/>
          </a:prstGeom>
          <a:gradFill>
            <a:gsLst>
              <a:gs pos="74000">
                <a:schemeClr val="bg1">
                  <a:alpha val="0"/>
                </a:schemeClr>
              </a:gs>
              <a:gs pos="0">
                <a:schemeClr val="bg1">
                  <a:lumMod val="75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otes Dark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297"/>
          </a:xfrm>
          <a:prstGeom prst="rect">
            <a:avLst/>
          </a:prstGeom>
          <a:gradFill flip="none" rotWithShape="1">
            <a:gsLst>
              <a:gs pos="0">
                <a:srgbClr val="0073B2"/>
              </a:gs>
              <a:gs pos="79000">
                <a:srgbClr val="172436"/>
              </a:gs>
            </a:gsLst>
            <a:lin ang="72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6925"/>
            <a:ext cx="9144000" cy="1010233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20725" y="2651771"/>
            <a:ext cx="7651598" cy="1716888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otes Dark Rad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297"/>
          </a:xfrm>
          <a:prstGeom prst="rect">
            <a:avLst/>
          </a:prstGeom>
          <a:gradFill flip="none" rotWithShape="1">
            <a:gsLst>
              <a:gs pos="0">
                <a:srgbClr val="0073B2"/>
              </a:gs>
              <a:gs pos="94000">
                <a:srgbClr val="172436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8250"/>
            <a:ext cx="9144000" cy="1005840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20725" y="2753369"/>
            <a:ext cx="7651598" cy="1716888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otes Light Rad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4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70519"/>
            <a:ext cx="9143999" cy="1005840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20725" y="2651771"/>
            <a:ext cx="7651598" cy="1716888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83948"/>
            <a:ext cx="2768604" cy="11511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99437"/>
            <a:ext cx="5111750" cy="5826729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913" y="1435103"/>
            <a:ext cx="27686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4283758"/>
            <a:ext cx="7772400" cy="1198079"/>
          </a:xfrm>
        </p:spPr>
        <p:txBody>
          <a:bodyPr anchor="b" anchorCtr="0">
            <a:normAutofit/>
          </a:bodyPr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400800" cy="13716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0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alpha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60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2556" y="2293938"/>
            <a:ext cx="8858093" cy="4564063"/>
          </a:xfrm>
          <a:prstGeom prst="rect">
            <a:avLst/>
          </a:prstGeom>
          <a:gradFill flip="none" rotWithShape="1">
            <a:gsLst>
              <a:gs pos="75000">
                <a:schemeClr val="bg1">
                  <a:lumMod val="85000"/>
                </a:schemeClr>
              </a:gs>
              <a:gs pos="16000">
                <a:schemeClr val="bg1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11" descr="HumanIn-transpare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7"/>
          <a:stretch>
            <a:fillRect/>
          </a:stretch>
        </p:blipFill>
        <p:spPr bwMode="auto">
          <a:xfrm>
            <a:off x="881872" y="1717542"/>
            <a:ext cx="7818945" cy="383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297"/>
          </a:xfrm>
          <a:prstGeom prst="rect">
            <a:avLst/>
          </a:prstGeom>
          <a:gradFill flip="none" rotWithShape="1">
            <a:gsLst>
              <a:gs pos="0">
                <a:srgbClr val="0073B2"/>
              </a:gs>
              <a:gs pos="79000">
                <a:srgbClr val="172436"/>
              </a:gs>
            </a:gsLst>
            <a:lin ang="72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in1000pxrotate.png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7" r="13529" b="17480"/>
          <a:stretch/>
        </p:blipFill>
        <p:spPr>
          <a:xfrm>
            <a:off x="5657271" y="3521868"/>
            <a:ext cx="3486729" cy="333613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1262" y="3897743"/>
            <a:ext cx="7772400" cy="1198079"/>
          </a:xfrm>
        </p:spPr>
        <p:txBody>
          <a:bodyPr anchor="b" anchorCtr="0">
            <a:normAutofit/>
          </a:bodyPr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01262" y="5100386"/>
            <a:ext cx="6400800" cy="13716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itle 27"/>
          <p:cNvSpPr txBox="1">
            <a:spLocks/>
          </p:cNvSpPr>
          <p:nvPr userDrawn="1"/>
        </p:nvSpPr>
        <p:spPr>
          <a:xfrm>
            <a:off x="4502571" y="2882907"/>
            <a:ext cx="4246675" cy="73327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Marketing Solutions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7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alpha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95036" y="2640437"/>
            <a:ext cx="3642133" cy="889056"/>
            <a:chOff x="695036" y="2640437"/>
            <a:chExt cx="3642133" cy="889056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95036" y="2640437"/>
              <a:ext cx="3507509" cy="88905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4234308" y="3319056"/>
              <a:ext cx="102861" cy="102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45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297"/>
          </a:xfrm>
          <a:prstGeom prst="rect">
            <a:avLst/>
          </a:prstGeom>
          <a:gradFill flip="none" rotWithShape="1">
            <a:gsLst>
              <a:gs pos="0">
                <a:srgbClr val="0073B2"/>
              </a:gs>
              <a:gs pos="79000">
                <a:srgbClr val="172436"/>
              </a:gs>
            </a:gsLst>
            <a:lin ang="72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 descr="in1000pxrotate.png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7" r="13529" b="17480"/>
          <a:stretch/>
        </p:blipFill>
        <p:spPr>
          <a:xfrm>
            <a:off x="5657271" y="3521868"/>
            <a:ext cx="3486729" cy="333613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alpha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89263" y="2517513"/>
            <a:ext cx="4204766" cy="1029299"/>
            <a:chOff x="689263" y="2517513"/>
            <a:chExt cx="4204766" cy="10292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9263" y="2517513"/>
              <a:ext cx="4060796" cy="10292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4791168" y="3312048"/>
              <a:ext cx="102861" cy="102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3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Inbu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297"/>
          </a:xfrm>
          <a:prstGeom prst="rect">
            <a:avLst/>
          </a:prstGeom>
          <a:gradFill flip="none" rotWithShape="1">
            <a:gsLst>
              <a:gs pos="0">
                <a:srgbClr val="0073B2"/>
              </a:gs>
              <a:gs pos="79000">
                <a:srgbClr val="172436"/>
              </a:gs>
            </a:gsLst>
            <a:lin ang="72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in1000pxrotate.png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7" r="13529" b="17480"/>
          <a:stretch/>
        </p:blipFill>
        <p:spPr>
          <a:xfrm>
            <a:off x="5657271" y="3521868"/>
            <a:ext cx="3486729" cy="3336132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alpha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5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17645"/>
          <a:stretch/>
        </p:blipFill>
        <p:spPr>
          <a:xfrm>
            <a:off x="5645729" y="3532911"/>
            <a:ext cx="3498272" cy="3325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815528"/>
            <a:ext cx="7772400" cy="1362075"/>
          </a:xfrm>
        </p:spPr>
        <p:txBody>
          <a:bodyPr anchor="t">
            <a:normAutofit/>
          </a:bodyPr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section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301460"/>
            <a:ext cx="77724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subhead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0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 smtClean="0"/>
              <a:t>©2013 LinkedIn Corporation. All Rights Reserved.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9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buFont typeface="Wingdings" pitchFamily="2" charset="2"/>
              <a:buChar char="§"/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buFont typeface="Wingdings" pitchFamily="2" charset="2"/>
              <a:buChar char="§"/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17645"/>
          <a:stretch/>
        </p:blipFill>
        <p:spPr>
          <a:xfrm>
            <a:off x="5645729" y="3532911"/>
            <a:ext cx="3498272" cy="3325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827" y="2815528"/>
            <a:ext cx="7749786" cy="1362075"/>
          </a:xfrm>
        </p:spPr>
        <p:txBody>
          <a:bodyPr anchor="t">
            <a:normAutofit/>
          </a:bodyPr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section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06827" y="1301460"/>
            <a:ext cx="7749786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subhead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©2013 LinkedIn Corporation.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5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53" r:id="rId2"/>
    <p:sldLayoutId id="2147484248" r:id="rId3"/>
    <p:sldLayoutId id="2147484250" r:id="rId4"/>
    <p:sldLayoutId id="2147484249" r:id="rId5"/>
    <p:sldLayoutId id="2147484251" r:id="rId6"/>
    <p:sldLayoutId id="2147484252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ame Side Corner Rectangle 9"/>
          <p:cNvSpPr/>
          <p:nvPr/>
        </p:nvSpPr>
        <p:spPr>
          <a:xfrm>
            <a:off x="0" y="0"/>
            <a:ext cx="285070" cy="68611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rgbClr val="005686"/>
              </a:gs>
              <a:gs pos="20000">
                <a:srgbClr val="172436"/>
              </a:gs>
            </a:gsLst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238" y="1331881"/>
            <a:ext cx="7966075" cy="47545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5135" y="203085"/>
            <a:ext cx="7962938" cy="100584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2295" y="6457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in_flat reverse_128x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1" y="6559434"/>
            <a:ext cx="162605" cy="1626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2" r:id="rId2"/>
    <p:sldLayoutId id="2147483803" r:id="rId3"/>
    <p:sldLayoutId id="2147483804" r:id="rId4"/>
    <p:sldLayoutId id="2147483805" r:id="rId5"/>
    <p:sldLayoutId id="2147483801" r:id="rId6"/>
    <p:sldLayoutId id="2147483956" r:id="rId7"/>
    <p:sldLayoutId id="2147483806" r:id="rId8"/>
    <p:sldLayoutId id="2147483807" r:id="rId9"/>
    <p:sldLayoutId id="2147484242" r:id="rId10"/>
    <p:sldLayoutId id="2147483808" r:id="rId11"/>
    <p:sldLayoutId id="2147483809" r:id="rId12"/>
    <p:sldLayoutId id="2147483810" r:id="rId13"/>
    <p:sldLayoutId id="2147483813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6032" indent="-256032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100000"/>
        <a:buFont typeface="Lucida Grande"/>
        <a:buChar char="·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LinkedIn </a:t>
            </a:r>
            <a:r>
              <a:rPr lang="en-US" dirty="0" smtClean="0"/>
              <a:t>101</a:t>
            </a:r>
            <a:r>
              <a:rPr lang="en-US" sz="2800" dirty="0" smtClean="0"/>
              <a:t>:</a:t>
            </a:r>
            <a:endParaRPr lang="en-US" sz="2800" dirty="0" smtClean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888067" y="5486400"/>
            <a:ext cx="5367866" cy="1371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alpha val="70000"/>
                  </a:schemeClr>
                </a:solidFill>
              </a:rPr>
              <a:t>Presented by: Shelly Drouillard</a:t>
            </a:r>
          </a:p>
          <a:p>
            <a:r>
              <a:rPr lang="en-US" dirty="0" smtClean="0">
                <a:solidFill>
                  <a:schemeClr val="bg1">
                    <a:alpha val="7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alpha val="70000"/>
                  </a:schemeClr>
                </a:solidFill>
              </a:rPr>
              <a:t>Center for Experiential Learning and Career Services</a:t>
            </a:r>
            <a:endParaRPr lang="en-US" sz="1600" dirty="0" smtClean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en-US" dirty="0" smtClean="0"/>
              <a:t>2013 </a:t>
            </a:r>
            <a:r>
              <a:rPr lang="en-US" dirty="0"/>
              <a:t>LinkedIn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992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4200" y="274638"/>
            <a:ext cx="8559800" cy="1143000"/>
          </a:xfrm>
        </p:spPr>
        <p:txBody>
          <a:bodyPr>
            <a:normAutofit/>
          </a:bodyPr>
          <a:lstStyle/>
          <a:p>
            <a:pPr algn="ctr"/>
            <a:r>
              <a:rPr lang="en-US" sz="2550" dirty="0"/>
              <a:t>Add Sections to Enhance Student </a:t>
            </a:r>
            <a:r>
              <a:rPr lang="en-US" sz="2550" dirty="0" smtClean="0"/>
              <a:t>Profiles</a:t>
            </a:r>
            <a:endParaRPr lang="en-US" sz="2550" dirty="0"/>
          </a:p>
        </p:txBody>
      </p:sp>
      <p:pic>
        <p:nvPicPr>
          <p:cNvPr id="7" name="Picture 6" descr="Screen Shot 2013-02-12 at 10.0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12" y="1213032"/>
            <a:ext cx="7539036" cy="1607600"/>
          </a:xfrm>
          <a:prstGeom prst="rect">
            <a:avLst/>
          </a:prstGeom>
          <a:ln>
            <a:noFill/>
          </a:ln>
          <a:effectLst>
            <a:outerShdw blurRad="276225" dir="5400000" algn="tl" rotWithShape="0">
              <a:srgbClr val="333333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70" y="2616025"/>
            <a:ext cx="5674939" cy="40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8559800" cy="1143000"/>
          </a:xfrm>
        </p:spPr>
        <p:txBody>
          <a:bodyPr/>
          <a:lstStyle/>
          <a:p>
            <a:r>
              <a:rPr lang="en-US" dirty="0"/>
              <a:t>Add Sections to Enhance Student </a:t>
            </a:r>
            <a:r>
              <a:rPr lang="en-US" dirty="0" smtClean="0"/>
              <a:t>Profiles: Courses</a:t>
            </a:r>
            <a:endParaRPr lang="en-US" dirty="0"/>
          </a:p>
        </p:txBody>
      </p:sp>
      <p:pic>
        <p:nvPicPr>
          <p:cNvPr id="5" name="Picture 4" descr="Screen Shot 2013-02-12 at 10.01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3322544"/>
            <a:ext cx="7223125" cy="2784475"/>
          </a:xfrm>
          <a:prstGeom prst="rect">
            <a:avLst/>
          </a:prstGeom>
          <a:ln>
            <a:noFill/>
          </a:ln>
          <a:effectLst>
            <a:outerShdw blurRad="276225" dir="5400000" algn="tl" rotWithShape="0">
              <a:srgbClr val="333333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595" y="1560923"/>
            <a:ext cx="6039146" cy="26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More Student Profile Tips!!!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377" y="1566810"/>
            <a:ext cx="5068167" cy="1653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496" y="3314303"/>
            <a:ext cx="5076504" cy="1813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2" y="5012472"/>
            <a:ext cx="4798055" cy="1686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705" y="1174693"/>
            <a:ext cx="3844295" cy="14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wo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24" y="367844"/>
            <a:ext cx="8653544" cy="64901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/>
              <a:t>Add connections with 'warm' contacts and alumni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735" y="745067"/>
            <a:ext cx="9482668" cy="7111998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274638"/>
            <a:ext cx="7315200" cy="1143000"/>
          </a:xfrm>
        </p:spPr>
        <p:txBody>
          <a:bodyPr/>
          <a:lstStyle/>
          <a:p>
            <a:r>
              <a:rPr lang="en-US" dirty="0"/>
              <a:t>Use Address Book </a:t>
            </a:r>
            <a:r>
              <a:rPr lang="en-US" dirty="0" err="1"/>
              <a:t>Uploader</a:t>
            </a:r>
            <a:r>
              <a:rPr lang="en-US" dirty="0"/>
              <a:t> to Connect to People Students Already Know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931" y="2429933"/>
            <a:ext cx="1253067" cy="905934"/>
          </a:xfrm>
          <a:prstGeom prst="rect">
            <a:avLst/>
          </a:prstGeom>
          <a:ln w="28575" cmpd="sng">
            <a:solidFill>
              <a:srgbClr val="0077B5"/>
            </a:solidFill>
          </a:ln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927100" y="1900689"/>
            <a:ext cx="7277099" cy="514514"/>
            <a:chOff x="1250951" y="1295191"/>
            <a:chExt cx="6680200" cy="472311"/>
          </a:xfrm>
        </p:grpSpPr>
        <p:pic>
          <p:nvPicPr>
            <p:cNvPr id="5" name="Picture 4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3" r="5664" b="9651"/>
            <a:stretch/>
          </p:blipFill>
          <p:spPr>
            <a:xfrm>
              <a:off x="1250951" y="1295191"/>
              <a:ext cx="6680200" cy="472311"/>
            </a:xfrm>
            <a:prstGeom prst="rect">
              <a:avLst/>
            </a:prstGeom>
          </p:spPr>
        </p:pic>
        <p:pic>
          <p:nvPicPr>
            <p:cNvPr id="8" name="Picture 7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6" r="26143" b="50157"/>
            <a:stretch/>
          </p:blipFill>
          <p:spPr>
            <a:xfrm>
              <a:off x="7645400" y="1301541"/>
              <a:ext cx="152400" cy="260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0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Personalized Connection Requests</a:t>
            </a:r>
          </a:p>
        </p:txBody>
      </p:sp>
      <p:pic>
        <p:nvPicPr>
          <p:cNvPr id="5" name="Content Placeholder 7" descr="Screen Shot 2012-09-19 at 10.04.33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 r="-40"/>
          <a:stretch/>
        </p:blipFill>
        <p:spPr>
          <a:xfrm>
            <a:off x="268195" y="1385183"/>
            <a:ext cx="5321300" cy="4509164"/>
          </a:xfrm>
          <a:prstGeom prst="rect">
            <a:avLst/>
          </a:prstGeom>
          <a:effectLst>
            <a:outerShdw blurRad="288925" dir="5400000" algn="tl" rotWithShape="0">
              <a:srgbClr val="333333">
                <a:alpha val="43000"/>
              </a:srgbClr>
            </a:outerShdw>
          </a:effectLst>
        </p:spPr>
      </p:pic>
      <p:pic>
        <p:nvPicPr>
          <p:cNvPr id="6" name="Picture 5" descr="Screen Shot 2012-09-19 at 10.08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386" y="1417638"/>
            <a:ext cx="4298414" cy="4444253"/>
          </a:xfrm>
          <a:prstGeom prst="rect">
            <a:avLst/>
          </a:prstGeom>
          <a:ln>
            <a:noFill/>
          </a:ln>
          <a:effectLst>
            <a:outerShdw blurRad="288925" dir="5400000" algn="tl" rotWithShape="0">
              <a:srgbClr val="333333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0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238" y="1543548"/>
            <a:ext cx="8121261" cy="4754563"/>
          </a:xfrm>
        </p:spPr>
        <p:txBody>
          <a:bodyPr>
            <a:noAutofit/>
          </a:bodyPr>
          <a:lstStyle/>
          <a:p>
            <a:pPr marL="667512" indent="-667512">
              <a:spcBef>
                <a:spcPts val="1080"/>
              </a:spcBef>
              <a:buClr>
                <a:schemeClr val="accent6">
                  <a:lumMod val="20000"/>
                  <a:lumOff val="80000"/>
                </a:schemeClr>
              </a:buClr>
              <a:buSzPct val="300000"/>
              <a:buFont typeface="Wingdings" charset="2"/>
              <a:buAutoNum type="arabicPlain"/>
            </a:pPr>
            <a:endParaRPr lang="en-US" b="1" dirty="0">
              <a:solidFill>
                <a:srgbClr val="0077B5"/>
              </a:solidFill>
            </a:endParaRPr>
          </a:p>
          <a:p>
            <a:pPr marL="0" indent="0">
              <a:spcBef>
                <a:spcPts val="1080"/>
              </a:spcBef>
              <a:buClr>
                <a:schemeClr val="accent6">
                  <a:lumMod val="20000"/>
                  <a:lumOff val="80000"/>
                </a:schemeClr>
              </a:buClr>
              <a:buSzPct val="300000"/>
              <a:buNone/>
            </a:pPr>
            <a:r>
              <a:rPr lang="en-US" b="1" dirty="0">
                <a:solidFill>
                  <a:srgbClr val="0077B5"/>
                </a:solidFill>
              </a:rPr>
              <a:t>Recommendations </a:t>
            </a:r>
            <a:r>
              <a:rPr lang="en-US" dirty="0">
                <a:solidFill>
                  <a:srgbClr val="000000"/>
                </a:solidFill>
              </a:rPr>
              <a:t>from professors, advisors, </a:t>
            </a:r>
            <a:r>
              <a:rPr lang="en-US" dirty="0" smtClean="0">
                <a:solidFill>
                  <a:srgbClr val="000000"/>
                </a:solidFill>
              </a:rPr>
              <a:t>internships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Get Recommended!!!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74" y="2663917"/>
            <a:ext cx="3184125" cy="3387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16" y="2622691"/>
            <a:ext cx="2808564" cy="3755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20" y="1032958"/>
            <a:ext cx="2081095" cy="10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Research Companies &amp; Industries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22741" y="-194731"/>
            <a:ext cx="11281476" cy="6358464"/>
            <a:chOff x="-304803" y="0"/>
            <a:chExt cx="9448804" cy="53255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850"/>
            <a:stretch/>
          </p:blipFill>
          <p:spPr>
            <a:xfrm>
              <a:off x="-304803" y="0"/>
              <a:ext cx="9448804" cy="5325533"/>
            </a:xfrm>
            <a:prstGeom prst="rect">
              <a:avLst/>
            </a:prstGeom>
            <a:effectLst>
              <a:outerShdw blurRad="288925" dir="54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3909483" y="1483783"/>
              <a:ext cx="425450" cy="425450"/>
            </a:xfrm>
            <a:prstGeom prst="ellipse">
              <a:avLst/>
            </a:prstGeom>
            <a:noFill/>
            <a:ln w="28575" cmpd="sng">
              <a:solidFill>
                <a:srgbClr val="0077B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Screen Shot 2013-06-04 at 2.58.2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3048" b="1813"/>
          <a:stretch/>
        </p:blipFill>
        <p:spPr>
          <a:xfrm>
            <a:off x="1187450" y="1455939"/>
            <a:ext cx="6781800" cy="740189"/>
          </a:xfrm>
          <a:prstGeom prst="rect">
            <a:avLst/>
          </a:prstGeom>
        </p:spPr>
      </p:pic>
      <p:pic>
        <p:nvPicPr>
          <p:cNvPr id="13" name="Picture 12" descr="Screen Shot 2013-06-04 at 1.57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6" r="26143" b="50157"/>
          <a:stretch/>
        </p:blipFill>
        <p:spPr>
          <a:xfrm>
            <a:off x="7689850" y="1434891"/>
            <a:ext cx="152400" cy="260559"/>
          </a:xfrm>
          <a:prstGeom prst="rect">
            <a:avLst/>
          </a:prstGeom>
        </p:spPr>
      </p:pic>
      <p:pic>
        <p:nvPicPr>
          <p:cNvPr id="3" name="Picture 2" descr="Screen Shot 2013-06-05 at 11.45.5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752599"/>
            <a:ext cx="787400" cy="725777"/>
          </a:xfrm>
          <a:prstGeom prst="rect">
            <a:avLst/>
          </a:prstGeom>
          <a:effectLst>
            <a:outerShdw blurRad="111125" dir="27000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8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66" y="541866"/>
            <a:ext cx="4798253" cy="5008177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534" y="1920157"/>
            <a:ext cx="4157133" cy="4506472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27100" y="552449"/>
            <a:ext cx="4796352" cy="312757"/>
            <a:chOff x="1098550" y="1545191"/>
            <a:chExt cx="7499350" cy="489012"/>
          </a:xfrm>
        </p:grpSpPr>
        <p:pic>
          <p:nvPicPr>
            <p:cNvPr id="5" name="Picture 4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" r="3228" b="9651"/>
            <a:stretch/>
          </p:blipFill>
          <p:spPr>
            <a:xfrm>
              <a:off x="1098550" y="1545191"/>
              <a:ext cx="7499350" cy="489012"/>
            </a:xfrm>
            <a:prstGeom prst="rect">
              <a:avLst/>
            </a:prstGeom>
          </p:spPr>
        </p:pic>
        <p:pic>
          <p:nvPicPr>
            <p:cNvPr id="6" name="Picture 5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6" r="26143" b="50157"/>
            <a:stretch/>
          </p:blipFill>
          <p:spPr>
            <a:xfrm>
              <a:off x="8115300" y="1549191"/>
              <a:ext cx="152400" cy="260559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057651" y="1936749"/>
            <a:ext cx="4150105" cy="270617"/>
            <a:chOff x="1098550" y="1545191"/>
            <a:chExt cx="7499350" cy="489012"/>
          </a:xfrm>
        </p:grpSpPr>
        <p:pic>
          <p:nvPicPr>
            <p:cNvPr id="9" name="Picture 8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" r="3228" b="9651"/>
            <a:stretch/>
          </p:blipFill>
          <p:spPr>
            <a:xfrm>
              <a:off x="1098550" y="1545191"/>
              <a:ext cx="7499350" cy="489012"/>
            </a:xfrm>
            <a:prstGeom prst="rect">
              <a:avLst/>
            </a:prstGeom>
          </p:spPr>
        </p:pic>
        <p:pic>
          <p:nvPicPr>
            <p:cNvPr id="10" name="Picture 9" descr="Screen Shot 2013-06-04 at 1.57.55 PM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6" r="26143" b="50157"/>
            <a:stretch/>
          </p:blipFill>
          <p:spPr>
            <a:xfrm>
              <a:off x="8040693" y="1549190"/>
              <a:ext cx="275391" cy="259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1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5"/>
          <a:stretch/>
        </p:blipFill>
        <p:spPr>
          <a:xfrm>
            <a:off x="974726" y="1704583"/>
            <a:ext cx="7194549" cy="4503221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4199" y="274638"/>
            <a:ext cx="880533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Student </a:t>
            </a:r>
            <a:r>
              <a:rPr lang="en-US" dirty="0"/>
              <a:t>Jobs </a:t>
            </a:r>
            <a:r>
              <a:rPr lang="en-US" dirty="0" smtClean="0"/>
              <a:t>Portal</a:t>
            </a:r>
            <a:br>
              <a:rPr lang="en-US" dirty="0" smtClean="0"/>
            </a:br>
            <a:r>
              <a:rPr lang="en-US" dirty="0"/>
              <a:t>http://</a:t>
            </a:r>
            <a:r>
              <a:rPr lang="en-US" dirty="0" err="1"/>
              <a:t>linkedin.com</a:t>
            </a:r>
            <a:r>
              <a:rPr lang="en-US" dirty="0"/>
              <a:t>/</a:t>
            </a:r>
            <a:r>
              <a:rPr lang="en-US" dirty="0" err="1"/>
              <a:t>studentjobs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0" y="203200"/>
            <a:ext cx="2063750" cy="206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03345">
            <a:off x="6788149" y="865316"/>
            <a:ext cx="1587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Add this link on your career center site!</a:t>
            </a:r>
          </a:p>
        </p:txBody>
      </p:sp>
    </p:spTree>
    <p:extLst>
      <p:ext uri="{BB962C8B-B14F-4D97-AF65-F5344CB8AC3E}">
        <p14:creationId xmlns:p14="http://schemas.microsoft.com/office/powerpoint/2010/main" val="17770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8" r="4698"/>
          <a:stretch/>
        </p:blipFill>
        <p:spPr>
          <a:xfrm>
            <a:off x="296333" y="941676"/>
            <a:ext cx="8847667" cy="55846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Uses LinkedIn?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7726" y="1438060"/>
            <a:ext cx="2041952" cy="7312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259M</a:t>
            </a:r>
            <a:r>
              <a:rPr lang="en-US" sz="5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5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36" y="1637495"/>
            <a:ext cx="511218" cy="489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660" y="2120100"/>
            <a:ext cx="1651000" cy="268876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400" dirty="0" smtClean="0"/>
              <a:t>professionals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36" y="2759214"/>
            <a:ext cx="511216" cy="489064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1987726" y="2532319"/>
            <a:ext cx="1829141" cy="76281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56032" indent="-256032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Lucida Grande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sz="5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5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7047" y="3241817"/>
            <a:ext cx="1651000" cy="414866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400" dirty="0" smtClean="0"/>
              <a:t>companies</a:t>
            </a:r>
            <a:endParaRPr lang="en-US" sz="1400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5362132" y="2532319"/>
            <a:ext cx="2207295" cy="72437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56032" indent="-256032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Lucida Grande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150</a:t>
            </a:r>
            <a:r>
              <a:rPr lang="en-US" sz="5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5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870" y="2759214"/>
            <a:ext cx="511216" cy="4890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43598" y="3241817"/>
            <a:ext cx="1651000" cy="248281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r>
              <a:rPr lang="en-US" sz="1400" dirty="0"/>
              <a:t>industries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1057" y="3861029"/>
            <a:ext cx="2369080" cy="285349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400" dirty="0"/>
              <a:t>Executives from </a:t>
            </a:r>
            <a:r>
              <a:rPr lang="en-US" sz="1400" dirty="0" smtClean="0"/>
              <a:t>every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512" y="3896089"/>
            <a:ext cx="554310" cy="5302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57327" y="4204958"/>
            <a:ext cx="2616200" cy="353312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lnSpc>
                <a:spcPct val="6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Fortune 500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786" y="3896089"/>
            <a:ext cx="541486" cy="518020"/>
          </a:xfrm>
          <a:prstGeom prst="rect">
            <a:avLst/>
          </a:prstGeom>
        </p:spPr>
      </p:pic>
      <p:sp>
        <p:nvSpPr>
          <p:cNvPr id="20" name="Content Placeholder 6"/>
          <p:cNvSpPr txBox="1">
            <a:spLocks/>
          </p:cNvSpPr>
          <p:nvPr/>
        </p:nvSpPr>
        <p:spPr>
          <a:xfrm>
            <a:off x="1987726" y="3738018"/>
            <a:ext cx="2207295" cy="114885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56032" indent="-256032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Lucida Grande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60K</a:t>
            </a:r>
            <a:r>
              <a:rPr lang="en-US" sz="5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5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7047" y="4436990"/>
            <a:ext cx="1651000" cy="414866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college and university 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1400" dirty="0" smtClean="0"/>
              <a:t>alumni </a:t>
            </a:r>
            <a:r>
              <a:rPr lang="en-US" sz="1400" dirty="0"/>
              <a:t>groups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029" y="1637495"/>
            <a:ext cx="541486" cy="518020"/>
          </a:xfrm>
          <a:prstGeom prst="rect">
            <a:avLst/>
          </a:prstGeom>
        </p:spPr>
      </p:pic>
      <p:sp>
        <p:nvSpPr>
          <p:cNvPr id="25" name="Content Placeholder 6"/>
          <p:cNvSpPr txBox="1">
            <a:spLocks/>
          </p:cNvSpPr>
          <p:nvPr/>
        </p:nvSpPr>
        <p:spPr>
          <a:xfrm>
            <a:off x="5390033" y="1438060"/>
            <a:ext cx="2207295" cy="114885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56032" indent="-256032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Lucida Grande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64%</a:t>
            </a:r>
            <a:endParaRPr lang="en-US" sz="48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06967" y="2120100"/>
            <a:ext cx="1651000" cy="414866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r>
              <a:rPr lang="en-US" sz="1400" dirty="0"/>
              <a:t>64% outside the U.S.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71057" y="4511817"/>
            <a:ext cx="1651000" cy="414866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400" dirty="0" smtClean="0"/>
              <a:t>company</a:t>
            </a:r>
            <a:endParaRPr lang="en-US" sz="1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942" y="5362191"/>
            <a:ext cx="646004" cy="363108"/>
          </a:xfrm>
          <a:prstGeom prst="rect">
            <a:avLst/>
          </a:prstGeom>
        </p:spPr>
      </p:pic>
      <p:sp>
        <p:nvSpPr>
          <p:cNvPr id="29" name="Content Placeholder 6"/>
          <p:cNvSpPr txBox="1">
            <a:spLocks/>
          </p:cNvSpPr>
          <p:nvPr/>
        </p:nvSpPr>
        <p:spPr>
          <a:xfrm>
            <a:off x="1987726" y="5072318"/>
            <a:ext cx="1829141" cy="76281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56032" indent="-256032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Lucida Grande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30M</a:t>
            </a:r>
            <a:r>
              <a:rPr lang="en-US" sz="5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5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07047" y="5781816"/>
            <a:ext cx="1432252" cy="37597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students and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recent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grads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17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Explore Opportunities for Undecided Students</a:t>
            </a:r>
          </a:p>
        </p:txBody>
      </p:sp>
      <p:pic>
        <p:nvPicPr>
          <p:cNvPr id="3" name="Picture 2" descr="Screen Shot 2013-06-05 at 12.0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64" y="1647086"/>
            <a:ext cx="5549472" cy="4406782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Screen Shot 2013-06-04 at 1.57.5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6" r="26143" b="50157"/>
          <a:stretch/>
        </p:blipFill>
        <p:spPr>
          <a:xfrm>
            <a:off x="6908800" y="1659907"/>
            <a:ext cx="121116" cy="2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335" y="737639"/>
            <a:ext cx="6798732" cy="5416654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4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217" y="-302682"/>
            <a:ext cx="10736168" cy="6229348"/>
          </a:xfrm>
          <a:prstGeom prst="rect">
            <a:avLst/>
          </a:prstGeom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568" y="4633783"/>
            <a:ext cx="2993081" cy="1036595"/>
          </a:xfrm>
          <a:prstGeom prst="rect">
            <a:avLst/>
          </a:prstGeom>
          <a:ln w="28575" cmpd="sng">
            <a:solidFill>
              <a:srgbClr val="0077B5"/>
            </a:solidFill>
          </a:ln>
          <a:effectLst>
            <a:outerShdw blurRad="288925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745024" y="4654698"/>
            <a:ext cx="129953" cy="4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60450" y="641351"/>
            <a:ext cx="6794500" cy="458806"/>
            <a:chOff x="1356078" y="1545191"/>
            <a:chExt cx="7241822" cy="489012"/>
          </a:xfrm>
        </p:grpSpPr>
        <p:pic>
          <p:nvPicPr>
            <p:cNvPr id="10" name="Picture 9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0" r="3228" b="9651"/>
            <a:stretch/>
          </p:blipFill>
          <p:spPr>
            <a:xfrm>
              <a:off x="1356078" y="1545191"/>
              <a:ext cx="7241822" cy="489012"/>
            </a:xfrm>
            <a:prstGeom prst="rect">
              <a:avLst/>
            </a:prstGeom>
          </p:spPr>
        </p:pic>
        <p:pic>
          <p:nvPicPr>
            <p:cNvPr id="12" name="Picture 11" descr="Screen Shot 2013-06-04 at 1.57.5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6" r="26143" b="50157"/>
            <a:stretch/>
          </p:blipFill>
          <p:spPr>
            <a:xfrm>
              <a:off x="8115300" y="1549191"/>
              <a:ext cx="152400" cy="260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66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Use LI to Connect with Rocket Alumni!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2847" y="1347567"/>
            <a:ext cx="4779981" cy="404022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96753" y="1600201"/>
            <a:ext cx="3059860" cy="360829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My Network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Find Alumni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684367" y="2389269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UT Engineering Alumni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6913" y="2081470"/>
            <a:ext cx="3810000" cy="356342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11518"/>
            <a:ext cx="3808413" cy="29033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Read Up on Alum Career Path &amp; See How Connected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883" y="1393018"/>
            <a:ext cx="2782828" cy="157741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16454" y="1600200"/>
            <a:ext cx="3271904" cy="45259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153" y="2181726"/>
            <a:ext cx="1521636" cy="43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Questions: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Check out students.linkedin.com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dirty="0" smtClean="0"/>
              <a:t>Center for Experiential Learning &amp; Career Services</a:t>
            </a:r>
            <a:br>
              <a:rPr lang="en-US" sz="2000" dirty="0" smtClean="0"/>
            </a:br>
            <a:r>
              <a:rPr lang="en-US" sz="2000" dirty="0" smtClean="0"/>
              <a:t>SU1533   419-530-4341 celcs@utoledo.edu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en-US" dirty="0" smtClean="0"/>
              <a:t>2013 </a:t>
            </a:r>
            <a:r>
              <a:rPr lang="en-US" dirty="0"/>
              <a:t>LinkedIn Corporation. All Rights Reserved.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05933" y="-33867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8811" y="2788797"/>
            <a:ext cx="6424162" cy="10058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dirty="0"/>
              <a:t>Students </a:t>
            </a:r>
            <a:r>
              <a:rPr lang="en-US" sz="4400" dirty="0" smtClean="0"/>
              <a:t>&amp; recent grads</a:t>
            </a:r>
            <a:br>
              <a:rPr lang="en-US" sz="4400" dirty="0" smtClean="0"/>
            </a:br>
            <a:r>
              <a:rPr lang="en-US" sz="8000" dirty="0" smtClean="0"/>
              <a:t>=</a:t>
            </a:r>
            <a:r>
              <a:rPr lang="en-US" sz="8000" dirty="0"/>
              <a:t/>
            </a:r>
            <a:br>
              <a:rPr lang="en-US" sz="8000" dirty="0"/>
            </a:br>
            <a:r>
              <a:rPr lang="en-US" sz="4400" dirty="0" smtClean="0">
                <a:latin typeface="Arial" pitchFamily="34" charset="0"/>
                <a:cs typeface="Arial" pitchFamily="34" charset="0"/>
              </a:rPr>
              <a:t>LinkedIn’s 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fastest-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growing demographic</a:t>
            </a:r>
            <a:endParaRPr lang="en-US" sz="4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en-US" dirty="0" smtClean="0"/>
              <a:t>2013 </a:t>
            </a:r>
            <a:r>
              <a:rPr lang="en-US" dirty="0"/>
              <a:t>LinkedIn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42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346200" y="2605783"/>
            <a:ext cx="6451600" cy="1005840"/>
          </a:xfrm>
        </p:spPr>
        <p:txBody>
          <a:bodyPr>
            <a:noAutofit/>
          </a:bodyPr>
          <a:lstStyle/>
          <a:p>
            <a:r>
              <a:rPr lang="en-US" sz="3600" i="1" dirty="0">
                <a:latin typeface="Georgia"/>
                <a:cs typeface="Georgia"/>
              </a:rPr>
              <a:t>“It’s no longer enough to simply have a solid resume. Students now need a professional online presence.”</a:t>
            </a:r>
            <a:endParaRPr lang="en-US" sz="1800" i="1" dirty="0">
              <a:latin typeface="Georgia"/>
              <a:cs typeface="Georgi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</a:t>
            </a:r>
            <a:r>
              <a:rPr lang="en-US" dirty="0" smtClean="0"/>
              <a:t>2013 </a:t>
            </a:r>
            <a:r>
              <a:rPr lang="en-US" dirty="0"/>
              <a:t>LinkedIn Corporation. All Rights Reserved.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0364" y="4409394"/>
            <a:ext cx="554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cs typeface="Arial"/>
              </a:rPr>
              <a:t>Holly Paul, Former US Recruiting Leader, PricewaterhouseCoopers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1" y="2085293"/>
            <a:ext cx="4893400" cy="36700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 Build </a:t>
            </a:r>
            <a:r>
              <a:rPr lang="en-US" dirty="0"/>
              <a:t>a Professional Online </a:t>
            </a:r>
            <a:r>
              <a:rPr lang="en-US" dirty="0" smtClean="0"/>
              <a:t>Presence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Facebook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29553" y="2174875"/>
            <a:ext cx="3382122" cy="36521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LinkedIn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94225" y="2296305"/>
            <a:ext cx="2913790" cy="296597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210" y="5335813"/>
            <a:ext cx="2753743" cy="1313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321" y="1954099"/>
            <a:ext cx="2116220" cy="25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Capture Interest with Your Headline and Summary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5135" y="1208925"/>
            <a:ext cx="3810000" cy="275127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8550" y="1177338"/>
            <a:ext cx="3808413" cy="292846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70" y="4074215"/>
            <a:ext cx="4019313" cy="2670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80" y="4457212"/>
            <a:ext cx="4418829" cy="164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4" y="4408300"/>
            <a:ext cx="6010275" cy="2314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35" y="1542253"/>
            <a:ext cx="5192363" cy="2002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74" y="3694260"/>
            <a:ext cx="4225177" cy="1228351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Turn…</a:t>
            </a:r>
            <a:r>
              <a:rPr lang="en-US" dirty="0"/>
              <a:t> Summary Practice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©2013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                engineering </a:t>
            </a:r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ith experience in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Strengths in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Excels in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 smtClean="0"/>
              <a:t>I spend xx months/semesters/years working for</a:t>
            </a:r>
          </a:p>
          <a:p>
            <a:endParaRPr lang="en-US" dirty="0"/>
          </a:p>
          <a:p>
            <a:r>
              <a:rPr lang="en-US" dirty="0" smtClean="0"/>
              <a:t>Eager to climb the technical ladder</a:t>
            </a:r>
          </a:p>
          <a:p>
            <a:r>
              <a:rPr lang="en-US" dirty="0" smtClean="0"/>
              <a:t>Ready to hit the ground running</a:t>
            </a:r>
          </a:p>
          <a:p>
            <a:r>
              <a:rPr lang="en-US" dirty="0" smtClean="0"/>
              <a:t>Prepared to contribute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313" y="588115"/>
            <a:ext cx="3862687" cy="14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profile screensho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812" y="1562100"/>
            <a:ext cx="6679514" cy="4901514"/>
          </a:xfrm>
          <a:prstGeom prst="rect">
            <a:avLst/>
          </a:prstGeom>
          <a:effectLst>
            <a:outerShdw blurRad="276225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Sections to Enhance Student Profiles</a:t>
            </a:r>
          </a:p>
        </p:txBody>
      </p:sp>
      <p:pic>
        <p:nvPicPr>
          <p:cNvPr id="10" name="Picture 9" descr="Student profile screensho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051" y="1870747"/>
            <a:ext cx="2183028" cy="4489622"/>
          </a:xfrm>
          <a:prstGeom prst="rect">
            <a:avLst/>
          </a:prstGeom>
          <a:ln w="28575" cmpd="sng">
            <a:solidFill>
              <a:srgbClr val="0077B5"/>
            </a:solidFill>
          </a:ln>
          <a:effectLst>
            <a:outerShdw blurRad="276225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3-06-04 at 1.57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5664" b="9651"/>
          <a:stretch/>
        </p:blipFill>
        <p:spPr>
          <a:xfrm>
            <a:off x="1250951" y="1295191"/>
            <a:ext cx="6680200" cy="472311"/>
          </a:xfrm>
          <a:prstGeom prst="rect">
            <a:avLst/>
          </a:prstGeom>
        </p:spPr>
      </p:pic>
      <p:pic>
        <p:nvPicPr>
          <p:cNvPr id="6" name="Picture 5" descr="Screen Shot 2013-06-04 at 1.57.5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6" r="26143" b="50157"/>
          <a:stretch/>
        </p:blipFill>
        <p:spPr>
          <a:xfrm>
            <a:off x="7645400" y="1301541"/>
            <a:ext cx="152400" cy="260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788" y="1175217"/>
            <a:ext cx="3042578" cy="17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nkedincareerserviceswebinar-Mar2013">
  <a:themeElements>
    <a:clrScheme name="LinkedIn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0077B5"/>
      </a:accent1>
      <a:accent2>
        <a:srgbClr val="A9C833"/>
      </a:accent2>
      <a:accent3>
        <a:srgbClr val="E88D21"/>
      </a:accent3>
      <a:accent4>
        <a:srgbClr val="C10059"/>
      </a:accent4>
      <a:accent5>
        <a:srgbClr val="E5B624"/>
      </a:accent5>
      <a:accent6>
        <a:srgbClr val="888888"/>
      </a:accent6>
      <a:hlink>
        <a:srgbClr val="0077B5"/>
      </a:hlink>
      <a:folHlink>
        <a:srgbClr val="0077B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inkedIn_Grey_Ver_Org">
  <a:themeElements>
    <a:clrScheme name="LinkedIn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0077B5"/>
      </a:accent1>
      <a:accent2>
        <a:srgbClr val="A9C833"/>
      </a:accent2>
      <a:accent3>
        <a:srgbClr val="E88D21"/>
      </a:accent3>
      <a:accent4>
        <a:srgbClr val="C10059"/>
      </a:accent4>
      <a:accent5>
        <a:srgbClr val="E5B624"/>
      </a:accent5>
      <a:accent6>
        <a:srgbClr val="888888"/>
      </a:accent6>
      <a:hlink>
        <a:srgbClr val="0077B5"/>
      </a:hlink>
      <a:folHlink>
        <a:srgbClr val="0077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45720" rIns="91440" bIns="45720" rtlCol="0">
        <a:noAutofit/>
      </a:bodyPr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linkedincareerserviceswebinar-Mar2013.potx</Template>
  <TotalTime>37362</TotalTime>
  <Words>381</Words>
  <Application>Microsoft Office PowerPoint</Application>
  <PresentationFormat>On-screen Show (4:3)</PresentationFormat>
  <Paragraphs>106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Wingdings</vt:lpstr>
      <vt:lpstr>Calibri</vt:lpstr>
      <vt:lpstr>Lucida Grande</vt:lpstr>
      <vt:lpstr>ＭＳ Ｐゴシック</vt:lpstr>
      <vt:lpstr>Georgia</vt:lpstr>
      <vt:lpstr>linkedincareerserviceswebinar-Mar2013</vt:lpstr>
      <vt:lpstr>LinkedIn_Grey_Ver_Org</vt:lpstr>
      <vt:lpstr>LinkedIn 101:</vt:lpstr>
      <vt:lpstr>Who Uses LinkedIn?</vt:lpstr>
      <vt:lpstr>Students &amp; recent grads = LinkedIn’s fastest-growing demographic</vt:lpstr>
      <vt:lpstr>“It’s no longer enough to simply have a solid resume. Students now need a professional online presence.”</vt:lpstr>
      <vt:lpstr>1. Build a Professional Online Presence</vt:lpstr>
      <vt:lpstr>Capture Interest with Your Headline and Summary</vt:lpstr>
      <vt:lpstr>SUMMARY EXAMPLE</vt:lpstr>
      <vt:lpstr>Your Turn… Summary Practice</vt:lpstr>
      <vt:lpstr>Add Sections to Enhance Student Profiles</vt:lpstr>
      <vt:lpstr>Add Sections to Enhance Student Profiles</vt:lpstr>
      <vt:lpstr>Add Sections to Enhance Student Profiles: Courses</vt:lpstr>
      <vt:lpstr>More Student Profile Tips!!!</vt:lpstr>
      <vt:lpstr>2. Add connections with 'warm' contacts and alumni</vt:lpstr>
      <vt:lpstr>Use Address Book Uploader to Connect to People Students Already Know</vt:lpstr>
      <vt:lpstr>Write Personalized Connection Requests</vt:lpstr>
      <vt:lpstr>Get Recommended!!!</vt:lpstr>
      <vt:lpstr>3. Research Companies &amp; Industries</vt:lpstr>
      <vt:lpstr>PowerPoint Presentation</vt:lpstr>
      <vt:lpstr>Student Jobs Portal http://linkedin.com/studentjobs</vt:lpstr>
      <vt:lpstr>4. Explore Opportunities for Undecided Students</vt:lpstr>
      <vt:lpstr>PowerPoint Presentation</vt:lpstr>
      <vt:lpstr>PowerPoint Presentation</vt:lpstr>
      <vt:lpstr>Use LI to Connect with Rocket Alumni!</vt:lpstr>
      <vt:lpstr>UT Engineering Alumni</vt:lpstr>
      <vt:lpstr>Read Up on Alum Career Path &amp; See How Connected</vt:lpstr>
      <vt:lpstr>Questions: Check out students.linkedin.com  Center for Experiential Learning &amp; Career Services SU1533   419-530-4341 celcs@utoledo.edu</vt:lpstr>
    </vt:vector>
  </TitlesOfParts>
  <Company>LinkedIn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Recruiting Solutions “tagline”</dc:title>
  <dc:creator>LinkedIn Corporation</dc:creator>
  <cp:lastModifiedBy>Drouillard, Shelly (Michelle)</cp:lastModifiedBy>
  <cp:revision>1247</cp:revision>
  <cp:lastPrinted>2016-09-15T19:07:35Z</cp:lastPrinted>
  <dcterms:created xsi:type="dcterms:W3CDTF">2012-04-05T23:49:00Z</dcterms:created>
  <dcterms:modified xsi:type="dcterms:W3CDTF">2016-09-15T20:40:56Z</dcterms:modified>
</cp:coreProperties>
</file>