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59" r:id="rId4"/>
    <p:sldId id="353" r:id="rId5"/>
    <p:sldId id="341" r:id="rId6"/>
    <p:sldId id="342" r:id="rId7"/>
    <p:sldId id="339" r:id="rId8"/>
    <p:sldId id="343" r:id="rId9"/>
    <p:sldId id="347" r:id="rId10"/>
    <p:sldId id="344" r:id="rId11"/>
    <p:sldId id="345" r:id="rId12"/>
    <p:sldId id="348" r:id="rId13"/>
    <p:sldId id="354" r:id="rId14"/>
    <p:sldId id="355" r:id="rId15"/>
    <p:sldId id="349" r:id="rId16"/>
    <p:sldId id="321" r:id="rId17"/>
    <p:sldId id="328" r:id="rId18"/>
    <p:sldId id="337" r:id="rId19"/>
    <p:sldId id="338" r:id="rId20"/>
    <p:sldId id="335" r:id="rId21"/>
    <p:sldId id="298" r:id="rId22"/>
    <p:sldId id="322" r:id="rId23"/>
    <p:sldId id="334" r:id="rId24"/>
    <p:sldId id="274" r:id="rId25"/>
    <p:sldId id="275" r:id="rId26"/>
    <p:sldId id="277" r:id="rId27"/>
    <p:sldId id="323" r:id="rId28"/>
    <p:sldId id="332" r:id="rId29"/>
    <p:sldId id="278" r:id="rId30"/>
    <p:sldId id="281" r:id="rId31"/>
    <p:sldId id="282" r:id="rId32"/>
    <p:sldId id="316" r:id="rId33"/>
    <p:sldId id="356" r:id="rId34"/>
    <p:sldId id="340" r:id="rId35"/>
    <p:sldId id="350" r:id="rId36"/>
    <p:sldId id="351" r:id="rId37"/>
    <p:sldId id="352" r:id="rId38"/>
    <p:sldId id="284" r:id="rId39"/>
    <p:sldId id="285" r:id="rId40"/>
    <p:sldId id="336" r:id="rId41"/>
    <p:sldId id="330" r:id="rId42"/>
    <p:sldId id="286" r:id="rId43"/>
    <p:sldId id="294" r:id="rId44"/>
    <p:sldId id="295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91" d="100"/>
          <a:sy n="91" d="100"/>
        </p:scale>
        <p:origin x="64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9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76239724-0D14-48D4-9397-544C9415F7A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4CFCEACB-27C6-4D34-9C3D-92C99FF06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4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7A21CDAF-2F5F-4895-9C67-77DFA25A0C4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8404A867-F8DF-46D4-9458-C7D943F9E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38C0D-053F-4764-BDBD-091C4934AC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4A867-F8DF-46D4-9458-C7D943F9E1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75E2-652A-4279-8C6B-346C0E062E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0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C4AA1-7880-4157-B817-A6B0F6A450CD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FFCC00">
                  <a:alpha val="98000"/>
                </a:srgbClr>
              </a:gs>
              <a:gs pos="100000">
                <a:srgbClr val="FFCC00">
                  <a:gamma/>
                  <a:tint val="4117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7028-980B-4B3B-9707-9867A68A0F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78B32-237E-4238-ADD1-E8030C38E5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BC7D-5E3C-4AEF-BFBD-38942B1D62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7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3BCF-63A5-4E10-9FBB-C9FB485602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3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4541-31FA-4228-A7F7-B4AAEA8FF7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5C0-8F79-48BA-8EF4-7E1AFBBA74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8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2D2E9-116A-4B21-9186-CF3DD35BB5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FAE09-4010-4283-897A-145B247906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9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1739B-D820-489B-A9D3-00F521A767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9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EEA3-AC04-43E2-8CA2-836CD77A08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6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A06D-4CA9-4F97-9974-7B27E00B84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0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7BA3-D510-432E-9900-0983AF7AE4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1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2E8010-7394-4E99-B77B-1BF708CCF723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28" name="Group 4"/>
          <p:cNvGrpSpPr>
            <a:grpSpLocks/>
          </p:cNvGrpSpPr>
          <p:nvPr userDrawn="1"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6" name="Freeform 6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327" name="Freeform 7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328" name="Freeform 8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329" name="Freeform 9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330" name="Freeform 10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56331" name="Freeform 11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332" name="Freeform 12"/>
            <p:cNvSpPr>
              <a:spLocks/>
            </p:cNvSpPr>
            <p:nvPr userDrawn="1"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63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38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FFCC00">
                  <a:alpha val="98000"/>
                </a:srgbClr>
              </a:gs>
              <a:gs pos="100000">
                <a:srgbClr val="FFCC00">
                  <a:gamma/>
                  <a:tint val="4117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418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yww7eRVj3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78379"/>
            <a:ext cx="9144000" cy="36576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4800" b="0" dirty="0" smtClean="0">
                <a:solidFill>
                  <a:srgbClr val="FFC000"/>
                </a:solidFill>
              </a:rPr>
              <a:t>Formula for Interview Success:</a:t>
            </a:r>
            <a:br>
              <a:rPr lang="en-US" sz="4800" b="0" dirty="0" smtClean="0">
                <a:solidFill>
                  <a:srgbClr val="FFC000"/>
                </a:solidFill>
              </a:rPr>
            </a:br>
            <a:r>
              <a:rPr lang="en-US" sz="4800" b="0" dirty="0" smtClean="0">
                <a:solidFill>
                  <a:srgbClr val="FFC000"/>
                </a:solidFill>
              </a:rPr>
              <a:t>Preparation + Practice </a:t>
            </a:r>
            <a:br>
              <a:rPr lang="en-US" sz="4800" b="0" dirty="0" smtClean="0">
                <a:solidFill>
                  <a:srgbClr val="FFC000"/>
                </a:solidFill>
              </a:rPr>
            </a:br>
            <a:endParaRPr lang="en-US" sz="4800" b="0" dirty="0" smtClean="0">
              <a:solidFill>
                <a:srgbClr val="FFC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51274" y="4057826"/>
            <a:ext cx="9144000" cy="196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Presented by: </a:t>
            </a: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Shelly Drouillard</a:t>
            </a: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 for Experiential Learning &amp; Career </a:t>
            </a: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</a:t>
            </a: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University of Toledo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endParaRPr lang="en-US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715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Bullets: List and Quantify Accomplishments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Before: Completed documentation according to compliance guidelines</a:t>
            </a:r>
          </a:p>
          <a:p>
            <a:r>
              <a:rPr lang="en-US" sz="2400" dirty="0"/>
              <a:t>After: Recognized need for report request and data submission forms and developed 10 new clinical and administrative forms increasing staff efficiency by 15%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Before: </a:t>
            </a:r>
            <a:r>
              <a:rPr lang="en-US" sz="2400" dirty="0">
                <a:effectLst/>
              </a:rPr>
              <a:t>Applied mathematical principles and techniques </a:t>
            </a:r>
            <a:endParaRPr lang="en-US" sz="2400" dirty="0"/>
          </a:p>
          <a:p>
            <a:pPr lvl="0"/>
            <a:r>
              <a:rPr lang="en-US" sz="2400" dirty="0"/>
              <a:t>After: </a:t>
            </a:r>
            <a:r>
              <a:rPr lang="en-US" sz="2400" dirty="0">
                <a:effectLst/>
              </a:rPr>
              <a:t>Applied mathematical principles and techniques to the solution of problems in research, development, production, distribution and other functional areas contributing to 25% cost savings over 3 year time period.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Things to add to your resume…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Areas of interest</a:t>
            </a:r>
          </a:p>
          <a:p>
            <a:r>
              <a:rPr lang="en-US" dirty="0"/>
              <a:t>Major projects you have worked on</a:t>
            </a:r>
          </a:p>
          <a:p>
            <a:r>
              <a:rPr lang="en-US" dirty="0"/>
              <a:t>Details of your typical workload</a:t>
            </a:r>
          </a:p>
          <a:p>
            <a:r>
              <a:rPr lang="en-US" dirty="0"/>
              <a:t>Contact with other professionals</a:t>
            </a:r>
          </a:p>
          <a:p>
            <a:r>
              <a:rPr lang="en-US" dirty="0"/>
              <a:t>Consultant roles/client profiles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r>
              <a:rPr lang="en-US" dirty="0"/>
              <a:t>IT/technical skills</a:t>
            </a:r>
          </a:p>
          <a:p>
            <a:r>
              <a:rPr lang="en-US" dirty="0"/>
              <a:t>Optimization of tools and techniques</a:t>
            </a:r>
          </a:p>
          <a:p>
            <a:r>
              <a:rPr lang="en-US" dirty="0"/>
              <a:t>Organization &amp; planning responsibilities</a:t>
            </a:r>
          </a:p>
          <a:p>
            <a:r>
              <a:rPr lang="en-US" dirty="0"/>
              <a:t>How you have improved efficiency/productivity within your department?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Tailor Key Words to Specific Job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words does the hiring organization use in the job posting or website?</a:t>
            </a:r>
          </a:p>
          <a:p>
            <a:r>
              <a:rPr lang="en-US" dirty="0"/>
              <a:t>Examples: customer vs. client or senior leadership vs. top administration</a:t>
            </a:r>
          </a:p>
          <a:p>
            <a:r>
              <a:rPr lang="en-US" dirty="0"/>
              <a:t>Use the same words in your resume</a:t>
            </a:r>
          </a:p>
          <a:p>
            <a:r>
              <a:rPr lang="en-US" dirty="0"/>
              <a:t>Sound like an insider not an outsider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7232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Samples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0321"/>
            <a:ext cx="3932632" cy="5105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32" y="1390322"/>
            <a:ext cx="3947474" cy="5105400"/>
          </a:xfrm>
        </p:spPr>
      </p:pic>
    </p:spTree>
    <p:extLst>
      <p:ext uri="{BB962C8B-B14F-4D97-AF65-F5344CB8AC3E}">
        <p14:creationId xmlns:p14="http://schemas.microsoft.com/office/powerpoint/2010/main" val="9840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988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Samples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1759"/>
            <a:ext cx="3948176" cy="5105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80257"/>
            <a:ext cx="3496126" cy="5094355"/>
          </a:xfrm>
        </p:spPr>
      </p:pic>
    </p:spTree>
    <p:extLst>
      <p:ext uri="{BB962C8B-B14F-4D97-AF65-F5344CB8AC3E}">
        <p14:creationId xmlns:p14="http://schemas.microsoft.com/office/powerpoint/2010/main" val="46128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Interview Strategies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06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Interview Goals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812" y="1271184"/>
            <a:ext cx="4040188" cy="639762"/>
          </a:xfrm>
        </p:spPr>
        <p:txBody>
          <a:bodyPr/>
          <a:lstStyle/>
          <a:p>
            <a:r>
              <a:rPr lang="en-US" dirty="0" smtClean="0"/>
              <a:t>Employer: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910946"/>
            <a:ext cx="4040188" cy="3951288"/>
          </a:xfrm>
        </p:spPr>
        <p:txBody>
          <a:bodyPr/>
          <a:lstStyle/>
          <a:p>
            <a:r>
              <a:rPr lang="en-US" sz="1800" dirty="0" smtClean="0"/>
              <a:t>Gather additional information</a:t>
            </a:r>
          </a:p>
          <a:p>
            <a:r>
              <a:rPr lang="en-US" sz="1800" dirty="0" smtClean="0"/>
              <a:t>Assess candidate’s “soft skills”</a:t>
            </a:r>
          </a:p>
          <a:p>
            <a:pPr lvl="1"/>
            <a:r>
              <a:rPr lang="en-US" sz="1800" dirty="0" smtClean="0"/>
              <a:t>Communication</a:t>
            </a:r>
          </a:p>
          <a:p>
            <a:pPr lvl="1"/>
            <a:r>
              <a:rPr lang="en-US" sz="1800" dirty="0" smtClean="0"/>
              <a:t>Self-management</a:t>
            </a:r>
          </a:p>
          <a:p>
            <a:pPr lvl="1"/>
            <a:r>
              <a:rPr lang="en-US" sz="1800" dirty="0" smtClean="0"/>
              <a:t>Attitude</a:t>
            </a:r>
          </a:p>
          <a:p>
            <a:pPr lvl="1"/>
            <a:r>
              <a:rPr lang="en-US" sz="1800" dirty="0" smtClean="0"/>
              <a:t>Personality</a:t>
            </a:r>
          </a:p>
          <a:p>
            <a:pPr lvl="1"/>
            <a:r>
              <a:rPr lang="en-US" sz="1800" dirty="0" smtClean="0"/>
              <a:t>Interpersonal</a:t>
            </a:r>
          </a:p>
          <a:p>
            <a:pPr lvl="1"/>
            <a:r>
              <a:rPr lang="en-US" sz="1800" dirty="0" smtClean="0"/>
              <a:t>Motivation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FF0000"/>
              </a:solidFill>
              <a:effectLst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effectLst/>
              </a:rPr>
              <a:t>Looking </a:t>
            </a:r>
            <a:r>
              <a:rPr lang="en-US" sz="2000" dirty="0">
                <a:solidFill>
                  <a:srgbClr val="FF0000"/>
                </a:solidFill>
                <a:effectLst/>
              </a:rPr>
              <a:t>for 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candidates who </a:t>
            </a:r>
            <a:r>
              <a:rPr lang="en-US" sz="2000" dirty="0">
                <a:solidFill>
                  <a:srgbClr val="FF0000"/>
                </a:solidFill>
                <a:effectLst/>
              </a:rPr>
              <a:t>will be a good fit for their 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organization, customers </a:t>
            </a:r>
            <a:r>
              <a:rPr lang="en-US" sz="2000" dirty="0">
                <a:solidFill>
                  <a:srgbClr val="FF0000"/>
                </a:solidFill>
                <a:effectLst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work environment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18843" y="1298082"/>
            <a:ext cx="4041775" cy="639762"/>
          </a:xfrm>
        </p:spPr>
        <p:txBody>
          <a:bodyPr/>
          <a:lstStyle/>
          <a:p>
            <a:r>
              <a:rPr lang="en-US" dirty="0" smtClean="0"/>
              <a:t>Candidate: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Make the most favorable impression</a:t>
            </a:r>
          </a:p>
          <a:p>
            <a:r>
              <a:rPr lang="en-US" dirty="0" smtClean="0"/>
              <a:t>Stand out from the other candidates</a:t>
            </a:r>
          </a:p>
          <a:p>
            <a:r>
              <a:rPr lang="en-US" dirty="0" smtClean="0"/>
              <a:t>Secure an interview</a:t>
            </a:r>
          </a:p>
          <a:p>
            <a:r>
              <a:rPr lang="en-US" dirty="0" smtClean="0"/>
              <a:t>Expand your network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>
                <a:solidFill>
                  <a:srgbClr val="FF0000"/>
                </a:solidFill>
                <a:effectLst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o </a:t>
            </a:r>
            <a:r>
              <a:rPr lang="en-US" sz="2000" dirty="0">
                <a:solidFill>
                  <a:srgbClr val="FF0000"/>
                </a:solidFill>
                <a:effectLst/>
              </a:rPr>
              <a:t>match 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with </a:t>
            </a:r>
            <a:r>
              <a:rPr lang="en-US" sz="2000" dirty="0">
                <a:solidFill>
                  <a:srgbClr val="FF0000"/>
                </a:solidFill>
                <a:effectLst/>
              </a:rPr>
              <a:t>a 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work </a:t>
            </a:r>
            <a:r>
              <a:rPr lang="en-US" sz="2000" dirty="0">
                <a:solidFill>
                  <a:srgbClr val="FF0000"/>
                </a:solidFill>
                <a:effectLst/>
              </a:rPr>
              <a:t>environment that will give you the best opportunity for success.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9215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  <a:effectLst/>
              </a:rPr>
              <a:t>Before the Interview: Know Yourself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en-US" sz="2000" dirty="0">
                <a:effectLst/>
              </a:rPr>
              <a:t>Be prepared to talk </a:t>
            </a:r>
            <a:r>
              <a:rPr lang="en-US" sz="2000" dirty="0" smtClean="0">
                <a:effectLst/>
              </a:rPr>
              <a:t>about</a:t>
            </a:r>
            <a:r>
              <a:rPr lang="en-US" sz="2000" dirty="0">
                <a:effectLst/>
              </a:rPr>
              <a:t> anything and everything on your </a:t>
            </a:r>
            <a:r>
              <a:rPr lang="en-US" sz="2000" dirty="0" smtClean="0">
                <a:effectLst/>
              </a:rPr>
              <a:t>resume, </a:t>
            </a:r>
            <a:r>
              <a:rPr lang="en-US" sz="2000" dirty="0">
                <a:effectLst/>
              </a:rPr>
              <a:t>including </a:t>
            </a:r>
            <a:r>
              <a:rPr lang="en-US" sz="2000" dirty="0" smtClean="0">
                <a:effectLst/>
              </a:rPr>
              <a:t>your, </a:t>
            </a:r>
            <a:r>
              <a:rPr lang="en-US" sz="2000" dirty="0">
                <a:effectLst/>
              </a:rPr>
              <a:t>c</a:t>
            </a:r>
            <a:r>
              <a:rPr lang="en-US" sz="2000" dirty="0" smtClean="0">
                <a:effectLst/>
              </a:rPr>
              <a:t>oursework, course projects, technical skills, work experiences </a:t>
            </a:r>
            <a:r>
              <a:rPr lang="en-US" sz="2000" dirty="0">
                <a:effectLst/>
              </a:rPr>
              <a:t>and extra-curricular activities</a:t>
            </a:r>
          </a:p>
          <a:p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Identify your skills, interests and work values, strengths and weaknesses</a:t>
            </a:r>
          </a:p>
          <a:p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Be able to communicate your long and short term goals</a:t>
            </a:r>
          </a:p>
          <a:p>
            <a:pPr lvl="0"/>
            <a:endParaRPr lang="en-US" sz="2000" dirty="0" smtClean="0"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 </a:t>
            </a:r>
          </a:p>
          <a:p>
            <a:r>
              <a:rPr lang="en-US" sz="2000" dirty="0">
                <a:effectLst/>
              </a:rPr>
              <a:t>Be prepared to candidly answer questions about anything that could be perceived as a weakness in your application — a disappointing grade, lackluster semester, lack of certain </a:t>
            </a:r>
            <a:r>
              <a:rPr lang="en-US" sz="2000" dirty="0" smtClean="0">
                <a:effectLst/>
              </a:rPr>
              <a:t>experience.</a:t>
            </a:r>
          </a:p>
          <a:p>
            <a:endParaRPr lang="en-US" sz="1600" dirty="0">
              <a:effectLst/>
            </a:endParaRPr>
          </a:p>
          <a:p>
            <a:endParaRPr lang="en-US" sz="1600" dirty="0" smtClean="0">
              <a:effectLst/>
            </a:endParaRPr>
          </a:p>
          <a:p>
            <a:pPr marL="0" indent="0">
              <a:buNone/>
            </a:pP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86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  <a:effectLst/>
              </a:rPr>
              <a:t>Before the 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Interview: </a:t>
            </a:r>
            <a:r>
              <a:rPr lang="en-US" sz="2800" dirty="0">
                <a:solidFill>
                  <a:srgbClr val="FFC000"/>
                </a:solidFill>
                <a:effectLst/>
              </a:rPr>
              <a:t>Know 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The Employer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1600" b="1" dirty="0" smtClean="0">
              <a:effectLst/>
            </a:endParaRPr>
          </a:p>
          <a:p>
            <a:r>
              <a:rPr lang="en-US" sz="1600" b="1" dirty="0" smtClean="0">
                <a:effectLst/>
              </a:rPr>
              <a:t>Review the Employers’ Websites</a:t>
            </a:r>
            <a:endParaRPr lang="en-US" sz="1600" b="1" dirty="0">
              <a:effectLst/>
            </a:endParaRPr>
          </a:p>
          <a:p>
            <a:pPr lvl="1"/>
            <a:r>
              <a:rPr lang="en-US" sz="1600" b="1" dirty="0">
                <a:effectLst/>
              </a:rPr>
              <a:t>A</a:t>
            </a:r>
            <a:r>
              <a:rPr lang="en-US" sz="1600" b="1" dirty="0" smtClean="0">
                <a:effectLst/>
              </a:rPr>
              <a:t>reas </a:t>
            </a:r>
            <a:r>
              <a:rPr lang="en-US" sz="1600" b="1" dirty="0">
                <a:effectLst/>
              </a:rPr>
              <a:t>relevant to your position. </a:t>
            </a:r>
          </a:p>
          <a:p>
            <a:pPr lvl="1"/>
            <a:r>
              <a:rPr lang="en-US" sz="1600" b="1" dirty="0">
                <a:effectLst/>
              </a:rPr>
              <a:t>Products they offer and the services they perform. </a:t>
            </a:r>
          </a:p>
          <a:p>
            <a:pPr lvl="1"/>
            <a:r>
              <a:rPr lang="en-US" sz="1600" b="1" dirty="0">
                <a:effectLst/>
              </a:rPr>
              <a:t>Mission statement and how long they have been incorporated. </a:t>
            </a:r>
          </a:p>
          <a:p>
            <a:pPr lvl="1"/>
            <a:r>
              <a:rPr lang="en-US" sz="1600" b="1" dirty="0">
                <a:effectLst/>
              </a:rPr>
              <a:t>Recent news section  or press </a:t>
            </a:r>
            <a:r>
              <a:rPr lang="en-US" sz="1600" b="1" dirty="0" smtClean="0">
                <a:effectLst/>
              </a:rPr>
              <a:t>releases</a:t>
            </a:r>
          </a:p>
          <a:p>
            <a:pPr marL="457200" lvl="1" indent="0">
              <a:buNone/>
            </a:pPr>
            <a:endParaRPr lang="en-US" sz="1600" b="1" dirty="0">
              <a:effectLst/>
            </a:endParaRPr>
          </a:p>
          <a:p>
            <a:r>
              <a:rPr lang="en-US" sz="1600" b="1" dirty="0">
                <a:effectLst/>
              </a:rPr>
              <a:t>Do a Quick Web Search</a:t>
            </a:r>
          </a:p>
          <a:p>
            <a:pPr lvl="1"/>
            <a:r>
              <a:rPr lang="en-US" sz="1600" b="1" dirty="0">
                <a:effectLst/>
              </a:rPr>
              <a:t>Searching for a company in a search engine will often bring up other websites with information.</a:t>
            </a:r>
          </a:p>
          <a:p>
            <a:pPr lvl="1"/>
            <a:r>
              <a:rPr lang="en-US" sz="1600" b="1" dirty="0">
                <a:effectLst/>
              </a:rPr>
              <a:t>Blogs or social media </a:t>
            </a:r>
            <a:r>
              <a:rPr lang="en-US" sz="1600" b="1" dirty="0" smtClean="0">
                <a:effectLst/>
              </a:rPr>
              <a:t>websites, </a:t>
            </a:r>
            <a:r>
              <a:rPr lang="en-US" sz="1600" b="1" dirty="0">
                <a:effectLst/>
              </a:rPr>
              <a:t>e.g. Twitter, Facebook, LinkedIn.</a:t>
            </a:r>
          </a:p>
          <a:p>
            <a:pPr marL="457200" lvl="1" indent="0">
              <a:buNone/>
            </a:pPr>
            <a:endParaRPr lang="en-US" sz="1600" b="1" dirty="0">
              <a:effectLst/>
            </a:endParaRPr>
          </a:p>
          <a:p>
            <a:r>
              <a:rPr lang="en-US" sz="1600" b="1" dirty="0">
                <a:effectLst/>
              </a:rPr>
              <a:t>Additional Company Research Tips</a:t>
            </a:r>
          </a:p>
          <a:p>
            <a:pPr lvl="1"/>
            <a:r>
              <a:rPr lang="en-US" sz="1600" b="1" dirty="0">
                <a:effectLst/>
              </a:rPr>
              <a:t>Speak with a current or former staff member.</a:t>
            </a:r>
          </a:p>
          <a:p>
            <a:pPr lvl="1"/>
            <a:r>
              <a:rPr lang="en-US" sz="1600" b="1" dirty="0">
                <a:effectLst/>
              </a:rPr>
              <a:t>Talk with someone that uses their products or services.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6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08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Interview Materials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Prepare your interview materials before you leave</a:t>
            </a:r>
          </a:p>
          <a:p>
            <a:pPr lvl="1"/>
            <a:r>
              <a:rPr lang="en-US" sz="3200" dirty="0">
                <a:effectLst/>
              </a:rPr>
              <a:t>Up-to-date copies of your resume</a:t>
            </a:r>
          </a:p>
          <a:p>
            <a:pPr lvl="1"/>
            <a:r>
              <a:rPr lang="en-US" sz="3200" dirty="0">
                <a:effectLst/>
              </a:rPr>
              <a:t>List of references</a:t>
            </a:r>
          </a:p>
          <a:p>
            <a:pPr lvl="1"/>
            <a:r>
              <a:rPr lang="en-US" sz="3200" dirty="0">
                <a:effectLst/>
              </a:rPr>
              <a:t>Work samples or </a:t>
            </a:r>
            <a:r>
              <a:rPr lang="en-US" sz="3200" dirty="0" smtClean="0">
                <a:effectLst/>
              </a:rPr>
              <a:t>portfolio</a:t>
            </a:r>
          </a:p>
          <a:p>
            <a:pPr lvl="1"/>
            <a:r>
              <a:rPr lang="en-US" sz="3200" dirty="0" err="1" smtClean="0">
                <a:effectLst/>
              </a:rPr>
              <a:t>Padfolio</a:t>
            </a:r>
            <a:r>
              <a:rPr lang="en-US" sz="3200" dirty="0" smtClean="0">
                <a:effectLst/>
              </a:rPr>
              <a:t> or folder</a:t>
            </a:r>
            <a:endParaRPr lang="en-US" sz="3200" dirty="0">
              <a:effectLst/>
            </a:endParaRPr>
          </a:p>
          <a:p>
            <a:pPr lvl="1"/>
            <a:r>
              <a:rPr lang="en-US" sz="3200" dirty="0" smtClean="0">
                <a:effectLst/>
              </a:rPr>
              <a:t>Company research/list </a:t>
            </a:r>
            <a:r>
              <a:rPr lang="en-US" sz="3200" dirty="0">
                <a:effectLst/>
              </a:rPr>
              <a:t>of </a:t>
            </a:r>
            <a:r>
              <a:rPr lang="en-US" sz="3200" dirty="0" smtClean="0">
                <a:effectLst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8167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Contact Information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Center for Experiential Learning &amp; </a:t>
            </a:r>
            <a:r>
              <a:rPr lang="en-US" b="1" dirty="0" smtClean="0">
                <a:solidFill>
                  <a:schemeClr val="tx2"/>
                </a:solidFill>
              </a:rPr>
              <a:t>Career Services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The University of Toledo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Student Union 1533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419.530.4341</a:t>
            </a:r>
          </a:p>
          <a:p>
            <a:pPr marL="0" indent="0" algn="ctr">
              <a:buNone/>
            </a:pPr>
            <a:r>
              <a:rPr lang="en-US" b="1" dirty="0" smtClean="0"/>
              <a:t>www.utoledo.edu/success/career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Practice Your Pitch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4" y="1371600"/>
            <a:ext cx="8229600" cy="5181600"/>
          </a:xfrm>
        </p:spPr>
        <p:txBody>
          <a:bodyPr/>
          <a:lstStyle/>
          <a:p>
            <a:r>
              <a:rPr lang="en-US" sz="2000" dirty="0" smtClean="0">
                <a:effectLst/>
              </a:rPr>
              <a:t>PRACTICE, PRACTICE, PRACTICE </a:t>
            </a:r>
            <a:r>
              <a:rPr lang="en-US" sz="2000" dirty="0">
                <a:effectLst/>
              </a:rPr>
              <a:t>answers to sample interview questions </a:t>
            </a:r>
            <a:endParaRPr lang="en-US" sz="2000" dirty="0" smtClean="0">
              <a:effectLst/>
            </a:endParaRPr>
          </a:p>
          <a:p>
            <a:pPr lvl="1"/>
            <a:endParaRPr lang="en-US" sz="2000" dirty="0">
              <a:effectLst/>
            </a:endParaRPr>
          </a:p>
          <a:p>
            <a:pPr lvl="0"/>
            <a:r>
              <a:rPr lang="en-US" sz="2000" b="1" dirty="0">
                <a:effectLst/>
              </a:rPr>
              <a:t>Conduct mock interviews with trusted faculty </a:t>
            </a:r>
            <a:r>
              <a:rPr lang="en-US" sz="2000" b="1" dirty="0" smtClean="0">
                <a:effectLst/>
              </a:rPr>
              <a:t>members, advisors or Career Services </a:t>
            </a:r>
          </a:p>
          <a:p>
            <a:pPr marL="457200" lvl="1" indent="0">
              <a:buNone/>
            </a:pPr>
            <a:endParaRPr lang="en-US" sz="2000" dirty="0" smtClean="0">
              <a:effectLst/>
            </a:endParaRPr>
          </a:p>
          <a:p>
            <a:pPr marL="0" lvl="0" indent="0">
              <a:buNone/>
            </a:pPr>
            <a:endParaRPr lang="en-US" sz="2000" dirty="0" smtClean="0">
              <a:effectLst/>
            </a:endParaRPr>
          </a:p>
          <a:p>
            <a:r>
              <a:rPr lang="en-US" sz="2000" b="1" dirty="0" smtClean="0">
                <a:effectLst/>
              </a:rPr>
              <a:t>Record </a:t>
            </a:r>
            <a:r>
              <a:rPr lang="en-US" sz="2000" b="1" dirty="0">
                <a:effectLst/>
              </a:rPr>
              <a:t>yourself on video to check your diction, speed and body </a:t>
            </a:r>
            <a:r>
              <a:rPr lang="en-US" sz="2000" b="1" dirty="0" smtClean="0">
                <a:effectLst/>
              </a:rPr>
              <a:t>language</a:t>
            </a:r>
          </a:p>
          <a:p>
            <a:endParaRPr lang="en-US" sz="2000" b="1" dirty="0" smtClean="0">
              <a:effectLst/>
            </a:endParaRPr>
          </a:p>
          <a:p>
            <a:pPr lvl="0"/>
            <a:r>
              <a:rPr lang="en-US" sz="2000" b="1" dirty="0">
                <a:effectLst/>
              </a:rPr>
              <a:t>Practice answering interview questions in front of a </a:t>
            </a:r>
            <a:r>
              <a:rPr lang="en-US" sz="2000" b="1" dirty="0" smtClean="0">
                <a:effectLst/>
              </a:rPr>
              <a:t>mirror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52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In-Person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Interviewing Tips</a:t>
            </a: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52800"/>
            <a:ext cx="56578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First Impressions Matter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500" dirty="0">
                <a:latin typeface="Corbel" pitchFamily="34" charset="0"/>
                <a:ea typeface="ＭＳ Ｐゴシック" pitchFamily="34" charset="-128"/>
              </a:rPr>
              <a:t>Think about FIRST time you met someone. How long did it take to build impression? 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Corbel" pitchFamily="34" charset="0"/>
                <a:ea typeface="ＭＳ Ｐゴシック" pitchFamily="34" charset="-128"/>
              </a:rPr>
              <a:t>Your appearance 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Corbel" pitchFamily="34" charset="0"/>
                <a:ea typeface="ＭＳ Ｐゴシック" pitchFamily="34" charset="-128"/>
              </a:rPr>
              <a:t>Your grooming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Corbel" pitchFamily="34" charset="0"/>
                <a:ea typeface="ＭＳ Ｐゴシック" pitchFamily="34" charset="-128"/>
              </a:rPr>
              <a:t>Your personal presence 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Corbel" pitchFamily="34" charset="0"/>
                <a:ea typeface="ＭＳ Ｐゴシック" pitchFamily="34" charset="-128"/>
              </a:rPr>
              <a:t>Your eye contact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Corbel" pitchFamily="34" charset="0"/>
                <a:ea typeface="ＭＳ Ｐゴシック" pitchFamily="34" charset="-128"/>
              </a:rPr>
              <a:t>Your articulation 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Corbel" pitchFamily="34" charset="0"/>
                <a:ea typeface="ＭＳ Ｐゴシック" pitchFamily="34" charset="-128"/>
              </a:rPr>
              <a:t>Your </a:t>
            </a:r>
            <a:r>
              <a:rPr lang="en-US" altLang="en-US" dirty="0" smtClean="0">
                <a:latin typeface="Corbel" pitchFamily="34" charset="0"/>
                <a:ea typeface="ＭＳ Ｐゴシック" pitchFamily="34" charset="-128"/>
              </a:rPr>
              <a:t>personality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altLang="en-US" dirty="0">
              <a:latin typeface="Corbel" pitchFamily="34" charset="0"/>
              <a:ea typeface="ＭＳ Ｐゴシック" pitchFamily="34" charset="-128"/>
            </a:endParaRP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altLang="en-US" dirty="0">
              <a:latin typeface="Corbel" pitchFamily="34" charset="0"/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419600" cy="2209800"/>
          </a:xfrm>
        </p:spPr>
      </p:pic>
    </p:spTree>
    <p:extLst>
      <p:ext uri="{BB962C8B-B14F-4D97-AF65-F5344CB8AC3E}">
        <p14:creationId xmlns:p14="http://schemas.microsoft.com/office/powerpoint/2010/main" val="34520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Impressions Matter </a:t>
            </a:r>
            <a:r>
              <a:rPr lang="en-US" smtClean="0">
                <a:solidFill>
                  <a:srgbClr val="FFC000"/>
                </a:solidFill>
              </a:rPr>
              <a:t/>
            </a:r>
            <a:br>
              <a:rPr lang="en-US" smtClean="0">
                <a:solidFill>
                  <a:srgbClr val="FFC000"/>
                </a:solidFill>
              </a:rPr>
            </a:br>
            <a:r>
              <a:rPr lang="en-US" sz="2400" smtClean="0">
                <a:solidFill>
                  <a:srgbClr val="FFC000"/>
                </a:solidFill>
              </a:rPr>
              <a:t>Before </a:t>
            </a:r>
            <a:r>
              <a:rPr lang="en-US" sz="2400" dirty="0" smtClean="0">
                <a:solidFill>
                  <a:srgbClr val="FFC000"/>
                </a:solidFill>
              </a:rPr>
              <a:t>You Arrive &amp; Throughout the Day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7392" y="2081842"/>
            <a:ext cx="8229600" cy="4525963"/>
          </a:xfrm>
        </p:spPr>
        <p:txBody>
          <a:bodyPr/>
          <a:lstStyle/>
          <a:p>
            <a:r>
              <a:rPr lang="en-US" sz="2800" dirty="0">
                <a:effectLst/>
              </a:rPr>
              <a:t>Be respectful and courteous to the administrative staff, including when you are scheduling your interviews</a:t>
            </a:r>
            <a:r>
              <a:rPr lang="en-US" sz="2800" dirty="0" smtClean="0">
                <a:effectLst/>
              </a:rPr>
              <a:t>.</a:t>
            </a:r>
          </a:p>
          <a:p>
            <a:pPr lvl="0"/>
            <a:endParaRPr lang="en-US" dirty="0" smtClean="0">
              <a:effectLst/>
            </a:endParaRPr>
          </a:p>
          <a:p>
            <a:pPr lvl="0"/>
            <a:r>
              <a:rPr lang="en-US" sz="2800" dirty="0" smtClean="0">
                <a:effectLst/>
              </a:rPr>
              <a:t>Remember </a:t>
            </a:r>
            <a:r>
              <a:rPr lang="en-US" sz="2800" dirty="0">
                <a:effectLst/>
              </a:rPr>
              <a:t>that the people you interact with on your interview day will be paying attention to your interpersonal skills and professionalism, even in this highly compressed time frame.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Suit up!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General Career Fair Attire</a:t>
            </a:r>
            <a:endParaRPr lang="en-US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23" y="1600200"/>
            <a:ext cx="5231130" cy="36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Attire: Women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color, conservative suit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(neutral)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blouse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shoes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inch heel or less; NO peep toes!)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jewelry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(pearls are great!)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Neat, professional hairstyle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make-up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perfume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Manicured nails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(neutral colors)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Portfolio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33800"/>
            <a:ext cx="1736852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38200"/>
            <a:ext cx="1524000" cy="22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Attire: Men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color, conservative suit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(neutral)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long sleeve shirt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 tie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 wild patterns)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socks, professional shoes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Neat, professional hairstyle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cologne!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Neatly trimmed nails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Portfolio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223" y="1371600"/>
            <a:ext cx="2579270" cy="2412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39271"/>
            <a:ext cx="4231493" cy="21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Important Interview Non-</a:t>
            </a:r>
            <a:r>
              <a:rPr lang="en-US" altLang="en-US" dirty="0" err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Verbals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rbel" panose="020B0503020204020204" pitchFamily="34" charset="0"/>
                <a:ea typeface="ＭＳ Ｐゴシック" panose="020B0600070205080204" pitchFamily="34" charset="-128"/>
              </a:rPr>
              <a:t>Attire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rbel" panose="020B0503020204020204" pitchFamily="34" charset="0"/>
                <a:ea typeface="ＭＳ Ｐゴシック" panose="020B0600070205080204" pitchFamily="34" charset="-128"/>
              </a:rPr>
              <a:t>Handshake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rbel" panose="020B0503020204020204" pitchFamily="34" charset="0"/>
                <a:ea typeface="ＭＳ Ｐゴシック" panose="020B0600070205080204" pitchFamily="34" charset="-128"/>
              </a:rPr>
              <a:t>Eye Contact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rbel" panose="020B0503020204020204" pitchFamily="34" charset="0"/>
                <a:ea typeface="ＭＳ Ｐゴシック" panose="020B0600070205080204" pitchFamily="34" charset="-128"/>
              </a:rPr>
              <a:t>Facial Expressions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rbel" panose="020B0503020204020204" pitchFamily="34" charset="0"/>
                <a:ea typeface="ＭＳ Ｐゴシック" panose="020B0600070205080204" pitchFamily="34" charset="-128"/>
              </a:rPr>
              <a:t>Posture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rbel" panose="020B0503020204020204" pitchFamily="34" charset="0"/>
                <a:ea typeface="ＭＳ Ｐゴシック" panose="020B0600070205080204" pitchFamily="34" charset="-128"/>
              </a:rPr>
              <a:t>Gestures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2414" y="1676400"/>
            <a:ext cx="4474386" cy="2985621"/>
          </a:xfr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19600"/>
            <a:ext cx="295019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Avoid Negative Body Language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4" y="2057400"/>
            <a:ext cx="4069238" cy="3048000"/>
          </a:xfrm>
        </p:spPr>
      </p:pic>
      <p:sp>
        <p:nvSpPr>
          <p:cNvPr id="9" name="AutoShape 4" descr="Image result for negative body languag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Image result for negative body languag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97" y="3200400"/>
            <a:ext cx="4236803" cy="2819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17638"/>
            <a:ext cx="2775290" cy="15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Clr>
                <a:srgbClr val="FFCC00"/>
              </a:buClr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Introduce </a:t>
            </a:r>
            <a:r>
              <a:rPr lang="en-US" sz="3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yourself using your full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name</a:t>
            </a:r>
            <a:endParaRPr lang="en-US" sz="3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CC00"/>
              </a:buClr>
            </a:pPr>
            <a:r>
              <a:rPr 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positive and try to make others feel comfortable</a:t>
            </a:r>
          </a:p>
          <a:p>
            <a:pPr lvl="0">
              <a:buClr>
                <a:srgbClr val="FFCC00"/>
              </a:buClr>
            </a:pPr>
            <a:r>
              <a:rPr 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Show interest and enthusiasm by leaning forward, nodding and smiling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Relax, think of the interview as a conversation, not an interrogation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a moment to think about your responses before your speak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you do not understand a question ask for clarification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70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 the Interview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eharper7\AppData\Local\Microsoft\Windows\Temporary Internet Files\Content.IE5\5WU4EOIQ\MP90040656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What can we do for you?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78363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ervices for UT students/alumni!</a:t>
            </a:r>
          </a:p>
          <a:p>
            <a:r>
              <a:rPr lang="en-US" sz="2400" dirty="0" smtClean="0"/>
              <a:t>We can help with anything related to your future career!</a:t>
            </a:r>
          </a:p>
          <a:p>
            <a:pPr lvl="1"/>
            <a:r>
              <a:rPr lang="en-US" sz="2400" dirty="0" smtClean="0"/>
              <a:t>Student Employment (</a:t>
            </a:r>
            <a:r>
              <a:rPr lang="en-US" sz="2400" dirty="0" smtClean="0">
                <a:solidFill>
                  <a:srgbClr val="FFC000"/>
                </a:solidFill>
              </a:rPr>
              <a:t>Rocket Jobs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Major &amp; career exploration (</a:t>
            </a:r>
            <a:r>
              <a:rPr lang="en-US" sz="2400" dirty="0" smtClean="0">
                <a:solidFill>
                  <a:srgbClr val="FFC000"/>
                </a:solidFill>
              </a:rPr>
              <a:t>Focus 2&amp; OMJ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Professional Development:</a:t>
            </a:r>
          </a:p>
          <a:p>
            <a:pPr lvl="2"/>
            <a:r>
              <a:rPr lang="en-US" dirty="0" smtClean="0"/>
              <a:t>Resume &amp; CV writing</a:t>
            </a:r>
          </a:p>
          <a:p>
            <a:pPr lvl="2"/>
            <a:r>
              <a:rPr lang="en-US" dirty="0" smtClean="0"/>
              <a:t>Mock interviews</a:t>
            </a:r>
          </a:p>
          <a:p>
            <a:pPr lvl="2"/>
            <a:r>
              <a:rPr lang="en-US" dirty="0" smtClean="0"/>
              <a:t>Job search strategies</a:t>
            </a:r>
          </a:p>
          <a:p>
            <a:pPr lvl="2"/>
            <a:r>
              <a:rPr lang="en-US" dirty="0" smtClean="0"/>
              <a:t>Protocol &amp; etiquette</a:t>
            </a:r>
          </a:p>
          <a:p>
            <a:pPr lvl="1"/>
            <a:r>
              <a:rPr lang="en-US" sz="2400" dirty="0" smtClean="0"/>
              <a:t>Experiential </a:t>
            </a:r>
            <a:r>
              <a:rPr lang="en-US" sz="2400" dirty="0"/>
              <a:t>L</a:t>
            </a:r>
            <a:r>
              <a:rPr lang="en-US" sz="2400" dirty="0" smtClean="0"/>
              <a:t>earning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C000"/>
                </a:solidFill>
              </a:rPr>
              <a:t>Interview Questions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rgbClr val="FFC000"/>
                </a:solidFill>
                <a:effectLst/>
              </a:rPr>
              <a:t>Most Common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Interview </a:t>
            </a:r>
            <a:r>
              <a:rPr lang="en-US" sz="3200" dirty="0">
                <a:solidFill>
                  <a:srgbClr val="FFC000"/>
                </a:solidFill>
                <a:effectLst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0"/>
            <a:r>
              <a:rPr lang="en-US" sz="2400" dirty="0">
                <a:effectLst/>
              </a:rPr>
              <a:t>Tell me about yourself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Georgia" panose="02040502050405020303" pitchFamily="18" charset="0"/>
                <a:ea typeface="ＭＳ Ｐゴシック" charset="-128"/>
              </a:rPr>
              <a:t>Why should I hire you?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Georgia" panose="02040502050405020303" pitchFamily="18" charset="0"/>
                <a:ea typeface="ＭＳ Ｐゴシック" charset="-128"/>
              </a:rPr>
              <a:t>What are your top strengths &amp; number 1 weakness?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Georgia" panose="02040502050405020303" pitchFamily="18" charset="0"/>
                <a:ea typeface="ＭＳ Ｐゴシック" charset="-128"/>
              </a:rPr>
              <a:t>What do you see yourself doing in 5 years?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Georgia" panose="02040502050405020303" pitchFamily="18" charset="0"/>
                <a:ea typeface="ＭＳ Ｐゴシック" charset="-128"/>
              </a:rPr>
              <a:t> Why are you interested in our organization? What do you know about our clinic?</a:t>
            </a:r>
          </a:p>
          <a:p>
            <a:r>
              <a:rPr lang="en-US" sz="2400" dirty="0">
                <a:latin typeface="Georgia" panose="02040502050405020303" pitchFamily="18" charset="0"/>
              </a:rPr>
              <a:t>What are your expectations from a supervisor? What type of management style do you most like to work under?</a:t>
            </a:r>
          </a:p>
          <a:p>
            <a:pPr marL="0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978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52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Before and After Examples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Corbel" pitchFamily="34" charset="0"/>
                <a:ea typeface="ＭＳ Ｐゴシック" charset="-128"/>
              </a:rPr>
              <a:t>Tell me about yourself?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rbel" pitchFamily="34" charset="0"/>
                <a:ea typeface="ＭＳ Ｐゴシック" charset="-128"/>
                <a:hlinkClick r:id="rId2"/>
              </a:rPr>
              <a:t>https://</a:t>
            </a:r>
            <a:r>
              <a:rPr lang="en-US" altLang="en-US" dirty="0" smtClean="0">
                <a:latin typeface="Corbel" pitchFamily="34" charset="0"/>
                <a:ea typeface="ＭＳ Ｐゴシック" charset="-128"/>
                <a:hlinkClick r:id="rId2"/>
              </a:rPr>
              <a:t>www.youtube.com/watch?v=Cyww7eRVj3E</a:t>
            </a:r>
            <a:endParaRPr lang="en-US" altLang="en-US" dirty="0" smtClean="0">
              <a:latin typeface="Corbel" pitchFamily="34" charset="0"/>
              <a:ea typeface="ＭＳ Ｐゴシック" charset="-128"/>
            </a:endParaRPr>
          </a:p>
          <a:p>
            <a:pPr marL="0" indent="0">
              <a:buNone/>
              <a:defRPr/>
            </a:pPr>
            <a:endParaRPr lang="en-US" altLang="en-US" dirty="0">
              <a:latin typeface="Corbel" pitchFamily="34" charset="0"/>
              <a:ea typeface="ＭＳ Ｐゴシック" charset="-128"/>
            </a:endParaRPr>
          </a:p>
          <a:p>
            <a:pPr marL="0" indent="0">
              <a:buNone/>
              <a:defRPr/>
            </a:pPr>
            <a:endParaRPr lang="en-US" altLang="en-US" dirty="0">
              <a:latin typeface="Corbel" pitchFamily="34" charset="0"/>
              <a:ea typeface="ＭＳ Ｐゴシック" charset="-128"/>
            </a:endParaRPr>
          </a:p>
          <a:p>
            <a:pPr marL="0" indent="0">
              <a:buNone/>
              <a:defRPr/>
            </a:pPr>
            <a:endParaRPr lang="en-US" altLang="en-US" dirty="0">
              <a:latin typeface="Corbel" pitchFamily="34" charset="0"/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Scripting Your Pitch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blank, xyz </a:t>
            </a:r>
            <a:r>
              <a:rPr lang="en-US" sz="2000" dirty="0"/>
              <a:t>with experience in </a:t>
            </a:r>
            <a:r>
              <a:rPr lang="en-US" sz="2000" dirty="0">
                <a:solidFill>
                  <a:srgbClr val="FF0000"/>
                </a:solidFill>
              </a:rPr>
              <a:t>blank, blank, blank</a:t>
            </a:r>
            <a:r>
              <a:rPr lang="en-US" sz="2000" dirty="0"/>
              <a:t>. Strengths in </a:t>
            </a:r>
            <a:r>
              <a:rPr lang="en-US" sz="2000" dirty="0">
                <a:solidFill>
                  <a:srgbClr val="FF0000"/>
                </a:solidFill>
              </a:rPr>
              <a:t>blank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blank</a:t>
            </a:r>
            <a:r>
              <a:rPr lang="en-US" sz="2000" dirty="0"/>
              <a:t>. Excels in </a:t>
            </a:r>
            <a:r>
              <a:rPr lang="en-US" sz="2000" dirty="0">
                <a:solidFill>
                  <a:srgbClr val="FF0000"/>
                </a:solidFill>
              </a:rPr>
              <a:t>blank, blank, blank</a:t>
            </a:r>
            <a:r>
              <a:rPr lang="en-US" sz="2000" dirty="0"/>
              <a:t>. I spent </a:t>
            </a:r>
            <a:r>
              <a:rPr lang="en-US" sz="2000" dirty="0">
                <a:solidFill>
                  <a:srgbClr val="FF0000"/>
                </a:solidFill>
              </a:rPr>
              <a:t>blank amount of time </a:t>
            </a:r>
            <a:r>
              <a:rPr lang="en-US" sz="2000" dirty="0"/>
              <a:t>working/interning/volunteering for </a:t>
            </a:r>
            <a:r>
              <a:rPr lang="en-US" sz="2000" dirty="0">
                <a:solidFill>
                  <a:srgbClr val="FF0000"/>
                </a:solidFill>
              </a:rPr>
              <a:t>blank </a:t>
            </a:r>
            <a:r>
              <a:rPr lang="en-US" sz="2000" dirty="0"/>
              <a:t>which garnered me valuable experience in </a:t>
            </a:r>
            <a:r>
              <a:rPr lang="en-US" sz="2000" dirty="0">
                <a:solidFill>
                  <a:srgbClr val="FF0000"/>
                </a:solidFill>
              </a:rPr>
              <a:t>blank, blank, blank  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Eager to climb the technical ladder…</a:t>
            </a:r>
          </a:p>
          <a:p>
            <a:r>
              <a:rPr lang="en-US" sz="2000" dirty="0"/>
              <a:t>Ready to hit the ground running…</a:t>
            </a:r>
          </a:p>
          <a:p>
            <a:r>
              <a:rPr lang="en-US" sz="2000" dirty="0"/>
              <a:t>Prepared to contribute…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0921" y="4267201"/>
            <a:ext cx="4330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7635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45" y="4572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Sample Engineering Questions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4038600" cy="4525963"/>
          </a:xfrm>
        </p:spPr>
        <p:txBody>
          <a:bodyPr/>
          <a:lstStyle/>
          <a:p>
            <a:r>
              <a:rPr lang="en-US" sz="2000" dirty="0"/>
              <a:t>Describe how you test a piece of software.</a:t>
            </a:r>
          </a:p>
          <a:p>
            <a:r>
              <a:rPr lang="en-US" sz="2000" dirty="0"/>
              <a:t>Describe a time when you had to deliver bad news to a customer.</a:t>
            </a:r>
          </a:p>
          <a:p>
            <a:r>
              <a:rPr lang="en-US" sz="2000" dirty="0"/>
              <a:t>Have you ever had to work in a heavy overtime environment?</a:t>
            </a:r>
          </a:p>
          <a:p>
            <a:r>
              <a:rPr lang="en-US" sz="2000" dirty="0"/>
              <a:t>Tell me about any presentations you’ve made to groups.</a:t>
            </a:r>
          </a:p>
          <a:p>
            <a:r>
              <a:rPr lang="en-US" sz="2000" dirty="0"/>
              <a:t>Tell me about a project or idea you initiated.</a:t>
            </a:r>
          </a:p>
          <a:p>
            <a:r>
              <a:rPr lang="en-US" sz="2000" dirty="0"/>
              <a:t>Tell me about a recent team experience you had that was fulfilling.</a:t>
            </a:r>
          </a:p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3138139" cy="167640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3962400"/>
            <a:ext cx="353785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1701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Behavior Based Interview (BBI)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sz="quarter" idx="1"/>
          </p:nvPr>
        </p:nvSpPr>
        <p:spPr>
          <a:xfrm>
            <a:off x="457200" y="3886200"/>
            <a:ext cx="7315200" cy="1752600"/>
          </a:xfrm>
        </p:spPr>
        <p:txBody>
          <a:bodyPr/>
          <a:lstStyle/>
          <a:p>
            <a:r>
              <a:rPr lang="en-US" b="1" dirty="0">
                <a:latin typeface="Corbel" charset="0"/>
                <a:ea typeface="ＭＳ Ｐゴシック" charset="0"/>
                <a:cs typeface="ＭＳ Ｐゴシック" charset="0"/>
              </a:rPr>
              <a:t>Past </a:t>
            </a:r>
            <a:r>
              <a:rPr lang="en-US" b="1" dirty="0" smtClean="0">
                <a:latin typeface="Corbel" charset="0"/>
                <a:ea typeface="ＭＳ Ｐゴシック" charset="0"/>
                <a:cs typeface="ＭＳ Ｐゴシック" charset="0"/>
              </a:rPr>
              <a:t>Behavior = </a:t>
            </a:r>
            <a:r>
              <a:rPr lang="en-US" b="1" dirty="0">
                <a:latin typeface="Corbel" charset="0"/>
                <a:ea typeface="ＭＳ Ｐゴシック" charset="0"/>
                <a:cs typeface="ＭＳ Ｐゴシック" charset="0"/>
              </a:rPr>
              <a:t>Future Performance</a:t>
            </a:r>
            <a:endParaRPr lang="en-US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1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94" y="6096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BBI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Corbel" pitchFamily="34" charset="0"/>
                <a:ea typeface="ＭＳ Ｐゴシック" pitchFamily="34" charset="-128"/>
              </a:rPr>
              <a:t>Describe a situation where you were successful in getting crucial information from another person.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altLang="en-US" sz="2800" dirty="0">
              <a:latin typeface="Corbel" pitchFamily="34" charset="0"/>
              <a:ea typeface="ＭＳ Ｐゴシック" pitchFamily="34" charset="-128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Corbel" pitchFamily="34" charset="0"/>
                <a:ea typeface="ＭＳ Ｐゴシック" pitchFamily="34" charset="-128"/>
              </a:rPr>
              <a:t>Tell me about a time when you worked with people that were different from you. What barriers did you need to address and how did you overcome them?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>
              <a:latin typeface="Corbel" pitchFamily="34" charset="0"/>
              <a:ea typeface="ＭＳ Ｐゴシック" pitchFamily="34" charset="-128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Corbel" pitchFamily="34" charset="0"/>
                <a:ea typeface="ＭＳ Ｐゴシック" pitchFamily="34" charset="-128"/>
              </a:rPr>
              <a:t>Tell me about a time when you changed your opinion on an issue based on new information or an experience.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68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015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STAR System for Behavior-Based Q’s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3500" b="1" dirty="0">
                <a:latin typeface="Corbe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700" dirty="0">
                <a:latin typeface="Corbel" charset="0"/>
                <a:ea typeface="ＭＳ Ｐゴシック" charset="0"/>
                <a:cs typeface="ＭＳ Ｐゴシック" charset="0"/>
              </a:rPr>
              <a:t>ituation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sz="27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3500" b="1" dirty="0">
                <a:latin typeface="Corbe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700" dirty="0">
                <a:latin typeface="Corbel" charset="0"/>
                <a:ea typeface="ＭＳ Ｐゴシック" charset="0"/>
                <a:cs typeface="ＭＳ Ｐゴシック" charset="0"/>
              </a:rPr>
              <a:t>ask(s)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3500" b="1" dirty="0">
                <a:latin typeface="Corbe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700" dirty="0">
                <a:latin typeface="Corbel" charset="0"/>
                <a:ea typeface="ＭＳ Ｐゴシック" charset="0"/>
                <a:cs typeface="ＭＳ Ｐゴシック" charset="0"/>
              </a:rPr>
              <a:t>ctions(s)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sz="27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3500" b="1" dirty="0">
                <a:latin typeface="Corbe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700" dirty="0">
                <a:latin typeface="Corbel" charset="0"/>
                <a:ea typeface="ＭＳ Ｐゴシック" charset="0"/>
                <a:cs typeface="ＭＳ Ｐゴシック" charset="0"/>
              </a:rPr>
              <a:t>esult(s)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48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 Do you have any questions?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000" dirty="0" smtClean="0">
                <a:effectLst/>
              </a:rPr>
              <a:t>ALWAYS have questions prepared!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>
                <a:effectLst/>
              </a:rPr>
              <a:t>Inquisitive minds are always learning new things and </a:t>
            </a:r>
            <a:r>
              <a:rPr lang="en-US" sz="2000" dirty="0" smtClean="0">
                <a:effectLst/>
              </a:rPr>
              <a:t>recruiters </a:t>
            </a:r>
            <a:r>
              <a:rPr lang="en-US" sz="2000" dirty="0">
                <a:effectLst/>
              </a:rPr>
              <a:t>know that continuing learning is critical to succeeding as a </a:t>
            </a:r>
            <a:r>
              <a:rPr lang="en-US" sz="2000" dirty="0" smtClean="0">
                <a:effectLst/>
              </a:rPr>
              <a:t>engineer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effectLst/>
              </a:rPr>
              <a:t>Demonstrate knowledge of the company, industry, position</a:t>
            </a:r>
          </a:p>
          <a:p>
            <a:endParaRPr lang="en-US" sz="2000" dirty="0">
              <a:effectLst/>
            </a:endParaRPr>
          </a:p>
          <a:p>
            <a:r>
              <a:rPr lang="en-US" sz="2000" dirty="0" smtClean="0">
                <a:effectLst/>
              </a:rPr>
              <a:t>Questions </a:t>
            </a:r>
            <a:r>
              <a:rPr lang="en-US" sz="2000" dirty="0">
                <a:effectLst/>
              </a:rPr>
              <a:t>will tell them a lot about who you are and what you care about most.</a:t>
            </a:r>
          </a:p>
          <a:p>
            <a:pPr marL="0" indent="0">
              <a:buNone/>
            </a:pPr>
            <a:endParaRPr lang="en-US" sz="2000" dirty="0" smtClean="0">
              <a:effectLst/>
            </a:endParaRPr>
          </a:p>
          <a:p>
            <a:r>
              <a:rPr lang="en-US" sz="2000" dirty="0">
                <a:effectLst/>
              </a:rPr>
              <a:t>W</a:t>
            </a:r>
            <a:r>
              <a:rPr lang="en-US" sz="2000" dirty="0" smtClean="0">
                <a:effectLst/>
              </a:rPr>
              <a:t>rite questions down questions before the interview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Possible Questions to Ask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53" y="1905000"/>
            <a:ext cx="8229600" cy="4449763"/>
          </a:xfrm>
        </p:spPr>
        <p:txBody>
          <a:bodyPr/>
          <a:lstStyle/>
          <a:p>
            <a:r>
              <a:rPr lang="en-US" sz="2400" dirty="0"/>
              <a:t>Can you describe a typical work day?</a:t>
            </a:r>
          </a:p>
          <a:p>
            <a:r>
              <a:rPr lang="en-US" sz="2400" dirty="0"/>
              <a:t>What would be some of my top priorities or projects?</a:t>
            </a:r>
          </a:p>
          <a:p>
            <a:r>
              <a:rPr lang="en-US" sz="2400" dirty="0"/>
              <a:t>How would you describe the organization’s culture?</a:t>
            </a:r>
          </a:p>
          <a:p>
            <a:r>
              <a:rPr lang="en-US" sz="2400" dirty="0"/>
              <a:t>What are the characteristics/qualities of others who have been successful in this role?</a:t>
            </a:r>
          </a:p>
          <a:p>
            <a:r>
              <a:rPr lang="en-US" sz="2400" dirty="0"/>
              <a:t>Are there opportunities for advancement?</a:t>
            </a:r>
          </a:p>
          <a:p>
            <a:pPr marL="0" indent="0">
              <a:buNone/>
            </a:pPr>
            <a:endParaRPr lang="en-US" sz="2400" i="1" dirty="0">
              <a:effectLst/>
            </a:endParaRPr>
          </a:p>
          <a:p>
            <a:r>
              <a:rPr lang="en-US" sz="2400" dirty="0">
                <a:effectLst/>
              </a:rPr>
              <a:t>Also think of questions related to other program details that are important to you. Remember that your questions will tell them a lot about who you are and what you care about most.</a:t>
            </a: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722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62200" y="914400"/>
            <a:ext cx="4467225" cy="56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86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Top Interview Mistakes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effectLst/>
              </a:rPr>
              <a:t>Failure to Prepare</a:t>
            </a:r>
          </a:p>
          <a:p>
            <a:pPr lvl="0"/>
            <a:r>
              <a:rPr lang="en-US" sz="2800" dirty="0">
                <a:effectLst/>
              </a:rPr>
              <a:t>Excessive Nervousness</a:t>
            </a:r>
          </a:p>
          <a:p>
            <a:pPr lvl="0"/>
            <a:r>
              <a:rPr lang="en-US" sz="2800" dirty="0">
                <a:effectLst/>
              </a:rPr>
              <a:t>Overconfidence</a:t>
            </a:r>
          </a:p>
          <a:p>
            <a:pPr lvl="0"/>
            <a:r>
              <a:rPr lang="en-US" sz="2800" dirty="0">
                <a:effectLst/>
              </a:rPr>
              <a:t>Not Being Personable</a:t>
            </a:r>
          </a:p>
          <a:p>
            <a:pPr lvl="0"/>
            <a:r>
              <a:rPr lang="en-US" sz="2800" dirty="0">
                <a:effectLst/>
              </a:rPr>
              <a:t>Dressing Unprofessionally</a:t>
            </a:r>
          </a:p>
          <a:p>
            <a:pPr lvl="0"/>
            <a:r>
              <a:rPr lang="en-US" sz="2800" dirty="0" smtClean="0">
                <a:effectLst/>
              </a:rPr>
              <a:t>Describing </a:t>
            </a:r>
            <a:r>
              <a:rPr lang="en-US" sz="2800" dirty="0">
                <a:effectLst/>
              </a:rPr>
              <a:t>Weaknesses with </a:t>
            </a:r>
            <a:r>
              <a:rPr lang="en-US" sz="2800" dirty="0" err="1">
                <a:effectLst/>
              </a:rPr>
              <a:t>Cliches</a:t>
            </a:r>
            <a:endParaRPr lang="en-US" sz="2800" dirty="0">
              <a:effectLst/>
            </a:endParaRPr>
          </a:p>
          <a:p>
            <a:pPr lvl="0"/>
            <a:r>
              <a:rPr lang="en-US" sz="2800" dirty="0">
                <a:effectLst/>
              </a:rPr>
              <a:t>Allowing Attention to Drift from the Interview</a:t>
            </a:r>
          </a:p>
          <a:p>
            <a:pPr lvl="0"/>
            <a:r>
              <a:rPr lang="en-US" sz="2800" dirty="0" smtClean="0">
                <a:effectLst/>
              </a:rPr>
              <a:t>Speaking </a:t>
            </a:r>
            <a:r>
              <a:rPr lang="en-US" sz="2800" dirty="0">
                <a:effectLst/>
              </a:rPr>
              <a:t>in General Terms (You Want to Come Across as Exceptional)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4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Other Interview Pitfalls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Do Not: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r>
              <a:rPr lang="en-US" sz="2400" dirty="0" smtClean="0"/>
              <a:t>Arrive late</a:t>
            </a:r>
          </a:p>
          <a:p>
            <a:r>
              <a:rPr lang="en-US" sz="2400" dirty="0" smtClean="0"/>
              <a:t>Chew gum, eat candy or smoke </a:t>
            </a:r>
          </a:p>
          <a:p>
            <a:r>
              <a:rPr lang="en-US" sz="2400" dirty="0" smtClean="0"/>
              <a:t>Use of check cell phone</a:t>
            </a:r>
          </a:p>
          <a:p>
            <a:r>
              <a:rPr lang="en-US" sz="2400" dirty="0" smtClean="0"/>
              <a:t>Display little or no enthusiasm</a:t>
            </a:r>
          </a:p>
          <a:p>
            <a:r>
              <a:rPr lang="en-US" sz="2400" dirty="0" smtClean="0"/>
              <a:t>Appearing desperate</a:t>
            </a:r>
          </a:p>
          <a:p>
            <a:r>
              <a:rPr lang="en-US" sz="2400" dirty="0" smtClean="0"/>
              <a:t>Call the interviewer by their first name, unless invited to</a:t>
            </a:r>
          </a:p>
          <a:p>
            <a:r>
              <a:rPr lang="en-US" sz="2400" dirty="0" smtClean="0"/>
              <a:t>Make negative comments about your current or former faculty, patients, supervisors, classmates, etc.</a:t>
            </a:r>
          </a:p>
        </p:txBody>
      </p:sp>
    </p:spTree>
    <p:extLst>
      <p:ext uri="{BB962C8B-B14F-4D97-AF65-F5344CB8AC3E}">
        <p14:creationId xmlns:p14="http://schemas.microsoft.com/office/powerpoint/2010/main" val="4098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6721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Send a thank you card!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If the process is happening rapidly, an e-mail may suffice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nice note to your interviewers shows that you have taken the time to tell them how much you appreciate their consideration</a:t>
            </a:r>
          </a:p>
          <a:p>
            <a:pPr marL="1828800" lvl="4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001000" cy="685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After the Interview</a:t>
            </a:r>
            <a:endParaRPr lang="en-US" sz="4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eharper7\AppData\Local\Microsoft\Windows\Temporary Internet Files\Content.IE5\7Q5FNG2T\MC9001052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01" y="5181600"/>
            <a:ext cx="1957699" cy="14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FFC000"/>
                </a:solidFill>
              </a:rPr>
              <a:t>Questions?</a:t>
            </a:r>
            <a:endParaRPr lang="en-US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Evaluation Time!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Please complete our brief evaluation form. We use this information for assessment purposes</a:t>
            </a:r>
            <a:r>
              <a:rPr lang="en-US" dirty="0"/>
              <a:t>! Your thoughts and responses are very important to </a:t>
            </a:r>
            <a:r>
              <a:rPr lang="en-US" dirty="0" smtClean="0"/>
              <a:t>us.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Thank you!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94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8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Job Search Prep Tools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58" y="1295400"/>
            <a:ext cx="8229600" cy="4525963"/>
          </a:xfrm>
        </p:spPr>
        <p:txBody>
          <a:bodyPr/>
          <a:lstStyle/>
          <a:p>
            <a:r>
              <a:rPr lang="en-US" dirty="0"/>
              <a:t>Polished Resume/CV</a:t>
            </a:r>
          </a:p>
          <a:p>
            <a:r>
              <a:rPr lang="en-US" dirty="0"/>
              <a:t>Cover Letter</a:t>
            </a:r>
          </a:p>
          <a:p>
            <a:r>
              <a:rPr lang="en-US" dirty="0"/>
              <a:t>LinkedIn Profile</a:t>
            </a:r>
          </a:p>
          <a:p>
            <a:r>
              <a:rPr lang="en-US" dirty="0"/>
              <a:t>Other Social Media</a:t>
            </a:r>
          </a:p>
          <a:p>
            <a:r>
              <a:rPr lang="en-US" dirty="0"/>
              <a:t>Business Cards</a:t>
            </a:r>
          </a:p>
          <a:p>
            <a:r>
              <a:rPr lang="en-US" dirty="0"/>
              <a:t>Professional Attire</a:t>
            </a:r>
          </a:p>
          <a:p>
            <a:r>
              <a:rPr lang="en-US" dirty="0"/>
              <a:t>Elevator Speech</a:t>
            </a:r>
          </a:p>
          <a:p>
            <a:r>
              <a:rPr lang="en-US" dirty="0"/>
              <a:t>Networking Activities</a:t>
            </a:r>
          </a:p>
          <a:p>
            <a:r>
              <a:rPr lang="en-US" dirty="0"/>
              <a:t>Job Boards and Search Engines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64958" y="2209800"/>
            <a:ext cx="4186237" cy="242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9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>
                <a:solidFill>
                  <a:srgbClr val="FFC000"/>
                </a:solidFill>
              </a:rPr>
              <a:t>How to maximize resume/CV impact</a:t>
            </a:r>
          </a:p>
        </p:txBody>
      </p:sp>
    </p:spTree>
    <p:extLst>
      <p:ext uri="{BB962C8B-B14F-4D97-AF65-F5344CB8AC3E}">
        <p14:creationId xmlns:p14="http://schemas.microsoft.com/office/powerpoint/2010/main" val="171529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Resume </a:t>
            </a:r>
            <a:r>
              <a:rPr lang="en-US" dirty="0" err="1" smtClean="0">
                <a:solidFill>
                  <a:srgbClr val="FFC000"/>
                </a:solidFill>
              </a:rPr>
              <a:t>vs</a:t>
            </a:r>
            <a:r>
              <a:rPr lang="en-US" dirty="0" smtClean="0">
                <a:solidFill>
                  <a:srgbClr val="FFC000"/>
                </a:solidFill>
              </a:rPr>
              <a:t> CV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Resume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Summary of relevant information and qualifications </a:t>
            </a:r>
          </a:p>
          <a:p>
            <a:pPr eaLnBrk="1" hangingPunct="1">
              <a:defRPr/>
            </a:pPr>
            <a:r>
              <a:rPr lang="en-US" sz="2400" dirty="0"/>
              <a:t>One or two pages in </a:t>
            </a:r>
            <a:r>
              <a:rPr lang="en-US" sz="2400" dirty="0" smtClean="0"/>
              <a:t>length</a:t>
            </a:r>
          </a:p>
          <a:p>
            <a:pPr eaLnBrk="1" hangingPunct="1">
              <a:defRPr/>
            </a:pPr>
            <a:r>
              <a:rPr lang="en-US" sz="2400" dirty="0" smtClean="0"/>
              <a:t>Focused </a:t>
            </a:r>
            <a:r>
              <a:rPr lang="en-US" sz="2400" dirty="0"/>
              <a:t>on accomplishments</a:t>
            </a:r>
          </a:p>
          <a:p>
            <a:pPr eaLnBrk="1" hangingPunct="1">
              <a:defRPr/>
            </a:pPr>
            <a:r>
              <a:rPr lang="en-US" sz="2400" dirty="0"/>
              <a:t>Appropriate for and preferred in business and professional settings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CV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Detailed presentation </a:t>
            </a:r>
            <a:r>
              <a:rPr lang="en-US" dirty="0" smtClean="0"/>
              <a:t>of educational history &amp; professional qualifications</a:t>
            </a:r>
          </a:p>
          <a:p>
            <a:pPr eaLnBrk="1" hangingPunct="1">
              <a:buClr>
                <a:srgbClr val="00B0F0"/>
              </a:buClr>
              <a:defRPr/>
            </a:pPr>
            <a:r>
              <a:rPr lang="en-US" sz="2000" dirty="0" smtClean="0"/>
              <a:t> </a:t>
            </a:r>
            <a:r>
              <a:rPr lang="en-US" dirty="0" smtClean="0"/>
              <a:t>Varies in length, multiple pages</a:t>
            </a:r>
          </a:p>
          <a:p>
            <a:pPr eaLnBrk="1" hangingPunct="1">
              <a:defRPr/>
            </a:pPr>
            <a:r>
              <a:rPr lang="en-US" dirty="0" smtClean="0"/>
              <a:t>Focused on credentials 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r>
              <a:rPr lang="en-US" dirty="0"/>
              <a:t>Used for seeking faculty, research, clinical or scientific positions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99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225" y="533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Resume </a:t>
            </a:r>
            <a:r>
              <a:rPr lang="en-US" dirty="0" err="1">
                <a:solidFill>
                  <a:srgbClr val="FFC000"/>
                </a:solidFill>
              </a:rPr>
              <a:t>vs</a:t>
            </a:r>
            <a:r>
              <a:rPr lang="en-US" dirty="0">
                <a:solidFill>
                  <a:srgbClr val="FFC000"/>
                </a:solidFill>
              </a:rPr>
              <a:t> CV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Resume Sample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833" y="2141807"/>
            <a:ext cx="3948922" cy="458859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CV Sections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Research </a:t>
            </a:r>
            <a:r>
              <a:rPr lang="en-US" sz="2400" dirty="0"/>
              <a:t>/ Teaching Experience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Licensure/Certification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Community/University Service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Professional Associations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Grants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Additional </a:t>
            </a:r>
            <a:r>
              <a:rPr lang="en-US" sz="2400" dirty="0"/>
              <a:t>Experience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Publications</a:t>
            </a:r>
            <a:r>
              <a:rPr lang="en-US" sz="2400" dirty="0"/>
              <a:t>/ Presentations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Publication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sz="1800" b="1" dirty="0"/>
              <a:t>PUBLICATIONS </a:t>
            </a:r>
          </a:p>
          <a:p>
            <a:pPr eaLnBrk="1" hangingPunct="1">
              <a:defRPr/>
            </a:pPr>
            <a:r>
              <a:rPr lang="en-US" sz="1800" dirty="0"/>
              <a:t>Name, Name, </a:t>
            </a:r>
            <a:r>
              <a:rPr lang="en-US" sz="1800" b="1" dirty="0"/>
              <a:t>Candidate, J. A. </a:t>
            </a:r>
            <a:r>
              <a:rPr lang="en-US" sz="1800" dirty="0"/>
              <a:t>, &amp; Name (in press, 2007). Treating Autistic Spectrum Disorder. In Name &amp; Name (Eds.), </a:t>
            </a:r>
            <a:r>
              <a:rPr lang="en-US" sz="1800" i="1" dirty="0"/>
              <a:t>The Practice of Child Therapy. </a:t>
            </a:r>
            <a:r>
              <a:rPr lang="en-US" sz="1800" dirty="0"/>
              <a:t>Boston: Allyn and Bacon.</a:t>
            </a:r>
          </a:p>
          <a:p>
            <a:pPr eaLnBrk="1" hangingPunct="1">
              <a:buNone/>
              <a:defRPr/>
            </a:pPr>
            <a:endParaRPr lang="en-US" sz="1800" dirty="0"/>
          </a:p>
          <a:p>
            <a:pPr eaLnBrk="1" hangingPunct="1">
              <a:buNone/>
              <a:defRPr/>
            </a:pPr>
            <a:r>
              <a:rPr lang="en-US" sz="1800" b="1" dirty="0"/>
              <a:t>UNDER REVIEW </a:t>
            </a:r>
          </a:p>
          <a:p>
            <a:pPr eaLnBrk="1" hangingPunct="1">
              <a:defRPr/>
            </a:pPr>
            <a:r>
              <a:rPr lang="en-US" sz="1800" b="1" dirty="0"/>
              <a:t>Candidate, J. A. </a:t>
            </a:r>
            <a:r>
              <a:rPr lang="en-US" sz="1800" dirty="0"/>
              <a:t>&amp; Name (Revise and resubmit). Affective perspective-taking: Assessment and training of children with autism. </a:t>
            </a:r>
            <a:r>
              <a:rPr lang="en-US" sz="1800" i="1" dirty="0"/>
              <a:t>Journal of Applied Behavior Analysis</a:t>
            </a:r>
            <a:r>
              <a:rPr lang="en-US" sz="1800" dirty="0"/>
              <a:t>.</a:t>
            </a:r>
          </a:p>
          <a:p>
            <a:pPr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/>
              <a:t>Name, </a:t>
            </a:r>
            <a:r>
              <a:rPr lang="en-US" sz="1800" b="1" dirty="0"/>
              <a:t>Candidate, J. A. </a:t>
            </a:r>
            <a:r>
              <a:rPr lang="en-US" sz="1800" dirty="0"/>
              <a:t>&amp; Name (under review). The versatility of the Picture Exchange Communication System (PECS) in special education settings.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59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28557</TotalTime>
  <Words>1615</Words>
  <Application>Microsoft Office PowerPoint</Application>
  <PresentationFormat>On-screen Show (4:3)</PresentationFormat>
  <Paragraphs>296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Calibri</vt:lpstr>
      <vt:lpstr>Corbel</vt:lpstr>
      <vt:lpstr>Georgia</vt:lpstr>
      <vt:lpstr>Times New Roman</vt:lpstr>
      <vt:lpstr>Wingdings</vt:lpstr>
      <vt:lpstr>Stream</vt:lpstr>
      <vt:lpstr>Formula for Interview Success: Preparation + Practice  </vt:lpstr>
      <vt:lpstr>Contact Information</vt:lpstr>
      <vt:lpstr>What can we do for you?</vt:lpstr>
      <vt:lpstr>PowerPoint Presentation</vt:lpstr>
      <vt:lpstr>Job Search Prep Tools</vt:lpstr>
      <vt:lpstr>How to maximize resume/CV impact</vt:lpstr>
      <vt:lpstr>Resume vs CV</vt:lpstr>
      <vt:lpstr>Resume vs CV</vt:lpstr>
      <vt:lpstr>Publication Examples</vt:lpstr>
      <vt:lpstr>Bullets: List and Quantify Accomplishments</vt:lpstr>
      <vt:lpstr>Things to add to your resume…</vt:lpstr>
      <vt:lpstr>Tailor Key Words to Specific Job</vt:lpstr>
      <vt:lpstr>Samples</vt:lpstr>
      <vt:lpstr>Samples</vt:lpstr>
      <vt:lpstr>Interview Strategies</vt:lpstr>
      <vt:lpstr>Interview Goals</vt:lpstr>
      <vt:lpstr>Before the Interview: Know Yourself</vt:lpstr>
      <vt:lpstr>Before the Interview: Know The Employer</vt:lpstr>
      <vt:lpstr>Interview Materials</vt:lpstr>
      <vt:lpstr>Practice Your Pitch</vt:lpstr>
      <vt:lpstr>PowerPoint Presentation</vt:lpstr>
      <vt:lpstr>First Impressions Matter</vt:lpstr>
      <vt:lpstr> Impressions Matter  Before You Arrive &amp; Throughout the Day </vt:lpstr>
      <vt:lpstr>General Career Fair Attire</vt:lpstr>
      <vt:lpstr>Attire: Women</vt:lpstr>
      <vt:lpstr>Attire: Men</vt:lpstr>
      <vt:lpstr>Important Interview Non-Verbals</vt:lpstr>
      <vt:lpstr>Avoid Negative Body Language</vt:lpstr>
      <vt:lpstr>In the Interview</vt:lpstr>
      <vt:lpstr>PowerPoint Presentation</vt:lpstr>
      <vt:lpstr> Most Common Interview Questions</vt:lpstr>
      <vt:lpstr>Before and After Examples</vt:lpstr>
      <vt:lpstr>Scripting Your Pitch</vt:lpstr>
      <vt:lpstr>Sample Engineering Questions</vt:lpstr>
      <vt:lpstr>Behavior Based Interview (BBI) </vt:lpstr>
      <vt:lpstr>BBI Questions</vt:lpstr>
      <vt:lpstr>STAR System for Behavior-Based Q’s</vt:lpstr>
      <vt:lpstr> Do you have any questions?</vt:lpstr>
      <vt:lpstr>Possible Questions to Ask</vt:lpstr>
      <vt:lpstr>Top Interview Mistakes</vt:lpstr>
      <vt:lpstr>Other Interview Pitfalls  Do Not:</vt:lpstr>
      <vt:lpstr>After the Interview</vt:lpstr>
      <vt:lpstr>PowerPoint Presentation</vt:lpstr>
      <vt:lpstr>PowerPoint Presentation</vt:lpstr>
    </vt:vector>
  </TitlesOfParts>
  <Company>The University of Toledo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Resume, Cover Letter &amp;  Interview Tips!</dc:title>
  <dc:creator>Windows User</dc:creator>
  <cp:lastModifiedBy>VanWinkle, Diana</cp:lastModifiedBy>
  <cp:revision>149</cp:revision>
  <cp:lastPrinted>2016-10-11T15:17:26Z</cp:lastPrinted>
  <dcterms:created xsi:type="dcterms:W3CDTF">2014-02-11T18:04:04Z</dcterms:created>
  <dcterms:modified xsi:type="dcterms:W3CDTF">2017-09-28T20:36:28Z</dcterms:modified>
</cp:coreProperties>
</file>