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19"/>
  </p:notesMasterIdLst>
  <p:handoutMasterIdLst>
    <p:handoutMasterId r:id="rId20"/>
  </p:handoutMasterIdLst>
  <p:sldIdLst>
    <p:sldId id="267" r:id="rId3"/>
    <p:sldId id="278" r:id="rId4"/>
    <p:sldId id="280" r:id="rId5"/>
    <p:sldId id="281" r:id="rId6"/>
    <p:sldId id="282" r:id="rId7"/>
    <p:sldId id="279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2253" autoAdjust="0"/>
  </p:normalViewPr>
  <p:slideViewPr>
    <p:cSldViewPr snapToGrid="0">
      <p:cViewPr varScale="1">
        <p:scale>
          <a:sx n="98" d="100"/>
          <a:sy n="98" d="100"/>
        </p:scale>
        <p:origin x="110" y="168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2" d="100"/>
          <a:sy n="82" d="100"/>
        </p:scale>
        <p:origin x="299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A0FDE8-3B80-4AAC-92F2-E3D0667D4E72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79F74-2001-4B21-B06E-FA23C7F2DD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824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F25FBA-1311-468D-8115-8778B0F7BEEC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E67C00-F679-4C51-9894-9E2214E5C2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822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1CBF2-846D-7247-8914-189B0EC0DB0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8769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1CBF2-846D-7247-8914-189B0EC0DB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882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1CBF2-846D-7247-8914-189B0EC0DB0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2178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1CBF2-846D-7247-8914-189B0EC0DB0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165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915924" y="0"/>
            <a:ext cx="7178040" cy="59436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90244" y="2514600"/>
            <a:ext cx="6629400" cy="2743200"/>
          </a:xfrm>
        </p:spPr>
        <p:txBody>
          <a:bodyPr anchor="b"/>
          <a:lstStyle>
            <a:lvl1pPr algn="l">
              <a:lnSpc>
                <a:spcPct val="80000"/>
              </a:lnSpc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90244" y="5303520"/>
            <a:ext cx="6629400" cy="4572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5389C-FACC-452B-B4C1-3BD186F45CB8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0512" y="419099"/>
            <a:ext cx="2086087" cy="57531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419099"/>
            <a:ext cx="7277100" cy="57531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CE844-3C76-42C8-BBA9-088C96A067BA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4594C-40D9-4922-A63A-E4D7E3C24D49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 bwMode="hidden">
          <a:xfrm>
            <a:off x="-1" y="1676400"/>
            <a:ext cx="9313683" cy="42672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212848"/>
            <a:ext cx="6217920" cy="2862262"/>
          </a:xfrm>
        </p:spPr>
        <p:txBody>
          <a:bodyPr anchor="b"/>
          <a:lstStyle>
            <a:lvl1pPr>
              <a:lnSpc>
                <a:spcPct val="8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5120640"/>
            <a:ext cx="6217920" cy="4572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905000"/>
            <a:ext cx="4572000" cy="4267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D7D855-A872-4272-B880-39A488A710E7}" type="datetime1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904999"/>
            <a:ext cx="4572000" cy="698351"/>
          </a:xfrm>
        </p:spPr>
        <p:txBody>
          <a:bodyPr anchor="ctr">
            <a:normAutofit/>
          </a:bodyPr>
          <a:lstStyle>
            <a:lvl1pPr marL="0" indent="0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603351"/>
            <a:ext cx="4572000" cy="356884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ACA8F-D5ED-4B90-A100-0BDC54A645DF}" type="datetime1">
              <a:rPr lang="en-US" smtClean="0"/>
              <a:t>2/6/2017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29CD98-8566-471F-B6F9-93E04967ED47}" type="datetime1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635E6A-2086-4CB2-B79F-96593439A0AC}" type="datetime1">
              <a:rPr lang="en-US" smtClean="0"/>
              <a:t>2/6/2017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4020" y="688489"/>
            <a:ext cx="6080760" cy="548371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4617720"/>
            <a:ext cx="3657600" cy="155448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78B26-E0E7-401D-95E5-683ED06BF9AD}" type="datetime1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4876800" y="0"/>
            <a:ext cx="7315200" cy="68562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0800000" algn="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651760"/>
            <a:ext cx="3657600" cy="1828800"/>
          </a:xfrm>
        </p:spPr>
        <p:txBody>
          <a:bodyPr anchor="b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94020" y="684943"/>
            <a:ext cx="6080760" cy="5486400"/>
          </a:xfrm>
          <a:solidFill>
            <a:schemeClr val="bg1">
              <a:lumMod val="90000"/>
              <a:lumOff val="10000"/>
            </a:schemeClr>
          </a:solidFill>
          <a:effectLst>
            <a:outerShdw blurRad="63500" sx="101000" sy="101000" algn="ctr" rotWithShape="0">
              <a:prstClr val="black">
                <a:alpha val="25000"/>
              </a:prstClr>
            </a:outerShdw>
          </a:effectLst>
        </p:spPr>
        <p:txBody>
          <a:bodyPr tIns="54864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4617720"/>
            <a:ext cx="3657600" cy="155448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C28EC7-2C19-4F74-B285-CE160F4A579A}" type="datetime1">
              <a:rPr lang="en-US" smtClean="0"/>
              <a:t>2/6/2017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 bwMode="hidden">
          <a:xfrm>
            <a:off x="0" y="5980361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5400000" algn="t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 bwMode="hidden">
          <a:xfrm>
            <a:off x="1524" y="214604"/>
            <a:ext cx="12188952" cy="45216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25400" dir="16200000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 bwMode="hidden">
          <a:xfrm>
            <a:off x="1524" y="214604"/>
            <a:ext cx="12188952" cy="6217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419100"/>
            <a:ext cx="9601200" cy="12573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905000"/>
            <a:ext cx="96012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9166" y="6484777"/>
            <a:ext cx="1335054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7D4020-EAAB-4E36-8532-04C08CBCE9E1}" type="datetime1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484777"/>
            <a:ext cx="4123765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96600" y="6484777"/>
            <a:ext cx="685800" cy="2740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baseline="0">
          <a:solidFill>
            <a:schemeClr val="accent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SzPct val="9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1200"/>
        </a:spcBef>
        <a:buSzPct val="9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8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344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4630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916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182880" algn="l" defTabSz="914400" rtl="0" eaLnBrk="1" latinLnBrk="0" hangingPunct="1">
        <a:lnSpc>
          <a:spcPct val="90000"/>
        </a:lnSpc>
        <a:spcBef>
          <a:spcPts val="600"/>
        </a:spcBef>
        <a:buSzPct val="9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Professional Writing: Understanding Audience, Tone, and Structure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 the UT Writing Center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1827" y="379284"/>
            <a:ext cx="2081060" cy="1701307"/>
          </a:xfrm>
          <a:prstGeom prst="rect">
            <a:avLst/>
          </a:prstGeom>
          <a:ln w="44450">
            <a:solidFill>
              <a:schemeClr val="accent2"/>
            </a:solidFill>
          </a:ln>
        </p:spPr>
      </p:pic>
    </p:spTree>
    <p:extLst>
      <p:ext uri="{BB962C8B-B14F-4D97-AF65-F5344CB8AC3E}">
        <p14:creationId xmlns:p14="http://schemas.microsoft.com/office/powerpoint/2010/main" val="2677790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/>
                </a:solidFill>
              </a:rPr>
              <a:t>Structure of the Communication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Organization of information = Effective Argument and Persuasion</a:t>
            </a:r>
          </a:p>
          <a:p>
            <a:r>
              <a:rPr lang="en-US" sz="2400" dirty="0"/>
              <a:t>How the communication is structured </a:t>
            </a:r>
            <a:r>
              <a:rPr lang="en-US" sz="2400" dirty="0">
                <a:solidFill>
                  <a:srgbClr val="FF9900"/>
                </a:solidFill>
              </a:rPr>
              <a:t>directly relates </a:t>
            </a:r>
            <a:r>
              <a:rPr lang="en-US" sz="2400" dirty="0"/>
              <a:t>to the order of importance of the presented information</a:t>
            </a:r>
          </a:p>
          <a:p>
            <a:r>
              <a:rPr lang="en-US" sz="2400" dirty="0"/>
              <a:t>The INTRODUCTION of the Communication: should answer 3 questions for your reader</a:t>
            </a:r>
          </a:p>
          <a:p>
            <a:pPr lvl="1"/>
            <a:r>
              <a:rPr lang="en-US" sz="2400" dirty="0">
                <a:solidFill>
                  <a:srgbClr val="FF9900"/>
                </a:solidFill>
              </a:rPr>
              <a:t>What</a:t>
            </a:r>
            <a:r>
              <a:rPr lang="en-US" sz="2400" dirty="0"/>
              <a:t> is this?</a:t>
            </a:r>
          </a:p>
          <a:p>
            <a:pPr lvl="1"/>
            <a:r>
              <a:rPr lang="en-US" sz="2400" dirty="0">
                <a:solidFill>
                  <a:srgbClr val="FF9900"/>
                </a:solidFill>
              </a:rPr>
              <a:t>Why</a:t>
            </a:r>
            <a:r>
              <a:rPr lang="en-US" sz="2400" dirty="0"/>
              <a:t> am I getting it?</a:t>
            </a:r>
          </a:p>
          <a:p>
            <a:pPr lvl="1"/>
            <a:r>
              <a:rPr lang="en-US" sz="2400" dirty="0">
                <a:solidFill>
                  <a:srgbClr val="FF9900"/>
                </a:solidFill>
              </a:rPr>
              <a:t>What</a:t>
            </a:r>
            <a:r>
              <a:rPr lang="en-US" sz="2400" dirty="0"/>
              <a:t> do you want me </a:t>
            </a:r>
            <a:r>
              <a:rPr lang="en-US" sz="2400" dirty="0">
                <a:solidFill>
                  <a:srgbClr val="FF9900"/>
                </a:solidFill>
              </a:rPr>
              <a:t>to do</a:t>
            </a:r>
            <a:r>
              <a:rPr lang="en-US" sz="24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9609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47700"/>
            <a:ext cx="9601200" cy="1257300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General Guidelines Regarding 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Communication should proceed in a </a:t>
            </a:r>
            <a:r>
              <a:rPr lang="en-US" sz="2800" dirty="0">
                <a:solidFill>
                  <a:srgbClr val="FF9900"/>
                </a:solidFill>
              </a:rPr>
              <a:t>logical</a:t>
            </a:r>
            <a:r>
              <a:rPr lang="en-US" sz="2800" dirty="0"/>
              <a:t>, organized manner, moving from general to specific information</a:t>
            </a:r>
          </a:p>
          <a:p>
            <a:r>
              <a:rPr lang="en-US" sz="2800" dirty="0"/>
              <a:t>Information arranged in </a:t>
            </a:r>
            <a:r>
              <a:rPr lang="en-US" sz="2800" dirty="0">
                <a:solidFill>
                  <a:srgbClr val="FF9900"/>
                </a:solidFill>
              </a:rPr>
              <a:t>order of importance </a:t>
            </a:r>
            <a:r>
              <a:rPr lang="en-US" sz="2800" dirty="0"/>
              <a:t>to your audience</a:t>
            </a:r>
          </a:p>
          <a:p>
            <a:r>
              <a:rPr lang="en-US" sz="2800" dirty="0"/>
              <a:t>Similar information is kept </a:t>
            </a:r>
            <a:r>
              <a:rPr lang="en-US" sz="2800" dirty="0">
                <a:solidFill>
                  <a:srgbClr val="FF9900"/>
                </a:solidFill>
              </a:rPr>
              <a:t>together</a:t>
            </a:r>
          </a:p>
          <a:p>
            <a:r>
              <a:rPr lang="en-US" sz="2800" dirty="0"/>
              <a:t>Each section is organized around only </a:t>
            </a:r>
            <a:r>
              <a:rPr lang="en-US" sz="2800" dirty="0">
                <a:solidFill>
                  <a:srgbClr val="FF9900"/>
                </a:solidFill>
              </a:rPr>
              <a:t>ONE main idea</a:t>
            </a:r>
          </a:p>
          <a:p>
            <a:r>
              <a:rPr lang="en-US" sz="2800" dirty="0"/>
              <a:t>Key sentences begin </a:t>
            </a:r>
            <a:r>
              <a:rPr lang="en-US" sz="2800" dirty="0">
                <a:solidFill>
                  <a:srgbClr val="FF9900"/>
                </a:solidFill>
              </a:rPr>
              <a:t>each </a:t>
            </a:r>
            <a:r>
              <a:rPr lang="en-US" sz="2800" dirty="0"/>
              <a:t>paragraph</a:t>
            </a:r>
          </a:p>
        </p:txBody>
      </p:sp>
    </p:spTree>
    <p:extLst>
      <p:ext uri="{BB962C8B-B14F-4D97-AF65-F5344CB8AC3E}">
        <p14:creationId xmlns:p14="http://schemas.microsoft.com/office/powerpoint/2010/main" val="181975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47700"/>
            <a:ext cx="9601200" cy="1257300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Document Design: Presentation MATTERS!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Document conforms to </a:t>
            </a:r>
            <a:r>
              <a:rPr lang="en-US" sz="2800" dirty="0">
                <a:solidFill>
                  <a:srgbClr val="FF9900"/>
                </a:solidFill>
              </a:rPr>
              <a:t>genre expectations</a:t>
            </a:r>
            <a:r>
              <a:rPr lang="en-US" sz="2800" dirty="0"/>
              <a:t>: resume, cover letter, memo, report, etc.</a:t>
            </a:r>
          </a:p>
          <a:p>
            <a:r>
              <a:rPr lang="en-US" sz="2800" dirty="0"/>
              <a:t>Readers can easily </a:t>
            </a:r>
            <a:r>
              <a:rPr lang="en-US" sz="2800" dirty="0">
                <a:solidFill>
                  <a:srgbClr val="FF9900"/>
                </a:solidFill>
              </a:rPr>
              <a:t>find the information </a:t>
            </a:r>
            <a:r>
              <a:rPr lang="en-US" sz="2800" dirty="0"/>
              <a:t>they expect to see</a:t>
            </a:r>
          </a:p>
          <a:p>
            <a:r>
              <a:rPr lang="en-US" sz="2800" dirty="0"/>
              <a:t>Key points are </a:t>
            </a:r>
            <a:r>
              <a:rPr lang="en-US" sz="2800" dirty="0">
                <a:solidFill>
                  <a:srgbClr val="FF9900"/>
                </a:solidFill>
              </a:rPr>
              <a:t>emphasized </a:t>
            </a:r>
            <a:r>
              <a:rPr lang="en-US" sz="2800" dirty="0"/>
              <a:t>using boldface, underlining, or italics</a:t>
            </a:r>
          </a:p>
          <a:p>
            <a:r>
              <a:rPr lang="en-US" sz="2800" dirty="0"/>
              <a:t>The use of clear and </a:t>
            </a:r>
            <a:r>
              <a:rPr lang="en-US" sz="2800" dirty="0">
                <a:solidFill>
                  <a:srgbClr val="FF9900"/>
                </a:solidFill>
              </a:rPr>
              <a:t>specific</a:t>
            </a:r>
            <a:r>
              <a:rPr lang="en-US" sz="2800" dirty="0"/>
              <a:t> headings to guide readers through the document</a:t>
            </a:r>
          </a:p>
          <a:p>
            <a:r>
              <a:rPr lang="en-US" sz="2800" dirty="0"/>
              <a:t>Improved readability by using </a:t>
            </a:r>
            <a:r>
              <a:rPr lang="en-US" sz="2800" dirty="0">
                <a:solidFill>
                  <a:srgbClr val="FF9900"/>
                </a:solidFill>
              </a:rPr>
              <a:t>indentation</a:t>
            </a:r>
            <a:r>
              <a:rPr lang="en-US" sz="2800" dirty="0"/>
              <a:t> or bullets</a:t>
            </a:r>
          </a:p>
        </p:txBody>
      </p:sp>
    </p:spTree>
    <p:extLst>
      <p:ext uri="{BB962C8B-B14F-4D97-AF65-F5344CB8AC3E}">
        <p14:creationId xmlns:p14="http://schemas.microsoft.com/office/powerpoint/2010/main" val="2899851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Use</a:t>
            </a:r>
            <a:r>
              <a:rPr lang="en-US" dirty="0"/>
              <a:t> </a:t>
            </a:r>
            <a:r>
              <a:rPr lang="en-US" dirty="0">
                <a:solidFill>
                  <a:srgbClr val="FF9900"/>
                </a:solidFill>
              </a:rPr>
              <a:t>HATS </a:t>
            </a:r>
            <a:r>
              <a:rPr lang="en-US" dirty="0">
                <a:solidFill>
                  <a:schemeClr val="accent1"/>
                </a:solidFill>
              </a:rPr>
              <a:t>to Create Effective Documents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HATS documents are easy to </a:t>
            </a:r>
            <a:r>
              <a:rPr lang="en-US" sz="2800" dirty="0">
                <a:solidFill>
                  <a:schemeClr val="accent2"/>
                </a:solidFill>
              </a:rPr>
              <a:t>access</a:t>
            </a:r>
            <a:r>
              <a:rPr lang="en-US" sz="2800" dirty="0"/>
              <a:t>, easy to </a:t>
            </a:r>
            <a:r>
              <a:rPr lang="en-US" sz="2800" dirty="0">
                <a:solidFill>
                  <a:schemeClr val="accent2"/>
                </a:solidFill>
              </a:rPr>
              <a:t>navigate</a:t>
            </a:r>
            <a:r>
              <a:rPr lang="en-US" sz="2800" dirty="0"/>
              <a:t>, easy to </a:t>
            </a:r>
            <a:r>
              <a:rPr lang="en-US" sz="2800" dirty="0">
                <a:solidFill>
                  <a:schemeClr val="accent2"/>
                </a:solidFill>
              </a:rPr>
              <a:t>remember</a:t>
            </a:r>
          </a:p>
          <a:p>
            <a:pPr lvl="1"/>
            <a:r>
              <a:rPr lang="en-US" sz="3200" dirty="0">
                <a:solidFill>
                  <a:srgbClr val="FF9900"/>
                </a:solidFill>
              </a:rPr>
              <a:t>H</a:t>
            </a:r>
            <a:r>
              <a:rPr lang="en-US" sz="3200" dirty="0"/>
              <a:t>eadings: to promote easy navigation</a:t>
            </a:r>
          </a:p>
          <a:p>
            <a:pPr lvl="1"/>
            <a:r>
              <a:rPr lang="en-US" sz="3200" dirty="0">
                <a:solidFill>
                  <a:srgbClr val="FF9900"/>
                </a:solidFill>
              </a:rPr>
              <a:t>A</a:t>
            </a:r>
            <a:r>
              <a:rPr lang="en-US" sz="3200" dirty="0"/>
              <a:t>ccess: to promote the finding and understanding    	of presented information</a:t>
            </a:r>
          </a:p>
          <a:p>
            <a:pPr lvl="1"/>
            <a:r>
              <a:rPr lang="en-US" sz="3200" dirty="0">
                <a:solidFill>
                  <a:srgbClr val="FF9900"/>
                </a:solidFill>
              </a:rPr>
              <a:t>T</a:t>
            </a:r>
            <a:r>
              <a:rPr lang="en-US" sz="3200" dirty="0"/>
              <a:t>ypography: to promote ease of reading and clear 	levels of information hierarchy</a:t>
            </a:r>
          </a:p>
          <a:p>
            <a:pPr lvl="1"/>
            <a:r>
              <a:rPr lang="en-US" sz="3200" dirty="0">
                <a:solidFill>
                  <a:srgbClr val="FF9900"/>
                </a:solidFill>
              </a:rPr>
              <a:t>S</a:t>
            </a:r>
            <a:r>
              <a:rPr lang="en-US" sz="3200" dirty="0"/>
              <a:t>pace: to promote effective document design</a:t>
            </a:r>
          </a:p>
        </p:txBody>
      </p:sp>
    </p:spTree>
    <p:extLst>
      <p:ext uri="{BB962C8B-B14F-4D97-AF65-F5344CB8AC3E}">
        <p14:creationId xmlns:p14="http://schemas.microsoft.com/office/powerpoint/2010/main" val="2483757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0"/>
            <a:ext cx="9601200" cy="1257300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The Business Letter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257300"/>
            <a:ext cx="9601200" cy="4267200"/>
          </a:xfrm>
        </p:spPr>
        <p:txBody>
          <a:bodyPr>
            <a:noAutofit/>
          </a:bodyPr>
          <a:lstStyle/>
          <a:p>
            <a:r>
              <a:rPr lang="en-US" sz="2200" dirty="0"/>
              <a:t>Includes the following parts:</a:t>
            </a:r>
          </a:p>
          <a:p>
            <a:pPr lvl="1"/>
            <a:r>
              <a:rPr lang="en-US" sz="2200" dirty="0">
                <a:solidFill>
                  <a:srgbClr val="FF9900"/>
                </a:solidFill>
              </a:rPr>
              <a:t>Sender’s address </a:t>
            </a:r>
            <a:r>
              <a:rPr lang="en-US" sz="2200" dirty="0"/>
              <a:t>(or on letterhead)</a:t>
            </a:r>
          </a:p>
          <a:p>
            <a:pPr lvl="1"/>
            <a:r>
              <a:rPr lang="en-US" sz="2200" dirty="0">
                <a:solidFill>
                  <a:srgbClr val="FF9900"/>
                </a:solidFill>
              </a:rPr>
              <a:t>Date</a:t>
            </a:r>
            <a:r>
              <a:rPr lang="en-US" sz="2200" dirty="0"/>
              <a:t> (date letter was finished, in the American Date format: February 2, 2017)</a:t>
            </a:r>
          </a:p>
          <a:p>
            <a:pPr lvl="1"/>
            <a:r>
              <a:rPr lang="en-US" sz="2200" dirty="0">
                <a:solidFill>
                  <a:srgbClr val="FF9900"/>
                </a:solidFill>
              </a:rPr>
              <a:t>Inside address </a:t>
            </a:r>
            <a:r>
              <a:rPr lang="en-US" sz="2200" dirty="0"/>
              <a:t>(address of recipient)</a:t>
            </a:r>
          </a:p>
          <a:p>
            <a:pPr lvl="1"/>
            <a:r>
              <a:rPr lang="en-US" sz="2200" dirty="0">
                <a:solidFill>
                  <a:srgbClr val="FF9900"/>
                </a:solidFill>
              </a:rPr>
              <a:t>Salutation</a:t>
            </a:r>
            <a:r>
              <a:rPr lang="en-US" sz="2200" dirty="0"/>
              <a:t> (greeting—do not use solely first names unless you know the recipient personally, and use first and last name if you are unsure of the sex of the recipient)</a:t>
            </a:r>
          </a:p>
          <a:p>
            <a:pPr lvl="1"/>
            <a:r>
              <a:rPr lang="en-US" sz="2200" dirty="0">
                <a:solidFill>
                  <a:srgbClr val="FF9900"/>
                </a:solidFill>
              </a:rPr>
              <a:t>Body</a:t>
            </a:r>
            <a:r>
              <a:rPr lang="en-US" sz="2200" dirty="0"/>
              <a:t> (single spaced and left justified, one blank line between each paragraph)</a:t>
            </a:r>
          </a:p>
          <a:p>
            <a:pPr lvl="1"/>
            <a:r>
              <a:rPr lang="en-US" sz="2200" dirty="0">
                <a:solidFill>
                  <a:srgbClr val="FF9900"/>
                </a:solidFill>
              </a:rPr>
              <a:t>Closing</a:t>
            </a:r>
            <a:r>
              <a:rPr lang="en-US" sz="2200" dirty="0"/>
              <a:t> (capitalize the first word only, and leave 4 blank lines between the closing and the signature)</a:t>
            </a:r>
          </a:p>
          <a:p>
            <a:pPr lvl="1"/>
            <a:r>
              <a:rPr lang="en-US" sz="2200" dirty="0">
                <a:solidFill>
                  <a:srgbClr val="FF9900"/>
                </a:solidFill>
              </a:rPr>
              <a:t>Enclosures </a:t>
            </a:r>
            <a:r>
              <a:rPr lang="en-US" sz="2200" dirty="0"/>
              <a:t>(if you have them)</a:t>
            </a:r>
          </a:p>
        </p:txBody>
      </p:sp>
    </p:spTree>
    <p:extLst>
      <p:ext uri="{BB962C8B-B14F-4D97-AF65-F5344CB8AC3E}">
        <p14:creationId xmlns:p14="http://schemas.microsoft.com/office/powerpoint/2010/main" val="2169055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651" y="239151"/>
            <a:ext cx="5670698" cy="6471138"/>
          </a:xfrm>
          <a:prstGeom prst="rect">
            <a:avLst/>
          </a:prstGeom>
          <a:ln w="254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968253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>
                <a:solidFill>
                  <a:schemeClr val="accent1"/>
                </a:solidFill>
              </a:rPr>
              <a:t>What’s Essential in Professional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05000"/>
            <a:ext cx="9601200" cy="4692748"/>
          </a:xfrm>
        </p:spPr>
        <p:txBody>
          <a:bodyPr>
            <a:normAutofit/>
          </a:bodyPr>
          <a:lstStyle/>
          <a:p>
            <a:r>
              <a:rPr lang="en-US" sz="2400" dirty="0"/>
              <a:t>Attention to audience when composing the communication</a:t>
            </a:r>
          </a:p>
          <a:p>
            <a:r>
              <a:rPr lang="en-US" sz="2400" dirty="0"/>
              <a:t>Expressed purpose of the communication</a:t>
            </a:r>
          </a:p>
          <a:p>
            <a:r>
              <a:rPr lang="en-US" sz="2400" dirty="0"/>
              <a:t>Appropriate tone for the communication</a:t>
            </a:r>
          </a:p>
          <a:p>
            <a:r>
              <a:rPr lang="en-US" sz="2400" dirty="0"/>
              <a:t>Clear, simple language and sentences</a:t>
            </a:r>
          </a:p>
          <a:p>
            <a:r>
              <a:rPr lang="en-US" sz="2400" dirty="0"/>
              <a:t>Appropriate structure and document design</a:t>
            </a:r>
          </a:p>
          <a:p>
            <a:pPr marL="0" indent="0" algn="ctr">
              <a:buNone/>
            </a:pPr>
            <a:r>
              <a:rPr lang="en-US" sz="3600" dirty="0"/>
              <a:t>You want your reader to feel your ideas are </a:t>
            </a:r>
            <a:r>
              <a:rPr lang="en-US" sz="3600" dirty="0">
                <a:solidFill>
                  <a:schemeClr val="accent2"/>
                </a:solidFill>
              </a:rPr>
              <a:t>easy to access</a:t>
            </a:r>
            <a:r>
              <a:rPr lang="en-US" sz="3600" dirty="0"/>
              <a:t>,  </a:t>
            </a:r>
            <a:r>
              <a:rPr lang="en-US" sz="3600" dirty="0">
                <a:solidFill>
                  <a:schemeClr val="accent1"/>
                </a:solidFill>
              </a:rPr>
              <a:t>easy to navigate</a:t>
            </a:r>
            <a:r>
              <a:rPr lang="en-US" sz="3600" dirty="0"/>
              <a:t>, and </a:t>
            </a:r>
            <a:r>
              <a:rPr lang="en-US" sz="3600" dirty="0">
                <a:solidFill>
                  <a:srgbClr val="FF9900"/>
                </a:solidFill>
              </a:rPr>
              <a:t>easy to remember</a:t>
            </a:r>
            <a:r>
              <a:rPr lang="en-US" sz="3600" dirty="0"/>
              <a:t>* </a:t>
            </a:r>
          </a:p>
        </p:txBody>
      </p:sp>
    </p:spTree>
    <p:extLst>
      <p:ext uri="{BB962C8B-B14F-4D97-AF65-F5344CB8AC3E}">
        <p14:creationId xmlns:p14="http://schemas.microsoft.com/office/powerpoint/2010/main" val="2250792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The “Universal” Traits of Writing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All writing tasks, whether academic, professional, or personal are governed by certain </a:t>
            </a:r>
            <a:r>
              <a:rPr lang="en-US" sz="2800" dirty="0">
                <a:solidFill>
                  <a:srgbClr val="FF9900"/>
                </a:solidFill>
              </a:rPr>
              <a:t>shared </a:t>
            </a:r>
            <a:r>
              <a:rPr lang="en-US" sz="2800" dirty="0"/>
              <a:t>traits</a:t>
            </a:r>
          </a:p>
          <a:p>
            <a:r>
              <a:rPr lang="en-US" sz="2800" dirty="0"/>
              <a:t>Think “</a:t>
            </a:r>
            <a:r>
              <a:rPr lang="en-US" sz="2800" dirty="0">
                <a:solidFill>
                  <a:srgbClr val="FF9900"/>
                </a:solidFill>
              </a:rPr>
              <a:t>SAPO</a:t>
            </a:r>
            <a:r>
              <a:rPr lang="en-US" sz="2800" dirty="0"/>
              <a:t>”: </a:t>
            </a:r>
            <a:r>
              <a:rPr lang="en-US" sz="2800" u="sng" dirty="0">
                <a:solidFill>
                  <a:srgbClr val="FF9900"/>
                </a:solidFill>
              </a:rPr>
              <a:t>S</a:t>
            </a:r>
            <a:r>
              <a:rPr lang="en-US" sz="2800" dirty="0"/>
              <a:t>ubject, </a:t>
            </a:r>
            <a:r>
              <a:rPr lang="en-US" sz="2800" u="sng" dirty="0">
                <a:solidFill>
                  <a:srgbClr val="FF9900"/>
                </a:solidFill>
              </a:rPr>
              <a:t>A</a:t>
            </a:r>
            <a:r>
              <a:rPr lang="en-US" sz="2800" dirty="0"/>
              <a:t>udience, </a:t>
            </a:r>
            <a:r>
              <a:rPr lang="en-US" sz="2800" u="sng" dirty="0">
                <a:solidFill>
                  <a:srgbClr val="FF9900"/>
                </a:solidFill>
              </a:rPr>
              <a:t>P</a:t>
            </a:r>
            <a:r>
              <a:rPr lang="en-US" sz="2800" dirty="0"/>
              <a:t>urpose, </a:t>
            </a:r>
            <a:r>
              <a:rPr lang="en-US" sz="2800" u="sng" dirty="0">
                <a:solidFill>
                  <a:srgbClr val="FF9900"/>
                </a:solidFill>
              </a:rPr>
              <a:t>O</a:t>
            </a:r>
            <a:r>
              <a:rPr lang="en-US" sz="2800" dirty="0"/>
              <a:t>utcome</a:t>
            </a:r>
          </a:p>
          <a:p>
            <a:r>
              <a:rPr lang="en-US" sz="2800" dirty="0"/>
              <a:t>Writing for the workplace, in particular, typically succeeds or fails based on the </a:t>
            </a:r>
            <a:r>
              <a:rPr lang="en-US" sz="2800" dirty="0">
                <a:solidFill>
                  <a:srgbClr val="FF9900"/>
                </a:solidFill>
              </a:rPr>
              <a:t>degree </a:t>
            </a:r>
            <a:r>
              <a:rPr lang="en-US" sz="2800" dirty="0"/>
              <a:t>to which the writer has </a:t>
            </a:r>
            <a:r>
              <a:rPr lang="en-US" sz="2800" dirty="0">
                <a:solidFill>
                  <a:srgbClr val="FF9900"/>
                </a:solidFill>
              </a:rPr>
              <a:t>considered </a:t>
            </a:r>
            <a:r>
              <a:rPr lang="en-US" sz="2800" dirty="0"/>
              <a:t>these traits </a:t>
            </a:r>
          </a:p>
        </p:txBody>
      </p:sp>
    </p:spTree>
    <p:extLst>
      <p:ext uri="{BB962C8B-B14F-4D97-AF65-F5344CB8AC3E}">
        <p14:creationId xmlns:p14="http://schemas.microsoft.com/office/powerpoint/2010/main" val="3879690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800" dirty="0">
                <a:solidFill>
                  <a:schemeClr val="accent1"/>
                </a:solidFill>
              </a:rPr>
              <a:t>Well-Defined Subjects are  “Manageable” for the Writing Task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Assess the </a:t>
            </a:r>
            <a:r>
              <a:rPr lang="en-US" sz="3200" dirty="0">
                <a:solidFill>
                  <a:srgbClr val="FF9900"/>
                </a:solidFill>
              </a:rPr>
              <a:t>content needs </a:t>
            </a:r>
            <a:r>
              <a:rPr lang="en-US" sz="3200" dirty="0"/>
              <a:t>of the writing task, and then develop your subject accordingly</a:t>
            </a:r>
          </a:p>
          <a:p>
            <a:r>
              <a:rPr lang="en-US" sz="3200" dirty="0"/>
              <a:t>Be concise: ineffective professional writing can often be caused by the inclusion of subject material that is </a:t>
            </a:r>
            <a:r>
              <a:rPr lang="en-US" sz="3200" dirty="0">
                <a:solidFill>
                  <a:srgbClr val="FF9900"/>
                </a:solidFill>
              </a:rPr>
              <a:t>irrelevant</a:t>
            </a:r>
            <a:r>
              <a:rPr lang="en-US" sz="3200" dirty="0"/>
              <a:t> to the core writing task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75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545709"/>
            <a:ext cx="9601200" cy="12573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Know Your Audience, Know Success!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An awareness of one’s audience is perhaps the </a:t>
            </a:r>
            <a:r>
              <a:rPr lang="en-US" sz="2800" dirty="0">
                <a:solidFill>
                  <a:srgbClr val="FF9900"/>
                </a:solidFill>
              </a:rPr>
              <a:t>most </a:t>
            </a:r>
            <a:r>
              <a:rPr lang="en-US" sz="2800" dirty="0"/>
              <a:t>critical trait in Professional Writing</a:t>
            </a:r>
          </a:p>
          <a:p>
            <a:r>
              <a:rPr lang="en-US" sz="2800" dirty="0"/>
              <a:t>The identity of your </a:t>
            </a:r>
            <a:r>
              <a:rPr lang="en-US" sz="2800" dirty="0">
                <a:solidFill>
                  <a:srgbClr val="FF9900"/>
                </a:solidFill>
              </a:rPr>
              <a:t>audience</a:t>
            </a:r>
            <a:r>
              <a:rPr lang="en-US" sz="2800" dirty="0"/>
              <a:t> significantly influences your word choice, tone and phrasing; different audiences dictate different choices in these areas</a:t>
            </a:r>
          </a:p>
          <a:p>
            <a:r>
              <a:rPr lang="en-US" sz="2800" dirty="0"/>
              <a:t>In the age of social media and text messaging, writers (particularly recent graduates) are significantly more likely to inadvertently merge personal, informal language with professional tasks; a constant </a:t>
            </a:r>
            <a:r>
              <a:rPr lang="en-US" sz="2800" dirty="0">
                <a:solidFill>
                  <a:srgbClr val="FF9900"/>
                </a:solidFill>
              </a:rPr>
              <a:t>awareness of audience </a:t>
            </a:r>
            <a:r>
              <a:rPr lang="en-US" sz="2800" dirty="0"/>
              <a:t>is the solution to this problem</a:t>
            </a:r>
          </a:p>
        </p:txBody>
      </p:sp>
    </p:spTree>
    <p:extLst>
      <p:ext uri="{BB962C8B-B14F-4D97-AF65-F5344CB8AC3E}">
        <p14:creationId xmlns:p14="http://schemas.microsoft.com/office/powerpoint/2010/main" val="328200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647700"/>
            <a:ext cx="9601200" cy="1257300"/>
          </a:xfrm>
        </p:spPr>
        <p:txBody>
          <a:bodyPr>
            <a:noAutofit/>
          </a:bodyPr>
          <a:lstStyle/>
          <a:p>
            <a:r>
              <a:rPr lang="en-US" sz="5400" dirty="0">
                <a:solidFill>
                  <a:schemeClr val="accent1"/>
                </a:solidFill>
              </a:rPr>
              <a:t>Effective Persuasion=Audience Awareness + Relevant Evidence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Whether using appeals to logic (logos), appeals to emotion (pathos), or appeals to one’s own credibility (ethos), evidence is </a:t>
            </a:r>
            <a:r>
              <a:rPr lang="en-US" sz="3200" dirty="0">
                <a:solidFill>
                  <a:srgbClr val="FF9900"/>
                </a:solidFill>
              </a:rPr>
              <a:t>only</a:t>
            </a:r>
            <a:r>
              <a:rPr lang="en-US" sz="3200" dirty="0"/>
              <a:t> effective if it fulfills the needs of the </a:t>
            </a:r>
            <a:r>
              <a:rPr lang="en-US" sz="3200" dirty="0">
                <a:solidFill>
                  <a:srgbClr val="FF9900"/>
                </a:solidFill>
              </a:rPr>
              <a:t>reader</a:t>
            </a:r>
          </a:p>
          <a:p>
            <a:r>
              <a:rPr lang="en-US" sz="3200" dirty="0"/>
              <a:t>Effective document </a:t>
            </a:r>
            <a:r>
              <a:rPr lang="en-US" sz="3200" dirty="0">
                <a:solidFill>
                  <a:srgbClr val="FF9900"/>
                </a:solidFill>
              </a:rPr>
              <a:t>design </a:t>
            </a:r>
            <a:r>
              <a:rPr lang="en-US" sz="3200" dirty="0"/>
              <a:t>and the inclusion of engaging visual elements can also have a persuasive effect</a:t>
            </a:r>
          </a:p>
        </p:txBody>
      </p:sp>
    </p:spTree>
    <p:extLst>
      <p:ext uri="{BB962C8B-B14F-4D97-AF65-F5344CB8AC3E}">
        <p14:creationId xmlns:p14="http://schemas.microsoft.com/office/powerpoint/2010/main" val="2519168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394481"/>
            <a:ext cx="9601200" cy="1257300"/>
          </a:xfrm>
        </p:spPr>
        <p:txBody>
          <a:bodyPr/>
          <a:lstStyle/>
          <a:p>
            <a:r>
              <a:rPr lang="en-US" sz="3600" dirty="0">
                <a:solidFill>
                  <a:schemeClr val="accent1"/>
                </a:solidFill>
              </a:rPr>
              <a:t>Tone in Professional Communications: </a:t>
            </a:r>
            <a:r>
              <a:rPr lang="en-US" sz="3600" dirty="0">
                <a:solidFill>
                  <a:srgbClr val="FF9900"/>
                </a:solidFill>
              </a:rPr>
              <a:t>WHAT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1"/>
                </a:solidFill>
              </a:rPr>
              <a:t>you say and </a:t>
            </a:r>
            <a:r>
              <a:rPr lang="en-US" sz="3600" dirty="0">
                <a:solidFill>
                  <a:srgbClr val="FF9900"/>
                </a:solidFill>
              </a:rPr>
              <a:t>HOW</a:t>
            </a:r>
            <a:r>
              <a:rPr lang="en-US" sz="3600" dirty="0"/>
              <a:t> </a:t>
            </a:r>
            <a:r>
              <a:rPr lang="en-US" sz="3600" dirty="0">
                <a:solidFill>
                  <a:schemeClr val="accent1"/>
                </a:solidFill>
              </a:rPr>
              <a:t>you say it MATTERS!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1975338"/>
            <a:ext cx="9601200" cy="452041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Consider this email message recently sent to all staff members on a large university campus:</a:t>
            </a:r>
          </a:p>
          <a:p>
            <a:r>
              <a:rPr lang="en-US" sz="2400" dirty="0"/>
              <a:t>“It is time to renew your faculty/staff parking permit. New permits are required by Nov. 1. Parking Rules and Regulations require that all vehicles driven on campus must display the current permit.”</a:t>
            </a:r>
          </a:p>
          <a:p>
            <a:pPr marL="0" indent="0">
              <a:buNone/>
            </a:pPr>
            <a:r>
              <a:rPr lang="en-US" sz="2400" dirty="0"/>
              <a:t>Now, a revised version with a different tone: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/>
              <a:t>“</a:t>
            </a:r>
            <a:r>
              <a:rPr lang="en-US" sz="2400" i="1" dirty="0">
                <a:solidFill>
                  <a:srgbClr val="FF9900"/>
                </a:solidFill>
              </a:rPr>
              <a:t>Please</a:t>
            </a:r>
            <a:r>
              <a:rPr lang="en-US" sz="2400" dirty="0">
                <a:solidFill>
                  <a:srgbClr val="FF9900"/>
                </a:solidFill>
              </a:rPr>
              <a:t> </a:t>
            </a:r>
            <a:r>
              <a:rPr lang="en-US" sz="2400" dirty="0"/>
              <a:t>renew your faculty/staff parking permit by November 1.”</a:t>
            </a:r>
          </a:p>
          <a:p>
            <a:pPr marL="0" indent="0">
              <a:buNone/>
            </a:pPr>
            <a:r>
              <a:rPr lang="en-US" sz="2400" dirty="0"/>
              <a:t>An enhanced version would also do the following:</a:t>
            </a:r>
          </a:p>
          <a:p>
            <a:r>
              <a:rPr lang="en-US" sz="2400" dirty="0"/>
              <a:t>Guide the recipient on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b="1" dirty="0">
                <a:solidFill>
                  <a:srgbClr val="FF9900"/>
                </a:solidFill>
              </a:rPr>
              <a:t>how</a:t>
            </a:r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b="1" dirty="0">
                <a:solidFill>
                  <a:srgbClr val="FF9900"/>
                </a:solidFill>
              </a:rPr>
              <a:t>where </a:t>
            </a:r>
            <a:r>
              <a:rPr lang="en-US" sz="2400" dirty="0"/>
              <a:t>to renew the parking permit</a:t>
            </a:r>
          </a:p>
        </p:txBody>
      </p:sp>
    </p:spTree>
    <p:extLst>
      <p:ext uri="{BB962C8B-B14F-4D97-AF65-F5344CB8AC3E}">
        <p14:creationId xmlns:p14="http://schemas.microsoft.com/office/powerpoint/2010/main" val="10440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Consider the Difference in Tone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676399"/>
            <a:ext cx="4572000" cy="698351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INFORMAL TONE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361510"/>
            <a:ext cx="4572000" cy="3568849"/>
          </a:xfrm>
        </p:spPr>
        <p:txBody>
          <a:bodyPr>
            <a:noAutofit/>
          </a:bodyPr>
          <a:lstStyle/>
          <a:p>
            <a:r>
              <a:rPr lang="en-US" sz="2400" dirty="0"/>
              <a:t>You must agree that I am qualified for the position.</a:t>
            </a:r>
          </a:p>
          <a:p>
            <a:r>
              <a:rPr lang="en-US" sz="2400" dirty="0"/>
              <a:t>You didn't read the instructions carefully, thus your system has shut down.</a:t>
            </a:r>
          </a:p>
          <a:p>
            <a:r>
              <a:rPr lang="en-US" sz="2400" dirty="0"/>
              <a:t>"I hope that you will contact me...I know that my qualifications are not very impressive, but..."</a:t>
            </a:r>
            <a:br>
              <a:rPr lang="en-US" sz="2400" dirty="0"/>
            </a:br>
            <a:endParaRPr lang="en-US" sz="24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676400"/>
            <a:ext cx="4572000" cy="698351"/>
          </a:xfrm>
        </p:spPr>
        <p:txBody>
          <a:bodyPr/>
          <a:lstStyle/>
          <a:p>
            <a:r>
              <a:rPr lang="en-US" dirty="0">
                <a:solidFill>
                  <a:srgbClr val="FF9900"/>
                </a:solidFill>
              </a:rPr>
              <a:t>PROFESSIONAL TONE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374750"/>
            <a:ext cx="4572000" cy="3568849"/>
          </a:xfrm>
        </p:spPr>
        <p:txBody>
          <a:bodyPr>
            <a:noAutofit/>
          </a:bodyPr>
          <a:lstStyle/>
          <a:p>
            <a:r>
              <a:rPr lang="en-US" sz="2200" dirty="0"/>
              <a:t>My qualifications in the areas of accounting and customer service meet your job requirements.</a:t>
            </a:r>
          </a:p>
          <a:p>
            <a:r>
              <a:rPr lang="en-US" sz="2200" dirty="0"/>
              <a:t>The system may automatically shut down if any installation errors occur.</a:t>
            </a:r>
          </a:p>
          <a:p>
            <a:r>
              <a:rPr lang="en-US" sz="2200" dirty="0"/>
              <a:t>"You can reach me at 555-2233; I look forward to hearing from you….My qualifications make me an excellent applicant for this position..."</a:t>
            </a:r>
          </a:p>
        </p:txBody>
      </p:sp>
    </p:spTree>
    <p:extLst>
      <p:ext uri="{BB962C8B-B14F-4D97-AF65-F5344CB8AC3E}">
        <p14:creationId xmlns:p14="http://schemas.microsoft.com/office/powerpoint/2010/main" val="3202068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1295400" y="647700"/>
            <a:ext cx="9601200" cy="1257300"/>
          </a:xfrm>
        </p:spPr>
        <p:txBody>
          <a:bodyPr/>
          <a:lstStyle/>
          <a:p>
            <a:r>
              <a:rPr lang="en-US" sz="5400" dirty="0">
                <a:solidFill>
                  <a:schemeClr val="accent1"/>
                </a:solidFill>
              </a:rPr>
              <a:t>Establishing Your Tone: Ask Yourself…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1295400" y="2130083"/>
            <a:ext cx="9601200" cy="42672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9900"/>
                </a:solidFill>
              </a:rPr>
              <a:t>Why</a:t>
            </a:r>
            <a:r>
              <a:rPr lang="en-US" sz="3200" b="1" dirty="0">
                <a:solidFill>
                  <a:schemeClr val="accent6"/>
                </a:solidFill>
              </a:rPr>
              <a:t> </a:t>
            </a:r>
            <a:r>
              <a:rPr lang="en-US" sz="3200" dirty="0"/>
              <a:t>am I writing this document?</a:t>
            </a:r>
          </a:p>
          <a:p>
            <a:r>
              <a:rPr lang="en-US" sz="3200" b="1" dirty="0">
                <a:solidFill>
                  <a:srgbClr val="FF9900"/>
                </a:solidFill>
              </a:rPr>
              <a:t>Who</a:t>
            </a:r>
            <a:r>
              <a:rPr lang="en-US" sz="3200" dirty="0"/>
              <a:t> am I writing to and </a:t>
            </a:r>
            <a:r>
              <a:rPr lang="en-US" sz="3200" b="1" dirty="0">
                <a:solidFill>
                  <a:srgbClr val="FF9900"/>
                </a:solidFill>
              </a:rPr>
              <a:t>what</a:t>
            </a:r>
            <a:r>
              <a:rPr lang="en-US" sz="3200" dirty="0"/>
              <a:t> do I want them to understand?</a:t>
            </a:r>
          </a:p>
          <a:p>
            <a:r>
              <a:rPr lang="en-US" sz="3200" dirty="0"/>
              <a:t>What kind of </a:t>
            </a:r>
            <a:r>
              <a:rPr lang="en-US" sz="3200" b="1" dirty="0">
                <a:solidFill>
                  <a:srgbClr val="FF9900"/>
                </a:solidFill>
              </a:rPr>
              <a:t>tone</a:t>
            </a:r>
            <a:r>
              <a:rPr lang="en-US" sz="3200" dirty="0"/>
              <a:t> should I use? What </a:t>
            </a:r>
            <a:r>
              <a:rPr lang="en-US" sz="3200" b="1" dirty="0">
                <a:solidFill>
                  <a:srgbClr val="FF9900"/>
                </a:solidFill>
              </a:rPr>
              <a:t>impression</a:t>
            </a:r>
            <a:r>
              <a:rPr lang="en-US" sz="3200" dirty="0"/>
              <a:t> do I want my reader to have upon receiving my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1573984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-171743"/>
            <a:ext cx="9601200" cy="1257300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Some General Guidelines Regarding Tone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15684"/>
            <a:ext cx="4572000" cy="5199184"/>
          </a:xfrm>
        </p:spPr>
        <p:txBody>
          <a:bodyPr>
            <a:normAutofit fontScale="85000" lnSpcReduction="10000"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Be confident</a:t>
            </a:r>
          </a:p>
          <a:p>
            <a:pPr lvl="1"/>
            <a:r>
              <a:rPr lang="en-US" sz="2200" dirty="0"/>
              <a:t>Be prepared and </a:t>
            </a:r>
            <a:r>
              <a:rPr lang="en-US" sz="2200" dirty="0">
                <a:solidFill>
                  <a:srgbClr val="FF9900"/>
                </a:solidFill>
              </a:rPr>
              <a:t>knowledgeable</a:t>
            </a:r>
            <a:r>
              <a:rPr lang="en-US" sz="2200" dirty="0"/>
              <a:t> about the material you are communicating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Be courteous and sincere</a:t>
            </a:r>
          </a:p>
          <a:p>
            <a:pPr lvl="1"/>
            <a:r>
              <a:rPr lang="en-US" sz="2200" dirty="0"/>
              <a:t>Demonstrate respect, honesty, and </a:t>
            </a:r>
            <a:r>
              <a:rPr lang="en-US" sz="2200" dirty="0">
                <a:solidFill>
                  <a:srgbClr val="FF9900"/>
                </a:solidFill>
              </a:rPr>
              <a:t>politeness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Use appropriate emphasis</a:t>
            </a:r>
          </a:p>
          <a:p>
            <a:pPr lvl="1"/>
            <a:r>
              <a:rPr lang="en-US" sz="2200" dirty="0"/>
              <a:t>Emphasize an idea by placing it in a short sentence; ideas placed in the first paragraph and the last paragraph receive the </a:t>
            </a:r>
            <a:r>
              <a:rPr lang="en-US" sz="2200" dirty="0">
                <a:solidFill>
                  <a:srgbClr val="FF9900"/>
                </a:solidFill>
              </a:rPr>
              <a:t>most </a:t>
            </a:r>
            <a:r>
              <a:rPr lang="en-US" sz="2200" dirty="0"/>
              <a:t>attention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Stress benefits for the reader</a:t>
            </a:r>
          </a:p>
          <a:p>
            <a:pPr lvl="1"/>
            <a:r>
              <a:rPr lang="en-US" sz="2200" dirty="0"/>
              <a:t>Write from the reader’s perspective; not what the reader can do for </a:t>
            </a:r>
            <a:r>
              <a:rPr lang="en-US" sz="2200" b="1" dirty="0">
                <a:solidFill>
                  <a:srgbClr val="FF9900"/>
                </a:solidFill>
              </a:rPr>
              <a:t>you</a:t>
            </a:r>
            <a:r>
              <a:rPr lang="en-US" sz="2200" dirty="0"/>
              <a:t>, but what you can do for the </a:t>
            </a:r>
            <a:r>
              <a:rPr lang="en-US" sz="2200" b="1" dirty="0">
                <a:solidFill>
                  <a:srgbClr val="FF9900"/>
                </a:solidFill>
              </a:rPr>
              <a:t>reader</a:t>
            </a:r>
          </a:p>
          <a:p>
            <a:endParaRPr lang="en-US" sz="24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443404"/>
            <a:ext cx="4572000" cy="4743743"/>
          </a:xfrm>
        </p:spPr>
        <p:txBody>
          <a:bodyPr>
            <a:noAutofit/>
          </a:bodyPr>
          <a:lstStyle/>
          <a:p>
            <a:r>
              <a:rPr lang="en-US" sz="2200" dirty="0">
                <a:solidFill>
                  <a:schemeClr val="accent2"/>
                </a:solidFill>
              </a:rPr>
              <a:t>Use non-discriminatory language</a:t>
            </a:r>
          </a:p>
          <a:p>
            <a:pPr lvl="1"/>
            <a:r>
              <a:rPr lang="en-US" sz="2200" dirty="0"/>
              <a:t>Use </a:t>
            </a:r>
            <a:r>
              <a:rPr lang="en-US" sz="2200" dirty="0">
                <a:solidFill>
                  <a:srgbClr val="FF9900"/>
                </a:solidFill>
              </a:rPr>
              <a:t>neutral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job titles (</a:t>
            </a:r>
            <a:r>
              <a:rPr lang="en-US" sz="2200" dirty="0" err="1"/>
              <a:t>ie</a:t>
            </a:r>
            <a:r>
              <a:rPr lang="en-US" sz="2200" dirty="0"/>
              <a:t>: chairperson instead of chairman), avoid demeaning or </a:t>
            </a:r>
            <a:r>
              <a:rPr lang="en-US" sz="2200" dirty="0">
                <a:solidFill>
                  <a:srgbClr val="FF9900"/>
                </a:solidFill>
              </a:rPr>
              <a:t>stereotypical</a:t>
            </a:r>
            <a:r>
              <a:rPr lang="en-US" sz="2200" dirty="0">
                <a:solidFill>
                  <a:schemeClr val="accent6"/>
                </a:solidFill>
              </a:rPr>
              <a:t> </a:t>
            </a:r>
            <a:r>
              <a:rPr lang="en-US" sz="2200" dirty="0"/>
              <a:t>terms, and do not use masculine pronouns (each student must provide </a:t>
            </a:r>
            <a:r>
              <a:rPr lang="en-US" sz="2200" dirty="0">
                <a:solidFill>
                  <a:srgbClr val="FF9900"/>
                </a:solidFill>
              </a:rPr>
              <a:t>his </a:t>
            </a:r>
            <a:r>
              <a:rPr lang="en-US" sz="2200" dirty="0"/>
              <a:t>own computer) </a:t>
            </a:r>
          </a:p>
          <a:p>
            <a:r>
              <a:rPr lang="en-US" sz="2200" dirty="0">
                <a:solidFill>
                  <a:schemeClr val="accent2"/>
                </a:solidFill>
              </a:rPr>
              <a:t>Write at an appropriate level of difficulty</a:t>
            </a:r>
          </a:p>
          <a:p>
            <a:pPr lvl="1"/>
            <a:r>
              <a:rPr lang="en-US" sz="2200" dirty="0"/>
              <a:t>Avoid complexity your reader won’t understand; writing should be clear and </a:t>
            </a:r>
            <a:r>
              <a:rPr lang="en-US" sz="2200" dirty="0">
                <a:solidFill>
                  <a:srgbClr val="FF9900"/>
                </a:solidFill>
              </a:rPr>
              <a:t>simple</a:t>
            </a:r>
          </a:p>
        </p:txBody>
      </p:sp>
    </p:spTree>
    <p:extLst>
      <p:ext uri="{BB962C8B-B14F-4D97-AF65-F5344CB8AC3E}">
        <p14:creationId xmlns:p14="http://schemas.microsoft.com/office/powerpoint/2010/main" val="3202582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Blue Tan Gradient 16x9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15_4109default" id="{E728D685-11FC-4812-BA85-57AC6F9C9F40}" vid="{BC4E008B-95FF-4815-904E-143A8EDFC1D4}"/>
    </a:ext>
  </a:extLst>
</a:theme>
</file>

<file path=ppt/theme/theme2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lueTanGradient">
      <a:dk1>
        <a:srgbClr val="31312F"/>
      </a:dk1>
      <a:lt1>
        <a:sysClr val="window" lastClr="FFFFFF"/>
      </a:lt1>
      <a:dk2>
        <a:srgbClr val="000000"/>
      </a:dk2>
      <a:lt2>
        <a:srgbClr val="D9CBB9"/>
      </a:lt2>
      <a:accent1>
        <a:srgbClr val="52AC97"/>
      </a:accent1>
      <a:accent2>
        <a:srgbClr val="B79E6D"/>
      </a:accent2>
      <a:accent3>
        <a:srgbClr val="478BA9"/>
      </a:accent3>
      <a:accent4>
        <a:srgbClr val="BF4F39"/>
      </a:accent4>
      <a:accent5>
        <a:srgbClr val="826C8E"/>
      </a:accent5>
      <a:accent6>
        <a:srgbClr val="D58637"/>
      </a:accent6>
      <a:hlink>
        <a:srgbClr val="52AC97"/>
      </a:hlink>
      <a:folHlink>
        <a:srgbClr val="969696"/>
      </a:folHlink>
    </a:clrScheme>
    <a:fontScheme name="BlueTanGradient">
      <a:majorFont>
        <a:latin typeface="Franklin Gothic Medium"/>
        <a:ea typeface=""/>
        <a:cs typeface=""/>
      </a:majorFont>
      <a:minorFont>
        <a:latin typeface="Franklin Gothic 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00000"/>
                <a:shade val="0"/>
              </a:schemeClr>
            </a:gs>
            <a:gs pos="0">
              <a:scrgbClr r="0" g="0" b="0"/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792E8D6-7A87-418E-8C48-2723019F95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Blue-Tan Gradient presentation (widescreen)</Template>
  <TotalTime>0</TotalTime>
  <Words>1054</Words>
  <Application>Microsoft Office PowerPoint</Application>
  <PresentationFormat>Widescreen</PresentationFormat>
  <Paragraphs>94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Franklin Gothic Medium</vt:lpstr>
      <vt:lpstr>Wingdings</vt:lpstr>
      <vt:lpstr>Blue Tan Gradient 16x9</vt:lpstr>
      <vt:lpstr>Professional Writing: Understanding Audience, Tone, and Structure</vt:lpstr>
      <vt:lpstr>The “Universal” Traits of Writing</vt:lpstr>
      <vt:lpstr>Well-Defined Subjects are  “Manageable” for the Writing Task</vt:lpstr>
      <vt:lpstr>Know Your Audience, Know Success!</vt:lpstr>
      <vt:lpstr>Effective Persuasion=Audience Awareness + Relevant Evidence  </vt:lpstr>
      <vt:lpstr>Tone in Professional Communications: WHAT you say and HOW you say it MATTERS!</vt:lpstr>
      <vt:lpstr>Consider the Difference in Tone</vt:lpstr>
      <vt:lpstr>Establishing Your Tone: Ask Yourself…</vt:lpstr>
      <vt:lpstr>Some General Guidelines Regarding Tone</vt:lpstr>
      <vt:lpstr>Structure of the Communication</vt:lpstr>
      <vt:lpstr>General Guidelines Regarding Structure</vt:lpstr>
      <vt:lpstr>Document Design: Presentation MATTERS!</vt:lpstr>
      <vt:lpstr>Use HATS to Create Effective Documents</vt:lpstr>
      <vt:lpstr>The Business Letter</vt:lpstr>
      <vt:lpstr>PowerPoint Presentation</vt:lpstr>
      <vt:lpstr>What’s Essential in Professional Writing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2017-02-02T20:05:31Z</dcterms:created>
  <dcterms:modified xsi:type="dcterms:W3CDTF">2017-02-06T15:43:11Z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TC030306239991</vt:lpwstr>
  </property>
</Properties>
</file>