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6" r:id="rId2"/>
    <p:sldId id="290" r:id="rId3"/>
    <p:sldId id="291" r:id="rId4"/>
    <p:sldId id="293" r:id="rId5"/>
    <p:sldId id="295" r:id="rId6"/>
    <p:sldId id="299" r:id="rId7"/>
    <p:sldId id="287" r:id="rId8"/>
    <p:sldId id="298" r:id="rId9"/>
    <p:sldId id="277" r:id="rId10"/>
    <p:sldId id="273" r:id="rId11"/>
    <p:sldId id="278" r:id="rId12"/>
    <p:sldId id="279" r:id="rId13"/>
    <p:sldId id="280" r:id="rId14"/>
    <p:sldId id="282" r:id="rId15"/>
    <p:sldId id="284" r:id="rId16"/>
    <p:sldId id="283" r:id="rId17"/>
    <p:sldId id="285" r:id="rId18"/>
    <p:sldId id="297"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9"/>
    <p:restoredTop sz="93462" autoAdjust="0"/>
  </p:normalViewPr>
  <p:slideViewPr>
    <p:cSldViewPr snapToGrid="0" snapToObjects="1">
      <p:cViewPr varScale="1">
        <p:scale>
          <a:sx n="44" d="100"/>
          <a:sy n="44" d="100"/>
        </p:scale>
        <p:origin x="60" y="6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76F67-E088-E941-83F1-CCAD42E1F85F}"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C3D69-8BA2-F342-8E80-88A32D164BCC}" type="slidenum">
              <a:rPr lang="en-US" smtClean="0"/>
              <a:t>‹#›</a:t>
            </a:fld>
            <a:endParaRPr lang="en-US"/>
          </a:p>
        </p:txBody>
      </p:sp>
    </p:spTree>
    <p:extLst>
      <p:ext uri="{BB962C8B-B14F-4D97-AF65-F5344CB8AC3E}">
        <p14:creationId xmlns:p14="http://schemas.microsoft.com/office/powerpoint/2010/main" val="418456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3</a:t>
            </a:fld>
            <a:endParaRPr lang="en-US"/>
          </a:p>
        </p:txBody>
      </p:sp>
    </p:spTree>
    <p:extLst>
      <p:ext uri="{BB962C8B-B14F-4D97-AF65-F5344CB8AC3E}">
        <p14:creationId xmlns:p14="http://schemas.microsoft.com/office/powerpoint/2010/main" val="3741831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76353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1"/>
                </a:solidFill>
              </a:defRPr>
            </a:lvl1pPr>
          </a:lstStyle>
          <a:p>
            <a:fld id="{12B9F417-E6B8-654E-BD01-ECC6FA5DE3E6}" type="slidenum">
              <a:rPr lang="en-US" smtClean="0"/>
              <a:pPr/>
              <a:t>‹#›</a:t>
            </a:fld>
            <a:endParaRPr lang="en-US" dirty="0"/>
          </a:p>
        </p:txBody>
      </p:sp>
      <p:pic>
        <p:nvPicPr>
          <p:cNvPr id="7" name="Picture 6">
            <a:extLst>
              <a:ext uri="{FF2B5EF4-FFF2-40B4-BE49-F238E27FC236}">
                <a16:creationId xmlns:a16="http://schemas.microsoft.com/office/drawing/2014/main" id="{FF5CC3CB-744B-7141-BC7B-62E3042CEF0B}"/>
              </a:ext>
            </a:extLst>
          </p:cNvPr>
          <p:cNvPicPr>
            <a:picLocks noChangeAspect="1"/>
          </p:cNvPicPr>
          <p:nvPr userDrawn="1"/>
        </p:nvPicPr>
        <p:blipFill>
          <a:blip r:embed="rId2"/>
          <a:stretch>
            <a:fillRect/>
          </a:stretch>
        </p:blipFill>
        <p:spPr>
          <a:xfrm>
            <a:off x="9448800" y="5421756"/>
            <a:ext cx="1676400" cy="1433578"/>
          </a:xfrm>
          <a:prstGeom prst="rect">
            <a:avLst/>
          </a:prstGeom>
        </p:spPr>
      </p:pic>
    </p:spTree>
    <p:extLst>
      <p:ext uri="{BB962C8B-B14F-4D97-AF65-F5344CB8AC3E}">
        <p14:creationId xmlns:p14="http://schemas.microsoft.com/office/powerpoint/2010/main" val="352495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1"/>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3"/>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tx1"/>
                </a:solidFill>
              </a:defRPr>
            </a:lvl1pPr>
          </a:lstStyle>
          <a:p>
            <a:fld id="{E0264360-FE85-274F-9EBE-50F9E88ABEE3}" type="slidenum">
              <a:rPr lang="en-US" smtClean="0"/>
              <a:pPr/>
              <a:t>‹#›</a:t>
            </a:fld>
            <a:endParaRPr lang="en-US" dirty="0"/>
          </a:p>
        </p:txBody>
      </p:sp>
      <p:pic>
        <p:nvPicPr>
          <p:cNvPr id="7" name="Picture 6">
            <a:extLst>
              <a:ext uri="{FF2B5EF4-FFF2-40B4-BE49-F238E27FC236}">
                <a16:creationId xmlns:a16="http://schemas.microsoft.com/office/drawing/2014/main" id="{B91D9A60-BE26-B74A-B044-68CD14FA8CEC}"/>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4027159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bg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1"/>
                </a:solidFill>
              </a:defRPr>
            </a:lvl1pPr>
          </a:lstStyle>
          <a:p>
            <a:fld id="{4D30A8A5-6F3B-1B4D-8CD6-DEC5D6F8A941}" type="slidenum">
              <a:rPr lang="en-US" smtClean="0"/>
              <a:pPr/>
              <a:t>‹#›</a:t>
            </a:fld>
            <a:endParaRPr lang="en-US" dirty="0"/>
          </a:p>
        </p:txBody>
      </p:sp>
      <p:pic>
        <p:nvPicPr>
          <p:cNvPr id="7" name="Picture 6">
            <a:extLst>
              <a:ext uri="{FF2B5EF4-FFF2-40B4-BE49-F238E27FC236}">
                <a16:creationId xmlns:a16="http://schemas.microsoft.com/office/drawing/2014/main" id="{3C573B8A-E025-564F-A1F9-CB2E1619BF00}"/>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66400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86500" y="6356350"/>
            <a:ext cx="2743200" cy="365125"/>
          </a:xfrm>
        </p:spPr>
        <p:txBody>
          <a:bodyPr/>
          <a:lstStyle>
            <a:lvl1pPr>
              <a:defRPr/>
            </a:lvl1pPr>
          </a:lstStyle>
          <a:p>
            <a:fld id="{AB4154A8-7A02-594D-932D-D7D24B6B4635}" type="slidenum">
              <a:rPr lang="en-US" smtClean="0"/>
              <a:pPr/>
              <a:t>‹#›</a:t>
            </a:fld>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745395"/>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8" name="Picture 7">
            <a:extLst>
              <a:ext uri="{FF2B5EF4-FFF2-40B4-BE49-F238E27FC236}">
                <a16:creationId xmlns:a16="http://schemas.microsoft.com/office/drawing/2014/main" id="{A0AFB200-0970-7D45-852F-2525F207ADC8}"/>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0009150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4"/>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6BF35B6D-A911-A848-A378-54499D325775}"/>
              </a:ext>
            </a:extLst>
          </p:cNvPr>
          <p:cNvSpPr>
            <a:spLocks noGrp="1"/>
          </p:cNvSpPr>
          <p:nvPr>
            <p:ph type="sldNum" sz="quarter" idx="12"/>
          </p:nvPr>
        </p:nvSpPr>
        <p:spPr>
          <a:xfrm>
            <a:off x="6286500" y="6356350"/>
            <a:ext cx="2743200" cy="365125"/>
          </a:xfrm>
        </p:spPr>
        <p:txBody>
          <a:bodyPr/>
          <a:lstStyle/>
          <a:p>
            <a:fld id="{1E0E7D85-594F-0A4B-B30D-4DE05AFCF638}" type="slidenum">
              <a:rPr lang="en-US" smtClean="0"/>
              <a:t>‹#›</a:t>
            </a:fld>
            <a:endParaRPr lang="en-US"/>
          </a:p>
        </p:txBody>
      </p:sp>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8" name="Picture 7">
            <a:extLst>
              <a:ext uri="{FF2B5EF4-FFF2-40B4-BE49-F238E27FC236}">
                <a16:creationId xmlns:a16="http://schemas.microsoft.com/office/drawing/2014/main" id="{F21D3449-DABC-3E4B-8EAE-4D8C06E5E6FB}"/>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244909477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tx1"/>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138D2D9F-A3EB-C64C-A6AF-36DDD226CA7F}"/>
              </a:ext>
            </a:extLst>
          </p:cNvPr>
          <p:cNvSpPr>
            <a:spLocks noGrp="1"/>
          </p:cNvSpPr>
          <p:nvPr>
            <p:ph type="sldNum" sz="quarter" idx="12"/>
          </p:nvPr>
        </p:nvSpPr>
        <p:spPr>
          <a:xfrm>
            <a:off x="6286500" y="6356349"/>
            <a:ext cx="2743200" cy="365125"/>
          </a:xfrm>
        </p:spPr>
        <p:txBody>
          <a:bodyPr/>
          <a:lstStyle>
            <a:lvl1pPr>
              <a:defRPr>
                <a:solidFill>
                  <a:schemeClr val="bg1"/>
                </a:solidFill>
              </a:defRPr>
            </a:lvl1pPr>
          </a:lstStyle>
          <a:p>
            <a:fld id="{1E0E7D85-594F-0A4B-B30D-4DE05AFCF638}" type="slidenum">
              <a:rPr lang="en-US" smtClean="0"/>
              <a:pPr/>
              <a:t>‹#›</a:t>
            </a:fld>
            <a:endParaRPr lang="en-US" dirty="0"/>
          </a:p>
        </p:txBody>
      </p:sp>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endParaRPr lang="en-US"/>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8" name="Picture 7">
            <a:extLst>
              <a:ext uri="{FF2B5EF4-FFF2-40B4-BE49-F238E27FC236}">
                <a16:creationId xmlns:a16="http://schemas.microsoft.com/office/drawing/2014/main" id="{89029FD4-D417-9C44-9AD1-FABBC3140296}"/>
              </a:ext>
            </a:extLst>
          </p:cNvPr>
          <p:cNvPicPr>
            <a:picLocks noChangeAspect="1"/>
          </p:cNvPicPr>
          <p:nvPr userDrawn="1"/>
        </p:nvPicPr>
        <p:blipFill>
          <a:blip r:embed="rId3"/>
          <a:stretch>
            <a:fillRect/>
          </a:stretch>
        </p:blipFill>
        <p:spPr>
          <a:xfrm>
            <a:off x="9448800" y="5419090"/>
            <a:ext cx="1676400" cy="1438910"/>
          </a:xfrm>
          <a:prstGeom prst="rect">
            <a:avLst/>
          </a:prstGeom>
        </p:spPr>
      </p:pic>
      <p:pic>
        <p:nvPicPr>
          <p:cNvPr id="11" name="Picture 10">
            <a:extLst>
              <a:ext uri="{FF2B5EF4-FFF2-40B4-BE49-F238E27FC236}">
                <a16:creationId xmlns:a16="http://schemas.microsoft.com/office/drawing/2014/main" id="{3F55DDB6-3192-9F43-8AFE-2496F3AD5FD4}"/>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99330207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tx1"/>
                </a:solidFill>
              </a:defRPr>
            </a:lvl1pPr>
          </a:lstStyle>
          <a:p>
            <a:fld id="{1E0E7D85-594F-0A4B-B30D-4DE05AFCF638}" type="slidenum">
              <a:rPr lang="en-US" smtClean="0"/>
              <a:pPr/>
              <a:t>‹#›</a:t>
            </a:fld>
            <a:endParaRPr lang="en-US"/>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tx1"/>
                </a:solidFill>
              </a:defRPr>
            </a:lvl1pPr>
            <a:lvl2pPr marL="457200" indent="0" fontAlgn="t">
              <a:buFontTx/>
              <a:buNone/>
              <a:defRPr>
                <a:solidFill>
                  <a:schemeClr val="tx1"/>
                </a:solidFill>
              </a:defRPr>
            </a:lvl2pPr>
            <a:lvl3pPr marL="914400" indent="0" fontAlgn="t">
              <a:buFontTx/>
              <a:buNone/>
              <a:defRPr>
                <a:solidFill>
                  <a:schemeClr val="tx1"/>
                </a:solidFill>
              </a:defRPr>
            </a:lvl3pPr>
            <a:lvl4pPr marL="1371600" indent="0" fontAlgn="t">
              <a:buFontTx/>
              <a:buNone/>
              <a:defRPr>
                <a:solidFill>
                  <a:schemeClr val="tx1"/>
                </a:solidFill>
              </a:defRPr>
            </a:lvl4pPr>
            <a:lvl5pPr marL="1828800" indent="0" fontAlgn="t">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8" name="Picture 7">
            <a:extLst>
              <a:ext uri="{FF2B5EF4-FFF2-40B4-BE49-F238E27FC236}">
                <a16:creationId xmlns:a16="http://schemas.microsoft.com/office/drawing/2014/main" id="{B1BF931D-12AA-CF4E-B254-73278025C8DF}"/>
              </a:ext>
            </a:extLst>
          </p:cNvPr>
          <p:cNvPicPr>
            <a:picLocks noChangeAspect="1"/>
          </p:cNvPicPr>
          <p:nvPr userDrawn="1"/>
        </p:nvPicPr>
        <p:blipFill>
          <a:blip r:embed="rId3"/>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213760447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endParaRPr lang="en-US"/>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11" name="Picture 10">
            <a:extLst>
              <a:ext uri="{FF2B5EF4-FFF2-40B4-BE49-F238E27FC236}">
                <a16:creationId xmlns:a16="http://schemas.microsoft.com/office/drawing/2014/main" id="{77E9BA47-DD09-6A4B-A964-F337FC7A2096}"/>
              </a:ext>
            </a:extLst>
          </p:cNvPr>
          <p:cNvPicPr>
            <a:picLocks noChangeAspect="1"/>
          </p:cNvPicPr>
          <p:nvPr userDrawn="1"/>
        </p:nvPicPr>
        <p:blipFill>
          <a:blip r:embed="rId3"/>
          <a:stretch>
            <a:fillRect/>
          </a:stretch>
        </p:blipFill>
        <p:spPr>
          <a:xfrm>
            <a:off x="9448800" y="5429707"/>
            <a:ext cx="1676400" cy="1433578"/>
          </a:xfrm>
          <a:prstGeom prst="rect">
            <a:avLst/>
          </a:prstGeom>
        </p:spPr>
      </p:pic>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bg1"/>
                </a:solidFill>
              </a:defRPr>
            </a:lvl1pPr>
          </a:lstStyle>
          <a:p>
            <a:fld id="{382E7940-8823-C144-92DB-1F42CF60DB15}" type="slidenum">
              <a:rPr lang="en-US" smtClean="0"/>
              <a:pPr/>
              <a:t>‹#›</a:t>
            </a:fld>
            <a:endParaRPr lang="en-US" dirty="0"/>
          </a:p>
        </p:txBody>
      </p:sp>
    </p:spTree>
    <p:extLst>
      <p:ext uri="{BB962C8B-B14F-4D97-AF65-F5344CB8AC3E}">
        <p14:creationId xmlns:p14="http://schemas.microsoft.com/office/powerpoint/2010/main" val="54265862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1"/>
                </a:solidFill>
              </a:defRPr>
            </a:lvl1pPr>
            <a:lvl2pPr marL="457200" indent="0" fontAlgn="t">
              <a:buFontTx/>
              <a:buNone/>
              <a:defRPr>
                <a:solidFill>
                  <a:schemeClr val="accent1"/>
                </a:solidFill>
              </a:defRPr>
            </a:lvl2pPr>
            <a:lvl3pPr marL="914400" indent="0" fontAlgn="t">
              <a:buFontTx/>
              <a:buNone/>
              <a:defRPr>
                <a:solidFill>
                  <a:schemeClr val="accent1"/>
                </a:solidFill>
              </a:defRPr>
            </a:lvl3pPr>
            <a:lvl4pPr marL="1371600" indent="0" fontAlgn="t">
              <a:buFontTx/>
              <a:buNone/>
              <a:defRPr>
                <a:solidFill>
                  <a:schemeClr val="accent1"/>
                </a:solidFill>
              </a:defRPr>
            </a:lvl4pPr>
            <a:lvl5pPr marL="1828800" indent="0" fontAlgn="t">
              <a:buFontTx/>
              <a:buNone/>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10" name="Picture 9">
            <a:extLst>
              <a:ext uri="{FF2B5EF4-FFF2-40B4-BE49-F238E27FC236}">
                <a16:creationId xmlns:a16="http://schemas.microsoft.com/office/drawing/2014/main" id="{77970335-9025-8144-A17B-DB1D11F0341F}"/>
              </a:ext>
            </a:extLst>
          </p:cNvPr>
          <p:cNvPicPr>
            <a:picLocks noChangeAspect="1"/>
          </p:cNvPicPr>
          <p:nvPr userDrawn="1"/>
        </p:nvPicPr>
        <p:blipFill>
          <a:blip r:embed="rId3"/>
          <a:stretch>
            <a:fillRect/>
          </a:stretch>
        </p:blipFill>
        <p:spPr>
          <a:xfrm>
            <a:off x="9448800" y="5431183"/>
            <a:ext cx="1676400" cy="1433578"/>
          </a:xfrm>
          <a:prstGeom prst="rect">
            <a:avLst/>
          </a:prstGeom>
        </p:spPr>
      </p:pic>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bg1"/>
                </a:solidFill>
              </a:defRPr>
            </a:lvl1pPr>
          </a:lstStyle>
          <a:p>
            <a:fld id="{801ADF2A-743D-6E41-8400-79BD3373C811}" type="slidenum">
              <a:rPr lang="en-US" smtClean="0"/>
              <a:pPr/>
              <a:t>‹#›</a:t>
            </a:fld>
            <a:endParaRPr lang="en-US" dirty="0"/>
          </a:p>
        </p:txBody>
      </p:sp>
    </p:spTree>
    <p:extLst>
      <p:ext uri="{BB962C8B-B14F-4D97-AF65-F5344CB8AC3E}">
        <p14:creationId xmlns:p14="http://schemas.microsoft.com/office/powerpoint/2010/main" val="73417870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1041952" y="0"/>
            <a:ext cx="8406848" cy="5829300"/>
          </a:xfrm>
          <a:solidFill>
            <a:schemeClr val="tx2"/>
          </a:solidFill>
        </p:spPr>
        <p:txBody>
          <a:bodyPr/>
          <a:lstStyle>
            <a:lvl1pPr>
              <a:defRPr>
                <a:solidFill>
                  <a:schemeClr val="accent2"/>
                </a:solidFill>
              </a:defRPr>
            </a:lvl1pPr>
          </a:lstStyle>
          <a:p>
            <a:endParaRPr lang="en-US" dirty="0"/>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6120848" y="4532551"/>
            <a:ext cx="4229100" cy="1296749"/>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6120848" y="3968570"/>
            <a:ext cx="4229100" cy="388530"/>
          </a:xfrm>
        </p:spPr>
        <p:txBody>
          <a:bodyPr anchor="b"/>
          <a:lstStyle>
            <a:lvl1pPr marL="0" indent="0" fontAlgn="t">
              <a:buNone/>
              <a:defRPr sz="2200" b="1" i="0">
                <a:solidFill>
                  <a:schemeClr val="bg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8061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Date</a:t>
            </a:r>
          </a:p>
        </p:txBody>
      </p:sp>
    </p:spTree>
    <p:extLst>
      <p:ext uri="{BB962C8B-B14F-4D97-AF65-F5344CB8AC3E}">
        <p14:creationId xmlns:p14="http://schemas.microsoft.com/office/powerpoint/2010/main" val="116403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2657302" y="0"/>
            <a:ext cx="8458201" cy="5829300"/>
          </a:xfrm>
          <a:solidFill>
            <a:schemeClr val="tx2"/>
          </a:solidFill>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87676"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866900" y="4532551"/>
            <a:ext cx="4229100" cy="1296749"/>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1866900" y="3968570"/>
            <a:ext cx="4229100" cy="388530"/>
          </a:xfrm>
        </p:spPr>
        <p:txBody>
          <a:bodyPr anchor="b"/>
          <a:lstStyle>
            <a:lvl1pPr marL="0" indent="0" fontAlgn="t">
              <a:buNone/>
              <a:defRPr sz="2200" b="1" i="0">
                <a:solidFill>
                  <a:schemeClr val="bg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6648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1041952" y="0"/>
            <a:ext cx="8406848" cy="5829300"/>
          </a:xfrm>
          <a:solidFill>
            <a:schemeClr val="tx2"/>
          </a:solidFill>
        </p:spPr>
        <p:txBody>
          <a:bodyPr/>
          <a:lstStyle>
            <a:lvl1pPr>
              <a:defRPr>
                <a:solidFill>
                  <a:schemeClr val="accent2"/>
                </a:solidFill>
              </a:defRPr>
            </a:lvl1pPr>
          </a:lstStyle>
          <a:p>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6120848" y="4532551"/>
            <a:ext cx="4229100" cy="1296749"/>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6120848" y="3968570"/>
            <a:ext cx="4229100"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Tree>
    <p:extLst>
      <p:ext uri="{BB962C8B-B14F-4D97-AF65-F5344CB8AC3E}">
        <p14:creationId xmlns:p14="http://schemas.microsoft.com/office/powerpoint/2010/main" val="322406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2648249" y="0"/>
            <a:ext cx="8458201" cy="5829300"/>
          </a:xfrm>
          <a:solidFill>
            <a:schemeClr val="tx2"/>
          </a:solidFill>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87676" y="6347069"/>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866900" y="4532551"/>
            <a:ext cx="4229100" cy="1296749"/>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1866900" y="3968570"/>
            <a:ext cx="4229100"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707024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652916"/>
            <a:ext cx="10096500" cy="1331496"/>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51621"/>
            <a:ext cx="100965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pic>
        <p:nvPicPr>
          <p:cNvPr id="7" name="Picture 6">
            <a:extLst>
              <a:ext uri="{FF2B5EF4-FFF2-40B4-BE49-F238E27FC236}">
                <a16:creationId xmlns:a16="http://schemas.microsoft.com/office/drawing/2014/main" id="{D7468FC7-B1C5-7542-A6F1-F601234FF669}"/>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1239547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398210"/>
            <a:ext cx="5867400" cy="33167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7734300" y="1028700"/>
            <a:ext cx="4457700" cy="4800600"/>
          </a:xfrm>
          <a:solidFill>
            <a:schemeClr val="tx2"/>
          </a:solidFill>
        </p:spPr>
        <p:txBody>
          <a:bodyPr/>
          <a:lstStyle>
            <a:lvl1pPr>
              <a:defRPr>
                <a:solidFill>
                  <a:schemeClr val="accent2"/>
                </a:solidFill>
              </a:defRPr>
            </a:lvl1pPr>
          </a:lstStyle>
          <a:p>
            <a:endParaRPr lang="en-US" dirty="0"/>
          </a:p>
        </p:txBody>
      </p:sp>
      <p:pic>
        <p:nvPicPr>
          <p:cNvPr id="8" name="Picture 7">
            <a:extLst>
              <a:ext uri="{FF2B5EF4-FFF2-40B4-BE49-F238E27FC236}">
                <a16:creationId xmlns:a16="http://schemas.microsoft.com/office/drawing/2014/main" id="{E327B309-D6AB-D24B-B0E8-9B73352D2248}"/>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10" name="Slide Number Placeholder 5">
            <a:extLst>
              <a:ext uri="{FF2B5EF4-FFF2-40B4-BE49-F238E27FC236}">
                <a16:creationId xmlns:a16="http://schemas.microsoft.com/office/drawing/2014/main" id="{9A74678A-E47C-C446-969F-B1003E4C91A2}"/>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Tree>
    <p:extLst>
      <p:ext uri="{BB962C8B-B14F-4D97-AF65-F5344CB8AC3E}">
        <p14:creationId xmlns:p14="http://schemas.microsoft.com/office/powerpoint/2010/main" val="2825944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dirty="0"/>
          </a:p>
        </p:txBody>
      </p:sp>
      <p:pic>
        <p:nvPicPr>
          <p:cNvPr id="8" name="Picture 7">
            <a:extLst>
              <a:ext uri="{FF2B5EF4-FFF2-40B4-BE49-F238E27FC236}">
                <a16:creationId xmlns:a16="http://schemas.microsoft.com/office/drawing/2014/main" id="{6E4F326A-0F7B-A048-91BE-E4EB52271572}"/>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9" name="Slide Number Placeholder 5">
            <a:extLst>
              <a:ext uri="{FF2B5EF4-FFF2-40B4-BE49-F238E27FC236}">
                <a16:creationId xmlns:a16="http://schemas.microsoft.com/office/drawing/2014/main" id="{C311CB55-29B7-9743-B3B1-72D859267402}"/>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Tree>
    <p:extLst>
      <p:ext uri="{BB962C8B-B14F-4D97-AF65-F5344CB8AC3E}">
        <p14:creationId xmlns:p14="http://schemas.microsoft.com/office/powerpoint/2010/main" val="2910096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6F8C58E-F1EF-BE4E-A92F-D656E56AA4ED}"/>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9" name="Picture 8">
            <a:extLst>
              <a:ext uri="{FF2B5EF4-FFF2-40B4-BE49-F238E27FC236}">
                <a16:creationId xmlns:a16="http://schemas.microsoft.com/office/drawing/2014/main" id="{EEAD8B62-5F31-954A-9238-D6BC2EE85B27}"/>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05943774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lvl1pPr>
          </a:lstStyle>
          <a:p>
            <a:r>
              <a:rPr lang="en-US" dirty="0"/>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p:nvPr>
        </p:nvSpPr>
        <p:spPr>
          <a:xfrm>
            <a:off x="1028701"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p:nvPr>
        </p:nvSpPr>
        <p:spPr>
          <a:xfrm>
            <a:off x="6057900"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10" name="Slide Number Placeholder 6">
            <a:extLst>
              <a:ext uri="{FF2B5EF4-FFF2-40B4-BE49-F238E27FC236}">
                <a16:creationId xmlns:a16="http://schemas.microsoft.com/office/drawing/2014/main" id="{53D2E98C-6768-C348-A90C-20067AF8BD12}"/>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5993E4E6-4BB9-DD46-AF2B-F3BDB2D71D86}"/>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33680837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5" name="Slide Number Placeholder 6">
            <a:extLst>
              <a:ext uri="{FF2B5EF4-FFF2-40B4-BE49-F238E27FC236}">
                <a16:creationId xmlns:a16="http://schemas.microsoft.com/office/drawing/2014/main" id="{DB6E3CF1-191C-524C-B5A3-991E9E3C4CD7}"/>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6" name="Picture 5">
            <a:extLst>
              <a:ext uri="{FF2B5EF4-FFF2-40B4-BE49-F238E27FC236}">
                <a16:creationId xmlns:a16="http://schemas.microsoft.com/office/drawing/2014/main" id="{8A4732C2-D059-C646-B698-5B2FD1A90DB0}"/>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40378213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297488" cy="4873625"/>
          </a:xfrm>
        </p:spPr>
        <p:txBody>
          <a:bodyPr/>
          <a:lstStyle>
            <a:lvl1pPr marL="0" indent="0" fontAlgn="t">
              <a:buFontTx/>
              <a:buNone/>
              <a:defRPr sz="3200">
                <a:solidFill>
                  <a:schemeClr val="accent6"/>
                </a:solidFill>
              </a:defRPr>
            </a:lvl1pPr>
            <a:lvl2pPr marL="457200" indent="0" fontAlgn="t">
              <a:buFontTx/>
              <a:buNone/>
              <a:defRPr sz="2800">
                <a:solidFill>
                  <a:schemeClr val="accent6"/>
                </a:solidFill>
              </a:defRPr>
            </a:lvl2pPr>
            <a:lvl3pPr marL="914400" indent="0" fontAlgn="t">
              <a:buFontTx/>
              <a:buNone/>
              <a:defRPr sz="2400">
                <a:solidFill>
                  <a:schemeClr val="accent6"/>
                </a:solidFill>
              </a:defRPr>
            </a:lvl3pPr>
            <a:lvl4pPr marL="1371600" indent="0" fontAlgn="t">
              <a:buFontTx/>
              <a:buNone/>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8" name="Slide Number Placeholder 6">
            <a:extLst>
              <a:ext uri="{FF2B5EF4-FFF2-40B4-BE49-F238E27FC236}">
                <a16:creationId xmlns:a16="http://schemas.microsoft.com/office/drawing/2014/main" id="{3938903C-8B66-2F41-8DFD-CEC3F9443418}"/>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9" name="Picture 8">
            <a:extLst>
              <a:ext uri="{FF2B5EF4-FFF2-40B4-BE49-F238E27FC236}">
                <a16:creationId xmlns:a16="http://schemas.microsoft.com/office/drawing/2014/main" id="{C8BA6AE7-359E-1A44-B294-5FAAE1F833EB}"/>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8455770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308600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60579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8176410E-6026-694D-A808-5FA9155FD7EB}"/>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85C42635-D73E-3D40-80C1-7534354BF09F}"/>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13286239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0" y="1028700"/>
            <a:ext cx="60579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09352"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896100"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9B4C82F4-4A1E-5746-9128-59D6B27FFD38}"/>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59E51714-B368-074A-B356-4D5B117AA755}"/>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40112745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1028699"/>
            <a:ext cx="10096500" cy="972591"/>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39672"/>
            <a:ext cx="10096500" cy="3794043"/>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1"/>
                </a:solidFill>
              </a:defRPr>
            </a:lvl1pPr>
          </a:lstStyle>
          <a:p>
            <a:endParaRPr lang="en-US" dirty="0"/>
          </a:p>
        </p:txBody>
      </p:sp>
      <p:sp>
        <p:nvSpPr>
          <p:cNvPr id="7" name="Slide Number Placeholder 6">
            <a:extLst>
              <a:ext uri="{FF2B5EF4-FFF2-40B4-BE49-F238E27FC236}">
                <a16:creationId xmlns:a16="http://schemas.microsoft.com/office/drawing/2014/main" id="{02BEBF4B-2F4B-0E48-BE98-A4D04C770327}"/>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220D3B0-4E6C-DE49-A128-AFEA584F0FD7}" type="slidenum">
              <a:rPr lang="en-US" smtClean="0"/>
              <a:pPr/>
              <a:t>‹#›</a:t>
            </a:fld>
            <a:endParaRPr lang="en-US" dirty="0"/>
          </a:p>
        </p:txBody>
      </p:sp>
      <p:pic>
        <p:nvPicPr>
          <p:cNvPr id="8" name="Picture 7">
            <a:extLst>
              <a:ext uri="{FF2B5EF4-FFF2-40B4-BE49-F238E27FC236}">
                <a16:creationId xmlns:a16="http://schemas.microsoft.com/office/drawing/2014/main" id="{39854030-2031-3D44-86E7-5337E2F7D3B7}"/>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F6A9A9D4-76FB-4E41-BA9D-DD6D3CFB196C}"/>
              </a:ext>
            </a:extLst>
          </p:cNvPr>
          <p:cNvPicPr>
            <a:picLocks noChangeAspect="1"/>
          </p:cNvPicPr>
          <p:nvPr userDrawn="1"/>
        </p:nvPicPr>
        <p:blipFill>
          <a:blip r:embed="rId3"/>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66463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398210"/>
            <a:ext cx="5867400" cy="33167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7734300" y="1028700"/>
            <a:ext cx="4457700" cy="4800600"/>
          </a:xfrm>
          <a:solidFill>
            <a:schemeClr val="tx2"/>
          </a:solidFill>
        </p:spPr>
        <p:txBody>
          <a:bodyPr/>
          <a:lstStyle>
            <a:lvl1pPr>
              <a:defRPr>
                <a:solidFill>
                  <a:schemeClr val="accent2"/>
                </a:solidFill>
              </a:defRPr>
            </a:lvl1pPr>
          </a:lstStyle>
          <a:p>
            <a:endParaRPr lang="en-US" dirty="0"/>
          </a:p>
        </p:txBody>
      </p:sp>
      <p:sp>
        <p:nvSpPr>
          <p:cNvPr id="12" name="Slide Number Placeholder 6">
            <a:extLst>
              <a:ext uri="{FF2B5EF4-FFF2-40B4-BE49-F238E27FC236}">
                <a16:creationId xmlns:a16="http://schemas.microsoft.com/office/drawing/2014/main" id="{C73A5F20-5E92-2A48-A3B1-04FE2775146A}"/>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pic>
        <p:nvPicPr>
          <p:cNvPr id="13" name="Picture 12">
            <a:extLst>
              <a:ext uri="{FF2B5EF4-FFF2-40B4-BE49-F238E27FC236}">
                <a16:creationId xmlns:a16="http://schemas.microsoft.com/office/drawing/2014/main" id="{FCE8B902-D8F4-4A41-B5F3-DA85BB693284}"/>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79032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dirty="0"/>
          </a:p>
        </p:txBody>
      </p:sp>
      <p:sp>
        <p:nvSpPr>
          <p:cNvPr id="10" name="Slide Number Placeholder 6">
            <a:extLst>
              <a:ext uri="{FF2B5EF4-FFF2-40B4-BE49-F238E27FC236}">
                <a16:creationId xmlns:a16="http://schemas.microsoft.com/office/drawing/2014/main" id="{16491549-B961-2C40-861D-55C16BFEAFB3}"/>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DC590E3D-1C68-CD41-A41B-6E38DD470C37}"/>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655084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8" name="Slide Number Placeholder 6">
            <a:extLst>
              <a:ext uri="{FF2B5EF4-FFF2-40B4-BE49-F238E27FC236}">
                <a16:creationId xmlns:a16="http://schemas.microsoft.com/office/drawing/2014/main" id="{812D582D-3970-7643-BEB5-8F77261CBCE7}"/>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33C21E56-9A0F-624B-9C80-246E54357CD3}" type="slidenum">
              <a:rPr lang="en-US" smtClean="0"/>
              <a:pPr/>
              <a:t>‹#›</a:t>
            </a:fld>
            <a:endParaRPr lang="en-US" dirty="0"/>
          </a:p>
        </p:txBody>
      </p:sp>
      <p:pic>
        <p:nvPicPr>
          <p:cNvPr id="9" name="Picture 8">
            <a:extLst>
              <a:ext uri="{FF2B5EF4-FFF2-40B4-BE49-F238E27FC236}">
                <a16:creationId xmlns:a16="http://schemas.microsoft.com/office/drawing/2014/main" id="{DC0D19EC-785C-184E-9C16-474F43C4F85E}"/>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95260754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lvl1pPr>
          </a:lstStyle>
          <a:p>
            <a:r>
              <a:rPr lang="en-US" dirty="0"/>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p:nvPr>
        </p:nvSpPr>
        <p:spPr>
          <a:xfrm>
            <a:off x="1028701"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p:nvPr>
        </p:nvSpPr>
        <p:spPr>
          <a:xfrm>
            <a:off x="6057900"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10" name="Slide Number Placeholder 6">
            <a:extLst>
              <a:ext uri="{FF2B5EF4-FFF2-40B4-BE49-F238E27FC236}">
                <a16:creationId xmlns:a16="http://schemas.microsoft.com/office/drawing/2014/main" id="{B5CE7C10-EAEA-6741-8950-06C5E3A8789D}"/>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A80F261E-5CBB-B04C-BE21-3334376A3FA6}" type="slidenum">
              <a:rPr lang="en-US" smtClean="0"/>
              <a:pPr/>
              <a:t>‹#›</a:t>
            </a:fld>
            <a:endParaRPr lang="en-US" dirty="0"/>
          </a:p>
        </p:txBody>
      </p:sp>
      <p:pic>
        <p:nvPicPr>
          <p:cNvPr id="11" name="Picture 10">
            <a:extLst>
              <a:ext uri="{FF2B5EF4-FFF2-40B4-BE49-F238E27FC236}">
                <a16:creationId xmlns:a16="http://schemas.microsoft.com/office/drawing/2014/main" id="{3D373288-F212-614F-BF4C-4CB0882F0127}"/>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71255635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4"/>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5" name="Slide Number Placeholder 6">
            <a:extLst>
              <a:ext uri="{FF2B5EF4-FFF2-40B4-BE49-F238E27FC236}">
                <a16:creationId xmlns:a16="http://schemas.microsoft.com/office/drawing/2014/main" id="{5B0E867A-5BEA-E341-BDAE-9DE0263B08EE}"/>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1E0E7D85-594F-0A4B-B30D-4DE05AFCF638}" type="slidenum">
              <a:rPr lang="en-US" smtClean="0"/>
              <a:pPr/>
              <a:t>‹#›</a:t>
            </a:fld>
            <a:endParaRPr lang="en-US" dirty="0"/>
          </a:p>
        </p:txBody>
      </p:sp>
      <p:pic>
        <p:nvPicPr>
          <p:cNvPr id="6" name="Picture 5">
            <a:extLst>
              <a:ext uri="{FF2B5EF4-FFF2-40B4-BE49-F238E27FC236}">
                <a16:creationId xmlns:a16="http://schemas.microsoft.com/office/drawing/2014/main" id="{5B929C05-C4EE-2647-BF8D-7770996B2098}"/>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292905396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092147" cy="4873625"/>
          </a:xfrm>
        </p:spPr>
        <p:txBody>
          <a:bodyPr/>
          <a:lstStyle>
            <a:lvl1pPr marL="0" indent="0" fontAlgn="t">
              <a:buFontTx/>
              <a:buNone/>
              <a:defRPr sz="3200">
                <a:solidFill>
                  <a:schemeClr val="accent6"/>
                </a:solidFill>
              </a:defRPr>
            </a:lvl1pPr>
            <a:lvl2pPr marL="457200" indent="0" fontAlgn="t">
              <a:buFontTx/>
              <a:buNone/>
              <a:defRPr sz="2800">
                <a:solidFill>
                  <a:schemeClr val="accent6"/>
                </a:solidFill>
              </a:defRPr>
            </a:lvl2pPr>
            <a:lvl3pPr marL="914400" indent="0" fontAlgn="t">
              <a:buFontTx/>
              <a:buNone/>
              <a:defRPr sz="2400">
                <a:solidFill>
                  <a:schemeClr val="accent6"/>
                </a:solidFill>
              </a:defRPr>
            </a:lvl3pPr>
            <a:lvl4pPr marL="1371600" indent="0" fontAlgn="t">
              <a:buFontTx/>
              <a:buNone/>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8" name="Slide Number Placeholder 6">
            <a:extLst>
              <a:ext uri="{FF2B5EF4-FFF2-40B4-BE49-F238E27FC236}">
                <a16:creationId xmlns:a16="http://schemas.microsoft.com/office/drawing/2014/main" id="{0E7C66C9-9EAC-1343-A179-45E0B3C7B3F7}"/>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0E0AA202-5356-CE4B-9B1C-9B805B64902A}" type="slidenum">
              <a:rPr lang="en-US" smtClean="0"/>
              <a:pPr/>
              <a:t>‹#›</a:t>
            </a:fld>
            <a:endParaRPr lang="en-US" dirty="0"/>
          </a:p>
        </p:txBody>
      </p:sp>
      <p:pic>
        <p:nvPicPr>
          <p:cNvPr id="9" name="Picture 8">
            <a:extLst>
              <a:ext uri="{FF2B5EF4-FFF2-40B4-BE49-F238E27FC236}">
                <a16:creationId xmlns:a16="http://schemas.microsoft.com/office/drawing/2014/main" id="{58FAD694-732A-5849-938C-DD49BDF95646}"/>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383398352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60579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E9B8AF96-9084-C34A-8326-B56906D92CFA}"/>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58A5A6D7-D4FE-9040-A888-E752E8DCD155}" type="slidenum">
              <a:rPr lang="en-US" smtClean="0"/>
              <a:pPr/>
              <a:t>‹#›</a:t>
            </a:fld>
            <a:endParaRPr lang="en-US" dirty="0"/>
          </a:p>
        </p:txBody>
      </p:sp>
      <p:pic>
        <p:nvPicPr>
          <p:cNvPr id="11" name="Picture 10">
            <a:extLst>
              <a:ext uri="{FF2B5EF4-FFF2-40B4-BE49-F238E27FC236}">
                <a16:creationId xmlns:a16="http://schemas.microsoft.com/office/drawing/2014/main" id="{8191AA1B-93AD-FB4E-A137-8C0C348411B8}"/>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7631569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Date</a:t>
            </a:r>
          </a:p>
        </p:txBody>
      </p:sp>
    </p:spTree>
    <p:extLst>
      <p:ext uri="{BB962C8B-B14F-4D97-AF65-F5344CB8AC3E}">
        <p14:creationId xmlns:p14="http://schemas.microsoft.com/office/powerpoint/2010/main" val="206051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762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endParaRPr lang="en-US"/>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09352"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896100"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4AC78F42-9DA6-7845-B921-A42AEE237B5C}"/>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A8B18630-3351-1347-8F92-97E5339EB3DF}" type="slidenum">
              <a:rPr lang="en-US" smtClean="0"/>
              <a:pPr/>
              <a:t>‹#›</a:t>
            </a:fld>
            <a:endParaRPr lang="en-US" dirty="0"/>
          </a:p>
        </p:txBody>
      </p:sp>
      <p:pic>
        <p:nvPicPr>
          <p:cNvPr id="11" name="Picture 10">
            <a:extLst>
              <a:ext uri="{FF2B5EF4-FFF2-40B4-BE49-F238E27FC236}">
                <a16:creationId xmlns:a16="http://schemas.microsoft.com/office/drawing/2014/main" id="{990147D0-DAD8-6242-B85A-E5D58F0403D2}"/>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42560265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hasCustomPrompt="1"/>
          </p:nvPr>
        </p:nvSpPr>
        <p:spPr>
          <a:xfrm>
            <a:off x="1028700" y="1732105"/>
            <a:ext cx="8420100" cy="896795"/>
          </a:xfrm>
        </p:spPr>
        <p:txBody>
          <a:bodyPr anchor="t" anchorCtr="0">
            <a:noAutofit/>
          </a:bodyPr>
          <a:lstStyle>
            <a:lvl1pPr>
              <a:defRPr sz="5400" spc="0" baseline="0">
                <a:solidFill>
                  <a:schemeClr val="accent2"/>
                </a:solidFill>
              </a:defRPr>
            </a:lvl1pPr>
          </a:lstStyle>
          <a:p>
            <a:r>
              <a:rPr lang="en-US" dirty="0"/>
              <a:t>Thank you</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
        <p:nvSpPr>
          <p:cNvPr id="6" name="Content Placeholder 2">
            <a:extLst>
              <a:ext uri="{FF2B5EF4-FFF2-40B4-BE49-F238E27FC236}">
                <a16:creationId xmlns:a16="http://schemas.microsoft.com/office/drawing/2014/main" id="{17D5C3B5-9C73-BA41-B510-C6FC41E1368B}"/>
              </a:ext>
            </a:extLst>
          </p:cNvPr>
          <p:cNvSpPr>
            <a:spLocks noGrp="1"/>
          </p:cNvSpPr>
          <p:nvPr>
            <p:ph idx="1" hasCustomPrompt="1"/>
          </p:nvPr>
        </p:nvSpPr>
        <p:spPr>
          <a:xfrm>
            <a:off x="1047750" y="2628901"/>
            <a:ext cx="5867400" cy="2362200"/>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Closing remarks and information.</a:t>
            </a:r>
          </a:p>
        </p:txBody>
      </p:sp>
    </p:spTree>
    <p:extLst>
      <p:ext uri="{BB962C8B-B14F-4D97-AF65-F5344CB8AC3E}">
        <p14:creationId xmlns:p14="http://schemas.microsoft.com/office/powerpoint/2010/main" val="229963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215082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Layou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0"/>
            <a:ext cx="12192000" cy="6858000"/>
          </a:xfrm>
          <a:solidFill>
            <a:schemeClr val="tx2"/>
          </a:solidFill>
        </p:spPr>
        <p:txBody>
          <a:bodyPr/>
          <a:lstStyle>
            <a:lvl1pPr>
              <a:defRPr>
                <a:solidFill>
                  <a:schemeClr val="accent2"/>
                </a:solidFill>
              </a:defRPr>
            </a:lvl1pPr>
          </a:lstStyle>
          <a:p>
            <a:endParaRPr lang="en-US" dirty="0"/>
          </a:p>
        </p:txBody>
      </p:sp>
      <p:sp>
        <p:nvSpPr>
          <p:cNvPr id="11" name="Title 8">
            <a:extLst>
              <a:ext uri="{FF2B5EF4-FFF2-40B4-BE49-F238E27FC236}">
                <a16:creationId xmlns:a16="http://schemas.microsoft.com/office/drawing/2014/main" id="{47BD68E0-9DC0-CA40-BDA7-8E3D81087A54}"/>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dirty="0"/>
              <a:t>Click to edit Master title style</a:t>
            </a:r>
          </a:p>
        </p:txBody>
      </p:sp>
      <p:sp>
        <p:nvSpPr>
          <p:cNvPr id="12" name="Text Placeholder 13">
            <a:extLst>
              <a:ext uri="{FF2B5EF4-FFF2-40B4-BE49-F238E27FC236}">
                <a16:creationId xmlns:a16="http://schemas.microsoft.com/office/drawing/2014/main" id="{000EC847-8F76-954B-AF0B-EA76462475F0}"/>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3" name="Text Placeholder 15">
            <a:extLst>
              <a:ext uri="{FF2B5EF4-FFF2-40B4-BE49-F238E27FC236}">
                <a16:creationId xmlns:a16="http://schemas.microsoft.com/office/drawing/2014/main" id="{E8AEE2C1-5DED-3343-B377-25A9FEC76216}"/>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pic>
        <p:nvPicPr>
          <p:cNvPr id="14" name="Picture 13">
            <a:extLst>
              <a:ext uri="{FF2B5EF4-FFF2-40B4-BE49-F238E27FC236}">
                <a16:creationId xmlns:a16="http://schemas.microsoft.com/office/drawing/2014/main" id="{403CD32C-778B-284E-AD1B-2C922A413CB0}"/>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71508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2" name="Rectangle 1">
            <a:extLst>
              <a:ext uri="{FF2B5EF4-FFF2-40B4-BE49-F238E27FC236}">
                <a16:creationId xmlns:a16="http://schemas.microsoft.com/office/drawing/2014/main" id="{98117236-5E7C-3A4F-9AE6-882902A89316}"/>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62088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Layou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0"/>
            <a:ext cx="12192000" cy="6858000"/>
          </a:xfrm>
          <a:solidFill>
            <a:schemeClr val="tx2"/>
          </a:solidFill>
        </p:spPr>
        <p:txBody>
          <a:bodyPr/>
          <a:lstStyle>
            <a:lvl1pPr>
              <a:defRPr>
                <a:solidFill>
                  <a:schemeClr val="accent2"/>
                </a:solidFill>
              </a:defRPr>
            </a:lvl1pPr>
          </a:lstStyle>
          <a:p>
            <a:endParaRPr lang="en-US" dirty="0"/>
          </a:p>
        </p:txBody>
      </p:sp>
      <p:pic>
        <p:nvPicPr>
          <p:cNvPr id="14" name="Picture 13">
            <a:extLst>
              <a:ext uri="{FF2B5EF4-FFF2-40B4-BE49-F238E27FC236}">
                <a16:creationId xmlns:a16="http://schemas.microsoft.com/office/drawing/2014/main" id="{403CD32C-778B-284E-AD1B-2C922A413CB0}"/>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8" name="Rectangle 7">
            <a:extLst>
              <a:ext uri="{FF2B5EF4-FFF2-40B4-BE49-F238E27FC236}">
                <a16:creationId xmlns:a16="http://schemas.microsoft.com/office/drawing/2014/main" id="{E927D59C-1055-284F-A691-EB81D0AAF6DF}"/>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2D008463-24A0-A542-BE4F-09DCE05EE46B}"/>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dirty="0"/>
              <a:t>Click to edit Master title style</a:t>
            </a:r>
          </a:p>
        </p:txBody>
      </p:sp>
      <p:sp>
        <p:nvSpPr>
          <p:cNvPr id="10" name="Text Placeholder 13">
            <a:extLst>
              <a:ext uri="{FF2B5EF4-FFF2-40B4-BE49-F238E27FC236}">
                <a16:creationId xmlns:a16="http://schemas.microsoft.com/office/drawing/2014/main" id="{A5F52BFD-303D-244F-AAB2-3FD5AFE3B3FB}"/>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5" name="Text Placeholder 15">
            <a:extLst>
              <a:ext uri="{FF2B5EF4-FFF2-40B4-BE49-F238E27FC236}">
                <a16:creationId xmlns:a16="http://schemas.microsoft.com/office/drawing/2014/main" id="{9DBA369A-EABA-C54E-8D72-9D35F7EAAB5E}"/>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189148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tx1">
                    <a:tint val="75000"/>
                  </a:schemeClr>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endParaRPr lang="en-US"/>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3"/>
                </a:solidFill>
              </a:defRPr>
            </a:lvl1pPr>
          </a:lstStyle>
          <a:p>
            <a:fld id="{1E0E7D85-594F-0A4B-B30D-4DE05AFCF638}" type="slidenum">
              <a:rPr lang="en-US" smtClean="0"/>
              <a:pPr/>
              <a:t>‹#›</a:t>
            </a:fld>
            <a:endParaRPr lang="en-US"/>
          </a:p>
        </p:txBody>
      </p:sp>
      <p:pic>
        <p:nvPicPr>
          <p:cNvPr id="7" name="Picture 6">
            <a:extLst>
              <a:ext uri="{FF2B5EF4-FFF2-40B4-BE49-F238E27FC236}">
                <a16:creationId xmlns:a16="http://schemas.microsoft.com/office/drawing/2014/main" id="{2F2C296E-CC38-5D4E-BB29-FD4194CF20FF}"/>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1415895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2089A-6090-BA47-A35C-815B05CABF92}"/>
              </a:ext>
            </a:extLst>
          </p:cNvPr>
          <p:cNvSpPr>
            <a:spLocks noGrp="1"/>
          </p:cNvSpPr>
          <p:nvPr>
            <p:ph type="title"/>
          </p:nvPr>
        </p:nvSpPr>
        <p:spPr>
          <a:xfrm>
            <a:off x="1028700" y="729916"/>
            <a:ext cx="10515600" cy="1331496"/>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2A3A29-A82A-AA4F-839C-0360710DC43F}"/>
              </a:ext>
            </a:extLst>
          </p:cNvPr>
          <p:cNvSpPr>
            <a:spLocks noGrp="1"/>
          </p:cNvSpPr>
          <p:nvPr>
            <p:ph type="body" idx="1"/>
          </p:nvPr>
        </p:nvSpPr>
        <p:spPr>
          <a:xfrm>
            <a:off x="1028700" y="2398210"/>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D3DB87A-3292-4443-806E-4FEB222394A5}"/>
              </a:ext>
            </a:extLst>
          </p:cNvPr>
          <p:cNvSpPr>
            <a:spLocks noGrp="1"/>
          </p:cNvSpPr>
          <p:nvPr>
            <p:ph type="sldNum" sz="quarter" idx="4"/>
          </p:nvPr>
        </p:nvSpPr>
        <p:spPr>
          <a:xfrm>
            <a:off x="8382000" y="6356350"/>
            <a:ext cx="2743200" cy="365125"/>
          </a:xfrm>
          <a:prstGeom prst="rect">
            <a:avLst/>
          </a:prstGeom>
        </p:spPr>
        <p:txBody>
          <a:bodyPr vert="horz" lIns="0" tIns="0" rIns="0" bIns="0" rtlCol="0" anchor="ctr"/>
          <a:lstStyle>
            <a:lvl1pPr algn="r">
              <a:defRPr sz="1200" b="0" i="0">
                <a:solidFill>
                  <a:schemeClr val="tx1">
                    <a:tint val="75000"/>
                  </a:schemeClr>
                </a:solidFill>
                <a:latin typeface="Roboto Slab" pitchFamily="2" charset="0"/>
                <a:ea typeface="Roboto Slab" pitchFamily="2" charset="0"/>
              </a:defRPr>
            </a:lvl1pPr>
          </a:lstStyle>
          <a:p>
            <a:fld id="{1E0E7D85-594F-0A4B-B30D-4DE05AFCF638}" type="slidenum">
              <a:rPr lang="en-US" smtClean="0"/>
              <a:pPr/>
              <a:t>‹#›</a:t>
            </a:fld>
            <a:endParaRPr lang="en-US" dirty="0"/>
          </a:p>
        </p:txBody>
      </p:sp>
      <p:sp>
        <p:nvSpPr>
          <p:cNvPr id="11" name="Footer Placeholder 10">
            <a:extLst>
              <a:ext uri="{FF2B5EF4-FFF2-40B4-BE49-F238E27FC236}">
                <a16:creationId xmlns:a16="http://schemas.microsoft.com/office/drawing/2014/main" id="{25F50299-519C-924C-A429-72B4A914FA12}"/>
              </a:ext>
            </a:extLst>
          </p:cNvPr>
          <p:cNvSpPr>
            <a:spLocks noGrp="1"/>
          </p:cNvSpPr>
          <p:nvPr>
            <p:ph type="ftr" sz="quarter" idx="3"/>
          </p:nvPr>
        </p:nvSpPr>
        <p:spPr>
          <a:xfrm>
            <a:off x="1028700" y="6356350"/>
            <a:ext cx="4114800" cy="365125"/>
          </a:xfrm>
          <a:prstGeom prst="rect">
            <a:avLst/>
          </a:prstGeom>
        </p:spPr>
        <p:txBody>
          <a:bodyPr vert="horz" lIns="0" tIns="0" rIns="0" bIns="0" rtlCol="0" anchor="ctr"/>
          <a:lstStyle>
            <a:lvl1pPr algn="l">
              <a:defRPr sz="1200" kern="0" cap="all" spc="1000" baseline="0">
                <a:solidFill>
                  <a:schemeClr val="accent1"/>
                </a:solidFill>
                <a:latin typeface="Source Sans Pro" panose="020B0503030403020204" pitchFamily="34" charset="0"/>
                <a:ea typeface="Source Sans Pro" panose="020B0503030403020204" pitchFamily="34" charset="0"/>
              </a:defRPr>
            </a:lvl1pPr>
          </a:lstStyle>
          <a:p>
            <a:endParaRPr lang="en-US" dirty="0"/>
          </a:p>
        </p:txBody>
      </p:sp>
    </p:spTree>
    <p:extLst>
      <p:ext uri="{BB962C8B-B14F-4D97-AF65-F5344CB8AC3E}">
        <p14:creationId xmlns:p14="http://schemas.microsoft.com/office/powerpoint/2010/main" val="3498810350"/>
      </p:ext>
    </p:extLst>
  </p:cSld>
  <p:clrMap bg1="dk1" tx1="lt1" bg2="dk2" tx2="lt2" accent1="accent1" accent2="accent2" accent3="accent3" accent4="accent4" accent5="accent5" accent6="accent6" hlink="hlink" folHlink="folHlink"/>
  <p:sldLayoutIdLst>
    <p:sldLayoutId id="2147483658" r:id="rId1"/>
    <p:sldLayoutId id="2147483662" r:id="rId2"/>
    <p:sldLayoutId id="2147483649" r:id="rId3"/>
    <p:sldLayoutId id="2147483663" r:id="rId4"/>
    <p:sldLayoutId id="2147483682" r:id="rId5"/>
    <p:sldLayoutId id="2147483694" r:id="rId6"/>
    <p:sldLayoutId id="2147483683" r:id="rId7"/>
    <p:sldLayoutId id="2147483696" r:id="rId8"/>
    <p:sldLayoutId id="2147483651" r:id="rId9"/>
    <p:sldLayoutId id="2147483659" r:id="rId10"/>
    <p:sldLayoutId id="2147483660" r:id="rId11"/>
    <p:sldLayoutId id="2147483661" r:id="rId12"/>
    <p:sldLayoutId id="2147483654" r:id="rId13"/>
    <p:sldLayoutId id="2147483668" r:id="rId14"/>
    <p:sldLayoutId id="2147483669" r:id="rId15"/>
    <p:sldLayoutId id="2147483670" r:id="rId16"/>
    <p:sldLayoutId id="2147483671" r:id="rId17"/>
    <p:sldLayoutId id="2147483672" r:id="rId18"/>
    <p:sldLayoutId id="2147483691" r:id="rId19"/>
    <p:sldLayoutId id="2147483695" r:id="rId20"/>
    <p:sldLayoutId id="2147483685" r:id="rId21"/>
    <p:sldLayoutId id="2147483688" r:id="rId22"/>
    <p:sldLayoutId id="2147483650" r:id="rId23"/>
    <p:sldLayoutId id="2147483665" r:id="rId24"/>
    <p:sldLayoutId id="2147483667" r:id="rId25"/>
    <p:sldLayoutId id="2147483652" r:id="rId26"/>
    <p:sldLayoutId id="2147483653" r:id="rId27"/>
    <p:sldLayoutId id="2147483655" r:id="rId28"/>
    <p:sldLayoutId id="2147483656" r:id="rId29"/>
    <p:sldLayoutId id="2147483657" r:id="rId30"/>
    <p:sldLayoutId id="2147483666" r:id="rId31"/>
    <p:sldLayoutId id="2147483664" r:id="rId32"/>
    <p:sldLayoutId id="2147483673" r:id="rId33"/>
    <p:sldLayoutId id="2147483674" r:id="rId34"/>
    <p:sldLayoutId id="2147483675" r:id="rId35"/>
    <p:sldLayoutId id="2147483676" r:id="rId36"/>
    <p:sldLayoutId id="2147483677" r:id="rId37"/>
    <p:sldLayoutId id="2147483678" r:id="rId38"/>
    <p:sldLayoutId id="2147483679" r:id="rId39"/>
    <p:sldLayoutId id="2147483680" r:id="rId40"/>
    <p:sldLayoutId id="2147483681" r:id="rId41"/>
  </p:sldLayoutIdLst>
  <p:hf hdr="0" dt="0"/>
  <p:txStyles>
    <p:titleStyle>
      <a:lvl1pPr algn="l" defTabSz="914400" rtl="0" eaLnBrk="1" latinLnBrk="0" hangingPunct="1">
        <a:lnSpc>
          <a:spcPct val="90000"/>
        </a:lnSpc>
        <a:spcBef>
          <a:spcPct val="0"/>
        </a:spcBef>
        <a:buNone/>
        <a:defRPr sz="4400" b="1" i="0" kern="0" cap="all" spc="0" baseline="0">
          <a:solidFill>
            <a:schemeClr val="tx1"/>
          </a:solidFill>
          <a:latin typeface="Source Sans Pro Black" panose="020B0503030403020204" pitchFamily="34" charset="0"/>
          <a:ea typeface="Source Sans Pro Black" panose="020B0503030403020204" pitchFamily="34" charset="0"/>
          <a:cs typeface="+mj-cs"/>
        </a:defRPr>
      </a:lvl1pPr>
    </p:titleStyle>
    <p:bodyStyle>
      <a:lvl1pPr marL="228600" indent="-228600" algn="l" defTabSz="2286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Regular"/>
          <a:ea typeface="+mn-ea"/>
          <a:cs typeface="+mn-cs"/>
        </a:defRPr>
      </a:lvl1pPr>
      <a:lvl2pPr marL="685800" indent="-228600" algn="l" defTabSz="2286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Slab" pitchFamily="2" charset="0"/>
          <a:ea typeface="Roboto Slab" pitchFamily="2" charset="0"/>
          <a:cs typeface="+mn-cs"/>
        </a:defRPr>
      </a:lvl2pPr>
      <a:lvl3pPr marL="1143000" indent="-228600" algn="l" defTabSz="2286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Light" panose="020B0503030403020204" pitchFamily="34" charset="0"/>
          <a:ea typeface="Source Sans Pro Light" panose="020B0503030403020204" pitchFamily="34" charset="0"/>
          <a:cs typeface="+mn-cs"/>
        </a:defRPr>
      </a:lvl3pPr>
      <a:lvl4pPr marL="1600200" indent="-228600" algn="l" defTabSz="228600" rtl="0" eaLnBrk="1" latinLnBrk="0" hangingPunct="1">
        <a:lnSpc>
          <a:spcPct val="90000"/>
        </a:lnSpc>
        <a:spcBef>
          <a:spcPts val="500"/>
        </a:spcBef>
        <a:buFont typeface="Arial" panose="020B0604020202020204" pitchFamily="34" charset="0"/>
        <a:buChar char="•"/>
        <a:defRPr sz="1400" b="1" i="0" kern="1200">
          <a:solidFill>
            <a:schemeClr val="tx1"/>
          </a:solidFill>
          <a:latin typeface="Roboto Slab" pitchFamily="2" charset="0"/>
          <a:ea typeface="Roboto Slab" pitchFamily="2" charset="0"/>
          <a:cs typeface="+mn-cs"/>
        </a:defRPr>
      </a:lvl4pPr>
      <a:lvl5pPr marL="2057400" indent="-228600" algn="l" defTabSz="228600" rtl="0" eaLnBrk="1" latinLnBrk="0" hangingPunct="1">
        <a:lnSpc>
          <a:spcPct val="90000"/>
        </a:lnSpc>
        <a:spcBef>
          <a:spcPts val="500"/>
        </a:spcBef>
        <a:buFont typeface="Arial" panose="020B0604020202020204" pitchFamily="34" charset="0"/>
        <a:buChar char="•"/>
        <a:defRPr sz="14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36" userDrawn="1">
          <p15:clr>
            <a:srgbClr val="F26B43"/>
          </p15:clr>
        </p15:guide>
        <p15:guide id="2" pos="3816" userDrawn="1">
          <p15:clr>
            <a:srgbClr val="F26B43"/>
          </p15:clr>
        </p15:guide>
        <p15:guide id="3" pos="1176" userDrawn="1">
          <p15:clr>
            <a:srgbClr val="F26B43"/>
          </p15:clr>
        </p15:guide>
        <p15:guide id="4" orient="horz" pos="3672" userDrawn="1">
          <p15:clr>
            <a:srgbClr val="F26B43"/>
          </p15:clr>
        </p15:guide>
        <p15:guide id="5" orient="horz" pos="648" userDrawn="1">
          <p15:clr>
            <a:srgbClr val="F26B43"/>
          </p15:clr>
        </p15:guide>
        <p15:guide id="6" pos="648" userDrawn="1">
          <p15:clr>
            <a:srgbClr val="F26B43"/>
          </p15:clr>
        </p15:guide>
        <p15:guide id="7" pos="7008" userDrawn="1">
          <p15:clr>
            <a:srgbClr val="F26B43"/>
          </p15:clr>
        </p15:guide>
        <p15:guide id="8" pos="1704" userDrawn="1">
          <p15:clr>
            <a:srgbClr val="F26B43"/>
          </p15:clr>
        </p15:guide>
        <p15:guide id="9" pos="2232" userDrawn="1">
          <p15:clr>
            <a:srgbClr val="F26B43"/>
          </p15:clr>
        </p15:guide>
        <p15:guide id="10" pos="2784" userDrawn="1">
          <p15:clr>
            <a:srgbClr val="F26B43"/>
          </p15:clr>
        </p15:guide>
        <p15:guide id="11" pos="3312" userDrawn="1">
          <p15:clr>
            <a:srgbClr val="F26B43"/>
          </p15:clr>
        </p15:guide>
        <p15:guide id="12" pos="4344" userDrawn="1">
          <p15:clr>
            <a:srgbClr val="F26B43"/>
          </p15:clr>
        </p15:guide>
        <p15:guide id="13" pos="4872" userDrawn="1">
          <p15:clr>
            <a:srgbClr val="F26B43"/>
          </p15:clr>
        </p15:guide>
        <p15:guide id="14" pos="5424" userDrawn="1">
          <p15:clr>
            <a:srgbClr val="F26B43"/>
          </p15:clr>
        </p15:guide>
        <p15:guide id="15" pos="5952" userDrawn="1">
          <p15:clr>
            <a:srgbClr val="F26B43"/>
          </p15:clr>
        </p15:guide>
        <p15:guide id="16" pos="6480" userDrawn="1">
          <p15:clr>
            <a:srgbClr val="F26B43"/>
          </p15:clr>
        </p15:guide>
        <p15:guide id="17" orient="horz" pos="1152" userDrawn="1">
          <p15:clr>
            <a:srgbClr val="F26B43"/>
          </p15:clr>
        </p15:guide>
        <p15:guide id="18" orient="horz" pos="1656" userDrawn="1">
          <p15:clr>
            <a:srgbClr val="F26B43"/>
          </p15:clr>
        </p15:guide>
        <p15:guide id="19" orient="horz" pos="2640" userDrawn="1">
          <p15:clr>
            <a:srgbClr val="F26B43"/>
          </p15:clr>
        </p15:guide>
        <p15:guide id="20" orient="horz" pos="31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E23C-1C5A-F04C-B586-29E798A04828}"/>
              </a:ext>
            </a:extLst>
          </p:cNvPr>
          <p:cNvSpPr>
            <a:spLocks noGrp="1"/>
          </p:cNvSpPr>
          <p:nvPr>
            <p:ph type="title"/>
          </p:nvPr>
        </p:nvSpPr>
        <p:spPr/>
        <p:txBody>
          <a:bodyPr/>
          <a:lstStyle/>
          <a:p>
            <a:r>
              <a:rPr lang="en-US" dirty="0"/>
              <a:t>COURSE EVALUATION</a:t>
            </a:r>
          </a:p>
        </p:txBody>
      </p:sp>
      <p:sp>
        <p:nvSpPr>
          <p:cNvPr id="3" name="Text Placeholder 2">
            <a:extLst>
              <a:ext uri="{FF2B5EF4-FFF2-40B4-BE49-F238E27FC236}">
                <a16:creationId xmlns:a16="http://schemas.microsoft.com/office/drawing/2014/main" id="{35519B78-ECDB-824B-BDD3-DDC37A29A05A}"/>
              </a:ext>
            </a:extLst>
          </p:cNvPr>
          <p:cNvSpPr>
            <a:spLocks noGrp="1"/>
          </p:cNvSpPr>
          <p:nvPr>
            <p:ph type="body" sz="quarter" idx="10"/>
          </p:nvPr>
        </p:nvSpPr>
        <p:spPr>
          <a:xfrm>
            <a:off x="1028700" y="1656182"/>
            <a:ext cx="2686828" cy="397334"/>
          </a:xfrm>
        </p:spPr>
        <p:txBody>
          <a:bodyPr/>
          <a:lstStyle/>
          <a:p>
            <a:r>
              <a:rPr lang="en-US" sz="2400" dirty="0"/>
              <a:t>Spring 2019 Pilot</a:t>
            </a:r>
          </a:p>
        </p:txBody>
      </p:sp>
      <p:sp>
        <p:nvSpPr>
          <p:cNvPr id="4" name="Text Placeholder 3">
            <a:extLst>
              <a:ext uri="{FF2B5EF4-FFF2-40B4-BE49-F238E27FC236}">
                <a16:creationId xmlns:a16="http://schemas.microsoft.com/office/drawing/2014/main" id="{931B5660-3A1C-5C45-95EE-9129F9F38C0C}"/>
              </a:ext>
            </a:extLst>
          </p:cNvPr>
          <p:cNvSpPr>
            <a:spLocks noGrp="1"/>
          </p:cNvSpPr>
          <p:nvPr>
            <p:ph type="body" sz="quarter" idx="11"/>
          </p:nvPr>
        </p:nvSpPr>
        <p:spPr/>
        <p:txBody>
          <a:bodyPr/>
          <a:lstStyle/>
          <a:p>
            <a:r>
              <a:rPr lang="en-US" dirty="0"/>
              <a:t>August 27, 2019</a:t>
            </a:r>
          </a:p>
        </p:txBody>
      </p:sp>
    </p:spTree>
    <p:extLst>
      <p:ext uri="{BB962C8B-B14F-4D97-AF65-F5344CB8AC3E}">
        <p14:creationId xmlns:p14="http://schemas.microsoft.com/office/powerpoint/2010/main" val="3963398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51FDB8-1FC3-1A46-8012-47A1A002808A}"/>
              </a:ext>
            </a:extLst>
          </p:cNvPr>
          <p:cNvSpPr>
            <a:spLocks noGrp="1"/>
          </p:cNvSpPr>
          <p:nvPr>
            <p:ph type="pic" sz="quarter" idx="13"/>
          </p:nvPr>
        </p:nvSpPr>
        <p:spPr>
          <a:xfrm>
            <a:off x="2648249" y="0"/>
            <a:ext cx="8458201" cy="5829300"/>
          </a:xfrm>
        </p:spPr>
      </p:sp>
      <p:sp>
        <p:nvSpPr>
          <p:cNvPr id="6" name="Rectangle 5">
            <a:extLst>
              <a:ext uri="{FF2B5EF4-FFF2-40B4-BE49-F238E27FC236}">
                <a16:creationId xmlns:a16="http://schemas.microsoft.com/office/drawing/2014/main" id="{14DD2CC4-140F-634F-842B-2E05DEA3C00F}"/>
              </a:ext>
            </a:extLst>
          </p:cNvPr>
          <p:cNvSpPr/>
          <p:nvPr/>
        </p:nvSpPr>
        <p:spPr>
          <a:xfrm>
            <a:off x="1028699" y="3390899"/>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3938E-5C98-9E46-8A6E-8724D1624985}"/>
              </a:ext>
            </a:extLst>
          </p:cNvPr>
          <p:cNvPicPr>
            <a:picLocks noChangeAspect="1"/>
          </p:cNvPicPr>
          <p:nvPr/>
        </p:nvPicPr>
        <p:blipFill>
          <a:blip r:embed="rId2"/>
          <a:stretch>
            <a:fillRect/>
          </a:stretch>
        </p:blipFill>
        <p:spPr>
          <a:xfrm>
            <a:off x="9448800" y="5431183"/>
            <a:ext cx="1676400" cy="1433578"/>
          </a:xfrm>
          <a:prstGeom prst="rect">
            <a:avLst/>
          </a:prstGeom>
        </p:spPr>
      </p:pic>
      <p:sp>
        <p:nvSpPr>
          <p:cNvPr id="3" name="Slide Number Placeholder 2">
            <a:extLst>
              <a:ext uri="{FF2B5EF4-FFF2-40B4-BE49-F238E27FC236}">
                <a16:creationId xmlns:a16="http://schemas.microsoft.com/office/drawing/2014/main" id="{12478125-12E9-F64D-BAD4-07A3C68620BB}"/>
              </a:ext>
            </a:extLst>
          </p:cNvPr>
          <p:cNvSpPr>
            <a:spLocks noGrp="1"/>
          </p:cNvSpPr>
          <p:nvPr>
            <p:ph type="sldNum" sz="quarter" idx="12"/>
          </p:nvPr>
        </p:nvSpPr>
        <p:spPr/>
        <p:txBody>
          <a:bodyPr/>
          <a:lstStyle/>
          <a:p>
            <a:fld id="{1E0E7D85-594F-0A4B-B30D-4DE05AFCF638}" type="slidenum">
              <a:rPr lang="en-US" smtClean="0"/>
              <a:pPr/>
              <a:t>10</a:t>
            </a:fld>
            <a:endParaRPr lang="en-US" dirty="0"/>
          </a:p>
        </p:txBody>
      </p:sp>
      <p:sp>
        <p:nvSpPr>
          <p:cNvPr id="9" name="TextBox 8"/>
          <p:cNvSpPr txBox="1"/>
          <p:nvPr/>
        </p:nvSpPr>
        <p:spPr>
          <a:xfrm>
            <a:off x="1578974" y="3775439"/>
            <a:ext cx="4891389" cy="1015663"/>
          </a:xfrm>
          <a:prstGeom prst="rect">
            <a:avLst/>
          </a:prstGeom>
          <a:noFill/>
        </p:spPr>
        <p:txBody>
          <a:bodyPr wrap="square" rtlCol="0">
            <a:spAutoFit/>
          </a:bodyPr>
          <a:lstStyle/>
          <a:p>
            <a:r>
              <a:rPr lang="en-US" sz="2000" dirty="0">
                <a:solidFill>
                  <a:srgbClr val="FFFF00"/>
                </a:solidFill>
              </a:rPr>
              <a:t>Original Q2: </a:t>
            </a:r>
            <a:r>
              <a:rPr lang="en-US" sz="2000" dirty="0"/>
              <a:t>The learning outcomes and expectations for performance were clearly communicated throughout the semester. </a:t>
            </a:r>
          </a:p>
        </p:txBody>
      </p:sp>
      <p:sp>
        <p:nvSpPr>
          <p:cNvPr id="10" name="TextBox 9"/>
          <p:cNvSpPr txBox="1"/>
          <p:nvPr/>
        </p:nvSpPr>
        <p:spPr>
          <a:xfrm>
            <a:off x="1613294" y="5248199"/>
            <a:ext cx="4502748" cy="1015663"/>
          </a:xfrm>
          <a:prstGeom prst="rect">
            <a:avLst/>
          </a:prstGeom>
          <a:noFill/>
        </p:spPr>
        <p:txBody>
          <a:bodyPr wrap="square" rtlCol="0">
            <a:spAutoFit/>
          </a:bodyPr>
          <a:lstStyle/>
          <a:p>
            <a:r>
              <a:rPr lang="en-US" sz="2000" dirty="0">
                <a:solidFill>
                  <a:srgbClr val="FFFF00"/>
                </a:solidFill>
              </a:rPr>
              <a:t>Revised Q2:</a:t>
            </a:r>
            <a:r>
              <a:rPr lang="en-US" sz="2000" dirty="0"/>
              <a:t> Expectations for performance were clearly communicated throughout the semester.  </a:t>
            </a:r>
          </a:p>
        </p:txBody>
      </p:sp>
      <p:sp>
        <p:nvSpPr>
          <p:cNvPr id="12" name="TextBox 11"/>
          <p:cNvSpPr txBox="1"/>
          <p:nvPr/>
        </p:nvSpPr>
        <p:spPr>
          <a:xfrm>
            <a:off x="2870554" y="572432"/>
            <a:ext cx="7744927" cy="1938992"/>
          </a:xfrm>
          <a:prstGeom prst="rect">
            <a:avLst/>
          </a:prstGeom>
          <a:noFill/>
        </p:spPr>
        <p:txBody>
          <a:bodyPr wrap="square" rtlCol="0">
            <a:spAutoFit/>
          </a:bodyPr>
          <a:lstStyle/>
          <a:p>
            <a:r>
              <a:rPr lang="en-US" sz="2400" dirty="0">
                <a:solidFill>
                  <a:schemeClr val="bg1"/>
                </a:solidFill>
              </a:rPr>
              <a:t>With the original wording, students immediately thought about the syllabus and did not understand the term ‘learning outcomes.’ The intent of this question is to emphasize the importance of expectations for performance AND clear communication throughout the semester.</a:t>
            </a:r>
          </a:p>
        </p:txBody>
      </p:sp>
    </p:spTree>
    <p:extLst>
      <p:ext uri="{BB962C8B-B14F-4D97-AF65-F5344CB8AC3E}">
        <p14:creationId xmlns:p14="http://schemas.microsoft.com/office/powerpoint/2010/main" val="1372719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51FDB8-1FC3-1A46-8012-47A1A002808A}"/>
              </a:ext>
            </a:extLst>
          </p:cNvPr>
          <p:cNvSpPr>
            <a:spLocks noGrp="1"/>
          </p:cNvSpPr>
          <p:nvPr>
            <p:ph type="pic" sz="quarter" idx="13"/>
          </p:nvPr>
        </p:nvSpPr>
        <p:spPr/>
      </p:sp>
      <p:sp>
        <p:nvSpPr>
          <p:cNvPr id="6" name="Rectangle 5">
            <a:extLst>
              <a:ext uri="{FF2B5EF4-FFF2-40B4-BE49-F238E27FC236}">
                <a16:creationId xmlns:a16="http://schemas.microsoft.com/office/drawing/2014/main" id="{14DD2CC4-140F-634F-842B-2E05DEA3C00F}"/>
              </a:ext>
            </a:extLst>
          </p:cNvPr>
          <p:cNvSpPr/>
          <p:nvPr/>
        </p:nvSpPr>
        <p:spPr>
          <a:xfrm>
            <a:off x="1028699" y="3390899"/>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3938E-5C98-9E46-8A6E-8724D1624985}"/>
              </a:ext>
            </a:extLst>
          </p:cNvPr>
          <p:cNvPicPr>
            <a:picLocks noChangeAspect="1"/>
          </p:cNvPicPr>
          <p:nvPr/>
        </p:nvPicPr>
        <p:blipFill>
          <a:blip r:embed="rId2"/>
          <a:stretch>
            <a:fillRect/>
          </a:stretch>
        </p:blipFill>
        <p:spPr>
          <a:xfrm>
            <a:off x="9448800" y="5431183"/>
            <a:ext cx="1676400" cy="1433578"/>
          </a:xfrm>
          <a:prstGeom prst="rect">
            <a:avLst/>
          </a:prstGeom>
        </p:spPr>
      </p:pic>
      <p:sp>
        <p:nvSpPr>
          <p:cNvPr id="3" name="Slide Number Placeholder 2">
            <a:extLst>
              <a:ext uri="{FF2B5EF4-FFF2-40B4-BE49-F238E27FC236}">
                <a16:creationId xmlns:a16="http://schemas.microsoft.com/office/drawing/2014/main" id="{12478125-12E9-F64D-BAD4-07A3C68620BB}"/>
              </a:ext>
            </a:extLst>
          </p:cNvPr>
          <p:cNvSpPr>
            <a:spLocks noGrp="1"/>
          </p:cNvSpPr>
          <p:nvPr>
            <p:ph type="sldNum" sz="quarter" idx="12"/>
          </p:nvPr>
        </p:nvSpPr>
        <p:spPr/>
        <p:txBody>
          <a:bodyPr/>
          <a:lstStyle/>
          <a:p>
            <a:fld id="{1E0E7D85-594F-0A4B-B30D-4DE05AFCF638}" type="slidenum">
              <a:rPr lang="en-US" smtClean="0"/>
              <a:pPr/>
              <a:t>11</a:t>
            </a:fld>
            <a:endParaRPr lang="en-US" dirty="0"/>
          </a:p>
        </p:txBody>
      </p:sp>
      <p:sp>
        <p:nvSpPr>
          <p:cNvPr id="9" name="TextBox 8"/>
          <p:cNvSpPr txBox="1"/>
          <p:nvPr/>
        </p:nvSpPr>
        <p:spPr>
          <a:xfrm>
            <a:off x="1578974" y="3775439"/>
            <a:ext cx="4891389" cy="707886"/>
          </a:xfrm>
          <a:prstGeom prst="rect">
            <a:avLst/>
          </a:prstGeom>
          <a:noFill/>
        </p:spPr>
        <p:txBody>
          <a:bodyPr wrap="square" rtlCol="0">
            <a:spAutoFit/>
          </a:bodyPr>
          <a:lstStyle/>
          <a:p>
            <a:r>
              <a:rPr lang="en-US" sz="2000" dirty="0">
                <a:solidFill>
                  <a:srgbClr val="FFFF00"/>
                </a:solidFill>
              </a:rPr>
              <a:t>Original Q3: </a:t>
            </a:r>
            <a:r>
              <a:rPr lang="en-US" sz="2000" dirty="0"/>
              <a:t>I felt encouraged and supported to do my best work. </a:t>
            </a:r>
          </a:p>
        </p:txBody>
      </p:sp>
      <p:sp>
        <p:nvSpPr>
          <p:cNvPr id="10" name="TextBox 9"/>
          <p:cNvSpPr txBox="1"/>
          <p:nvPr/>
        </p:nvSpPr>
        <p:spPr>
          <a:xfrm>
            <a:off x="1613294" y="5248199"/>
            <a:ext cx="4502748" cy="707886"/>
          </a:xfrm>
          <a:prstGeom prst="rect">
            <a:avLst/>
          </a:prstGeom>
          <a:noFill/>
        </p:spPr>
        <p:txBody>
          <a:bodyPr wrap="square" rtlCol="0">
            <a:spAutoFit/>
          </a:bodyPr>
          <a:lstStyle/>
          <a:p>
            <a:r>
              <a:rPr lang="en-US" sz="2000" dirty="0">
                <a:solidFill>
                  <a:srgbClr val="FFFF00"/>
                </a:solidFill>
              </a:rPr>
              <a:t>Revised Q3:</a:t>
            </a:r>
            <a:r>
              <a:rPr lang="en-US" sz="2000" dirty="0"/>
              <a:t> In this course, I felt motivated to do my best work. </a:t>
            </a:r>
          </a:p>
        </p:txBody>
      </p:sp>
      <p:sp>
        <p:nvSpPr>
          <p:cNvPr id="12" name="TextBox 11"/>
          <p:cNvSpPr txBox="1"/>
          <p:nvPr/>
        </p:nvSpPr>
        <p:spPr>
          <a:xfrm>
            <a:off x="2870554" y="572432"/>
            <a:ext cx="7744927" cy="1938992"/>
          </a:xfrm>
          <a:prstGeom prst="rect">
            <a:avLst/>
          </a:prstGeom>
          <a:noFill/>
        </p:spPr>
        <p:txBody>
          <a:bodyPr wrap="square" rtlCol="0">
            <a:spAutoFit/>
          </a:bodyPr>
          <a:lstStyle/>
          <a:p>
            <a:r>
              <a:rPr lang="en-US" sz="2400" dirty="0">
                <a:solidFill>
                  <a:srgbClr val="003D7E"/>
                </a:solidFill>
              </a:rPr>
              <a:t>Students were interpreting “being encouraged and supported” differently. It needed to be clear that this was about the course, and motivation better captures the intent of encouragement and support because those result in motivation.</a:t>
            </a:r>
          </a:p>
        </p:txBody>
      </p:sp>
    </p:spTree>
    <p:extLst>
      <p:ext uri="{BB962C8B-B14F-4D97-AF65-F5344CB8AC3E}">
        <p14:creationId xmlns:p14="http://schemas.microsoft.com/office/powerpoint/2010/main" val="2806048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51FDB8-1FC3-1A46-8012-47A1A002808A}"/>
              </a:ext>
            </a:extLst>
          </p:cNvPr>
          <p:cNvSpPr>
            <a:spLocks noGrp="1"/>
          </p:cNvSpPr>
          <p:nvPr>
            <p:ph type="pic" sz="quarter" idx="13"/>
          </p:nvPr>
        </p:nvSpPr>
        <p:spPr/>
      </p:sp>
      <p:sp>
        <p:nvSpPr>
          <p:cNvPr id="6" name="Rectangle 5">
            <a:extLst>
              <a:ext uri="{FF2B5EF4-FFF2-40B4-BE49-F238E27FC236}">
                <a16:creationId xmlns:a16="http://schemas.microsoft.com/office/drawing/2014/main" id="{14DD2CC4-140F-634F-842B-2E05DEA3C00F}"/>
              </a:ext>
            </a:extLst>
          </p:cNvPr>
          <p:cNvSpPr/>
          <p:nvPr/>
        </p:nvSpPr>
        <p:spPr>
          <a:xfrm>
            <a:off x="1028699" y="3390899"/>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3938E-5C98-9E46-8A6E-8724D1624985}"/>
              </a:ext>
            </a:extLst>
          </p:cNvPr>
          <p:cNvPicPr>
            <a:picLocks noChangeAspect="1"/>
          </p:cNvPicPr>
          <p:nvPr/>
        </p:nvPicPr>
        <p:blipFill>
          <a:blip r:embed="rId2"/>
          <a:stretch>
            <a:fillRect/>
          </a:stretch>
        </p:blipFill>
        <p:spPr>
          <a:xfrm>
            <a:off x="9448800" y="5431183"/>
            <a:ext cx="1676400" cy="1433578"/>
          </a:xfrm>
          <a:prstGeom prst="rect">
            <a:avLst/>
          </a:prstGeom>
        </p:spPr>
      </p:pic>
      <p:sp>
        <p:nvSpPr>
          <p:cNvPr id="3" name="Slide Number Placeholder 2">
            <a:extLst>
              <a:ext uri="{FF2B5EF4-FFF2-40B4-BE49-F238E27FC236}">
                <a16:creationId xmlns:a16="http://schemas.microsoft.com/office/drawing/2014/main" id="{12478125-12E9-F64D-BAD4-07A3C68620BB}"/>
              </a:ext>
            </a:extLst>
          </p:cNvPr>
          <p:cNvSpPr>
            <a:spLocks noGrp="1"/>
          </p:cNvSpPr>
          <p:nvPr>
            <p:ph type="sldNum" sz="quarter" idx="12"/>
          </p:nvPr>
        </p:nvSpPr>
        <p:spPr/>
        <p:txBody>
          <a:bodyPr/>
          <a:lstStyle/>
          <a:p>
            <a:fld id="{1E0E7D85-594F-0A4B-B30D-4DE05AFCF638}" type="slidenum">
              <a:rPr lang="en-US" smtClean="0"/>
              <a:pPr/>
              <a:t>12</a:t>
            </a:fld>
            <a:endParaRPr lang="en-US" dirty="0"/>
          </a:p>
        </p:txBody>
      </p:sp>
      <p:sp>
        <p:nvSpPr>
          <p:cNvPr id="9" name="TextBox 8"/>
          <p:cNvSpPr txBox="1"/>
          <p:nvPr/>
        </p:nvSpPr>
        <p:spPr>
          <a:xfrm>
            <a:off x="1578974" y="3775439"/>
            <a:ext cx="4891389" cy="707886"/>
          </a:xfrm>
          <a:prstGeom prst="rect">
            <a:avLst/>
          </a:prstGeom>
          <a:noFill/>
        </p:spPr>
        <p:txBody>
          <a:bodyPr wrap="square" rtlCol="0">
            <a:spAutoFit/>
          </a:bodyPr>
          <a:lstStyle/>
          <a:p>
            <a:r>
              <a:rPr lang="en-US" sz="2000" dirty="0">
                <a:solidFill>
                  <a:srgbClr val="FFFF00"/>
                </a:solidFill>
              </a:rPr>
              <a:t>Original Q4: </a:t>
            </a:r>
            <a:r>
              <a:rPr lang="en-US" sz="2000" dirty="0"/>
              <a:t>A variety of teaching approaches were used to meet the needs of all students. </a:t>
            </a:r>
          </a:p>
        </p:txBody>
      </p:sp>
      <p:sp>
        <p:nvSpPr>
          <p:cNvPr id="10" name="TextBox 9"/>
          <p:cNvSpPr txBox="1"/>
          <p:nvPr/>
        </p:nvSpPr>
        <p:spPr>
          <a:xfrm>
            <a:off x="1613294" y="5248199"/>
            <a:ext cx="4502748" cy="707886"/>
          </a:xfrm>
          <a:prstGeom prst="rect">
            <a:avLst/>
          </a:prstGeom>
          <a:noFill/>
        </p:spPr>
        <p:txBody>
          <a:bodyPr wrap="square" rtlCol="0">
            <a:spAutoFit/>
          </a:bodyPr>
          <a:lstStyle/>
          <a:p>
            <a:r>
              <a:rPr lang="en-US" sz="2000" dirty="0">
                <a:solidFill>
                  <a:srgbClr val="FFFF00"/>
                </a:solidFill>
              </a:rPr>
              <a:t>Revised Q4:</a:t>
            </a:r>
            <a:r>
              <a:rPr lang="en-US" sz="2000" dirty="0"/>
              <a:t> The teaching approaches used supported my learning needs. </a:t>
            </a:r>
          </a:p>
        </p:txBody>
      </p:sp>
      <p:sp>
        <p:nvSpPr>
          <p:cNvPr id="12" name="TextBox 11"/>
          <p:cNvSpPr txBox="1"/>
          <p:nvPr/>
        </p:nvSpPr>
        <p:spPr>
          <a:xfrm>
            <a:off x="2870554" y="572432"/>
            <a:ext cx="7744927" cy="2308324"/>
          </a:xfrm>
          <a:prstGeom prst="rect">
            <a:avLst/>
          </a:prstGeom>
          <a:noFill/>
        </p:spPr>
        <p:txBody>
          <a:bodyPr wrap="square" rtlCol="0">
            <a:spAutoFit/>
          </a:bodyPr>
          <a:lstStyle/>
          <a:p>
            <a:r>
              <a:rPr lang="en-US" sz="2400" dirty="0">
                <a:solidFill>
                  <a:srgbClr val="003D7E"/>
                </a:solidFill>
              </a:rPr>
              <a:t>First, the question is asking about two different things: about variety of approaches and needs of all students. Second, the students felt they could not speak for everyone’s needs. Third, the question is not about the variety of approaches but about the nature of approaches to help students be successful in the course.</a:t>
            </a:r>
          </a:p>
        </p:txBody>
      </p:sp>
    </p:spTree>
    <p:extLst>
      <p:ext uri="{BB962C8B-B14F-4D97-AF65-F5344CB8AC3E}">
        <p14:creationId xmlns:p14="http://schemas.microsoft.com/office/powerpoint/2010/main" val="3934777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51FDB8-1FC3-1A46-8012-47A1A002808A}"/>
              </a:ext>
            </a:extLst>
          </p:cNvPr>
          <p:cNvSpPr>
            <a:spLocks noGrp="1"/>
          </p:cNvSpPr>
          <p:nvPr>
            <p:ph type="pic" sz="quarter" idx="13"/>
          </p:nvPr>
        </p:nvSpPr>
        <p:spPr/>
      </p:sp>
      <p:sp>
        <p:nvSpPr>
          <p:cNvPr id="6" name="Rectangle 5">
            <a:extLst>
              <a:ext uri="{FF2B5EF4-FFF2-40B4-BE49-F238E27FC236}">
                <a16:creationId xmlns:a16="http://schemas.microsoft.com/office/drawing/2014/main" id="{14DD2CC4-140F-634F-842B-2E05DEA3C00F}"/>
              </a:ext>
            </a:extLst>
          </p:cNvPr>
          <p:cNvSpPr/>
          <p:nvPr/>
        </p:nvSpPr>
        <p:spPr>
          <a:xfrm>
            <a:off x="1028699" y="3390899"/>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3938E-5C98-9E46-8A6E-8724D1624985}"/>
              </a:ext>
            </a:extLst>
          </p:cNvPr>
          <p:cNvPicPr>
            <a:picLocks noChangeAspect="1"/>
          </p:cNvPicPr>
          <p:nvPr/>
        </p:nvPicPr>
        <p:blipFill>
          <a:blip r:embed="rId2"/>
          <a:stretch>
            <a:fillRect/>
          </a:stretch>
        </p:blipFill>
        <p:spPr>
          <a:xfrm>
            <a:off x="9448800" y="5431183"/>
            <a:ext cx="1676400" cy="1433578"/>
          </a:xfrm>
          <a:prstGeom prst="rect">
            <a:avLst/>
          </a:prstGeom>
        </p:spPr>
      </p:pic>
      <p:sp>
        <p:nvSpPr>
          <p:cNvPr id="3" name="Slide Number Placeholder 2">
            <a:extLst>
              <a:ext uri="{FF2B5EF4-FFF2-40B4-BE49-F238E27FC236}">
                <a16:creationId xmlns:a16="http://schemas.microsoft.com/office/drawing/2014/main" id="{12478125-12E9-F64D-BAD4-07A3C68620BB}"/>
              </a:ext>
            </a:extLst>
          </p:cNvPr>
          <p:cNvSpPr>
            <a:spLocks noGrp="1"/>
          </p:cNvSpPr>
          <p:nvPr>
            <p:ph type="sldNum" sz="quarter" idx="12"/>
          </p:nvPr>
        </p:nvSpPr>
        <p:spPr/>
        <p:txBody>
          <a:bodyPr/>
          <a:lstStyle/>
          <a:p>
            <a:fld id="{1E0E7D85-594F-0A4B-B30D-4DE05AFCF638}" type="slidenum">
              <a:rPr lang="en-US" smtClean="0"/>
              <a:pPr/>
              <a:t>13</a:t>
            </a:fld>
            <a:endParaRPr lang="en-US" dirty="0"/>
          </a:p>
        </p:txBody>
      </p:sp>
      <p:sp>
        <p:nvSpPr>
          <p:cNvPr id="9" name="TextBox 8"/>
          <p:cNvSpPr txBox="1"/>
          <p:nvPr/>
        </p:nvSpPr>
        <p:spPr>
          <a:xfrm>
            <a:off x="1578974" y="3775439"/>
            <a:ext cx="4891389" cy="707886"/>
          </a:xfrm>
          <a:prstGeom prst="rect">
            <a:avLst/>
          </a:prstGeom>
          <a:noFill/>
        </p:spPr>
        <p:txBody>
          <a:bodyPr wrap="square" rtlCol="0">
            <a:spAutoFit/>
          </a:bodyPr>
          <a:lstStyle/>
          <a:p>
            <a:r>
              <a:rPr lang="en-US" sz="2000" dirty="0">
                <a:solidFill>
                  <a:srgbClr val="FFFF00"/>
                </a:solidFill>
              </a:rPr>
              <a:t>Original Q5: </a:t>
            </a:r>
            <a:r>
              <a:rPr lang="en-US" sz="2000" dirty="0"/>
              <a:t>I felt comfortable expressing my views and ideas in this course.</a:t>
            </a:r>
          </a:p>
        </p:txBody>
      </p:sp>
      <p:sp>
        <p:nvSpPr>
          <p:cNvPr id="10" name="TextBox 9"/>
          <p:cNvSpPr txBox="1"/>
          <p:nvPr/>
        </p:nvSpPr>
        <p:spPr>
          <a:xfrm>
            <a:off x="1613294" y="5248199"/>
            <a:ext cx="4502748" cy="1015663"/>
          </a:xfrm>
          <a:prstGeom prst="rect">
            <a:avLst/>
          </a:prstGeom>
          <a:noFill/>
        </p:spPr>
        <p:txBody>
          <a:bodyPr wrap="square" rtlCol="0">
            <a:spAutoFit/>
          </a:bodyPr>
          <a:lstStyle/>
          <a:p>
            <a:r>
              <a:rPr lang="en-US" sz="2000" dirty="0">
                <a:solidFill>
                  <a:srgbClr val="FFFF00"/>
                </a:solidFill>
              </a:rPr>
              <a:t>Revised Q5:</a:t>
            </a:r>
            <a:r>
              <a:rPr lang="en-US" sz="2000" dirty="0"/>
              <a:t> The course provided a comfortable environment for expressing views and ideas. </a:t>
            </a:r>
          </a:p>
        </p:txBody>
      </p:sp>
      <p:sp>
        <p:nvSpPr>
          <p:cNvPr id="12" name="TextBox 11"/>
          <p:cNvSpPr txBox="1"/>
          <p:nvPr/>
        </p:nvSpPr>
        <p:spPr>
          <a:xfrm>
            <a:off x="2870554" y="572432"/>
            <a:ext cx="7744927" cy="1569660"/>
          </a:xfrm>
          <a:prstGeom prst="rect">
            <a:avLst/>
          </a:prstGeom>
          <a:noFill/>
        </p:spPr>
        <p:txBody>
          <a:bodyPr wrap="square" rtlCol="0">
            <a:spAutoFit/>
          </a:bodyPr>
          <a:lstStyle/>
          <a:p>
            <a:r>
              <a:rPr lang="en-US" sz="2400" dirty="0">
                <a:solidFill>
                  <a:srgbClr val="003D7E"/>
                </a:solidFill>
              </a:rPr>
              <a:t>The question should focus on learning environment, not on feeling comfortable. Given that  some students don’t feel comfortable speaking up, the original wording made it all about the student, not the course.</a:t>
            </a:r>
          </a:p>
        </p:txBody>
      </p:sp>
    </p:spTree>
    <p:extLst>
      <p:ext uri="{BB962C8B-B14F-4D97-AF65-F5344CB8AC3E}">
        <p14:creationId xmlns:p14="http://schemas.microsoft.com/office/powerpoint/2010/main" val="1413462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51FDB8-1FC3-1A46-8012-47A1A002808A}"/>
              </a:ext>
            </a:extLst>
          </p:cNvPr>
          <p:cNvSpPr>
            <a:spLocks noGrp="1"/>
          </p:cNvSpPr>
          <p:nvPr>
            <p:ph type="pic" sz="quarter" idx="13"/>
          </p:nvPr>
        </p:nvSpPr>
        <p:spPr/>
      </p:sp>
      <p:sp>
        <p:nvSpPr>
          <p:cNvPr id="6" name="Rectangle 5">
            <a:extLst>
              <a:ext uri="{FF2B5EF4-FFF2-40B4-BE49-F238E27FC236}">
                <a16:creationId xmlns:a16="http://schemas.microsoft.com/office/drawing/2014/main" id="{14DD2CC4-140F-634F-842B-2E05DEA3C00F}"/>
              </a:ext>
            </a:extLst>
          </p:cNvPr>
          <p:cNvSpPr/>
          <p:nvPr/>
        </p:nvSpPr>
        <p:spPr>
          <a:xfrm>
            <a:off x="1028699" y="3390899"/>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3938E-5C98-9E46-8A6E-8724D1624985}"/>
              </a:ext>
            </a:extLst>
          </p:cNvPr>
          <p:cNvPicPr>
            <a:picLocks noChangeAspect="1"/>
          </p:cNvPicPr>
          <p:nvPr/>
        </p:nvPicPr>
        <p:blipFill>
          <a:blip r:embed="rId2"/>
          <a:stretch>
            <a:fillRect/>
          </a:stretch>
        </p:blipFill>
        <p:spPr>
          <a:xfrm>
            <a:off x="9448800" y="5431183"/>
            <a:ext cx="1676400" cy="1433578"/>
          </a:xfrm>
          <a:prstGeom prst="rect">
            <a:avLst/>
          </a:prstGeom>
        </p:spPr>
      </p:pic>
      <p:sp>
        <p:nvSpPr>
          <p:cNvPr id="3" name="Slide Number Placeholder 2">
            <a:extLst>
              <a:ext uri="{FF2B5EF4-FFF2-40B4-BE49-F238E27FC236}">
                <a16:creationId xmlns:a16="http://schemas.microsoft.com/office/drawing/2014/main" id="{12478125-12E9-F64D-BAD4-07A3C68620BB}"/>
              </a:ext>
            </a:extLst>
          </p:cNvPr>
          <p:cNvSpPr>
            <a:spLocks noGrp="1"/>
          </p:cNvSpPr>
          <p:nvPr>
            <p:ph type="sldNum" sz="quarter" idx="12"/>
          </p:nvPr>
        </p:nvSpPr>
        <p:spPr/>
        <p:txBody>
          <a:bodyPr/>
          <a:lstStyle/>
          <a:p>
            <a:fld id="{1E0E7D85-594F-0A4B-B30D-4DE05AFCF638}" type="slidenum">
              <a:rPr lang="en-US" smtClean="0"/>
              <a:pPr/>
              <a:t>14</a:t>
            </a:fld>
            <a:endParaRPr lang="en-US" dirty="0"/>
          </a:p>
        </p:txBody>
      </p:sp>
      <p:sp>
        <p:nvSpPr>
          <p:cNvPr id="9" name="TextBox 8"/>
          <p:cNvSpPr txBox="1"/>
          <p:nvPr/>
        </p:nvSpPr>
        <p:spPr>
          <a:xfrm>
            <a:off x="1578974" y="3775439"/>
            <a:ext cx="4891389" cy="1015663"/>
          </a:xfrm>
          <a:prstGeom prst="rect">
            <a:avLst/>
          </a:prstGeom>
          <a:noFill/>
        </p:spPr>
        <p:txBody>
          <a:bodyPr wrap="square" rtlCol="0">
            <a:spAutoFit/>
          </a:bodyPr>
          <a:lstStyle/>
          <a:p>
            <a:r>
              <a:rPr lang="en-US" sz="2000" dirty="0">
                <a:solidFill>
                  <a:srgbClr val="FFFF00"/>
                </a:solidFill>
              </a:rPr>
              <a:t>Original Q6: </a:t>
            </a:r>
            <a:r>
              <a:rPr lang="en-US" sz="2000" dirty="0"/>
              <a:t>I received feedback on my work promptly and in time to adjust my performance in this class. </a:t>
            </a:r>
          </a:p>
        </p:txBody>
      </p:sp>
      <p:sp>
        <p:nvSpPr>
          <p:cNvPr id="10" name="TextBox 9"/>
          <p:cNvSpPr txBox="1"/>
          <p:nvPr/>
        </p:nvSpPr>
        <p:spPr>
          <a:xfrm>
            <a:off x="1613294" y="5248199"/>
            <a:ext cx="4502748" cy="1015663"/>
          </a:xfrm>
          <a:prstGeom prst="rect">
            <a:avLst/>
          </a:prstGeom>
          <a:noFill/>
        </p:spPr>
        <p:txBody>
          <a:bodyPr wrap="square" rtlCol="0">
            <a:spAutoFit/>
          </a:bodyPr>
          <a:lstStyle/>
          <a:p>
            <a:r>
              <a:rPr lang="en-US" sz="2000" dirty="0">
                <a:solidFill>
                  <a:srgbClr val="FFFF00"/>
                </a:solidFill>
              </a:rPr>
              <a:t>Original Q7:</a:t>
            </a:r>
            <a:r>
              <a:rPr lang="en-US" sz="2000" dirty="0"/>
              <a:t> Feedback I received from the instructor was helpful in improving my performance in the course. </a:t>
            </a:r>
          </a:p>
        </p:txBody>
      </p:sp>
      <p:sp>
        <p:nvSpPr>
          <p:cNvPr id="12" name="TextBox 11"/>
          <p:cNvSpPr txBox="1"/>
          <p:nvPr/>
        </p:nvSpPr>
        <p:spPr>
          <a:xfrm>
            <a:off x="2870554" y="572432"/>
            <a:ext cx="7744927" cy="1569660"/>
          </a:xfrm>
          <a:prstGeom prst="rect">
            <a:avLst/>
          </a:prstGeom>
          <a:noFill/>
        </p:spPr>
        <p:txBody>
          <a:bodyPr wrap="square" rtlCol="0">
            <a:spAutoFit/>
          </a:bodyPr>
          <a:lstStyle/>
          <a:p>
            <a:r>
              <a:rPr lang="en-US" sz="2400" dirty="0">
                <a:solidFill>
                  <a:srgbClr val="003D7E"/>
                </a:solidFill>
              </a:rPr>
              <a:t>Students thought these questions were very similar as both related to adjusting performance and feedback. The suggestion was to make them shorter and focus on one component only – on feedback timeliness and quality. </a:t>
            </a:r>
          </a:p>
        </p:txBody>
      </p:sp>
    </p:spTree>
    <p:extLst>
      <p:ext uri="{BB962C8B-B14F-4D97-AF65-F5344CB8AC3E}">
        <p14:creationId xmlns:p14="http://schemas.microsoft.com/office/powerpoint/2010/main" val="310338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51FDB8-1FC3-1A46-8012-47A1A002808A}"/>
              </a:ext>
            </a:extLst>
          </p:cNvPr>
          <p:cNvSpPr>
            <a:spLocks noGrp="1"/>
          </p:cNvSpPr>
          <p:nvPr>
            <p:ph type="pic" sz="quarter" idx="13"/>
          </p:nvPr>
        </p:nvSpPr>
        <p:spPr/>
      </p:sp>
      <p:sp>
        <p:nvSpPr>
          <p:cNvPr id="6" name="Rectangle 5">
            <a:extLst>
              <a:ext uri="{FF2B5EF4-FFF2-40B4-BE49-F238E27FC236}">
                <a16:creationId xmlns:a16="http://schemas.microsoft.com/office/drawing/2014/main" id="{14DD2CC4-140F-634F-842B-2E05DEA3C00F}"/>
              </a:ext>
            </a:extLst>
          </p:cNvPr>
          <p:cNvSpPr/>
          <p:nvPr/>
        </p:nvSpPr>
        <p:spPr>
          <a:xfrm>
            <a:off x="1028699" y="3390899"/>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3938E-5C98-9E46-8A6E-8724D1624985}"/>
              </a:ext>
            </a:extLst>
          </p:cNvPr>
          <p:cNvPicPr>
            <a:picLocks noChangeAspect="1"/>
          </p:cNvPicPr>
          <p:nvPr/>
        </p:nvPicPr>
        <p:blipFill>
          <a:blip r:embed="rId2"/>
          <a:stretch>
            <a:fillRect/>
          </a:stretch>
        </p:blipFill>
        <p:spPr>
          <a:xfrm>
            <a:off x="9448800" y="5431183"/>
            <a:ext cx="1676400" cy="1433578"/>
          </a:xfrm>
          <a:prstGeom prst="rect">
            <a:avLst/>
          </a:prstGeom>
        </p:spPr>
      </p:pic>
      <p:sp>
        <p:nvSpPr>
          <p:cNvPr id="3" name="Slide Number Placeholder 2">
            <a:extLst>
              <a:ext uri="{FF2B5EF4-FFF2-40B4-BE49-F238E27FC236}">
                <a16:creationId xmlns:a16="http://schemas.microsoft.com/office/drawing/2014/main" id="{12478125-12E9-F64D-BAD4-07A3C68620BB}"/>
              </a:ext>
            </a:extLst>
          </p:cNvPr>
          <p:cNvSpPr>
            <a:spLocks noGrp="1"/>
          </p:cNvSpPr>
          <p:nvPr>
            <p:ph type="sldNum" sz="quarter" idx="12"/>
          </p:nvPr>
        </p:nvSpPr>
        <p:spPr/>
        <p:txBody>
          <a:bodyPr/>
          <a:lstStyle/>
          <a:p>
            <a:fld id="{1E0E7D85-594F-0A4B-B30D-4DE05AFCF638}" type="slidenum">
              <a:rPr lang="en-US" smtClean="0"/>
              <a:pPr/>
              <a:t>15</a:t>
            </a:fld>
            <a:endParaRPr lang="en-US" dirty="0"/>
          </a:p>
        </p:txBody>
      </p:sp>
      <p:sp>
        <p:nvSpPr>
          <p:cNvPr id="9" name="TextBox 8"/>
          <p:cNvSpPr txBox="1"/>
          <p:nvPr/>
        </p:nvSpPr>
        <p:spPr>
          <a:xfrm>
            <a:off x="1578974" y="3775439"/>
            <a:ext cx="4891389" cy="707886"/>
          </a:xfrm>
          <a:prstGeom prst="rect">
            <a:avLst/>
          </a:prstGeom>
          <a:noFill/>
        </p:spPr>
        <p:txBody>
          <a:bodyPr wrap="square" rtlCol="0">
            <a:spAutoFit/>
          </a:bodyPr>
          <a:lstStyle/>
          <a:p>
            <a:r>
              <a:rPr lang="en-US" sz="2000" dirty="0">
                <a:solidFill>
                  <a:srgbClr val="FFFF00"/>
                </a:solidFill>
              </a:rPr>
              <a:t>Revised Q6: </a:t>
            </a:r>
            <a:r>
              <a:rPr lang="en-US" sz="2000" dirty="0"/>
              <a:t>I received feedback on my work within a reasonable timeframe. </a:t>
            </a:r>
          </a:p>
        </p:txBody>
      </p:sp>
      <p:sp>
        <p:nvSpPr>
          <p:cNvPr id="10" name="TextBox 9"/>
          <p:cNvSpPr txBox="1"/>
          <p:nvPr/>
        </p:nvSpPr>
        <p:spPr>
          <a:xfrm>
            <a:off x="1613294" y="5248199"/>
            <a:ext cx="4502748" cy="707886"/>
          </a:xfrm>
          <a:prstGeom prst="rect">
            <a:avLst/>
          </a:prstGeom>
          <a:noFill/>
        </p:spPr>
        <p:txBody>
          <a:bodyPr wrap="square" rtlCol="0">
            <a:spAutoFit/>
          </a:bodyPr>
          <a:lstStyle/>
          <a:p>
            <a:r>
              <a:rPr lang="en-US" sz="2000" dirty="0">
                <a:solidFill>
                  <a:srgbClr val="FFFF00"/>
                </a:solidFill>
              </a:rPr>
              <a:t>Revised Q7:</a:t>
            </a:r>
            <a:r>
              <a:rPr lang="en-US" sz="2000" dirty="0"/>
              <a:t> The quality of the feedback on my work helped my learning. </a:t>
            </a:r>
          </a:p>
        </p:txBody>
      </p:sp>
      <p:sp>
        <p:nvSpPr>
          <p:cNvPr id="8" name="TextBox 7"/>
          <p:cNvSpPr txBox="1"/>
          <p:nvPr/>
        </p:nvSpPr>
        <p:spPr>
          <a:xfrm>
            <a:off x="2870554" y="572432"/>
            <a:ext cx="7744927" cy="461665"/>
          </a:xfrm>
          <a:prstGeom prst="rect">
            <a:avLst/>
          </a:prstGeom>
          <a:noFill/>
        </p:spPr>
        <p:txBody>
          <a:bodyPr wrap="square" rtlCol="0">
            <a:spAutoFit/>
          </a:bodyPr>
          <a:lstStyle/>
          <a:p>
            <a:r>
              <a:rPr lang="en-US" sz="2400" dirty="0" smtClean="0">
                <a:solidFill>
                  <a:srgbClr val="003D7E"/>
                </a:solidFill>
              </a:rPr>
              <a:t>Question revisions according to feedback</a:t>
            </a:r>
            <a:r>
              <a:rPr lang="mr-IN" sz="2400" dirty="0" smtClean="0">
                <a:solidFill>
                  <a:srgbClr val="003D7E"/>
                </a:solidFill>
              </a:rPr>
              <a:t>…</a:t>
            </a:r>
            <a:endParaRPr lang="en-US" sz="2400" dirty="0">
              <a:solidFill>
                <a:srgbClr val="003D7E"/>
              </a:solidFill>
            </a:endParaRPr>
          </a:p>
        </p:txBody>
      </p:sp>
    </p:spTree>
    <p:extLst>
      <p:ext uri="{BB962C8B-B14F-4D97-AF65-F5344CB8AC3E}">
        <p14:creationId xmlns:p14="http://schemas.microsoft.com/office/powerpoint/2010/main" val="3475604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51FDB8-1FC3-1A46-8012-47A1A002808A}"/>
              </a:ext>
            </a:extLst>
          </p:cNvPr>
          <p:cNvSpPr>
            <a:spLocks noGrp="1"/>
          </p:cNvSpPr>
          <p:nvPr>
            <p:ph type="pic" sz="quarter" idx="13"/>
          </p:nvPr>
        </p:nvSpPr>
        <p:spPr/>
      </p:sp>
      <p:sp>
        <p:nvSpPr>
          <p:cNvPr id="6" name="Rectangle 5">
            <a:extLst>
              <a:ext uri="{FF2B5EF4-FFF2-40B4-BE49-F238E27FC236}">
                <a16:creationId xmlns:a16="http://schemas.microsoft.com/office/drawing/2014/main" id="{14DD2CC4-140F-634F-842B-2E05DEA3C00F}"/>
              </a:ext>
            </a:extLst>
          </p:cNvPr>
          <p:cNvSpPr/>
          <p:nvPr/>
        </p:nvSpPr>
        <p:spPr>
          <a:xfrm>
            <a:off x="1028699" y="3390899"/>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3938E-5C98-9E46-8A6E-8724D1624985}"/>
              </a:ext>
            </a:extLst>
          </p:cNvPr>
          <p:cNvPicPr>
            <a:picLocks noChangeAspect="1"/>
          </p:cNvPicPr>
          <p:nvPr/>
        </p:nvPicPr>
        <p:blipFill>
          <a:blip r:embed="rId2"/>
          <a:stretch>
            <a:fillRect/>
          </a:stretch>
        </p:blipFill>
        <p:spPr>
          <a:xfrm>
            <a:off x="9448800" y="5431183"/>
            <a:ext cx="1676400" cy="1433578"/>
          </a:xfrm>
          <a:prstGeom prst="rect">
            <a:avLst/>
          </a:prstGeom>
        </p:spPr>
      </p:pic>
      <p:sp>
        <p:nvSpPr>
          <p:cNvPr id="3" name="Slide Number Placeholder 2">
            <a:extLst>
              <a:ext uri="{FF2B5EF4-FFF2-40B4-BE49-F238E27FC236}">
                <a16:creationId xmlns:a16="http://schemas.microsoft.com/office/drawing/2014/main" id="{12478125-12E9-F64D-BAD4-07A3C68620BB}"/>
              </a:ext>
            </a:extLst>
          </p:cNvPr>
          <p:cNvSpPr>
            <a:spLocks noGrp="1"/>
          </p:cNvSpPr>
          <p:nvPr>
            <p:ph type="sldNum" sz="quarter" idx="12"/>
          </p:nvPr>
        </p:nvSpPr>
        <p:spPr/>
        <p:txBody>
          <a:bodyPr/>
          <a:lstStyle/>
          <a:p>
            <a:fld id="{1E0E7D85-594F-0A4B-B30D-4DE05AFCF638}" type="slidenum">
              <a:rPr lang="en-US" smtClean="0"/>
              <a:pPr/>
              <a:t>16</a:t>
            </a:fld>
            <a:endParaRPr lang="en-US" dirty="0"/>
          </a:p>
        </p:txBody>
      </p:sp>
      <p:sp>
        <p:nvSpPr>
          <p:cNvPr id="9" name="TextBox 8"/>
          <p:cNvSpPr txBox="1"/>
          <p:nvPr/>
        </p:nvSpPr>
        <p:spPr>
          <a:xfrm>
            <a:off x="1578974" y="3775439"/>
            <a:ext cx="4891389" cy="707886"/>
          </a:xfrm>
          <a:prstGeom prst="rect">
            <a:avLst/>
          </a:prstGeom>
          <a:noFill/>
        </p:spPr>
        <p:txBody>
          <a:bodyPr wrap="square" rtlCol="0">
            <a:spAutoFit/>
          </a:bodyPr>
          <a:lstStyle/>
          <a:p>
            <a:r>
              <a:rPr lang="en-US" sz="2000" dirty="0">
                <a:solidFill>
                  <a:srgbClr val="FFFF00"/>
                </a:solidFill>
              </a:rPr>
              <a:t>Original Q8: </a:t>
            </a:r>
            <a:r>
              <a:rPr lang="en-US" sz="2000" dirty="0"/>
              <a:t>The grading in the course was fair. </a:t>
            </a:r>
          </a:p>
        </p:txBody>
      </p:sp>
      <p:sp>
        <p:nvSpPr>
          <p:cNvPr id="10" name="TextBox 9"/>
          <p:cNvSpPr txBox="1"/>
          <p:nvPr/>
        </p:nvSpPr>
        <p:spPr>
          <a:xfrm>
            <a:off x="1613294" y="5248199"/>
            <a:ext cx="4502748" cy="707886"/>
          </a:xfrm>
          <a:prstGeom prst="rect">
            <a:avLst/>
          </a:prstGeom>
          <a:noFill/>
        </p:spPr>
        <p:txBody>
          <a:bodyPr wrap="square" rtlCol="0">
            <a:spAutoFit/>
          </a:bodyPr>
          <a:lstStyle/>
          <a:p>
            <a:r>
              <a:rPr lang="en-US" sz="2000" dirty="0">
                <a:solidFill>
                  <a:srgbClr val="FFFF00"/>
                </a:solidFill>
              </a:rPr>
              <a:t>Revised Q8:</a:t>
            </a:r>
            <a:r>
              <a:rPr lang="en-US" sz="2000" dirty="0"/>
              <a:t> The grading in the course fairly reflected the quality of my work. </a:t>
            </a:r>
          </a:p>
        </p:txBody>
      </p:sp>
      <p:sp>
        <p:nvSpPr>
          <p:cNvPr id="12" name="TextBox 11"/>
          <p:cNvSpPr txBox="1"/>
          <p:nvPr/>
        </p:nvSpPr>
        <p:spPr>
          <a:xfrm>
            <a:off x="2870554" y="572432"/>
            <a:ext cx="7744927" cy="2308324"/>
          </a:xfrm>
          <a:prstGeom prst="rect">
            <a:avLst/>
          </a:prstGeom>
          <a:noFill/>
        </p:spPr>
        <p:txBody>
          <a:bodyPr wrap="square" rtlCol="0">
            <a:spAutoFit/>
          </a:bodyPr>
          <a:lstStyle/>
          <a:p>
            <a:r>
              <a:rPr lang="en-US" sz="2400" dirty="0">
                <a:solidFill>
                  <a:srgbClr val="003D7E"/>
                </a:solidFill>
              </a:rPr>
              <a:t>Students were unclear if this question was about treating everybody the same or getting the grade they deserved or their understanding why they earned that grade. Subsequent discussion of this question with the committee made it clear that the intent of the question was about grading criteria and student understanding of the grade they earned.</a:t>
            </a:r>
          </a:p>
        </p:txBody>
      </p:sp>
    </p:spTree>
    <p:extLst>
      <p:ext uri="{BB962C8B-B14F-4D97-AF65-F5344CB8AC3E}">
        <p14:creationId xmlns:p14="http://schemas.microsoft.com/office/powerpoint/2010/main" val="3133975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851FDB8-1FC3-1A46-8012-47A1A002808A}"/>
              </a:ext>
            </a:extLst>
          </p:cNvPr>
          <p:cNvSpPr>
            <a:spLocks noGrp="1"/>
          </p:cNvSpPr>
          <p:nvPr>
            <p:ph type="pic" sz="quarter" idx="13"/>
          </p:nvPr>
        </p:nvSpPr>
        <p:spPr/>
      </p:sp>
      <p:sp>
        <p:nvSpPr>
          <p:cNvPr id="6" name="Rectangle 5">
            <a:extLst>
              <a:ext uri="{FF2B5EF4-FFF2-40B4-BE49-F238E27FC236}">
                <a16:creationId xmlns:a16="http://schemas.microsoft.com/office/drawing/2014/main" id="{14DD2CC4-140F-634F-842B-2E05DEA3C00F}"/>
              </a:ext>
            </a:extLst>
          </p:cNvPr>
          <p:cNvSpPr/>
          <p:nvPr/>
        </p:nvSpPr>
        <p:spPr>
          <a:xfrm>
            <a:off x="1028699" y="3390899"/>
            <a:ext cx="5867401" cy="3458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43938E-5C98-9E46-8A6E-8724D1624985}"/>
              </a:ext>
            </a:extLst>
          </p:cNvPr>
          <p:cNvPicPr>
            <a:picLocks noChangeAspect="1"/>
          </p:cNvPicPr>
          <p:nvPr/>
        </p:nvPicPr>
        <p:blipFill>
          <a:blip r:embed="rId2"/>
          <a:stretch>
            <a:fillRect/>
          </a:stretch>
        </p:blipFill>
        <p:spPr>
          <a:xfrm>
            <a:off x="9448800" y="5431183"/>
            <a:ext cx="1676400" cy="1433578"/>
          </a:xfrm>
          <a:prstGeom prst="rect">
            <a:avLst/>
          </a:prstGeom>
        </p:spPr>
      </p:pic>
      <p:sp>
        <p:nvSpPr>
          <p:cNvPr id="3" name="Slide Number Placeholder 2">
            <a:extLst>
              <a:ext uri="{FF2B5EF4-FFF2-40B4-BE49-F238E27FC236}">
                <a16:creationId xmlns:a16="http://schemas.microsoft.com/office/drawing/2014/main" id="{12478125-12E9-F64D-BAD4-07A3C68620BB}"/>
              </a:ext>
            </a:extLst>
          </p:cNvPr>
          <p:cNvSpPr>
            <a:spLocks noGrp="1"/>
          </p:cNvSpPr>
          <p:nvPr>
            <p:ph type="sldNum" sz="quarter" idx="12"/>
          </p:nvPr>
        </p:nvSpPr>
        <p:spPr/>
        <p:txBody>
          <a:bodyPr/>
          <a:lstStyle/>
          <a:p>
            <a:fld id="{1E0E7D85-594F-0A4B-B30D-4DE05AFCF638}" type="slidenum">
              <a:rPr lang="en-US" smtClean="0"/>
              <a:pPr/>
              <a:t>17</a:t>
            </a:fld>
            <a:endParaRPr lang="en-US" dirty="0"/>
          </a:p>
        </p:txBody>
      </p:sp>
      <p:sp>
        <p:nvSpPr>
          <p:cNvPr id="9" name="TextBox 8"/>
          <p:cNvSpPr txBox="1"/>
          <p:nvPr/>
        </p:nvSpPr>
        <p:spPr>
          <a:xfrm>
            <a:off x="1578974" y="3775439"/>
            <a:ext cx="4891389" cy="400110"/>
          </a:xfrm>
          <a:prstGeom prst="rect">
            <a:avLst/>
          </a:prstGeom>
          <a:noFill/>
        </p:spPr>
        <p:txBody>
          <a:bodyPr wrap="square" rtlCol="0">
            <a:spAutoFit/>
          </a:bodyPr>
          <a:lstStyle/>
          <a:p>
            <a:r>
              <a:rPr lang="en-US" sz="2000" dirty="0">
                <a:solidFill>
                  <a:srgbClr val="FFFF00"/>
                </a:solidFill>
              </a:rPr>
              <a:t>Original Q9: </a:t>
            </a:r>
            <a:r>
              <a:rPr lang="en-US" sz="2000" dirty="0"/>
              <a:t>I learned a lot in this course. </a:t>
            </a:r>
          </a:p>
        </p:txBody>
      </p:sp>
      <p:sp>
        <p:nvSpPr>
          <p:cNvPr id="10" name="TextBox 9"/>
          <p:cNvSpPr txBox="1"/>
          <p:nvPr/>
        </p:nvSpPr>
        <p:spPr>
          <a:xfrm>
            <a:off x="1613294" y="5248199"/>
            <a:ext cx="4502748" cy="707886"/>
          </a:xfrm>
          <a:prstGeom prst="rect">
            <a:avLst/>
          </a:prstGeom>
          <a:noFill/>
        </p:spPr>
        <p:txBody>
          <a:bodyPr wrap="square" rtlCol="0">
            <a:spAutoFit/>
          </a:bodyPr>
          <a:lstStyle/>
          <a:p>
            <a:r>
              <a:rPr lang="en-US" sz="2000" dirty="0">
                <a:solidFill>
                  <a:srgbClr val="FFFF00"/>
                </a:solidFill>
              </a:rPr>
              <a:t>Revised Q9:</a:t>
            </a:r>
            <a:r>
              <a:rPr lang="en-US" sz="2000" dirty="0"/>
              <a:t> Overall, I had a good learning experience in this course.  </a:t>
            </a:r>
          </a:p>
        </p:txBody>
      </p:sp>
      <p:sp>
        <p:nvSpPr>
          <p:cNvPr id="12" name="TextBox 11"/>
          <p:cNvSpPr txBox="1"/>
          <p:nvPr/>
        </p:nvSpPr>
        <p:spPr>
          <a:xfrm>
            <a:off x="2870554" y="572432"/>
            <a:ext cx="7744927" cy="1938992"/>
          </a:xfrm>
          <a:prstGeom prst="rect">
            <a:avLst/>
          </a:prstGeom>
          <a:noFill/>
        </p:spPr>
        <p:txBody>
          <a:bodyPr wrap="square" rtlCol="0">
            <a:spAutoFit/>
          </a:bodyPr>
          <a:lstStyle/>
          <a:p>
            <a:r>
              <a:rPr lang="en-US" sz="2400" dirty="0">
                <a:solidFill>
                  <a:srgbClr val="003D7E"/>
                </a:solidFill>
              </a:rPr>
              <a:t>Students felt that many required courses would “suffer” from this question as they would be required to take a course where they already know most of the material. Many also felt the question was vague and should be about engagement with the course material, relatedness of the course material, etc.</a:t>
            </a:r>
          </a:p>
        </p:txBody>
      </p:sp>
    </p:spTree>
    <p:extLst>
      <p:ext uri="{BB962C8B-B14F-4D97-AF65-F5344CB8AC3E}">
        <p14:creationId xmlns:p14="http://schemas.microsoft.com/office/powerpoint/2010/main" val="363805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42F616-F6BD-D74F-B388-9D078C996DF7}"/>
              </a:ext>
            </a:extLst>
          </p:cNvPr>
          <p:cNvSpPr/>
          <p:nvPr/>
        </p:nvSpPr>
        <p:spPr>
          <a:xfrm>
            <a:off x="5259201" y="3402622"/>
            <a:ext cx="5867401" cy="34588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34F678-1674-D64D-ADA9-A9D1A67EEFED}"/>
              </a:ext>
            </a:extLst>
          </p:cNvPr>
          <p:cNvPicPr>
            <a:picLocks noChangeAspect="1"/>
          </p:cNvPicPr>
          <p:nvPr/>
        </p:nvPicPr>
        <p:blipFill>
          <a:blip r:embed="rId2"/>
          <a:stretch>
            <a:fillRect/>
          </a:stretch>
        </p:blipFill>
        <p:spPr>
          <a:xfrm>
            <a:off x="9448800" y="5419090"/>
            <a:ext cx="1676400" cy="1438910"/>
          </a:xfrm>
          <a:prstGeom prst="rect">
            <a:avLst/>
          </a:prstGeom>
        </p:spPr>
      </p:pic>
      <p:sp>
        <p:nvSpPr>
          <p:cNvPr id="4" name="Content Placeholder 3">
            <a:extLst>
              <a:ext uri="{FF2B5EF4-FFF2-40B4-BE49-F238E27FC236}">
                <a16:creationId xmlns:a16="http://schemas.microsoft.com/office/drawing/2014/main" id="{A64D083E-D2F0-FB4F-B85B-39174DFEF586}"/>
              </a:ext>
            </a:extLst>
          </p:cNvPr>
          <p:cNvSpPr>
            <a:spLocks noGrp="1"/>
          </p:cNvSpPr>
          <p:nvPr>
            <p:ph idx="1"/>
          </p:nvPr>
        </p:nvSpPr>
        <p:spPr>
          <a:xfrm>
            <a:off x="5459722" y="5876147"/>
            <a:ext cx="3528134" cy="591233"/>
          </a:xfrm>
        </p:spPr>
        <p:txBody>
          <a:bodyPr/>
          <a:lstStyle/>
          <a:p>
            <a:pPr algn="ctr"/>
            <a:r>
              <a:rPr lang="en-US" dirty="0" smtClean="0"/>
              <a:t>Next Steps</a:t>
            </a:r>
            <a:endParaRPr lang="en-US" dirty="0"/>
          </a:p>
        </p:txBody>
      </p:sp>
      <p:sp>
        <p:nvSpPr>
          <p:cNvPr id="9" name="Picture Placeholder 8"/>
          <p:cNvSpPr>
            <a:spLocks noGrp="1"/>
          </p:cNvSpPr>
          <p:nvPr>
            <p:ph type="pic" sz="quarter" idx="13"/>
          </p:nvPr>
        </p:nvSpPr>
        <p:spPr>
          <a:xfrm>
            <a:off x="252453" y="0"/>
            <a:ext cx="9513149" cy="4528829"/>
          </a:xfrm>
        </p:spPr>
      </p:sp>
      <p:sp>
        <p:nvSpPr>
          <p:cNvPr id="2" name="TextBox 1"/>
          <p:cNvSpPr txBox="1"/>
          <p:nvPr/>
        </p:nvSpPr>
        <p:spPr>
          <a:xfrm>
            <a:off x="583534" y="240256"/>
            <a:ext cx="8993290" cy="2677656"/>
          </a:xfrm>
          <a:prstGeom prst="rect">
            <a:avLst/>
          </a:prstGeom>
          <a:noFill/>
        </p:spPr>
        <p:txBody>
          <a:bodyPr wrap="square" rtlCol="0">
            <a:spAutoFit/>
          </a:bodyPr>
          <a:lstStyle/>
          <a:p>
            <a:r>
              <a:rPr lang="en-US" sz="2800" dirty="0">
                <a:solidFill>
                  <a:srgbClr val="000000"/>
                </a:solidFill>
                <a:latin typeface="+mj-lt"/>
              </a:rPr>
              <a:t>Fall </a:t>
            </a:r>
            <a:r>
              <a:rPr lang="en-US" sz="2800" dirty="0" smtClean="0">
                <a:solidFill>
                  <a:srgbClr val="000000"/>
                </a:solidFill>
                <a:latin typeface="+mj-lt"/>
              </a:rPr>
              <a:t>2019 - </a:t>
            </a:r>
            <a:r>
              <a:rPr lang="en-US" sz="2800" dirty="0">
                <a:solidFill>
                  <a:srgbClr val="000000"/>
                </a:solidFill>
                <a:latin typeface="+mj-lt"/>
              </a:rPr>
              <a:t>‘soft launch’ across the university </a:t>
            </a:r>
            <a:r>
              <a:rPr lang="en-US" sz="2800" dirty="0" smtClean="0">
                <a:solidFill>
                  <a:srgbClr val="000000"/>
                </a:solidFill>
                <a:latin typeface="+mj-lt"/>
              </a:rPr>
              <a:t>using </a:t>
            </a:r>
            <a:r>
              <a:rPr lang="en-US" sz="2800" dirty="0">
                <a:solidFill>
                  <a:srgbClr val="000000"/>
                </a:solidFill>
                <a:latin typeface="+mj-lt"/>
              </a:rPr>
              <a:t>Campus Labs </a:t>
            </a:r>
            <a:r>
              <a:rPr lang="en-US" sz="2800" dirty="0" smtClean="0">
                <a:solidFill>
                  <a:srgbClr val="000000"/>
                </a:solidFill>
                <a:latin typeface="+mj-lt"/>
              </a:rPr>
              <a:t>Software</a:t>
            </a:r>
          </a:p>
          <a:p>
            <a:endParaRPr lang="en-US" sz="2800" dirty="0">
              <a:solidFill>
                <a:srgbClr val="000000"/>
              </a:solidFill>
              <a:latin typeface="+mj-lt"/>
            </a:endParaRPr>
          </a:p>
          <a:p>
            <a:r>
              <a:rPr lang="en-US" sz="2800" dirty="0" smtClean="0">
                <a:solidFill>
                  <a:srgbClr val="000000"/>
                </a:solidFill>
                <a:latin typeface="+mj-lt"/>
              </a:rPr>
              <a:t>Spring 2020 </a:t>
            </a:r>
            <a:r>
              <a:rPr lang="mr-IN" sz="2800" dirty="0" smtClean="0">
                <a:solidFill>
                  <a:srgbClr val="000000"/>
                </a:solidFill>
                <a:latin typeface="+mj-lt"/>
              </a:rPr>
              <a:t>–</a:t>
            </a:r>
            <a:r>
              <a:rPr lang="en-US" sz="2800" dirty="0" smtClean="0">
                <a:solidFill>
                  <a:srgbClr val="000000"/>
                </a:solidFill>
                <a:latin typeface="+mj-lt"/>
              </a:rPr>
              <a:t> full implementation</a:t>
            </a:r>
          </a:p>
          <a:p>
            <a:endParaRPr lang="en-US" sz="2800" dirty="0">
              <a:solidFill>
                <a:srgbClr val="000000"/>
              </a:solidFill>
              <a:latin typeface="+mj-lt"/>
            </a:endParaRPr>
          </a:p>
          <a:p>
            <a:r>
              <a:rPr lang="en-US" sz="2800" dirty="0">
                <a:solidFill>
                  <a:srgbClr val="000000"/>
                </a:solidFill>
                <a:latin typeface="+mj-lt"/>
              </a:rPr>
              <a:t>Department and College questions can be </a:t>
            </a:r>
            <a:r>
              <a:rPr lang="en-US" sz="2800" dirty="0" smtClean="0">
                <a:solidFill>
                  <a:srgbClr val="000000"/>
                </a:solidFill>
                <a:latin typeface="+mj-lt"/>
              </a:rPr>
              <a:t>added</a:t>
            </a:r>
            <a:endParaRPr lang="en-US" sz="2800" dirty="0">
              <a:solidFill>
                <a:srgbClr val="000000"/>
              </a:solidFill>
              <a:latin typeface="+mj-lt"/>
            </a:endParaRPr>
          </a:p>
        </p:txBody>
      </p:sp>
    </p:spTree>
    <p:extLst>
      <p:ext uri="{BB962C8B-B14F-4D97-AF65-F5344CB8AC3E}">
        <p14:creationId xmlns:p14="http://schemas.microsoft.com/office/powerpoint/2010/main" val="4283832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4E37-B9A5-904C-A602-1FC5C3DAB0D5}"/>
              </a:ext>
            </a:extLst>
          </p:cNvPr>
          <p:cNvSpPr>
            <a:spLocks noGrp="1"/>
          </p:cNvSpPr>
          <p:nvPr>
            <p:ph type="title"/>
          </p:nvPr>
        </p:nvSpPr>
        <p:spPr/>
        <p:txBody>
          <a:bodyPr/>
          <a:lstStyle/>
          <a:p>
            <a:r>
              <a:rPr lang="en-US" dirty="0" smtClean="0">
                <a:solidFill>
                  <a:schemeClr val="tx1"/>
                </a:solidFill>
              </a:rPr>
              <a:t>THANK YOU</a:t>
            </a:r>
            <a:endParaRPr lang="en-US" dirty="0">
              <a:solidFill>
                <a:schemeClr val="tx1"/>
              </a:solidFill>
            </a:endParaRPr>
          </a:p>
        </p:txBody>
      </p:sp>
    </p:spTree>
    <p:extLst>
      <p:ext uri="{BB962C8B-B14F-4D97-AF65-F5344CB8AC3E}">
        <p14:creationId xmlns:p14="http://schemas.microsoft.com/office/powerpoint/2010/main" val="2271207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0BCB0-E3E1-1342-B84F-205E35DB9165}"/>
              </a:ext>
            </a:extLst>
          </p:cNvPr>
          <p:cNvSpPr>
            <a:spLocks noGrp="1"/>
          </p:cNvSpPr>
          <p:nvPr>
            <p:ph type="sldNum" sz="quarter" idx="12"/>
          </p:nvPr>
        </p:nvSpPr>
        <p:spPr>
          <a:xfrm>
            <a:off x="9295958" y="6173787"/>
            <a:ext cx="2743200" cy="365125"/>
          </a:xfrm>
        </p:spPr>
        <p:txBody>
          <a:bodyPr/>
          <a:lstStyle/>
          <a:p>
            <a:fld id="{1E0E7D85-594F-0A4B-B30D-4DE05AFCF638}" type="slidenum">
              <a:rPr lang="en-US" smtClean="0"/>
              <a:pPr/>
              <a:t>2</a:t>
            </a:fld>
            <a:endParaRPr lang="en-US" dirty="0"/>
          </a:p>
        </p:txBody>
      </p:sp>
      <p:sp>
        <p:nvSpPr>
          <p:cNvPr id="3" name="Title 2">
            <a:extLst>
              <a:ext uri="{FF2B5EF4-FFF2-40B4-BE49-F238E27FC236}">
                <a16:creationId xmlns:a16="http://schemas.microsoft.com/office/drawing/2014/main" id="{51528B20-4C7A-6C49-8DB5-2B3C1C00F38F}"/>
              </a:ext>
            </a:extLst>
          </p:cNvPr>
          <p:cNvSpPr>
            <a:spLocks noGrp="1"/>
          </p:cNvSpPr>
          <p:nvPr>
            <p:ph type="title"/>
          </p:nvPr>
        </p:nvSpPr>
        <p:spPr/>
        <p:txBody>
          <a:bodyPr>
            <a:normAutofit/>
          </a:bodyPr>
          <a:lstStyle/>
          <a:p>
            <a:r>
              <a:rPr lang="en-US" dirty="0"/>
              <a:t>Course Evaluation Ad-Hoc </a:t>
            </a:r>
            <a:r>
              <a:rPr lang="en-US" dirty="0" smtClean="0"/>
              <a:t>Committee</a:t>
            </a:r>
            <a:endParaRPr lang="en-US" dirty="0"/>
          </a:p>
        </p:txBody>
      </p:sp>
      <p:sp>
        <p:nvSpPr>
          <p:cNvPr id="4" name="Content Placeholder 3">
            <a:extLst>
              <a:ext uri="{FF2B5EF4-FFF2-40B4-BE49-F238E27FC236}">
                <a16:creationId xmlns:a16="http://schemas.microsoft.com/office/drawing/2014/main" id="{E65D42AD-00A2-CB45-8CF4-4A7A75317FE5}"/>
              </a:ext>
            </a:extLst>
          </p:cNvPr>
          <p:cNvSpPr>
            <a:spLocks noGrp="1"/>
          </p:cNvSpPr>
          <p:nvPr>
            <p:ph idx="1"/>
          </p:nvPr>
        </p:nvSpPr>
        <p:spPr/>
        <p:txBody>
          <a:bodyPr/>
          <a:lstStyle/>
          <a:p>
            <a:pPr>
              <a:lnSpc>
                <a:spcPct val="100000"/>
              </a:lnSpc>
              <a:spcBef>
                <a:spcPts val="0"/>
              </a:spcBef>
            </a:pPr>
            <a:r>
              <a:rPr lang="en-US" sz="2400" b="1" dirty="0"/>
              <a:t>Co-Chairs: </a:t>
            </a:r>
            <a:r>
              <a:rPr lang="en-US" sz="2400" dirty="0"/>
              <a:t>Amy Thompson and Christine Fox</a:t>
            </a:r>
          </a:p>
          <a:p>
            <a:pPr>
              <a:lnSpc>
                <a:spcPct val="100000"/>
              </a:lnSpc>
              <a:spcBef>
                <a:spcPts val="0"/>
              </a:spcBef>
            </a:pPr>
            <a:r>
              <a:rPr lang="en-US" sz="2400" b="1" dirty="0"/>
              <a:t>Faculty Advisors on Methodology and Analysis:  </a:t>
            </a:r>
            <a:r>
              <a:rPr lang="en-US" sz="2400" dirty="0"/>
              <a:t>Svetlana Beltyukova and Christine Fox</a:t>
            </a:r>
          </a:p>
          <a:p>
            <a:pPr>
              <a:lnSpc>
                <a:spcPct val="100000"/>
              </a:lnSpc>
              <a:spcBef>
                <a:spcPts val="0"/>
              </a:spcBef>
            </a:pPr>
            <a:endParaRPr lang="en-US" sz="1600" dirty="0"/>
          </a:p>
          <a:p>
            <a:pPr>
              <a:lnSpc>
                <a:spcPct val="100000"/>
              </a:lnSpc>
              <a:spcBef>
                <a:spcPts val="0"/>
              </a:spcBef>
            </a:pPr>
            <a:r>
              <a:rPr lang="en-US" sz="2400" dirty="0"/>
              <a:t>The charge of the Course Evaluation Ad-Hoc Committee was to review best practices and procedures for assessing student perceptions of faculty teaching and make recommendations for a standardized data collection process and standardized set of common core assessment questions</a:t>
            </a:r>
            <a:r>
              <a:rPr lang="en-US" sz="2400" dirty="0" smtClean="0"/>
              <a:t>.</a:t>
            </a:r>
            <a:endParaRPr lang="en-US" sz="2400" dirty="0"/>
          </a:p>
        </p:txBody>
      </p:sp>
    </p:spTree>
    <p:extLst>
      <p:ext uri="{BB962C8B-B14F-4D97-AF65-F5344CB8AC3E}">
        <p14:creationId xmlns:p14="http://schemas.microsoft.com/office/powerpoint/2010/main" val="682923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0BCB0-E3E1-1342-B84F-205E35DB9165}"/>
              </a:ext>
            </a:extLst>
          </p:cNvPr>
          <p:cNvSpPr>
            <a:spLocks noGrp="1"/>
          </p:cNvSpPr>
          <p:nvPr>
            <p:ph type="sldNum" sz="quarter" idx="12"/>
          </p:nvPr>
        </p:nvSpPr>
        <p:spPr>
          <a:xfrm>
            <a:off x="9295958" y="6173787"/>
            <a:ext cx="2743200" cy="365125"/>
          </a:xfrm>
        </p:spPr>
        <p:txBody>
          <a:bodyPr/>
          <a:lstStyle/>
          <a:p>
            <a:fld id="{1E0E7D85-594F-0A4B-B30D-4DE05AFCF638}" type="slidenum">
              <a:rPr lang="en-US" smtClean="0"/>
              <a:pPr/>
              <a:t>3</a:t>
            </a:fld>
            <a:endParaRPr lang="en-US" dirty="0"/>
          </a:p>
        </p:txBody>
      </p:sp>
      <p:sp>
        <p:nvSpPr>
          <p:cNvPr id="3" name="Title 2">
            <a:extLst>
              <a:ext uri="{FF2B5EF4-FFF2-40B4-BE49-F238E27FC236}">
                <a16:creationId xmlns:a16="http://schemas.microsoft.com/office/drawing/2014/main" id="{51528B20-4C7A-6C49-8DB5-2B3C1C00F38F}"/>
              </a:ext>
            </a:extLst>
          </p:cNvPr>
          <p:cNvSpPr>
            <a:spLocks noGrp="1"/>
          </p:cNvSpPr>
          <p:nvPr>
            <p:ph type="title"/>
          </p:nvPr>
        </p:nvSpPr>
        <p:spPr/>
        <p:txBody>
          <a:bodyPr>
            <a:normAutofit/>
          </a:bodyPr>
          <a:lstStyle/>
          <a:p>
            <a:pPr marL="0" indent="0"/>
            <a:r>
              <a:rPr lang="en-US" dirty="0"/>
              <a:t>Survey Development Procedures</a:t>
            </a:r>
          </a:p>
        </p:txBody>
      </p:sp>
      <p:sp>
        <p:nvSpPr>
          <p:cNvPr id="4" name="Content Placeholder 3">
            <a:extLst>
              <a:ext uri="{FF2B5EF4-FFF2-40B4-BE49-F238E27FC236}">
                <a16:creationId xmlns:a16="http://schemas.microsoft.com/office/drawing/2014/main" id="{E65D42AD-00A2-CB45-8CF4-4A7A75317FE5}"/>
              </a:ext>
            </a:extLst>
          </p:cNvPr>
          <p:cNvSpPr>
            <a:spLocks noGrp="1"/>
          </p:cNvSpPr>
          <p:nvPr>
            <p:ph idx="1"/>
          </p:nvPr>
        </p:nvSpPr>
        <p:spPr>
          <a:xfrm>
            <a:off x="1028699" y="2251621"/>
            <a:ext cx="10323577" cy="3648469"/>
          </a:xfrm>
        </p:spPr>
        <p:txBody>
          <a:bodyPr/>
          <a:lstStyle/>
          <a:p>
            <a:pPr lvl="0">
              <a:spcBef>
                <a:spcPts val="0"/>
              </a:spcBef>
            </a:pPr>
            <a:r>
              <a:rPr lang="en-US" sz="2400" dirty="0"/>
              <a:t>Reviewed published literature </a:t>
            </a:r>
            <a:r>
              <a:rPr lang="en-US" sz="2400" dirty="0" smtClean="0"/>
              <a:t>to </a:t>
            </a:r>
            <a:r>
              <a:rPr lang="en-US" sz="2400" dirty="0"/>
              <a:t>assess best practices in course </a:t>
            </a:r>
            <a:r>
              <a:rPr lang="en-US" sz="2400" dirty="0" smtClean="0"/>
              <a:t>evaluation</a:t>
            </a:r>
            <a:endParaRPr lang="en-US" sz="2400" dirty="0"/>
          </a:p>
          <a:p>
            <a:pPr lvl="0">
              <a:spcBef>
                <a:spcPts val="0"/>
              </a:spcBef>
            </a:pPr>
            <a:endParaRPr lang="en-US" sz="1600" dirty="0"/>
          </a:p>
          <a:p>
            <a:pPr lvl="0">
              <a:spcBef>
                <a:spcPts val="0"/>
              </a:spcBef>
            </a:pPr>
            <a:r>
              <a:rPr lang="en-US" sz="2400" dirty="0"/>
              <a:t>Reviewed existing course evaluations from each of the UT colleges as well as some peer </a:t>
            </a:r>
            <a:r>
              <a:rPr lang="en-US" sz="2400" dirty="0" smtClean="0"/>
              <a:t>institutions</a:t>
            </a:r>
            <a:endParaRPr lang="en-US" sz="2400" dirty="0"/>
          </a:p>
          <a:p>
            <a:pPr lvl="0">
              <a:spcBef>
                <a:spcPts val="0"/>
              </a:spcBef>
            </a:pPr>
            <a:endParaRPr lang="en-US" sz="1600" dirty="0"/>
          </a:p>
          <a:p>
            <a:pPr lvl="0">
              <a:spcBef>
                <a:spcPts val="0"/>
              </a:spcBef>
            </a:pPr>
            <a:r>
              <a:rPr lang="en-US" sz="2400" dirty="0"/>
              <a:t>Conducted a thematic analysis to determine common constructs that reflected best teaching </a:t>
            </a:r>
            <a:r>
              <a:rPr lang="en-US" sz="2400" dirty="0" smtClean="0"/>
              <a:t>practices</a:t>
            </a:r>
          </a:p>
          <a:p>
            <a:pPr lvl="0">
              <a:spcBef>
                <a:spcPts val="0"/>
              </a:spcBef>
            </a:pPr>
            <a:endParaRPr lang="en-US" sz="2400" dirty="0" smtClean="0"/>
          </a:p>
          <a:p>
            <a:pPr>
              <a:spcBef>
                <a:spcPts val="0"/>
              </a:spcBef>
            </a:pPr>
            <a:r>
              <a:rPr lang="en-US" sz="2400" dirty="0"/>
              <a:t>Developed 12 core </a:t>
            </a:r>
            <a:r>
              <a:rPr lang="en-US" sz="2400" dirty="0" smtClean="0"/>
              <a:t>questions and 3 </a:t>
            </a:r>
            <a:r>
              <a:rPr lang="en-US" sz="2400" dirty="0"/>
              <a:t>Open-ended </a:t>
            </a:r>
            <a:r>
              <a:rPr lang="en-US" sz="2400" dirty="0" smtClean="0"/>
              <a:t>questions</a:t>
            </a:r>
            <a:endParaRPr lang="en-US" sz="2400" dirty="0"/>
          </a:p>
        </p:txBody>
      </p:sp>
    </p:spTree>
    <p:extLst>
      <p:ext uri="{BB962C8B-B14F-4D97-AF65-F5344CB8AC3E}">
        <p14:creationId xmlns:p14="http://schemas.microsoft.com/office/powerpoint/2010/main" val="2884854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0BCB0-E3E1-1342-B84F-205E35DB9165}"/>
              </a:ext>
            </a:extLst>
          </p:cNvPr>
          <p:cNvSpPr>
            <a:spLocks noGrp="1"/>
          </p:cNvSpPr>
          <p:nvPr>
            <p:ph type="sldNum" sz="quarter" idx="12"/>
          </p:nvPr>
        </p:nvSpPr>
        <p:spPr>
          <a:xfrm>
            <a:off x="9294572" y="6219699"/>
            <a:ext cx="2743200" cy="365125"/>
          </a:xfrm>
        </p:spPr>
        <p:txBody>
          <a:bodyPr/>
          <a:lstStyle/>
          <a:p>
            <a:fld id="{1E0E7D85-594F-0A4B-B30D-4DE05AFCF638}" type="slidenum">
              <a:rPr lang="en-US" smtClean="0"/>
              <a:pPr/>
              <a:t>4</a:t>
            </a:fld>
            <a:endParaRPr lang="en-US" dirty="0"/>
          </a:p>
        </p:txBody>
      </p:sp>
      <p:sp>
        <p:nvSpPr>
          <p:cNvPr id="3" name="Title 2">
            <a:extLst>
              <a:ext uri="{FF2B5EF4-FFF2-40B4-BE49-F238E27FC236}">
                <a16:creationId xmlns:a16="http://schemas.microsoft.com/office/drawing/2014/main" id="{51528B20-4C7A-6C49-8DB5-2B3C1C00F38F}"/>
              </a:ext>
            </a:extLst>
          </p:cNvPr>
          <p:cNvSpPr>
            <a:spLocks noGrp="1"/>
          </p:cNvSpPr>
          <p:nvPr>
            <p:ph type="title"/>
          </p:nvPr>
        </p:nvSpPr>
        <p:spPr>
          <a:xfrm>
            <a:off x="1028700" y="299266"/>
            <a:ext cx="10096500" cy="1331496"/>
          </a:xfrm>
        </p:spPr>
        <p:txBody>
          <a:bodyPr>
            <a:normAutofit/>
          </a:bodyPr>
          <a:lstStyle/>
          <a:p>
            <a:pPr marL="0" indent="0"/>
            <a:r>
              <a:rPr lang="en-US" dirty="0"/>
              <a:t>Survey Pilot </a:t>
            </a:r>
            <a:r>
              <a:rPr lang="en-US" dirty="0" smtClean="0"/>
              <a:t>Procedures</a:t>
            </a:r>
            <a:endParaRPr lang="en-US" dirty="0"/>
          </a:p>
        </p:txBody>
      </p:sp>
      <p:sp>
        <p:nvSpPr>
          <p:cNvPr id="4" name="Content Placeholder 3">
            <a:extLst>
              <a:ext uri="{FF2B5EF4-FFF2-40B4-BE49-F238E27FC236}">
                <a16:creationId xmlns:a16="http://schemas.microsoft.com/office/drawing/2014/main" id="{E65D42AD-00A2-CB45-8CF4-4A7A75317FE5}"/>
              </a:ext>
            </a:extLst>
          </p:cNvPr>
          <p:cNvSpPr>
            <a:spLocks noGrp="1"/>
          </p:cNvSpPr>
          <p:nvPr>
            <p:ph idx="1"/>
          </p:nvPr>
        </p:nvSpPr>
        <p:spPr>
          <a:xfrm>
            <a:off x="1028700" y="1769371"/>
            <a:ext cx="10096500" cy="3648469"/>
          </a:xfrm>
        </p:spPr>
        <p:txBody>
          <a:bodyPr/>
          <a:lstStyle/>
          <a:p>
            <a:pPr lvl="0">
              <a:spcBef>
                <a:spcPts val="0"/>
              </a:spcBef>
            </a:pPr>
            <a:r>
              <a:rPr lang="en-US" sz="2400" dirty="0"/>
              <a:t>Feedback and approval was sought from the ad-hoc committee and faculty governing bodies </a:t>
            </a:r>
          </a:p>
          <a:p>
            <a:pPr lvl="0">
              <a:spcBef>
                <a:spcPts val="0"/>
              </a:spcBef>
            </a:pPr>
            <a:endParaRPr lang="en-US" sz="2400" dirty="0"/>
          </a:p>
          <a:p>
            <a:pPr lvl="0">
              <a:spcBef>
                <a:spcPts val="0"/>
              </a:spcBef>
            </a:pPr>
            <a:r>
              <a:rPr lang="en-US" sz="2400" dirty="0"/>
              <a:t>Individual faculty members, department chairs, and college deans were contacted to solicit volunteers for the Spring 2019 </a:t>
            </a:r>
            <a:r>
              <a:rPr lang="en-US" sz="2400" dirty="0" smtClean="0"/>
              <a:t>pilot</a:t>
            </a:r>
            <a:endParaRPr lang="en-US" sz="2400" dirty="0"/>
          </a:p>
          <a:p>
            <a:pPr lvl="0">
              <a:spcBef>
                <a:spcPts val="0"/>
              </a:spcBef>
            </a:pPr>
            <a:endParaRPr lang="en-US" sz="2400" dirty="0"/>
          </a:p>
          <a:p>
            <a:pPr lvl="0">
              <a:spcBef>
                <a:spcPts val="0"/>
              </a:spcBef>
            </a:pPr>
            <a:r>
              <a:rPr lang="en-US" sz="2400" dirty="0"/>
              <a:t>The core questions were administered to participating courses/departments/colleges electronically via </a:t>
            </a:r>
            <a:r>
              <a:rPr lang="en-US" sz="2400" dirty="0" smtClean="0"/>
              <a:t>Blackboard</a:t>
            </a:r>
          </a:p>
          <a:p>
            <a:pPr lvl="0">
              <a:spcBef>
                <a:spcPts val="0"/>
              </a:spcBef>
            </a:pPr>
            <a:endParaRPr lang="en-US" sz="2400" dirty="0"/>
          </a:p>
          <a:p>
            <a:pPr>
              <a:spcBef>
                <a:spcPts val="0"/>
              </a:spcBef>
            </a:pPr>
            <a:r>
              <a:rPr lang="en-US" sz="2400" dirty="0"/>
              <a:t>Each participating department and college was able to include additional questions that were tailored to their own unique needs</a:t>
            </a:r>
          </a:p>
          <a:p>
            <a:pPr lvl="0">
              <a:spcBef>
                <a:spcPts val="0"/>
              </a:spcBef>
            </a:pPr>
            <a:endParaRPr lang="en-US" sz="2400" dirty="0"/>
          </a:p>
        </p:txBody>
      </p:sp>
    </p:spTree>
    <p:extLst>
      <p:ext uri="{BB962C8B-B14F-4D97-AF65-F5344CB8AC3E}">
        <p14:creationId xmlns:p14="http://schemas.microsoft.com/office/powerpoint/2010/main" val="517405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0BCB0-E3E1-1342-B84F-205E35DB9165}"/>
              </a:ext>
            </a:extLst>
          </p:cNvPr>
          <p:cNvSpPr>
            <a:spLocks noGrp="1"/>
          </p:cNvSpPr>
          <p:nvPr>
            <p:ph type="sldNum" sz="quarter" idx="12"/>
          </p:nvPr>
        </p:nvSpPr>
        <p:spPr>
          <a:xfrm>
            <a:off x="9254252" y="6183391"/>
            <a:ext cx="2743200" cy="365125"/>
          </a:xfrm>
        </p:spPr>
        <p:txBody>
          <a:bodyPr/>
          <a:lstStyle/>
          <a:p>
            <a:fld id="{1E0E7D85-594F-0A4B-B30D-4DE05AFCF638}" type="slidenum">
              <a:rPr lang="en-US" smtClean="0"/>
              <a:pPr/>
              <a:t>5</a:t>
            </a:fld>
            <a:endParaRPr lang="en-US" dirty="0"/>
          </a:p>
        </p:txBody>
      </p:sp>
      <p:sp>
        <p:nvSpPr>
          <p:cNvPr id="3" name="Title 2">
            <a:extLst>
              <a:ext uri="{FF2B5EF4-FFF2-40B4-BE49-F238E27FC236}">
                <a16:creationId xmlns:a16="http://schemas.microsoft.com/office/drawing/2014/main" id="{51528B20-4C7A-6C49-8DB5-2B3C1C00F38F}"/>
              </a:ext>
            </a:extLst>
          </p:cNvPr>
          <p:cNvSpPr>
            <a:spLocks noGrp="1"/>
          </p:cNvSpPr>
          <p:nvPr>
            <p:ph type="title"/>
          </p:nvPr>
        </p:nvSpPr>
        <p:spPr>
          <a:xfrm>
            <a:off x="1028700" y="652916"/>
            <a:ext cx="10096500" cy="757988"/>
          </a:xfrm>
        </p:spPr>
        <p:txBody>
          <a:bodyPr>
            <a:normAutofit/>
          </a:bodyPr>
          <a:lstStyle/>
          <a:p>
            <a:pPr marL="0" indent="0"/>
            <a:r>
              <a:rPr lang="en-US" dirty="0"/>
              <a:t>Survey Pilot </a:t>
            </a:r>
            <a:r>
              <a:rPr lang="en-US" dirty="0" smtClean="0"/>
              <a:t>RESULTS</a:t>
            </a:r>
            <a:endParaRPr lang="en-US" dirty="0"/>
          </a:p>
        </p:txBody>
      </p:sp>
      <p:sp>
        <p:nvSpPr>
          <p:cNvPr id="4" name="Content Placeholder 3">
            <a:extLst>
              <a:ext uri="{FF2B5EF4-FFF2-40B4-BE49-F238E27FC236}">
                <a16:creationId xmlns:a16="http://schemas.microsoft.com/office/drawing/2014/main" id="{E65D42AD-00A2-CB45-8CF4-4A7A75317FE5}"/>
              </a:ext>
            </a:extLst>
          </p:cNvPr>
          <p:cNvSpPr>
            <a:spLocks noGrp="1"/>
          </p:cNvSpPr>
          <p:nvPr>
            <p:ph idx="1"/>
          </p:nvPr>
        </p:nvSpPr>
        <p:spPr>
          <a:xfrm>
            <a:off x="1028700" y="1646948"/>
            <a:ext cx="10096500" cy="3648469"/>
          </a:xfrm>
        </p:spPr>
        <p:txBody>
          <a:bodyPr/>
          <a:lstStyle/>
          <a:p>
            <a:pPr lvl="0"/>
            <a:r>
              <a:rPr lang="en-US" sz="2400" dirty="0"/>
              <a:t>The core questions were administered in Spring 2019 to almost 4,000 students (undergraduate and graduate) across 9 </a:t>
            </a:r>
            <a:r>
              <a:rPr lang="en-US" sz="2400" dirty="0" smtClean="0"/>
              <a:t>colleges</a:t>
            </a:r>
            <a:endParaRPr lang="en-US" sz="2400" dirty="0"/>
          </a:p>
        </p:txBody>
      </p:sp>
      <p:pic>
        <p:nvPicPr>
          <p:cNvPr id="6" name="Picture 5" descr="Screen Shot 2019-08-27 at 1.3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2400300"/>
            <a:ext cx="8591549" cy="4023747"/>
          </a:xfrm>
          <a:prstGeom prst="rect">
            <a:avLst/>
          </a:prstGeom>
        </p:spPr>
      </p:pic>
    </p:spTree>
    <p:extLst>
      <p:ext uri="{BB962C8B-B14F-4D97-AF65-F5344CB8AC3E}">
        <p14:creationId xmlns:p14="http://schemas.microsoft.com/office/powerpoint/2010/main" val="3611447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0BCB0-E3E1-1342-B84F-205E35DB9165}"/>
              </a:ext>
            </a:extLst>
          </p:cNvPr>
          <p:cNvSpPr>
            <a:spLocks noGrp="1"/>
          </p:cNvSpPr>
          <p:nvPr>
            <p:ph type="sldNum" sz="quarter" idx="12"/>
          </p:nvPr>
        </p:nvSpPr>
        <p:spPr>
          <a:xfrm>
            <a:off x="9294572" y="6219699"/>
            <a:ext cx="2743200" cy="365125"/>
          </a:xfrm>
        </p:spPr>
        <p:txBody>
          <a:bodyPr/>
          <a:lstStyle/>
          <a:p>
            <a:fld id="{1E0E7D85-594F-0A4B-B30D-4DE05AFCF638}" type="slidenum">
              <a:rPr lang="en-US" smtClean="0"/>
              <a:pPr/>
              <a:t>6</a:t>
            </a:fld>
            <a:endParaRPr lang="en-US" dirty="0"/>
          </a:p>
        </p:txBody>
      </p:sp>
      <p:sp>
        <p:nvSpPr>
          <p:cNvPr id="3" name="Title 2">
            <a:extLst>
              <a:ext uri="{FF2B5EF4-FFF2-40B4-BE49-F238E27FC236}">
                <a16:creationId xmlns:a16="http://schemas.microsoft.com/office/drawing/2014/main" id="{51528B20-4C7A-6C49-8DB5-2B3C1C00F38F}"/>
              </a:ext>
            </a:extLst>
          </p:cNvPr>
          <p:cNvSpPr>
            <a:spLocks noGrp="1"/>
          </p:cNvSpPr>
          <p:nvPr>
            <p:ph type="title"/>
          </p:nvPr>
        </p:nvSpPr>
        <p:spPr>
          <a:xfrm>
            <a:off x="1028700" y="48586"/>
            <a:ext cx="10096500" cy="1331496"/>
          </a:xfrm>
        </p:spPr>
        <p:txBody>
          <a:bodyPr>
            <a:normAutofit/>
          </a:bodyPr>
          <a:lstStyle/>
          <a:p>
            <a:pPr marL="0" indent="0"/>
            <a:r>
              <a:rPr lang="en-US" dirty="0"/>
              <a:t>Psychometric </a:t>
            </a:r>
            <a:r>
              <a:rPr lang="en-US" dirty="0" smtClean="0"/>
              <a:t>Analysis</a:t>
            </a:r>
            <a:endParaRPr lang="en-US" dirty="0"/>
          </a:p>
        </p:txBody>
      </p:sp>
      <p:sp>
        <p:nvSpPr>
          <p:cNvPr id="6" name="TextBox 5"/>
          <p:cNvSpPr txBox="1"/>
          <p:nvPr/>
        </p:nvSpPr>
        <p:spPr>
          <a:xfrm>
            <a:off x="1028700" y="1946838"/>
            <a:ext cx="4480548" cy="3077766"/>
          </a:xfrm>
          <a:prstGeom prst="rect">
            <a:avLst/>
          </a:prstGeom>
          <a:noFill/>
        </p:spPr>
        <p:txBody>
          <a:bodyPr wrap="square" rtlCol="0">
            <a:spAutoFit/>
          </a:bodyPr>
          <a:lstStyle/>
          <a:p>
            <a:r>
              <a:rPr lang="en-US" sz="2400" dirty="0" smtClean="0">
                <a:solidFill>
                  <a:srgbClr val="000000"/>
                </a:solidFill>
                <a:latin typeface="Arial"/>
                <a:cs typeface="Arial"/>
              </a:rPr>
              <a:t>Psychometric analyses:</a:t>
            </a:r>
          </a:p>
          <a:p>
            <a:endParaRPr lang="en-US" sz="2000" dirty="0" smtClean="0">
              <a:solidFill>
                <a:srgbClr val="000000"/>
              </a:solidFill>
              <a:latin typeface="Arial"/>
              <a:cs typeface="Arial"/>
            </a:endParaRPr>
          </a:p>
          <a:p>
            <a:pPr marL="342900" indent="-342900">
              <a:buFont typeface="Arial"/>
              <a:buChar char="•"/>
            </a:pPr>
            <a:r>
              <a:rPr lang="en-US" sz="2000" dirty="0" smtClean="0">
                <a:solidFill>
                  <a:srgbClr val="000000"/>
                </a:solidFill>
                <a:latin typeface="Arial"/>
                <a:cs typeface="Arial"/>
              </a:rPr>
              <a:t>For the overall sample (n=3,893)</a:t>
            </a:r>
          </a:p>
          <a:p>
            <a:endParaRPr lang="en-US" sz="1000" dirty="0" smtClean="0">
              <a:solidFill>
                <a:srgbClr val="000000"/>
              </a:solidFill>
              <a:latin typeface="Arial"/>
              <a:cs typeface="Arial"/>
            </a:endParaRPr>
          </a:p>
          <a:p>
            <a:pPr marL="342900" indent="-342900">
              <a:buFont typeface="Arial"/>
              <a:buChar char="•"/>
            </a:pPr>
            <a:r>
              <a:rPr lang="en-US" sz="2000" dirty="0" smtClean="0">
                <a:solidFill>
                  <a:srgbClr val="000000"/>
                </a:solidFill>
                <a:latin typeface="Arial"/>
                <a:cs typeface="Arial"/>
              </a:rPr>
              <a:t>By each college</a:t>
            </a:r>
          </a:p>
          <a:p>
            <a:endParaRPr lang="en-US" sz="1000" dirty="0" smtClean="0">
              <a:solidFill>
                <a:srgbClr val="000000"/>
              </a:solidFill>
              <a:latin typeface="Arial"/>
              <a:cs typeface="Arial"/>
            </a:endParaRPr>
          </a:p>
          <a:p>
            <a:pPr marL="342900" indent="-342900">
              <a:buFont typeface="Arial"/>
              <a:buChar char="•"/>
            </a:pPr>
            <a:r>
              <a:rPr lang="en-US" sz="2000" dirty="0" smtClean="0">
                <a:solidFill>
                  <a:srgbClr val="000000"/>
                </a:solidFill>
                <a:latin typeface="Arial"/>
                <a:cs typeface="Arial"/>
              </a:rPr>
              <a:t>By course level (graduate &amp; undergraduate)</a:t>
            </a:r>
          </a:p>
          <a:p>
            <a:endParaRPr lang="en-US" sz="1000" dirty="0" smtClean="0">
              <a:solidFill>
                <a:srgbClr val="000000"/>
              </a:solidFill>
              <a:latin typeface="Arial"/>
              <a:cs typeface="Arial"/>
            </a:endParaRPr>
          </a:p>
          <a:p>
            <a:pPr marL="342900" indent="-342900">
              <a:buFont typeface="Arial"/>
              <a:buChar char="•"/>
            </a:pPr>
            <a:r>
              <a:rPr lang="en-US" sz="2000" dirty="0" smtClean="0">
                <a:solidFill>
                  <a:srgbClr val="000000"/>
                </a:solidFill>
                <a:latin typeface="Arial"/>
                <a:cs typeface="Arial"/>
              </a:rPr>
              <a:t>By method of delivery (DL &amp; face-to-face)</a:t>
            </a:r>
            <a:endParaRPr lang="en-US" sz="2000" dirty="0">
              <a:solidFill>
                <a:srgbClr val="000000"/>
              </a:solidFill>
              <a:latin typeface="Arial"/>
              <a:cs typeface="Arial"/>
            </a:endParaRPr>
          </a:p>
        </p:txBody>
      </p:sp>
      <p:sp>
        <p:nvSpPr>
          <p:cNvPr id="7" name="TextBox 6"/>
          <p:cNvSpPr txBox="1"/>
          <p:nvPr/>
        </p:nvSpPr>
        <p:spPr>
          <a:xfrm>
            <a:off x="5852503" y="1910018"/>
            <a:ext cx="5749527" cy="3847207"/>
          </a:xfrm>
          <a:prstGeom prst="rect">
            <a:avLst/>
          </a:prstGeom>
          <a:noFill/>
        </p:spPr>
        <p:txBody>
          <a:bodyPr wrap="square" rtlCol="0">
            <a:spAutoFit/>
          </a:bodyPr>
          <a:lstStyle/>
          <a:p>
            <a:r>
              <a:rPr lang="en-US" sz="2400" dirty="0">
                <a:solidFill>
                  <a:srgbClr val="000000"/>
                </a:solidFill>
                <a:latin typeface="Arial"/>
                <a:cs typeface="Arial"/>
              </a:rPr>
              <a:t>Purposes:</a:t>
            </a:r>
          </a:p>
          <a:p>
            <a:endParaRPr lang="en-US" sz="2000" dirty="0">
              <a:solidFill>
                <a:srgbClr val="000000"/>
              </a:solidFill>
              <a:latin typeface="Arial"/>
              <a:cs typeface="Arial"/>
            </a:endParaRPr>
          </a:p>
          <a:p>
            <a:pPr marL="342900" indent="-342900">
              <a:buFont typeface="Arial"/>
              <a:buChar char="•"/>
            </a:pPr>
            <a:r>
              <a:rPr lang="en-US" sz="2000" dirty="0">
                <a:solidFill>
                  <a:srgbClr val="000000"/>
                </a:solidFill>
                <a:latin typeface="Arial"/>
                <a:cs typeface="Arial"/>
              </a:rPr>
              <a:t>To determine if computing a composite course evaluation score was meaningful and </a:t>
            </a:r>
            <a:r>
              <a:rPr lang="en-US" sz="2000" dirty="0" smtClean="0">
                <a:solidFill>
                  <a:srgbClr val="000000"/>
                </a:solidFill>
                <a:latin typeface="Arial"/>
                <a:cs typeface="Arial"/>
              </a:rPr>
              <a:t>justifiable</a:t>
            </a:r>
            <a:endParaRPr lang="en-US" sz="2000" dirty="0">
              <a:solidFill>
                <a:srgbClr val="000000"/>
              </a:solidFill>
              <a:latin typeface="Arial"/>
              <a:cs typeface="Arial"/>
            </a:endParaRPr>
          </a:p>
          <a:p>
            <a:endParaRPr lang="en-US" sz="1000" dirty="0">
              <a:solidFill>
                <a:srgbClr val="000000"/>
              </a:solidFill>
              <a:latin typeface="Arial"/>
              <a:cs typeface="Arial"/>
            </a:endParaRPr>
          </a:p>
          <a:p>
            <a:pPr marL="342900" indent="-342900">
              <a:buFont typeface="Arial"/>
              <a:buChar char="•"/>
            </a:pPr>
            <a:r>
              <a:rPr lang="en-US" sz="2000" dirty="0">
                <a:solidFill>
                  <a:srgbClr val="000000"/>
                </a:solidFill>
                <a:latin typeface="Arial"/>
                <a:cs typeface="Arial"/>
              </a:rPr>
              <a:t>To determine if any questions needed to be analyzed and reported </a:t>
            </a:r>
            <a:r>
              <a:rPr lang="en-US" sz="2000" dirty="0" smtClean="0">
                <a:solidFill>
                  <a:srgbClr val="000000"/>
                </a:solidFill>
                <a:latin typeface="Arial"/>
                <a:cs typeface="Arial"/>
              </a:rPr>
              <a:t>separately</a:t>
            </a:r>
            <a:endParaRPr lang="en-US" sz="2000" dirty="0">
              <a:solidFill>
                <a:srgbClr val="000000"/>
              </a:solidFill>
              <a:latin typeface="Arial"/>
              <a:cs typeface="Arial"/>
            </a:endParaRPr>
          </a:p>
          <a:p>
            <a:endParaRPr lang="en-US" sz="1000" dirty="0">
              <a:solidFill>
                <a:srgbClr val="000000"/>
              </a:solidFill>
              <a:latin typeface="Arial"/>
              <a:cs typeface="Arial"/>
            </a:endParaRPr>
          </a:p>
          <a:p>
            <a:pPr marL="342900" indent="-342900">
              <a:buFont typeface="Arial"/>
              <a:buChar char="•"/>
            </a:pPr>
            <a:r>
              <a:rPr lang="en-US" sz="2000" dirty="0">
                <a:solidFill>
                  <a:srgbClr val="000000"/>
                </a:solidFill>
                <a:latin typeface="Arial"/>
                <a:cs typeface="Arial"/>
              </a:rPr>
              <a:t>To determine the extent to which the meaning of the composite score was stable across colleges, student levels, and methods of course </a:t>
            </a:r>
            <a:r>
              <a:rPr lang="en-US" sz="2000" dirty="0" smtClean="0">
                <a:solidFill>
                  <a:srgbClr val="000000"/>
                </a:solidFill>
                <a:latin typeface="Arial"/>
                <a:cs typeface="Arial"/>
              </a:rPr>
              <a:t>delivery</a:t>
            </a:r>
            <a:endParaRPr lang="en-US" sz="2000" dirty="0">
              <a:solidFill>
                <a:srgbClr val="000000"/>
              </a:solidFill>
              <a:latin typeface="Arial"/>
              <a:cs typeface="Arial"/>
            </a:endParaRPr>
          </a:p>
        </p:txBody>
      </p:sp>
    </p:spTree>
    <p:extLst>
      <p:ext uri="{BB962C8B-B14F-4D97-AF65-F5344CB8AC3E}">
        <p14:creationId xmlns:p14="http://schemas.microsoft.com/office/powerpoint/2010/main" val="1715671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42F616-F6BD-D74F-B388-9D078C996DF7}"/>
              </a:ext>
            </a:extLst>
          </p:cNvPr>
          <p:cNvSpPr/>
          <p:nvPr/>
        </p:nvSpPr>
        <p:spPr>
          <a:xfrm>
            <a:off x="5464155" y="4946617"/>
            <a:ext cx="5662447" cy="1914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34F678-1674-D64D-ADA9-A9D1A67EEFED}"/>
              </a:ext>
            </a:extLst>
          </p:cNvPr>
          <p:cNvPicPr>
            <a:picLocks noChangeAspect="1"/>
          </p:cNvPicPr>
          <p:nvPr/>
        </p:nvPicPr>
        <p:blipFill>
          <a:blip r:embed="rId2"/>
          <a:stretch>
            <a:fillRect/>
          </a:stretch>
        </p:blipFill>
        <p:spPr>
          <a:xfrm>
            <a:off x="9448800" y="5419090"/>
            <a:ext cx="1676400" cy="1438910"/>
          </a:xfrm>
          <a:prstGeom prst="rect">
            <a:avLst/>
          </a:prstGeom>
        </p:spPr>
      </p:pic>
      <p:sp>
        <p:nvSpPr>
          <p:cNvPr id="4" name="Content Placeholder 3">
            <a:extLst>
              <a:ext uri="{FF2B5EF4-FFF2-40B4-BE49-F238E27FC236}">
                <a16:creationId xmlns:a16="http://schemas.microsoft.com/office/drawing/2014/main" id="{A64D083E-D2F0-FB4F-B85B-39174DFEF586}"/>
              </a:ext>
            </a:extLst>
          </p:cNvPr>
          <p:cNvSpPr>
            <a:spLocks noGrp="1"/>
          </p:cNvSpPr>
          <p:nvPr>
            <p:ph idx="1"/>
          </p:nvPr>
        </p:nvSpPr>
        <p:spPr>
          <a:xfrm>
            <a:off x="5560859" y="5255653"/>
            <a:ext cx="3528134" cy="1296749"/>
          </a:xfrm>
        </p:spPr>
        <p:txBody>
          <a:bodyPr/>
          <a:lstStyle/>
          <a:p>
            <a:pPr algn="ctr"/>
            <a:r>
              <a:rPr lang="en-US" dirty="0"/>
              <a:t>Results of Psychometric Analysis</a:t>
            </a:r>
          </a:p>
        </p:txBody>
      </p:sp>
      <p:sp>
        <p:nvSpPr>
          <p:cNvPr id="2" name="TextBox 1"/>
          <p:cNvSpPr txBox="1"/>
          <p:nvPr/>
        </p:nvSpPr>
        <p:spPr>
          <a:xfrm>
            <a:off x="583534" y="373948"/>
            <a:ext cx="8993290" cy="4185762"/>
          </a:xfrm>
          <a:prstGeom prst="rect">
            <a:avLst/>
          </a:prstGeom>
          <a:noFill/>
        </p:spPr>
        <p:txBody>
          <a:bodyPr wrap="square" rtlCol="0">
            <a:spAutoFit/>
          </a:bodyPr>
          <a:lstStyle/>
          <a:p>
            <a:pPr marL="342900" indent="-342900">
              <a:buAutoNum type="arabicPeriod"/>
            </a:pPr>
            <a:r>
              <a:rPr lang="en-US" sz="2400" dirty="0" smtClean="0">
                <a:solidFill>
                  <a:srgbClr val="000000"/>
                </a:solidFill>
                <a:latin typeface="Arial"/>
                <a:cs typeface="Arial"/>
              </a:rPr>
              <a:t>A </a:t>
            </a:r>
            <a:r>
              <a:rPr lang="en-US" sz="2400" dirty="0">
                <a:solidFill>
                  <a:srgbClr val="000000"/>
                </a:solidFill>
                <a:latin typeface="Arial"/>
                <a:cs typeface="Arial"/>
              </a:rPr>
              <a:t>composite score based on </a:t>
            </a:r>
            <a:r>
              <a:rPr lang="en-US" sz="2400" dirty="0" smtClean="0">
                <a:solidFill>
                  <a:srgbClr val="000000"/>
                </a:solidFill>
                <a:latin typeface="Arial"/>
                <a:cs typeface="Arial"/>
              </a:rPr>
              <a:t>8 </a:t>
            </a:r>
            <a:r>
              <a:rPr lang="en-US" sz="2400" dirty="0">
                <a:solidFill>
                  <a:srgbClr val="000000"/>
                </a:solidFill>
                <a:latin typeface="Arial"/>
                <a:cs typeface="Arial"/>
              </a:rPr>
              <a:t>out of 9 questions would be meaningful and justifiable. </a:t>
            </a:r>
            <a:endParaRPr lang="en-US" sz="2400" dirty="0" smtClean="0">
              <a:solidFill>
                <a:srgbClr val="000000"/>
              </a:solidFill>
              <a:latin typeface="Arial"/>
              <a:cs typeface="Arial"/>
            </a:endParaRPr>
          </a:p>
          <a:p>
            <a:endParaRPr lang="en-US" sz="1600" dirty="0">
              <a:solidFill>
                <a:srgbClr val="000000"/>
              </a:solidFill>
              <a:latin typeface="Arial"/>
              <a:cs typeface="Arial"/>
            </a:endParaRPr>
          </a:p>
          <a:p>
            <a:pPr marL="342900" indent="-342900">
              <a:buAutoNum type="arabicPeriod"/>
            </a:pPr>
            <a:r>
              <a:rPr lang="en-US" sz="2400" dirty="0">
                <a:solidFill>
                  <a:srgbClr val="000000"/>
                </a:solidFill>
                <a:latin typeface="Arial"/>
                <a:cs typeface="Arial"/>
              </a:rPr>
              <a:t>Question 1 (</a:t>
            </a:r>
            <a:r>
              <a:rPr lang="en-US" sz="2400" i="1" dirty="0">
                <a:solidFill>
                  <a:srgbClr val="000000"/>
                </a:solidFill>
                <a:latin typeface="Arial"/>
                <a:cs typeface="Arial"/>
              </a:rPr>
              <a:t>I put forth my best effort in this course</a:t>
            </a:r>
            <a:r>
              <a:rPr lang="en-US" sz="2400" dirty="0">
                <a:solidFill>
                  <a:srgbClr val="000000"/>
                </a:solidFill>
                <a:latin typeface="Arial"/>
                <a:cs typeface="Arial"/>
              </a:rPr>
              <a:t>) needs to be analyzed and reported separately as it does not fit both conceptually and statistically with the other questions.</a:t>
            </a:r>
          </a:p>
          <a:p>
            <a:endParaRPr lang="en-US" sz="1600" dirty="0">
              <a:solidFill>
                <a:srgbClr val="000000"/>
              </a:solidFill>
              <a:latin typeface="Arial"/>
              <a:cs typeface="Arial"/>
            </a:endParaRPr>
          </a:p>
          <a:p>
            <a:pPr marL="342900" indent="-342900">
              <a:buAutoNum type="arabicPeriod"/>
            </a:pPr>
            <a:r>
              <a:rPr lang="en-US" sz="2400" dirty="0">
                <a:solidFill>
                  <a:srgbClr val="000000"/>
                </a:solidFill>
                <a:latin typeface="Arial"/>
                <a:cs typeface="Arial"/>
              </a:rPr>
              <a:t>The remaining 8 questions form 4 meaningful clusters/themes:</a:t>
            </a:r>
          </a:p>
          <a:p>
            <a:endParaRPr lang="en-US" sz="1000" dirty="0">
              <a:solidFill>
                <a:srgbClr val="000000"/>
              </a:solidFill>
              <a:latin typeface="Arial"/>
              <a:cs typeface="Arial"/>
            </a:endParaRPr>
          </a:p>
          <a:p>
            <a:pPr marL="800100" lvl="1" indent="-342900">
              <a:buFont typeface="Arial"/>
              <a:buChar char="•"/>
            </a:pPr>
            <a:r>
              <a:rPr lang="en-US" sz="2000" b="1" dirty="0">
                <a:solidFill>
                  <a:srgbClr val="000000"/>
                </a:solidFill>
                <a:latin typeface="Arial"/>
                <a:cs typeface="Arial"/>
              </a:rPr>
              <a:t>Cluster 1: </a:t>
            </a:r>
            <a:r>
              <a:rPr lang="en-US" sz="2000" dirty="0">
                <a:solidFill>
                  <a:srgbClr val="000000"/>
                </a:solidFill>
                <a:latin typeface="Arial"/>
                <a:cs typeface="Arial"/>
              </a:rPr>
              <a:t>Clear expectations and fair grading </a:t>
            </a:r>
          </a:p>
          <a:p>
            <a:pPr marL="800100" lvl="1" indent="-342900">
              <a:buFont typeface="Arial"/>
              <a:buChar char="•"/>
            </a:pPr>
            <a:r>
              <a:rPr lang="en-US" sz="2000" b="1" dirty="0">
                <a:solidFill>
                  <a:srgbClr val="000000"/>
                </a:solidFill>
                <a:latin typeface="Arial"/>
                <a:cs typeface="Arial"/>
              </a:rPr>
              <a:t>Cluster 2: </a:t>
            </a:r>
            <a:r>
              <a:rPr lang="en-US" sz="2000" dirty="0">
                <a:solidFill>
                  <a:srgbClr val="000000"/>
                </a:solidFill>
                <a:latin typeface="Arial"/>
                <a:cs typeface="Arial"/>
              </a:rPr>
              <a:t>Climate</a:t>
            </a:r>
          </a:p>
          <a:p>
            <a:pPr marL="800100" lvl="1" indent="-342900">
              <a:buFont typeface="Arial"/>
              <a:buChar char="•"/>
            </a:pPr>
            <a:r>
              <a:rPr lang="en-US" sz="2000" b="1" dirty="0">
                <a:solidFill>
                  <a:srgbClr val="000000"/>
                </a:solidFill>
                <a:latin typeface="Arial"/>
                <a:cs typeface="Arial"/>
              </a:rPr>
              <a:t>Cluster 3: </a:t>
            </a:r>
            <a:r>
              <a:rPr lang="en-US" sz="2000" dirty="0">
                <a:solidFill>
                  <a:srgbClr val="000000"/>
                </a:solidFill>
                <a:latin typeface="Arial"/>
                <a:cs typeface="Arial"/>
              </a:rPr>
              <a:t>Feedback</a:t>
            </a:r>
          </a:p>
          <a:p>
            <a:pPr marL="800100" lvl="1" indent="-342900">
              <a:buFont typeface="Arial"/>
              <a:buChar char="•"/>
            </a:pPr>
            <a:r>
              <a:rPr lang="en-US" sz="2000" b="1" dirty="0">
                <a:solidFill>
                  <a:srgbClr val="000000"/>
                </a:solidFill>
                <a:latin typeface="Arial"/>
                <a:cs typeface="Arial"/>
              </a:rPr>
              <a:t>Cluster 4: </a:t>
            </a:r>
            <a:r>
              <a:rPr lang="en-US" sz="2000" dirty="0">
                <a:solidFill>
                  <a:srgbClr val="000000"/>
                </a:solidFill>
                <a:latin typeface="Arial"/>
                <a:cs typeface="Arial"/>
              </a:rPr>
              <a:t>Teaching strategies </a:t>
            </a:r>
          </a:p>
        </p:txBody>
      </p:sp>
    </p:spTree>
    <p:extLst>
      <p:ext uri="{BB962C8B-B14F-4D97-AF65-F5344CB8AC3E}">
        <p14:creationId xmlns:p14="http://schemas.microsoft.com/office/powerpoint/2010/main" val="16372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0BCB0-E3E1-1342-B84F-205E35DB9165}"/>
              </a:ext>
            </a:extLst>
          </p:cNvPr>
          <p:cNvSpPr>
            <a:spLocks noGrp="1"/>
          </p:cNvSpPr>
          <p:nvPr>
            <p:ph type="sldNum" sz="quarter" idx="12"/>
          </p:nvPr>
        </p:nvSpPr>
        <p:spPr>
          <a:xfrm>
            <a:off x="9287517" y="6203547"/>
            <a:ext cx="2743200" cy="365125"/>
          </a:xfrm>
        </p:spPr>
        <p:txBody>
          <a:bodyPr/>
          <a:lstStyle/>
          <a:p>
            <a:fld id="{1E0E7D85-594F-0A4B-B30D-4DE05AFCF638}" type="slidenum">
              <a:rPr lang="en-US" smtClean="0"/>
              <a:pPr/>
              <a:t>8</a:t>
            </a:fld>
            <a:endParaRPr lang="en-US" dirty="0"/>
          </a:p>
        </p:txBody>
      </p:sp>
      <p:sp>
        <p:nvSpPr>
          <p:cNvPr id="3" name="Title 2">
            <a:extLst>
              <a:ext uri="{FF2B5EF4-FFF2-40B4-BE49-F238E27FC236}">
                <a16:creationId xmlns:a16="http://schemas.microsoft.com/office/drawing/2014/main" id="{51528B20-4C7A-6C49-8DB5-2B3C1C00F38F}"/>
              </a:ext>
            </a:extLst>
          </p:cNvPr>
          <p:cNvSpPr>
            <a:spLocks noGrp="1"/>
          </p:cNvSpPr>
          <p:nvPr>
            <p:ph type="title"/>
          </p:nvPr>
        </p:nvSpPr>
        <p:spPr/>
        <p:txBody>
          <a:bodyPr>
            <a:normAutofit/>
          </a:bodyPr>
          <a:lstStyle/>
          <a:p>
            <a:pPr marL="0" indent="0"/>
            <a:r>
              <a:rPr lang="en-US" dirty="0"/>
              <a:t>Steps in Course Evaluation Question Revisions</a:t>
            </a:r>
          </a:p>
        </p:txBody>
      </p:sp>
      <p:sp>
        <p:nvSpPr>
          <p:cNvPr id="8" name="TextBox 7"/>
          <p:cNvSpPr txBox="1"/>
          <p:nvPr/>
        </p:nvSpPr>
        <p:spPr>
          <a:xfrm>
            <a:off x="1028699" y="2282425"/>
            <a:ext cx="4970173" cy="4247317"/>
          </a:xfrm>
          <a:prstGeom prst="rect">
            <a:avLst/>
          </a:prstGeom>
          <a:noFill/>
        </p:spPr>
        <p:txBody>
          <a:bodyPr wrap="square" rtlCol="0">
            <a:spAutoFit/>
          </a:bodyPr>
          <a:lstStyle/>
          <a:p>
            <a:pPr marL="342900" indent="-342900">
              <a:buFontTx/>
              <a:buAutoNum type="arabicPeriod"/>
            </a:pPr>
            <a:r>
              <a:rPr lang="en-US" sz="2400" dirty="0">
                <a:solidFill>
                  <a:srgbClr val="000000"/>
                </a:solidFill>
                <a:latin typeface="+mj-lt"/>
              </a:rPr>
              <a:t>Think-aloud interviews with 27 graduate &amp;  undergraduate students (saturation was reached) representing the following colleges: </a:t>
            </a:r>
          </a:p>
          <a:p>
            <a:endParaRPr lang="en-US" sz="2400" dirty="0">
              <a:solidFill>
                <a:srgbClr val="000000"/>
              </a:solidFill>
              <a:latin typeface="+mj-lt"/>
            </a:endParaRPr>
          </a:p>
          <a:p>
            <a:pPr marL="1257300" lvl="2" indent="-342900">
              <a:buFont typeface="Arial"/>
              <a:buChar char="•"/>
            </a:pPr>
            <a:r>
              <a:rPr lang="en-US" dirty="0">
                <a:solidFill>
                  <a:srgbClr val="000000"/>
                </a:solidFill>
                <a:latin typeface="+mj-lt"/>
              </a:rPr>
              <a:t>Arts &amp; Letter</a:t>
            </a:r>
          </a:p>
          <a:p>
            <a:pPr marL="1257300" lvl="2" indent="-342900">
              <a:buFont typeface="Arial"/>
              <a:buChar char="•"/>
            </a:pPr>
            <a:r>
              <a:rPr lang="en-US" dirty="0">
                <a:solidFill>
                  <a:srgbClr val="000000"/>
                </a:solidFill>
                <a:latin typeface="+mj-lt"/>
              </a:rPr>
              <a:t>Education</a:t>
            </a:r>
          </a:p>
          <a:p>
            <a:pPr marL="1257300" lvl="2" indent="-342900">
              <a:buFont typeface="Arial"/>
              <a:buChar char="•"/>
            </a:pPr>
            <a:r>
              <a:rPr lang="en-US" dirty="0">
                <a:solidFill>
                  <a:srgbClr val="000000"/>
                </a:solidFill>
                <a:latin typeface="+mj-lt"/>
              </a:rPr>
              <a:t>Engineering</a:t>
            </a:r>
          </a:p>
          <a:p>
            <a:pPr marL="1257300" lvl="2" indent="-342900">
              <a:buFont typeface="Arial"/>
              <a:buChar char="•"/>
            </a:pPr>
            <a:r>
              <a:rPr lang="en-US" dirty="0">
                <a:solidFill>
                  <a:srgbClr val="000000"/>
                </a:solidFill>
                <a:latin typeface="+mj-lt"/>
              </a:rPr>
              <a:t>HHS</a:t>
            </a:r>
          </a:p>
          <a:p>
            <a:pPr marL="1257300" lvl="2" indent="-342900">
              <a:buFont typeface="Arial"/>
              <a:buChar char="•"/>
            </a:pPr>
            <a:r>
              <a:rPr lang="en-US" dirty="0">
                <a:solidFill>
                  <a:srgbClr val="000000"/>
                </a:solidFill>
                <a:latin typeface="+mj-lt"/>
              </a:rPr>
              <a:t>Natural Sciences &amp; Math</a:t>
            </a:r>
          </a:p>
          <a:p>
            <a:pPr marL="1257300" lvl="2" indent="-342900">
              <a:buFont typeface="Arial"/>
              <a:buChar char="•"/>
            </a:pPr>
            <a:r>
              <a:rPr lang="en-US" dirty="0">
                <a:solidFill>
                  <a:srgbClr val="000000"/>
                </a:solidFill>
                <a:latin typeface="+mj-lt"/>
              </a:rPr>
              <a:t>Nursing</a:t>
            </a:r>
          </a:p>
          <a:p>
            <a:pPr marL="1257300" lvl="2" indent="-342900">
              <a:buFont typeface="Arial"/>
              <a:buChar char="•"/>
            </a:pPr>
            <a:r>
              <a:rPr lang="en-US" dirty="0">
                <a:solidFill>
                  <a:srgbClr val="000000"/>
                </a:solidFill>
                <a:latin typeface="+mj-lt"/>
              </a:rPr>
              <a:t>Medicine</a:t>
            </a:r>
          </a:p>
        </p:txBody>
      </p:sp>
      <p:sp>
        <p:nvSpPr>
          <p:cNvPr id="9" name="TextBox 8"/>
          <p:cNvSpPr txBox="1"/>
          <p:nvPr/>
        </p:nvSpPr>
        <p:spPr>
          <a:xfrm>
            <a:off x="6432978" y="2280376"/>
            <a:ext cx="3897014" cy="1938992"/>
          </a:xfrm>
          <a:prstGeom prst="rect">
            <a:avLst/>
          </a:prstGeom>
          <a:noFill/>
        </p:spPr>
        <p:txBody>
          <a:bodyPr wrap="square" rtlCol="0">
            <a:spAutoFit/>
          </a:bodyPr>
          <a:lstStyle/>
          <a:p>
            <a:pPr marL="342900" indent="-342900">
              <a:buFont typeface="+mj-lt"/>
              <a:buAutoNum type="arabicPeriod" startAt="2"/>
            </a:pPr>
            <a:r>
              <a:rPr lang="en-US" sz="2400" dirty="0">
                <a:solidFill>
                  <a:srgbClr val="000000"/>
                </a:solidFill>
                <a:latin typeface="+mj-lt"/>
              </a:rPr>
              <a:t>Review of the think-aloud data and </a:t>
            </a:r>
            <a:r>
              <a:rPr lang="en-US" sz="2400" dirty="0" smtClean="0">
                <a:solidFill>
                  <a:srgbClr val="000000"/>
                </a:solidFill>
                <a:latin typeface="+mj-lt"/>
              </a:rPr>
              <a:t>question revision </a:t>
            </a:r>
            <a:r>
              <a:rPr lang="en-US" sz="2400" dirty="0">
                <a:solidFill>
                  <a:srgbClr val="000000"/>
                </a:solidFill>
                <a:latin typeface="+mj-lt"/>
              </a:rPr>
              <a:t>discussion by the survey committee members</a:t>
            </a:r>
          </a:p>
        </p:txBody>
      </p:sp>
    </p:spTree>
    <p:extLst>
      <p:ext uri="{BB962C8B-B14F-4D97-AF65-F5344CB8AC3E}">
        <p14:creationId xmlns:p14="http://schemas.microsoft.com/office/powerpoint/2010/main" val="3341936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09A8-A68C-BF4F-8128-79B327AAF350}"/>
              </a:ext>
            </a:extLst>
          </p:cNvPr>
          <p:cNvSpPr>
            <a:spLocks noGrp="1"/>
          </p:cNvSpPr>
          <p:nvPr>
            <p:ph type="title"/>
          </p:nvPr>
        </p:nvSpPr>
        <p:spPr>
          <a:xfrm>
            <a:off x="1028700" y="63500"/>
            <a:ext cx="10096500" cy="944112"/>
          </a:xfrm>
        </p:spPr>
        <p:txBody>
          <a:bodyPr>
            <a:normAutofit/>
          </a:bodyPr>
          <a:lstStyle/>
          <a:p>
            <a:r>
              <a:rPr lang="en-US" dirty="0"/>
              <a:t>Course Evaluation </a:t>
            </a:r>
            <a:r>
              <a:rPr lang="en-US" dirty="0" smtClean="0"/>
              <a:t>Questions</a:t>
            </a:r>
            <a:endParaRPr lang="en-US" dirty="0"/>
          </a:p>
        </p:txBody>
      </p:sp>
      <p:sp>
        <p:nvSpPr>
          <p:cNvPr id="5" name="Slide Number Placeholder 4">
            <a:extLst>
              <a:ext uri="{FF2B5EF4-FFF2-40B4-BE49-F238E27FC236}">
                <a16:creationId xmlns:a16="http://schemas.microsoft.com/office/drawing/2014/main" id="{7FF3B911-CDF8-2F49-BAFA-AEDE0D350762}"/>
              </a:ext>
            </a:extLst>
          </p:cNvPr>
          <p:cNvSpPr>
            <a:spLocks noGrp="1"/>
          </p:cNvSpPr>
          <p:nvPr>
            <p:ph type="sldNum" sz="quarter" idx="12"/>
          </p:nvPr>
        </p:nvSpPr>
        <p:spPr>
          <a:xfrm>
            <a:off x="9296400" y="6248400"/>
            <a:ext cx="2743200" cy="365125"/>
          </a:xfrm>
        </p:spPr>
        <p:txBody>
          <a:bodyPr/>
          <a:lstStyle/>
          <a:p>
            <a:fld id="{1E0E7D85-594F-0A4B-B30D-4DE05AFCF638}" type="slidenum">
              <a:rPr lang="en-US" smtClean="0"/>
              <a:pPr/>
              <a:t>9</a:t>
            </a:fld>
            <a:endParaRPr lang="en-US" dirty="0"/>
          </a:p>
        </p:txBody>
      </p:sp>
      <p:pic>
        <p:nvPicPr>
          <p:cNvPr id="3" name="Picture 2" descr="Screenshot 2019-08-25 10.40.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9" y="939799"/>
            <a:ext cx="8476975" cy="5895751"/>
          </a:xfrm>
          <a:prstGeom prst="rect">
            <a:avLst/>
          </a:prstGeom>
        </p:spPr>
      </p:pic>
    </p:spTree>
    <p:extLst>
      <p:ext uri="{BB962C8B-B14F-4D97-AF65-F5344CB8AC3E}">
        <p14:creationId xmlns:p14="http://schemas.microsoft.com/office/powerpoint/2010/main" val="64312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Toledo Color Palette">
      <a:dk1>
        <a:srgbClr val="003D7E"/>
      </a:dk1>
      <a:lt1>
        <a:srgbClr val="FFFFFF"/>
      </a:lt1>
      <a:dk2>
        <a:srgbClr val="FFD200"/>
      </a:dk2>
      <a:lt2>
        <a:srgbClr val="CAD9E1"/>
      </a:lt2>
      <a:accent1>
        <a:srgbClr val="102B5F"/>
      </a:accent1>
      <a:accent2>
        <a:srgbClr val="134FC9"/>
      </a:accent2>
      <a:accent3>
        <a:srgbClr val="3BB2F1"/>
      </a:accent3>
      <a:accent4>
        <a:srgbClr val="AFD5E9"/>
      </a:accent4>
      <a:accent5>
        <a:srgbClr val="5B9BD5"/>
      </a:accent5>
      <a:accent6>
        <a:srgbClr val="494947"/>
      </a:accent6>
      <a:hlink>
        <a:srgbClr val="0563C1"/>
      </a:hlink>
      <a:folHlink>
        <a:srgbClr val="BDBBB5"/>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7048</TotalTime>
  <Words>1053</Words>
  <Application>Microsoft Office PowerPoint</Application>
  <PresentationFormat>Widescreen</PresentationFormat>
  <Paragraphs>113</Paragraphs>
  <Slides>19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Mangal</vt:lpstr>
      <vt:lpstr>Roboto Slab</vt:lpstr>
      <vt:lpstr>Roboto Slab Thin</vt:lpstr>
      <vt:lpstr>Source Sans Pro</vt:lpstr>
      <vt:lpstr>Source Sans Pro Black</vt:lpstr>
      <vt:lpstr>Source Sans Pro Light</vt:lpstr>
      <vt:lpstr>Source Sans Pro Regular</vt:lpstr>
      <vt:lpstr>Times New Roman</vt:lpstr>
      <vt:lpstr>Office Theme</vt:lpstr>
      <vt:lpstr>COURSE EVALUATION</vt:lpstr>
      <vt:lpstr>Course Evaluation Ad-Hoc Committee</vt:lpstr>
      <vt:lpstr>Survey Development Procedures</vt:lpstr>
      <vt:lpstr>Survey Pilot Procedures</vt:lpstr>
      <vt:lpstr>Survey Pilot RESULTS</vt:lpstr>
      <vt:lpstr>Psychometric Analysis</vt:lpstr>
      <vt:lpstr>PowerPoint Presentation</vt:lpstr>
      <vt:lpstr>Steps in Course Evaluation Question Revisions</vt:lpstr>
      <vt:lpstr>Course Evaluation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Sattler</dc:creator>
  <cp:lastModifiedBy>Hubbard, Quinetta L.</cp:lastModifiedBy>
  <cp:revision>85</cp:revision>
  <dcterms:created xsi:type="dcterms:W3CDTF">2019-04-10T14:52:33Z</dcterms:created>
  <dcterms:modified xsi:type="dcterms:W3CDTF">2019-10-02T16:01:07Z</dcterms:modified>
</cp:coreProperties>
</file>