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6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</p:sldIdLst>
  <p:sldSz cx="12192000" cy="6858000"/>
  <p:notesSz cx="70770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7"/>
    <p:restoredTop sz="83470" autoAdjust="0"/>
  </p:normalViewPr>
  <p:slideViewPr>
    <p:cSldViewPr snapToGrid="0" snapToObjects="1">
      <p:cViewPr varScale="1">
        <p:scale>
          <a:sx n="34" d="100"/>
          <a:sy n="34" d="100"/>
        </p:scale>
        <p:origin x="3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FB5D3EDE-58EC-4C22-BEA4-983063A99975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C95F7BD4-5FC4-4BD2-916F-D67C2E5BE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62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9A276F67-E088-E941-83F1-CCAD42E1F85F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7075" y="1171575"/>
            <a:ext cx="5622925" cy="3162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73" tIns="46986" rIns="93973" bIns="469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9036"/>
            <a:ext cx="5661660" cy="3689211"/>
          </a:xfrm>
          <a:prstGeom prst="rect">
            <a:avLst/>
          </a:prstGeom>
        </p:spPr>
        <p:txBody>
          <a:bodyPr vert="horz" lIns="93973" tIns="46986" rIns="93973" bIns="469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25AC3D69-8BA2-F342-8E80-88A32D164B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562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C3D69-8BA2-F342-8E80-88A32D164BC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595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C3D69-8BA2-F342-8E80-88A32D164BC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350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C3D69-8BA2-F342-8E80-88A32D164BC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080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C3D69-8BA2-F342-8E80-88A32D164BC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717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C3D69-8BA2-F342-8E80-88A32D164BC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179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3348871"/>
            <a:ext cx="8420100" cy="2070219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76353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F944-73C8-0A45-8C81-C0B821FC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07169"/>
            <a:ext cx="10096500" cy="3253958"/>
          </a:xfrm>
        </p:spPr>
        <p:txBody>
          <a:bodyPr anchor="b">
            <a:normAutofit/>
          </a:bodyPr>
          <a:lstStyle>
            <a:lvl1pPr>
              <a:lnSpc>
                <a:spcPts val="8000"/>
              </a:lnSpc>
              <a:defRPr sz="8000" b="1" i="0" spc="0" baseline="0">
                <a:solidFill>
                  <a:schemeClr val="accent2"/>
                </a:solidFill>
                <a:latin typeface="Source Sans Pro Black" panose="020F0502020204030204" pitchFamily="34" charset="0"/>
                <a:cs typeface="Source Sans Pro Black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33603-A416-1B41-AE21-22C47813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4709778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D9669-97A9-0A44-B474-E47A8FDC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Future plans 2023-2024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83916-4B4F-E34D-9F53-0E6A77B3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2B9F417-E6B8-654E-BD01-ECC6FA5DE3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5CC3CB-744B-7141-BC7B-62E3042CE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1756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5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F944-73C8-0A45-8C81-C0B821FC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07169"/>
            <a:ext cx="10096500" cy="3253958"/>
          </a:xfrm>
        </p:spPr>
        <p:txBody>
          <a:bodyPr anchor="b">
            <a:normAutofit/>
          </a:bodyPr>
          <a:lstStyle>
            <a:lvl1pPr>
              <a:lnSpc>
                <a:spcPts val="8000"/>
              </a:lnSpc>
              <a:defRPr sz="8000" b="1" i="0" spc="0" baseline="0">
                <a:solidFill>
                  <a:schemeClr val="accent1"/>
                </a:solidFill>
                <a:latin typeface="Source Sans Pro Black" panose="020F0502020204030204" pitchFamily="34" charset="0"/>
                <a:cs typeface="Source Sans Pro Black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33603-A416-1B41-AE21-22C47813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4709778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D9669-97A9-0A44-B474-E47A8FDC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Future plans 2023-2024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83916-4B4F-E34D-9F53-0E6A77B3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0264360-FE85-274F-9EBE-50F9E88ABE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1D9A60-BE26-B74A-B044-68CD14FA8C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59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F944-73C8-0A45-8C81-C0B821FC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07169"/>
            <a:ext cx="10096500" cy="3253958"/>
          </a:xfrm>
        </p:spPr>
        <p:txBody>
          <a:bodyPr anchor="b">
            <a:normAutofit/>
          </a:bodyPr>
          <a:lstStyle>
            <a:lvl1pPr>
              <a:lnSpc>
                <a:spcPts val="8000"/>
              </a:lnSpc>
              <a:defRPr sz="8000" b="1" i="0" spc="0" baseline="0">
                <a:solidFill>
                  <a:schemeClr val="accent2"/>
                </a:solidFill>
                <a:latin typeface="Source Sans Pro Black" panose="020F0502020204030204" pitchFamily="34" charset="0"/>
                <a:cs typeface="Source Sans Pro Black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33603-A416-1B41-AE21-22C47813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4709778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D9669-97A9-0A44-B474-E47A8FDC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FSCSA Future plans 2023-2024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83916-4B4F-E34D-9F53-0E6A77B3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D30A8A5-6F3B-1B4D-8CD6-DEC5D6F8A9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573B8A-E025-564F-A1F9-CB2E1619BF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08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Future plans 2023-2024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D83A6-AC4E-FE44-85C9-4931BA16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AB4154A8-7A02-594D-932D-D7D24B6B46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745395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699" y="846413"/>
            <a:ext cx="1171161" cy="8108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AFB200-0970-7D45-852F-2525F207AD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15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6BF35B6D-A911-A848-A378-54499D325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/>
          <a:p>
            <a:fld id="{1E0E7D85-594F-0A4B-B30D-4DE05AFCF6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Future plans 2023-2024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699" y="846413"/>
            <a:ext cx="1171161" cy="8108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1D3449-DABC-3E4B-8EAE-4D8C06E5E6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94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138D2D9F-A3EB-C64C-A6AF-36DDD226C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4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FSCSA Future plans 2023-2024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699" y="846413"/>
            <a:ext cx="1171161" cy="8108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029FD4-D417-9C44-9AD1-FABBC31402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55DDB6-3192-9F43-8AFE-2496F3AD5F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02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FSCSA Future plans 2023-2024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D83A6-AC4E-FE44-85C9-4931BA16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7785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699" y="846413"/>
            <a:ext cx="1171161" cy="8108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BF931D-12AA-CF4E-B254-73278025C8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04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FSCSA Future plans 2023-2024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699" y="846413"/>
            <a:ext cx="1171161" cy="8108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E9BA47-DD09-6A4B-A964-F337FC7A20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D83A6-AC4E-FE44-85C9-4931BA16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7785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2E7940-8823-C144-92DB-1F42CF60DB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658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Quot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Future plans 2023-2024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1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1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1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1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699" y="846413"/>
            <a:ext cx="1171161" cy="8108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970335-9025-8144-A17B-DB1D11F034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31183"/>
            <a:ext cx="1676400" cy="143357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D83A6-AC4E-FE44-85C9-4931BA16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7785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1ADF2A-743D-6E41-8400-79BD3373C8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178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1952" y="0"/>
            <a:ext cx="8406848" cy="58293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FSCSA Future plans 2023-2024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848" y="4532551"/>
            <a:ext cx="4229100" cy="12967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3555325-0DA9-FF4E-A03B-4B44025DC2B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20848" y="3968570"/>
            <a:ext cx="4229100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617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3348871"/>
            <a:ext cx="8420100" cy="2070219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164037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57302" y="0"/>
            <a:ext cx="8458201" cy="58293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E7C77-5447-8C4B-8FE6-1D2FA007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7676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4532551"/>
            <a:ext cx="4229100" cy="12967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3555325-0DA9-FF4E-A03B-4B44025DC2B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866900" y="3968570"/>
            <a:ext cx="4229100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648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1952" y="0"/>
            <a:ext cx="8406848" cy="58293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848" y="4532551"/>
            <a:ext cx="4229100" cy="12967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3555325-0DA9-FF4E-A03B-4B44025DC2B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20848" y="3968570"/>
            <a:ext cx="4229100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FSCSA Future plans 2023-2024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062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48249" y="0"/>
            <a:ext cx="8458201" cy="58293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E7C77-5447-8C4B-8FE6-1D2FA007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7676" y="6347069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4532551"/>
            <a:ext cx="4229100" cy="12967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3555325-0DA9-FF4E-A03B-4B44025DC2B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866900" y="3968570"/>
            <a:ext cx="4229100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7024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E7C77-5447-8C4B-8FE6-1D2FA007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0673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2916"/>
            <a:ext cx="10096500" cy="1331496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251621"/>
            <a:ext cx="10096500" cy="364846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FSCSA Future plans 2023-2024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468FC7-B1C5-7542-A6F1-F601234FF6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470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95130"/>
            <a:ext cx="5867400" cy="1366159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398210"/>
            <a:ext cx="5867400" cy="33167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FSCSA Future plans 2023-2024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4300" y="1028700"/>
            <a:ext cx="4457700" cy="48006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27B309-D6AB-D24B-B0E8-9B73352D2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74678A-E47C-C446-969F-B1003E4C9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0673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9446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0" y="795130"/>
            <a:ext cx="5867400" cy="1366159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2398210"/>
            <a:ext cx="5867400" cy="34310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FSCSA Future plans 2023-2024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28700"/>
            <a:ext cx="4457700" cy="48006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4F326A-0F7B-A048-91BE-E4EB52271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311CB55-29B7-9743-B3B1-72D859267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0673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096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94C3A-36A4-B841-80DA-2D7BE0C66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2916"/>
            <a:ext cx="10515600" cy="13314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D1761-7040-7A4D-A77A-52FB429739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0" y="2203221"/>
            <a:ext cx="4229100" cy="3626079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7CEFC-7993-474C-ADAF-D21CD1CC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57900" y="2203221"/>
            <a:ext cx="4229100" cy="3626079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13A61-119B-7146-BF47-6BA5EE86C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Future plans 2023-2024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F8C58E-F1EF-BE4E-A92F-D656E56AA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AD8B62-5F31-954A-9238-D6BC2EE85B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37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08C7C-320B-524C-98FB-DE1BCAC0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75591"/>
            <a:ext cx="10326688" cy="1325563"/>
          </a:xfrm>
        </p:spPr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97133-9621-1E44-A42A-0C834C82B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1" y="1681163"/>
            <a:ext cx="42291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1683D9-25AA-BD48-8E55-40D6E40CE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1" y="2639825"/>
            <a:ext cx="4229100" cy="3684588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4FD85B-DF11-484D-8B88-8EC6A17B1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57900" y="1681163"/>
            <a:ext cx="42291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4EE1B7-4789-B243-B467-11E2AF637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57900" y="2639825"/>
            <a:ext cx="4229100" cy="3684588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BC4E10-801A-2B48-A8CA-F3F611F0A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Future plans 2023-2024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53D2E98C-6768-C348-A90C-20067AF8B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93E4E6-4BB9-DD46-AF2B-F3BDB2D71D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83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457E6-5EC3-2F40-B70F-3D888AB65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Future plans 2023-2024</a:t>
            </a:r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DB6E3CF1-191C-524C-B5A3-991E9E3C4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4732C2-D059-C646-B698-5B2FD1A90D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82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B05BA-D49F-4541-A42A-8928DC186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53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B4A9B-6EDF-194B-B975-30C3130B2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7900" y="987425"/>
            <a:ext cx="5297488" cy="4873625"/>
          </a:xfrm>
        </p:spPr>
        <p:txBody>
          <a:bodyPr/>
          <a:lstStyle>
            <a:lvl1pPr marL="0" indent="0" fontAlgn="t">
              <a:buFontTx/>
              <a:buNone/>
              <a:defRPr sz="3200"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 sz="2800"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 sz="2400"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 sz="2000"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 sz="2000">
                <a:solidFill>
                  <a:schemeClr val="accent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7D310-2830-4442-A596-6328AF88C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953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2C7AF-30BF-AF43-AE09-1E1EFFD23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Future plans 2023-2024</a:t>
            </a:r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938903C-8B66-2F41-8DFD-CEC3F9443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BA6AE7-359E-1A44-B294-5FAAE1F833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77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6FB7F4F-35DF-5743-B759-320B0E54B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699" y="4142874"/>
            <a:ext cx="5867401" cy="1215189"/>
          </a:xfrm>
        </p:spPr>
        <p:txBody>
          <a:bodyPr/>
          <a:lstStyle>
            <a:lvl1pPr marL="0" indent="0" algn="l">
              <a:buNone/>
              <a:defRPr sz="3200" b="0" i="0" cap="all" spc="500" baseline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00"/>
            <a:ext cx="10096500" cy="2049378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30860093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B1A555-26EF-6E41-ADD1-D7CEA9D76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57900" y="1028700"/>
            <a:ext cx="6134100" cy="48323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555E6-A0F9-6147-B120-3E1ED3B3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Future plans 2023-2024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153836-B37D-DD49-9F2B-8A6405B8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53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3D446A4-EBCA-BA47-9266-74AF19926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953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176410E-6026-694D-A808-5FA9155FD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C42635-D73E-3D40-80C1-7534354BF0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62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B1A555-26EF-6E41-ADD1-D7CEA9D76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28700"/>
            <a:ext cx="6057900" cy="48323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555E6-A0F9-6147-B120-3E1ED3B3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Future plans 2023-2024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153836-B37D-DD49-9F2B-8A6405B8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352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3D446A4-EBCA-BA47-9266-74AF19926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96100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9B4C82F4-4A1E-5746-9128-59D6B27FF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E51714-B368-074A-B356-4D5B117AA7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74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028699"/>
            <a:ext cx="10096500" cy="972591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239672"/>
            <a:ext cx="10096500" cy="379404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FSCSA Future plans 2023-2024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BEBF4B-2F4B-0E48-BE98-A4D04C770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20D3B0-4E6C-DE49-A128-AFEA584F0F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854030-2031-3D44-86E7-5337E2F7D3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A9A9D4-76FB-4E41-BA9D-DD6D3CFB19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34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95130"/>
            <a:ext cx="5867400" cy="1366159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398210"/>
            <a:ext cx="5867400" cy="33167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FSCSA Future plans 2023-2024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4300" y="1028700"/>
            <a:ext cx="4457700" cy="48006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C73A5F20-5E92-2A48-A3B1-04FE2775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E8B902-D8F4-4A41-B5F3-DA85BB6932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21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0" y="795130"/>
            <a:ext cx="5867400" cy="1366159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2398210"/>
            <a:ext cx="5867400" cy="34310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FSCSA Future plans 2023-2024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28700"/>
            <a:ext cx="4457700" cy="48006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16491549-B961-2C40-861D-55C16BFEA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590E3D-1C68-CD41-A41B-6E38DD470C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846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94C3A-36A4-B841-80DA-2D7BE0C66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2916"/>
            <a:ext cx="10515600" cy="13314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D1761-7040-7A4D-A77A-52FB429739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0" y="2203221"/>
            <a:ext cx="4229100" cy="3626079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7CEFC-7993-474C-ADAF-D21CD1CC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57900" y="2203221"/>
            <a:ext cx="4229100" cy="3626079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13A61-119B-7146-BF47-6BA5EE86C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Future plans 2023-2024</a:t>
            </a:r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12D582D-3970-7643-BEB5-8F77261C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C21E56-9A0F-624B-9C80-246E54357C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0D19EC-785C-184E-9C16-474F43C4F8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07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08C7C-320B-524C-98FB-DE1BCAC0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75591"/>
            <a:ext cx="10326688" cy="1325563"/>
          </a:xfrm>
        </p:spPr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97133-9621-1E44-A42A-0C834C82B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1" y="1681163"/>
            <a:ext cx="42291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1683D9-25AA-BD48-8E55-40D6E40CE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1" y="2639825"/>
            <a:ext cx="4229100" cy="3684588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4FD85B-DF11-484D-8B88-8EC6A17B1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57900" y="1681163"/>
            <a:ext cx="42291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4EE1B7-4789-B243-B467-11E2AF637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57900" y="2639825"/>
            <a:ext cx="4229100" cy="3684588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BC4E10-801A-2B48-A8CA-F3F611F0A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Future plans 2023-2024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B5CE7C10-EAEA-6741-8950-06C5E3A87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0F261E-5CBB-B04C-BE21-3334376A3F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373288-F212-614F-BF4C-4CB0882F01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56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457E6-5EC3-2F40-B70F-3D888AB65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Future plans 2023-2024</a:t>
            </a:r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5B0E867A-5BEA-E341-BDAE-9DE0263B0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929C05-C4EE-2647-BF8D-7770996B20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53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B05BA-D49F-4541-A42A-8928DC186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53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B4A9B-6EDF-194B-B975-30C3130B2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7900" y="987425"/>
            <a:ext cx="5092147" cy="4873625"/>
          </a:xfrm>
        </p:spPr>
        <p:txBody>
          <a:bodyPr/>
          <a:lstStyle>
            <a:lvl1pPr marL="0" indent="0" fontAlgn="t">
              <a:buFontTx/>
              <a:buNone/>
              <a:defRPr sz="3200"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 sz="2800"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 sz="2400"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 sz="2000"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 sz="2000">
                <a:solidFill>
                  <a:schemeClr val="accent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7D310-2830-4442-A596-6328AF88C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953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2C7AF-30BF-AF43-AE09-1E1EFFD23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Future plans 2023-2024</a:t>
            </a:r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E7C66C9-9EAC-1343-A179-45E0B3C7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0AA202-5356-CE4B-9B1C-9B805B6490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FAD694-732A-5849-938C-DD49BDF956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83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B1A555-26EF-6E41-ADD1-D7CEA9D76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57900" y="1028700"/>
            <a:ext cx="6134100" cy="48323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555E6-A0F9-6147-B120-3E1ED3B3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Future plans 2023-2024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153836-B37D-DD49-9F2B-8A6405B8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53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3D446A4-EBCA-BA47-9266-74AF19926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953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E9B8AF96-9084-C34A-8326-B56906D92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A5A6D7-D4FE-9040-A888-E752E8DCD15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91AA1B-93AD-FB4E-A137-8C0C34841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56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6FB7F4F-35DF-5743-B759-320B0E54B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699" y="4142874"/>
            <a:ext cx="5867401" cy="1215189"/>
          </a:xfrm>
        </p:spPr>
        <p:txBody>
          <a:bodyPr/>
          <a:lstStyle>
            <a:lvl1pPr marL="0" indent="0" algn="l">
              <a:buNone/>
              <a:defRPr sz="3200" b="0" i="0" cap="all" spc="500" baseline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00"/>
            <a:ext cx="10096500" cy="2049378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060513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B1A555-26EF-6E41-ADD1-D7CEA9D76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76200" y="1028700"/>
            <a:ext cx="6134100" cy="48323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555E6-A0F9-6147-B120-3E1ED3B3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Future plans 2023-2024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153836-B37D-DD49-9F2B-8A6405B8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352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3D446A4-EBCA-BA47-9266-74AF19926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96100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4AC78F42-9DA6-7845-B921-A42AEE237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B18630-3351-1347-8F92-97E5339EB3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0147D0-DAD8-6242-B85A-E5D58F0403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02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732105"/>
            <a:ext cx="8420100" cy="896795"/>
          </a:xfrm>
        </p:spPr>
        <p:txBody>
          <a:bodyPr anchor="t" anchorCtr="0">
            <a:noAutofit/>
          </a:bodyPr>
          <a:lstStyle>
            <a:lvl1pPr>
              <a:defRPr sz="5400" spc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7D5C3B5-9C73-BA41-B510-C6FC41E136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7750" y="2628901"/>
            <a:ext cx="5867400" cy="23622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Closing remarks and information.</a:t>
            </a:r>
          </a:p>
        </p:txBody>
      </p:sp>
    </p:spTree>
    <p:extLst>
      <p:ext uri="{BB962C8B-B14F-4D97-AF65-F5344CB8AC3E}">
        <p14:creationId xmlns:p14="http://schemas.microsoft.com/office/powerpoint/2010/main" val="2299633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23723"/>
            <a:ext cx="8420100" cy="1705177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2931138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3215769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2150820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itle 8">
            <a:extLst>
              <a:ext uri="{FF2B5EF4-FFF2-40B4-BE49-F238E27FC236}">
                <a16:creationId xmlns:a16="http://schemas.microsoft.com/office/drawing/2014/main" id="{47BD68E0-9DC0-CA40-BDA7-8E3D81087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23723"/>
            <a:ext cx="8420100" cy="1705177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000EC847-8F76-954B-AF0B-EA76462475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2931138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E8AEE2C1-5DED-3343-B377-25A9FEC762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3215769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3CD32C-778B-284E-AD1B-2C922A413C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88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8117236-5E7C-3A4F-9AE6-882902A89316}"/>
              </a:ext>
            </a:extLst>
          </p:cNvPr>
          <p:cNvSpPr/>
          <p:nvPr userDrawn="1"/>
        </p:nvSpPr>
        <p:spPr>
          <a:xfrm>
            <a:off x="0" y="1028700"/>
            <a:ext cx="68961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1" y="1718853"/>
            <a:ext cx="5029200" cy="2162377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4523893"/>
            <a:ext cx="5867400" cy="344403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4806406"/>
            <a:ext cx="3390900" cy="368808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620883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3CD32C-778B-284E-AD1B-2C922A413C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927D59C-1055-284F-A691-EB81D0AAF6DF}"/>
              </a:ext>
            </a:extLst>
          </p:cNvPr>
          <p:cNvSpPr/>
          <p:nvPr userDrawn="1"/>
        </p:nvSpPr>
        <p:spPr>
          <a:xfrm>
            <a:off x="0" y="1028700"/>
            <a:ext cx="68961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D008463-24A0-A542-BE4F-09DCE05EE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1" y="1718853"/>
            <a:ext cx="5029200" cy="2162377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A5F52BFD-303D-244F-AAB2-3FD5AFE3B3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4523893"/>
            <a:ext cx="5867400" cy="344403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9DBA369A-EABA-C54E-8D72-9D35F7EAAB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4806406"/>
            <a:ext cx="3390900" cy="368808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1891485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F944-73C8-0A45-8C81-C0B821FC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07169"/>
            <a:ext cx="10096500" cy="3253958"/>
          </a:xfrm>
        </p:spPr>
        <p:txBody>
          <a:bodyPr anchor="b">
            <a:normAutofit/>
          </a:bodyPr>
          <a:lstStyle>
            <a:lvl1pPr>
              <a:lnSpc>
                <a:spcPts val="8000"/>
              </a:lnSpc>
              <a:defRPr sz="8000" b="1" i="0" spc="0" baseline="0">
                <a:solidFill>
                  <a:schemeClr val="accent2"/>
                </a:solidFill>
                <a:latin typeface="Source Sans Pro Black" panose="020F0502020204030204" pitchFamily="34" charset="0"/>
                <a:cs typeface="Source Sans Pro Black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33603-A416-1B41-AE21-22C47813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4709778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D9669-97A9-0A44-B474-E47A8FDC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FSCSA Future plans 2023-2024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83916-4B4F-E34D-9F53-0E6A77B3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2C296E-CC38-5D4E-BB29-FD4194CF2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89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12089A-6090-BA47-A35C-815B05CAB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9916"/>
            <a:ext cx="10515600" cy="133149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A3A29-A82A-AA4F-839C-0360710DC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39821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DB87A-3292-4443-806E-4FEB22239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5F50299-519C-924C-A429-72B4A914FA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kern="0" cap="all" spc="1000" baseline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/>
              <a:t>FSCSA Future plans 2023-2024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103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62" r:id="rId2"/>
    <p:sldLayoutId id="2147483649" r:id="rId3"/>
    <p:sldLayoutId id="2147483663" r:id="rId4"/>
    <p:sldLayoutId id="2147483682" r:id="rId5"/>
    <p:sldLayoutId id="2147483694" r:id="rId6"/>
    <p:sldLayoutId id="2147483683" r:id="rId7"/>
    <p:sldLayoutId id="2147483696" r:id="rId8"/>
    <p:sldLayoutId id="2147483651" r:id="rId9"/>
    <p:sldLayoutId id="2147483659" r:id="rId10"/>
    <p:sldLayoutId id="2147483660" r:id="rId11"/>
    <p:sldLayoutId id="2147483661" r:id="rId12"/>
    <p:sldLayoutId id="2147483654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91" r:id="rId19"/>
    <p:sldLayoutId id="2147483695" r:id="rId20"/>
    <p:sldLayoutId id="2147483685" r:id="rId21"/>
    <p:sldLayoutId id="2147483688" r:id="rId22"/>
    <p:sldLayoutId id="2147483650" r:id="rId23"/>
    <p:sldLayoutId id="2147483665" r:id="rId24"/>
    <p:sldLayoutId id="2147483667" r:id="rId25"/>
    <p:sldLayoutId id="2147483652" r:id="rId26"/>
    <p:sldLayoutId id="2147483653" r:id="rId27"/>
    <p:sldLayoutId id="2147483655" r:id="rId28"/>
    <p:sldLayoutId id="2147483656" r:id="rId29"/>
    <p:sldLayoutId id="2147483657" r:id="rId30"/>
    <p:sldLayoutId id="2147483666" r:id="rId31"/>
    <p:sldLayoutId id="2147483664" r:id="rId32"/>
    <p:sldLayoutId id="2147483673" r:id="rId33"/>
    <p:sldLayoutId id="2147483674" r:id="rId34"/>
    <p:sldLayoutId id="2147483675" r:id="rId35"/>
    <p:sldLayoutId id="2147483676" r:id="rId36"/>
    <p:sldLayoutId id="2147483677" r:id="rId37"/>
    <p:sldLayoutId id="2147483678" r:id="rId38"/>
    <p:sldLayoutId id="2147483679" r:id="rId39"/>
    <p:sldLayoutId id="2147483680" r:id="rId40"/>
    <p:sldLayoutId id="2147483681" r:id="rId4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0" cap="all" spc="0" baseline="0">
          <a:solidFill>
            <a:schemeClr val="tx1"/>
          </a:solidFill>
          <a:latin typeface="Source Sans Pro Black" panose="020B0503030403020204" pitchFamily="34" charset="0"/>
          <a:ea typeface="Source Sans Pro Black" panose="020B0503030403020204" pitchFamily="34" charset="0"/>
          <a:cs typeface="+mj-cs"/>
        </a:defRPr>
      </a:lvl1pPr>
    </p:titleStyle>
    <p:bodyStyle>
      <a:lvl1pPr marL="228600" indent="-228600" algn="l" defTabSz="2286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ource Sans Pro Regular"/>
          <a:ea typeface="+mn-ea"/>
          <a:cs typeface="+mn-cs"/>
        </a:defRPr>
      </a:lvl1pPr>
      <a:lvl2pPr marL="685800" indent="-228600" algn="l" defTabSz="2286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2pPr>
      <a:lvl3pPr marL="1143000" indent="-228600" algn="l" defTabSz="2286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ource Sans Pro Light" panose="020B0503030403020204" pitchFamily="34" charset="0"/>
          <a:ea typeface="Source Sans Pro Light" panose="020B0503030403020204" pitchFamily="34" charset="0"/>
          <a:cs typeface="+mn-cs"/>
        </a:defRPr>
      </a:lvl3pPr>
      <a:lvl4pPr marL="1600200" indent="-228600" algn="l" defTabSz="2286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1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4pPr>
      <a:lvl5pPr marL="2057400" indent="-228600" algn="l" defTabSz="2286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36" userDrawn="1">
          <p15:clr>
            <a:srgbClr val="F26B43"/>
          </p15:clr>
        </p15:guide>
        <p15:guide id="2" pos="3816" userDrawn="1">
          <p15:clr>
            <a:srgbClr val="F26B43"/>
          </p15:clr>
        </p15:guide>
        <p15:guide id="3" pos="1176" userDrawn="1">
          <p15:clr>
            <a:srgbClr val="F26B43"/>
          </p15:clr>
        </p15:guide>
        <p15:guide id="4" orient="horz" pos="3672" userDrawn="1">
          <p15:clr>
            <a:srgbClr val="F26B43"/>
          </p15:clr>
        </p15:guide>
        <p15:guide id="5" orient="horz" pos="648" userDrawn="1">
          <p15:clr>
            <a:srgbClr val="F26B43"/>
          </p15:clr>
        </p15:guide>
        <p15:guide id="6" pos="648" userDrawn="1">
          <p15:clr>
            <a:srgbClr val="F26B43"/>
          </p15:clr>
        </p15:guide>
        <p15:guide id="7" pos="7008" userDrawn="1">
          <p15:clr>
            <a:srgbClr val="F26B43"/>
          </p15:clr>
        </p15:guide>
        <p15:guide id="8" pos="1704" userDrawn="1">
          <p15:clr>
            <a:srgbClr val="F26B43"/>
          </p15:clr>
        </p15:guide>
        <p15:guide id="9" pos="2232" userDrawn="1">
          <p15:clr>
            <a:srgbClr val="F26B43"/>
          </p15:clr>
        </p15:guide>
        <p15:guide id="10" pos="2784" userDrawn="1">
          <p15:clr>
            <a:srgbClr val="F26B43"/>
          </p15:clr>
        </p15:guide>
        <p15:guide id="11" pos="3312" userDrawn="1">
          <p15:clr>
            <a:srgbClr val="F26B43"/>
          </p15:clr>
        </p15:guide>
        <p15:guide id="12" pos="4344" userDrawn="1">
          <p15:clr>
            <a:srgbClr val="F26B43"/>
          </p15:clr>
        </p15:guide>
        <p15:guide id="13" pos="4872" userDrawn="1">
          <p15:clr>
            <a:srgbClr val="F26B43"/>
          </p15:clr>
        </p15:guide>
        <p15:guide id="14" pos="5424" userDrawn="1">
          <p15:clr>
            <a:srgbClr val="F26B43"/>
          </p15:clr>
        </p15:guide>
        <p15:guide id="15" pos="5952" userDrawn="1">
          <p15:clr>
            <a:srgbClr val="F26B43"/>
          </p15:clr>
        </p15:guide>
        <p15:guide id="16" pos="6480" userDrawn="1">
          <p15:clr>
            <a:srgbClr val="F26B43"/>
          </p15:clr>
        </p15:guide>
        <p15:guide id="17" orient="horz" pos="1152" userDrawn="1">
          <p15:clr>
            <a:srgbClr val="F26B43"/>
          </p15:clr>
        </p15:guide>
        <p15:guide id="18" orient="horz" pos="1656" userDrawn="1">
          <p15:clr>
            <a:srgbClr val="F26B43"/>
          </p15:clr>
        </p15:guide>
        <p15:guide id="19" orient="horz" pos="2640" userDrawn="1">
          <p15:clr>
            <a:srgbClr val="F26B43"/>
          </p15:clr>
        </p15:guide>
        <p15:guide id="20" orient="horz" pos="31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ineoncampus.com/utoledo/hours-of-operati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E23C-1C5A-F04C-B586-29E798A04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23723"/>
            <a:ext cx="9830978" cy="2384556"/>
          </a:xfrm>
        </p:spPr>
        <p:txBody>
          <a:bodyPr/>
          <a:lstStyle/>
          <a:p>
            <a:r>
              <a:rPr lang="en-US" sz="4000" dirty="0"/>
              <a:t>Faculty Senate Committee on Student Affairs: 26 September, 2023, After-Action Report and Future Plans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19B78-ECDB-824B-BDD3-DDC37A29A0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Dr. Deborah Coulter-Harris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B5660-3A1C-5C45-95EE-9129F9F38C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8700" y="3421293"/>
            <a:ext cx="4335152" cy="23630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398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028700"/>
            <a:ext cx="10096500" cy="62998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Issue 4. Student Involvement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8067" y="1786271"/>
            <a:ext cx="10096500" cy="392341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All of FSCSA Committee Members will work on this issue. (Report 9 April)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SG says last 2 years student involvement has been low. Many campus events but low turnout.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Students don’t want to leave their comfortable rooms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High turnout for campus organizations in Fall, 2023, however.  Need to monitor involvement over the academic year.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Contacts: </a:t>
            </a:r>
            <a:r>
              <a:rPr lang="en-US" b="1" dirty="0"/>
              <a:t>Students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FSCSA Future plans 2023-2024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D3B0-4E6C-DE49-A128-AFEA584F0FD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874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028700"/>
            <a:ext cx="10096500" cy="58745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Issue 4. Student Involvement (</a:t>
            </a:r>
            <a:r>
              <a:rPr lang="en-US" sz="3200" dirty="0" err="1">
                <a:solidFill>
                  <a:srgbClr val="FF0000"/>
                </a:solidFill>
              </a:rPr>
              <a:t>Con’t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786270"/>
            <a:ext cx="10096500" cy="424744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FSCSA plans to create a survey that will ask students what kinds of activities/events would interest them in the following areas: </a:t>
            </a:r>
            <a:r>
              <a:rPr lang="en-US" b="1" dirty="0"/>
              <a:t>academic, cultural, entertainment, sports, arts, and socials. (Out by end of October.)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FSCSA also realizes that many students do not attend because they are working, so we need to also establish best days/times</a:t>
            </a:r>
            <a:r>
              <a:rPr lang="en-US" b="1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As we research and make appropriate contacts, more strategies and solutions will become evident.</a:t>
            </a:r>
          </a:p>
          <a:p>
            <a:r>
              <a:rPr lang="en-US" b="1" dirty="0"/>
              <a:t>                                         Fin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FSCSA Future plans 2023-2024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D3B0-4E6C-DE49-A128-AFEA584F0FD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170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Listening!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239672"/>
            <a:ext cx="10096500" cy="319356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										  </a:t>
            </a:r>
            <a:r>
              <a:rPr lang="en-US" sz="4400" dirty="0"/>
              <a:t>Questions?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FSCSA Future plans 2023-2024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D3B0-4E6C-DE49-A128-AFEA584F0FD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16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7D85-594F-0A4B-B30D-4DE05AFCF63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sz="6600" dirty="0"/>
            </a:br>
            <a:br>
              <a:rPr lang="en-US" sz="7200" dirty="0"/>
            </a:br>
            <a:r>
              <a:rPr lang="en-US" sz="2700" dirty="0"/>
              <a:t>The Senate Committee on Student Affairs shall act as a liaison between the Faculty, the Student Government, and the Administration on matters of common interest.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28700" y="1984413"/>
            <a:ext cx="10096500" cy="368274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1400" b="1" dirty="0"/>
              <a:t>Deborah Coulter-Harris </a:t>
            </a:r>
            <a:r>
              <a:rPr lang="en-US" sz="1400" dirty="0"/>
              <a:t>(Chair) </a:t>
            </a:r>
          </a:p>
          <a:p>
            <a:pPr lvl="0"/>
            <a:r>
              <a:rPr lang="en-US" sz="1400" dirty="0"/>
              <a:t>Arts and Letters - </a:t>
            </a:r>
            <a:r>
              <a:rPr lang="en-US" sz="1400" b="1" dirty="0"/>
              <a:t>Paulette Kilmer </a:t>
            </a:r>
          </a:p>
          <a:p>
            <a:pPr lvl="0"/>
            <a:r>
              <a:rPr lang="en-US" sz="1400" dirty="0"/>
              <a:t>Business and Innovation - </a:t>
            </a:r>
            <a:r>
              <a:rPr lang="en-US" sz="1400" b="1" dirty="0"/>
              <a:t>Karen Green </a:t>
            </a:r>
          </a:p>
          <a:p>
            <a:pPr lvl="0"/>
            <a:r>
              <a:rPr lang="en-US" sz="1400" dirty="0"/>
              <a:t>Education - </a:t>
            </a:r>
            <a:r>
              <a:rPr lang="en-US" sz="1400" b="1" dirty="0" err="1"/>
              <a:t>Berhane</a:t>
            </a:r>
            <a:r>
              <a:rPr lang="en-US" sz="1400" b="1" dirty="0"/>
              <a:t> </a:t>
            </a:r>
            <a:r>
              <a:rPr lang="en-US" sz="1400" b="1" dirty="0" err="1"/>
              <a:t>Teclehaimanot</a:t>
            </a:r>
            <a:r>
              <a:rPr lang="en-US" sz="1400" b="1" dirty="0"/>
              <a:t> </a:t>
            </a:r>
          </a:p>
          <a:p>
            <a:pPr lvl="0"/>
            <a:r>
              <a:rPr lang="en-US" sz="1400" dirty="0"/>
              <a:t>Engineering </a:t>
            </a:r>
            <a:r>
              <a:rPr lang="en-US" sz="1400" b="1" dirty="0"/>
              <a:t>- Samir </a:t>
            </a:r>
            <a:r>
              <a:rPr lang="en-US" sz="1400" b="1" dirty="0" err="1"/>
              <a:t>Hefzy</a:t>
            </a:r>
            <a:r>
              <a:rPr lang="en-US" sz="1400" b="1" dirty="0"/>
              <a:t>  </a:t>
            </a:r>
          </a:p>
          <a:p>
            <a:pPr lvl="0"/>
            <a:r>
              <a:rPr lang="en-US" sz="1400" dirty="0"/>
              <a:t>Health and Human Services – </a:t>
            </a:r>
            <a:r>
              <a:rPr lang="en-US" sz="1400" b="1" dirty="0"/>
              <a:t>Barry </a:t>
            </a:r>
            <a:r>
              <a:rPr lang="en-US" sz="1400" b="1" dirty="0" err="1"/>
              <a:t>Scheuermann</a:t>
            </a:r>
            <a:r>
              <a:rPr lang="en-US" sz="1400" b="1" dirty="0"/>
              <a:t> </a:t>
            </a:r>
          </a:p>
          <a:p>
            <a:pPr lvl="0"/>
            <a:r>
              <a:rPr lang="en-US" sz="1400" dirty="0"/>
              <a:t>Law- </a:t>
            </a:r>
            <a:r>
              <a:rPr lang="en-US" sz="1400" b="1" dirty="0"/>
              <a:t>Jessica </a:t>
            </a:r>
            <a:r>
              <a:rPr lang="en-US" sz="1400" b="1" dirty="0" err="1"/>
              <a:t>Knouse</a:t>
            </a:r>
            <a:endParaRPr lang="en-US" sz="1400" b="1" dirty="0"/>
          </a:p>
          <a:p>
            <a:r>
              <a:rPr lang="en-US" sz="1400" dirty="0"/>
              <a:t>Library – </a:t>
            </a:r>
            <a:r>
              <a:rPr lang="en-US" sz="1400" b="1" dirty="0"/>
              <a:t>Lucy </a:t>
            </a:r>
            <a:r>
              <a:rPr lang="en-US" sz="1400" b="1" dirty="0" err="1"/>
              <a:t>Duhon</a:t>
            </a:r>
            <a:endParaRPr lang="en-US" sz="1400" b="1" dirty="0"/>
          </a:p>
          <a:p>
            <a:r>
              <a:rPr lang="en-US" sz="1400" dirty="0"/>
              <a:t>Medicine and Lifesciences - </a:t>
            </a:r>
            <a:r>
              <a:rPr lang="en-US" sz="1400" b="1" dirty="0"/>
              <a:t>Paul Schaefer</a:t>
            </a:r>
            <a:r>
              <a:rPr lang="en-US" sz="1400" dirty="0"/>
              <a:t> </a:t>
            </a:r>
            <a:br>
              <a:rPr lang="en-US" sz="1400" dirty="0"/>
            </a:br>
            <a:r>
              <a:rPr lang="en-US" sz="1400" dirty="0"/>
              <a:t>Natural Sciences and Mathematics - </a:t>
            </a:r>
            <a:r>
              <a:rPr lang="en-US" sz="1400" b="1" dirty="0"/>
              <a:t>Sally </a:t>
            </a:r>
            <a:r>
              <a:rPr lang="en-US" sz="1400" b="1" dirty="0" err="1"/>
              <a:t>Harmych</a:t>
            </a:r>
            <a:r>
              <a:rPr lang="en-US" sz="1400" b="1" dirty="0"/>
              <a:t> </a:t>
            </a:r>
          </a:p>
          <a:p>
            <a:r>
              <a:rPr lang="en-US" sz="1400" dirty="0"/>
              <a:t> Nursing - </a:t>
            </a:r>
            <a:r>
              <a:rPr lang="en-US" sz="1400" b="1" dirty="0"/>
              <a:t>Karen </a:t>
            </a:r>
            <a:r>
              <a:rPr lang="en-US" sz="1400" b="1" dirty="0" err="1"/>
              <a:t>Hoblet</a:t>
            </a:r>
            <a:r>
              <a:rPr lang="en-US" sz="1400" dirty="0"/>
              <a:t> </a:t>
            </a:r>
            <a:br>
              <a:rPr lang="en-US" sz="1400" dirty="0"/>
            </a:br>
            <a:r>
              <a:rPr lang="en-US" sz="1400" dirty="0"/>
              <a:t>Pharmacy and Pharmaceutical Sciences - </a:t>
            </a:r>
            <a:r>
              <a:rPr lang="en-US" sz="1400" b="1" dirty="0"/>
              <a:t>Sarah Aldrich Renner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FSCSA Future plans 2023-2024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904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8700" y="627321"/>
            <a:ext cx="10096500" cy="659219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95423" y="1594885"/>
            <a:ext cx="11313041" cy="3763924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SG President Lucas Will, VP Tanner Schutz, and SG members sent final four (4) issues to our committee on 8 September, 2023: useful to FSCSA in providing guidance and strategic resolution of problems.</a:t>
            </a:r>
            <a:endParaRPr lang="en-US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Meeting on Thursday, 14 September, 2023, Committee determined by consensus that issues directly tie into Recruitment, Enrollment, and Retention problems; we brainstormed initial strategies for resolution of these problems. As we research and make appropriate contacts, more strategies and solutions will become evident.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FSCSA Future plans 2023-2024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7D85-594F-0A4B-B30D-4DE05AFCF63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209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028699"/>
            <a:ext cx="10096500" cy="121097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700" dirty="0">
                <a:solidFill>
                  <a:srgbClr val="FF0000"/>
                </a:solidFill>
              </a:rPr>
              <a:t>Issue 1</a:t>
            </a:r>
            <a:r>
              <a:rPr lang="en-US" sz="2700" dirty="0"/>
              <a:t>. </a:t>
            </a:r>
            <a:r>
              <a:rPr lang="en-US" sz="2700" dirty="0">
                <a:solidFill>
                  <a:srgbClr val="FF0000"/>
                </a:solidFill>
              </a:rPr>
              <a:t>Dining Halls</a:t>
            </a:r>
            <a:r>
              <a:rPr lang="en-US" sz="2700" dirty="0"/>
              <a:t>: Ottawa and Student Union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711842"/>
            <a:ext cx="10096500" cy="3944679"/>
          </a:xfrm>
        </p:spPr>
        <p:txBody>
          <a:bodyPr/>
          <a:lstStyle/>
          <a:p>
            <a:r>
              <a:rPr lang="en-US" b="1" dirty="0"/>
              <a:t>FSCSA Subcommittee: Sally </a:t>
            </a:r>
            <a:r>
              <a:rPr lang="en-US" b="1" dirty="0" err="1"/>
              <a:t>Harmych</a:t>
            </a:r>
            <a:r>
              <a:rPr lang="en-US" b="1" dirty="0"/>
              <a:t>, Sarah Aldrich Renner, Barry </a:t>
            </a:r>
            <a:r>
              <a:rPr lang="en-US" b="1" dirty="0" err="1"/>
              <a:t>Scheuermann</a:t>
            </a:r>
            <a:r>
              <a:rPr lang="en-US" b="1" dirty="0"/>
              <a:t>, Paulette Kilmer (Report on 24 October)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Dining halls need extended hours of operation.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b="1" u="sng" dirty="0">
                <a:hlinkClick r:id="rId3"/>
              </a:rPr>
              <a:t>https://dineoncampus.com/utoledo/hours-of-operation</a:t>
            </a:r>
            <a:endParaRPr lang="en-US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Quality of food should be consistent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Food labeling should be consistent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Financial cuts to operational hours hinder purchase of meal plans   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FSCSA Future plans 2023-2024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D3B0-4E6C-DE49-A128-AFEA584F0FD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371" y="3856012"/>
            <a:ext cx="1359715" cy="100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07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1267"/>
            <a:ext cx="10096500" cy="93566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Issue 1. Dining (</a:t>
            </a:r>
            <a:r>
              <a:rPr lang="en-US" sz="2400" dirty="0" err="1">
                <a:solidFill>
                  <a:srgbClr val="FF0000"/>
                </a:solidFill>
              </a:rPr>
              <a:t>Con’t</a:t>
            </a:r>
            <a:r>
              <a:rPr lang="en-US" sz="2400" dirty="0">
                <a:solidFill>
                  <a:srgbClr val="FF0000"/>
                </a:solidFill>
              </a:rPr>
              <a:t>)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259" y="1084522"/>
            <a:ext cx="11621386" cy="4338083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Student Government wants faculty member on its Dining Committee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Zero positive student reviews for dining halls this year.</a:t>
            </a:r>
          </a:p>
          <a:p>
            <a:r>
              <a:rPr lang="en-US" b="1" dirty="0"/>
              <a:t>Suggestions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 Set hour for students with food allergies might vanish because of lack of student utilization. Do they know about this?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Why not a dining Hall in Parks Towers?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Enable meal card to dine at designated outside restaurants.</a:t>
            </a:r>
          </a:p>
          <a:p>
            <a:r>
              <a:rPr lang="en-US" dirty="0">
                <a:solidFill>
                  <a:srgbClr val="00B050"/>
                </a:solidFill>
              </a:rPr>
              <a:t>Contacts</a:t>
            </a:r>
            <a:r>
              <a:rPr lang="en-US" dirty="0"/>
              <a:t>: Dining Services, Sammy Spann, </a:t>
            </a:r>
            <a:r>
              <a:rPr lang="en-US" dirty="0" err="1"/>
              <a:t>ResLife</a:t>
            </a:r>
            <a:r>
              <a:rPr lang="en-US" dirty="0"/>
              <a:t>, City Health Department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FSCSA Future plans 2023-2024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D3B0-4E6C-DE49-A128-AFEA584F0FD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611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028699"/>
            <a:ext cx="10096500" cy="56618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Issue 2: Parking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259" y="1733108"/>
            <a:ext cx="11217349" cy="3689497"/>
          </a:xfrm>
        </p:spPr>
        <p:txBody>
          <a:bodyPr/>
          <a:lstStyle/>
          <a:p>
            <a:r>
              <a:rPr lang="en-US" b="1" dirty="0"/>
              <a:t>FSCSA Subcommittee: Lucy </a:t>
            </a:r>
            <a:r>
              <a:rPr lang="en-US" b="1" dirty="0" err="1"/>
              <a:t>Duhon</a:t>
            </a:r>
            <a:r>
              <a:rPr lang="en-US" b="1" dirty="0"/>
              <a:t>, Karen Green, Deborah Coulter-Harris (Report on 21 November)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Price of student Parking Pass ($280)  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Tickets prices ($35-100)Detriment to student success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No mercy for forgiveness of violations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SG has spoken to </a:t>
            </a:r>
            <a:r>
              <a:rPr lang="en-US" dirty="0" err="1"/>
              <a:t>ParkUtoledo</a:t>
            </a:r>
            <a:r>
              <a:rPr lang="en-US" dirty="0"/>
              <a:t> about forgiveness; </a:t>
            </a:r>
            <a:r>
              <a:rPr lang="en-US" dirty="0" err="1"/>
              <a:t>ParkUToledo</a:t>
            </a:r>
            <a:r>
              <a:rPr lang="en-US" dirty="0"/>
              <a:t> want students to complete parking literacy test for first ticket forgiveness</a:t>
            </a:r>
            <a:r>
              <a:rPr lang="en-US" b="1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FSCSA Future plans 2023-2024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D3B0-4E6C-DE49-A128-AFEA584F0FD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883" y="2200940"/>
            <a:ext cx="1891931" cy="88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26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028699"/>
            <a:ext cx="10096500" cy="56618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Issue 2. Parking (</a:t>
            </a:r>
            <a:r>
              <a:rPr lang="en-US" sz="3200" dirty="0" err="1">
                <a:solidFill>
                  <a:srgbClr val="FF0000"/>
                </a:solidFill>
              </a:rPr>
              <a:t>Con’t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128" y="1594884"/>
            <a:ext cx="10096500" cy="4136065"/>
          </a:xfrm>
        </p:spPr>
        <p:txBody>
          <a:bodyPr/>
          <a:lstStyle/>
          <a:p>
            <a:pPr lvl="0"/>
            <a:r>
              <a:rPr lang="en-US" b="1" dirty="0"/>
              <a:t>Suggestions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SG suggested fund to help financially insecure students.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Review of </a:t>
            </a:r>
            <a:r>
              <a:rPr lang="en-US" dirty="0" err="1"/>
              <a:t>ParkUToledo</a:t>
            </a:r>
            <a:r>
              <a:rPr lang="en-US" dirty="0"/>
              <a:t> contract with Administration. Doesn’t University have asset control?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Negotiate limited fees for students, faculty, and staff</a:t>
            </a:r>
            <a:r>
              <a:rPr lang="en-US" b="1" dirty="0"/>
              <a:t>.</a:t>
            </a:r>
          </a:p>
          <a:p>
            <a:r>
              <a:rPr lang="en-US" sz="2000" b="1" dirty="0"/>
              <a:t>“</a:t>
            </a:r>
            <a:r>
              <a:rPr lang="en-US" sz="2400" dirty="0"/>
              <a:t>UT executed an innovative financing structure in order to recycle and redeploy capital from a non-core asset into mission critical funding: No ownership changed hands. UT </a:t>
            </a:r>
            <a:r>
              <a:rPr lang="en-US" sz="2400" b="1" dirty="0">
                <a:solidFill>
                  <a:srgbClr val="FF0000"/>
                </a:solidFill>
              </a:rPr>
              <a:t>retains control of parking </a:t>
            </a:r>
            <a:r>
              <a:rPr lang="en-US" sz="2400" dirty="0"/>
              <a:t>policy, eligibility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b="1" dirty="0">
                <a:solidFill>
                  <a:srgbClr val="FF0000"/>
                </a:solidFill>
              </a:rPr>
              <a:t>rates and fines</a:t>
            </a:r>
            <a:r>
              <a:rPr lang="en-US" sz="2400" b="1" dirty="0"/>
              <a:t>. </a:t>
            </a:r>
            <a:r>
              <a:rPr lang="en-US" sz="2400" dirty="0"/>
              <a:t>UT sets operating standards”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Contacts: </a:t>
            </a:r>
            <a:r>
              <a:rPr lang="en-US" sz="2400" b="1" dirty="0" err="1"/>
              <a:t>ParkUToledo</a:t>
            </a:r>
            <a:endParaRPr lang="en-US" sz="2400" b="1" dirty="0"/>
          </a:p>
          <a:p>
            <a:pPr lvl="0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FSCSA Future plans 2023-2024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D3B0-4E6C-DE49-A128-AFEA584F0FD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573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Issue 3. </a:t>
            </a:r>
            <a:r>
              <a:rPr lang="en-US" sz="3200" dirty="0" err="1">
                <a:solidFill>
                  <a:srgbClr val="FF0000"/>
                </a:solidFill>
              </a:rPr>
              <a:t>ResLife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FSCSA Subcommittee: Samir </a:t>
            </a:r>
            <a:r>
              <a:rPr lang="en-US" b="1" dirty="0" err="1"/>
              <a:t>Hefzy</a:t>
            </a:r>
            <a:r>
              <a:rPr lang="en-US" b="1" dirty="0"/>
              <a:t>, </a:t>
            </a:r>
            <a:r>
              <a:rPr lang="en-US" b="1" dirty="0" err="1"/>
              <a:t>Berhane</a:t>
            </a:r>
            <a:r>
              <a:rPr lang="en-US" b="1" dirty="0"/>
              <a:t> </a:t>
            </a:r>
            <a:r>
              <a:rPr lang="en-US" b="1" dirty="0" err="1"/>
              <a:t>Teclehaimanot</a:t>
            </a:r>
            <a:r>
              <a:rPr lang="en-US" b="1" dirty="0"/>
              <a:t>, Barry </a:t>
            </a:r>
            <a:r>
              <a:rPr lang="en-US" b="1" dirty="0" err="1"/>
              <a:t>Scheuermann</a:t>
            </a:r>
            <a:r>
              <a:rPr lang="en-US" b="1" dirty="0"/>
              <a:t>, Deborah Coulter-Harris (Report 12 March)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SG wants UT to stop pouring $ to add new features like pool tables, etc.  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SG wants residence halls to have a consistent standard of living regarding: hot water, proper seasonal heating and cooling of rooms, and operational laundry machines. 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FSCSA Future plans 2023-2024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7D85-594F-0A4B-B30D-4DE05AFCF63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65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Issue 3. </a:t>
            </a:r>
            <a:r>
              <a:rPr lang="en-US" dirty="0" err="1">
                <a:solidFill>
                  <a:srgbClr val="FF0000"/>
                </a:solidFill>
              </a:rPr>
              <a:t>Reslife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01110" y="2280578"/>
            <a:ext cx="10096500" cy="3110129"/>
          </a:xfrm>
        </p:spPr>
        <p:txBody>
          <a:bodyPr/>
          <a:lstStyle/>
          <a:p>
            <a:pPr lvl="0"/>
            <a:r>
              <a:rPr lang="en-US" b="1" dirty="0"/>
              <a:t>Suggestions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b="1" dirty="0"/>
              <a:t>Meet with American Campus Communities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b="1" dirty="0"/>
              <a:t>Investigate the current state of investment in these issues</a:t>
            </a:r>
          </a:p>
          <a:p>
            <a:r>
              <a:rPr lang="en-US" b="1" dirty="0">
                <a:solidFill>
                  <a:srgbClr val="00B050"/>
                </a:solidFill>
              </a:rPr>
              <a:t>Contacts: </a:t>
            </a:r>
            <a:r>
              <a:rPr lang="en-US" b="1" dirty="0"/>
              <a:t>American Campus Communities, Jason </a:t>
            </a:r>
            <a:r>
              <a:rPr lang="en-US" b="1" dirty="0" err="1"/>
              <a:t>Toth</a:t>
            </a:r>
            <a:r>
              <a:rPr lang="en-US" b="1" dirty="0"/>
              <a:t>, </a:t>
            </a:r>
            <a:r>
              <a:rPr lang="en-US" b="1" dirty="0" err="1"/>
              <a:t>ResLife</a:t>
            </a: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FSCSA Future plans 2023-2024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7D85-594F-0A4B-B30D-4DE05AFCF63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242" y="796823"/>
            <a:ext cx="1165372" cy="175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2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Toledo Color Palette">
      <a:dk1>
        <a:srgbClr val="003D7E"/>
      </a:dk1>
      <a:lt1>
        <a:srgbClr val="FFFFFF"/>
      </a:lt1>
      <a:dk2>
        <a:srgbClr val="FFD200"/>
      </a:dk2>
      <a:lt2>
        <a:srgbClr val="CAD9E1"/>
      </a:lt2>
      <a:accent1>
        <a:srgbClr val="102B5F"/>
      </a:accent1>
      <a:accent2>
        <a:srgbClr val="134FC9"/>
      </a:accent2>
      <a:accent3>
        <a:srgbClr val="3BB2F1"/>
      </a:accent3>
      <a:accent4>
        <a:srgbClr val="AFD5E9"/>
      </a:accent4>
      <a:accent5>
        <a:srgbClr val="5B9BD5"/>
      </a:accent5>
      <a:accent6>
        <a:srgbClr val="494947"/>
      </a:accent6>
      <a:hlink>
        <a:srgbClr val="0563C1"/>
      </a:hlink>
      <a:folHlink>
        <a:srgbClr val="BDBBB5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7638</TotalTime>
  <Words>865</Words>
  <Application>Microsoft Office PowerPoint</Application>
  <PresentationFormat>Widescreen</PresentationFormat>
  <Paragraphs>98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Roboto Slab</vt:lpstr>
      <vt:lpstr>Roboto Slab Thin</vt:lpstr>
      <vt:lpstr>Source Sans Pro</vt:lpstr>
      <vt:lpstr>Source Sans Pro Black</vt:lpstr>
      <vt:lpstr>Source Sans Pro Light</vt:lpstr>
      <vt:lpstr>Source Sans Pro Regular</vt:lpstr>
      <vt:lpstr>Times New Roman</vt:lpstr>
      <vt:lpstr>Office Theme</vt:lpstr>
      <vt:lpstr>Faculty Senate Committee on Student Affairs: 26 September, 2023, After-Action Report and Future Plans</vt:lpstr>
      <vt:lpstr>   The Senate Committee on Student Affairs shall act as a liaison between the Faculty, the Student Government, and the Administration on matters of common interest. </vt:lpstr>
      <vt:lpstr>Introduction</vt:lpstr>
      <vt:lpstr>    Issue 1. Dining Halls: Ottawa and Student Union </vt:lpstr>
      <vt:lpstr>Issue 1. Dining (Con’t)   </vt:lpstr>
      <vt:lpstr>Issue 2: Parking</vt:lpstr>
      <vt:lpstr>Issue 2. Parking (Con’t)</vt:lpstr>
      <vt:lpstr>Issue 3. ResLife</vt:lpstr>
      <vt:lpstr>Issue 3. Reslife</vt:lpstr>
      <vt:lpstr>Issue 4. Student Involvement</vt:lpstr>
      <vt:lpstr>Issue 4. Student Involvement (Con’t)</vt:lpstr>
      <vt:lpstr>Thank you for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Sattler</dc:creator>
  <cp:lastModifiedBy>Hubbard, Quinetta L.</cp:lastModifiedBy>
  <cp:revision>190</cp:revision>
  <cp:lastPrinted>2023-02-19T21:35:37Z</cp:lastPrinted>
  <dcterms:created xsi:type="dcterms:W3CDTF">2019-04-10T14:52:33Z</dcterms:created>
  <dcterms:modified xsi:type="dcterms:W3CDTF">2023-09-25T16:40:53Z</dcterms:modified>
</cp:coreProperties>
</file>