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82" r:id="rId2"/>
    <p:sldMasterId id="2147483727" r:id="rId3"/>
  </p:sldMasterIdLst>
  <p:notesMasterIdLst>
    <p:notesMasterId r:id="rId15"/>
  </p:notesMasterIdLst>
  <p:handoutMasterIdLst>
    <p:handoutMasterId r:id="rId16"/>
  </p:handoutMasterIdLst>
  <p:sldIdLst>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8C22D-A833-C444-9FD5-FA5FD6CF3F34}">
          <p14:sldIdLst>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476" autoAdjust="0"/>
  </p:normalViewPr>
  <p:slideViewPr>
    <p:cSldViewPr snapToGrid="0" snapToObjects="1">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smtClean="0"/>
              <a:t>Chart Title</a:t>
            </a:r>
            <a:endParaRPr lang="en-US" dirty="0"/>
          </a:p>
        </c:rich>
      </c:tx>
      <c:overlay val="0"/>
    </c:title>
    <c:autoTitleDeleted val="0"/>
    <c:plotArea>
      <c:layout>
        <c:manualLayout>
          <c:layoutTarget val="inner"/>
          <c:xMode val="edge"/>
          <c:yMode val="edge"/>
          <c:x val="0.24889487848970299"/>
          <c:y val="0.13609441774271"/>
          <c:w val="0.71953158720788002"/>
          <c:h val="0.70642020442327702"/>
        </c:manualLayout>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dLbls>
          <c:showLegendKey val="0"/>
          <c:showVal val="1"/>
          <c:showCatName val="0"/>
          <c:showSerName val="0"/>
          <c:showPercent val="0"/>
          <c:showBubbleSize val="0"/>
        </c:dLbls>
        <c:gapWidth val="150"/>
        <c:overlap val="-25"/>
        <c:axId val="224115304"/>
        <c:axId val="224113344"/>
      </c:barChart>
      <c:catAx>
        <c:axId val="224115304"/>
        <c:scaling>
          <c:orientation val="minMax"/>
        </c:scaling>
        <c:delete val="0"/>
        <c:axPos val="l"/>
        <c:numFmt formatCode="General" sourceLinked="0"/>
        <c:majorTickMark val="none"/>
        <c:minorTickMark val="none"/>
        <c:tickLblPos val="nextTo"/>
        <c:crossAx val="224113344"/>
        <c:crosses val="autoZero"/>
        <c:auto val="1"/>
        <c:lblAlgn val="ctr"/>
        <c:lblOffset val="100"/>
        <c:noMultiLvlLbl val="0"/>
      </c:catAx>
      <c:valAx>
        <c:axId val="224113344"/>
        <c:scaling>
          <c:orientation val="minMax"/>
        </c:scaling>
        <c:delete val="1"/>
        <c:axPos val="b"/>
        <c:numFmt formatCode="General" sourceLinked="1"/>
        <c:majorTickMark val="none"/>
        <c:minorTickMark val="none"/>
        <c:tickLblPos val="nextTo"/>
        <c:crossAx val="224115304"/>
        <c:crosses val="autoZero"/>
        <c:crossBetween val="between"/>
      </c:valAx>
    </c:plotArea>
    <c:legend>
      <c:legendPos val="t"/>
      <c:layout>
        <c:manualLayout>
          <c:xMode val="edge"/>
          <c:yMode val="edge"/>
          <c:x val="0.31321156390733901"/>
          <c:y val="0.84617366563406304"/>
          <c:w val="0.44643868318281898"/>
          <c:h val="8.674922899218999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dPt>
          <c:dPt>
            <c:idx val="1"/>
            <c:bubble3D val="0"/>
            <c:spPr>
              <a:solidFill>
                <a:srgbClr val="07224A"/>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dLbls>
          <c:showLegendKey val="0"/>
          <c:showVal val="0"/>
          <c:showCatName val="0"/>
          <c:showSerName val="0"/>
          <c:showPercent val="0"/>
          <c:showBubbleSize val="0"/>
        </c:dLbls>
        <c:gapWidth val="150"/>
        <c:shape val="box"/>
        <c:axId val="224115696"/>
        <c:axId val="224112952"/>
        <c:axId val="0"/>
      </c:bar3DChart>
      <c:catAx>
        <c:axId val="224115696"/>
        <c:scaling>
          <c:orientation val="minMax"/>
        </c:scaling>
        <c:delete val="0"/>
        <c:axPos val="b"/>
        <c:numFmt formatCode="General" sourceLinked="0"/>
        <c:majorTickMark val="out"/>
        <c:minorTickMark val="none"/>
        <c:tickLblPos val="nextTo"/>
        <c:crossAx val="224112952"/>
        <c:crosses val="autoZero"/>
        <c:auto val="1"/>
        <c:lblAlgn val="ctr"/>
        <c:lblOffset val="100"/>
        <c:noMultiLvlLbl val="0"/>
      </c:catAx>
      <c:valAx>
        <c:axId val="224112952"/>
        <c:scaling>
          <c:orientation val="minMax"/>
        </c:scaling>
        <c:delete val="0"/>
        <c:axPos val="l"/>
        <c:majorGridlines/>
        <c:numFmt formatCode="General" sourceLinked="1"/>
        <c:majorTickMark val="out"/>
        <c:minorTickMark val="none"/>
        <c:tickLblPos val="nextTo"/>
        <c:crossAx val="224115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F04A01-734B-1041-B3BB-FD997F3B3B78}" type="datetimeFigureOut">
              <a:rPr lang="en-US" smtClean="0"/>
              <a:t>12/18/2018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5989DE-902D-0340-89F6-18E4440D2450}" type="slidenum">
              <a:rPr lang="en-US" smtClean="0"/>
              <a:t>‹#›</a:t>
            </a:fld>
            <a:endParaRPr lang="en-US"/>
          </a:p>
        </p:txBody>
      </p:sp>
    </p:spTree>
    <p:extLst>
      <p:ext uri="{BB962C8B-B14F-4D97-AF65-F5344CB8AC3E}">
        <p14:creationId xmlns:p14="http://schemas.microsoft.com/office/powerpoint/2010/main" val="1184634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103F95-D2DD-EB44-A410-7A0F218C4928}" type="datetimeFigureOut">
              <a:rPr lang="en-US" smtClean="0"/>
              <a:t>12/18/2018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9FB4B0-2972-7040-B51D-86956137AE8A}" type="slidenum">
              <a:rPr lang="en-US" smtClean="0"/>
              <a:t>‹#›</a:t>
            </a:fld>
            <a:endParaRPr lang="en-US"/>
          </a:p>
        </p:txBody>
      </p:sp>
    </p:spTree>
    <p:extLst>
      <p:ext uri="{BB962C8B-B14F-4D97-AF65-F5344CB8AC3E}">
        <p14:creationId xmlns:p14="http://schemas.microsoft.com/office/powerpoint/2010/main" val="12837298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073" y="2420715"/>
            <a:ext cx="6669698" cy="1744546"/>
          </a:xfrm>
          <a:prstGeom prst="rect">
            <a:avLst/>
          </a:prstGeom>
        </p:spPr>
      </p:pic>
    </p:spTree>
    <p:extLst>
      <p:ext uri="{BB962C8B-B14F-4D97-AF65-F5344CB8AC3E}">
        <p14:creationId xmlns:p14="http://schemas.microsoft.com/office/powerpoint/2010/main" val="1400072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3906007"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693" y="1062165"/>
            <a:ext cx="3187700" cy="4775200"/>
          </a:xfrm>
          <a:prstGeom prst="rect">
            <a:avLst/>
          </a:prstGeom>
        </p:spPr>
      </p:pic>
    </p:spTree>
    <p:extLst>
      <p:ext uri="{BB962C8B-B14F-4D97-AF65-F5344CB8AC3E}">
        <p14:creationId xmlns:p14="http://schemas.microsoft.com/office/powerpoint/2010/main" val="1306093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3339701" y="1062165"/>
            <a:ext cx="5589688" cy="2818613"/>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a:t>
            </a:r>
            <a:r>
              <a:rPr lang="en-US" dirty="0" smtClean="0"/>
              <a:t>item</a:t>
            </a:r>
            <a:endParaRPr lang="en-US" dirty="0"/>
          </a:p>
        </p:txBody>
      </p:sp>
      <p:sp>
        <p:nvSpPr>
          <p:cNvPr id="8" name="Text Placeholder 6"/>
          <p:cNvSpPr>
            <a:spLocks noGrp="1"/>
          </p:cNvSpPr>
          <p:nvPr>
            <p:ph type="body" sz="quarter" idx="54" hasCustomPrompt="1"/>
          </p:nvPr>
        </p:nvSpPr>
        <p:spPr>
          <a:xfrm>
            <a:off x="459497" y="4151108"/>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smtClean="0"/>
              <a:t>Additional section if needed</a:t>
            </a:r>
            <a:endParaRPr lang="en-US" dirty="0"/>
          </a:p>
          <a:p>
            <a:r>
              <a:rPr lang="en-US" dirty="0"/>
              <a:t>List </a:t>
            </a:r>
            <a:r>
              <a:rPr lang="en-US" dirty="0" smtClean="0"/>
              <a:t>item</a:t>
            </a:r>
            <a:endParaRPr lang="en-US" dirty="0"/>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497" y="1062165"/>
            <a:ext cx="2628900" cy="2819400"/>
          </a:xfrm>
          <a:prstGeom prst="rect">
            <a:avLst/>
          </a:prstGeom>
        </p:spPr>
      </p:pic>
    </p:spTree>
    <p:extLst>
      <p:ext uri="{BB962C8B-B14F-4D97-AF65-F5344CB8AC3E}">
        <p14:creationId xmlns:p14="http://schemas.microsoft.com/office/powerpoint/2010/main" val="185666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6"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7" name="Straight Connector 6"/>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53" hasCustomPrompt="1"/>
          </p:nvPr>
        </p:nvSpPr>
        <p:spPr>
          <a:xfrm>
            <a:off x="456550" y="1062165"/>
            <a:ext cx="5611358" cy="2912692"/>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2" name="Text Placeholder 6"/>
          <p:cNvSpPr>
            <a:spLocks noGrp="1"/>
          </p:cNvSpPr>
          <p:nvPr>
            <p:ph type="body" sz="quarter" idx="54" hasCustomPrompt="1"/>
          </p:nvPr>
        </p:nvSpPr>
        <p:spPr>
          <a:xfrm>
            <a:off x="459497" y="4151108"/>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smtClean="0"/>
              <a:t>Additional section if needed</a:t>
            </a:r>
            <a:endParaRPr lang="en-US" dirty="0"/>
          </a:p>
          <a:p>
            <a:r>
              <a:rPr lang="en-US" dirty="0"/>
              <a:t>List </a:t>
            </a:r>
            <a:r>
              <a:rPr lang="en-US" dirty="0" smtClean="0"/>
              <a:t>item</a:t>
            </a:r>
            <a:endParaRPr lang="en-US" dirty="0"/>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0489" y="1074865"/>
            <a:ext cx="2628900" cy="2819400"/>
          </a:xfrm>
          <a:prstGeom prst="rect">
            <a:avLst/>
          </a:prstGeom>
        </p:spPr>
      </p:pic>
    </p:spTree>
    <p:extLst>
      <p:ext uri="{BB962C8B-B14F-4D97-AF65-F5344CB8AC3E}">
        <p14:creationId xmlns:p14="http://schemas.microsoft.com/office/powerpoint/2010/main" val="1080794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amp; Two Column">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23" hasCustomPrompt="1"/>
          </p:nvPr>
        </p:nvSpPr>
        <p:spPr>
          <a:xfrm>
            <a:off x="4565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7" name="Text Placeholder 10"/>
          <p:cNvSpPr>
            <a:spLocks noGrp="1"/>
          </p:cNvSpPr>
          <p:nvPr>
            <p:ph type="body" sz="quarter" idx="25" hasCustomPrompt="1"/>
          </p:nvPr>
        </p:nvSpPr>
        <p:spPr>
          <a:xfrm>
            <a:off x="4565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1" name="Text Placeholder 6"/>
          <p:cNvSpPr>
            <a:spLocks noGrp="1"/>
          </p:cNvSpPr>
          <p:nvPr>
            <p:ph type="body" sz="quarter" idx="53" hasCustomPrompt="1"/>
          </p:nvPr>
        </p:nvSpPr>
        <p:spPr>
          <a:xfrm>
            <a:off x="456549" y="1062165"/>
            <a:ext cx="8472839" cy="22306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a:t>
            </a:r>
            <a:r>
              <a:rPr lang="en-US" dirty="0" smtClean="0"/>
              <a:t>item</a:t>
            </a:r>
            <a:endParaRPr lang="en-US" dirty="0"/>
          </a:p>
        </p:txBody>
      </p:sp>
      <p:sp>
        <p:nvSpPr>
          <p:cNvPr id="12" name="Text Placeholder 10"/>
          <p:cNvSpPr>
            <a:spLocks noGrp="1"/>
          </p:cNvSpPr>
          <p:nvPr>
            <p:ph type="body" sz="quarter" idx="54" hasCustomPrompt="1"/>
          </p:nvPr>
        </p:nvSpPr>
        <p:spPr>
          <a:xfrm>
            <a:off x="48232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3" name="Text Placeholder 10"/>
          <p:cNvSpPr>
            <a:spLocks noGrp="1"/>
          </p:cNvSpPr>
          <p:nvPr>
            <p:ph type="body" sz="quarter" idx="55" hasCustomPrompt="1"/>
          </p:nvPr>
        </p:nvSpPr>
        <p:spPr>
          <a:xfrm>
            <a:off x="48232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4"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1877861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amp; Full">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3" hasCustomPrompt="1"/>
          </p:nvPr>
        </p:nvSpPr>
        <p:spPr>
          <a:xfrm>
            <a:off x="4565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3" name="Text Placeholder 10"/>
          <p:cNvSpPr>
            <a:spLocks noGrp="1"/>
          </p:cNvSpPr>
          <p:nvPr>
            <p:ph type="body" sz="quarter" idx="25" hasCustomPrompt="1"/>
          </p:nvPr>
        </p:nvSpPr>
        <p:spPr>
          <a:xfrm>
            <a:off x="4565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4" name="Text Placeholder 10"/>
          <p:cNvSpPr>
            <a:spLocks noGrp="1"/>
          </p:cNvSpPr>
          <p:nvPr>
            <p:ph type="body" sz="quarter" idx="54" hasCustomPrompt="1"/>
          </p:nvPr>
        </p:nvSpPr>
        <p:spPr>
          <a:xfrm>
            <a:off x="48232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5" name="Text Placeholder 10"/>
          <p:cNvSpPr>
            <a:spLocks noGrp="1"/>
          </p:cNvSpPr>
          <p:nvPr>
            <p:ph type="body" sz="quarter" idx="55" hasCustomPrompt="1"/>
          </p:nvPr>
        </p:nvSpPr>
        <p:spPr>
          <a:xfrm>
            <a:off x="48232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20" name="Text Placeholder 6"/>
          <p:cNvSpPr>
            <a:spLocks noGrp="1"/>
          </p:cNvSpPr>
          <p:nvPr>
            <p:ph type="body" sz="quarter" idx="53" hasCustomPrompt="1"/>
          </p:nvPr>
        </p:nvSpPr>
        <p:spPr>
          <a:xfrm>
            <a:off x="456549" y="3723976"/>
            <a:ext cx="8472839" cy="210110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a:t>
            </a:r>
            <a:r>
              <a:rPr lang="en-US" dirty="0" smtClean="0"/>
              <a:t>item</a:t>
            </a:r>
            <a:endParaRPr lang="en-US" dirty="0"/>
          </a:p>
        </p:txBody>
      </p:sp>
      <p:sp>
        <p:nvSpPr>
          <p:cNvPr id="2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435466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Rows with Images">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483017" y="1075075"/>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9" hasCustomPrompt="1"/>
          </p:nvPr>
        </p:nvSpPr>
        <p:spPr>
          <a:xfrm>
            <a:off x="2663260" y="1091457"/>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Bold Title Here</a:t>
            </a:r>
          </a:p>
        </p:txBody>
      </p:sp>
      <p:sp>
        <p:nvSpPr>
          <p:cNvPr id="9" name="Text Placeholder 10"/>
          <p:cNvSpPr>
            <a:spLocks noGrp="1"/>
          </p:cNvSpPr>
          <p:nvPr>
            <p:ph type="body" sz="quarter" idx="33" hasCustomPrompt="1"/>
          </p:nvPr>
        </p:nvSpPr>
        <p:spPr>
          <a:xfrm>
            <a:off x="2663559" y="1624160"/>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TextBox 9"/>
          <p:cNvSpPr txBox="1"/>
          <p:nvPr userDrawn="1"/>
        </p:nvSpPr>
        <p:spPr>
          <a:xfrm>
            <a:off x="878321" y="1962880"/>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1" name="Rectangle 10"/>
          <p:cNvSpPr/>
          <p:nvPr userDrawn="1"/>
        </p:nvSpPr>
        <p:spPr>
          <a:xfrm>
            <a:off x="483017" y="3677939"/>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34" hasCustomPrompt="1"/>
          </p:nvPr>
        </p:nvSpPr>
        <p:spPr>
          <a:xfrm>
            <a:off x="2663260" y="3694321"/>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Bold Title Here</a:t>
            </a:r>
          </a:p>
        </p:txBody>
      </p:sp>
      <p:sp>
        <p:nvSpPr>
          <p:cNvPr id="13" name="Text Placeholder 10"/>
          <p:cNvSpPr>
            <a:spLocks noGrp="1"/>
          </p:cNvSpPr>
          <p:nvPr>
            <p:ph type="body" sz="quarter" idx="35" hasCustomPrompt="1"/>
          </p:nvPr>
        </p:nvSpPr>
        <p:spPr>
          <a:xfrm>
            <a:off x="2663559" y="4227024"/>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4" name="TextBox 13"/>
          <p:cNvSpPr txBox="1"/>
          <p:nvPr userDrawn="1"/>
        </p:nvSpPr>
        <p:spPr>
          <a:xfrm>
            <a:off x="878321" y="465198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5"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954637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to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5584567" y="978249"/>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Chart to the Left</a:t>
            </a:r>
          </a:p>
        </p:txBody>
      </p:sp>
      <p:sp>
        <p:nvSpPr>
          <p:cNvPr id="7" name="Text Placeholder 10"/>
          <p:cNvSpPr>
            <a:spLocks noGrp="1"/>
          </p:cNvSpPr>
          <p:nvPr>
            <p:ph type="body" sz="quarter" idx="35" hasCustomPrompt="1"/>
          </p:nvPr>
        </p:nvSpPr>
        <p:spPr>
          <a:xfrm>
            <a:off x="5581848" y="1468968"/>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54022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aphicFrame>
        <p:nvGraphicFramePr>
          <p:cNvPr id="4" name="Chart 3"/>
          <p:cNvGraphicFramePr/>
          <p:nvPr userDrawn="1">
            <p:extLst>
              <p:ext uri="{D42A27DB-BD31-4B8C-83A1-F6EECF244321}">
                <p14:modId xmlns:p14="http://schemas.microsoft.com/office/powerpoint/2010/main" val="1279378056"/>
              </p:ext>
            </p:extLst>
          </p:nvPr>
        </p:nvGraphicFramePr>
        <p:xfrm>
          <a:off x="172473" y="978249"/>
          <a:ext cx="5229063" cy="43546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0"/>
          <p:cNvSpPr>
            <a:spLocks noGrp="1"/>
          </p:cNvSpPr>
          <p:nvPr>
            <p:ph type="body" sz="quarter" idx="34" hasCustomPrompt="1"/>
          </p:nvPr>
        </p:nvSpPr>
        <p:spPr>
          <a:xfrm>
            <a:off x="5584567" y="1581925"/>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smtClean="0"/>
              <a:t>Example Chart</a:t>
            </a:r>
            <a:endParaRPr lang="en-US" dirty="0"/>
          </a:p>
        </p:txBody>
      </p:sp>
      <p:sp>
        <p:nvSpPr>
          <p:cNvPr id="6" name="Text Placeholder 10"/>
          <p:cNvSpPr>
            <a:spLocks noGrp="1"/>
          </p:cNvSpPr>
          <p:nvPr>
            <p:ph type="body" sz="quarter" idx="35" hasCustomPrompt="1"/>
          </p:nvPr>
        </p:nvSpPr>
        <p:spPr>
          <a:xfrm>
            <a:off x="5581848" y="2072644"/>
            <a:ext cx="3335643" cy="23412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dirty="0" smtClean="0"/>
              <a:t>Recommended Colors for Charts</a:t>
            </a:r>
          </a:p>
          <a:p>
            <a:r>
              <a:rPr lang="en-US" dirty="0" smtClean="0"/>
              <a:t>Yellow – CMYK=1,16,99,0</a:t>
            </a:r>
          </a:p>
          <a:p>
            <a:r>
              <a:rPr lang="en-US" dirty="0" smtClean="0"/>
              <a:t>Blue – CMYK=100,70,0,40</a:t>
            </a:r>
            <a:endParaRPr lang="en-US" dirty="0"/>
          </a:p>
        </p:txBody>
      </p:sp>
      <p:sp>
        <p:nvSpPr>
          <p:cNvPr id="9"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Example Slide for Reference</a:t>
            </a:r>
            <a:endParaRPr lang="en-US" dirty="0"/>
          </a:p>
        </p:txBody>
      </p:sp>
      <p:cxnSp>
        <p:nvCxnSpPr>
          <p:cNvPr id="10" name="Straight Connector 9"/>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579781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to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Chart to the </a:t>
            </a:r>
            <a:r>
              <a:rPr lang="en-US" dirty="0" smtClean="0"/>
              <a:t>Right</a:t>
            </a:r>
            <a:endParaRPr lang="en-US" dirty="0"/>
          </a:p>
        </p:txBody>
      </p:sp>
      <p:sp>
        <p:nvSpPr>
          <p:cNvPr id="9" name="Text Placeholder 10"/>
          <p:cNvSpPr>
            <a:spLocks noGrp="1"/>
          </p:cNvSpPr>
          <p:nvPr>
            <p:ph type="body" sz="quarter" idx="35" hasCustomPrompt="1"/>
          </p:nvPr>
        </p:nvSpPr>
        <p:spPr>
          <a:xfrm>
            <a:off x="439018" y="2041285"/>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368061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Example Slide for Reference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smtClean="0"/>
              <a:t>Example Pie Chart</a:t>
            </a:r>
            <a:endParaRPr lang="en-US" dirty="0"/>
          </a:p>
        </p:txBody>
      </p:sp>
      <p:sp>
        <p:nvSpPr>
          <p:cNvPr id="7" name="Text Placeholder 10"/>
          <p:cNvSpPr>
            <a:spLocks noGrp="1"/>
          </p:cNvSpPr>
          <p:nvPr>
            <p:ph type="body" sz="quarter" idx="35" hasCustomPrompt="1"/>
          </p:nvPr>
        </p:nvSpPr>
        <p:spPr>
          <a:xfrm>
            <a:off x="439018" y="2041284"/>
            <a:ext cx="3335643" cy="2364769"/>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dirty="0" smtClean="0"/>
              <a:t>Recommended Colors for Charts</a:t>
            </a:r>
          </a:p>
          <a:p>
            <a:r>
              <a:rPr lang="en-US" dirty="0" smtClean="0"/>
              <a:t>Yellow – CMYK=1,16,99,0</a:t>
            </a:r>
          </a:p>
          <a:p>
            <a:r>
              <a:rPr lang="en-US" dirty="0" smtClean="0"/>
              <a:t>Blue – CMYK=100,70,0,40</a:t>
            </a:r>
          </a:p>
        </p:txBody>
      </p:sp>
      <p:graphicFrame>
        <p:nvGraphicFramePr>
          <p:cNvPr id="8" name="Chart 7"/>
          <p:cNvGraphicFramePr/>
          <p:nvPr userDrawn="1">
            <p:extLst>
              <p:ext uri="{D42A27DB-BD31-4B8C-83A1-F6EECF244321}">
                <p14:modId xmlns:p14="http://schemas.microsoft.com/office/powerpoint/2010/main" val="3097914800"/>
              </p:ext>
            </p:extLst>
          </p:nvPr>
        </p:nvGraphicFramePr>
        <p:xfrm>
          <a:off x="4002414" y="1467223"/>
          <a:ext cx="4926975" cy="3530729"/>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80063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Vertic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725741" y="1934628"/>
            <a:ext cx="3587920" cy="2847074"/>
          </a:xfrm>
          <a:prstGeom prst="rect">
            <a:avLst/>
          </a:prstGeom>
        </p:spPr>
      </p:pic>
    </p:spTree>
    <p:extLst>
      <p:ext uri="{BB962C8B-B14F-4D97-AF65-F5344CB8AC3E}">
        <p14:creationId xmlns:p14="http://schemas.microsoft.com/office/powerpoint/2010/main" val="19314217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7891273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Example Slide for Reference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userDrawn="1">
            <p:extLst>
              <p:ext uri="{D42A27DB-BD31-4B8C-83A1-F6EECF244321}">
                <p14:modId xmlns:p14="http://schemas.microsoft.com/office/powerpoint/2010/main" val="4201799380"/>
              </p:ext>
            </p:extLst>
          </p:nvPr>
        </p:nvGraphicFramePr>
        <p:xfrm>
          <a:off x="211672" y="1160313"/>
          <a:ext cx="8717718" cy="4507974"/>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427675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2" name="Rectangle 11"/>
          <p:cNvSpPr/>
          <p:nvPr userDrawn="1"/>
        </p:nvSpPr>
        <p:spPr>
          <a:xfrm>
            <a:off x="4402439" y="258719"/>
            <a:ext cx="4526946" cy="28880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5363430" y="1292645"/>
            <a:ext cx="264974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4" name="Rectangle 13"/>
          <p:cNvSpPr/>
          <p:nvPr userDrawn="1"/>
        </p:nvSpPr>
        <p:spPr>
          <a:xfrm>
            <a:off x="4402957" y="3146797"/>
            <a:ext cx="4526428" cy="28877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433643" y="4076824"/>
            <a:ext cx="278817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654616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5489" y="252275"/>
            <a:ext cx="4533900" cy="28829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189" y="3135175"/>
            <a:ext cx="4521200" cy="2870200"/>
          </a:xfrm>
          <a:prstGeom prst="rect">
            <a:avLst/>
          </a:prstGeom>
        </p:spPr>
      </p:pic>
    </p:spTree>
    <p:extLst>
      <p:ext uri="{BB962C8B-B14F-4D97-AF65-F5344CB8AC3E}">
        <p14:creationId xmlns:p14="http://schemas.microsoft.com/office/powerpoint/2010/main" val="2726350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 Half &amp; Quarter Photo">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a:t>
            </a:r>
            <a:r>
              <a:rPr lang="en-US" sz="1000" dirty="0" smtClean="0"/>
              <a:t>270 H</a:t>
            </a:r>
            <a:endParaRPr lang="en-US" sz="1000" dirty="0"/>
          </a:p>
        </p:txBody>
      </p:sp>
    </p:spTree>
    <p:extLst>
      <p:ext uri="{BB962C8B-B14F-4D97-AF65-F5344CB8AC3E}">
        <p14:creationId xmlns:p14="http://schemas.microsoft.com/office/powerpoint/2010/main" val="1123266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5057" y="0"/>
            <a:ext cx="46228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 y="3606800"/>
            <a:ext cx="4521200" cy="3251200"/>
          </a:xfrm>
          <a:prstGeom prst="rect">
            <a:avLst/>
          </a:prstGeom>
        </p:spPr>
      </p:pic>
    </p:spTree>
    <p:extLst>
      <p:ext uri="{BB962C8B-B14F-4D97-AF65-F5344CB8AC3E}">
        <p14:creationId xmlns:p14="http://schemas.microsoft.com/office/powerpoint/2010/main" val="30858641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Half &amp; Quarter Photo">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dirty="0" smtClean="0"/>
              <a:t>Slide Title</a:t>
            </a:r>
            <a:endParaRPr lang="en-US" dirty="0"/>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a:t>
            </a:r>
            <a:r>
              <a:rPr lang="en-US" sz="1000" dirty="0" smtClean="0"/>
              <a:t>270 H</a:t>
            </a:r>
            <a:endParaRPr lang="en-US" sz="1000" dirty="0"/>
          </a:p>
        </p:txBody>
      </p:sp>
    </p:spTree>
    <p:extLst>
      <p:ext uri="{BB962C8B-B14F-4D97-AF65-F5344CB8AC3E}">
        <p14:creationId xmlns:p14="http://schemas.microsoft.com/office/powerpoint/2010/main" val="3380326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dirty="0" smtClean="0"/>
              <a:t>Slide Title</a:t>
            </a:r>
            <a:endParaRPr lang="en-US" dirty="0"/>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smtClean="0"/>
              <a:t>364 </a:t>
            </a:r>
            <a:r>
              <a:rPr lang="en-US" sz="1000" dirty="0"/>
              <a:t>W x </a:t>
            </a:r>
            <a:r>
              <a:rPr lang="en-US" sz="1000" dirty="0" smtClean="0"/>
              <a:t>270 H</a:t>
            </a:r>
            <a:endParaRPr lang="en-US" sz="10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1200" y="0"/>
            <a:ext cx="46228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5200"/>
            <a:ext cx="4521200" cy="3352800"/>
          </a:xfrm>
          <a:prstGeom prst="rect">
            <a:avLst/>
          </a:prstGeom>
        </p:spPr>
      </p:pic>
    </p:spTree>
    <p:extLst>
      <p:ext uri="{BB962C8B-B14F-4D97-AF65-F5344CB8AC3E}">
        <p14:creationId xmlns:p14="http://schemas.microsoft.com/office/powerpoint/2010/main" val="3907477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4" name="Rectangle 3"/>
          <p:cNvSpPr/>
          <p:nvPr userDrawn="1"/>
        </p:nvSpPr>
        <p:spPr>
          <a:xfrm>
            <a:off x="0" y="716642"/>
            <a:ext cx="3760024" cy="3583215"/>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548685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6" name="Rectangle 5"/>
          <p:cNvSpPr/>
          <p:nvPr userDrawn="1"/>
        </p:nvSpPr>
        <p:spPr>
          <a:xfrm>
            <a:off x="0" y="716643"/>
            <a:ext cx="3760024" cy="3583214"/>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02787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ple Guideline for Text Styles">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381547" y="298108"/>
            <a:ext cx="8516484" cy="880535"/>
          </a:xfrm>
          <a:prstGeom prst="rect">
            <a:avLst/>
          </a:prstGeom>
        </p:spPr>
        <p:txBody>
          <a:bodyPr/>
          <a:lstStyle>
            <a:lvl1pPr marL="0" indent="0" algn="l">
              <a:lnSpc>
                <a:spcPts val="6000"/>
              </a:lnSpc>
              <a:buNone/>
              <a:defRPr sz="4800" b="1" baseline="0">
                <a:solidFill>
                  <a:srgbClr val="07224A"/>
                </a:solidFill>
                <a:latin typeface="Calibri"/>
                <a:cs typeface="Calibri"/>
              </a:defRPr>
            </a:lvl1pPr>
          </a:lstStyle>
          <a:p>
            <a:pPr lvl="0"/>
            <a:r>
              <a:rPr lang="en-US" dirty="0"/>
              <a:t>Headline </a:t>
            </a:r>
            <a:r>
              <a:rPr lang="en-US" dirty="0" smtClean="0"/>
              <a:t>48pt</a:t>
            </a:r>
            <a:endParaRPr lang="en-US" dirty="0"/>
          </a:p>
        </p:txBody>
      </p:sp>
      <p:sp>
        <p:nvSpPr>
          <p:cNvPr id="5" name="Text Placeholder 6"/>
          <p:cNvSpPr>
            <a:spLocks noGrp="1"/>
          </p:cNvSpPr>
          <p:nvPr>
            <p:ph type="body" sz="quarter" idx="51" hasCustomPrompt="1"/>
          </p:nvPr>
        </p:nvSpPr>
        <p:spPr>
          <a:xfrm>
            <a:off x="408759" y="1306651"/>
            <a:ext cx="7955638" cy="743001"/>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a:t>
            </a:r>
            <a:r>
              <a:rPr lang="en-US" dirty="0" smtClean="0"/>
              <a:t>One 28pt</a:t>
            </a:r>
            <a:endParaRPr lang="en-US" dirty="0"/>
          </a:p>
        </p:txBody>
      </p:sp>
      <p:sp>
        <p:nvSpPr>
          <p:cNvPr id="6" name="Text Placeholder 6"/>
          <p:cNvSpPr>
            <a:spLocks noGrp="1"/>
          </p:cNvSpPr>
          <p:nvPr>
            <p:ph type="body" sz="quarter" idx="53" hasCustomPrompt="1"/>
          </p:nvPr>
        </p:nvSpPr>
        <p:spPr>
          <a:xfrm>
            <a:off x="428783" y="3029368"/>
            <a:ext cx="8469248"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2000" baseline="0">
                <a:latin typeface="Arial"/>
                <a:cs typeface="Arial"/>
              </a:defRPr>
            </a:lvl2pPr>
            <a:lvl3pPr marL="1143000" indent="-228600">
              <a:lnSpc>
                <a:spcPct val="100000"/>
              </a:lnSpc>
              <a:spcBef>
                <a:spcPts val="1000"/>
              </a:spcBef>
              <a:buFont typeface="Courier New"/>
              <a:buChar char="o"/>
              <a:defRPr sz="2000" baseline="0">
                <a:latin typeface="Arial"/>
                <a:cs typeface="Arial"/>
              </a:defRPr>
            </a:lvl3pPr>
          </a:lstStyle>
          <a:p>
            <a:r>
              <a:rPr lang="en-US" dirty="0"/>
              <a:t>Bullet </a:t>
            </a:r>
            <a:r>
              <a:rPr lang="en-US" dirty="0" smtClean="0"/>
              <a:t>list 18pt</a:t>
            </a:r>
            <a:endParaRPr lang="en-US" dirty="0"/>
          </a:p>
          <a:p>
            <a:pPr lvl="1"/>
            <a:r>
              <a:rPr lang="en-US" dirty="0"/>
              <a:t>Additional bullet</a:t>
            </a:r>
          </a:p>
          <a:p>
            <a:pPr lvl="2"/>
            <a:r>
              <a:rPr lang="en-US" dirty="0"/>
              <a:t>Even more bullet lists</a:t>
            </a:r>
          </a:p>
        </p:txBody>
      </p:sp>
      <p:sp>
        <p:nvSpPr>
          <p:cNvPr id="7" name="Text Placeholder 6"/>
          <p:cNvSpPr>
            <a:spLocks noGrp="1"/>
          </p:cNvSpPr>
          <p:nvPr>
            <p:ph type="body" sz="quarter" idx="54" hasCustomPrompt="1"/>
          </p:nvPr>
        </p:nvSpPr>
        <p:spPr>
          <a:xfrm>
            <a:off x="411091" y="2404347"/>
            <a:ext cx="3061883" cy="371021"/>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cap="none" baseline="0">
                <a:latin typeface="Arial"/>
                <a:cs typeface="Arial"/>
              </a:defRPr>
            </a:lvl1pPr>
          </a:lstStyle>
          <a:p>
            <a:r>
              <a:rPr lang="en-US" dirty="0"/>
              <a:t>Bold Item </a:t>
            </a:r>
            <a:r>
              <a:rPr lang="en-US" dirty="0" smtClean="0"/>
              <a:t>header 18pt</a:t>
            </a:r>
            <a:endParaRPr lang="en-US" dirty="0"/>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587374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4" name="Rectangle 3"/>
          <p:cNvSpPr/>
          <p:nvPr userDrawn="1"/>
        </p:nvSpPr>
        <p:spPr>
          <a:xfrm>
            <a:off x="0" y="0"/>
            <a:ext cx="3760024"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88448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6" name="Rectangle 5"/>
          <p:cNvSpPr/>
          <p:nvPr userDrawn="1"/>
        </p:nvSpPr>
        <p:spPr>
          <a:xfrm>
            <a:off x="0" y="0"/>
            <a:ext cx="3760024"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798601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 Brea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02414" y="6376985"/>
            <a:ext cx="4454224" cy="365125"/>
          </a:xfrm>
          <a:prstGeom prst="rect">
            <a:avLst/>
          </a:prstGeom>
        </p:spPr>
        <p:txBody>
          <a:bodyPr/>
          <a:lstStyle/>
          <a:p>
            <a:endParaRPr lang="en-US" dirty="0"/>
          </a:p>
        </p:txBody>
      </p:sp>
      <p:sp>
        <p:nvSpPr>
          <p:cNvPr id="4" name="Rectangle 3"/>
          <p:cNvSpPr/>
          <p:nvPr userDrawn="1"/>
        </p:nvSpPr>
        <p:spPr>
          <a:xfrm>
            <a:off x="0" y="0"/>
            <a:ext cx="9144000"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a:t>
            </a:r>
            <a:r>
              <a:rPr lang="en-US" dirty="0" smtClean="0"/>
              <a:t>item</a:t>
            </a:r>
            <a:endParaRPr lang="en-US" dirty="0"/>
          </a:p>
        </p:txBody>
      </p:sp>
    </p:spTree>
    <p:extLst>
      <p:ext uri="{BB962C8B-B14F-4D97-AF65-F5344CB8AC3E}">
        <p14:creationId xmlns:p14="http://schemas.microsoft.com/office/powerpoint/2010/main" val="23867592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FFFFFF"/>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solidFill>
                  <a:srgbClr val="FFFFFF"/>
                </a:solidFill>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a:t>
            </a:r>
            <a:r>
              <a:rPr lang="en-US" dirty="0" smtClean="0"/>
              <a:t>item</a:t>
            </a:r>
            <a:endParaRPr lang="en-US" dirty="0"/>
          </a:p>
        </p:txBody>
      </p:sp>
    </p:spTree>
    <p:extLst>
      <p:ext uri="{BB962C8B-B14F-4D97-AF65-F5344CB8AC3E}">
        <p14:creationId xmlns:p14="http://schemas.microsoft.com/office/powerpoint/2010/main" val="558795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T Crest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12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T Crest w/Page Number">
    <p:spTree>
      <p:nvGrpSpPr>
        <p:cNvPr id="1" name=""/>
        <p:cNvGrpSpPr/>
        <p:nvPr/>
      </p:nvGrpSpPr>
      <p:grpSpPr>
        <a:xfrm>
          <a:off x="0" y="0"/>
          <a:ext cx="0" cy="0"/>
          <a:chOff x="0" y="0"/>
          <a:chExt cx="0" cy="0"/>
        </a:xfrm>
      </p:grpSpPr>
      <p:sp>
        <p:nvSpPr>
          <p:cNvPr id="2"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dirty="0">
              <a:solidFill>
                <a:schemeClr val="tx2"/>
              </a:solidFill>
            </a:endParaRPr>
          </a:p>
        </p:txBody>
      </p:sp>
    </p:spTree>
    <p:extLst>
      <p:ext uri="{BB962C8B-B14F-4D97-AF65-F5344CB8AC3E}">
        <p14:creationId xmlns:p14="http://schemas.microsoft.com/office/powerpoint/2010/main" val="15205503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 Plain">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807363" y="1504581"/>
            <a:ext cx="8098507" cy="880535"/>
          </a:xfrm>
          <a:prstGeom prst="rect">
            <a:avLst/>
          </a:prstGeom>
          <a:noFill/>
        </p:spPr>
        <p:txBody>
          <a:bodyPr/>
          <a:lstStyle>
            <a:lvl1pPr marL="0" indent="0" algn="l">
              <a:lnSpc>
                <a:spcPts val="6000"/>
              </a:lnSpc>
              <a:buNone/>
              <a:defRPr sz="4800" b="1" baseline="0">
                <a:solidFill>
                  <a:srgbClr val="07224A"/>
                </a:solidFill>
                <a:latin typeface="Calibri"/>
                <a:cs typeface="Calibri"/>
              </a:defRPr>
            </a:lvl1pPr>
          </a:lstStyle>
          <a:p>
            <a:pPr lvl="0"/>
            <a:r>
              <a:rPr lang="en-US" dirty="0"/>
              <a:t>Presentation Title</a:t>
            </a:r>
          </a:p>
        </p:txBody>
      </p:sp>
      <p:sp>
        <p:nvSpPr>
          <p:cNvPr id="5" name="Text Placeholder 6"/>
          <p:cNvSpPr>
            <a:spLocks noGrp="1"/>
          </p:cNvSpPr>
          <p:nvPr>
            <p:ph type="body" sz="quarter" idx="51" hasCustomPrompt="1"/>
          </p:nvPr>
        </p:nvSpPr>
        <p:spPr>
          <a:xfrm>
            <a:off x="818895" y="2586213"/>
            <a:ext cx="7592786"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cxnSp>
        <p:nvCxnSpPr>
          <p:cNvPr id="6" name="Straight Connector 5"/>
          <p:cNvCxnSpPr/>
          <p:nvPr userDrawn="1"/>
        </p:nvCxnSpPr>
        <p:spPr>
          <a:xfrm>
            <a:off x="0" y="1921696"/>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820777" y="3238500"/>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8" name="Text Placeholder 6"/>
          <p:cNvSpPr>
            <a:spLocks noGrp="1"/>
          </p:cNvSpPr>
          <p:nvPr>
            <p:ph type="body" sz="quarter" idx="54" hasCustomPrompt="1"/>
          </p:nvPr>
        </p:nvSpPr>
        <p:spPr>
          <a:xfrm>
            <a:off x="820777" y="3737429"/>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7784809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 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Presentation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sp>
        <p:nvSpPr>
          <p:cNvPr id="7"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8"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spTree>
    <p:extLst>
      <p:ext uri="{BB962C8B-B14F-4D97-AF65-F5344CB8AC3E}">
        <p14:creationId xmlns:p14="http://schemas.microsoft.com/office/powerpoint/2010/main" val="24408759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 UTMC">
    <p:spTree>
      <p:nvGrpSpPr>
        <p:cNvPr id="1" name=""/>
        <p:cNvGrpSpPr/>
        <p:nvPr/>
      </p:nvGrpSpPr>
      <p:grpSpPr>
        <a:xfrm>
          <a:off x="0" y="0"/>
          <a:ext cx="0" cy="0"/>
          <a:chOff x="0" y="0"/>
          <a:chExt cx="0" cy="0"/>
        </a:xfrm>
      </p:grpSpPr>
      <p:sp>
        <p:nvSpPr>
          <p:cNvPr id="5"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Presentation Title</a:t>
            </a:r>
            <a:endParaRPr lang="en-US" dirty="0"/>
          </a:p>
        </p:txBody>
      </p:sp>
      <p:cxnSp>
        <p:nvCxnSpPr>
          <p:cNvPr id="6" name="Straight Connector 5"/>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sp>
        <p:nvSpPr>
          <p:cNvPr id="8"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9"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spTree>
    <p:extLst>
      <p:ext uri="{BB962C8B-B14F-4D97-AF65-F5344CB8AC3E}">
        <p14:creationId xmlns:p14="http://schemas.microsoft.com/office/powerpoint/2010/main" val="4160699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1" y="1062165"/>
            <a:ext cx="8472838"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4285017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41061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7" name="Text Placeholder 6"/>
          <p:cNvSpPr>
            <a:spLocks noGrp="1"/>
          </p:cNvSpPr>
          <p:nvPr>
            <p:ph type="body" sz="quarter" idx="54" hasCustomPrompt="1"/>
          </p:nvPr>
        </p:nvSpPr>
        <p:spPr>
          <a:xfrm>
            <a:off x="4813560" y="1062165"/>
            <a:ext cx="411582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789267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 Image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smtClean="0"/>
              <a:t>Slide Title</a:t>
            </a:r>
            <a:endParaRPr lang="en-US" dirty="0"/>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1689" y="1071004"/>
            <a:ext cx="3187700" cy="4775200"/>
          </a:xfrm>
          <a:prstGeom prst="rect">
            <a:avLst/>
          </a:prstGeom>
        </p:spPr>
      </p:pic>
    </p:spTree>
    <p:extLst>
      <p:ext uri="{BB962C8B-B14F-4D97-AF65-F5344CB8AC3E}">
        <p14:creationId xmlns:p14="http://schemas.microsoft.com/office/powerpoint/2010/main" val="9344998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solidFill>
            <a:srgbClr val="07224A">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929240"/>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3"/>
          <a:stretch>
            <a:fillRect/>
          </a:stretch>
        </p:blipFill>
        <p:spPr>
          <a:xfrm>
            <a:off x="154729" y="6283903"/>
            <a:ext cx="417286" cy="476898"/>
          </a:xfrm>
          <a:prstGeom prst="rect">
            <a:avLst/>
          </a:prstGeom>
        </p:spPr>
      </p:pic>
      <p:sp>
        <p:nvSpPr>
          <p:cNvPr id="10"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dirty="0">
              <a:solidFill>
                <a:schemeClr val="tx2"/>
              </a:solidFill>
            </a:endParaRPr>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1C2A55"/>
                </a:solidFill>
                <a:latin typeface="Calibri"/>
                <a:cs typeface="Calibri"/>
              </a:defRPr>
            </a:lvl1pPr>
          </a:lstStyle>
          <a:p>
            <a:r>
              <a:rPr lang="en-US" dirty="0" smtClean="0"/>
              <a:t>The University of Toledo</a:t>
            </a:r>
            <a:endParaRPr lang="en-US" dirty="0"/>
          </a:p>
        </p:txBody>
      </p:sp>
    </p:spTree>
    <p:extLst>
      <p:ext uri="{BB962C8B-B14F-4D97-AF65-F5344CB8AC3E}">
        <p14:creationId xmlns:p14="http://schemas.microsoft.com/office/powerpoint/2010/main" val="39294016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stretch>
            <a:fillRect/>
          </a:stretch>
        </p:blipFill>
        <p:spPr>
          <a:xfrm>
            <a:off x="154729" y="6283903"/>
            <a:ext cx="417286" cy="476898"/>
          </a:xfrm>
          <a:prstGeom prst="rect">
            <a:avLst/>
          </a:prstGeom>
        </p:spPr>
      </p:pic>
    </p:spTree>
    <p:extLst>
      <p:ext uri="{BB962C8B-B14F-4D97-AF65-F5344CB8AC3E}">
        <p14:creationId xmlns:p14="http://schemas.microsoft.com/office/powerpoint/2010/main" val="1231979227"/>
      </p:ext>
    </p:extLst>
  </p:cSld>
  <p:clrMap bg1="lt1" tx1="dk1" bg2="lt2" tx2="dk2" accent1="accent1" accent2="accent2" accent3="accent3" accent4="accent4" accent5="accent5" accent6="accent6" hlink="hlink" folHlink="folHlink"/>
  <p:sldLayoutIdLst>
    <p:sldLayoutId id="2147483728" r:id="rId1"/>
    <p:sldLayoutId id="2147483729"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979959" y="3123910"/>
            <a:ext cx="8268544" cy="999906"/>
          </a:xfrm>
        </p:spPr>
        <p:txBody>
          <a:bodyPr/>
          <a:lstStyle/>
          <a:p>
            <a:r>
              <a:rPr lang="en-US" dirty="0" smtClean="0"/>
              <a:t>Course Evaluation Ad-Hoc Committee Recommendations</a:t>
            </a:r>
            <a:endParaRPr lang="en-US" dirty="0"/>
          </a:p>
        </p:txBody>
      </p:sp>
    </p:spTree>
    <p:extLst>
      <p:ext uri="{BB962C8B-B14F-4D97-AF65-F5344CB8AC3E}">
        <p14:creationId xmlns:p14="http://schemas.microsoft.com/office/powerpoint/2010/main" val="2653753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0" y="635165"/>
            <a:ext cx="8472838" cy="3583215"/>
          </a:xfrm>
        </p:spPr>
        <p:txBody>
          <a:bodyPr/>
          <a:lstStyle/>
          <a:p>
            <a:r>
              <a:rPr lang="en-US" b="1" i="1" dirty="0"/>
              <a:t>March/April 2019</a:t>
            </a:r>
            <a:r>
              <a:rPr lang="en-US" dirty="0"/>
              <a:t>- work with Online Learning to prepare and deploy pilot test of course evaluation for a small number of courses in summer 2019.</a:t>
            </a:r>
          </a:p>
          <a:p>
            <a:pPr marL="0" indent="0">
              <a:buNone/>
            </a:pPr>
            <a:r>
              <a:rPr lang="en-US" dirty="0"/>
              <a:t> </a:t>
            </a:r>
          </a:p>
          <a:p>
            <a:r>
              <a:rPr lang="en-US" b="1" dirty="0"/>
              <a:t>May/August 2019 –</a:t>
            </a:r>
            <a:r>
              <a:rPr lang="en-US" dirty="0"/>
              <a:t>Monitor course evaluation process and make any necessary revisions </a:t>
            </a:r>
          </a:p>
          <a:p>
            <a:pPr marL="0" indent="0">
              <a:buNone/>
            </a:pPr>
            <a:r>
              <a:rPr lang="en-US" dirty="0"/>
              <a:t> </a:t>
            </a:r>
          </a:p>
          <a:p>
            <a:r>
              <a:rPr lang="en-US" b="1" dirty="0"/>
              <a:t>August 2019- </a:t>
            </a:r>
            <a:r>
              <a:rPr lang="en-US" dirty="0"/>
              <a:t>Announcement from the Provost Office regarding full implementation of the recommendations</a:t>
            </a:r>
          </a:p>
          <a:p>
            <a:pPr marL="0" indent="0">
              <a:buNone/>
            </a:pPr>
            <a:endParaRPr lang="en-US" dirty="0"/>
          </a:p>
          <a:p>
            <a:r>
              <a:rPr lang="en-US" b="1" dirty="0"/>
              <a:t>October 2019- </a:t>
            </a:r>
            <a:r>
              <a:rPr lang="en-US" dirty="0"/>
              <a:t>All department and college questions are submitted to online learning </a:t>
            </a:r>
          </a:p>
          <a:p>
            <a:pPr marL="0" indent="0">
              <a:buNone/>
            </a:pPr>
            <a:r>
              <a:rPr lang="en-US" dirty="0"/>
              <a:t> </a:t>
            </a:r>
          </a:p>
          <a:p>
            <a:r>
              <a:rPr lang="en-US" b="1" i="1" dirty="0"/>
              <a:t>November/December 2019</a:t>
            </a:r>
            <a:r>
              <a:rPr lang="en-US" b="1" dirty="0"/>
              <a:t>- </a:t>
            </a:r>
            <a:r>
              <a:rPr lang="en-US" dirty="0"/>
              <a:t>Deployment of new course evaluation</a:t>
            </a:r>
          </a:p>
          <a:p>
            <a:pPr marL="0" indent="0">
              <a:buNone/>
            </a:pPr>
            <a:r>
              <a:rPr lang="en-US" b="1" dirty="0"/>
              <a:t> </a:t>
            </a:r>
            <a:endParaRPr lang="en-US" dirty="0"/>
          </a:p>
          <a:p>
            <a:pPr marL="0" indent="0">
              <a:buNone/>
            </a:pPr>
            <a:r>
              <a:rPr lang="en-US" b="1" dirty="0"/>
              <a:t> </a:t>
            </a:r>
            <a:endParaRPr lang="en-US" dirty="0"/>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53922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7017" y="0"/>
            <a:ext cx="7532913" cy="6653349"/>
          </a:xfrm>
          <a:prstGeom prst="rect">
            <a:avLst/>
          </a:prstGeom>
        </p:spPr>
      </p:pic>
    </p:spTree>
    <p:extLst>
      <p:ext uri="{BB962C8B-B14F-4D97-AF65-F5344CB8AC3E}">
        <p14:creationId xmlns:p14="http://schemas.microsoft.com/office/powerpoint/2010/main" val="300663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330926" y="358669"/>
            <a:ext cx="7889966" cy="888554"/>
          </a:xfrm>
        </p:spPr>
        <p:style>
          <a:lnRef idx="3">
            <a:schemeClr val="lt1"/>
          </a:lnRef>
          <a:fillRef idx="1">
            <a:schemeClr val="accent1"/>
          </a:fillRef>
          <a:effectRef idx="1">
            <a:schemeClr val="accent1"/>
          </a:effectRef>
          <a:fontRef idx="minor">
            <a:schemeClr val="lt1"/>
          </a:fontRef>
        </p:style>
        <p:txBody>
          <a:bodyPr/>
          <a:lstStyle/>
          <a:p>
            <a:pPr>
              <a:lnSpc>
                <a:spcPct val="100000"/>
              </a:lnSpc>
            </a:pPr>
            <a:r>
              <a:rPr lang="en-US" sz="3600" dirty="0"/>
              <a:t>Charge of the Committee</a:t>
            </a:r>
            <a:r>
              <a:rPr lang="en-US" sz="3600" dirty="0" smtClean="0"/>
              <a:t>:</a:t>
            </a:r>
          </a:p>
          <a:p>
            <a:pPr>
              <a:lnSpc>
                <a:spcPct val="100000"/>
              </a:lnSpc>
            </a:pPr>
            <a:endParaRPr lang="en-US" sz="2400" dirty="0"/>
          </a:p>
          <a:p>
            <a:pPr>
              <a:lnSpc>
                <a:spcPct val="100000"/>
              </a:lnSpc>
            </a:pPr>
            <a:r>
              <a:rPr lang="en-US" sz="2400" dirty="0" smtClean="0"/>
              <a:t>The </a:t>
            </a:r>
            <a:r>
              <a:rPr lang="en-US" sz="2400" dirty="0"/>
              <a:t>charge of the Course Evaluation Ad-Hoc Committee is to review best practices and procedures for assessing student perceptions of faculty teaching. This committee will make recommendations for a standardized data collection process and develop a universal assessment instrument that has a set of common core questions</a:t>
            </a:r>
          </a:p>
        </p:txBody>
      </p:sp>
      <p:sp>
        <p:nvSpPr>
          <p:cNvPr id="3" name="Footer Placeholder 2"/>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841500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457082" y="71426"/>
            <a:ext cx="3856632" cy="888554"/>
          </a:xfrm>
        </p:spPr>
        <p:style>
          <a:lnRef idx="3">
            <a:schemeClr val="lt1"/>
          </a:lnRef>
          <a:fillRef idx="1">
            <a:schemeClr val="accent1"/>
          </a:fillRef>
          <a:effectRef idx="1">
            <a:schemeClr val="accent1"/>
          </a:effectRef>
          <a:fontRef idx="minor">
            <a:schemeClr val="lt1"/>
          </a:fontRef>
        </p:style>
        <p:txBody>
          <a:bodyPr/>
          <a:lstStyle/>
          <a:p>
            <a:r>
              <a:rPr lang="en-US" sz="3200" dirty="0" smtClean="0"/>
              <a:t>Committee Members</a:t>
            </a:r>
            <a:endParaRPr lang="en-US" sz="3200" dirty="0"/>
          </a:p>
        </p:txBody>
      </p:sp>
      <p:pic>
        <p:nvPicPr>
          <p:cNvPr id="4" name="Picture 3"/>
          <p:cNvPicPr>
            <a:picLocks noChangeAspect="1"/>
          </p:cNvPicPr>
          <p:nvPr/>
        </p:nvPicPr>
        <p:blipFill>
          <a:blip r:embed="rId2"/>
          <a:stretch>
            <a:fillRect/>
          </a:stretch>
        </p:blipFill>
        <p:spPr>
          <a:xfrm>
            <a:off x="949236" y="921693"/>
            <a:ext cx="6926128" cy="5920359"/>
          </a:xfrm>
          <a:prstGeom prst="rect">
            <a:avLst/>
          </a:prstGeom>
        </p:spPr>
      </p:pic>
    </p:spTree>
    <p:extLst>
      <p:ext uri="{BB962C8B-B14F-4D97-AF65-F5344CB8AC3E}">
        <p14:creationId xmlns:p14="http://schemas.microsoft.com/office/powerpoint/2010/main" val="1043843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36693" y="27883"/>
            <a:ext cx="8492696" cy="1130358"/>
          </a:xfrm>
        </p:spPr>
        <p:style>
          <a:lnRef idx="3">
            <a:schemeClr val="lt1"/>
          </a:lnRef>
          <a:fillRef idx="1">
            <a:schemeClr val="accent1"/>
          </a:fillRef>
          <a:effectRef idx="1">
            <a:schemeClr val="accent1"/>
          </a:effectRef>
          <a:fontRef idx="minor">
            <a:schemeClr val="lt1"/>
          </a:fontRef>
        </p:style>
        <p:txBody>
          <a:bodyPr/>
          <a:lstStyle/>
          <a:p>
            <a:pPr indent="-5715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Rationale for the proposed changes to the current course evaluation and procedures for dissemination: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Research suggests that teacher evaluations are often biased due to focus on instructor characteristics and do not reflect course design, delivery, climate, or actual student outcomes.</a:t>
            </a:r>
          </a:p>
          <a:p>
            <a:pPr marL="40005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Lack of standardized core questions do not permit benchmarking or university-wide trend analysis.</a:t>
            </a:r>
          </a:p>
          <a:p>
            <a:pP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Lack of standardized core questions can influence tenure and promotion decisions.</a:t>
            </a:r>
          </a:p>
          <a:p>
            <a:pP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Some course evaluations currently utilized do not evaluate key student centeredness constructs to provide meaningful feedback to instructors.</a:t>
            </a:r>
          </a:p>
          <a:p>
            <a:pPr marL="40005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Current course evaluation dissemination and analysis processes vary significantly.  Exploring various standardized methods can reduce staff time and reduce the inconsistencies that exist with students administering and delivering course evaluations.</a:t>
            </a:r>
          </a:p>
          <a:p>
            <a:pPr indent="-5715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40555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195292" y="252408"/>
            <a:ext cx="8861621" cy="487961"/>
          </a:xfrm>
          <a:solidFill>
            <a:schemeClr val="accent1"/>
          </a:solidFill>
          <a:ln>
            <a:solidFill>
              <a:srgbClr val="1C2A55"/>
            </a:solidFill>
          </a:ln>
        </p:spPr>
        <p:txBody>
          <a:bodyPr/>
          <a:lstStyle/>
          <a:p>
            <a:pPr marL="0" indent="0">
              <a:buNone/>
            </a:pPr>
            <a:r>
              <a:rPr lang="en-US" b="1" u="sng" dirty="0"/>
              <a:t>Methods Used to Develop New Proposed Course </a:t>
            </a:r>
            <a:r>
              <a:rPr lang="en-US" b="1" u="sng" dirty="0" smtClean="0"/>
              <a:t>Evaluation</a:t>
            </a:r>
          </a:p>
          <a:p>
            <a:pPr lvl="0"/>
            <a:r>
              <a:rPr lang="en-US" b="1" dirty="0" smtClean="0"/>
              <a:t>A review of the published literature was conducted to assess best practices in course evaluation development. </a:t>
            </a:r>
            <a:endParaRPr lang="en-US" dirty="0" smtClean="0"/>
          </a:p>
          <a:p>
            <a:pPr marL="0" indent="0">
              <a:buNone/>
            </a:pPr>
            <a:endParaRPr lang="en-US" dirty="0" smtClean="0"/>
          </a:p>
          <a:p>
            <a:pPr lvl="0"/>
            <a:r>
              <a:rPr lang="en-US" b="1" dirty="0" smtClean="0"/>
              <a:t>Various existing course evaluations were collected from each of the UT colleges as well as some peer institutions.</a:t>
            </a:r>
            <a:endParaRPr lang="en-US" dirty="0" smtClean="0"/>
          </a:p>
          <a:p>
            <a:pPr marL="0" indent="0">
              <a:buNone/>
            </a:pPr>
            <a:endParaRPr lang="en-US" dirty="0" smtClean="0"/>
          </a:p>
          <a:p>
            <a:pPr lvl="0"/>
            <a:r>
              <a:rPr lang="en-US" b="1" dirty="0" smtClean="0"/>
              <a:t>A thematic analysis was conducted to determine common constructs that were measured in course evaluations that were deemed best practice as well as those commonly measured in UT course evaluations.</a:t>
            </a:r>
            <a:endParaRPr lang="en-US" dirty="0" smtClean="0"/>
          </a:p>
          <a:p>
            <a:pPr marL="0" indent="0">
              <a:buNone/>
            </a:pPr>
            <a:endParaRPr lang="en-US" dirty="0" smtClean="0"/>
          </a:p>
          <a:p>
            <a:r>
              <a:rPr lang="en-US" b="1" dirty="0" smtClean="0"/>
              <a:t>Based on the thematic analysis, 12 core questions were created. The following questions will be measured by these constructs: Student engagement, Course Design, Course Implementation, Assessment Practices, and Course Impact.</a:t>
            </a: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868868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209005" y="0"/>
            <a:ext cx="8934995" cy="513805"/>
          </a:xfrm>
          <a:solidFill>
            <a:schemeClr val="accent1"/>
          </a:solidFill>
          <a:ln>
            <a:solidFill>
              <a:schemeClr val="tx1"/>
            </a:solidFill>
          </a:ln>
        </p:spPr>
        <p:txBody>
          <a:bodyPr/>
          <a:lstStyle/>
          <a:p>
            <a:pPr marL="0" indent="0">
              <a:buNone/>
            </a:pPr>
            <a:r>
              <a:rPr lang="en-US" b="1" u="sng" dirty="0"/>
              <a:t>Course </a:t>
            </a:r>
            <a:r>
              <a:rPr lang="en-US" b="1" u="sng" dirty="0" smtClean="0"/>
              <a:t>Evaluation Recommendations</a:t>
            </a:r>
            <a:endParaRPr lang="en-US" dirty="0"/>
          </a:p>
          <a:p>
            <a:pPr lvl="0"/>
            <a:r>
              <a:rPr lang="en-US" b="1" dirty="0"/>
              <a:t>A university-wide course evaluation shall be developed that includes a short set of standardized core questions</a:t>
            </a:r>
            <a:r>
              <a:rPr lang="en-US" b="1" dirty="0" smtClean="0"/>
              <a:t>.</a:t>
            </a:r>
          </a:p>
          <a:p>
            <a:pPr marL="0" lvl="0" indent="0">
              <a:buNone/>
            </a:pPr>
            <a:endParaRPr lang="en-US" dirty="0"/>
          </a:p>
          <a:p>
            <a:pPr lvl="0"/>
            <a:r>
              <a:rPr lang="en-US" b="1" dirty="0" smtClean="0"/>
              <a:t>Each </a:t>
            </a:r>
            <a:r>
              <a:rPr lang="en-US" b="1" dirty="0"/>
              <a:t>department and college may add additional questions to the core questions that are tailored to their own unique needs. </a:t>
            </a:r>
            <a:endParaRPr lang="en-US" b="1" dirty="0" smtClean="0"/>
          </a:p>
          <a:p>
            <a:pPr marL="0" lvl="0" indent="0">
              <a:buNone/>
            </a:pPr>
            <a:endParaRPr lang="en-US" dirty="0"/>
          </a:p>
          <a:p>
            <a:pPr lvl="0"/>
            <a:r>
              <a:rPr lang="en-US" b="1" dirty="0" smtClean="0"/>
              <a:t>Prior </a:t>
            </a:r>
            <a:r>
              <a:rPr lang="en-US" b="1" dirty="0"/>
              <a:t>to the newly developed course evaluation being fully </a:t>
            </a:r>
            <a:r>
              <a:rPr lang="en-US" b="1" dirty="0" smtClean="0"/>
              <a:t>implemented</a:t>
            </a:r>
            <a:r>
              <a:rPr lang="en-US" b="1" dirty="0"/>
              <a:t>, it shall be presented and discussed with various shared governance bodies such as the faculty senate and graduate council</a:t>
            </a:r>
            <a:r>
              <a:rPr lang="en-US" b="1" dirty="0" smtClean="0"/>
              <a:t>.</a:t>
            </a:r>
          </a:p>
          <a:p>
            <a:pPr marL="0" lvl="0" indent="0">
              <a:buNone/>
            </a:pPr>
            <a:r>
              <a:rPr lang="en-US" b="1" dirty="0"/>
              <a:t> </a:t>
            </a:r>
            <a:endParaRPr lang="en-US" dirty="0"/>
          </a:p>
          <a:p>
            <a:pPr lvl="0"/>
            <a:r>
              <a:rPr lang="en-US" b="1" dirty="0"/>
              <a:t>Prior to full implementation of the newly created course evaluation a “pilot test” should be conducted to assess any concerns or issues with validity and reliability (see proposed timeline</a:t>
            </a:r>
            <a:r>
              <a:rPr lang="en-US" b="1" dirty="0" smtClean="0"/>
              <a:t>).</a:t>
            </a:r>
          </a:p>
          <a:p>
            <a:pPr marL="0" lvl="0" indent="0">
              <a:buNone/>
            </a:pPr>
            <a:endParaRPr lang="en-US" dirty="0"/>
          </a:p>
          <a:p>
            <a:pPr lvl="0"/>
            <a:r>
              <a:rPr lang="en-US" b="1" dirty="0" smtClean="0"/>
              <a:t>Full </a:t>
            </a:r>
            <a:r>
              <a:rPr lang="en-US" b="1" dirty="0"/>
              <a:t>implementation of the new course evaluation shall occur in the fall 2019 Semester (see proposed timeline).</a:t>
            </a:r>
            <a:endParaRPr lang="en-US" dirty="0"/>
          </a:p>
          <a:p>
            <a:pPr marL="0" indent="0">
              <a:buNone/>
            </a:pPr>
            <a:endParaRPr lang="en-US" dirty="0"/>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1523141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317214" y="104222"/>
            <a:ext cx="8472838" cy="496669"/>
          </a:xfrm>
          <a:solidFill>
            <a:schemeClr val="accent1"/>
          </a:solidFill>
          <a:ln>
            <a:solidFill>
              <a:schemeClr val="tx1"/>
            </a:solidFill>
          </a:ln>
        </p:spPr>
        <p:txBody>
          <a:bodyPr/>
          <a:lstStyle/>
          <a:p>
            <a:pPr marL="0" indent="0">
              <a:buNone/>
            </a:pPr>
            <a:r>
              <a:rPr lang="en-US" b="1" u="sng" dirty="0"/>
              <a:t>Course Evaluation Dissemination Procedures</a:t>
            </a:r>
            <a:endParaRPr lang="en-US" dirty="0"/>
          </a:p>
          <a:p>
            <a:pPr lvl="0"/>
            <a:r>
              <a:rPr lang="en-US" b="1" dirty="0"/>
              <a:t>Due to variability in the dissemination of course evaluations, it is recommended that all course evaluations are distributed during the last two weeks of the regular class schedule. Ideally, if the course evaluation is given in class, this should be done in the beginning of the class period to ensure there is adequate time to fill out the evaluation</a:t>
            </a:r>
            <a:endParaRPr lang="en-US" dirty="0"/>
          </a:p>
          <a:p>
            <a:pPr marL="0" indent="0">
              <a:buNone/>
            </a:pPr>
            <a:endParaRPr lang="en-US" dirty="0"/>
          </a:p>
          <a:p>
            <a:pPr lvl="0"/>
            <a:r>
              <a:rPr lang="en-US" b="1" dirty="0"/>
              <a:t>To improve the course evaluation data collection process, it is recommended that all course evaluations be collected electronically via an external link disseminated through the course blackboard site, email, or other software such as </a:t>
            </a:r>
            <a:r>
              <a:rPr lang="en-US" b="1" dirty="0" err="1"/>
              <a:t>Qualtrics</a:t>
            </a:r>
            <a:r>
              <a:rPr lang="en-US" b="1" dirty="0"/>
              <a:t>. This external link is to an Enterprise Survey already commonly used at UT.</a:t>
            </a:r>
            <a:endParaRPr lang="en-US" dirty="0"/>
          </a:p>
          <a:p>
            <a:pPr marL="0" indent="0">
              <a:buNone/>
            </a:pPr>
            <a:r>
              <a:rPr lang="en-US" b="1" dirty="0"/>
              <a:t> </a:t>
            </a:r>
            <a:endParaRPr lang="en-US" dirty="0"/>
          </a:p>
          <a:p>
            <a:pPr lvl="0"/>
            <a:r>
              <a:rPr lang="en-US" b="1" dirty="0"/>
              <a:t>All course evaluation data collected shall remain anonymous without any student being linked to their individual response.</a:t>
            </a:r>
            <a:endParaRPr lang="en-US" dirty="0"/>
          </a:p>
          <a:p>
            <a:pPr marL="0" indent="0">
              <a:buNone/>
            </a:pPr>
            <a:r>
              <a:rPr lang="en-US" b="1" dirty="0"/>
              <a:t> </a:t>
            </a:r>
            <a:endParaRPr lang="en-US" dirty="0"/>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776748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160459" y="461274"/>
            <a:ext cx="8472838" cy="3583215"/>
          </a:xfrm>
        </p:spPr>
        <p:txBody>
          <a:bodyPr/>
          <a:lstStyle/>
          <a:p>
            <a:pPr lvl="0"/>
            <a:r>
              <a:rPr lang="en-US" b="1" dirty="0"/>
              <a:t>Due to possible ethical issues, it is recommended that students registered in the course should not be involved in the dissemination and collection of the course evaluation</a:t>
            </a:r>
            <a:r>
              <a:rPr lang="en-US" b="1" dirty="0" smtClean="0"/>
              <a:t>.</a:t>
            </a:r>
            <a:endParaRPr lang="en-US" dirty="0"/>
          </a:p>
          <a:p>
            <a:pPr marL="0" lvl="0" indent="0">
              <a:buNone/>
            </a:pPr>
            <a:r>
              <a:rPr lang="en-US" b="1" dirty="0"/>
              <a:t> </a:t>
            </a:r>
            <a:endParaRPr lang="en-US" dirty="0"/>
          </a:p>
          <a:p>
            <a:pPr lvl="0"/>
            <a:r>
              <a:rPr lang="en-US" b="1" dirty="0"/>
              <a:t>All faculty are encouraged to direct students in class to take the course evaluation survey. For those in classroom based courses, course evaluations can be filled out online in class.</a:t>
            </a:r>
            <a:endParaRPr lang="en-US" dirty="0"/>
          </a:p>
          <a:p>
            <a:pPr marL="0" indent="0">
              <a:buNone/>
            </a:pPr>
            <a:endParaRPr lang="en-US" dirty="0"/>
          </a:p>
          <a:p>
            <a:pPr lvl="0"/>
            <a:r>
              <a:rPr lang="en-US" b="1" dirty="0"/>
              <a:t>On the course evaluation form a standard statement should include the following: “The University of Toledo recommends each course taught by its faculty be evaluated with the electronic course evaluation form found here _______________. There are twelve questions. Please answer all twelve including the last three questions asking for written comments. The completed evaluations go directly to the University and the instructor will not be allowed to see your anonymous responses until after final grades are completed.”</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3979788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104503" y="165464"/>
            <a:ext cx="8824886" cy="478970"/>
          </a:xfrm>
          <a:solidFill>
            <a:schemeClr val="accent1"/>
          </a:solidFill>
          <a:ln>
            <a:solidFill>
              <a:schemeClr val="tx1"/>
            </a:solidFill>
          </a:ln>
        </p:spPr>
        <p:txBody>
          <a:bodyPr/>
          <a:lstStyle/>
          <a:p>
            <a:pPr marL="0" indent="0">
              <a:buNone/>
            </a:pPr>
            <a:r>
              <a:rPr lang="en-US" b="1" u="sng" dirty="0"/>
              <a:t>Proposed Timeline for Implementation of the New Recommendations</a:t>
            </a:r>
            <a:endParaRPr lang="en-US" dirty="0"/>
          </a:p>
          <a:p>
            <a:r>
              <a:rPr lang="en-US" b="1" i="1" dirty="0"/>
              <a:t>December 2018</a:t>
            </a:r>
            <a:r>
              <a:rPr lang="en-US" b="1" dirty="0"/>
              <a:t>-</a:t>
            </a:r>
            <a:r>
              <a:rPr lang="en-US" dirty="0"/>
              <a:t>draft version of recommendations presented to Provost Hsu and staff</a:t>
            </a:r>
          </a:p>
          <a:p>
            <a:pPr marL="0" indent="0">
              <a:buNone/>
            </a:pPr>
            <a:endParaRPr lang="en-US" dirty="0"/>
          </a:p>
          <a:p>
            <a:r>
              <a:rPr lang="en-US" b="1" i="1" dirty="0"/>
              <a:t>December 2018</a:t>
            </a:r>
            <a:r>
              <a:rPr lang="en-US" b="1" dirty="0"/>
              <a:t>-</a:t>
            </a:r>
            <a:r>
              <a:rPr lang="en-US" dirty="0"/>
              <a:t>overview of committee recommendations presented to Deans. Meeting with Faculty Senate Executive Committee and Graduate Council Executive Committee</a:t>
            </a:r>
          </a:p>
          <a:p>
            <a:pPr marL="0" indent="0">
              <a:buNone/>
            </a:pPr>
            <a:r>
              <a:rPr lang="en-US" dirty="0"/>
              <a:t> </a:t>
            </a:r>
          </a:p>
          <a:p>
            <a:r>
              <a:rPr lang="en-US" b="1" i="1" dirty="0"/>
              <a:t>January/February 2019-</a:t>
            </a:r>
            <a:r>
              <a:rPr lang="en-US" dirty="0"/>
              <a:t>incorporate any suggested changes to the recommendations. Present the recommendations to Faculty Senate and Graduate Council for endorsement</a:t>
            </a:r>
          </a:p>
          <a:p>
            <a:pPr marL="0" indent="0">
              <a:buNone/>
            </a:pPr>
            <a:endParaRPr lang="en-US" dirty="0"/>
          </a:p>
          <a:p>
            <a:r>
              <a:rPr lang="en-US" b="1" i="1" dirty="0"/>
              <a:t>March 2019-</a:t>
            </a:r>
            <a:r>
              <a:rPr lang="en-US" dirty="0"/>
              <a:t>Incorporate any changes suggested from the shared governance bodies and present to UT Senior Leadership Team</a:t>
            </a:r>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893735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Cover Slides">
  <a:themeElements>
    <a:clrScheme name="Custom 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Layouts">
  <a:themeElements>
    <a:clrScheme name="Custom 11">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Master">
  <a:themeElements>
    <a:clrScheme name="Custom 12">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28079</TotalTime>
  <Words>503</Words>
  <Application>Microsoft Office PowerPoint</Application>
  <PresentationFormat>On-screen Show (4:3)</PresentationFormat>
  <Paragraphs>67</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Courier New</vt:lpstr>
      <vt:lpstr>Lato Heavy</vt:lpstr>
      <vt:lpstr>Open Sans</vt:lpstr>
      <vt:lpstr>Open Sans Extrabold</vt:lpstr>
      <vt:lpstr>Times New Roman</vt:lpstr>
      <vt:lpstr>Wingdings</vt:lpstr>
      <vt:lpstr>Cover Slides</vt:lpstr>
      <vt:lpstr>Standard Layouts</vt:lpstr>
      <vt:lpstr>Plain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Toledo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dc:creator>
  <cp:lastModifiedBy>Thompson, Amy</cp:lastModifiedBy>
  <cp:revision>61</cp:revision>
  <cp:lastPrinted>2018-10-01T19:37:27Z</cp:lastPrinted>
  <dcterms:created xsi:type="dcterms:W3CDTF">2017-03-21T13:49:42Z</dcterms:created>
  <dcterms:modified xsi:type="dcterms:W3CDTF">2018-12-18T22:05:37Z</dcterms:modified>
</cp:coreProperties>
</file>