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7" r:id="rId3"/>
    <p:sldId id="258" r:id="rId4"/>
    <p:sldId id="259" r:id="rId5"/>
    <p:sldId id="263" r:id="rId6"/>
    <p:sldId id="262"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BB36A-C924-9A15-A04B-6E59D4072E98}" v="331" dt="2023-09-07T18:17:12.484"/>
    <p1510:client id="{BC7B5843-1EF2-7AB9-35D5-0CEE0DC0823A}" v="135" dt="2023-08-28T20:01:08.402"/>
    <p1510:client id="{E23D56F8-5EF1-F172-999A-128DA24566FD}" v="225" dt="2023-08-29T19:50:20.436"/>
    <p1510:client id="{F9A698CD-1220-5A30-637D-9B265A3880CE}" v="289" dt="2023-08-28T19:12:39.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ip.das@utoledo.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utoledo.edu/policies/administration/diversity/pdfs/3364-50-02.pdf" TargetMode="External"/><Relationship Id="rId2" Type="http://schemas.openxmlformats.org/officeDocument/2006/relationships/hyperlink" Target="https://www.utoledo.edu/policies/administration/humanresources/pdfs/3364_25_01.pdf" TargetMode="External"/><Relationship Id="rId1" Type="http://schemas.openxmlformats.org/officeDocument/2006/relationships/slideLayout" Target="../slideLayouts/slideLayout7.xml"/><Relationship Id="rId5" Type="http://schemas.openxmlformats.org/officeDocument/2006/relationships/hyperlink" Target="https://www.utoledo.edu/report/" TargetMode="External"/><Relationship Id="rId4" Type="http://schemas.openxmlformats.org/officeDocument/2006/relationships/hyperlink" Target="https://www.utoledo.edu/policies/administration/compliance/pdfs/3364-15-04.pd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ahrq.gov/research/findings/nhqrdr/nhqdr21/index.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9D6224-823A-2EC5-3140-7EBBE92A1AE6}"/>
              </a:ext>
            </a:extLst>
          </p:cNvPr>
          <p:cNvSpPr txBox="1"/>
          <p:nvPr/>
        </p:nvSpPr>
        <p:spPr>
          <a:xfrm>
            <a:off x="832184" y="942473"/>
            <a:ext cx="5364078"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University of Toledo Faculty Senate</a:t>
            </a:r>
          </a:p>
          <a:p>
            <a:r>
              <a:rPr lang="en-US" sz="2000" dirty="0">
                <a:cs typeface="Calibri"/>
              </a:rPr>
              <a:t>August 29, 2023</a:t>
            </a:r>
          </a:p>
          <a:p>
            <a:r>
              <a:rPr lang="en-US" sz="2000" dirty="0">
                <a:cs typeface="Calibri"/>
              </a:rPr>
              <a:t>Dilip Das, Ph.D.</a:t>
            </a:r>
          </a:p>
          <a:p>
            <a:r>
              <a:rPr lang="en-US" sz="2000" dirty="0">
                <a:cs typeface="Calibri"/>
              </a:rPr>
              <a:t>Vice President for DEI</a:t>
            </a:r>
          </a:p>
          <a:p>
            <a:r>
              <a:rPr lang="en-US" sz="2000" dirty="0">
                <a:cs typeface="Calibri"/>
                <a:hlinkClick r:id="rId2"/>
              </a:rPr>
              <a:t>Dilip.das@utoledo.edu</a:t>
            </a:r>
            <a:endParaRPr lang="en-US" sz="2000" dirty="0">
              <a:cs typeface="Calibri"/>
            </a:endParaRPr>
          </a:p>
          <a:p>
            <a:r>
              <a:rPr lang="en-US" sz="2000" dirty="0">
                <a:cs typeface="Calibri"/>
              </a:rPr>
              <a:t>419-530-2260</a:t>
            </a:r>
          </a:p>
          <a:p>
            <a:endParaRPr lang="en-US" sz="2400" dirty="0">
              <a:cs typeface="Calibri"/>
            </a:endParaRPr>
          </a:p>
          <a:p>
            <a:r>
              <a:rPr lang="en-US" sz="2400" b="1" dirty="0">
                <a:cs typeface="Calibri"/>
              </a:rPr>
              <a:t>Inclusion Statements, Student Success &amp; </a:t>
            </a:r>
          </a:p>
          <a:p>
            <a:r>
              <a:rPr lang="en-US" sz="2400" b="1" dirty="0">
                <a:cs typeface="Calibri"/>
              </a:rPr>
              <a:t>A People-Centered Culture</a:t>
            </a:r>
            <a:endParaRPr lang="en-US" sz="2400"/>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66107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6BA8D-A692-97C6-039C-FFFAE86A8B29}"/>
              </a:ext>
            </a:extLst>
          </p:cNvPr>
          <p:cNvSpPr txBox="1"/>
          <p:nvPr/>
        </p:nvSpPr>
        <p:spPr>
          <a:xfrm>
            <a:off x="1832953" y="341305"/>
            <a:ext cx="8259703"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*LAND ACKNOWLEDGEMENT:</a:t>
            </a:r>
            <a:r>
              <a:rPr lang="en-US" dirty="0">
                <a:cs typeface="Calibri"/>
              </a:rPr>
              <a:t> "Ohio is one of those eighteen states with no reservations and no federally recognized Indians. This does not mean that there is no one Indigenous to Ohio still living in Ohio. Those Indigenous to and still in Ohio include Senecas, Wyandots, Cherokees, </a:t>
            </a:r>
            <a:r>
              <a:rPr lang="en-US" dirty="0" err="1">
                <a:cs typeface="Calibri"/>
              </a:rPr>
              <a:t>Lenapes</a:t>
            </a:r>
            <a:r>
              <a:rPr lang="en-US" dirty="0">
                <a:cs typeface="Calibri"/>
              </a:rPr>
              <a:t>, Shawnees, </a:t>
            </a:r>
            <a:r>
              <a:rPr lang="en-US" dirty="0" err="1">
                <a:cs typeface="Calibri"/>
              </a:rPr>
              <a:t>Miamis</a:t>
            </a:r>
            <a:r>
              <a:rPr lang="en-US" dirty="0">
                <a:cs typeface="Calibri"/>
              </a:rPr>
              <a:t>, </a:t>
            </a:r>
            <a:r>
              <a:rPr lang="en-US" dirty="0" err="1">
                <a:cs typeface="Calibri"/>
              </a:rPr>
              <a:t>Ottawas</a:t>
            </a:r>
            <a:r>
              <a:rPr lang="en-US" dirty="0">
                <a:cs typeface="Calibri"/>
              </a:rPr>
              <a:t>, </a:t>
            </a:r>
            <a:r>
              <a:rPr lang="en-US" dirty="0" err="1">
                <a:cs typeface="Calibri"/>
              </a:rPr>
              <a:t>Saponis</a:t>
            </a:r>
            <a:r>
              <a:rPr lang="en-US" dirty="0">
                <a:cs typeface="Calibri"/>
              </a:rPr>
              <a:t>, and Mahicans." - Retired Professor Barbara Mann, University of Toledo</a:t>
            </a:r>
          </a:p>
          <a:p>
            <a:endParaRPr lang="en-US" dirty="0">
              <a:cs typeface="Calibri"/>
            </a:endParaRPr>
          </a:p>
          <a:p>
            <a:r>
              <a:rPr lang="en-US" b="1" dirty="0">
                <a:cs typeface="Calibri"/>
              </a:rPr>
              <a:t>*INCLUSIVE CLASSROOM STATEMENT:</a:t>
            </a:r>
            <a:br>
              <a:rPr lang="en-US" b="1" dirty="0">
                <a:cs typeface="Calibri"/>
              </a:rPr>
            </a:br>
            <a:r>
              <a:rPr lang="en-US" dirty="0">
                <a:cs typeface="Calibri"/>
              </a:rPr>
              <a:t>In this class, we will work together to develop a learning community that is inclusive and respectful. Our diversity may be reflected by differences in race, culture, age, religion, sexual orientation, gender identity/expression, socioeconomic background, and a myriad of other social identities and life experiences. We will encourage and appreciate expressions of different ideas, opinions, and beliefs so that conversations and interactions that could potentially be divisive turn, instead, into opportunities for</a:t>
            </a:r>
            <a:br>
              <a:rPr lang="en-US" dirty="0">
                <a:cs typeface="Calibri"/>
              </a:rPr>
            </a:br>
            <a:r>
              <a:rPr lang="en-US" dirty="0">
                <a:cs typeface="Calibri"/>
              </a:rPr>
              <a:t>intellectual and personal development.</a:t>
            </a:r>
            <a:endParaRPr lang="en-US" dirty="0"/>
          </a:p>
          <a:p>
            <a:endParaRPr lang="en-US" dirty="0">
              <a:cs typeface="Calibri"/>
            </a:endParaRPr>
          </a:p>
          <a:p>
            <a:r>
              <a:rPr lang="en-US" dirty="0">
                <a:cs typeface="Calibri"/>
              </a:rPr>
              <a:t>I encourage you all to keep me informed on how you feel and experience on diversity, inclusion, and equity as we go through the semester. My goal is to improve our learning environment and make this class a better place for you as a learner and as a person. Your honest anonymous feedback is very important to me because I can’t improve without it.</a:t>
            </a:r>
            <a:endParaRPr lang="en-US" dirty="0"/>
          </a:p>
          <a:p>
            <a:endParaRPr lang="en-US" dirty="0">
              <a:cs typeface="Calibri"/>
            </a:endParaRPr>
          </a:p>
          <a:p>
            <a:r>
              <a:rPr lang="en-US" dirty="0">
                <a:cs typeface="Calibri"/>
              </a:rPr>
              <a:t>*Still "legal"! Some faculty have asked if it's still OK to publish these statements. Yes!</a:t>
            </a:r>
          </a:p>
          <a:p>
            <a:endParaRPr lang="en-US" dirty="0">
              <a:cs typeface="Calibri"/>
            </a:endParaRPr>
          </a:p>
        </p:txBody>
      </p:sp>
    </p:spTree>
    <p:extLst>
      <p:ext uri="{BB962C8B-B14F-4D97-AF65-F5344CB8AC3E}">
        <p14:creationId xmlns:p14="http://schemas.microsoft.com/office/powerpoint/2010/main" val="102939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36EFE-B409-2A92-9407-D56D863176C8}"/>
              </a:ext>
            </a:extLst>
          </p:cNvPr>
          <p:cNvSpPr txBox="1"/>
          <p:nvPr/>
        </p:nvSpPr>
        <p:spPr>
          <a:xfrm>
            <a:off x="1328853" y="1087244"/>
            <a:ext cx="818685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err="1">
                <a:solidFill>
                  <a:schemeClr val="accent1"/>
                </a:solidFill>
                <a:cs typeface="Calibri"/>
              </a:rPr>
              <a:t>UToledo</a:t>
            </a:r>
            <a:r>
              <a:rPr lang="en-US" sz="2000" b="1" u="sng" dirty="0">
                <a:solidFill>
                  <a:schemeClr val="accent1"/>
                </a:solidFill>
                <a:cs typeface="Calibri"/>
              </a:rPr>
              <a:t> Reimagined</a:t>
            </a:r>
            <a:r>
              <a:rPr lang="en-US" sz="2000" dirty="0">
                <a:cs typeface="Calibri"/>
              </a:rPr>
              <a:t>: </a:t>
            </a:r>
            <a:r>
              <a:rPr lang="en-US" sz="2000" b="1" dirty="0">
                <a:cs typeface="Calibri"/>
              </a:rPr>
              <a:t>2023 – 2028 Five-Year Strategic Plan Vision &amp; Values</a:t>
            </a:r>
          </a:p>
          <a:p>
            <a:endParaRPr lang="en-US" dirty="0">
              <a:cs typeface="Calibri"/>
            </a:endParaRPr>
          </a:p>
          <a:p>
            <a:pPr marL="285750" indent="-285750">
              <a:buFont typeface="Arial"/>
              <a:buChar char="•"/>
            </a:pPr>
            <a:r>
              <a:rPr lang="en-US" b="1" dirty="0">
                <a:cs typeface="Calibri"/>
              </a:rPr>
              <a:t>Prioritize student success</a:t>
            </a:r>
            <a:r>
              <a:rPr lang="en-US" dirty="0">
                <a:cs typeface="Calibri"/>
              </a:rPr>
              <a:t>, health and well-being (</a:t>
            </a:r>
            <a:r>
              <a:rPr lang="en-US" b="1" dirty="0">
                <a:cs typeface="Calibri"/>
              </a:rPr>
              <a:t>Student Success = Goal #1 of Strategic Plan</a:t>
            </a:r>
            <a:r>
              <a:rPr lang="en-US" dirty="0">
                <a:cs typeface="Calibri"/>
              </a:rPr>
              <a:t>)</a:t>
            </a:r>
          </a:p>
          <a:p>
            <a:pPr marL="285750" indent="-285750">
              <a:buFont typeface="Arial"/>
              <a:buChar char="•"/>
            </a:pPr>
            <a:r>
              <a:rPr lang="en-US" b="1" dirty="0">
                <a:cs typeface="Calibri"/>
              </a:rPr>
              <a:t>Create a diverse community</a:t>
            </a:r>
            <a:r>
              <a:rPr lang="en-US" dirty="0">
                <a:cs typeface="Calibri"/>
              </a:rPr>
              <a:t> built on foundations of respect, inclusion and belonging</a:t>
            </a:r>
          </a:p>
          <a:p>
            <a:pPr marL="285750" indent="-285750">
              <a:buFont typeface="Arial"/>
              <a:buChar char="•"/>
            </a:pPr>
            <a:r>
              <a:rPr lang="en-US" b="1" dirty="0">
                <a:cs typeface="Calibri"/>
              </a:rPr>
              <a:t>Embrace a people-first culture</a:t>
            </a:r>
            <a:r>
              <a:rPr lang="en-US" dirty="0">
                <a:cs typeface="Calibri"/>
              </a:rPr>
              <a:t> where we are known for outstanding student experiences, alumni and donor engagement, patient satisfaction and as an employer of choice (</a:t>
            </a:r>
            <a:r>
              <a:rPr lang="en-US" b="1" dirty="0">
                <a:cs typeface="Calibri"/>
              </a:rPr>
              <a:t>Goal #5</a:t>
            </a:r>
            <a:r>
              <a:rPr lang="en-US" dirty="0">
                <a:cs typeface="Calibri"/>
              </a:rPr>
              <a:t>)</a:t>
            </a:r>
          </a:p>
          <a:p>
            <a:pPr marL="285750" indent="-285750">
              <a:buFont typeface="Arial"/>
              <a:buChar char="•"/>
            </a:pPr>
            <a:r>
              <a:rPr lang="en-US" dirty="0">
                <a:cs typeface="Calibri"/>
              </a:rPr>
              <a:t>Launch graduates equipped to think critically, act ethically, collaborate and </a:t>
            </a:r>
            <a:r>
              <a:rPr lang="en-US" b="1" dirty="0">
                <a:cs typeface="Calibri"/>
              </a:rPr>
              <a:t>communicate effectively in diverse environments</a:t>
            </a:r>
            <a:r>
              <a:rPr lang="en-US" dirty="0">
                <a:cs typeface="Calibri"/>
              </a:rPr>
              <a:t>; apply their knowledge and skills to analyze and solve real-world problems</a:t>
            </a:r>
          </a:p>
          <a:p>
            <a:pPr marL="285750" indent="-285750">
              <a:buFont typeface="Arial"/>
              <a:buChar char="•"/>
            </a:pPr>
            <a:r>
              <a:rPr lang="en-US" b="1" dirty="0">
                <a:cs typeface="Calibri"/>
              </a:rPr>
              <a:t>Inclusion</a:t>
            </a:r>
            <a:r>
              <a:rPr lang="en-US" dirty="0">
                <a:cs typeface="Calibri"/>
              </a:rPr>
              <a:t> – We foster </a:t>
            </a:r>
            <a:r>
              <a:rPr lang="en-US" b="1" dirty="0">
                <a:cs typeface="Calibri"/>
              </a:rPr>
              <a:t>belonging, equity and respect</a:t>
            </a:r>
            <a:r>
              <a:rPr lang="en-US" dirty="0">
                <a:cs typeface="Calibri"/>
              </a:rPr>
              <a:t> for all as part of our commitment to valuing diversity of people and ideas.</a:t>
            </a:r>
          </a:p>
          <a:p>
            <a:pPr marL="285750" indent="-285750" algn="l">
              <a:buFont typeface="Arial"/>
              <a:buChar char="•"/>
            </a:pPr>
            <a:endParaRPr lang="en-US" dirty="0">
              <a:cs typeface="Calibri"/>
            </a:endParaRPr>
          </a:p>
          <a:p>
            <a:endParaRPr lang="en-US" dirty="0">
              <a:cs typeface="Calibri"/>
            </a:endParaRPr>
          </a:p>
        </p:txBody>
      </p:sp>
    </p:spTree>
    <p:extLst>
      <p:ext uri="{BB962C8B-B14F-4D97-AF65-F5344CB8AC3E}">
        <p14:creationId xmlns:p14="http://schemas.microsoft.com/office/powerpoint/2010/main" val="189930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6B31F-0B1B-E273-99CB-6E188976758B}"/>
              </a:ext>
            </a:extLst>
          </p:cNvPr>
          <p:cNvSpPr txBox="1"/>
          <p:nvPr/>
        </p:nvSpPr>
        <p:spPr>
          <a:xfrm>
            <a:off x="1895707" y="250902"/>
            <a:ext cx="663497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cs typeface="Calibri"/>
              </a:rPr>
              <a:t>FACULTY FOCUS ON STUDENT SUCCESS (GOAL #1)</a:t>
            </a:r>
            <a:endParaRPr lang="en-US" b="1" u="sng">
              <a:cs typeface="Calibri"/>
            </a:endParaRPr>
          </a:p>
          <a:p>
            <a:endParaRPr lang="en-US" b="1" dirty="0"/>
          </a:p>
          <a:p>
            <a:r>
              <a:rPr lang="en-US" b="1" dirty="0"/>
              <a:t>Student Success Index</a:t>
            </a:r>
            <a:r>
              <a:rPr lang="en-US" dirty="0"/>
              <a:t> for </a:t>
            </a:r>
            <a:r>
              <a:rPr lang="en-US" dirty="0" err="1"/>
              <a:t>UToledo</a:t>
            </a:r>
            <a:r>
              <a:rPr lang="en-US" dirty="0"/>
              <a:t> Undergraduates –2021</a:t>
            </a:r>
            <a:endParaRPr lang="en-US"/>
          </a:p>
          <a:p>
            <a:endParaRPr lang="en-US" dirty="0"/>
          </a:p>
          <a:p>
            <a:pPr marL="285750" indent="-285750">
              <a:buFont typeface="Arial"/>
              <a:buChar char="•"/>
            </a:pPr>
            <a:r>
              <a:rPr lang="en-US" dirty="0"/>
              <a:t>1-Year Persistence Rates – Pell Grant Recipients: 65.9% Asian: 87.2% White: 78.7% Latino: 70.1% Black: 61.2% </a:t>
            </a:r>
            <a:endParaRPr lang="en-US" dirty="0">
              <a:cs typeface="Calibri"/>
            </a:endParaRPr>
          </a:p>
          <a:p>
            <a:endParaRPr lang="en-US" dirty="0"/>
          </a:p>
          <a:p>
            <a:pPr marL="285750" indent="-285750">
              <a:buFont typeface="Arial"/>
              <a:buChar char="•"/>
            </a:pPr>
            <a:r>
              <a:rPr lang="en-US" dirty="0"/>
              <a:t>6-Year Graduation Rates – Pell Grant: 43.9% Asian: 67.2% White: 62.1% Latino: 38.7% Black: 30.8% </a:t>
            </a:r>
            <a:endParaRPr lang="en-US" dirty="0">
              <a:cs typeface="Calibri"/>
            </a:endParaRPr>
          </a:p>
          <a:p>
            <a:endParaRPr lang="en-US" b="1" dirty="0"/>
          </a:p>
          <a:p>
            <a:pPr marL="285750" indent="-285750">
              <a:buFont typeface="Arial"/>
              <a:buChar char="•"/>
            </a:pPr>
            <a:r>
              <a:rPr lang="en-US" dirty="0">
                <a:cs typeface="Calibri"/>
              </a:rPr>
              <a:t>State racial achievement gaps are strongly correlated with state racial socioeconomic disparities. </a:t>
            </a:r>
          </a:p>
          <a:p>
            <a:pPr marL="285750" indent="-285750">
              <a:buFont typeface="Arial"/>
              <a:buChar char="•"/>
            </a:pPr>
            <a:endParaRPr lang="en-US" dirty="0">
              <a:cs typeface="Calibri"/>
            </a:endParaRPr>
          </a:p>
          <a:p>
            <a:pPr marL="285750" indent="-285750">
              <a:buFont typeface="Arial"/>
              <a:buChar char="•"/>
            </a:pPr>
            <a:r>
              <a:rPr lang="en-US" dirty="0">
                <a:cs typeface="Calibri"/>
              </a:rPr>
              <a:t>Poor-white school districts receive about $150 less per student than the national average—an injustice all to itself. Yet they are still receiving nearly $1,500 more than poor-nonwhite school districts. (https://edbuild.org/content/23-billion)</a:t>
            </a:r>
          </a:p>
          <a:p>
            <a:pPr marL="285750" indent="-285750">
              <a:buFont typeface="Arial"/>
              <a:buChar char="•"/>
            </a:pPr>
            <a:endParaRPr lang="en-US" dirty="0">
              <a:cs typeface="Calibri"/>
            </a:endParaRPr>
          </a:p>
        </p:txBody>
      </p:sp>
    </p:spTree>
    <p:extLst>
      <p:ext uri="{BB962C8B-B14F-4D97-AF65-F5344CB8AC3E}">
        <p14:creationId xmlns:p14="http://schemas.microsoft.com/office/powerpoint/2010/main" val="289190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 shot of a graph">
            <a:extLst>
              <a:ext uri="{FF2B5EF4-FFF2-40B4-BE49-F238E27FC236}">
                <a16:creationId xmlns:a16="http://schemas.microsoft.com/office/drawing/2014/main" id="{07AD6C9A-9975-2554-0B1E-5FBEBC7CA490}"/>
              </a:ext>
            </a:extLst>
          </p:cNvPr>
          <p:cNvPicPr>
            <a:picLocks noChangeAspect="1"/>
          </p:cNvPicPr>
          <p:nvPr/>
        </p:nvPicPr>
        <p:blipFill>
          <a:blip r:embed="rId2"/>
          <a:stretch>
            <a:fillRect/>
          </a:stretch>
        </p:blipFill>
        <p:spPr>
          <a:xfrm>
            <a:off x="668555" y="56074"/>
            <a:ext cx="8607706" cy="6455779"/>
          </a:xfrm>
          <a:prstGeom prst="rect">
            <a:avLst/>
          </a:prstGeom>
        </p:spPr>
      </p:pic>
      <p:sp>
        <p:nvSpPr>
          <p:cNvPr id="3" name="TextBox 2">
            <a:extLst>
              <a:ext uri="{FF2B5EF4-FFF2-40B4-BE49-F238E27FC236}">
                <a16:creationId xmlns:a16="http://schemas.microsoft.com/office/drawing/2014/main" id="{86BBBEEA-F18A-C002-2700-8691EBC17B47}"/>
              </a:ext>
            </a:extLst>
          </p:cNvPr>
          <p:cNvSpPr txBox="1"/>
          <p:nvPr/>
        </p:nvSpPr>
        <p:spPr>
          <a:xfrm>
            <a:off x="2193073" y="6588511"/>
            <a:ext cx="70066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U.S. Public School Financing: https://edbuild.org/content/23-billion</a:t>
            </a:r>
          </a:p>
        </p:txBody>
      </p:sp>
      <p:sp>
        <p:nvSpPr>
          <p:cNvPr id="4" name="TextBox 3">
            <a:extLst>
              <a:ext uri="{FF2B5EF4-FFF2-40B4-BE49-F238E27FC236}">
                <a16:creationId xmlns:a16="http://schemas.microsoft.com/office/drawing/2014/main" id="{C488E3DD-48BE-198C-4AEA-C8FAFB4F4BE7}"/>
              </a:ext>
            </a:extLst>
          </p:cNvPr>
          <p:cNvSpPr txBox="1"/>
          <p:nvPr/>
        </p:nvSpPr>
        <p:spPr>
          <a:xfrm>
            <a:off x="9655097" y="1310268"/>
            <a:ext cx="229529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Blue = Low-Income White School Districts</a:t>
            </a:r>
          </a:p>
          <a:p>
            <a:endParaRPr lang="en-US" dirty="0">
              <a:cs typeface="Calibri"/>
            </a:endParaRPr>
          </a:p>
          <a:p>
            <a:r>
              <a:rPr lang="en-US" dirty="0">
                <a:cs typeface="Calibri"/>
              </a:rPr>
              <a:t>Purple = Non-White School Districts</a:t>
            </a:r>
          </a:p>
        </p:txBody>
      </p:sp>
    </p:spTree>
    <p:extLst>
      <p:ext uri="{BB962C8B-B14F-4D97-AF65-F5344CB8AC3E}">
        <p14:creationId xmlns:p14="http://schemas.microsoft.com/office/powerpoint/2010/main" val="339696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n a computer screen">
            <a:extLst>
              <a:ext uri="{FF2B5EF4-FFF2-40B4-BE49-F238E27FC236}">
                <a16:creationId xmlns:a16="http://schemas.microsoft.com/office/drawing/2014/main" id="{AE5A21C1-18D5-9AE9-6ABE-0966B91157F9}"/>
              </a:ext>
            </a:extLst>
          </p:cNvPr>
          <p:cNvPicPr>
            <a:picLocks noChangeAspect="1"/>
          </p:cNvPicPr>
          <p:nvPr/>
        </p:nvPicPr>
        <p:blipFill>
          <a:blip r:embed="rId2"/>
          <a:stretch>
            <a:fillRect/>
          </a:stretch>
        </p:blipFill>
        <p:spPr>
          <a:xfrm>
            <a:off x="1065158" y="51426"/>
            <a:ext cx="10383561" cy="6234288"/>
          </a:xfrm>
          <a:prstGeom prst="rect">
            <a:avLst/>
          </a:prstGeom>
        </p:spPr>
      </p:pic>
      <p:sp>
        <p:nvSpPr>
          <p:cNvPr id="3" name="TextBox 2">
            <a:extLst>
              <a:ext uri="{FF2B5EF4-FFF2-40B4-BE49-F238E27FC236}">
                <a16:creationId xmlns:a16="http://schemas.microsoft.com/office/drawing/2014/main" id="{3FC1C978-1170-9FCD-0360-1ADE86C03BFB}"/>
              </a:ext>
            </a:extLst>
          </p:cNvPr>
          <p:cNvSpPr txBox="1"/>
          <p:nvPr/>
        </p:nvSpPr>
        <p:spPr>
          <a:xfrm>
            <a:off x="2073797" y="6481822"/>
            <a:ext cx="62792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Source: Stanford </a:t>
            </a:r>
            <a:r>
              <a:rPr lang="en-US" dirty="0">
                <a:ea typeface="+mn-lt"/>
                <a:cs typeface="+mn-lt"/>
              </a:rPr>
              <a:t>Center for Education Policy Analysis</a:t>
            </a:r>
            <a:endParaRPr lang="en-US" dirty="0"/>
          </a:p>
        </p:txBody>
      </p:sp>
    </p:spTree>
    <p:extLst>
      <p:ext uri="{BB962C8B-B14F-4D97-AF65-F5344CB8AC3E}">
        <p14:creationId xmlns:p14="http://schemas.microsoft.com/office/powerpoint/2010/main" val="110515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BFA97-89F0-E018-02B0-84DDD7474D47}"/>
              </a:ext>
            </a:extLst>
          </p:cNvPr>
          <p:cNvSpPr txBox="1"/>
          <p:nvPr/>
        </p:nvSpPr>
        <p:spPr>
          <a:xfrm>
            <a:off x="1166518" y="1185333"/>
            <a:ext cx="968962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FACULTY FOCUS: GOAL #5</a:t>
            </a:r>
            <a:endParaRPr lang="en-US" b="1" dirty="0"/>
          </a:p>
          <a:p>
            <a:endParaRPr lang="en-US" b="1" dirty="0"/>
          </a:p>
          <a:p>
            <a:r>
              <a:rPr lang="en-US" b="1" dirty="0"/>
              <a:t>Foster a People-First Culture: Promote a Culture of Respect, Inclusion and Belonging </a:t>
            </a:r>
            <a:endParaRPr lang="en-US">
              <a:cs typeface="Calibri"/>
            </a:endParaRPr>
          </a:p>
          <a:p>
            <a:endParaRPr lang="en-US" b="1" dirty="0"/>
          </a:p>
          <a:p>
            <a:pPr marL="285750" indent="-285750">
              <a:buFont typeface="Arial"/>
              <a:buChar char="•"/>
            </a:pPr>
            <a:r>
              <a:rPr lang="en-US" dirty="0"/>
              <a:t>Campus Civility Initiative Team (CCIT): A supportive environment is vital for the success and well-being of students, faculty, and staff. By nurturing a sense of community, we aim to assist in fostering a people-centered culture for everyone to flourish. The team utilizes campus climate survey data and includes faculty and staff from Main Campus, Health Sciences Campus, Human Resources and UTMC. </a:t>
            </a:r>
            <a:endParaRPr lang="en-US" b="1" dirty="0">
              <a:cs typeface="Calibri"/>
            </a:endParaRPr>
          </a:p>
          <a:p>
            <a:pPr marL="285750" indent="-285750">
              <a:buFont typeface="Arial"/>
              <a:buChar char="•"/>
            </a:pPr>
            <a:endParaRPr lang="en-US"/>
          </a:p>
          <a:p>
            <a:pPr marL="285750" indent="-285750">
              <a:buFont typeface="Arial"/>
              <a:buChar char="•"/>
            </a:pPr>
            <a:r>
              <a:rPr lang="en-US" dirty="0"/>
              <a:t>CCIT is grounded in </a:t>
            </a:r>
            <a:r>
              <a:rPr lang="en-US" b="1" dirty="0"/>
              <a:t>3 Policies: </a:t>
            </a:r>
            <a:r>
              <a:rPr lang="en-US" b="1" dirty="0">
                <a:hlinkClick r:id="rId2"/>
              </a:rPr>
              <a:t>Standards of Conduct</a:t>
            </a:r>
            <a:r>
              <a:rPr lang="en-US" b="1" dirty="0"/>
              <a:t>. </a:t>
            </a:r>
            <a:r>
              <a:rPr lang="en-US" b="1" dirty="0">
                <a:hlinkClick r:id="rId3"/>
              </a:rPr>
              <a:t>Nondiscrimination</a:t>
            </a:r>
            <a:r>
              <a:rPr lang="en-US" b="1" dirty="0"/>
              <a:t>. </a:t>
            </a:r>
            <a:r>
              <a:rPr lang="en-US" b="1" dirty="0">
                <a:hlinkClick r:id="rId4"/>
              </a:rPr>
              <a:t>Nonretaliation</a:t>
            </a:r>
            <a:r>
              <a:rPr lang="en-US" b="1" dirty="0"/>
              <a:t>. </a:t>
            </a:r>
            <a:endParaRPr lang="en-US" dirty="0">
              <a:cs typeface="Calibri"/>
            </a:endParaRPr>
          </a:p>
          <a:p>
            <a:pPr marL="285750" indent="-285750">
              <a:buFont typeface="Arial"/>
              <a:buChar char="•"/>
            </a:pPr>
            <a:endParaRPr lang="en-US" dirty="0"/>
          </a:p>
          <a:p>
            <a:pPr marL="285750" indent="-285750">
              <a:buFont typeface="Arial"/>
              <a:buChar char="•"/>
            </a:pPr>
            <a:r>
              <a:rPr lang="en-US" dirty="0"/>
              <a:t>Goal #5 relies on reporting. Please familiarize yourself with </a:t>
            </a:r>
            <a:r>
              <a:rPr lang="en-US" b="1" dirty="0">
                <a:hlinkClick r:id="rId5"/>
              </a:rPr>
              <a:t>Report A Concern</a:t>
            </a:r>
            <a:r>
              <a:rPr lang="en-US" dirty="0"/>
              <a:t> on every web page.</a:t>
            </a:r>
          </a:p>
          <a:p>
            <a:pPr marL="285750" indent="-285750">
              <a:buFont typeface="Arial"/>
              <a:buChar char="•"/>
            </a:pPr>
            <a:endParaRPr lang="en-US" b="1" dirty="0"/>
          </a:p>
          <a:p>
            <a:pPr marL="285750" indent="-285750">
              <a:buFont typeface="Arial"/>
              <a:buChar char="•"/>
            </a:pPr>
            <a:r>
              <a:rPr lang="en-US" b="1" dirty="0"/>
              <a:t>Inclusion Officers</a:t>
            </a:r>
            <a:r>
              <a:rPr lang="en-US" dirty="0"/>
              <a:t>: Each College and large unit focused on: 1) Hiring obligation Each College and Unit follows Affirmative Action Hiring Plans; 2) Goal #1 – Student Success 3) Goal #5 – Belonging</a:t>
            </a:r>
            <a:endParaRPr lang="en-US" dirty="0">
              <a:cs typeface="Calibri"/>
            </a:endParaRPr>
          </a:p>
        </p:txBody>
      </p:sp>
    </p:spTree>
    <p:extLst>
      <p:ext uri="{BB962C8B-B14F-4D97-AF65-F5344CB8AC3E}">
        <p14:creationId xmlns:p14="http://schemas.microsoft.com/office/powerpoint/2010/main" val="175796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1A9267-B952-33AE-EBF9-C516230B1323}"/>
              </a:ext>
            </a:extLst>
          </p:cNvPr>
          <p:cNvSpPr txBox="1"/>
          <p:nvPr/>
        </p:nvSpPr>
        <p:spPr>
          <a:xfrm>
            <a:off x="1175925" y="1260592"/>
            <a:ext cx="10421342"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Health Sciences Campus</a:t>
            </a:r>
            <a:r>
              <a:rPr lang="en-US" sz="2000" dirty="0">
                <a:cs typeface="Calibri"/>
              </a:rPr>
              <a:t>: University of Toledo Medical Center, Medical, Pharmacy, Nursing Colleges</a:t>
            </a:r>
            <a:endParaRPr lang="en-US" sz="2000">
              <a:cs typeface="Calibri"/>
            </a:endParaRPr>
          </a:p>
          <a:p>
            <a:endParaRPr lang="en-US" dirty="0">
              <a:cs typeface="Calibri"/>
            </a:endParaRPr>
          </a:p>
          <a:p>
            <a:pPr marL="285750" indent="-285750">
              <a:buFont typeface="Arial"/>
              <a:buChar char="•"/>
            </a:pPr>
            <a:r>
              <a:rPr lang="en-US" dirty="0">
                <a:cs typeface="Calibri"/>
              </a:rPr>
              <a:t>UTMC Hospital: 300,000 patients per year</a:t>
            </a:r>
          </a:p>
          <a:p>
            <a:pPr marL="285750" indent="-285750">
              <a:buFont typeface="Arial"/>
              <a:buChar char="•"/>
            </a:pPr>
            <a:r>
              <a:rPr lang="en-US" dirty="0">
                <a:cs typeface="Calibri"/>
              </a:rPr>
              <a:t>New federal compliance on </a:t>
            </a:r>
            <a:r>
              <a:rPr lang="en-US" b="1" dirty="0">
                <a:cs typeface="Calibri"/>
              </a:rPr>
              <a:t>health equity</a:t>
            </a:r>
          </a:p>
          <a:p>
            <a:pPr marL="285750" indent="-285750">
              <a:buFont typeface="Arial"/>
              <a:buChar char="•"/>
            </a:pPr>
            <a:r>
              <a:rPr lang="en-US" dirty="0">
                <a:cs typeface="Calibri"/>
              </a:rPr>
              <a:t>City of Toledo population: 266,000. White: 60% Black: 28% Latino: 9% Two or more: 6.7%</a:t>
            </a:r>
            <a:endParaRPr lang="en-US" dirty="0"/>
          </a:p>
          <a:p>
            <a:pPr marL="285750" indent="-285750">
              <a:buFont typeface="Arial"/>
              <a:buChar char="•"/>
            </a:pPr>
            <a:r>
              <a:rPr lang="en-US" dirty="0">
                <a:cs typeface="Calibri"/>
              </a:rPr>
              <a:t>Lucas County: 426,600. White: 73.4% Black: 20.6% Latino: 8% Asian: 2% MENA: not listed</a:t>
            </a:r>
          </a:p>
          <a:p>
            <a:pPr marL="285750" indent="-285750">
              <a:buFont typeface="Arial"/>
              <a:buChar char="•"/>
            </a:pPr>
            <a:r>
              <a:rPr lang="en-US" dirty="0">
                <a:cs typeface="Calibri"/>
              </a:rPr>
              <a:t>Share of Toledo population living in a neighborhood where average life expectancy is at least 10% shorter than State of Ohio: Black: 30.9% Latino: 13.3% White: 4.9% (U.S. Census Bureau, 2019).</a:t>
            </a:r>
            <a:endParaRPr lang="en-US">
              <a:cs typeface="Calibri"/>
            </a:endParaRPr>
          </a:p>
          <a:p>
            <a:endParaRPr lang="en-US" dirty="0">
              <a:cs typeface="Calibri"/>
            </a:endParaRPr>
          </a:p>
          <a:p>
            <a:r>
              <a:rPr lang="en-US" u="sng">
                <a:cs typeface="Calibri"/>
              </a:rPr>
              <a:t>NIH published the </a:t>
            </a:r>
            <a:r>
              <a:rPr lang="en-US" u="sng" dirty="0">
                <a:cs typeface="Calibri"/>
                <a:hlinkClick r:id="rId2"/>
              </a:rPr>
              <a:t>2021 National Healthcare Quality and Disparities Report</a:t>
            </a:r>
            <a:r>
              <a:rPr lang="en-US" u="sng">
                <a:cs typeface="Calibri"/>
              </a:rPr>
              <a:t>, which found that:</a:t>
            </a:r>
          </a:p>
          <a:p>
            <a:endParaRPr lang="en-US" u="sng" dirty="0">
              <a:cs typeface="Calibri"/>
            </a:endParaRPr>
          </a:p>
          <a:p>
            <a:pPr marL="285750" indent="-285750">
              <a:buFont typeface="Arial"/>
              <a:buChar char="•"/>
            </a:pPr>
            <a:r>
              <a:rPr lang="en-US" dirty="0">
                <a:cs typeface="Calibri"/>
              </a:rPr>
              <a:t>Black populations received worse care than White populations for 43% of quality measures</a:t>
            </a:r>
          </a:p>
          <a:p>
            <a:pPr marL="285750" indent="-285750">
              <a:buFont typeface="Arial"/>
              <a:buChar char="•"/>
            </a:pPr>
            <a:r>
              <a:rPr lang="en-US" dirty="0">
                <a:cs typeface="Calibri"/>
              </a:rPr>
              <a:t>Hispanic populations received worse care than White populations for 36% of measures</a:t>
            </a:r>
          </a:p>
          <a:p>
            <a:pPr marL="285750" indent="-285750">
              <a:buFont typeface="Arial"/>
              <a:buChar char="•"/>
            </a:pPr>
            <a:r>
              <a:rPr lang="en-US" dirty="0">
                <a:cs typeface="Calibri"/>
              </a:rPr>
              <a:t>Asian and NHPI populations received worse care than White populations for about 30% of measures</a:t>
            </a:r>
          </a:p>
          <a:p>
            <a:pPr marL="285750" indent="-285750">
              <a:buFont typeface="Arial"/>
              <a:buChar char="•"/>
            </a:pPr>
            <a:r>
              <a:rPr lang="en-US" dirty="0">
                <a:cs typeface="Calibri"/>
              </a:rPr>
              <a:t>Gender-inclusive care training and delivery is a priority. Also see </a:t>
            </a:r>
            <a:r>
              <a:rPr lang="en-US" b="1" u="sng" dirty="0">
                <a:solidFill>
                  <a:schemeClr val="accent1"/>
                </a:solidFill>
                <a:cs typeface="Calibri"/>
              </a:rPr>
              <a:t>Inclusive Gender Practices</a:t>
            </a:r>
            <a:r>
              <a:rPr lang="en-US" dirty="0">
                <a:cs typeface="Calibri"/>
              </a:rPr>
              <a:t> policy</a:t>
            </a:r>
          </a:p>
          <a:p>
            <a:pPr algn="l"/>
            <a:endParaRPr lang="en-US" dirty="0">
              <a:cs typeface="Calibri"/>
            </a:endParaRPr>
          </a:p>
        </p:txBody>
      </p:sp>
    </p:spTree>
    <p:extLst>
      <p:ext uri="{BB962C8B-B14F-4D97-AF65-F5344CB8AC3E}">
        <p14:creationId xmlns:p14="http://schemas.microsoft.com/office/powerpoint/2010/main" val="660388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953</Words>
  <Application>Microsoft Office PowerPoint</Application>
  <PresentationFormat>Widescreen</PresentationFormat>
  <Paragraphs>64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Hubbard, Quinetta L.</dc:creator>
  <cp:lastModifiedBy>Hubbard, Quinetta L.</cp:lastModifiedBy>
  <cp:revision>207</cp:revision>
  <dcterms:created xsi:type="dcterms:W3CDTF">2023-08-28T16:59:12Z</dcterms:created>
  <dcterms:modified xsi:type="dcterms:W3CDTF">2023-09-28T13:43:29Z</dcterms:modified>
</cp:coreProperties>
</file>