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709"/>
  </p:normalViewPr>
  <p:slideViewPr>
    <p:cSldViewPr snapToGrid="0" snapToObjects="1">
      <p:cViewPr varScale="1">
        <p:scale>
          <a:sx n="80" d="100"/>
          <a:sy n="80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F3F90C8-C69C-4365-872C-CF07282406D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371ED2E1-39B4-496C-BFF9-2771ED71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eborah.coulter-Harris@utoledo.edu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client=internal-element-cse&amp;cx=014587672297183540272:mwtnq0cneby&amp;q=https://www.utoledo.edu/cisp/contactus.html&amp;sa=U&amp;ved=2ahUKEwibnK62gq76AhX6kYkEHRFXAukQFnoECAkQAQ&amp;usg=AOvVaw2t1mRCBv732-9oreLLHnWZ" TargetMode="External"/><Relationship Id="rId2" Type="http://schemas.openxmlformats.org/officeDocument/2006/relationships/hyperlink" Target="https://www.google.com/url?client=internal-element-cse&amp;cx=014587672297183540272:mwtnq0cneby&amp;q=https://www.utoledo.edu/cisp/international/directory.html&amp;sa=U&amp;ved=2ahUKEwic88Cmg676AhXzrokEHa9XBB8QFnoECAQQAQ&amp;usg=AOvVaw0T6nQd6-uKGMjygiIUSb_Y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45303"/>
            <a:ext cx="9830978" cy="555756"/>
          </a:xfrm>
        </p:spPr>
        <p:txBody>
          <a:bodyPr/>
          <a:lstStyle/>
          <a:p>
            <a:r>
              <a:rPr lang="en-US" sz="2800" dirty="0" smtClean="0"/>
              <a:t>Faculty Senate Committee on Student Affairs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715" y="1780433"/>
            <a:ext cx="5867400" cy="284631"/>
          </a:xfrm>
        </p:spPr>
        <p:txBody>
          <a:bodyPr/>
          <a:lstStyle/>
          <a:p>
            <a:r>
              <a:rPr lang="en-US" dirty="0" smtClean="0"/>
              <a:t>Dr</a:t>
            </a:r>
            <a:r>
              <a:rPr lang="en-US" dirty="0"/>
              <a:t>. Deborah </a:t>
            </a:r>
            <a:r>
              <a:rPr lang="en-US" dirty="0" smtClean="0"/>
              <a:t>Coulter-Harris, on behalf of the Committee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Committee Members: Samir </a:t>
            </a:r>
            <a:r>
              <a:rPr lang="en-US" dirty="0" err="1" smtClean="0"/>
              <a:t>Hefzy</a:t>
            </a:r>
            <a:r>
              <a:rPr lang="en-US" dirty="0" smtClean="0"/>
              <a:t>, </a:t>
            </a:r>
            <a:r>
              <a:rPr lang="en-US" dirty="0" err="1" smtClean="0"/>
              <a:t>Berhane</a:t>
            </a:r>
            <a:r>
              <a:rPr lang="en-US" dirty="0" smtClean="0"/>
              <a:t> </a:t>
            </a:r>
            <a:r>
              <a:rPr lang="en-US" dirty="0" err="1" smtClean="0"/>
              <a:t>Teclehaimanot</a:t>
            </a:r>
            <a:r>
              <a:rPr lang="en-US" dirty="0" smtClean="0"/>
              <a:t>, Karen Green, Karen </a:t>
            </a:r>
            <a:r>
              <a:rPr lang="en-US" dirty="0" err="1" smtClean="0"/>
              <a:t>Hoblet</a:t>
            </a:r>
            <a:r>
              <a:rPr lang="en-US" dirty="0" smtClean="0"/>
              <a:t>, Sally </a:t>
            </a:r>
            <a:r>
              <a:rPr lang="en-US" dirty="0" err="1" smtClean="0"/>
              <a:t>Harmych</a:t>
            </a:r>
            <a:r>
              <a:rPr lang="en-US" dirty="0" smtClean="0"/>
              <a:t>, Sarah Aldrich, Lucy </a:t>
            </a:r>
            <a:r>
              <a:rPr lang="en-US" dirty="0" err="1" smtClean="0"/>
              <a:t>Duhon</a:t>
            </a:r>
            <a:r>
              <a:rPr lang="en-US" dirty="0" smtClean="0"/>
              <a:t>, </a:t>
            </a:r>
            <a:r>
              <a:rPr lang="en-US" dirty="0" err="1" smtClean="0"/>
              <a:t>Shery</a:t>
            </a:r>
            <a:r>
              <a:rPr lang="en-US" dirty="0" smtClean="0"/>
              <a:t> </a:t>
            </a:r>
            <a:r>
              <a:rPr lang="en-US" dirty="0" err="1" smtClean="0"/>
              <a:t>Milz</a:t>
            </a:r>
            <a:r>
              <a:rPr lang="en-US" dirty="0" smtClean="0"/>
              <a:t>, Paul Schaefer M.D., Eric </a:t>
            </a:r>
            <a:r>
              <a:rPr lang="en-US" dirty="0"/>
              <a:t>C</a:t>
            </a:r>
            <a:r>
              <a:rPr lang="en-US" dirty="0" smtClean="0"/>
              <a:t>haffee, Alexandra </a:t>
            </a:r>
            <a:r>
              <a:rPr lang="en-US" dirty="0" err="1" smtClean="0"/>
              <a:t>DeRosa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4370" y="2213617"/>
            <a:ext cx="4335152" cy="304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uesday, 4 October, 2022</a:t>
            </a:r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4. Preconceived </a:t>
            </a:r>
            <a:r>
              <a:rPr lang="en-US" b="1" dirty="0">
                <a:solidFill>
                  <a:srgbClr val="FF0000"/>
                </a:solidFill>
              </a:rPr>
              <a:t>notions/biases (International Student Association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b="1" dirty="0"/>
              <a:t>Sub-Committee: </a:t>
            </a:r>
            <a:r>
              <a:rPr lang="en-US" dirty="0"/>
              <a:t>: Samir </a:t>
            </a:r>
            <a:r>
              <a:rPr lang="en-US" dirty="0" err="1"/>
              <a:t>Hefzy</a:t>
            </a:r>
            <a:r>
              <a:rPr lang="en-US" dirty="0"/>
              <a:t>, </a:t>
            </a:r>
            <a:r>
              <a:rPr lang="en-US" dirty="0" err="1"/>
              <a:t>Berhane</a:t>
            </a:r>
            <a:r>
              <a:rPr lang="en-US" dirty="0"/>
              <a:t> </a:t>
            </a:r>
            <a:r>
              <a:rPr lang="en-US" dirty="0" err="1"/>
              <a:t>Teclehaimanot</a:t>
            </a:r>
            <a:r>
              <a:rPr lang="en-US" dirty="0"/>
              <a:t>, Karen </a:t>
            </a:r>
            <a:r>
              <a:rPr lang="en-US" dirty="0" err="1"/>
              <a:t>Hoblet</a:t>
            </a:r>
            <a:r>
              <a:rPr lang="en-US" dirty="0"/>
              <a:t>, Sarah </a:t>
            </a:r>
            <a:r>
              <a:rPr lang="en-US" dirty="0" smtClean="0"/>
              <a:t>Aldrich, Eric Chaffee</a:t>
            </a:r>
            <a:endParaRPr lang="en-US" dirty="0"/>
          </a:p>
          <a:p>
            <a:r>
              <a:rPr lang="en-US" b="1" dirty="0"/>
              <a:t>Report to Senate:</a:t>
            </a:r>
            <a:r>
              <a:rPr lang="en-US" dirty="0"/>
              <a:t> 11 April, </a:t>
            </a:r>
            <a:r>
              <a:rPr lang="en-US" dirty="0" smtClean="0"/>
              <a:t>2023</a:t>
            </a:r>
            <a:endParaRPr lang="en-US" dirty="0"/>
          </a:p>
          <a:p>
            <a:r>
              <a:rPr lang="en-US" b="1" dirty="0"/>
              <a:t>Appropriate Contacts: </a:t>
            </a:r>
            <a:r>
              <a:rPr lang="en-US" dirty="0"/>
              <a:t>Provost Office, Vice Provost Small, contacts in Division of Student Affairs, </a:t>
            </a:r>
            <a:r>
              <a:rPr lang="en-US" dirty="0" smtClean="0"/>
              <a:t>OISSS,  CISP.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Issue: Suggested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Faculty awareness of different </a:t>
            </a:r>
            <a:r>
              <a:rPr lang="en-US" dirty="0"/>
              <a:t>cultural models of teaching styles that international students have experienced</a:t>
            </a:r>
            <a:r>
              <a:rPr lang="en-US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Example: teacher-centric models.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2251622"/>
            <a:ext cx="10096500" cy="2751894"/>
          </a:xfrm>
        </p:spPr>
        <p:txBody>
          <a:bodyPr/>
          <a:lstStyle/>
          <a:p>
            <a:r>
              <a:rPr lang="en-US" dirty="0" smtClean="0"/>
              <a:t>Dr. Deborah Coulter-Harris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Deborah.coulter-Harris@utoledo.edu</a:t>
            </a:r>
            <a:endParaRPr lang="en-US" dirty="0" smtClean="0"/>
          </a:p>
          <a:p>
            <a:r>
              <a:rPr lang="en-US" dirty="0" smtClean="0"/>
              <a:t>Office: FH 1400J</a:t>
            </a:r>
          </a:p>
          <a:p>
            <a:r>
              <a:rPr lang="en-US" dirty="0" smtClean="0"/>
              <a:t>Tel: 419-530- 4416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221401"/>
            <a:ext cx="10096500" cy="8984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Committee Activity: September 2022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31442" y="1623318"/>
            <a:ext cx="10096500" cy="38219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Memorandum/abbreviated PP apprises </a:t>
            </a:r>
            <a:r>
              <a:rPr lang="en-US" sz="2400" dirty="0"/>
              <a:t>Faculty Senate and the University of Toledo’s Administration on the Committee on Student Affairs’ engagement with the University of Toledo Student Government’s leadership and with the leadership </a:t>
            </a:r>
            <a:r>
              <a:rPr lang="en-US" sz="2400" dirty="0" smtClean="0"/>
              <a:t>of the </a:t>
            </a:r>
            <a:r>
              <a:rPr lang="en-US" sz="2400" dirty="0"/>
              <a:t>International Student Association (ISA).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1 September, </a:t>
            </a:r>
            <a:r>
              <a:rPr lang="en-US" sz="2400" dirty="0" smtClean="0"/>
              <a:t>2022, FSCSA requested </a:t>
            </a:r>
            <a:r>
              <a:rPr lang="en-US" sz="2400" dirty="0"/>
              <a:t>that both leaderships each identify two (2) major issues of concern among the larger student </a:t>
            </a:r>
            <a:r>
              <a:rPr lang="en-US" sz="2400" dirty="0" smtClean="0"/>
              <a:t>body.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13 September, 2022, </a:t>
            </a:r>
            <a:r>
              <a:rPr lang="en-US" sz="2400" dirty="0" smtClean="0"/>
              <a:t>UTSG sent final </a:t>
            </a:r>
            <a:r>
              <a:rPr lang="en-US" sz="2400" dirty="0"/>
              <a:t>four (4) issues </a:t>
            </a:r>
            <a:r>
              <a:rPr lang="en-US" sz="2400" dirty="0" smtClean="0"/>
              <a:t>to </a:t>
            </a:r>
            <a:r>
              <a:rPr lang="en-US" sz="2400" dirty="0"/>
              <a:t>our committee </a:t>
            </a:r>
            <a:r>
              <a:rPr lang="en-US" sz="2400" dirty="0" smtClean="0"/>
              <a:t>who will attempt to </a:t>
            </a:r>
            <a:r>
              <a:rPr lang="en-US" sz="2400" dirty="0"/>
              <a:t>provide guidance </a:t>
            </a:r>
            <a:r>
              <a:rPr lang="en-US" sz="2400" dirty="0" smtClean="0"/>
              <a:t>and </a:t>
            </a:r>
            <a:r>
              <a:rPr lang="en-US" sz="2400" dirty="0"/>
              <a:t>strategic resolution of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939578"/>
          </a:xfrm>
        </p:spPr>
        <p:txBody>
          <a:bodyPr/>
          <a:lstStyle/>
          <a:p>
            <a:r>
              <a:rPr lang="en-US" dirty="0" smtClean="0"/>
              <a:t>First Committee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1168" y="1861122"/>
            <a:ext cx="10096500" cy="36484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committee </a:t>
            </a:r>
            <a:r>
              <a:rPr lang="en-US" sz="2400" dirty="0" smtClean="0"/>
              <a:t>met </a:t>
            </a:r>
            <a:r>
              <a:rPr lang="en-US" sz="2400" dirty="0"/>
              <a:t>on Friday, 16 September, 2022, </a:t>
            </a:r>
            <a:r>
              <a:rPr lang="en-US" sz="2400" dirty="0" smtClean="0"/>
              <a:t>and determined </a:t>
            </a:r>
            <a:r>
              <a:rPr lang="en-US" sz="2400" dirty="0"/>
              <a:t>by consensus that </a:t>
            </a:r>
            <a:r>
              <a:rPr lang="en-US" sz="2400" dirty="0" smtClean="0"/>
              <a:t>issues </a:t>
            </a:r>
            <a:r>
              <a:rPr lang="en-US" sz="2400" dirty="0"/>
              <a:t>directly tie into Enrollment and Retention </a:t>
            </a:r>
            <a:r>
              <a:rPr lang="en-US" sz="2400" dirty="0" smtClean="0"/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Brainstormed </a:t>
            </a:r>
            <a:r>
              <a:rPr lang="en-US" sz="2400" dirty="0"/>
              <a:t>initial strategies for resolution of </a:t>
            </a:r>
            <a:r>
              <a:rPr lang="en-US" sz="2400" dirty="0" smtClean="0"/>
              <a:t>issues.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Chart details: </a:t>
            </a:r>
            <a:r>
              <a:rPr lang="en-US" sz="2400" dirty="0"/>
              <a:t>cited student </a:t>
            </a:r>
            <a:r>
              <a:rPr lang="en-US" sz="2400" dirty="0" smtClean="0"/>
              <a:t>issues; </a:t>
            </a:r>
            <a:r>
              <a:rPr lang="en-US" sz="2400" dirty="0"/>
              <a:t>committee’s </a:t>
            </a:r>
            <a:r>
              <a:rPr lang="en-US" sz="2400" dirty="0" smtClean="0"/>
              <a:t>division </a:t>
            </a:r>
            <a:r>
              <a:rPr lang="en-US" sz="2400" dirty="0"/>
              <a:t>of issues into sub-committees, suggested report dates, appropriate future contacts, </a:t>
            </a:r>
            <a:r>
              <a:rPr lang="en-US" sz="2400" dirty="0" smtClean="0"/>
              <a:t>initial suggestions/strategies </a:t>
            </a:r>
            <a:r>
              <a:rPr lang="en-US" sz="2400" dirty="0"/>
              <a:t>from </a:t>
            </a:r>
            <a:r>
              <a:rPr lang="en-US" sz="2400" dirty="0" smtClean="0"/>
              <a:t>committee </a:t>
            </a:r>
            <a:r>
              <a:rPr lang="en-US" sz="2400" dirty="0"/>
              <a:t>as a whole.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734095"/>
          </a:xfrm>
        </p:spPr>
        <p:txBody>
          <a:bodyPr/>
          <a:lstStyle/>
          <a:p>
            <a:r>
              <a:rPr lang="en-US" dirty="0" smtClean="0"/>
              <a:t>First Issue Identified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541125"/>
            <a:ext cx="10096500" cy="4109662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Professors </a:t>
            </a:r>
            <a:r>
              <a:rPr lang="en-US" b="1" dirty="0">
                <a:solidFill>
                  <a:srgbClr val="FF0000"/>
                </a:solidFill>
              </a:rPr>
              <a:t>are not responding to student emails in a timely manner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b="1" dirty="0" smtClean="0"/>
              <a:t>(We are NOT placing onus on faculty.)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Sub-committee:</a:t>
            </a:r>
            <a:r>
              <a:rPr lang="en-US" dirty="0"/>
              <a:t> Lucy </a:t>
            </a:r>
            <a:r>
              <a:rPr lang="en-US" dirty="0" err="1"/>
              <a:t>Duhon</a:t>
            </a:r>
            <a:r>
              <a:rPr lang="en-US" dirty="0"/>
              <a:t> and Sally </a:t>
            </a:r>
            <a:r>
              <a:rPr lang="en-US" dirty="0" err="1"/>
              <a:t>Harmych</a:t>
            </a:r>
            <a:r>
              <a:rPr lang="en-US" dirty="0"/>
              <a:t> </a:t>
            </a:r>
            <a:r>
              <a:rPr lang="en-US" dirty="0" smtClean="0"/>
              <a:t>(see </a:t>
            </a:r>
            <a:r>
              <a:rPr lang="en-US" dirty="0"/>
              <a:t>Appendix I</a:t>
            </a:r>
            <a:r>
              <a:rPr lang="en-US" dirty="0" smtClean="0"/>
              <a:t> on chart memo; links to useful email suggestions).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Report to Senate:</a:t>
            </a:r>
            <a:r>
              <a:rPr lang="en-US" dirty="0"/>
              <a:t> 15 November,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Appropriate </a:t>
            </a:r>
            <a:r>
              <a:rPr lang="en-US" b="1" dirty="0"/>
              <a:t>Contacts:</a:t>
            </a:r>
            <a:r>
              <a:rPr lang="en-US" dirty="0"/>
              <a:t> Student Writing Center, Provost Dickson, Interim Vice Provost </a:t>
            </a:r>
            <a:r>
              <a:rPr lang="en-US" dirty="0" err="1"/>
              <a:t>Molitor</a:t>
            </a:r>
            <a:r>
              <a:rPr lang="en-US" dirty="0"/>
              <a:t>, Vice Provost </a:t>
            </a:r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Issue: Suggested </a:t>
            </a:r>
            <a:r>
              <a:rPr lang="en-US" dirty="0" err="1" smtClean="0"/>
              <a:t>REsolutions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Suggestions: </a:t>
            </a:r>
            <a:r>
              <a:rPr lang="en-US" dirty="0"/>
              <a:t>Add Bb course for all students that contains student</a:t>
            </a:r>
            <a:r>
              <a:rPr lang="en-US" b="1" dirty="0"/>
              <a:t> </a:t>
            </a:r>
            <a:r>
              <a:rPr lang="en-US" dirty="0"/>
              <a:t>FAQs (to include writing </a:t>
            </a:r>
            <a:r>
              <a:rPr lang="en-US" dirty="0" smtClean="0"/>
              <a:t>emails)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Writing Center: Course in Email etiquette for students: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compose effective emails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/>
              <a:t>good email habits and </a:t>
            </a:r>
            <a:r>
              <a:rPr lang="en-US" dirty="0" smtClean="0"/>
              <a:t>expectations</a:t>
            </a:r>
            <a:r>
              <a:rPr lang="en-US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there policies, procedures for faculty regarding effective email communication with students?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775192"/>
          </a:xfrm>
        </p:spPr>
        <p:txBody>
          <a:bodyPr/>
          <a:lstStyle/>
          <a:p>
            <a:r>
              <a:rPr lang="en-US" dirty="0" smtClean="0"/>
              <a:t>Second Issue Identified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520575"/>
            <a:ext cx="10096500" cy="4202131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</a:rPr>
              <a:t>Resident Halls </a:t>
            </a:r>
            <a:r>
              <a:rPr lang="en-US" b="1" dirty="0" smtClean="0">
                <a:solidFill>
                  <a:srgbClr val="FF0000"/>
                </a:solidFill>
              </a:rPr>
              <a:t>having living condition/security </a:t>
            </a:r>
            <a:r>
              <a:rPr lang="en-US" b="1" dirty="0">
                <a:solidFill>
                  <a:srgbClr val="FF0000"/>
                </a:solidFill>
              </a:rPr>
              <a:t>issues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Sub-Committee:</a:t>
            </a:r>
            <a:r>
              <a:rPr lang="en-US" dirty="0"/>
              <a:t> Karen Green, Sally </a:t>
            </a:r>
            <a:r>
              <a:rPr lang="en-US" dirty="0" err="1"/>
              <a:t>Harmych</a:t>
            </a:r>
            <a:r>
              <a:rPr lang="en-US" dirty="0"/>
              <a:t>, Deborah Coulter-Harris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Report </a:t>
            </a:r>
            <a:r>
              <a:rPr lang="en-US" b="1" dirty="0"/>
              <a:t>to Senate: </a:t>
            </a:r>
            <a:r>
              <a:rPr lang="en-US" dirty="0"/>
              <a:t>13 December, </a:t>
            </a:r>
            <a:r>
              <a:rPr lang="en-US" dirty="0" smtClean="0"/>
              <a:t>2022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Appropriate Contacts</a:t>
            </a:r>
            <a:r>
              <a:rPr lang="en-US" dirty="0"/>
              <a:t>: VP Facilities </a:t>
            </a:r>
            <a:r>
              <a:rPr lang="en-US" dirty="0" err="1" smtClean="0"/>
              <a:t>JasonToth</a:t>
            </a:r>
            <a:r>
              <a:rPr lang="en-US" dirty="0" smtClean="0"/>
              <a:t>; </a:t>
            </a:r>
            <a:r>
              <a:rPr lang="en-US" dirty="0"/>
              <a:t>Residence Life </a:t>
            </a:r>
            <a:r>
              <a:rPr lang="en-US" dirty="0" smtClean="0"/>
              <a:t>Team; </a:t>
            </a:r>
            <a:r>
              <a:rPr lang="en-US" dirty="0"/>
              <a:t>UT </a:t>
            </a:r>
            <a:r>
              <a:rPr lang="en-US" dirty="0" smtClean="0"/>
              <a:t>Police; student </a:t>
            </a:r>
            <a:r>
              <a:rPr lang="en-US" dirty="0"/>
              <a:t>residence management </a:t>
            </a:r>
            <a:r>
              <a:rPr lang="en-US" dirty="0" smtClean="0"/>
              <a:t>company, American Campus Communities (see Appendix II for </a:t>
            </a:r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of Managed Dorms and Contact Information for American Campus Communities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29113"/>
            <a:ext cx="10096500" cy="1331496"/>
          </a:xfrm>
        </p:spPr>
        <p:txBody>
          <a:bodyPr/>
          <a:lstStyle/>
          <a:p>
            <a:r>
              <a:rPr lang="en-US" dirty="0" smtClean="0"/>
              <a:t>Second Issue: Suggested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808253"/>
            <a:ext cx="10096500" cy="3852808"/>
          </a:xfrm>
        </p:spPr>
        <p:txBody>
          <a:bodyPr/>
          <a:lstStyle/>
          <a:p>
            <a:r>
              <a:rPr lang="en-US" b="1" dirty="0"/>
              <a:t>Suggestions: </a:t>
            </a: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a Student Committee: Is there a committee on maintaining safe and up-to-date residence facilities that includes students from each residence hall?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Committee could report findings to UTSG and FSCSA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Tour </a:t>
            </a:r>
            <a:r>
              <a:rPr lang="en-US" dirty="0"/>
              <a:t>Parks </a:t>
            </a:r>
            <a:r>
              <a:rPr lang="en-US" dirty="0" smtClean="0"/>
              <a:t>Tower (with appropriate permissions)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Meetings with </a:t>
            </a:r>
            <a:r>
              <a:rPr lang="en-US" dirty="0"/>
              <a:t>UT </a:t>
            </a:r>
            <a:r>
              <a:rPr lang="en-US" dirty="0" smtClean="0"/>
              <a:t>Police and American Campus Communities reps.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826563"/>
          </a:xfrm>
        </p:spPr>
        <p:txBody>
          <a:bodyPr/>
          <a:lstStyle/>
          <a:p>
            <a:r>
              <a:rPr lang="en-US" dirty="0" smtClean="0"/>
              <a:t>Third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b="1" dirty="0">
                <a:solidFill>
                  <a:srgbClr val="FF0000"/>
                </a:solidFill>
              </a:rPr>
              <a:t>Lack of Awareness/Education about International Student Issues (International Student </a:t>
            </a:r>
            <a:r>
              <a:rPr lang="en-US" b="1" dirty="0" smtClean="0">
                <a:solidFill>
                  <a:srgbClr val="FF0000"/>
                </a:solidFill>
              </a:rPr>
              <a:t>Association)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Sub-Committee</a:t>
            </a:r>
            <a:r>
              <a:rPr lang="en-US" dirty="0"/>
              <a:t>: Samir </a:t>
            </a:r>
            <a:r>
              <a:rPr lang="en-US" dirty="0" err="1"/>
              <a:t>Hefzy</a:t>
            </a:r>
            <a:r>
              <a:rPr lang="en-US" dirty="0"/>
              <a:t>, </a:t>
            </a:r>
            <a:r>
              <a:rPr lang="en-US" dirty="0" err="1"/>
              <a:t>Berhane</a:t>
            </a:r>
            <a:r>
              <a:rPr lang="en-US" dirty="0"/>
              <a:t> </a:t>
            </a:r>
            <a:r>
              <a:rPr lang="en-US" dirty="0" err="1"/>
              <a:t>Teclehaimanot</a:t>
            </a:r>
            <a:r>
              <a:rPr lang="en-US" dirty="0"/>
              <a:t>, Karen </a:t>
            </a:r>
            <a:r>
              <a:rPr lang="en-US" dirty="0" err="1"/>
              <a:t>Hoblet</a:t>
            </a:r>
            <a:r>
              <a:rPr lang="en-US" dirty="0"/>
              <a:t>, Sarah </a:t>
            </a:r>
            <a:r>
              <a:rPr lang="en-US" dirty="0" smtClean="0"/>
              <a:t>Aldrich, Eric Chaffee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Report </a:t>
            </a:r>
            <a:r>
              <a:rPr lang="en-US" b="1" dirty="0"/>
              <a:t>to Senate:</a:t>
            </a:r>
            <a:r>
              <a:rPr lang="en-US" dirty="0"/>
              <a:t> 28 February, </a:t>
            </a:r>
            <a:r>
              <a:rPr lang="en-US" dirty="0" smtClean="0"/>
              <a:t>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Appropriate Contacts: </a:t>
            </a:r>
            <a:r>
              <a:rPr lang="en-US" dirty="0" smtClean="0"/>
              <a:t>See memo chart for list.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847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Issue: Suggested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623318"/>
            <a:ext cx="10096500" cy="40480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Workshops for Faculty in collaboration with </a:t>
            </a:r>
            <a:r>
              <a:rPr lang="en-US" dirty="0">
                <a:hlinkClick r:id="rId2"/>
              </a:rPr>
              <a:t>Office of International Student and Scholar Services Team </a:t>
            </a:r>
            <a:r>
              <a:rPr lang="en-US" dirty="0" smtClean="0"/>
              <a:t>(OISSS) and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Center for International Studies and </a:t>
            </a:r>
            <a:r>
              <a:rPr lang="en-US" u="sng" dirty="0" smtClean="0">
                <a:solidFill>
                  <a:schemeClr val="bg1"/>
                </a:solidFill>
                <a:hlinkClick r:id="rId3"/>
              </a:rPr>
              <a:t>Programs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(CISP)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Create faculty awareness: how to interact with international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FAQs on </a:t>
            </a:r>
            <a:r>
              <a:rPr lang="en-US" dirty="0" smtClean="0"/>
              <a:t>Blackboard site: list </a:t>
            </a:r>
            <a:r>
              <a:rPr lang="en-US" dirty="0"/>
              <a:t>of </a:t>
            </a:r>
            <a:r>
              <a:rPr lang="en-US" dirty="0" smtClean="0"/>
              <a:t>locations/contact </a:t>
            </a:r>
            <a:r>
              <a:rPr lang="en-US" dirty="0"/>
              <a:t>information for various issues for international students. 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Assessment to </a:t>
            </a:r>
            <a:r>
              <a:rPr lang="en-US" dirty="0"/>
              <a:t>determine </a:t>
            </a:r>
            <a:r>
              <a:rPr lang="en-US" dirty="0" smtClean="0"/>
              <a:t>causes/disconnects to help </a:t>
            </a:r>
            <a:r>
              <a:rPr lang="en-US" dirty="0"/>
              <a:t>international students </a:t>
            </a:r>
            <a:r>
              <a:rPr lang="en-US" dirty="0" smtClean="0"/>
              <a:t>navigate </a:t>
            </a:r>
            <a:r>
              <a:rPr lang="en-US" dirty="0"/>
              <a:t>student life at </a:t>
            </a:r>
            <a:r>
              <a:rPr lang="en-US" dirty="0" smtClean="0"/>
              <a:t>UT.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7305</TotalTime>
  <Words>682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Faculty Senate Committee on Student Affairs </vt:lpstr>
      <vt:lpstr>Committee Activity: September 2022</vt:lpstr>
      <vt:lpstr>First Committee Meeting</vt:lpstr>
      <vt:lpstr>First Issue Identified</vt:lpstr>
      <vt:lpstr>First Issue: Suggested REsolutions</vt:lpstr>
      <vt:lpstr>Second Issue Identified</vt:lpstr>
      <vt:lpstr>Second Issue: Suggested Resolution</vt:lpstr>
      <vt:lpstr>Third Issue</vt:lpstr>
      <vt:lpstr>Third Issue: Suggested Resolution</vt:lpstr>
      <vt:lpstr>Fourth Issue</vt:lpstr>
      <vt:lpstr>Fourth Issue: Suggested Resolution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facsen</cp:lastModifiedBy>
  <cp:revision>139</cp:revision>
  <cp:lastPrinted>2022-09-24T19:04:06Z</cp:lastPrinted>
  <dcterms:created xsi:type="dcterms:W3CDTF">2019-04-10T14:52:33Z</dcterms:created>
  <dcterms:modified xsi:type="dcterms:W3CDTF">2022-12-21T15:36:51Z</dcterms:modified>
</cp:coreProperties>
</file>