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61" r:id="rId3"/>
    <p:sldId id="262" r:id="rId4"/>
    <p:sldId id="267" r:id="rId5"/>
    <p:sldId id="266" r:id="rId6"/>
    <p:sldId id="269" r:id="rId7"/>
    <p:sldId id="268" r:id="rId8"/>
    <p:sldId id="270" r:id="rId9"/>
    <p:sldId id="263" r:id="rId10"/>
    <p:sldId id="271" r:id="rId11"/>
    <p:sldId id="264" r:id="rId12"/>
    <p:sldId id="272" r:id="rId13"/>
    <p:sldId id="273" r:id="rId14"/>
    <p:sldId id="274" r:id="rId15"/>
    <p:sldId id="275" r:id="rId16"/>
    <p:sldId id="276" r:id="rId17"/>
    <p:sldId id="277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C12D49-2A53-41D3-9488-BBE561E5184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8680232-9B53-4C22-B801-AF9686556616}">
      <dgm:prSet/>
      <dgm:spPr/>
      <dgm:t>
        <a:bodyPr/>
        <a:lstStyle/>
        <a:p>
          <a:pPr rtl="0"/>
          <a:r>
            <a:rPr lang="en-US" dirty="0" smtClean="0"/>
            <a:t>Problem formulation </a:t>
          </a:r>
          <a:endParaRPr lang="en-US" dirty="0"/>
        </a:p>
      </dgm:t>
    </dgm:pt>
    <dgm:pt modelId="{00A3AFE4-34AF-44DE-8C81-B73028FB0153}" type="parTrans" cxnId="{177D500A-03F2-4A96-925D-4F50161A0A39}">
      <dgm:prSet/>
      <dgm:spPr/>
      <dgm:t>
        <a:bodyPr/>
        <a:lstStyle/>
        <a:p>
          <a:endParaRPr lang="en-US"/>
        </a:p>
      </dgm:t>
    </dgm:pt>
    <dgm:pt modelId="{160B9904-C893-411F-8371-A6E62BA90DB5}" type="sibTrans" cxnId="{177D500A-03F2-4A96-925D-4F50161A0A39}">
      <dgm:prSet/>
      <dgm:spPr/>
      <dgm:t>
        <a:bodyPr/>
        <a:lstStyle/>
        <a:p>
          <a:endParaRPr lang="en-US"/>
        </a:p>
      </dgm:t>
    </dgm:pt>
    <dgm:pt modelId="{FAD8A7B3-89A7-4E7F-ACF9-4BB253794672}">
      <dgm:prSet/>
      <dgm:spPr/>
      <dgm:t>
        <a:bodyPr/>
        <a:lstStyle/>
        <a:p>
          <a:pPr rtl="0"/>
          <a:r>
            <a:rPr lang="en-US" dirty="0" smtClean="0"/>
            <a:t>topic being examined and its component issues </a:t>
          </a:r>
          <a:endParaRPr lang="en-US" dirty="0"/>
        </a:p>
      </dgm:t>
    </dgm:pt>
    <dgm:pt modelId="{53AE9F43-D6F9-47D6-B0FB-B866B3F0F47B}" type="parTrans" cxnId="{3A489E9D-F910-436C-872B-5DBF83BA9E84}">
      <dgm:prSet/>
      <dgm:spPr/>
      <dgm:t>
        <a:bodyPr/>
        <a:lstStyle/>
        <a:p>
          <a:endParaRPr lang="en-US"/>
        </a:p>
      </dgm:t>
    </dgm:pt>
    <dgm:pt modelId="{2FD09039-7E79-4541-ABF9-23EE271DD65E}" type="sibTrans" cxnId="{3A489E9D-F910-436C-872B-5DBF83BA9E84}">
      <dgm:prSet/>
      <dgm:spPr/>
      <dgm:t>
        <a:bodyPr/>
        <a:lstStyle/>
        <a:p>
          <a:endParaRPr lang="en-US"/>
        </a:p>
      </dgm:t>
    </dgm:pt>
    <dgm:pt modelId="{3BFE480B-47F9-4344-82E8-7EC76D965DF7}">
      <dgm:prSet/>
      <dgm:spPr/>
      <dgm:t>
        <a:bodyPr/>
        <a:lstStyle/>
        <a:p>
          <a:pPr rtl="0"/>
          <a:r>
            <a:rPr lang="en-US" dirty="0" smtClean="0"/>
            <a:t>Literature search </a:t>
          </a:r>
          <a:endParaRPr lang="en-US" dirty="0"/>
        </a:p>
      </dgm:t>
    </dgm:pt>
    <dgm:pt modelId="{F7141350-D1D9-48E3-B8D9-4032051D17DB}" type="parTrans" cxnId="{7079C2B4-7733-48C1-82DE-2224FC6C1C3A}">
      <dgm:prSet/>
      <dgm:spPr/>
      <dgm:t>
        <a:bodyPr/>
        <a:lstStyle/>
        <a:p>
          <a:endParaRPr lang="en-US"/>
        </a:p>
      </dgm:t>
    </dgm:pt>
    <dgm:pt modelId="{24B89EA5-02A7-4405-918E-52A1694ED84C}" type="sibTrans" cxnId="{7079C2B4-7733-48C1-82DE-2224FC6C1C3A}">
      <dgm:prSet/>
      <dgm:spPr/>
      <dgm:t>
        <a:bodyPr/>
        <a:lstStyle/>
        <a:p>
          <a:endParaRPr lang="en-US"/>
        </a:p>
      </dgm:t>
    </dgm:pt>
    <dgm:pt modelId="{E283146D-1C5E-4557-9C51-D94EC9F39FCD}">
      <dgm:prSet/>
      <dgm:spPr/>
      <dgm:t>
        <a:bodyPr/>
        <a:lstStyle/>
        <a:p>
          <a:pPr rtl="0"/>
          <a:r>
            <a:rPr lang="en-US" dirty="0" smtClean="0"/>
            <a:t>finding relevant materials </a:t>
          </a:r>
          <a:endParaRPr lang="en-US" dirty="0"/>
        </a:p>
      </dgm:t>
    </dgm:pt>
    <dgm:pt modelId="{FD78BE19-8DD2-40BD-9239-331AA37BBBE4}" type="parTrans" cxnId="{6EF0430E-50C5-4A60-88DF-8A80014AB407}">
      <dgm:prSet/>
      <dgm:spPr/>
      <dgm:t>
        <a:bodyPr/>
        <a:lstStyle/>
        <a:p>
          <a:endParaRPr lang="en-US"/>
        </a:p>
      </dgm:t>
    </dgm:pt>
    <dgm:pt modelId="{4D89D08F-964F-418D-8A01-6A00CBBC5C4D}" type="sibTrans" cxnId="{6EF0430E-50C5-4A60-88DF-8A80014AB407}">
      <dgm:prSet/>
      <dgm:spPr/>
      <dgm:t>
        <a:bodyPr/>
        <a:lstStyle/>
        <a:p>
          <a:endParaRPr lang="en-US"/>
        </a:p>
      </dgm:t>
    </dgm:pt>
    <dgm:pt modelId="{41745264-E955-4BB1-B94A-F5E1E3B3F2F8}">
      <dgm:prSet/>
      <dgm:spPr/>
      <dgm:t>
        <a:bodyPr/>
        <a:lstStyle/>
        <a:p>
          <a:pPr rtl="0"/>
          <a:r>
            <a:rPr lang="en-US" dirty="0" smtClean="0"/>
            <a:t>Data evaluation</a:t>
          </a:r>
          <a:endParaRPr lang="en-US" dirty="0"/>
        </a:p>
      </dgm:t>
    </dgm:pt>
    <dgm:pt modelId="{B19952D8-288B-44A1-A5CC-EFF82A98C497}" type="parTrans" cxnId="{DBEA8720-54CF-4050-BCB2-03F7CD558B9F}">
      <dgm:prSet/>
      <dgm:spPr/>
      <dgm:t>
        <a:bodyPr/>
        <a:lstStyle/>
        <a:p>
          <a:endParaRPr lang="en-US"/>
        </a:p>
      </dgm:t>
    </dgm:pt>
    <dgm:pt modelId="{E101272A-2009-4851-84CC-1ADA6187E4A5}" type="sibTrans" cxnId="{DBEA8720-54CF-4050-BCB2-03F7CD558B9F}">
      <dgm:prSet/>
      <dgm:spPr/>
      <dgm:t>
        <a:bodyPr/>
        <a:lstStyle/>
        <a:p>
          <a:endParaRPr lang="en-US"/>
        </a:p>
      </dgm:t>
    </dgm:pt>
    <dgm:pt modelId="{E4D88AC6-8EBF-485A-9D1F-EE0864CF628F}">
      <dgm:prSet/>
      <dgm:spPr/>
      <dgm:t>
        <a:bodyPr/>
        <a:lstStyle/>
        <a:p>
          <a:pPr rtl="0"/>
          <a:r>
            <a:rPr lang="en-US" dirty="0" smtClean="0"/>
            <a:t>determining which literature makes a significant contribution to the understanding of the topic</a:t>
          </a:r>
          <a:endParaRPr lang="en-US" dirty="0"/>
        </a:p>
      </dgm:t>
    </dgm:pt>
    <dgm:pt modelId="{BF2C2F77-4288-44FE-9C34-2975413FBA10}" type="parTrans" cxnId="{2A985B3A-C7DF-46E4-90A2-44F89717F1C8}">
      <dgm:prSet/>
      <dgm:spPr/>
      <dgm:t>
        <a:bodyPr/>
        <a:lstStyle/>
        <a:p>
          <a:endParaRPr lang="en-US"/>
        </a:p>
      </dgm:t>
    </dgm:pt>
    <dgm:pt modelId="{6F1A8863-4ECC-4562-B148-C2C3A2DC484D}" type="sibTrans" cxnId="{2A985B3A-C7DF-46E4-90A2-44F89717F1C8}">
      <dgm:prSet/>
      <dgm:spPr/>
      <dgm:t>
        <a:bodyPr/>
        <a:lstStyle/>
        <a:p>
          <a:endParaRPr lang="en-US"/>
        </a:p>
      </dgm:t>
    </dgm:pt>
    <dgm:pt modelId="{24A970E6-8378-466A-89A1-E1589467EB0E}">
      <dgm:prSet/>
      <dgm:spPr/>
      <dgm:t>
        <a:bodyPr/>
        <a:lstStyle/>
        <a:p>
          <a:pPr rtl="0"/>
          <a:r>
            <a:rPr lang="en-US" dirty="0" smtClean="0"/>
            <a:t>Analysis and interpretation</a:t>
          </a:r>
          <a:endParaRPr lang="en-US" dirty="0"/>
        </a:p>
      </dgm:t>
    </dgm:pt>
    <dgm:pt modelId="{40607E59-6BDB-4A0E-9F5B-08D4F3B5807C}" type="parTrans" cxnId="{A5252D56-E651-4FB6-8414-34887B8DFBDC}">
      <dgm:prSet/>
      <dgm:spPr/>
      <dgm:t>
        <a:bodyPr/>
        <a:lstStyle/>
        <a:p>
          <a:endParaRPr lang="en-US"/>
        </a:p>
      </dgm:t>
    </dgm:pt>
    <dgm:pt modelId="{4F73F43D-2D73-4E28-9BA9-4D6B38102508}" type="sibTrans" cxnId="{A5252D56-E651-4FB6-8414-34887B8DFBDC}">
      <dgm:prSet/>
      <dgm:spPr/>
      <dgm:t>
        <a:bodyPr/>
        <a:lstStyle/>
        <a:p>
          <a:endParaRPr lang="en-US"/>
        </a:p>
      </dgm:t>
    </dgm:pt>
    <dgm:pt modelId="{E0B9918B-9145-484B-886B-19BB43BE09C2}">
      <dgm:prSet/>
      <dgm:spPr/>
      <dgm:t>
        <a:bodyPr/>
        <a:lstStyle/>
        <a:p>
          <a:pPr rtl="0"/>
          <a:r>
            <a:rPr lang="en-US" dirty="0" smtClean="0"/>
            <a:t>discussing the findings and conclusions </a:t>
          </a:r>
          <a:endParaRPr lang="en-US" dirty="0"/>
        </a:p>
      </dgm:t>
    </dgm:pt>
    <dgm:pt modelId="{862E6270-17B7-461B-B17F-2A2A60DE3E6B}" type="parTrans" cxnId="{E7C2EEFF-FF41-45ED-BD9D-103BF243C009}">
      <dgm:prSet/>
      <dgm:spPr/>
      <dgm:t>
        <a:bodyPr/>
        <a:lstStyle/>
        <a:p>
          <a:endParaRPr lang="en-US"/>
        </a:p>
      </dgm:t>
    </dgm:pt>
    <dgm:pt modelId="{796D65C5-4EB3-422F-B6BA-67546E9D7A6F}" type="sibTrans" cxnId="{E7C2EEFF-FF41-45ED-BD9D-103BF243C009}">
      <dgm:prSet/>
      <dgm:spPr/>
      <dgm:t>
        <a:bodyPr/>
        <a:lstStyle/>
        <a:p>
          <a:endParaRPr lang="en-US"/>
        </a:p>
      </dgm:t>
    </dgm:pt>
    <dgm:pt modelId="{9054AF1C-BBF8-42A9-9830-0F9DC9529EE5}" type="pres">
      <dgm:prSet presAssocID="{40C12D49-2A53-41D3-9488-BBE561E5184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9EAE77E-BB26-4844-A161-85E696BC39EE}" type="pres">
      <dgm:prSet presAssocID="{E8680232-9B53-4C22-B801-AF9686556616}" presName="composite" presStyleCnt="0"/>
      <dgm:spPr/>
    </dgm:pt>
    <dgm:pt modelId="{FC5BFB5A-3DA8-4041-AD22-81F1057FF59C}" type="pres">
      <dgm:prSet presAssocID="{E8680232-9B53-4C22-B801-AF9686556616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4609D5-D76B-45D0-AF61-F4FBD273BAB9}" type="pres">
      <dgm:prSet presAssocID="{E8680232-9B53-4C22-B801-AF9686556616}" presName="desTx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28F121-5EA6-4CD5-9C7A-16E863FAF50D}" type="pres">
      <dgm:prSet presAssocID="{160B9904-C893-411F-8371-A6E62BA90DB5}" presName="space" presStyleCnt="0"/>
      <dgm:spPr/>
    </dgm:pt>
    <dgm:pt modelId="{AD1C32FE-7E47-47E0-A276-67ACCA6F54BF}" type="pres">
      <dgm:prSet presAssocID="{3BFE480B-47F9-4344-82E8-7EC76D965DF7}" presName="composite" presStyleCnt="0"/>
      <dgm:spPr/>
    </dgm:pt>
    <dgm:pt modelId="{85464012-0B94-4B71-88B4-29BEC32E28F0}" type="pres">
      <dgm:prSet presAssocID="{3BFE480B-47F9-4344-82E8-7EC76D965DF7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A45553-5C74-46E1-A85A-EA7C84B94278}" type="pres">
      <dgm:prSet presAssocID="{3BFE480B-47F9-4344-82E8-7EC76D965DF7}" presName="desTx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F3F430-4C75-4092-B150-57D392F89F6A}" type="pres">
      <dgm:prSet presAssocID="{24B89EA5-02A7-4405-918E-52A1694ED84C}" presName="space" presStyleCnt="0"/>
      <dgm:spPr/>
    </dgm:pt>
    <dgm:pt modelId="{A19FD1D4-5C3A-45A7-8BFD-3A1989BB2D1A}" type="pres">
      <dgm:prSet presAssocID="{41745264-E955-4BB1-B94A-F5E1E3B3F2F8}" presName="composite" presStyleCnt="0"/>
      <dgm:spPr/>
    </dgm:pt>
    <dgm:pt modelId="{373D1327-586A-4AD3-8BF3-E17F49503490}" type="pres">
      <dgm:prSet presAssocID="{41745264-E955-4BB1-B94A-F5E1E3B3F2F8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5D8E40-3E6A-4660-975A-89FBC77A1EE3}" type="pres">
      <dgm:prSet presAssocID="{41745264-E955-4BB1-B94A-F5E1E3B3F2F8}" presName="desTx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8A8555-FC3B-4048-80EE-98285AD9B7D5}" type="pres">
      <dgm:prSet presAssocID="{E101272A-2009-4851-84CC-1ADA6187E4A5}" presName="space" presStyleCnt="0"/>
      <dgm:spPr/>
    </dgm:pt>
    <dgm:pt modelId="{C3FF2F63-74E6-4D55-B7B3-505C00C73F40}" type="pres">
      <dgm:prSet presAssocID="{24A970E6-8378-466A-89A1-E1589467EB0E}" presName="composite" presStyleCnt="0"/>
      <dgm:spPr/>
    </dgm:pt>
    <dgm:pt modelId="{F6E2A171-4C6E-48F2-8976-12BBA1D75275}" type="pres">
      <dgm:prSet presAssocID="{24A970E6-8378-466A-89A1-E1589467EB0E}" presName="parTx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26C27AE-BDBB-4B70-910C-8F95ABA5B9E9}" type="pres">
      <dgm:prSet presAssocID="{24A970E6-8378-466A-89A1-E1589467EB0E}" presName="desTx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1588B6C-34E9-4B5D-9C56-2D1299A26ECB}" type="presOf" srcId="{E8680232-9B53-4C22-B801-AF9686556616}" destId="{FC5BFB5A-3DA8-4041-AD22-81F1057FF59C}" srcOrd="0" destOrd="0" presId="urn:microsoft.com/office/officeart/2005/8/layout/chevron1"/>
    <dgm:cxn modelId="{75FB5076-FED0-4CC7-9EEE-E4C90496CBD1}" type="presOf" srcId="{E4D88AC6-8EBF-485A-9D1F-EE0864CF628F}" destId="{575D8E40-3E6A-4660-975A-89FBC77A1EE3}" srcOrd="0" destOrd="0" presId="urn:microsoft.com/office/officeart/2005/8/layout/chevron1"/>
    <dgm:cxn modelId="{C596A98A-0F40-4FD0-AFA9-1305C49C96C4}" type="presOf" srcId="{41745264-E955-4BB1-B94A-F5E1E3B3F2F8}" destId="{373D1327-586A-4AD3-8BF3-E17F49503490}" srcOrd="0" destOrd="0" presId="urn:microsoft.com/office/officeart/2005/8/layout/chevron1"/>
    <dgm:cxn modelId="{9AE49F60-C6CA-450B-9F17-B42E9B7532BD}" type="presOf" srcId="{3BFE480B-47F9-4344-82E8-7EC76D965DF7}" destId="{85464012-0B94-4B71-88B4-29BEC32E28F0}" srcOrd="0" destOrd="0" presId="urn:microsoft.com/office/officeart/2005/8/layout/chevron1"/>
    <dgm:cxn modelId="{7CDD3A74-C15F-4878-B019-1E524E9561F5}" type="presOf" srcId="{FAD8A7B3-89A7-4E7F-ACF9-4BB253794672}" destId="{114609D5-D76B-45D0-AF61-F4FBD273BAB9}" srcOrd="0" destOrd="0" presId="urn:microsoft.com/office/officeart/2005/8/layout/chevron1"/>
    <dgm:cxn modelId="{748C1422-D4CC-4249-8528-35CE9A6CD014}" type="presOf" srcId="{24A970E6-8378-466A-89A1-E1589467EB0E}" destId="{F6E2A171-4C6E-48F2-8976-12BBA1D75275}" srcOrd="0" destOrd="0" presId="urn:microsoft.com/office/officeart/2005/8/layout/chevron1"/>
    <dgm:cxn modelId="{7079C2B4-7733-48C1-82DE-2224FC6C1C3A}" srcId="{40C12D49-2A53-41D3-9488-BBE561E5184A}" destId="{3BFE480B-47F9-4344-82E8-7EC76D965DF7}" srcOrd="1" destOrd="0" parTransId="{F7141350-D1D9-48E3-B8D9-4032051D17DB}" sibTransId="{24B89EA5-02A7-4405-918E-52A1694ED84C}"/>
    <dgm:cxn modelId="{5AB751DB-E51A-4455-AA61-8735C484DB31}" type="presOf" srcId="{40C12D49-2A53-41D3-9488-BBE561E5184A}" destId="{9054AF1C-BBF8-42A9-9830-0F9DC9529EE5}" srcOrd="0" destOrd="0" presId="urn:microsoft.com/office/officeart/2005/8/layout/chevron1"/>
    <dgm:cxn modelId="{E7C2EEFF-FF41-45ED-BD9D-103BF243C009}" srcId="{24A970E6-8378-466A-89A1-E1589467EB0E}" destId="{E0B9918B-9145-484B-886B-19BB43BE09C2}" srcOrd="0" destOrd="0" parTransId="{862E6270-17B7-461B-B17F-2A2A60DE3E6B}" sibTransId="{796D65C5-4EB3-422F-B6BA-67546E9D7A6F}"/>
    <dgm:cxn modelId="{3A489E9D-F910-436C-872B-5DBF83BA9E84}" srcId="{E8680232-9B53-4C22-B801-AF9686556616}" destId="{FAD8A7B3-89A7-4E7F-ACF9-4BB253794672}" srcOrd="0" destOrd="0" parTransId="{53AE9F43-D6F9-47D6-B0FB-B866B3F0F47B}" sibTransId="{2FD09039-7E79-4541-ABF9-23EE271DD65E}"/>
    <dgm:cxn modelId="{177D500A-03F2-4A96-925D-4F50161A0A39}" srcId="{40C12D49-2A53-41D3-9488-BBE561E5184A}" destId="{E8680232-9B53-4C22-B801-AF9686556616}" srcOrd="0" destOrd="0" parTransId="{00A3AFE4-34AF-44DE-8C81-B73028FB0153}" sibTransId="{160B9904-C893-411F-8371-A6E62BA90DB5}"/>
    <dgm:cxn modelId="{F1CCBB14-DC10-405C-AB8C-A67CC1512F30}" type="presOf" srcId="{E0B9918B-9145-484B-886B-19BB43BE09C2}" destId="{D26C27AE-BDBB-4B70-910C-8F95ABA5B9E9}" srcOrd="0" destOrd="0" presId="urn:microsoft.com/office/officeart/2005/8/layout/chevron1"/>
    <dgm:cxn modelId="{A5252D56-E651-4FB6-8414-34887B8DFBDC}" srcId="{40C12D49-2A53-41D3-9488-BBE561E5184A}" destId="{24A970E6-8378-466A-89A1-E1589467EB0E}" srcOrd="3" destOrd="0" parTransId="{40607E59-6BDB-4A0E-9F5B-08D4F3B5807C}" sibTransId="{4F73F43D-2D73-4E28-9BA9-4D6B38102508}"/>
    <dgm:cxn modelId="{2A985B3A-C7DF-46E4-90A2-44F89717F1C8}" srcId="{41745264-E955-4BB1-B94A-F5E1E3B3F2F8}" destId="{E4D88AC6-8EBF-485A-9D1F-EE0864CF628F}" srcOrd="0" destOrd="0" parTransId="{BF2C2F77-4288-44FE-9C34-2975413FBA10}" sibTransId="{6F1A8863-4ECC-4562-B148-C2C3A2DC484D}"/>
    <dgm:cxn modelId="{8183BF65-0F62-49CA-8B0B-DE6B6BC6B8A9}" type="presOf" srcId="{E283146D-1C5E-4557-9C51-D94EC9F39FCD}" destId="{78A45553-5C74-46E1-A85A-EA7C84B94278}" srcOrd="0" destOrd="0" presId="urn:microsoft.com/office/officeart/2005/8/layout/chevron1"/>
    <dgm:cxn modelId="{DBEA8720-54CF-4050-BCB2-03F7CD558B9F}" srcId="{40C12D49-2A53-41D3-9488-BBE561E5184A}" destId="{41745264-E955-4BB1-B94A-F5E1E3B3F2F8}" srcOrd="2" destOrd="0" parTransId="{B19952D8-288B-44A1-A5CC-EFF82A98C497}" sibTransId="{E101272A-2009-4851-84CC-1ADA6187E4A5}"/>
    <dgm:cxn modelId="{6EF0430E-50C5-4A60-88DF-8A80014AB407}" srcId="{3BFE480B-47F9-4344-82E8-7EC76D965DF7}" destId="{E283146D-1C5E-4557-9C51-D94EC9F39FCD}" srcOrd="0" destOrd="0" parTransId="{FD78BE19-8DD2-40BD-9239-331AA37BBBE4}" sibTransId="{4D89D08F-964F-418D-8A01-6A00CBBC5C4D}"/>
    <dgm:cxn modelId="{882F6E90-433D-42E4-87BD-AEDA45B3A90F}" type="presParOf" srcId="{9054AF1C-BBF8-42A9-9830-0F9DC9529EE5}" destId="{B9EAE77E-BB26-4844-A161-85E696BC39EE}" srcOrd="0" destOrd="0" presId="urn:microsoft.com/office/officeart/2005/8/layout/chevron1"/>
    <dgm:cxn modelId="{D91008AD-C763-4FB2-BE55-91E1CFA753C2}" type="presParOf" srcId="{B9EAE77E-BB26-4844-A161-85E696BC39EE}" destId="{FC5BFB5A-3DA8-4041-AD22-81F1057FF59C}" srcOrd="0" destOrd="0" presId="urn:microsoft.com/office/officeart/2005/8/layout/chevron1"/>
    <dgm:cxn modelId="{F51B2CA1-9FE8-46D3-820D-55E4BFA26C62}" type="presParOf" srcId="{B9EAE77E-BB26-4844-A161-85E696BC39EE}" destId="{114609D5-D76B-45D0-AF61-F4FBD273BAB9}" srcOrd="1" destOrd="0" presId="urn:microsoft.com/office/officeart/2005/8/layout/chevron1"/>
    <dgm:cxn modelId="{6658CBB7-DF54-4038-8619-08587408159F}" type="presParOf" srcId="{9054AF1C-BBF8-42A9-9830-0F9DC9529EE5}" destId="{1628F121-5EA6-4CD5-9C7A-16E863FAF50D}" srcOrd="1" destOrd="0" presId="urn:microsoft.com/office/officeart/2005/8/layout/chevron1"/>
    <dgm:cxn modelId="{45BEC3E6-DEAE-4B74-8B03-1D0B9B847690}" type="presParOf" srcId="{9054AF1C-BBF8-42A9-9830-0F9DC9529EE5}" destId="{AD1C32FE-7E47-47E0-A276-67ACCA6F54BF}" srcOrd="2" destOrd="0" presId="urn:microsoft.com/office/officeart/2005/8/layout/chevron1"/>
    <dgm:cxn modelId="{9A8BAAE2-1F94-4F87-8CAB-558901160007}" type="presParOf" srcId="{AD1C32FE-7E47-47E0-A276-67ACCA6F54BF}" destId="{85464012-0B94-4B71-88B4-29BEC32E28F0}" srcOrd="0" destOrd="0" presId="urn:microsoft.com/office/officeart/2005/8/layout/chevron1"/>
    <dgm:cxn modelId="{54C9E29C-209E-4CB0-AFED-F1D88C48954B}" type="presParOf" srcId="{AD1C32FE-7E47-47E0-A276-67ACCA6F54BF}" destId="{78A45553-5C74-46E1-A85A-EA7C84B94278}" srcOrd="1" destOrd="0" presId="urn:microsoft.com/office/officeart/2005/8/layout/chevron1"/>
    <dgm:cxn modelId="{241168BB-0946-4AA3-903C-7F1C369A47DA}" type="presParOf" srcId="{9054AF1C-BBF8-42A9-9830-0F9DC9529EE5}" destId="{1CF3F430-4C75-4092-B150-57D392F89F6A}" srcOrd="3" destOrd="0" presId="urn:microsoft.com/office/officeart/2005/8/layout/chevron1"/>
    <dgm:cxn modelId="{5AAB6D97-6AF0-4EC4-955A-C96369180ABB}" type="presParOf" srcId="{9054AF1C-BBF8-42A9-9830-0F9DC9529EE5}" destId="{A19FD1D4-5C3A-45A7-8BFD-3A1989BB2D1A}" srcOrd="4" destOrd="0" presId="urn:microsoft.com/office/officeart/2005/8/layout/chevron1"/>
    <dgm:cxn modelId="{BFD6A03C-E882-4DF4-BD37-98CFD03A8BBB}" type="presParOf" srcId="{A19FD1D4-5C3A-45A7-8BFD-3A1989BB2D1A}" destId="{373D1327-586A-4AD3-8BF3-E17F49503490}" srcOrd="0" destOrd="0" presId="urn:microsoft.com/office/officeart/2005/8/layout/chevron1"/>
    <dgm:cxn modelId="{EF1F98E7-E205-482A-AA2E-EC5252F656F9}" type="presParOf" srcId="{A19FD1D4-5C3A-45A7-8BFD-3A1989BB2D1A}" destId="{575D8E40-3E6A-4660-975A-89FBC77A1EE3}" srcOrd="1" destOrd="0" presId="urn:microsoft.com/office/officeart/2005/8/layout/chevron1"/>
    <dgm:cxn modelId="{3CBA5C9E-75F0-4586-BF29-EF38ADBDC2D0}" type="presParOf" srcId="{9054AF1C-BBF8-42A9-9830-0F9DC9529EE5}" destId="{5E8A8555-FC3B-4048-80EE-98285AD9B7D5}" srcOrd="5" destOrd="0" presId="urn:microsoft.com/office/officeart/2005/8/layout/chevron1"/>
    <dgm:cxn modelId="{7D89528E-1B63-46C7-83EC-C10E4F6781FF}" type="presParOf" srcId="{9054AF1C-BBF8-42A9-9830-0F9DC9529EE5}" destId="{C3FF2F63-74E6-4D55-B7B3-505C00C73F40}" srcOrd="6" destOrd="0" presId="urn:microsoft.com/office/officeart/2005/8/layout/chevron1"/>
    <dgm:cxn modelId="{9576273B-3A93-4987-A9C0-52DB5734E72A}" type="presParOf" srcId="{C3FF2F63-74E6-4D55-B7B3-505C00C73F40}" destId="{F6E2A171-4C6E-48F2-8976-12BBA1D75275}" srcOrd="0" destOrd="0" presId="urn:microsoft.com/office/officeart/2005/8/layout/chevron1"/>
    <dgm:cxn modelId="{6A5BBA81-3775-4876-BD12-155D78F9E7B7}" type="presParOf" srcId="{C3FF2F63-74E6-4D55-B7B3-505C00C73F40}" destId="{D26C27AE-BDBB-4B70-910C-8F95ABA5B9E9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C5BFB5A-3DA8-4041-AD22-81F1057FF59C}">
      <dsp:nvSpPr>
        <dsp:cNvPr id="0" name=""/>
        <dsp:cNvSpPr/>
      </dsp:nvSpPr>
      <dsp:spPr>
        <a:xfrm>
          <a:off x="3126" y="785631"/>
          <a:ext cx="2027336" cy="81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Problem formulation </a:t>
          </a:r>
          <a:endParaRPr lang="en-US" sz="1500" kern="1200" dirty="0"/>
        </a:p>
      </dsp:txBody>
      <dsp:txXfrm>
        <a:off x="3126" y="785631"/>
        <a:ext cx="2027336" cy="810000"/>
      </dsp:txXfrm>
    </dsp:sp>
    <dsp:sp modelId="{114609D5-D76B-45D0-AF61-F4FBD273BAB9}">
      <dsp:nvSpPr>
        <dsp:cNvPr id="0" name=""/>
        <dsp:cNvSpPr/>
      </dsp:nvSpPr>
      <dsp:spPr>
        <a:xfrm>
          <a:off x="3126" y="1696881"/>
          <a:ext cx="1621869" cy="15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topic being examined and its component issues </a:t>
          </a:r>
          <a:endParaRPr lang="en-US" sz="1500" kern="1200" dirty="0"/>
        </a:p>
      </dsp:txBody>
      <dsp:txXfrm>
        <a:off x="3126" y="1696881"/>
        <a:ext cx="1621869" cy="1586250"/>
      </dsp:txXfrm>
    </dsp:sp>
    <dsp:sp modelId="{85464012-0B94-4B71-88B4-29BEC32E28F0}">
      <dsp:nvSpPr>
        <dsp:cNvPr id="0" name=""/>
        <dsp:cNvSpPr/>
      </dsp:nvSpPr>
      <dsp:spPr>
        <a:xfrm>
          <a:off x="1814463" y="785631"/>
          <a:ext cx="2027336" cy="81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Literature search </a:t>
          </a:r>
          <a:endParaRPr lang="en-US" sz="1500" kern="1200" dirty="0"/>
        </a:p>
      </dsp:txBody>
      <dsp:txXfrm>
        <a:off x="1814463" y="785631"/>
        <a:ext cx="2027336" cy="810000"/>
      </dsp:txXfrm>
    </dsp:sp>
    <dsp:sp modelId="{78A45553-5C74-46E1-A85A-EA7C84B94278}">
      <dsp:nvSpPr>
        <dsp:cNvPr id="0" name=""/>
        <dsp:cNvSpPr/>
      </dsp:nvSpPr>
      <dsp:spPr>
        <a:xfrm>
          <a:off x="1814463" y="1696881"/>
          <a:ext cx="1621869" cy="15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finding relevant materials </a:t>
          </a:r>
          <a:endParaRPr lang="en-US" sz="1500" kern="1200" dirty="0"/>
        </a:p>
      </dsp:txBody>
      <dsp:txXfrm>
        <a:off x="1814463" y="1696881"/>
        <a:ext cx="1621869" cy="1586250"/>
      </dsp:txXfrm>
    </dsp:sp>
    <dsp:sp modelId="{373D1327-586A-4AD3-8BF3-E17F49503490}">
      <dsp:nvSpPr>
        <dsp:cNvPr id="0" name=""/>
        <dsp:cNvSpPr/>
      </dsp:nvSpPr>
      <dsp:spPr>
        <a:xfrm>
          <a:off x="3625800" y="785631"/>
          <a:ext cx="2027336" cy="81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Data evaluation</a:t>
          </a:r>
          <a:endParaRPr lang="en-US" sz="1500" kern="1200" dirty="0"/>
        </a:p>
      </dsp:txBody>
      <dsp:txXfrm>
        <a:off x="3625800" y="785631"/>
        <a:ext cx="2027336" cy="810000"/>
      </dsp:txXfrm>
    </dsp:sp>
    <dsp:sp modelId="{575D8E40-3E6A-4660-975A-89FBC77A1EE3}">
      <dsp:nvSpPr>
        <dsp:cNvPr id="0" name=""/>
        <dsp:cNvSpPr/>
      </dsp:nvSpPr>
      <dsp:spPr>
        <a:xfrm>
          <a:off x="3625800" y="1696881"/>
          <a:ext cx="1621869" cy="15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determining which literature makes a significant contribution to the understanding of the topic</a:t>
          </a:r>
          <a:endParaRPr lang="en-US" sz="1500" kern="1200" dirty="0"/>
        </a:p>
      </dsp:txBody>
      <dsp:txXfrm>
        <a:off x="3625800" y="1696881"/>
        <a:ext cx="1621869" cy="1586250"/>
      </dsp:txXfrm>
    </dsp:sp>
    <dsp:sp modelId="{F6E2A171-4C6E-48F2-8976-12BBA1D75275}">
      <dsp:nvSpPr>
        <dsp:cNvPr id="0" name=""/>
        <dsp:cNvSpPr/>
      </dsp:nvSpPr>
      <dsp:spPr>
        <a:xfrm>
          <a:off x="5437136" y="785631"/>
          <a:ext cx="2027336" cy="810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008" tIns="20003" rIns="20003" bIns="20003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Analysis and interpretation</a:t>
          </a:r>
          <a:endParaRPr lang="en-US" sz="1500" kern="1200" dirty="0"/>
        </a:p>
      </dsp:txBody>
      <dsp:txXfrm>
        <a:off x="5437136" y="785631"/>
        <a:ext cx="2027336" cy="810000"/>
      </dsp:txXfrm>
    </dsp:sp>
    <dsp:sp modelId="{D26C27AE-BDBB-4B70-910C-8F95ABA5B9E9}">
      <dsp:nvSpPr>
        <dsp:cNvPr id="0" name=""/>
        <dsp:cNvSpPr/>
      </dsp:nvSpPr>
      <dsp:spPr>
        <a:xfrm>
          <a:off x="5437136" y="1696881"/>
          <a:ext cx="1621869" cy="15862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14300" lvl="1" indent="-114300" algn="l" defTabSz="6667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kern="1200" dirty="0" smtClean="0"/>
            <a:t>discussing the findings and conclusions </a:t>
          </a:r>
          <a:endParaRPr lang="en-US" sz="1500" kern="1200" dirty="0"/>
        </a:p>
      </dsp:txBody>
      <dsp:txXfrm>
        <a:off x="5437136" y="1696881"/>
        <a:ext cx="1621869" cy="1586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580C8-F1AD-4615-A2A5-1DBDAD5888FF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9AA4C-AC80-41D4-912E-D4392AE3704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9AA4C-AC80-41D4-912E-D4392AE3704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F9AA4C-AC80-41D4-912E-D4392AE3704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EED2AC3-CE2D-4FF7-B0B3-F521A20D6728}" type="datetimeFigureOut">
              <a:rPr lang="en-US" smtClean="0"/>
              <a:pPr/>
              <a:t>11/3/2010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B806E3F-551B-4536-AD04-5BBAD904A5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toledo.edu/library/serv/reference.html" TargetMode="External"/><Relationship Id="rId2" Type="http://schemas.openxmlformats.org/officeDocument/2006/relationships/hyperlink" Target="http://www.utoledo.edu/library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utoledo.edu/graduate/currentstudents/additionalresources/infofrompastprograms.html" TargetMode="External"/><Relationship Id="rId4" Type="http://schemas.openxmlformats.org/officeDocument/2006/relationships/hyperlink" Target="http://www.utoledo.edu/centers/writingcenter/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riting.utoronto.ca/images/stories/Documents/literature-review.pdf" TargetMode="External"/><Relationship Id="rId2" Type="http://schemas.openxmlformats.org/officeDocument/2006/relationships/hyperlink" Target="http://www.library.american.edu/Help/tutorials/lit_review/material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riting.wisc.edu/Handbook/ReviewofLiterature.html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toledo.edu/library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file:///C:\Users\davidmichaelgreen\Desktop\Lit_Researchlabeled.ppsx" TargetMode="External"/><Relationship Id="rId4" Type="http://schemas.openxmlformats.org/officeDocument/2006/relationships/hyperlink" Target="http://www.utoledo.edu/library/serv/reference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Conducting the Literature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Sponsored by:</a:t>
            </a:r>
          </a:p>
          <a:p>
            <a:r>
              <a:rPr lang="en-US" dirty="0" smtClean="0"/>
              <a:t>The College of Graduate Studies</a:t>
            </a:r>
          </a:p>
          <a:p>
            <a:r>
              <a:rPr lang="en-US" dirty="0" smtClean="0"/>
              <a:t>University Libraries</a:t>
            </a:r>
          </a:p>
          <a:p>
            <a:r>
              <a:rPr lang="en-US" i="1" dirty="0" smtClean="0"/>
              <a:t>Fall 2010</a:t>
            </a:r>
            <a:endParaRPr lang="en-US" i="1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Organizing and Analyzing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Overview articles</a:t>
            </a:r>
          </a:p>
          <a:p>
            <a:pPr lvl="1"/>
            <a:r>
              <a:rPr lang="en-US" dirty="0" smtClean="0"/>
              <a:t>focus on abstract, introduction, first few paragraphs, and conclusion </a:t>
            </a:r>
            <a:endParaRPr lang="en-US" b="1" dirty="0" smtClean="0"/>
          </a:p>
          <a:p>
            <a:r>
              <a:rPr lang="en-US" b="1" dirty="0" smtClean="0"/>
              <a:t>Categorize articles</a:t>
            </a:r>
          </a:p>
          <a:p>
            <a:pPr lvl="1"/>
            <a:r>
              <a:rPr lang="en-US" dirty="0" smtClean="0"/>
              <a:t>topics, subtopics, and chronologically within each subtopic</a:t>
            </a:r>
            <a:endParaRPr lang="en-US" b="1" dirty="0" smtClean="0"/>
          </a:p>
          <a:p>
            <a:r>
              <a:rPr lang="en-US" b="1" dirty="0" smtClean="0"/>
              <a:t>Take notes</a:t>
            </a:r>
          </a:p>
          <a:p>
            <a:pPr lvl="1"/>
            <a:r>
              <a:rPr lang="en-US" dirty="0" smtClean="0"/>
              <a:t>Define key terms</a:t>
            </a:r>
          </a:p>
          <a:p>
            <a:pPr lvl="1"/>
            <a:r>
              <a:rPr lang="en-US" dirty="0" smtClean="0"/>
              <a:t>Note significant statistics</a:t>
            </a:r>
          </a:p>
          <a:p>
            <a:pPr lvl="1"/>
            <a:r>
              <a:rPr lang="en-US" dirty="0" smtClean="0"/>
              <a:t>Select key quotations</a:t>
            </a:r>
          </a:p>
          <a:p>
            <a:pPr lvl="1"/>
            <a:r>
              <a:rPr lang="en-US" dirty="0" smtClean="0"/>
              <a:t>Identify trends, patterns, gaps, relationships, strengths and weaknesses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Summarizing and Synthesizing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 table as a way of summarizing</a:t>
            </a:r>
          </a:p>
          <a:p>
            <a:pPr lvl="1"/>
            <a:r>
              <a:rPr lang="en-US" dirty="0" smtClean="0"/>
              <a:t>Definitions of key terms and concepts</a:t>
            </a:r>
          </a:p>
          <a:p>
            <a:pPr lvl="1"/>
            <a:r>
              <a:rPr lang="en-US" dirty="0" smtClean="0"/>
              <a:t>Research methods</a:t>
            </a:r>
          </a:p>
          <a:p>
            <a:pPr lvl="1"/>
            <a:r>
              <a:rPr lang="en-US" dirty="0" smtClean="0"/>
              <a:t>Summary of research results</a:t>
            </a:r>
          </a:p>
          <a:p>
            <a:r>
              <a:rPr lang="en-US" dirty="0" smtClean="0"/>
              <a:t>Develop an outline of your review</a:t>
            </a:r>
          </a:p>
          <a:p>
            <a:pPr lvl="1"/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Topic and thesis</a:t>
            </a:r>
          </a:p>
          <a:p>
            <a:pPr lvl="1"/>
            <a:r>
              <a:rPr lang="en-US" dirty="0" smtClean="0"/>
              <a:t>Justification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it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4525963"/>
          </a:xfrm>
        </p:spPr>
        <p:txBody>
          <a:bodyPr>
            <a:normAutofit fontScale="47500" lnSpcReduction="20000"/>
          </a:bodyPr>
          <a:lstStyle/>
          <a:p>
            <a:pPr lvl="0">
              <a:buNone/>
            </a:pPr>
            <a:r>
              <a:rPr lang="en-US" sz="6200" dirty="0" smtClean="0">
                <a:solidFill>
                  <a:srgbClr val="00B0F0"/>
                </a:solidFill>
              </a:rPr>
              <a:t>INTRODUCTION</a:t>
            </a:r>
            <a:endParaRPr lang="en-US" sz="6200" dirty="0" smtClean="0"/>
          </a:p>
          <a:p>
            <a:pPr lvl="0"/>
            <a:r>
              <a:rPr lang="en-US" sz="6200" dirty="0" smtClean="0"/>
              <a:t>Identify broad problem area, but avoid global statements</a:t>
            </a:r>
          </a:p>
          <a:p>
            <a:pPr lvl="0"/>
            <a:r>
              <a:rPr lang="en-US" sz="6200" dirty="0" smtClean="0"/>
              <a:t>Indicate topic importance</a:t>
            </a:r>
          </a:p>
          <a:p>
            <a:r>
              <a:rPr lang="en-US" sz="6200" dirty="0" smtClean="0"/>
              <a:t>State explicitly what will and will not be covered  </a:t>
            </a:r>
          </a:p>
          <a:p>
            <a:pPr lvl="0"/>
            <a:r>
              <a:rPr lang="en-US" sz="6200" dirty="0" smtClean="0"/>
              <a:t>Specify your point of view: this serves as the thesis statement </a:t>
            </a:r>
          </a:p>
          <a:p>
            <a:r>
              <a:rPr lang="en-US" sz="6200" dirty="0" smtClean="0"/>
              <a:t>Provide an overview if your review is long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it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47545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3400" dirty="0" smtClean="0">
                <a:solidFill>
                  <a:srgbClr val="00B0F0"/>
                </a:solidFill>
              </a:rPr>
              <a:t>BODY</a:t>
            </a:r>
            <a:endParaRPr lang="en-US" sz="3400" dirty="0" smtClean="0"/>
          </a:p>
          <a:p>
            <a:pPr lvl="0"/>
            <a:r>
              <a:rPr lang="en-US" sz="3200" dirty="0" smtClean="0"/>
              <a:t>Indicate </a:t>
            </a:r>
            <a:r>
              <a:rPr lang="en-US" sz="3200" i="1" dirty="0" smtClean="0"/>
              <a:t>why</a:t>
            </a:r>
            <a:r>
              <a:rPr lang="en-US" sz="3200" dirty="0" smtClean="0"/>
              <a:t> certain studies are important</a:t>
            </a:r>
          </a:p>
          <a:p>
            <a:pPr lvl="0"/>
            <a:r>
              <a:rPr lang="en-US" sz="3200" dirty="0" smtClean="0"/>
              <a:t>Be </a:t>
            </a:r>
            <a:r>
              <a:rPr lang="en-US" sz="3200" i="1" dirty="0" smtClean="0"/>
              <a:t>specific</a:t>
            </a:r>
            <a:r>
              <a:rPr lang="en-US" sz="3200" dirty="0" smtClean="0"/>
              <a:t> when describing time frames</a:t>
            </a:r>
          </a:p>
          <a:p>
            <a:pPr lvl="0"/>
            <a:r>
              <a:rPr lang="en-US" sz="3200" dirty="0" smtClean="0"/>
              <a:t>Identify classic or </a:t>
            </a:r>
            <a:r>
              <a:rPr lang="en-US" sz="3200" i="1" dirty="0" smtClean="0"/>
              <a:t>landmark studies </a:t>
            </a:r>
            <a:r>
              <a:rPr lang="en-US" sz="3200" dirty="0" smtClean="0"/>
              <a:t>as such</a:t>
            </a:r>
          </a:p>
          <a:p>
            <a:pPr lvl="0"/>
            <a:r>
              <a:rPr lang="en-US" sz="3200" dirty="0" smtClean="0"/>
              <a:t>Discuss </a:t>
            </a:r>
            <a:r>
              <a:rPr lang="en-US" sz="3200" i="1" dirty="0" smtClean="0"/>
              <a:t>other literature reviews </a:t>
            </a:r>
            <a:r>
              <a:rPr lang="en-US" sz="3200" dirty="0" smtClean="0"/>
              <a:t>on your topic</a:t>
            </a:r>
          </a:p>
          <a:p>
            <a:pPr lvl="0"/>
            <a:r>
              <a:rPr lang="en-US" sz="3200" dirty="0" smtClean="0"/>
              <a:t>Integrate </a:t>
            </a:r>
            <a:r>
              <a:rPr lang="en-US" sz="3200" i="1" dirty="0" smtClean="0"/>
              <a:t>key details </a:t>
            </a:r>
            <a:r>
              <a:rPr lang="en-US" sz="3200" dirty="0" smtClean="0"/>
              <a:t>of the literature to communicate your point of view</a:t>
            </a:r>
          </a:p>
          <a:p>
            <a:pPr lvl="0"/>
            <a:r>
              <a:rPr lang="en-US" sz="3200" dirty="0" smtClean="0"/>
              <a:t>Use </a:t>
            </a:r>
            <a:r>
              <a:rPr lang="en-US" sz="3200" i="1" dirty="0" smtClean="0"/>
              <a:t>subheadings</a:t>
            </a:r>
            <a:r>
              <a:rPr lang="en-US" sz="3200" dirty="0" smtClean="0"/>
              <a:t>, especially in long reviews</a:t>
            </a:r>
          </a:p>
          <a:p>
            <a:pPr lvl="0"/>
            <a:r>
              <a:rPr lang="en-US" sz="3200" dirty="0" smtClean="0"/>
              <a:t>Use </a:t>
            </a:r>
            <a:r>
              <a:rPr lang="en-US" sz="3200" i="1" dirty="0" smtClean="0"/>
              <a:t>transitions</a:t>
            </a:r>
            <a:r>
              <a:rPr lang="en-US" sz="3200" dirty="0" smtClean="0"/>
              <a:t> to help trace your argument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Writing it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sz="3200" dirty="0" smtClean="0">
                <a:solidFill>
                  <a:srgbClr val="00B0F0"/>
                </a:solidFill>
              </a:rPr>
              <a:t>CONCLUSION</a:t>
            </a:r>
            <a:endParaRPr lang="en-US" sz="3200" dirty="0" smtClean="0"/>
          </a:p>
          <a:p>
            <a:r>
              <a:rPr lang="en-US" sz="3200" dirty="0" smtClean="0"/>
              <a:t>If a stand-alone article</a:t>
            </a:r>
          </a:p>
          <a:p>
            <a:pPr lvl="1"/>
            <a:r>
              <a:rPr lang="en-US" sz="2800" dirty="0" smtClean="0"/>
              <a:t>makes clear how the material presented supports the assertion or proposition </a:t>
            </a:r>
          </a:p>
          <a:p>
            <a:r>
              <a:rPr lang="en-US" sz="3200" dirty="0" smtClean="0"/>
              <a:t>If part of thesis/dissertation</a:t>
            </a:r>
          </a:p>
          <a:p>
            <a:pPr lvl="1"/>
            <a:r>
              <a:rPr lang="en-US" sz="2800" dirty="0" smtClean="0"/>
              <a:t>leads to and justifies the research question that has been posed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Professor or advisor</a:t>
            </a:r>
          </a:p>
          <a:p>
            <a:r>
              <a:rPr lang="en-US" dirty="0" smtClean="0">
                <a:hlinkClick r:id="rId2"/>
              </a:rPr>
              <a:t>Library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3"/>
              </a:rPr>
              <a:t>Reference Librarians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Writing Center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College of Graduate Studies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Past programs posted online – follow link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Resources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01000" cy="48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Lists of useful questions to help analyze,</a:t>
            </a:r>
          </a:p>
          <a:p>
            <a:pPr>
              <a:buNone/>
            </a:pPr>
            <a:r>
              <a:rPr lang="en-US" dirty="0" smtClean="0"/>
              <a:t>summarize, and synthesize the literature</a:t>
            </a:r>
          </a:p>
          <a:p>
            <a:r>
              <a:rPr lang="en-US" dirty="0" smtClean="0">
                <a:hlinkClick r:id="rId2"/>
              </a:rPr>
              <a:t>American University Library</a:t>
            </a:r>
            <a:r>
              <a:rPr lang="en-US" dirty="0" smtClean="0"/>
              <a:t> [Online]</a:t>
            </a:r>
          </a:p>
          <a:p>
            <a:r>
              <a:rPr lang="en-US" dirty="0" smtClean="0">
                <a:hlinkClick r:id="rId3"/>
              </a:rPr>
              <a:t>University of Toronto</a:t>
            </a:r>
            <a:r>
              <a:rPr lang="en-US" dirty="0" smtClean="0"/>
              <a:t> [PDF]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Basic overview of the structure</a:t>
            </a:r>
          </a:p>
          <a:p>
            <a:r>
              <a:rPr lang="en-US" dirty="0" smtClean="0">
                <a:hlinkClick r:id="rId4"/>
              </a:rPr>
              <a:t>University of Wisconsin</a:t>
            </a:r>
            <a:r>
              <a:rPr lang="en-US" dirty="0" smtClean="0"/>
              <a:t> [Online]</a:t>
            </a:r>
          </a:p>
          <a:p>
            <a:pPr>
              <a:buNone/>
            </a:pPr>
            <a:endParaRPr lang="en-US" sz="2200" dirty="0" smtClean="0"/>
          </a:p>
          <a:p>
            <a:pPr>
              <a:buNone/>
            </a:pPr>
            <a:r>
              <a:rPr lang="en-US" sz="1900" dirty="0" smtClean="0"/>
              <a:t>*Material in this presentation borrowed or adapted from the sources</a:t>
            </a:r>
          </a:p>
          <a:p>
            <a:pPr>
              <a:buNone/>
            </a:pPr>
            <a:r>
              <a:rPr lang="en-US" sz="1900" dirty="0" smtClean="0"/>
              <a:t>listed on this slide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Teri Green, BA </a:t>
            </a:r>
          </a:p>
          <a:p>
            <a:pPr lvl="1"/>
            <a:r>
              <a:rPr lang="en-US" dirty="0" smtClean="0"/>
              <a:t>Graduate Assistant in the                    College of Graduate Studies teresa.green@utoledo.edu</a:t>
            </a:r>
          </a:p>
          <a:p>
            <a:r>
              <a:rPr lang="en-US" dirty="0" smtClean="0"/>
              <a:t>Mark Horan, MA, MLS </a:t>
            </a:r>
          </a:p>
          <a:p>
            <a:pPr lvl="1"/>
            <a:r>
              <a:rPr lang="en-US" dirty="0" smtClean="0"/>
              <a:t>Associate Professor of Library Administration and</a:t>
            </a:r>
            <a:br>
              <a:rPr lang="en-US" dirty="0" smtClean="0"/>
            </a:br>
            <a:r>
              <a:rPr lang="en-US" dirty="0" smtClean="0"/>
              <a:t>Librarian for the College of Education Mark.Horan@utoledo.edu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What is a Literature Review?</a:t>
            </a:r>
          </a:p>
          <a:p>
            <a:r>
              <a:rPr lang="en-US" sz="2400" dirty="0" smtClean="0"/>
              <a:t>Searching for literature</a:t>
            </a:r>
          </a:p>
          <a:p>
            <a:r>
              <a:rPr lang="en-US" sz="2400" dirty="0" smtClean="0"/>
              <a:t>Summarizing and Synthesizing</a:t>
            </a:r>
          </a:p>
          <a:p>
            <a:r>
              <a:rPr lang="en-US" sz="2400" dirty="0" smtClean="0"/>
              <a:t>Writing it up</a:t>
            </a:r>
          </a:p>
          <a:p>
            <a:r>
              <a:rPr lang="en-US" sz="2400" dirty="0" smtClean="0"/>
              <a:t>Resources</a:t>
            </a: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Literature Review?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4294967295"/>
          </p:nvPr>
        </p:nvSpPr>
        <p:spPr>
          <a:xfrm>
            <a:off x="457200" y="1371600"/>
            <a:ext cx="4041775" cy="8382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</a:rPr>
              <a:t>What it </a:t>
            </a:r>
            <a:r>
              <a:rPr lang="en-US" b="1" i="1" dirty="0" smtClean="0">
                <a:solidFill>
                  <a:srgbClr val="00B0F0"/>
                </a:solidFill>
              </a:rPr>
              <a:t>is</a:t>
            </a:r>
            <a:r>
              <a:rPr lang="en-US" b="1" dirty="0" smtClean="0">
                <a:solidFill>
                  <a:srgbClr val="00B0F0"/>
                </a:solidFill>
              </a:rPr>
              <a:t>… </a:t>
            </a:r>
            <a:endParaRPr lang="en-US" b="1" dirty="0">
              <a:solidFill>
                <a:srgbClr val="00B0F0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294967295"/>
          </p:nvPr>
        </p:nvSpPr>
        <p:spPr>
          <a:xfrm>
            <a:off x="609600" y="1905000"/>
            <a:ext cx="7772400" cy="41910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Compilation of published research by recognized scholars on the topic</a:t>
            </a:r>
          </a:p>
          <a:p>
            <a:pPr lvl="0"/>
            <a:r>
              <a:rPr lang="en-US" dirty="0" smtClean="0"/>
              <a:t>Defined by argumentative thesis or research question</a:t>
            </a:r>
          </a:p>
          <a:p>
            <a:pPr lvl="0"/>
            <a:r>
              <a:rPr lang="en-US" dirty="0" smtClean="0"/>
              <a:t>Provides background or historical perspective</a:t>
            </a:r>
          </a:p>
          <a:p>
            <a:pPr lvl="0"/>
            <a:r>
              <a:rPr lang="en-US" dirty="0" smtClean="0"/>
              <a:t>Identifies areas of controversy in literature</a:t>
            </a:r>
          </a:p>
          <a:p>
            <a:pPr lvl="0"/>
            <a:r>
              <a:rPr lang="en-US" dirty="0" smtClean="0"/>
              <a:t>Synthesizes results into summary of what is and is not known</a:t>
            </a:r>
          </a:p>
          <a:p>
            <a:pPr lvl="0"/>
            <a:r>
              <a:rPr lang="en-US" dirty="0" smtClean="0"/>
              <a:t>Formulates questions that need further research</a:t>
            </a:r>
          </a:p>
          <a:p>
            <a:pPr lvl="0"/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Literature Review?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B0F0"/>
                </a:solidFill>
              </a:rPr>
              <a:t>What it is </a:t>
            </a:r>
            <a:r>
              <a:rPr lang="en-US" b="1" i="1" dirty="0" smtClean="0">
                <a:solidFill>
                  <a:srgbClr val="00B0F0"/>
                </a:solidFill>
              </a:rPr>
              <a:t>not</a:t>
            </a:r>
            <a:r>
              <a:rPr lang="en-US" b="1" dirty="0" smtClean="0">
                <a:solidFill>
                  <a:srgbClr val="00B0F0"/>
                </a:solidFill>
              </a:rPr>
              <a:t>…</a:t>
            </a:r>
          </a:p>
          <a:p>
            <a:r>
              <a:rPr lang="en-US" b="1" dirty="0" smtClean="0"/>
              <a:t>An Annotated Bibliography</a:t>
            </a:r>
            <a:endParaRPr lang="en-US" dirty="0" smtClean="0"/>
          </a:p>
          <a:p>
            <a:r>
              <a:rPr lang="en-US" b="1" dirty="0" smtClean="0"/>
              <a:t>Literary Review</a:t>
            </a:r>
            <a:endParaRPr lang="en-US" dirty="0" smtClean="0"/>
          </a:p>
          <a:p>
            <a:r>
              <a:rPr lang="en-US" b="1" dirty="0" smtClean="0"/>
              <a:t>A Book Review</a:t>
            </a:r>
            <a:endParaRPr lang="en-US" b="1" dirty="0" smtClean="0">
              <a:solidFill>
                <a:srgbClr val="00B0F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Literature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smtClean="0">
                <a:solidFill>
                  <a:srgbClr val="00B0F0"/>
                </a:solidFill>
              </a:rPr>
              <a:t>IDENTIFY</a:t>
            </a:r>
          </a:p>
          <a:p>
            <a:pPr lvl="1"/>
            <a:r>
              <a:rPr lang="en-US" dirty="0" smtClean="0"/>
              <a:t>What has and has not been investigated</a:t>
            </a:r>
          </a:p>
          <a:p>
            <a:pPr lvl="1"/>
            <a:r>
              <a:rPr lang="en-US" dirty="0" smtClean="0"/>
              <a:t>Data sources that other researchers have used </a:t>
            </a:r>
          </a:p>
          <a:p>
            <a:pPr lvl="1"/>
            <a:r>
              <a:rPr lang="en-US" dirty="0" smtClean="0"/>
              <a:t>Potential relationships between concepts and to identify researchable hypotheses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>
                <a:solidFill>
                  <a:srgbClr val="00B0F0"/>
                </a:solidFill>
              </a:rPr>
              <a:t>DEVELOP</a:t>
            </a:r>
          </a:p>
          <a:p>
            <a:pPr lvl="1"/>
            <a:r>
              <a:rPr lang="en-US" dirty="0" smtClean="0"/>
              <a:t>General explanations for observed variations in a behavior or phenomenon</a:t>
            </a:r>
          </a:p>
          <a:p>
            <a:pPr lvl="1"/>
            <a:r>
              <a:rPr lang="en-US" dirty="0" smtClean="0"/>
              <a:t>Alternative research projects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>
                <a:solidFill>
                  <a:srgbClr val="00B0F0"/>
                </a:solidFill>
              </a:rPr>
              <a:t>DISCOVER</a:t>
            </a:r>
          </a:p>
          <a:p>
            <a:pPr lvl="1"/>
            <a:r>
              <a:rPr lang="en-US" dirty="0" smtClean="0"/>
              <a:t>How others have defined and measured key concepts</a:t>
            </a:r>
          </a:p>
          <a:p>
            <a:pPr lvl="1"/>
            <a:r>
              <a:rPr lang="en-US" dirty="0" smtClean="0"/>
              <a:t>How a research project is related to the work of others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Lit Reviews Are Written…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Most often as part of the introduction to an essay, research report, or thesis</a:t>
            </a:r>
          </a:p>
          <a:p>
            <a:pPr lvl="0"/>
            <a:r>
              <a:rPr lang="en-US" dirty="0" smtClean="0"/>
              <a:t>Occasionally as a stand-alone paper</a:t>
            </a:r>
          </a:p>
          <a:p>
            <a:r>
              <a:rPr lang="en-US" dirty="0" smtClean="0"/>
              <a:t>As a piece of </a:t>
            </a:r>
            <a:r>
              <a:rPr lang="en-US" i="1" dirty="0" smtClean="0"/>
              <a:t>discursive prose</a:t>
            </a:r>
          </a:p>
          <a:p>
            <a:r>
              <a:rPr lang="en-US" dirty="0" smtClean="0"/>
              <a:t>To provide a theoretical framework and rationale for a research study </a:t>
            </a:r>
            <a:endParaRPr lang="en-US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a Literature Review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95400"/>
          <a:ext cx="7467600" cy="4068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Checklist – Have you…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Created a Research Sentence? This is a Preliminary search strategy. </a:t>
            </a:r>
          </a:p>
          <a:p>
            <a:r>
              <a:rPr lang="en-US" dirty="0" smtClean="0"/>
              <a:t>Talked with your Professor? They can point out important people in the field.</a:t>
            </a:r>
          </a:p>
          <a:p>
            <a:r>
              <a:rPr lang="en-US" dirty="0" smtClean="0"/>
              <a:t>Created a position on your topic?</a:t>
            </a:r>
          </a:p>
          <a:p>
            <a:r>
              <a:rPr lang="en-US" dirty="0" smtClean="0"/>
              <a:t>Found multiple viewpoints on your topic?</a:t>
            </a:r>
          </a:p>
          <a:p>
            <a:r>
              <a:rPr lang="en-US" dirty="0" smtClean="0"/>
              <a:t>Listed major schools of thought on your topic?</a:t>
            </a:r>
          </a:p>
          <a:p>
            <a:r>
              <a:rPr lang="en-US" dirty="0" smtClean="0"/>
              <a:t>Documented where you found your information?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Searching for 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to search and utilize </a:t>
            </a:r>
            <a:r>
              <a:rPr lang="en-US" sz="2800" dirty="0" smtClean="0">
                <a:hlinkClick r:id="rId3"/>
              </a:rPr>
              <a:t>library services</a:t>
            </a:r>
            <a:r>
              <a:rPr lang="en-US" sz="2800" dirty="0" smtClean="0"/>
              <a:t> in your literature review</a:t>
            </a:r>
          </a:p>
          <a:p>
            <a:r>
              <a:rPr lang="en-US" sz="2800" dirty="0" smtClean="0"/>
              <a:t>Make an </a:t>
            </a:r>
            <a:r>
              <a:rPr lang="en-US" sz="2800" dirty="0" smtClean="0">
                <a:hlinkClick r:id="rId4"/>
              </a:rPr>
              <a:t>appointment</a:t>
            </a:r>
            <a:r>
              <a:rPr lang="en-US" sz="2800" dirty="0" smtClean="0"/>
              <a:t> with a Reference Librarian—a skilled researcher who can help you find sources and save time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Presentation by </a:t>
            </a:r>
          </a:p>
          <a:p>
            <a:pPr>
              <a:buNone/>
            </a:pPr>
            <a:r>
              <a:rPr lang="en-US" dirty="0" smtClean="0"/>
              <a:t>    Mark Horan with </a:t>
            </a:r>
          </a:p>
          <a:p>
            <a:pPr>
              <a:buNone/>
            </a:pPr>
            <a:r>
              <a:rPr lang="en-US" dirty="0" smtClean="0"/>
              <a:t>    “live navigation”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graphicFrame>
        <p:nvGraphicFramePr>
          <p:cNvPr id="6" name="Object 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4800600" y="4267200"/>
          <a:ext cx="2590800" cy="1942875"/>
        </p:xfrm>
        <a:graphic>
          <a:graphicData uri="http://schemas.openxmlformats.org/presentationml/2006/ole">
            <p:oleObj spid="_x0000_s1028" name="Presentation" r:id="rId5" imgW="4570378" imgH="3427646" progId="PowerPoint.Show.12">
              <p:link updateAutomatic="1"/>
            </p:oleObj>
          </a:graphicData>
        </a:graphic>
      </p:graphicFrame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289</TotalTime>
  <Words>684</Words>
  <Application>Microsoft Office PowerPoint</Application>
  <PresentationFormat>On-screen Show (4:3)</PresentationFormat>
  <Paragraphs>134</Paragraphs>
  <Slides>17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Technic</vt:lpstr>
      <vt:lpstr>C:\Users\davidmichaelgreen\Desktop\Lit_Researchlabeled.ppsx</vt:lpstr>
      <vt:lpstr>Conducting the Literature Review</vt:lpstr>
      <vt:lpstr>Overview</vt:lpstr>
      <vt:lpstr>What is a Literature Review?</vt:lpstr>
      <vt:lpstr>What is a Literature Review?</vt:lpstr>
      <vt:lpstr>Purpose of Literature Review</vt:lpstr>
      <vt:lpstr>Lit Reviews Are Written…</vt:lpstr>
      <vt:lpstr>Stages of a Literature Review</vt:lpstr>
      <vt:lpstr>Checklist – Have you…</vt:lpstr>
      <vt:lpstr>Searching for Literature</vt:lpstr>
      <vt:lpstr>Organizing and Analyzing</vt:lpstr>
      <vt:lpstr>Summarizing and Synthesizing</vt:lpstr>
      <vt:lpstr>Writing it up</vt:lpstr>
      <vt:lpstr>Writing it up</vt:lpstr>
      <vt:lpstr>Writing it up</vt:lpstr>
      <vt:lpstr>Resources</vt:lpstr>
      <vt:lpstr>Web Resources 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Conducting the Literature Review</dc:title>
  <dc:creator>tmg</dc:creator>
  <cp:lastModifiedBy>tmg</cp:lastModifiedBy>
  <cp:revision>34</cp:revision>
  <dcterms:created xsi:type="dcterms:W3CDTF">2010-10-18T14:39:02Z</dcterms:created>
  <dcterms:modified xsi:type="dcterms:W3CDTF">2010-11-03T18:57:57Z</dcterms:modified>
</cp:coreProperties>
</file>