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21"/>
  </p:handoutMasterIdLst>
  <p:sldIdLst>
    <p:sldId id="256" r:id="rId2"/>
    <p:sldId id="288" r:id="rId3"/>
    <p:sldId id="264" r:id="rId4"/>
    <p:sldId id="273" r:id="rId5"/>
    <p:sldId id="268" r:id="rId6"/>
    <p:sldId id="287" r:id="rId7"/>
    <p:sldId id="289" r:id="rId8"/>
    <p:sldId id="258" r:id="rId9"/>
    <p:sldId id="267" r:id="rId10"/>
    <p:sldId id="261" r:id="rId11"/>
    <p:sldId id="262" r:id="rId12"/>
    <p:sldId id="290" r:id="rId13"/>
    <p:sldId id="270" r:id="rId14"/>
    <p:sldId id="271" r:id="rId15"/>
    <p:sldId id="275" r:id="rId16"/>
    <p:sldId id="276" r:id="rId17"/>
    <p:sldId id="274" r:id="rId18"/>
    <p:sldId id="280" r:id="rId19"/>
    <p:sldId id="282" r:id="rId2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DDDDDD"/>
    <a:srgbClr val="CC0000"/>
    <a:srgbClr val="3366FF"/>
    <a:srgbClr val="B2B2B2"/>
    <a:srgbClr val="FF0000"/>
    <a:srgbClr val="FFFF00"/>
    <a:srgbClr val="013E7D"/>
    <a:srgbClr val="0D21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76" autoAdjust="0"/>
    <p:restoredTop sz="94695" autoAdjust="0"/>
  </p:normalViewPr>
  <p:slideViewPr>
    <p:cSldViewPr>
      <p:cViewPr>
        <p:scale>
          <a:sx n="66" d="100"/>
          <a:sy n="66" d="100"/>
        </p:scale>
        <p:origin x="-1974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6C41E53D-6BAB-4C74-84FE-E0804ACFED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4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6A5CC-88FF-4415-9F62-4E07845F9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23B0A-0CD7-49FB-8DEE-220242BF6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0D684-60BC-41EE-9B88-C583B0171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5D64A-9E45-4DF2-82D8-D97AA9025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89D86-C041-41D4-B5B9-7F1714CEC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E4A0-2103-493E-9EED-B6506A41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D174E-D698-4631-A158-1C8C576E6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1B9B2-AD8F-4A14-AE70-018C75165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8E1E8-FD95-41D6-A292-65F9136BD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C1916-5F80-4EA2-99AF-4BFD3258C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0B041-A7FB-4CDD-94EF-F26978ADE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C1427E1-68BD-40F3-9738-F23A7C2E3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iprogram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i.toledo.ed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ResearchAdmin.HSC@utoledo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esearchAdmin.MC@utoledo.ed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tiprogram.org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Office of Research &amp; Sponsored Programs</a:t>
            </a:r>
          </a:p>
        </p:txBody>
      </p:sp>
      <p:pic>
        <p:nvPicPr>
          <p:cNvPr id="2051" name="Picture 11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2"/>
          <p:cNvSpPr txBox="1">
            <a:spLocks noChangeArrowheads="1"/>
          </p:cNvSpPr>
          <p:nvPr/>
        </p:nvSpPr>
        <p:spPr bwMode="auto">
          <a:xfrm>
            <a:off x="838200" y="2819400"/>
            <a:ext cx="6915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Research Ethics &amp; Compliance</a:t>
            </a:r>
          </a:p>
        </p:txBody>
      </p:sp>
      <p:sp>
        <p:nvSpPr>
          <p:cNvPr id="2053" name="Text Box 13"/>
          <p:cNvSpPr txBox="1">
            <a:spLocks noChangeArrowheads="1"/>
          </p:cNvSpPr>
          <p:nvPr/>
        </p:nvSpPr>
        <p:spPr bwMode="auto">
          <a:xfrm>
            <a:off x="838200" y="4724400"/>
            <a:ext cx="33718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James P. Trempe, Ph.D.</a:t>
            </a:r>
          </a:p>
          <a:p>
            <a:r>
              <a:rPr lang="en-US"/>
              <a:t>Vice President for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GRAD  Approval  &amp;  Assurance  Form</a:t>
            </a:r>
          </a:p>
        </p:txBody>
      </p:sp>
      <p:pic>
        <p:nvPicPr>
          <p:cNvPr id="11267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" y="914400"/>
            <a:ext cx="4486275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3925" y="1200150"/>
            <a:ext cx="4410075" cy="56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ANIMAL  SUBJECTS  RESEARCH</a:t>
            </a:r>
          </a:p>
        </p:txBody>
      </p:sp>
      <p:pic>
        <p:nvPicPr>
          <p:cNvPr id="12291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8382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 b="1"/>
              <a:t> Use of </a:t>
            </a:r>
            <a:r>
              <a:rPr lang="en-US" sz="2800" b="1" u="sng"/>
              <a:t>LIVE</a:t>
            </a:r>
            <a:r>
              <a:rPr lang="en-US" sz="2800" b="1"/>
              <a:t>, </a:t>
            </a:r>
            <a:r>
              <a:rPr lang="en-US" sz="2800" b="1" u="sng"/>
              <a:t>VERTEBRATE</a:t>
            </a:r>
            <a:r>
              <a:rPr lang="en-US" sz="2800" b="1"/>
              <a:t> Animals for</a:t>
            </a:r>
          </a:p>
          <a:p>
            <a:r>
              <a:rPr lang="en-US" sz="2800" b="1"/>
              <a:t>  </a:t>
            </a:r>
            <a:r>
              <a:rPr lang="en-US" sz="2800" b="1" u="sng"/>
              <a:t>RESEARCH</a:t>
            </a:r>
            <a:r>
              <a:rPr lang="en-US" sz="2800" b="1"/>
              <a:t>, </a:t>
            </a:r>
            <a:r>
              <a:rPr lang="en-US" sz="2800" b="1" u="sng"/>
              <a:t>RESEARCH TRAINING</a:t>
            </a:r>
            <a:r>
              <a:rPr lang="en-US" sz="2800" b="1"/>
              <a:t>, or </a:t>
            </a:r>
          </a:p>
          <a:p>
            <a:r>
              <a:rPr lang="en-US" sz="2800" b="1"/>
              <a:t>  </a:t>
            </a:r>
            <a:r>
              <a:rPr lang="en-US" sz="2800" b="1" u="sng"/>
              <a:t>BIOLOGICAL TESTING</a:t>
            </a:r>
            <a:r>
              <a:rPr lang="en-US" sz="2800" b="1"/>
              <a:t> </a:t>
            </a: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685800" y="2438400"/>
            <a:ext cx="35274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/>
              <a:t>  Includes:</a:t>
            </a:r>
          </a:p>
          <a:p>
            <a:pPr lvl="1">
              <a:buFontTx/>
              <a:buChar char="•"/>
            </a:pPr>
            <a:r>
              <a:rPr lang="en-US" sz="2400"/>
              <a:t>  Lab Testing </a:t>
            </a:r>
          </a:p>
          <a:p>
            <a:pPr lvl="1">
              <a:buFontTx/>
              <a:buChar char="•"/>
            </a:pPr>
            <a:r>
              <a:rPr lang="en-US" sz="2400"/>
              <a:t>  Behavioral Testing </a:t>
            </a:r>
          </a:p>
          <a:p>
            <a:pPr lvl="1">
              <a:buFontTx/>
              <a:buChar char="•"/>
            </a:pPr>
            <a:r>
              <a:rPr lang="en-US" sz="2400"/>
              <a:t>  Field Collection</a:t>
            </a:r>
          </a:p>
          <a:p>
            <a:pPr lvl="1">
              <a:buFontTx/>
              <a:buChar char="•"/>
            </a:pPr>
            <a:r>
              <a:rPr lang="en-US" sz="2400"/>
              <a:t>  Field Observation  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304800" y="4267200"/>
            <a:ext cx="8382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sz="2800" b="1" dirty="0"/>
              <a:t> Protocols Reviewed &amp; Approved by the     Institutional Animal Care and Use Committee (IACUC).</a:t>
            </a:r>
          </a:p>
          <a:p>
            <a:pPr marL="457200" indent="-457200">
              <a:buFontTx/>
              <a:buChar char="•"/>
              <a:defRPr/>
            </a:pPr>
            <a:r>
              <a:rPr lang="en-US" sz="2800" b="1" dirty="0"/>
              <a:t>Animal subjects research training at:</a:t>
            </a:r>
          </a:p>
          <a:p>
            <a:pPr marL="457200" indent="-457200">
              <a:defRPr/>
            </a:pPr>
            <a:r>
              <a:rPr lang="en-US" sz="2800" b="1" dirty="0"/>
              <a:t>	</a:t>
            </a:r>
            <a:r>
              <a:rPr lang="en-US" sz="2800" b="1" dirty="0">
                <a:hlinkClick r:id="rId3"/>
              </a:rPr>
              <a:t>www.citiprogram.org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Financial Conflict of Interest</a:t>
            </a:r>
          </a:p>
        </p:txBody>
      </p:sp>
      <p:pic>
        <p:nvPicPr>
          <p:cNvPr id="14339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800" b="1"/>
              <a:t>   Any financial relationship that could potentially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2800" b="1"/>
              <a:t>   compromise the impartiality of a researcher.</a:t>
            </a:r>
          </a:p>
          <a:p>
            <a:pPr algn="ctr" eaLnBrk="1" hangingPunct="1">
              <a:spcBef>
                <a:spcPct val="20000"/>
              </a:spcBef>
            </a:pPr>
            <a:endParaRPr lang="en-US" sz="2800" b="1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 b="1"/>
              <a:t>  Formal Disclosures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sz="2400" b="1"/>
              <a:t> Financial disclosure form needed for every grant or </a:t>
            </a:r>
          </a:p>
          <a:p>
            <a:pPr lvl="1" eaLnBrk="1" hangingPunct="1">
              <a:spcBef>
                <a:spcPct val="20000"/>
              </a:spcBef>
            </a:pPr>
            <a:r>
              <a:rPr lang="en-US" sz="2400" b="1"/>
              <a:t>  protocol submission by all researchers.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2400" b="1"/>
              <a:t> </a:t>
            </a:r>
            <a:r>
              <a:rPr lang="en-US" sz="2400" b="1">
                <a:hlinkClick r:id="rId3"/>
              </a:rPr>
              <a:t>http://coi.toledo.edu</a:t>
            </a:r>
            <a:endParaRPr lang="en-US" sz="2400" b="1"/>
          </a:p>
          <a:p>
            <a:pPr lvl="1" eaLnBrk="1" hangingPunct="1">
              <a:spcBef>
                <a:spcPct val="20000"/>
              </a:spcBef>
            </a:pPr>
            <a:endParaRPr lang="en-US" sz="2400" b="1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 b="1"/>
              <a:t>  Conflict of Interest Management Plans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sz="2400" b="1"/>
              <a:t>To eliminate the conflict</a:t>
            </a:r>
          </a:p>
          <a:p>
            <a:pPr lvl="1" eaLnBrk="1" hangingPunct="1">
              <a:spcBef>
                <a:spcPct val="20000"/>
              </a:spcBef>
            </a:pPr>
            <a:r>
              <a:rPr lang="en-US" sz="2400" b="1"/>
              <a:t> </a:t>
            </a:r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ENVIRONMENTAL SAFETY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8005763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/>
          </a:p>
          <a:p>
            <a:r>
              <a:rPr lang="en-US" sz="2800" b="1"/>
              <a:t>Chemical Safety</a:t>
            </a:r>
          </a:p>
          <a:p>
            <a:pPr lvl="1">
              <a:buFontTx/>
              <a:buChar char="•"/>
            </a:pPr>
            <a:r>
              <a:rPr lang="en-US" sz="2400"/>
              <a:t> Toxic, Carcinogenic, Caustic or Flammable Materials</a:t>
            </a:r>
          </a:p>
          <a:p>
            <a:pPr lvl="1">
              <a:buFontTx/>
              <a:buChar char="•"/>
            </a:pPr>
            <a:r>
              <a:rPr lang="en-US" sz="2400"/>
              <a:t> Review &amp; Approval by Safety &amp; Health Department</a:t>
            </a:r>
          </a:p>
          <a:p>
            <a:endParaRPr lang="en-US" sz="2400"/>
          </a:p>
          <a:p>
            <a:r>
              <a:rPr lang="en-US" sz="2800" b="1"/>
              <a:t>Bio-Safety</a:t>
            </a:r>
          </a:p>
          <a:p>
            <a:pPr lvl="1">
              <a:buFontTx/>
              <a:buChar char="•"/>
            </a:pPr>
            <a:r>
              <a:rPr lang="en-US" sz="2400"/>
              <a:t> Recombinant DNA Research</a:t>
            </a:r>
          </a:p>
          <a:p>
            <a:pPr lvl="1">
              <a:buFontTx/>
              <a:buChar char="•"/>
            </a:pPr>
            <a:r>
              <a:rPr lang="en-US" sz="2400"/>
              <a:t> Other Biohazardous Microorganisms</a:t>
            </a:r>
          </a:p>
          <a:p>
            <a:pPr lvl="1">
              <a:buFont typeface="Arial" charset="0"/>
              <a:buChar char="•"/>
            </a:pPr>
            <a:r>
              <a:rPr lang="en-US" sz="2400"/>
              <a:t> Review &amp; Approval by IBC</a:t>
            </a:r>
          </a:p>
          <a:p>
            <a:endParaRPr lang="en-US" sz="2400" b="1"/>
          </a:p>
          <a:p>
            <a:r>
              <a:rPr lang="en-US" sz="2800" b="1"/>
              <a:t>Radiation Safety</a:t>
            </a:r>
          </a:p>
          <a:p>
            <a:pPr lvl="1">
              <a:buFontTx/>
              <a:buChar char="•"/>
            </a:pPr>
            <a:r>
              <a:rPr lang="en-US" sz="2400"/>
              <a:t> Radioisotopes</a:t>
            </a:r>
          </a:p>
          <a:p>
            <a:pPr lvl="1">
              <a:buFontTx/>
              <a:buChar char="•"/>
            </a:pPr>
            <a:r>
              <a:rPr lang="en-US" sz="2400"/>
              <a:t> Radiation Generating Devices</a:t>
            </a:r>
          </a:p>
          <a:p>
            <a:pPr lvl="2">
              <a:buFontTx/>
              <a:buChar char="•"/>
            </a:pPr>
            <a:r>
              <a:rPr lang="en-US"/>
              <a:t>Irradiators, Electron Microscopes, Particle Accelerators</a:t>
            </a:r>
          </a:p>
          <a:p>
            <a:pPr lvl="1">
              <a:buFontTx/>
              <a:buChar char="•"/>
            </a:pPr>
            <a:r>
              <a:rPr lang="en-US" sz="2400"/>
              <a:t>  Review &amp; Approval by Radiation Safety Committee</a:t>
            </a:r>
          </a:p>
          <a:p>
            <a:pPr lvl="1">
              <a:buFontTx/>
              <a:buChar char="•"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Research Protocols</a:t>
            </a:r>
          </a:p>
        </p:txBody>
      </p:sp>
      <p:pic>
        <p:nvPicPr>
          <p:cNvPr id="16387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7772400" cy="576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Students MUST be Named Participants on Approved Protocols for Research Involving: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/>
              <a:t>  </a:t>
            </a:r>
            <a:r>
              <a:rPr lang="en-US" sz="3200" b="1"/>
              <a:t>Human Subjects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 b="1"/>
              <a:t>  Animals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 b="1"/>
              <a:t>  Environmental Safety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sz="2800" b="1"/>
              <a:t>  Chemical, radiation &amp; biohazards</a:t>
            </a:r>
          </a:p>
          <a:p>
            <a:pPr lvl="2">
              <a:spcBef>
                <a:spcPct val="50000"/>
              </a:spcBef>
              <a:buFontTx/>
              <a:buChar char="•"/>
            </a:pPr>
            <a:endParaRPr lang="en-US" sz="2800" b="1"/>
          </a:p>
          <a:p>
            <a:pPr lvl="1">
              <a:spcBef>
                <a:spcPct val="50000"/>
              </a:spcBef>
              <a:buFontTx/>
              <a:buChar char="•"/>
            </a:pPr>
            <a:endParaRPr 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Export Control Laws</a:t>
            </a:r>
          </a:p>
        </p:txBody>
      </p:sp>
      <p:pic>
        <p:nvPicPr>
          <p:cNvPr id="17411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1524000"/>
            <a:ext cx="8534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 u="sng"/>
              <a:t>Exports</a:t>
            </a:r>
            <a:r>
              <a:rPr lang="en-US" sz="2800" u="sng"/>
              <a:t>:</a:t>
            </a:r>
            <a:r>
              <a:rPr lang="en-US" sz="2800"/>
              <a:t>  </a:t>
            </a:r>
            <a:r>
              <a:rPr lang="en-US" sz="2800" b="1"/>
              <a:t>The shipment or transfer of </a:t>
            </a:r>
            <a:r>
              <a:rPr lang="en-US" sz="2800" b="1" i="1"/>
              <a:t>items,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 i="1"/>
              <a:t>   information, or</a:t>
            </a:r>
            <a:r>
              <a:rPr lang="en-US" sz="2800" b="1"/>
              <a:t> </a:t>
            </a:r>
            <a:r>
              <a:rPr lang="en-US" sz="2800" b="1" i="1"/>
              <a:t>software</a:t>
            </a:r>
            <a:r>
              <a:rPr lang="en-US" sz="2800" b="1"/>
              <a:t> outside the U.S. or;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/>
              <a:t>   the release or sharing of restricted technology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/>
              <a:t>   or data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/>
              <a:t> </a:t>
            </a:r>
            <a:r>
              <a:rPr lang="en-US" sz="2400" b="1" i="1"/>
              <a:t>Items</a:t>
            </a:r>
            <a:r>
              <a:rPr lang="en-US" sz="2400"/>
              <a:t> – Tangible things, equipment or hardware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 i="1"/>
              <a:t> Information</a:t>
            </a:r>
            <a:r>
              <a:rPr lang="en-US" sz="2400"/>
              <a:t> = “Technical Data” such as models, 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400"/>
              <a:t>  formulae, engineering designs or technical assistance 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400"/>
              <a:t>  such as training or instruction. </a:t>
            </a:r>
            <a:r>
              <a:rPr lang="en-US" sz="2400" b="1" i="1"/>
              <a:t>“Deemed Export”</a:t>
            </a:r>
            <a:endParaRPr lang="en-US" sz="240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 i="1"/>
              <a:t> Software</a:t>
            </a:r>
            <a:r>
              <a:rPr lang="en-US" sz="2400"/>
              <a:t> – Computer programs in either “Source Code” 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400"/>
              <a:t>  (programming statements) or “Object Code” (machine-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400"/>
              <a:t>  readable instructions).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Prohibited Countries</a:t>
            </a:r>
          </a:p>
        </p:txBody>
      </p:sp>
      <p:pic>
        <p:nvPicPr>
          <p:cNvPr id="18435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00063" y="1076325"/>
            <a:ext cx="3962400" cy="2298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800"/>
              <a:t>  </a:t>
            </a:r>
            <a:r>
              <a:rPr lang="en-US" sz="1800" b="1" u="sng"/>
              <a:t>Commerce Sanctioned Countries</a:t>
            </a:r>
          </a:p>
          <a:p>
            <a:pPr eaLnBrk="1" hangingPunct="1"/>
            <a:r>
              <a:rPr lang="en-US" sz="1800"/>
              <a:t>Afghanistan                   Liberia      </a:t>
            </a:r>
          </a:p>
          <a:p>
            <a:pPr eaLnBrk="1" hangingPunct="1"/>
            <a:r>
              <a:rPr lang="en-US" sz="1800"/>
              <a:t>Armenia                         North Korea</a:t>
            </a:r>
          </a:p>
          <a:p>
            <a:pPr eaLnBrk="1" hangingPunct="1"/>
            <a:r>
              <a:rPr lang="en-US" sz="1800"/>
              <a:t>Azerbaijan                     Syria</a:t>
            </a:r>
          </a:p>
          <a:p>
            <a:pPr eaLnBrk="1" hangingPunct="1"/>
            <a:r>
              <a:rPr lang="en-US" sz="1800"/>
              <a:t>Belarus                          Tajikistan</a:t>
            </a:r>
          </a:p>
          <a:p>
            <a:pPr eaLnBrk="1" hangingPunct="1"/>
            <a:r>
              <a:rPr lang="en-US" sz="1800"/>
              <a:t>Cuba                              Ukraine</a:t>
            </a:r>
          </a:p>
          <a:p>
            <a:pPr eaLnBrk="1" hangingPunct="1"/>
            <a:r>
              <a:rPr lang="en-US" sz="1800"/>
              <a:t>Iran                                 Vietnam</a:t>
            </a:r>
          </a:p>
          <a:p>
            <a:pPr eaLnBrk="1" hangingPunct="1"/>
            <a:r>
              <a:rPr lang="en-US" sz="1800"/>
              <a:t>Iraq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029200" y="1066800"/>
            <a:ext cx="3581400" cy="2573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1800" b="1" u="sng"/>
              <a:t>Arms Embargoed Countries</a:t>
            </a:r>
          </a:p>
          <a:p>
            <a:pPr algn="ctr" eaLnBrk="1" hangingPunct="1"/>
            <a:r>
              <a:rPr lang="en-US" sz="1800"/>
              <a:t>Burma</a:t>
            </a:r>
          </a:p>
          <a:p>
            <a:pPr algn="ctr" eaLnBrk="1" hangingPunct="1"/>
            <a:r>
              <a:rPr lang="en-US" sz="1800"/>
              <a:t>China</a:t>
            </a:r>
          </a:p>
          <a:p>
            <a:pPr algn="ctr" eaLnBrk="1" hangingPunct="1"/>
            <a:r>
              <a:rPr lang="en-US" sz="1800"/>
              <a:t>Fed. Rep. of Yugoslavia </a:t>
            </a:r>
          </a:p>
          <a:p>
            <a:pPr algn="ctr" eaLnBrk="1" hangingPunct="1"/>
            <a:r>
              <a:rPr lang="en-US" sz="1800"/>
              <a:t>Haiti</a:t>
            </a:r>
          </a:p>
          <a:p>
            <a:pPr algn="ctr" eaLnBrk="1" hangingPunct="1"/>
            <a:r>
              <a:rPr lang="en-US" sz="1800"/>
              <a:t>Liberia</a:t>
            </a:r>
          </a:p>
          <a:p>
            <a:pPr algn="ctr" eaLnBrk="1" hangingPunct="1"/>
            <a:r>
              <a:rPr lang="en-US" sz="1800"/>
              <a:t>Somalia</a:t>
            </a:r>
          </a:p>
          <a:p>
            <a:pPr algn="ctr" eaLnBrk="1" hangingPunct="1"/>
            <a:r>
              <a:rPr lang="en-US" sz="1800"/>
              <a:t>Sudan</a:t>
            </a:r>
          </a:p>
          <a:p>
            <a:pPr algn="ctr" eaLnBrk="1" hangingPunct="1"/>
            <a:r>
              <a:rPr lang="en-US" sz="1800"/>
              <a:t>Zaire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38138" y="3652838"/>
            <a:ext cx="3962400" cy="2024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1800" b="1" u="sng"/>
              <a:t>Subject to U.S. Trade Embargoes</a:t>
            </a:r>
          </a:p>
          <a:p>
            <a:pPr algn="ctr" eaLnBrk="1" hangingPunct="1"/>
            <a:r>
              <a:rPr lang="en-US" sz="1800"/>
              <a:t>Burma</a:t>
            </a:r>
          </a:p>
          <a:p>
            <a:pPr algn="ctr" eaLnBrk="1" hangingPunct="1"/>
            <a:r>
              <a:rPr lang="en-US" sz="1800"/>
              <a:t>Cuba</a:t>
            </a:r>
          </a:p>
          <a:p>
            <a:pPr algn="ctr" eaLnBrk="1" hangingPunct="1"/>
            <a:r>
              <a:rPr lang="en-US" sz="1800"/>
              <a:t>Iran</a:t>
            </a:r>
          </a:p>
          <a:p>
            <a:pPr algn="ctr" eaLnBrk="1" hangingPunct="1"/>
            <a:r>
              <a:rPr lang="en-US" sz="1800"/>
              <a:t>Syria</a:t>
            </a:r>
          </a:p>
          <a:p>
            <a:pPr algn="ctr" eaLnBrk="1" hangingPunct="1"/>
            <a:r>
              <a:rPr lang="en-US" sz="1800"/>
              <a:t>North Korea</a:t>
            </a:r>
          </a:p>
          <a:p>
            <a:pPr algn="ctr" eaLnBrk="1" hangingPunct="1"/>
            <a:r>
              <a:rPr lang="en-US" sz="1800"/>
              <a:t>Sudan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243513" y="3657600"/>
            <a:ext cx="3178175" cy="2298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 u="sng"/>
              <a:t>State Sanctioned Countries</a:t>
            </a:r>
          </a:p>
          <a:p>
            <a:pPr algn="ctr" eaLnBrk="1" hangingPunct="1"/>
            <a:r>
              <a:rPr lang="en-US" sz="1800"/>
              <a:t>Balkans</a:t>
            </a:r>
          </a:p>
          <a:p>
            <a:pPr algn="ctr" eaLnBrk="1" hangingPunct="1"/>
            <a:r>
              <a:rPr lang="en-US" sz="1800"/>
              <a:t>Cote D’Ivoire</a:t>
            </a:r>
          </a:p>
          <a:p>
            <a:pPr algn="ctr" eaLnBrk="1" hangingPunct="1"/>
            <a:r>
              <a:rPr lang="en-US" sz="1800"/>
              <a:t>Iraq</a:t>
            </a:r>
          </a:p>
          <a:p>
            <a:pPr algn="ctr" eaLnBrk="1" hangingPunct="1"/>
            <a:r>
              <a:rPr lang="en-US" sz="1800"/>
              <a:t>Liberia</a:t>
            </a:r>
          </a:p>
          <a:p>
            <a:pPr algn="ctr" eaLnBrk="1" hangingPunct="1"/>
            <a:r>
              <a:rPr lang="en-US" sz="1800"/>
              <a:t>Libya</a:t>
            </a:r>
          </a:p>
          <a:p>
            <a:pPr algn="ctr" eaLnBrk="1" hangingPunct="1"/>
            <a:r>
              <a:rPr lang="en-US" sz="1800"/>
              <a:t>Palestinian Authority</a:t>
            </a:r>
          </a:p>
          <a:p>
            <a:pPr algn="ctr" eaLnBrk="1" hangingPunct="1"/>
            <a:r>
              <a:rPr lang="en-US" sz="1800"/>
              <a:t>Zimbabwe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Export Control Laws</a:t>
            </a:r>
          </a:p>
        </p:txBody>
      </p:sp>
      <p:pic>
        <p:nvPicPr>
          <p:cNvPr id="19459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b="1"/>
              <a:t>Violations of trade sanctions and export controls can result in criminal penalties:</a:t>
            </a:r>
          </a:p>
          <a:p>
            <a:pPr algn="ctr" eaLnBrk="1" hangingPunct="1">
              <a:spcBef>
                <a:spcPct val="20000"/>
              </a:spcBef>
            </a:pPr>
            <a:endParaRPr lang="en-US" sz="3200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219200" y="2955925"/>
            <a:ext cx="701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2800" b="1"/>
              <a:t>  Heavy Institutional Fines </a:t>
            </a:r>
            <a:r>
              <a:rPr lang="en-US" sz="2800"/>
              <a:t>(up to $1 M </a:t>
            </a:r>
          </a:p>
          <a:p>
            <a:pPr eaLnBrk="1" hangingPunct="1"/>
            <a:r>
              <a:rPr lang="en-US" sz="2800"/>
              <a:t>   per violation)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196975" y="4191000"/>
            <a:ext cx="69199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2800" b="1"/>
              <a:t>  Individual Prison Terms </a:t>
            </a:r>
            <a:r>
              <a:rPr lang="en-US" sz="2800"/>
              <a:t>(up to 20 </a:t>
            </a:r>
          </a:p>
          <a:p>
            <a:pPr eaLnBrk="1" hangingPunct="1"/>
            <a:r>
              <a:rPr lang="en-US" sz="2800"/>
              <a:t>   years per violation)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Summary</a:t>
            </a:r>
          </a:p>
        </p:txBody>
      </p:sp>
      <p:pic>
        <p:nvPicPr>
          <p:cNvPr id="20483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b="1"/>
              <a:t>Practice Everything You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b="1"/>
              <a:t>Learned in Kindergarten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sz="1200"/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sz="1200"/>
          </a:p>
          <a:p>
            <a:pPr lvl="4" algn="r" eaLnBrk="1" hangingPunct="1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125000"/>
              <a:buFont typeface="Wingdings" pitchFamily="2" charset="2"/>
              <a:buNone/>
            </a:pPr>
            <a:r>
              <a:rPr lang="en-US" sz="2800" b="1"/>
              <a:t>   </a:t>
            </a:r>
            <a:r>
              <a:rPr lang="en-US" sz="3200" b="1"/>
              <a:t>Work Hard and Do </a:t>
            </a:r>
          </a:p>
          <a:p>
            <a:pPr lvl="4" algn="r" eaLnBrk="1" hangingPunct="1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125000"/>
              <a:buFont typeface="Wingdings" pitchFamily="2" charset="2"/>
              <a:buNone/>
            </a:pPr>
            <a:r>
              <a:rPr lang="en-US" sz="3200" b="1"/>
              <a:t>Things Right</a:t>
            </a:r>
          </a:p>
          <a:p>
            <a:pPr lvl="4"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125000"/>
              <a:buFont typeface="Wingdings" pitchFamily="2" charset="2"/>
              <a:buNone/>
            </a:pPr>
            <a:endParaRPr lang="en-US" sz="1200" b="1"/>
          </a:p>
          <a:p>
            <a:pPr lvl="4"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125000"/>
              <a:buFont typeface="Wingdings" pitchFamily="2" charset="2"/>
              <a:buNone/>
            </a:pPr>
            <a:endParaRPr lang="en-US" sz="16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b="1"/>
              <a:t>Be Aware of Rules and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b="1"/>
              <a:t>Regulations That Effect You</a:t>
            </a:r>
          </a:p>
        </p:txBody>
      </p:sp>
      <p:pic>
        <p:nvPicPr>
          <p:cNvPr id="20485" name="Picture 5" descr="MCBD07079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990600"/>
            <a:ext cx="19050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 descr="MCj019524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2743200"/>
            <a:ext cx="1866900" cy="17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7" descr="MCj0286939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114800"/>
            <a:ext cx="217963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Responsible Conduct of Research</a:t>
            </a:r>
          </a:p>
        </p:txBody>
      </p:sp>
      <p:pic>
        <p:nvPicPr>
          <p:cNvPr id="21507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7772400" cy="576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Students MUST be Named Participants on Approved Protocols for Research Involving: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/>
              <a:t>  </a:t>
            </a:r>
            <a:r>
              <a:rPr lang="en-US" sz="3200" b="1"/>
              <a:t>Human Subjects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 b="1"/>
              <a:t>  Animals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 b="1"/>
              <a:t>  Environmental Safety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sz="2800" b="1"/>
              <a:t>  Chemical, radiation &amp; biohazards</a:t>
            </a:r>
          </a:p>
          <a:p>
            <a:pPr lvl="2">
              <a:spcBef>
                <a:spcPct val="50000"/>
              </a:spcBef>
              <a:buFontTx/>
              <a:buChar char="•"/>
            </a:pPr>
            <a:endParaRPr lang="en-US" sz="2800" b="1"/>
          </a:p>
          <a:p>
            <a:pPr lvl="1">
              <a:spcBef>
                <a:spcPct val="50000"/>
              </a:spcBef>
              <a:buFontTx/>
              <a:buChar char="•"/>
            </a:pPr>
            <a:endParaRPr 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35" y="457201"/>
            <a:ext cx="7848599" cy="649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2514600" y="0"/>
            <a:ext cx="3914775" cy="4000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http://www.utoledo.edu/research/</a:t>
            </a:r>
          </a:p>
        </p:txBody>
      </p:sp>
      <p:sp>
        <p:nvSpPr>
          <p:cNvPr id="3075" name="Oval 4"/>
          <p:cNvSpPr>
            <a:spLocks noChangeArrowheads="1"/>
          </p:cNvSpPr>
          <p:nvPr/>
        </p:nvSpPr>
        <p:spPr bwMode="auto">
          <a:xfrm>
            <a:off x="4267201" y="5943600"/>
            <a:ext cx="1066800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3352799" y="5950860"/>
            <a:ext cx="957967" cy="297540"/>
          </a:xfrm>
          <a:prstGeom prst="ellipse">
            <a:avLst/>
          </a:prstGeom>
          <a:noFill/>
          <a:ln w="38100" algn="ctr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Office of Research &amp; Sponsored Programs</a:t>
            </a:r>
          </a:p>
        </p:txBody>
      </p:sp>
      <p:pic>
        <p:nvPicPr>
          <p:cNvPr id="4099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62000" y="914400"/>
            <a:ext cx="584835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/>
              <a:t>Richard Francis, Ph.D., C.R.A.</a:t>
            </a:r>
          </a:p>
          <a:p>
            <a:r>
              <a:rPr lang="en-US" sz="2800" b="1"/>
              <a:t>Health Science Campus</a:t>
            </a:r>
          </a:p>
          <a:p>
            <a:r>
              <a:rPr lang="en-US" sz="2800" b="1"/>
              <a:t>CCE 2102</a:t>
            </a:r>
          </a:p>
          <a:p>
            <a:r>
              <a:rPr lang="en-US" sz="2800"/>
              <a:t>Mail Stop 1020</a:t>
            </a:r>
            <a:br>
              <a:rPr lang="en-US" sz="2800"/>
            </a:br>
            <a:r>
              <a:rPr lang="en-US" sz="2800"/>
              <a:t>Phone: 419.383.4252</a:t>
            </a:r>
            <a:br>
              <a:rPr lang="en-US" sz="2800"/>
            </a:br>
            <a:r>
              <a:rPr lang="en-US" sz="2800">
                <a:hlinkClick r:id="rId3"/>
              </a:rPr>
              <a:t>ResearchAdmin.HSC@utoledo.edu</a:t>
            </a:r>
            <a:endParaRPr lang="en-US" sz="2800"/>
          </a:p>
          <a:p>
            <a:r>
              <a:rPr lang="en-US" sz="2800" b="1"/>
              <a:t/>
            </a:r>
            <a:br>
              <a:rPr lang="en-US" sz="2800" b="1"/>
            </a:br>
            <a:r>
              <a:rPr lang="en-US" sz="2800" b="1" i="1"/>
              <a:t>Brenda McKinley, C.R.A.</a:t>
            </a:r>
            <a:endParaRPr lang="en-US" sz="2800"/>
          </a:p>
          <a:p>
            <a:r>
              <a:rPr lang="en-US" sz="2800" b="1"/>
              <a:t>Main Campus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>UH 2300</a:t>
            </a:r>
            <a:br>
              <a:rPr lang="en-US" sz="2800"/>
            </a:br>
            <a:r>
              <a:rPr lang="en-US" sz="2800"/>
              <a:t>Mail Stop 944</a:t>
            </a:r>
            <a:br>
              <a:rPr lang="en-US" sz="2800"/>
            </a:br>
            <a:r>
              <a:rPr lang="en-US" sz="2800"/>
              <a:t>Phone: 419.530.2844</a:t>
            </a:r>
            <a:br>
              <a:rPr lang="en-US" sz="2800"/>
            </a:br>
            <a:r>
              <a:rPr lang="en-US" sz="2800">
                <a:hlinkClick r:id="rId4"/>
              </a:rPr>
              <a:t>ResearchAdmin.MC@utoledo.edu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Don’t Let This Happen to You</a:t>
            </a:r>
          </a:p>
        </p:txBody>
      </p:sp>
      <p:pic>
        <p:nvPicPr>
          <p:cNvPr id="5123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49600" y="1219200"/>
            <a:ext cx="284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Recent Cases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52400" y="2241550"/>
            <a:ext cx="91519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/>
              <a:t>  (2007) Dr. J. Reece Roth, emeritus professor of electrical</a:t>
            </a:r>
          </a:p>
          <a:p>
            <a:r>
              <a:rPr lang="en-US" sz="2400"/>
              <a:t>   engineering at the University of Tennessee in Knoxville </a:t>
            </a:r>
          </a:p>
          <a:p>
            <a:r>
              <a:rPr lang="en-US" sz="2400"/>
              <a:t>   recently was sentenced to four years in prison for deemed </a:t>
            </a:r>
          </a:p>
          <a:p>
            <a:r>
              <a:rPr lang="en-US" sz="2400"/>
              <a:t>   export violations. 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2875" y="3962400"/>
            <a:ext cx="111140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/>
              <a:t>  (2009) Dr. Ryan Wolfort, a graduate student at Louisiana State </a:t>
            </a:r>
          </a:p>
          <a:p>
            <a:r>
              <a:rPr lang="en-US" sz="2400"/>
              <a:t>   University, was proven guilty of falsifying and fabricating data </a:t>
            </a:r>
          </a:p>
          <a:p>
            <a:r>
              <a:rPr lang="en-US" sz="2400"/>
              <a:t>   in his doctoral dissertation and three publications. For this, </a:t>
            </a:r>
          </a:p>
          <a:p>
            <a:r>
              <a:rPr lang="en-US" sz="2400"/>
              <a:t>   his degree was revoked and he has been banned from </a:t>
            </a:r>
          </a:p>
          <a:p>
            <a:r>
              <a:rPr lang="en-US" sz="2400"/>
              <a:t>   receiving federal funding for two years.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RESEARCH ETHICS AND COMPLIANCE</a:t>
            </a:r>
          </a:p>
        </p:txBody>
      </p:sp>
      <p:pic>
        <p:nvPicPr>
          <p:cNvPr id="6147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1030288"/>
            <a:ext cx="82296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 b="1"/>
              <a:t>Research Ethics</a:t>
            </a:r>
            <a:r>
              <a:rPr lang="en-US" sz="2800"/>
              <a:t> </a:t>
            </a:r>
          </a:p>
          <a:p>
            <a:pPr lvl="1">
              <a:buFontTx/>
              <a:buChar char="•"/>
            </a:pPr>
            <a:r>
              <a:rPr lang="en-US" sz="2400" b="1"/>
              <a:t>Data Management</a:t>
            </a:r>
          </a:p>
          <a:p>
            <a:pPr lvl="1">
              <a:buFontTx/>
              <a:buChar char="•"/>
            </a:pPr>
            <a:r>
              <a:rPr lang="en-US" sz="2400" b="1"/>
              <a:t> Mentor/Trainee Relationships</a:t>
            </a:r>
          </a:p>
          <a:p>
            <a:pPr lvl="1">
              <a:buFontTx/>
              <a:buChar char="•"/>
            </a:pPr>
            <a:r>
              <a:rPr lang="en-US" sz="2400" b="1"/>
              <a:t> Publication Practices</a:t>
            </a:r>
          </a:p>
          <a:p>
            <a:pPr lvl="1">
              <a:buFontTx/>
              <a:buChar char="•"/>
            </a:pPr>
            <a:r>
              <a:rPr lang="en-US" sz="2400" b="1"/>
              <a:t> Peer Review</a:t>
            </a:r>
          </a:p>
          <a:p>
            <a:pPr lvl="1">
              <a:buFontTx/>
              <a:buChar char="•"/>
            </a:pPr>
            <a:r>
              <a:rPr lang="en-US" sz="2400" b="1"/>
              <a:t> Collaborative Science</a:t>
            </a:r>
            <a:endParaRPr lang="en-US" sz="2800" b="1"/>
          </a:p>
          <a:p>
            <a:pPr>
              <a:buFontTx/>
              <a:buChar char="•"/>
            </a:pPr>
            <a:r>
              <a:rPr lang="en-US" sz="2800" b="1"/>
              <a:t>Research Compliance </a:t>
            </a:r>
          </a:p>
          <a:p>
            <a:pPr lvl="1">
              <a:buFontTx/>
              <a:buChar char="•"/>
            </a:pPr>
            <a:r>
              <a:rPr lang="en-US" sz="2400" b="1"/>
              <a:t>Human Subjects</a:t>
            </a:r>
          </a:p>
          <a:p>
            <a:pPr lvl="1">
              <a:buFontTx/>
              <a:buChar char="•"/>
            </a:pPr>
            <a:r>
              <a:rPr lang="en-US" sz="2400" b="1"/>
              <a:t> Animal Welfare</a:t>
            </a:r>
          </a:p>
          <a:p>
            <a:pPr lvl="1">
              <a:buFontTx/>
              <a:buChar char="•"/>
            </a:pPr>
            <a:r>
              <a:rPr lang="en-US" sz="2400" b="1"/>
              <a:t> Research Misconduct</a:t>
            </a:r>
          </a:p>
          <a:p>
            <a:pPr lvl="1">
              <a:buFontTx/>
              <a:buChar char="•"/>
            </a:pPr>
            <a:r>
              <a:rPr lang="en-US" sz="2400" b="1"/>
              <a:t> Conflict of Interest and Commitment</a:t>
            </a:r>
          </a:p>
          <a:p>
            <a:pPr lvl="1">
              <a:buFontTx/>
              <a:buChar char="•"/>
            </a:pPr>
            <a:r>
              <a:rPr lang="en-US" sz="2400" b="1"/>
              <a:t> Environmental Safety (chemical, </a:t>
            </a:r>
          </a:p>
          <a:p>
            <a:pPr lvl="2"/>
            <a:r>
              <a:rPr lang="en-US" sz="2400" b="1"/>
              <a:t>radiation &amp; biosafety)</a:t>
            </a:r>
          </a:p>
          <a:p>
            <a:pPr lvl="1">
              <a:buFontTx/>
              <a:buChar char="•"/>
            </a:pPr>
            <a:r>
              <a:rPr lang="en-US" sz="2400"/>
              <a:t> </a:t>
            </a:r>
            <a:r>
              <a:rPr lang="en-US" sz="2400" b="1"/>
              <a:t>Export Control Laws</a:t>
            </a:r>
            <a:r>
              <a:rPr lang="en-US" sz="2800"/>
              <a:t> </a:t>
            </a:r>
            <a:endParaRPr lang="en-US" sz="28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RESPONSIBLE CONDUCT OF RESEARCH TRAINING</a:t>
            </a:r>
          </a:p>
        </p:txBody>
      </p:sp>
      <p:pic>
        <p:nvPicPr>
          <p:cNvPr id="7171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990600"/>
            <a:ext cx="8229600" cy="537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buFontTx/>
              <a:buChar char="•"/>
            </a:pPr>
            <a:r>
              <a:rPr lang="en-US" sz="2800"/>
              <a:t> </a:t>
            </a:r>
            <a:r>
              <a:rPr lang="en-US" sz="2800" b="1"/>
              <a:t>STRONGLY RECOMMENDED FOR ALL</a:t>
            </a:r>
          </a:p>
          <a:p>
            <a:pPr>
              <a:lnSpc>
                <a:spcPct val="125000"/>
              </a:lnSpc>
            </a:pPr>
            <a:r>
              <a:rPr lang="en-US" sz="2800" b="1"/>
              <a:t>  GRADUATE STUDENTS!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2800" b="1"/>
              <a:t> New regulatory (2010) requirement for:</a:t>
            </a:r>
          </a:p>
          <a:p>
            <a:pPr lvl="1">
              <a:lnSpc>
                <a:spcPct val="125000"/>
              </a:lnSpc>
              <a:buFontTx/>
              <a:buChar char="•"/>
            </a:pPr>
            <a:r>
              <a:rPr lang="en-US" sz="2800" b="1"/>
              <a:t>Faculty, post-docs and students on NIH</a:t>
            </a:r>
          </a:p>
          <a:p>
            <a:pPr lvl="1">
              <a:lnSpc>
                <a:spcPct val="125000"/>
              </a:lnSpc>
            </a:pPr>
            <a:r>
              <a:rPr lang="en-US" sz="2800" b="1"/>
              <a:t> Training Awards (OBAS-HSC)</a:t>
            </a:r>
          </a:p>
          <a:p>
            <a:pPr lvl="1">
              <a:lnSpc>
                <a:spcPct val="125000"/>
              </a:lnSpc>
              <a:buFontTx/>
              <a:buChar char="•"/>
            </a:pPr>
            <a:r>
              <a:rPr lang="en-US" sz="2800" b="1"/>
              <a:t>Post-docs and students supported by NSF</a:t>
            </a:r>
          </a:p>
          <a:p>
            <a:pPr lvl="1">
              <a:lnSpc>
                <a:spcPct val="125000"/>
              </a:lnSpc>
            </a:pPr>
            <a:r>
              <a:rPr lang="en-US" sz="2800" b="1"/>
              <a:t> grants (CITI)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2800" b="1">
                <a:solidFill>
                  <a:srgbClr val="3366FF"/>
                </a:solidFill>
              </a:rPr>
              <a:t> www. citiprogram.org </a:t>
            </a:r>
            <a:r>
              <a:rPr lang="en-US" sz="2800" b="1"/>
              <a:t>(see Office of Research </a:t>
            </a:r>
          </a:p>
          <a:p>
            <a:pPr>
              <a:lnSpc>
                <a:spcPct val="125000"/>
              </a:lnSpc>
            </a:pPr>
            <a:r>
              <a:rPr lang="en-US" sz="2800" b="1"/>
              <a:t>  website for more information)</a:t>
            </a:r>
            <a:endParaRPr lang="en-US" sz="2800" b="1">
              <a:solidFill>
                <a:srgbClr val="3366FF"/>
              </a:solidFill>
            </a:endParaRPr>
          </a:p>
          <a:p>
            <a:r>
              <a:rPr lang="en-US" sz="2800"/>
              <a:t> </a:t>
            </a:r>
            <a:endParaRPr lang="en-US" sz="28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RESEARCH ETHICS AND COMPLIANCE</a:t>
            </a:r>
          </a:p>
        </p:txBody>
      </p:sp>
      <p:pic>
        <p:nvPicPr>
          <p:cNvPr id="8195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57200" y="1030288"/>
            <a:ext cx="82296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 b="1"/>
              <a:t>Research Ethics</a:t>
            </a:r>
            <a:r>
              <a:rPr lang="en-US" sz="2800"/>
              <a:t> </a:t>
            </a:r>
          </a:p>
          <a:p>
            <a:pPr lvl="1">
              <a:buFontTx/>
              <a:buChar char="•"/>
            </a:pPr>
            <a:r>
              <a:rPr lang="en-US" sz="2400" b="1"/>
              <a:t>Data Management</a:t>
            </a:r>
          </a:p>
          <a:p>
            <a:pPr lvl="1">
              <a:buFontTx/>
              <a:buChar char="•"/>
            </a:pPr>
            <a:r>
              <a:rPr lang="en-US" sz="2400" b="1"/>
              <a:t> Mentor/Trainee Relationships</a:t>
            </a:r>
          </a:p>
          <a:p>
            <a:pPr lvl="1">
              <a:buFontTx/>
              <a:buChar char="•"/>
            </a:pPr>
            <a:r>
              <a:rPr lang="en-US" sz="2400" b="1"/>
              <a:t> Publication Practices</a:t>
            </a:r>
          </a:p>
          <a:p>
            <a:pPr lvl="1">
              <a:buFontTx/>
              <a:buChar char="•"/>
            </a:pPr>
            <a:r>
              <a:rPr lang="en-US" sz="2400" b="1"/>
              <a:t> Peer Review</a:t>
            </a:r>
          </a:p>
          <a:p>
            <a:pPr lvl="1">
              <a:buFontTx/>
              <a:buChar char="•"/>
            </a:pPr>
            <a:r>
              <a:rPr lang="en-US" sz="2400" b="1"/>
              <a:t> Collaborative Science</a:t>
            </a:r>
            <a:endParaRPr lang="en-US" sz="2800" b="1"/>
          </a:p>
          <a:p>
            <a:pPr>
              <a:buFontTx/>
              <a:buChar char="•"/>
            </a:pPr>
            <a:r>
              <a:rPr lang="en-US" sz="2800" b="1"/>
              <a:t>Research Compliance </a:t>
            </a:r>
          </a:p>
          <a:p>
            <a:pPr lvl="1">
              <a:buFontTx/>
              <a:buChar char="•"/>
            </a:pPr>
            <a:r>
              <a:rPr lang="en-US" sz="2400" b="1"/>
              <a:t>Human Subjects</a:t>
            </a:r>
          </a:p>
          <a:p>
            <a:pPr lvl="1">
              <a:buFontTx/>
              <a:buChar char="•"/>
            </a:pPr>
            <a:r>
              <a:rPr lang="en-US" sz="2400" b="1"/>
              <a:t> Animal Welfare</a:t>
            </a:r>
          </a:p>
          <a:p>
            <a:pPr lvl="1">
              <a:buFontTx/>
              <a:buChar char="•"/>
            </a:pPr>
            <a:r>
              <a:rPr lang="en-US" sz="2400" b="1"/>
              <a:t> Research Misconduct</a:t>
            </a:r>
          </a:p>
          <a:p>
            <a:pPr lvl="1">
              <a:buFontTx/>
              <a:buChar char="•"/>
            </a:pPr>
            <a:r>
              <a:rPr lang="en-US" sz="2400" b="1"/>
              <a:t> Conflict of Interest and Commitment</a:t>
            </a:r>
          </a:p>
          <a:p>
            <a:pPr lvl="1">
              <a:buFontTx/>
              <a:buChar char="•"/>
            </a:pPr>
            <a:r>
              <a:rPr lang="en-US" sz="2400" b="1"/>
              <a:t> Environmental Safety (chemical, </a:t>
            </a:r>
          </a:p>
          <a:p>
            <a:pPr lvl="2"/>
            <a:r>
              <a:rPr lang="en-US" sz="2400" b="1"/>
              <a:t>radiation &amp; biosafety)</a:t>
            </a:r>
          </a:p>
          <a:p>
            <a:pPr lvl="1">
              <a:buFontTx/>
              <a:buChar char="•"/>
            </a:pPr>
            <a:r>
              <a:rPr lang="en-US" sz="2400"/>
              <a:t> </a:t>
            </a:r>
            <a:r>
              <a:rPr lang="en-US" sz="2400" b="1"/>
              <a:t>Export Control Laws</a:t>
            </a:r>
            <a:r>
              <a:rPr lang="en-US" sz="2800"/>
              <a:t> </a:t>
            </a:r>
            <a:endParaRPr lang="en-US" sz="28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HUMAN  SUBJECTS  RESEARCH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Char char="•"/>
            </a:pPr>
            <a:r>
              <a:rPr lang="en-US" sz="2800" b="1"/>
              <a:t>HUMAN SUBJECTS</a:t>
            </a:r>
            <a:r>
              <a:rPr lang="en-US" sz="2800"/>
              <a:t> refers to </a:t>
            </a:r>
            <a:r>
              <a:rPr lang="en-US" sz="2800" b="1" u="sng"/>
              <a:t>living</a:t>
            </a:r>
            <a:r>
              <a:rPr lang="en-US" sz="2800"/>
              <a:t> individuals about whom an investigator conducting research obtains:</a:t>
            </a:r>
            <a:endParaRPr lang="en-US" sz="2800" b="1"/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152400" y="838200"/>
            <a:ext cx="6684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/>
              <a:t>DEFINITION OF “HUMAN SUBJECTS”:</a:t>
            </a:r>
            <a:endParaRPr lang="en-US" sz="2800" u="sng"/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904875" y="2743200"/>
            <a:ext cx="838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Char char="•"/>
            </a:pPr>
            <a:r>
              <a:rPr lang="en-US" sz="2400"/>
              <a:t>Data through </a:t>
            </a:r>
            <a:r>
              <a:rPr lang="en-US" sz="2400" b="1"/>
              <a:t>INTERVENTION</a:t>
            </a:r>
            <a:r>
              <a:rPr lang="en-US" sz="2400"/>
              <a:t> or </a:t>
            </a:r>
            <a:r>
              <a:rPr lang="en-US" sz="2400" b="1"/>
              <a:t>INTERACTION</a:t>
            </a:r>
            <a:r>
              <a:rPr lang="en-US" sz="2400"/>
              <a:t> </a:t>
            </a:r>
          </a:p>
          <a:p>
            <a:pPr marL="457200" indent="-457200"/>
            <a:r>
              <a:rPr lang="en-US" sz="2400"/>
              <a:t>	with the individual, OR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904875" y="3657600"/>
            <a:ext cx="6364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/>
              <a:t>    IDENTIFIABLE PRIVATE INFORMATION</a:t>
            </a:r>
          </a:p>
        </p:txBody>
      </p:sp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461963" y="4343400"/>
            <a:ext cx="8077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Char char="•"/>
            </a:pPr>
            <a:r>
              <a:rPr lang="en-US" sz="2800" b="1"/>
              <a:t>Research protocols must be reviewed &amp; approved by the Institutional Review Board (IRB).</a:t>
            </a:r>
          </a:p>
          <a:p>
            <a:pPr marL="457200" indent="-457200">
              <a:buFontTx/>
              <a:buChar char="•"/>
            </a:pPr>
            <a:r>
              <a:rPr lang="en-US" sz="2800" b="1"/>
              <a:t>Human subjects research training at:</a:t>
            </a:r>
          </a:p>
          <a:p>
            <a:pPr marL="457200" indent="-457200"/>
            <a:r>
              <a:rPr lang="en-US" sz="2800" b="1"/>
              <a:t>	</a:t>
            </a:r>
            <a:r>
              <a:rPr lang="en-US" sz="2800" b="1">
                <a:hlinkClick r:id="rId2"/>
              </a:rPr>
              <a:t>www.citiprogram.org</a:t>
            </a:r>
            <a:endParaRPr lang="en-US" sz="2800" b="1"/>
          </a:p>
          <a:p>
            <a:pPr marL="457200" indent="-457200"/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13E7D">
              <a:alpha val="9803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RESEARCH PROTOCOLS</a:t>
            </a:r>
          </a:p>
        </p:txBody>
      </p:sp>
      <p:pic>
        <p:nvPicPr>
          <p:cNvPr id="10243" name="Picture 3" descr="UT logo ho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943600"/>
            <a:ext cx="18669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7772400" cy="576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Students MUST be Named Participants on Approved Protocols for Research Involving: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/>
              <a:t>  </a:t>
            </a:r>
            <a:r>
              <a:rPr lang="en-US" sz="3200" b="1"/>
              <a:t>Human Subjects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 b="1"/>
              <a:t>  Animals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3200" b="1"/>
              <a:t>  Environmental Safety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sz="2800" b="1"/>
              <a:t>  Chemical, radiation &amp; biohazards</a:t>
            </a:r>
          </a:p>
          <a:p>
            <a:pPr lvl="2">
              <a:spcBef>
                <a:spcPct val="50000"/>
              </a:spcBef>
              <a:buFontTx/>
              <a:buChar char="•"/>
            </a:pPr>
            <a:endParaRPr lang="en-US" sz="2800" b="1"/>
          </a:p>
          <a:p>
            <a:pPr lvl="1">
              <a:spcBef>
                <a:spcPct val="50000"/>
              </a:spcBef>
              <a:buFontTx/>
              <a:buChar char="•"/>
            </a:pPr>
            <a:endParaRPr 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_presentation">
  <a:themeElements>
    <a:clrScheme name="ut_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t_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ut_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t_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t_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t_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t_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t_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t_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t_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t_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t_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t_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t_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ut_presentation</Template>
  <TotalTime>1277</TotalTime>
  <Words>855</Words>
  <Application>Microsoft Office PowerPoint</Application>
  <PresentationFormat>On-screen Show (4:3)</PresentationFormat>
  <Paragraphs>194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ut_presentation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Medical College of Ohio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 Wilkerson</dc:creator>
  <cp:lastModifiedBy>UT College of Graduate Studies</cp:lastModifiedBy>
  <cp:revision>39</cp:revision>
  <dcterms:created xsi:type="dcterms:W3CDTF">2007-08-09T13:16:06Z</dcterms:created>
  <dcterms:modified xsi:type="dcterms:W3CDTF">2013-08-08T20:14:37Z</dcterms:modified>
</cp:coreProperties>
</file>