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9055E99-8225-4440-959A-B2CC015510B6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CF2A9D-4A07-4570-B5A9-6F0DD7151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458200" cy="20034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Strategic Faculty Hiring Plan</a:t>
            </a:r>
            <a:br>
              <a:rPr lang="en-US" dirty="0" smtClean="0"/>
            </a:br>
            <a:r>
              <a:rPr lang="en-US" dirty="0" smtClean="0"/>
              <a:t>FY15 and FY16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257800" cy="2653262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4267200"/>
            <a:ext cx="533511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Discussion at University Council</a:t>
            </a:r>
          </a:p>
          <a:p>
            <a:pPr algn="ctr"/>
            <a:r>
              <a:rPr lang="en-US" sz="2800" smtClean="0"/>
              <a:t>March 21, </a:t>
            </a:r>
            <a:r>
              <a:rPr lang="en-US" sz="2800" dirty="0" smtClean="0"/>
              <a:t>2014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400" dirty="0" smtClean="0"/>
              <a:t>Patricia R. Komuniecki, Ph.D.</a:t>
            </a:r>
          </a:p>
          <a:p>
            <a:pPr algn="ctr"/>
            <a:r>
              <a:rPr lang="en-US" sz="2400" dirty="0" smtClean="0"/>
              <a:t>Vice Provost for Graduate Affairs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 to Ask/Answer re </a:t>
            </a:r>
            <a:br>
              <a:rPr lang="en-US" dirty="0" smtClean="0"/>
            </a:br>
            <a:r>
              <a:rPr lang="en-US" dirty="0" smtClean="0"/>
              <a:t>Faculty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325112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Q: Should the retiring faculty member be replaced? </a:t>
            </a:r>
          </a:p>
          <a:p>
            <a:pPr>
              <a:buClr>
                <a:schemeClr val="accent2"/>
              </a:buClr>
              <a:buNone/>
            </a:pPr>
            <a:r>
              <a:rPr lang="en-US" dirty="0" smtClean="0"/>
              <a:t>	A: Yes or No</a:t>
            </a:r>
          </a:p>
          <a:p>
            <a:pPr>
              <a:buClr>
                <a:schemeClr val="accent2"/>
              </a:buClr>
              <a:buNone/>
            </a:pPr>
            <a:endParaRPr lang="en-U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If yes, then what type of faculty should be recruited as a replacement?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Tenure track? Rank?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Lecturer?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Part-time Instructor?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Graduate Assistant?</a:t>
            </a:r>
          </a:p>
          <a:p>
            <a:pPr>
              <a:buClr>
                <a:schemeClr val="accent2"/>
              </a:buClr>
              <a:buNone/>
            </a:pPr>
            <a:endParaRPr lang="en-U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What criteria should be used to answer these questions?</a:t>
            </a:r>
          </a:p>
          <a:p>
            <a:pPr>
              <a:buClr>
                <a:schemeClr val="accent2"/>
              </a:buCl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Proposed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5257800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 dirty="0" smtClean="0"/>
              <a:t>Program demand 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Number of undergraduate majors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Graduate program? Master’s? Doctoral?	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 dirty="0" smtClean="0"/>
              <a:t>Accreditation requirements/standards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 dirty="0" smtClean="0"/>
              <a:t>Labor market demand for graduates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 dirty="0" smtClean="0"/>
              <a:t>Extramural research dollars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Tie to Goal 3 of Directions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Is the retiree a high contributor?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How will new position enhance excellence and distinction? </a:t>
            </a:r>
          </a:p>
          <a:p>
            <a:pPr lvl="1"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buClr>
                <a:schemeClr val="accent2"/>
              </a:buClr>
              <a:buNone/>
            </a:pPr>
            <a:endParaRPr lang="en-U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Proposed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>
            <a:normAutofit fontScale="925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Request should be consistent with the UT </a:t>
            </a:r>
            <a:r>
              <a:rPr lang="en-US" i="1" dirty="0" smtClean="0"/>
              <a:t>Directions 2011/2014 </a:t>
            </a:r>
            <a:r>
              <a:rPr lang="en-US" dirty="0" smtClean="0"/>
              <a:t>Strategic Plan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Consider potential impact on the college strategic plan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Is this an area of investment or an area of change?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Interdisciplinary work?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How will the new position work across programs of study and enhance student experience?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College/Department/Program economic bottom line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Potential increase to enrollment and growth of program</a:t>
            </a:r>
          </a:p>
          <a:p>
            <a:pPr lvl="0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Ensure quality instruction enhanced or maintained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Positive impact on recruitment and retention</a:t>
            </a:r>
          </a:p>
          <a:p>
            <a:pPr>
              <a:buClr>
                <a:schemeClr val="accent2"/>
              </a:buClr>
              <a:buFont typeface="Courier New" pitchFamily="49" charset="0"/>
              <a:buChar char="o"/>
            </a:pPr>
            <a:endParaRPr lang="en-US" dirty="0" smtClean="0"/>
          </a:p>
          <a:p>
            <a:pPr>
              <a:buClr>
                <a:schemeClr val="accent2"/>
              </a:buClr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Other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Michael Crow-ASU President: Transformation at ASU was achieved by the strategic faculty hiring plan focusing on recruiting core TT faculty to contribute to the complex mission of excellence and access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Focus on the intersection of high quality, distinctiveness and economic sustainability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 Focus on ‘value added’ experience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 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 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3152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</a:rPr>
              <a:t>2020 Projected Workforce Needs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543800" cy="5181600"/>
          </a:xfrm>
        </p:spPr>
        <p:txBody>
          <a:bodyPr>
            <a:normAutofit fontScale="92500"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 smtClean="0"/>
              <a:t>Georgetown University Center on Education the Workforce (July 2013) projects a </a:t>
            </a:r>
          </a:p>
          <a:p>
            <a:pPr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</a:rPr>
              <a:t>Shortage of Educated Workers by 2020</a:t>
            </a:r>
          </a:p>
          <a:p>
            <a:pPr lvl="1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600" dirty="0" smtClean="0"/>
              <a:t>5M shortfall for 55M projected jobs</a:t>
            </a:r>
          </a:p>
          <a:p>
            <a:pPr lvl="1">
              <a:buClr>
                <a:schemeClr val="accent6">
                  <a:lumMod val="50000"/>
                </a:schemeClr>
              </a:buClr>
              <a:buNone/>
            </a:pPr>
            <a:r>
              <a:rPr lang="en-US" sz="2600" dirty="0" smtClean="0"/>
              <a:t>(24M new and 31M ‘baby boomer’ replacements)</a:t>
            </a:r>
          </a:p>
          <a:p>
            <a:pPr lvl="1">
              <a:buClr>
                <a:schemeClr val="accent6">
                  <a:lumMod val="50000"/>
                </a:schemeClr>
              </a:buClr>
              <a:buNone/>
            </a:pPr>
            <a:endParaRPr lang="en-US" sz="2600" dirty="0" smtClean="0"/>
          </a:p>
          <a:p>
            <a:pPr>
              <a:buClr>
                <a:schemeClr val="accent6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 smtClean="0"/>
              <a:t>By 2020, BLS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estimates that the number of jobs requiring advanced degrees will increase by  </a:t>
            </a:r>
          </a:p>
          <a:p>
            <a:pPr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en-US" sz="2800" dirty="0" smtClean="0"/>
              <a:t>	2.6 million</a:t>
            </a:r>
          </a:p>
          <a:p>
            <a:pPr lvl="1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22% increase in jobs requiring Master’s</a:t>
            </a:r>
          </a:p>
          <a:p>
            <a:pPr lvl="1"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20% increase in jobs requiring Doctorates</a:t>
            </a:r>
          </a:p>
          <a:p>
            <a:pPr lvl="1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endParaRPr lang="en-US" sz="2400" b="1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 lvl="1"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sz="2400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5" name="Content Placeholder 3" descr="Recovery 2013.JPG"/>
          <p:cNvPicPr>
            <a:picLocks noChangeAspect="1"/>
          </p:cNvPicPr>
          <p:nvPr/>
        </p:nvPicPr>
        <p:blipFill>
          <a:blip r:embed="rId2" cstate="print">
            <a:lum bright="-10000" contrast="18000"/>
          </a:blip>
          <a:srcRect l="5824" t="9661" r="6818"/>
          <a:stretch>
            <a:fillRect/>
          </a:stretch>
        </p:blipFill>
        <p:spPr>
          <a:xfrm>
            <a:off x="1" y="1"/>
            <a:ext cx="1524000" cy="2167466"/>
          </a:xfrm>
          <a:prstGeom prst="rect">
            <a:avLst/>
          </a:prstGeom>
        </p:spPr>
      </p:pic>
      <p:pic>
        <p:nvPicPr>
          <p:cNvPr id="6" name="Content Placeholder 3" descr="Recovery 2013.JPG"/>
          <p:cNvPicPr>
            <a:picLocks noChangeAspect="1"/>
          </p:cNvPicPr>
          <p:nvPr/>
        </p:nvPicPr>
        <p:blipFill>
          <a:blip r:embed="rId2" cstate="print">
            <a:lum bright="-10000" contrast="18000"/>
          </a:blip>
          <a:srcRect l="5824" t="9661" r="6818"/>
          <a:stretch>
            <a:fillRect/>
          </a:stretch>
        </p:blipFill>
        <p:spPr>
          <a:xfrm>
            <a:off x="0" y="0"/>
            <a:ext cx="1393031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/>
                </a:solidFill>
              </a:rPr>
              <a:t>Job Opportunities-Ohio</a:t>
            </a:r>
            <a:endParaRPr lang="en-US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3"/>
          <a:ext cx="7696200" cy="689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524000"/>
                <a:gridCol w="1524000"/>
                <a:gridCol w="1828800"/>
              </a:tblGrid>
              <a:tr h="73344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Occupations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#Jobs 2010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#Jobs 2020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Growth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Rate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874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Healthcare-Support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181,950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247,600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/>
                </a:tc>
              </a:tr>
              <a:tr h="8877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Healthcare-Professional/Technical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287,500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340,250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77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Social Sciences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20,060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24,400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77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210,460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248,850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0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Managerial/Professional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645,100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755,200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588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Community Service/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Arts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209,870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245,060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588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Food/Personal Services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843,490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972,870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15%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77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Education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289,130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327,360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9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Sales/Office Support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1,389,700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1,533,290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77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Blue Collar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1,183,770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1,271,890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874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5,252,160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5,967,040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Content Placeholder 3" descr="Recovery 2013.JPG"/>
          <p:cNvPicPr>
            <a:picLocks noChangeAspect="1"/>
          </p:cNvPicPr>
          <p:nvPr/>
        </p:nvPicPr>
        <p:blipFill>
          <a:blip r:embed="rId2" cstate="print"/>
          <a:srcRect t="6838"/>
          <a:stretch>
            <a:fillRect/>
          </a:stretch>
        </p:blipFill>
        <p:spPr>
          <a:xfrm>
            <a:off x="0" y="-1"/>
            <a:ext cx="1371600" cy="17573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1905000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Ohio Jobs</a:t>
            </a:r>
          </a:p>
          <a:p>
            <a:r>
              <a:rPr lang="en-US" b="1" dirty="0" smtClean="0"/>
              <a:t>2010-2020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</TotalTime>
  <Words>276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Strategic Faculty Hiring Plan FY15 and FY16</vt:lpstr>
      <vt:lpstr>Questions to Ask/Answer re  Faculty Replacement</vt:lpstr>
      <vt:lpstr>Proposed Criteria</vt:lpstr>
      <vt:lpstr>Proposed Criteria</vt:lpstr>
      <vt:lpstr>Other Thoughts?</vt:lpstr>
      <vt:lpstr>PowerPoint Presentation</vt:lpstr>
      <vt:lpstr>2020 Projected Workforce Needs</vt:lpstr>
      <vt:lpstr>Job Opportunities-Ohio</vt:lpstr>
    </vt:vector>
  </TitlesOfParts>
  <Company>University of Toledo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Faculty Hiring Plan FY15 and FY16</dc:title>
  <dc:creator>patsy</dc:creator>
  <cp:lastModifiedBy>Gayer, Denise L</cp:lastModifiedBy>
  <cp:revision>8</cp:revision>
  <dcterms:created xsi:type="dcterms:W3CDTF">2014-03-20T23:30:13Z</dcterms:created>
  <dcterms:modified xsi:type="dcterms:W3CDTF">2014-04-14T13:33:52Z</dcterms:modified>
</cp:coreProperties>
</file>