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0" r:id="rId1"/>
  </p:sldMasterIdLst>
  <p:notesMasterIdLst>
    <p:notesMasterId r:id="rId31"/>
  </p:notesMasterIdLst>
  <p:handoutMasterIdLst>
    <p:handoutMasterId r:id="rId32"/>
  </p:handoutMasterIdLst>
  <p:sldIdLst>
    <p:sldId id="256" r:id="rId2"/>
    <p:sldId id="276" r:id="rId3"/>
    <p:sldId id="270" r:id="rId4"/>
    <p:sldId id="257" r:id="rId5"/>
    <p:sldId id="259" r:id="rId6"/>
    <p:sldId id="258" r:id="rId7"/>
    <p:sldId id="281" r:id="rId8"/>
    <p:sldId id="260" r:id="rId9"/>
    <p:sldId id="274" r:id="rId10"/>
    <p:sldId id="292" r:id="rId11"/>
    <p:sldId id="290" r:id="rId12"/>
    <p:sldId id="289" r:id="rId13"/>
    <p:sldId id="277" r:id="rId14"/>
    <p:sldId id="262" r:id="rId15"/>
    <p:sldId id="263" r:id="rId16"/>
    <p:sldId id="264" r:id="rId17"/>
    <p:sldId id="272" r:id="rId18"/>
    <p:sldId id="273" r:id="rId19"/>
    <p:sldId id="293" r:id="rId20"/>
    <p:sldId id="295" r:id="rId21"/>
    <p:sldId id="296" r:id="rId22"/>
    <p:sldId id="297" r:id="rId23"/>
    <p:sldId id="265" r:id="rId24"/>
    <p:sldId id="267" r:id="rId25"/>
    <p:sldId id="269" r:id="rId26"/>
    <p:sldId id="275" r:id="rId27"/>
    <p:sldId id="284" r:id="rId28"/>
    <p:sldId id="291" r:id="rId29"/>
    <p:sldId id="261" r:id="rId30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00CC"/>
    <a:srgbClr val="FF9900"/>
    <a:srgbClr val="003399"/>
    <a:srgbClr val="CC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8761" autoAdjust="0"/>
    <p:restoredTop sz="84866" autoAdjust="0"/>
  </p:normalViewPr>
  <p:slideViewPr>
    <p:cSldViewPr>
      <p:cViewPr>
        <p:scale>
          <a:sx n="75" d="100"/>
          <a:sy n="75" d="100"/>
        </p:scale>
        <p:origin x="-1230" y="-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027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9675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027" y="8829675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42EAEA61-B25B-4677-B17E-5448842BF6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027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6421" y="4416426"/>
            <a:ext cx="5485158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9675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027" y="8829675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5DD91914-B570-4493-A106-0CD5E40363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6F07B3-18F7-4FA8-960E-79189DE2DE38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C6C322-C8F7-4548-A03B-00FB5F4D8617}" type="slidenum">
              <a:rPr lang="en-US" smtClean="0"/>
              <a:pPr/>
              <a:t>11</a:t>
            </a:fld>
            <a:endParaRPr lang="en-US" dirty="0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C6C322-C8F7-4548-A03B-00FB5F4D8617}" type="slidenum">
              <a:rPr lang="en-US" smtClean="0"/>
              <a:pPr/>
              <a:t>12</a:t>
            </a:fld>
            <a:endParaRPr lang="en-US" dirty="0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2F7B9A-ACF2-4EF5-8D33-85582055EB4B}" type="slidenum">
              <a:rPr lang="en-US" smtClean="0"/>
              <a:pPr/>
              <a:t>13</a:t>
            </a:fld>
            <a:endParaRPr lang="en-US" dirty="0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63BA43-7CEA-4E39-A0B7-22D6FE06986E}" type="slidenum">
              <a:rPr lang="en-US" smtClean="0"/>
              <a:pPr/>
              <a:t>14</a:t>
            </a:fld>
            <a:endParaRPr lang="en-US" dirty="0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0E9820-C64C-4439-8925-CC18AB259C88}" type="slidenum">
              <a:rPr lang="en-US" smtClean="0"/>
              <a:pPr/>
              <a:t>15</a:t>
            </a:fld>
            <a:endParaRPr lang="en-US" dirty="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20E87E-82C9-4D1B-88BE-029B82F8AFDB}" type="slidenum">
              <a:rPr lang="en-US" smtClean="0"/>
              <a:pPr/>
              <a:t>16</a:t>
            </a:fld>
            <a:endParaRPr lang="en-US" dirty="0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AD5ADE-9584-4C54-8F9B-C5578FE6FBB4}" type="slidenum">
              <a:rPr lang="en-US" smtClean="0"/>
              <a:pPr/>
              <a:t>17</a:t>
            </a:fld>
            <a:endParaRPr lang="en-US" dirty="0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9FE46F-5969-4098-B47C-ABBE96920AB6}" type="slidenum">
              <a:rPr lang="en-US" smtClean="0"/>
              <a:pPr/>
              <a:t>18</a:t>
            </a:fld>
            <a:endParaRPr lang="en-US" dirty="0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9FE46F-5969-4098-B47C-ABBE96920AB6}" type="slidenum">
              <a:rPr lang="en-US" smtClean="0"/>
              <a:pPr/>
              <a:t>19</a:t>
            </a:fld>
            <a:endParaRPr lang="en-US" dirty="0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9FE46F-5969-4098-B47C-ABBE96920AB6}" type="slidenum">
              <a:rPr lang="en-US" smtClean="0"/>
              <a:pPr/>
              <a:t>20</a:t>
            </a:fld>
            <a:endParaRPr lang="en-US" dirty="0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FA5E1C-2755-4CD6-A8CE-763A4B467E81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9FE46F-5969-4098-B47C-ABBE96920AB6}" type="slidenum">
              <a:rPr lang="en-US" smtClean="0"/>
              <a:pPr/>
              <a:t>21</a:t>
            </a:fld>
            <a:endParaRPr lang="en-US" dirty="0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9FE46F-5969-4098-B47C-ABBE96920AB6}" type="slidenum">
              <a:rPr lang="en-US" smtClean="0"/>
              <a:pPr/>
              <a:t>22</a:t>
            </a:fld>
            <a:endParaRPr lang="en-US" dirty="0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C07BA0-410C-479A-84D4-22CBC13E180F}" type="slidenum">
              <a:rPr lang="en-US" smtClean="0"/>
              <a:pPr/>
              <a:t>23</a:t>
            </a:fld>
            <a:endParaRPr lang="en-US" dirty="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1000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BA037A-319A-4A35-B1A5-391C6B08569F}" type="slidenum">
              <a:rPr lang="en-US" smtClean="0"/>
              <a:pPr/>
              <a:t>24</a:t>
            </a:fld>
            <a:endParaRPr lang="en-US" dirty="0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3CF58E-9355-4C16-9739-22D659BD1495}" type="slidenum">
              <a:rPr lang="en-US" smtClean="0"/>
              <a:pPr/>
              <a:t>25</a:t>
            </a:fld>
            <a:endParaRPr lang="en-US" dirty="0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1FC7B6-0FD3-452D-B36E-F41D9BFE9F57}" type="slidenum">
              <a:rPr lang="en-US" smtClean="0"/>
              <a:pPr/>
              <a:t>26</a:t>
            </a:fld>
            <a:endParaRPr lang="en-US" dirty="0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0DD821-6B0D-42C2-88DB-2644D734287C}" type="slidenum">
              <a:rPr lang="en-US" smtClean="0"/>
              <a:pPr/>
              <a:t>29</a:t>
            </a:fld>
            <a:endParaRPr lang="en-US" dirty="0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8C5ABF-A305-483E-BE3E-D566B7DAE30D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161F9E-B90C-444E-8F34-E3DBA8EBFDB7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4FD350-4254-4863-B4B8-8EF6D3EAADC1}" type="slidenum">
              <a:rPr lang="en-US" smtClean="0"/>
              <a:pPr/>
              <a:t>5</a:t>
            </a:fld>
            <a:endParaRPr lang="en-US" dirty="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1000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4F0949-B54F-4E7D-BAC6-F80BBE64C18F}" type="slidenum">
              <a:rPr lang="en-US" smtClean="0"/>
              <a:pPr/>
              <a:t>6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C5B713-5748-4577-9480-30DD995B1474}" type="slidenum">
              <a:rPr lang="en-US" smtClean="0"/>
              <a:pPr/>
              <a:t>8</a:t>
            </a:fld>
            <a:endParaRPr lang="en-US" dirty="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C6C322-C8F7-4548-A03B-00FB5F4D8617}" type="slidenum">
              <a:rPr lang="en-US" smtClean="0"/>
              <a:pPr/>
              <a:t>9</a:t>
            </a:fld>
            <a:endParaRPr lang="en-US" dirty="0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C6C322-C8F7-4548-A03B-00FB5F4D8617}" type="slidenum">
              <a:rPr lang="en-US" smtClean="0"/>
              <a:pPr/>
              <a:t>10</a:t>
            </a:fld>
            <a:endParaRPr lang="en-US" dirty="0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0E506C3-ECBD-46F3-B627-5196B2AD237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A973F72-C5B1-4B62-87D8-CAF3E43237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1C32B7D-DBCD-4A26-88F5-2F4A1BDFD67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2D860EF-88E5-4131-9BC6-92088F33CAD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880ADC6-6812-4C4D-A3FF-9301DFB914B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FD0D9BA-CB87-4CDF-A20D-9650E1CDFA4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DA18EBA-4505-4D09-82F6-B785F3ADC56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98D89EF-6AB2-42E4-8149-594ABD9ED02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3EBEA1B-FA9A-4E23-B91A-6E2D6E06883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46C8F52-40B5-4740-AD6A-EC987C29EC5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90226BE-8B64-4B87-8848-2212D4C4660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67100C08-8D5F-44A9-AAC4-F683470C704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tinyurl.com/UTET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toledo.edu/graduate/files/Converting_file_to_PDF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hyperlink" Target="http://www.utoledo.edu/graduate/files/Deadline_flyer_updated_091610.pdf" TargetMode="External"/><Relationship Id="rId4" Type="http://schemas.openxmlformats.org/officeDocument/2006/relationships/hyperlink" Target="http://libguides.utoledo.edu/content.php?pid=58499&amp;sid=428705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toledo.edu/graduate/files/ETD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mailto:etdmc@utoledo.edu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td.ohiolink.edu/faq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etd.ohiolink.edu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dadmin.com/cgi-bin/school?siteId=284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quest.com/assets/downloads/products/UMI_PublishingOptionsGuide.pdf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quest.com/assets/downloads/products/UMI_CopyrightGuide.pdf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://libguides.utoledo.edu/content.php?pid=102028&amp;sid=767452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office.microsoft.com/en-us/support/training-FX101782702.aspx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://www.proquest.com/assets/downloads/products/UMI_PreparingYourManuscriptGuide.pdf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hiolink.edu/etd" TargetMode="External"/><Relationship Id="rId3" Type="http://schemas.openxmlformats.org/officeDocument/2006/relationships/hyperlink" Target="http://www.utoledo.edu/graduate/currentstudents/graduationinformatio/index.html" TargetMode="External"/><Relationship Id="rId7" Type="http://schemas.openxmlformats.org/officeDocument/2006/relationships/hyperlink" Target="http://www.proquest.com/en-US/products/dissertations/" TargetMode="External"/><Relationship Id="rId2" Type="http://schemas.openxmlformats.org/officeDocument/2006/relationships/hyperlink" Target="http://www.utoledo.edu/graduate/currentstudents/academicprogramforms/theseanddissertationinfoandrscs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td.ohiolink.edu/" TargetMode="External"/><Relationship Id="rId5" Type="http://schemas.openxmlformats.org/officeDocument/2006/relationships/hyperlink" Target="http://www.utoledo.edu/graduate/currentstudents/academicprogramforms/etd_process.html" TargetMode="External"/><Relationship Id="rId4" Type="http://schemas.openxmlformats.org/officeDocument/2006/relationships/hyperlink" Target="http://www.utoledo.edu/graduate/files/Deadline_flyer_updated_091610.pdf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hiolink.edu/etd" TargetMode="External"/><Relationship Id="rId2" Type="http://schemas.openxmlformats.org/officeDocument/2006/relationships/hyperlink" Target="http://www.proquest.com/en-US/products/dissertations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utoledo.edu/graduate/currentstudents/graduationinformatio/index.html" TargetMode="External"/><Relationship Id="rId4" Type="http://schemas.openxmlformats.org/officeDocument/2006/relationships/hyperlink" Target="http://www.utoledo.edu/graduate/files/Deadline_flyer_updated_091610.pdf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etdmc@utoledo.edu" TargetMode="External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Lucy.Duhon@utoledo.edu" TargetMode="External"/><Relationship Id="rId5" Type="http://schemas.openxmlformats.org/officeDocument/2006/relationships/hyperlink" Target="mailto:Wade.Lee@utoledo.edu" TargetMode="External"/><Relationship Id="rId4" Type="http://schemas.openxmlformats.org/officeDocument/2006/relationships/hyperlink" Target="mailto:gcacademicsvcs@utoledo.ed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toledo.edu/graduate/currentstudents/graduationinformatio/index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hyperlink" Target="http://www.utoledo.edu/graduate/currentstudents/academicprogramforms/etd_process.html" TargetMode="External"/><Relationship Id="rId4" Type="http://schemas.openxmlformats.org/officeDocument/2006/relationships/hyperlink" Target="http://www.utoledo.edu/graduate/files/Deadline_flyer_updated_091610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td.ohiolink.edu/view.cgi?acc_num=ohiou1206070566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hyperlink" Target="http://etd.ohiolink.edu/view.cgi?acc_num=toledo1290024890" TargetMode="External"/><Relationship Id="rId4" Type="http://schemas.openxmlformats.org/officeDocument/2006/relationships/hyperlink" Target="http://etd.ohiolink.edu/view.cgi?acc_num=ucin108567841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hiolink.edu/etd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proquest.com/en-US/products/dissertations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toledo.edu/graduate/currentstudents/graduationinformatio/index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hyperlink" Target="http://www.utoledo.edu/graduate/forms/MasterPOS.pdf" TargetMode="External"/><Relationship Id="rId4" Type="http://schemas.openxmlformats.org/officeDocument/2006/relationships/hyperlink" Target="http://www.utoledo.edu/graduate/currentstudents/academicprogramforms/index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toledo.edu/centers/writingcenter/index.html" TargetMode="External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toledo.edu/graduate/forms/ETDFormat.pdf" TargetMode="External"/><Relationship Id="rId5" Type="http://schemas.openxmlformats.org/officeDocument/2006/relationships/hyperlink" Target="http://www.utoledo.edu/graduate/currentstudents/academicprogramforms/theseanddissertationinfoandrscs.html" TargetMode="External"/><Relationship Id="rId4" Type="http://schemas.openxmlformats.org/officeDocument/2006/relationships/hyperlink" Target="http://www.utoledo.edu/graduate/files/Formatting_Manual_12a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762000"/>
            <a:ext cx="7086600" cy="2667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0" dirty="0" smtClean="0">
                <a:latin typeface="Lucida Bright" pitchFamily="18" charset="0"/>
              </a:rPr>
              <a:t>ETD Document Preparation and Submission Process for Main Campus </a:t>
            </a:r>
            <a:br>
              <a:rPr lang="en-US" sz="4000" b="0" dirty="0" smtClean="0">
                <a:latin typeface="Lucida Bright" pitchFamily="18" charset="0"/>
              </a:rPr>
            </a:br>
            <a:endParaRPr lang="en-US" sz="4000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810000"/>
            <a:ext cx="7848600" cy="25146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z="2800" i="1" dirty="0" smtClean="0">
                <a:latin typeface="Lucida Bright" pitchFamily="18" charset="0"/>
              </a:rPr>
              <a:t>Spring 2012</a:t>
            </a:r>
          </a:p>
          <a:p>
            <a:pPr eaLnBrk="1" hangingPunct="1">
              <a:defRPr/>
            </a:pPr>
            <a:endParaRPr lang="en-US" sz="2800" i="1" dirty="0" smtClean="0">
              <a:latin typeface="Lucida Bright" pitchFamily="18" charset="0"/>
            </a:endParaRPr>
          </a:p>
          <a:p>
            <a:pPr eaLnBrk="1" hangingPunct="1">
              <a:defRPr/>
            </a:pPr>
            <a:endParaRPr lang="en-US" sz="2400" i="1" dirty="0" smtClean="0">
              <a:latin typeface="Lucida Bright" pitchFamily="18" charset="0"/>
            </a:endParaRPr>
          </a:p>
          <a:p>
            <a:pPr eaLnBrk="1" hangingPunct="1">
              <a:defRPr/>
            </a:pPr>
            <a:endParaRPr lang="en-US" sz="2400" i="1" dirty="0" smtClean="0">
              <a:latin typeface="Lucida Bright" pitchFamily="18" charset="0"/>
            </a:endParaRPr>
          </a:p>
          <a:p>
            <a:pPr eaLnBrk="1" hangingPunct="1">
              <a:defRPr/>
            </a:pPr>
            <a:endParaRPr lang="en-US" sz="2400" i="1" dirty="0" smtClean="0">
              <a:latin typeface="Lucida Bright" pitchFamily="18" charset="0"/>
            </a:endParaRPr>
          </a:p>
          <a:p>
            <a:pPr eaLnBrk="1" hangingPunct="1">
              <a:defRPr/>
            </a:pPr>
            <a:r>
              <a:rPr lang="en-US" sz="2000" dirty="0" smtClean="0">
                <a:hlinkClick r:id="rId3"/>
              </a:rPr>
              <a:t>http://tinyurl.com/UTETD</a:t>
            </a:r>
            <a:r>
              <a:rPr lang="en-US" sz="2000" dirty="0" smtClean="0"/>
              <a:t>  </a:t>
            </a:r>
            <a:r>
              <a:rPr lang="en-US" sz="2000" baseline="-25000" dirty="0" smtClean="0">
                <a:latin typeface="Lucida Bright" pitchFamily="18" charset="0"/>
              </a:rPr>
              <a:t>1</a:t>
            </a:r>
            <a:r>
              <a:rPr lang="en-US" sz="2000" dirty="0" smtClean="0"/>
              <a:t> </a:t>
            </a:r>
            <a:r>
              <a:rPr lang="en-US" sz="2000" baseline="-25000" dirty="0" smtClean="0"/>
              <a:t>   </a:t>
            </a:r>
            <a:endParaRPr lang="en-US" sz="2000" dirty="0" smtClean="0"/>
          </a:p>
        </p:txBody>
      </p:sp>
      <p:pic>
        <p:nvPicPr>
          <p:cNvPr id="1026" name="Picture 2" descr="\\fss00cv03.utad.utoledo.edu\cv03m-volumes$\tgreen7\Desktop\COGS UT 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5715000"/>
            <a:ext cx="3386137" cy="96904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74638"/>
            <a:ext cx="7866888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Lucida Bright" pitchFamily="18" charset="0"/>
              </a:rPr>
              <a:t>Document Preparation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447800"/>
            <a:ext cx="8001000" cy="4724400"/>
          </a:xfrm>
        </p:spPr>
        <p:txBody>
          <a:bodyPr>
            <a:normAutofit/>
          </a:bodyPr>
          <a:lstStyle/>
          <a:p>
            <a:pPr lvl="1" eaLnBrk="1" hangingPunct="1">
              <a:lnSpc>
                <a:spcPct val="80000"/>
              </a:lnSpc>
              <a:spcAft>
                <a:spcPct val="20000"/>
              </a:spcAft>
              <a:buNone/>
              <a:defRPr/>
            </a:pPr>
            <a:endParaRPr lang="en-US" sz="2000" baseline="-25000" dirty="0" smtClean="0">
              <a:latin typeface="Lucida Bright" pitchFamily="18" charset="0"/>
            </a:endParaRPr>
          </a:p>
          <a:p>
            <a:pPr>
              <a:lnSpc>
                <a:spcPct val="80000"/>
              </a:lnSpc>
              <a:spcAft>
                <a:spcPct val="20000"/>
              </a:spcAft>
              <a:defRPr/>
            </a:pPr>
            <a:r>
              <a:rPr lang="en-US" sz="2800" dirty="0" smtClean="0">
                <a:latin typeface="Lucida Bright" pitchFamily="18" charset="0"/>
              </a:rPr>
              <a:t>Conversion</a:t>
            </a:r>
          </a:p>
          <a:p>
            <a:pPr lvl="1">
              <a:lnSpc>
                <a:spcPct val="80000"/>
              </a:lnSpc>
              <a:spcAft>
                <a:spcPct val="20000"/>
              </a:spcAft>
              <a:defRPr/>
            </a:pPr>
            <a:r>
              <a:rPr lang="en-US" sz="2000" dirty="0" smtClean="0">
                <a:latin typeface="Lucida Bright" pitchFamily="18" charset="0"/>
                <a:hlinkClick r:id="rId3"/>
              </a:rPr>
              <a:t>PDF Conversion Guidelines</a:t>
            </a:r>
            <a:r>
              <a:rPr lang="en-US" sz="2000" dirty="0" smtClean="0">
                <a:latin typeface="Lucida Bright" pitchFamily="18" charset="0"/>
              </a:rPr>
              <a:t> </a:t>
            </a:r>
            <a:r>
              <a:rPr lang="en-US" sz="2000" baseline="-25000" dirty="0" smtClean="0">
                <a:latin typeface="Lucida Bright" pitchFamily="18" charset="0"/>
              </a:rPr>
              <a:t>11</a:t>
            </a:r>
            <a:endParaRPr lang="en-US" sz="2000" dirty="0" smtClean="0">
              <a:latin typeface="Lucida Bright" pitchFamily="18" charset="0"/>
            </a:endParaRPr>
          </a:p>
          <a:p>
            <a:pPr lvl="1">
              <a:lnSpc>
                <a:spcPct val="80000"/>
              </a:lnSpc>
              <a:spcAft>
                <a:spcPct val="20000"/>
              </a:spcAft>
              <a:defRPr/>
            </a:pPr>
            <a:r>
              <a:rPr lang="en-US" sz="2000" dirty="0" smtClean="0">
                <a:latin typeface="Lucida Bright" pitchFamily="18" charset="0"/>
                <a:hlinkClick r:id="rId4"/>
              </a:rPr>
              <a:t>LibGuides #2</a:t>
            </a:r>
            <a:r>
              <a:rPr lang="en-US" sz="2000" dirty="0" smtClean="0">
                <a:latin typeface="Lucida Bright" pitchFamily="18" charset="0"/>
              </a:rPr>
              <a:t> </a:t>
            </a:r>
            <a:r>
              <a:rPr lang="en-US" sz="2000" baseline="-25000" dirty="0" smtClean="0">
                <a:latin typeface="Lucida Bright" pitchFamily="18" charset="0"/>
              </a:rPr>
              <a:t>12</a:t>
            </a:r>
          </a:p>
          <a:p>
            <a:pPr lvl="1">
              <a:lnSpc>
                <a:spcPct val="80000"/>
              </a:lnSpc>
              <a:spcAft>
                <a:spcPct val="20000"/>
              </a:spcAft>
              <a:buNone/>
              <a:defRPr/>
            </a:pPr>
            <a:endParaRPr lang="en-US" sz="2000" dirty="0" smtClean="0">
              <a:latin typeface="Lucida Bright" pitchFamily="18" charset="0"/>
            </a:endParaRPr>
          </a:p>
          <a:p>
            <a:pPr eaLnBrk="1" hangingPunct="1">
              <a:lnSpc>
                <a:spcPct val="80000"/>
              </a:lnSpc>
              <a:spcAft>
                <a:spcPct val="20000"/>
              </a:spcAft>
              <a:defRPr/>
            </a:pPr>
            <a:r>
              <a:rPr lang="en-US" sz="2800" dirty="0" smtClean="0">
                <a:latin typeface="Lucida Bright" pitchFamily="18" charset="0"/>
              </a:rPr>
              <a:t>Format Review</a:t>
            </a:r>
          </a:p>
          <a:p>
            <a:pPr lvl="1">
              <a:lnSpc>
                <a:spcPct val="80000"/>
              </a:lnSpc>
              <a:spcAft>
                <a:spcPct val="20000"/>
              </a:spcAft>
              <a:defRPr/>
            </a:pPr>
            <a:r>
              <a:rPr lang="en-US" sz="2000" dirty="0" smtClean="0">
                <a:latin typeface="Lucida Bright" pitchFamily="18" charset="0"/>
              </a:rPr>
              <a:t>Optional but strongly recommended</a:t>
            </a:r>
          </a:p>
          <a:p>
            <a:pPr lvl="1">
              <a:lnSpc>
                <a:spcPct val="80000"/>
              </a:lnSpc>
              <a:spcAft>
                <a:spcPct val="20000"/>
              </a:spcAft>
              <a:defRPr/>
            </a:pPr>
            <a:r>
              <a:rPr lang="en-US" sz="2000" dirty="0" smtClean="0">
                <a:latin typeface="Lucida Bright" pitchFamily="18" charset="0"/>
                <a:hlinkClick r:id="rId5"/>
              </a:rPr>
              <a:t>Deadline</a:t>
            </a:r>
            <a:r>
              <a:rPr lang="en-US" sz="2000" dirty="0" smtClean="0">
                <a:latin typeface="Lucida Bright" pitchFamily="18" charset="0"/>
              </a:rPr>
              <a:t> </a:t>
            </a:r>
            <a:r>
              <a:rPr lang="en-US" sz="2000" baseline="-25000" dirty="0" smtClean="0">
                <a:latin typeface="Lucida Bright" pitchFamily="18" charset="0"/>
              </a:rPr>
              <a:t>2</a:t>
            </a:r>
            <a:r>
              <a:rPr lang="en-US" sz="2000" dirty="0" smtClean="0">
                <a:latin typeface="Lucida Bright" pitchFamily="18" charset="0"/>
              </a:rPr>
              <a:t> Two weeks before OhioLINK upload</a:t>
            </a:r>
          </a:p>
          <a:p>
            <a:pPr lvl="1">
              <a:lnSpc>
                <a:spcPct val="80000"/>
              </a:lnSpc>
              <a:spcAft>
                <a:spcPct val="20000"/>
              </a:spcAft>
              <a:defRPr/>
            </a:pPr>
            <a:r>
              <a:rPr lang="en-US" sz="2400" b="1" dirty="0" smtClean="0">
                <a:solidFill>
                  <a:srgbClr val="0000CC"/>
                </a:solidFill>
                <a:latin typeface="Lucida Bright" pitchFamily="18" charset="0"/>
              </a:rPr>
              <a:t>Prevent Delays in Graduation</a:t>
            </a:r>
          </a:p>
          <a:p>
            <a:pPr lvl="2" eaLnBrk="1" hangingPunct="1">
              <a:lnSpc>
                <a:spcPct val="80000"/>
              </a:lnSpc>
              <a:buNone/>
              <a:defRPr/>
            </a:pPr>
            <a:endParaRPr lang="en-US" sz="2000" dirty="0" smtClean="0">
              <a:latin typeface="Lucida Bright" pitchFamily="18" charset="0"/>
            </a:endParaRPr>
          </a:p>
          <a:p>
            <a:pPr lvl="2" eaLnBrk="1" hangingPunct="1">
              <a:lnSpc>
                <a:spcPct val="80000"/>
              </a:lnSpc>
              <a:buNone/>
              <a:defRPr/>
            </a:pPr>
            <a:endParaRPr lang="en-US" sz="2000" dirty="0" smtClean="0">
              <a:latin typeface="Lucida Bright" pitchFamily="18" charset="0"/>
            </a:endParaRPr>
          </a:p>
          <a:p>
            <a:pPr lvl="2" eaLnBrk="1" hangingPunct="1">
              <a:lnSpc>
                <a:spcPct val="80000"/>
              </a:lnSpc>
              <a:buNone/>
              <a:defRPr/>
            </a:pPr>
            <a:endParaRPr lang="en-US" sz="2000" dirty="0" smtClean="0">
              <a:latin typeface="Lucida Bright" pitchFamily="18" charset="0"/>
            </a:endParaRPr>
          </a:p>
          <a:p>
            <a:pPr lvl="2" eaLnBrk="1" hangingPunct="1">
              <a:lnSpc>
                <a:spcPct val="80000"/>
              </a:lnSpc>
              <a:buNone/>
              <a:defRPr/>
            </a:pPr>
            <a:endParaRPr lang="en-US" sz="2000" dirty="0" smtClean="0">
              <a:latin typeface="Lucida Bright" pitchFamily="18" charset="0"/>
            </a:endParaRPr>
          </a:p>
          <a:p>
            <a:pPr lvl="2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800" dirty="0" smtClean="0">
              <a:latin typeface="Lucida Bright" pitchFamily="18" charset="0"/>
            </a:endParaRPr>
          </a:p>
          <a:p>
            <a:pPr lvl="2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800" dirty="0" smtClean="0">
              <a:latin typeface="Lucida Bright" pitchFamily="18" charset="0"/>
            </a:endParaRPr>
          </a:p>
          <a:p>
            <a:pPr lvl="2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800" dirty="0" smtClean="0">
              <a:latin typeface="Lucida Bright" pitchFamily="18" charset="0"/>
            </a:endParaRPr>
          </a:p>
          <a:p>
            <a:pPr lvl="2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600" dirty="0" smtClean="0">
              <a:latin typeface="Lucida Bright" pitchFamily="18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endParaRPr lang="en-US" sz="10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en-US" sz="1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sz="1400" dirty="0" smtClean="0"/>
          </a:p>
        </p:txBody>
      </p:sp>
      <p:pic>
        <p:nvPicPr>
          <p:cNvPr id="5" name="Picture 2" descr="\\fss00cv03.utad.utoledo.edu\cv03m-volumes$\tgreen7\Desktop\COGS UT 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5715000"/>
            <a:ext cx="3386137" cy="96904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74638"/>
            <a:ext cx="7866888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Lucida Bright" pitchFamily="18" charset="0"/>
              </a:rPr>
              <a:t>Format Review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447800"/>
            <a:ext cx="8001000" cy="4724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spcAft>
                <a:spcPct val="20000"/>
              </a:spcAft>
              <a:defRPr/>
            </a:pPr>
            <a:r>
              <a:rPr lang="en-US" sz="2800" dirty="0" smtClean="0">
                <a:latin typeface="Lucida Bright" pitchFamily="18" charset="0"/>
              </a:rPr>
              <a:t>Fill out and save the                                </a:t>
            </a:r>
            <a:r>
              <a:rPr lang="en-US" sz="2800" dirty="0" smtClean="0">
                <a:latin typeface="Lucida Bright" pitchFamily="18" charset="0"/>
                <a:hlinkClick r:id="rId3"/>
              </a:rPr>
              <a:t>ETD Format Review Request </a:t>
            </a:r>
            <a:r>
              <a:rPr lang="en-US" sz="2800" baseline="-25000" dirty="0" smtClean="0">
                <a:latin typeface="Lucida Bright" pitchFamily="18" charset="0"/>
              </a:rPr>
              <a:t>13</a:t>
            </a:r>
            <a:r>
              <a:rPr lang="en-US" sz="2800" dirty="0" smtClean="0">
                <a:latin typeface="Lucida Bright" pitchFamily="18" charset="0"/>
              </a:rPr>
              <a:t> form </a:t>
            </a:r>
            <a:r>
              <a:rPr lang="en-US" sz="2000" dirty="0" smtClean="0">
                <a:latin typeface="Lucida Bright" pitchFamily="18" charset="0"/>
              </a:rPr>
              <a:t> </a:t>
            </a:r>
            <a:endParaRPr lang="en-US" sz="2000" baseline="-25000" dirty="0" smtClean="0">
              <a:latin typeface="Lucida Bright" pitchFamily="18" charset="0"/>
            </a:endParaRPr>
          </a:p>
          <a:p>
            <a:pPr eaLnBrk="1" hangingPunct="1">
              <a:lnSpc>
                <a:spcPct val="150000"/>
              </a:lnSpc>
              <a:spcAft>
                <a:spcPct val="20000"/>
              </a:spcAft>
              <a:defRPr/>
            </a:pPr>
            <a:r>
              <a:rPr lang="en-US" sz="2800" dirty="0" smtClean="0">
                <a:latin typeface="Lucida Bright" pitchFamily="18" charset="0"/>
              </a:rPr>
              <a:t>Submit your thesis/dissertation and request form as PDF attachments to </a:t>
            </a:r>
          </a:p>
          <a:p>
            <a:pPr lvl="1">
              <a:lnSpc>
                <a:spcPct val="150000"/>
              </a:lnSpc>
              <a:spcAft>
                <a:spcPct val="20000"/>
              </a:spcAft>
              <a:defRPr/>
            </a:pPr>
            <a:r>
              <a:rPr lang="en-US" sz="2400" dirty="0" smtClean="0">
                <a:latin typeface="Lucida Bright" pitchFamily="18" charset="0"/>
                <a:hlinkClick r:id="rId4"/>
              </a:rPr>
              <a:t>etdmc@utoledo.edu</a:t>
            </a:r>
            <a:endParaRPr lang="en-US" sz="2400" dirty="0" smtClean="0">
              <a:latin typeface="Lucida Bright" pitchFamily="18" charset="0"/>
            </a:endParaRPr>
          </a:p>
          <a:p>
            <a:pPr lvl="1">
              <a:lnSpc>
                <a:spcPct val="80000"/>
              </a:lnSpc>
              <a:spcAft>
                <a:spcPct val="20000"/>
              </a:spcAft>
              <a:defRPr/>
            </a:pPr>
            <a:endParaRPr lang="en-US" sz="1600" dirty="0" smtClean="0">
              <a:latin typeface="Lucida Bright" pitchFamily="18" charset="0"/>
            </a:endParaRPr>
          </a:p>
          <a:p>
            <a:pPr lvl="1">
              <a:lnSpc>
                <a:spcPct val="80000"/>
              </a:lnSpc>
              <a:spcAft>
                <a:spcPct val="20000"/>
              </a:spcAft>
              <a:defRPr/>
            </a:pPr>
            <a:endParaRPr lang="en-US" sz="2000" b="1" dirty="0" smtClean="0">
              <a:solidFill>
                <a:srgbClr val="0000CC"/>
              </a:solidFill>
              <a:latin typeface="Lucida Bright" pitchFamily="18" charset="0"/>
            </a:endParaRPr>
          </a:p>
          <a:p>
            <a:pPr lvl="1" eaLnBrk="1" hangingPunct="1">
              <a:lnSpc>
                <a:spcPct val="80000"/>
              </a:lnSpc>
              <a:spcAft>
                <a:spcPct val="20000"/>
              </a:spcAft>
              <a:buNone/>
              <a:defRPr/>
            </a:pPr>
            <a:endParaRPr lang="en-US" sz="2000" dirty="0" smtClean="0">
              <a:latin typeface="Lucida Bright" pitchFamily="18" charset="0"/>
            </a:endParaRPr>
          </a:p>
          <a:p>
            <a:pPr lvl="2" eaLnBrk="1" hangingPunct="1">
              <a:lnSpc>
                <a:spcPct val="80000"/>
              </a:lnSpc>
              <a:buNone/>
              <a:defRPr/>
            </a:pPr>
            <a:endParaRPr lang="en-US" sz="2000" dirty="0" smtClean="0">
              <a:latin typeface="Lucida Bright" pitchFamily="18" charset="0"/>
            </a:endParaRPr>
          </a:p>
          <a:p>
            <a:pPr lvl="2" eaLnBrk="1" hangingPunct="1">
              <a:lnSpc>
                <a:spcPct val="80000"/>
              </a:lnSpc>
              <a:buNone/>
              <a:defRPr/>
            </a:pPr>
            <a:endParaRPr lang="en-US" sz="2000" dirty="0" smtClean="0">
              <a:latin typeface="Lucida Bright" pitchFamily="18" charset="0"/>
            </a:endParaRPr>
          </a:p>
          <a:p>
            <a:pPr lvl="2" eaLnBrk="1" hangingPunct="1">
              <a:lnSpc>
                <a:spcPct val="80000"/>
              </a:lnSpc>
              <a:buNone/>
              <a:defRPr/>
            </a:pPr>
            <a:endParaRPr lang="en-US" sz="2000" dirty="0" smtClean="0">
              <a:latin typeface="Lucida Bright" pitchFamily="18" charset="0"/>
            </a:endParaRPr>
          </a:p>
          <a:p>
            <a:pPr lvl="2" eaLnBrk="1" hangingPunct="1">
              <a:lnSpc>
                <a:spcPct val="80000"/>
              </a:lnSpc>
              <a:buNone/>
              <a:defRPr/>
            </a:pPr>
            <a:endParaRPr lang="en-US" sz="2000" dirty="0" smtClean="0">
              <a:latin typeface="Lucida Bright" pitchFamily="18" charset="0"/>
            </a:endParaRPr>
          </a:p>
          <a:p>
            <a:pPr lvl="2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800" dirty="0" smtClean="0">
              <a:latin typeface="Lucida Bright" pitchFamily="18" charset="0"/>
            </a:endParaRPr>
          </a:p>
          <a:p>
            <a:pPr lvl="2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800" dirty="0" smtClean="0">
              <a:latin typeface="Lucida Bright" pitchFamily="18" charset="0"/>
            </a:endParaRPr>
          </a:p>
          <a:p>
            <a:pPr lvl="2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800" dirty="0" smtClean="0">
              <a:latin typeface="Lucida Bright" pitchFamily="18" charset="0"/>
            </a:endParaRPr>
          </a:p>
          <a:p>
            <a:pPr lvl="2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600" dirty="0" smtClean="0">
              <a:latin typeface="Lucida Bright" pitchFamily="18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endParaRPr lang="en-US" sz="10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en-US" sz="1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sz="1400" dirty="0" smtClean="0"/>
          </a:p>
        </p:txBody>
      </p:sp>
      <p:pic>
        <p:nvPicPr>
          <p:cNvPr id="5" name="Picture 2" descr="\\fss00cv03.utad.utoledo.edu\cv03m-volumes$\tgreen7\Desktop\COGS UT 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5715000"/>
            <a:ext cx="3386137" cy="96904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74638"/>
            <a:ext cx="7866888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Lucida Bright" pitchFamily="18" charset="0"/>
              </a:rPr>
              <a:t>Format Review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447800"/>
            <a:ext cx="8001000" cy="47244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Aft>
                <a:spcPct val="20000"/>
              </a:spcAft>
              <a:defRPr/>
            </a:pPr>
            <a:r>
              <a:rPr lang="en-US" sz="2800" dirty="0" smtClean="0">
                <a:latin typeface="Lucida Bright" pitchFamily="18" charset="0"/>
              </a:rPr>
              <a:t>College of Graduate Studies will notify you</a:t>
            </a:r>
          </a:p>
          <a:p>
            <a:pPr lvl="1" eaLnBrk="1" hangingPunct="1">
              <a:lnSpc>
                <a:spcPct val="150000"/>
              </a:lnSpc>
              <a:spcAft>
                <a:spcPct val="20000"/>
              </a:spcAft>
              <a:defRPr/>
            </a:pPr>
            <a:r>
              <a:rPr lang="en-US" sz="2400" dirty="0" smtClean="0">
                <a:latin typeface="Lucida Bright" pitchFamily="18" charset="0"/>
              </a:rPr>
              <a:t>If no changes are required</a:t>
            </a:r>
          </a:p>
          <a:p>
            <a:pPr lvl="2">
              <a:lnSpc>
                <a:spcPct val="150000"/>
              </a:lnSpc>
              <a:spcAft>
                <a:spcPct val="20000"/>
              </a:spcAft>
              <a:defRPr/>
            </a:pPr>
            <a:r>
              <a:rPr lang="en-US" sz="2000" dirty="0" smtClean="0">
                <a:latin typeface="Lucida Bright" pitchFamily="18" charset="0"/>
              </a:rPr>
              <a:t>Your document will be approved for uploading</a:t>
            </a:r>
            <a:endParaRPr lang="en-US" sz="2800" dirty="0" smtClean="0">
              <a:latin typeface="Lucida Bright" pitchFamily="18" charset="0"/>
            </a:endParaRPr>
          </a:p>
          <a:p>
            <a:pPr lvl="1" eaLnBrk="1" hangingPunct="1">
              <a:lnSpc>
                <a:spcPct val="150000"/>
              </a:lnSpc>
              <a:spcAft>
                <a:spcPct val="20000"/>
              </a:spcAft>
              <a:defRPr/>
            </a:pPr>
            <a:r>
              <a:rPr lang="en-US" sz="2400" dirty="0" smtClean="0">
                <a:latin typeface="Lucida Bright" pitchFamily="18" charset="0"/>
              </a:rPr>
              <a:t>If corrections are required</a:t>
            </a:r>
          </a:p>
          <a:p>
            <a:pPr lvl="2">
              <a:lnSpc>
                <a:spcPct val="150000"/>
              </a:lnSpc>
              <a:spcAft>
                <a:spcPct val="20000"/>
              </a:spcAft>
              <a:defRPr/>
            </a:pPr>
            <a:r>
              <a:rPr lang="en-US" sz="2000" dirty="0" smtClean="0">
                <a:latin typeface="Lucida Bright" pitchFamily="18" charset="0"/>
              </a:rPr>
              <a:t>You will receive list of changes that need to be made </a:t>
            </a:r>
            <a:r>
              <a:rPr lang="en-US" sz="2000" i="1" dirty="0" smtClean="0">
                <a:latin typeface="Lucida Bright" pitchFamily="18" charset="0"/>
              </a:rPr>
              <a:t>before</a:t>
            </a:r>
            <a:r>
              <a:rPr lang="en-US" sz="2000" dirty="0" smtClean="0">
                <a:latin typeface="Lucida Bright" pitchFamily="18" charset="0"/>
              </a:rPr>
              <a:t> uploading to OhioLINK</a:t>
            </a:r>
            <a:endParaRPr lang="en-US" sz="1600" baseline="-25000" dirty="0" smtClean="0">
              <a:latin typeface="Lucida Bright" pitchFamily="18" charset="0"/>
            </a:endParaRPr>
          </a:p>
          <a:p>
            <a:pPr lvl="1" eaLnBrk="1" hangingPunct="1">
              <a:lnSpc>
                <a:spcPct val="80000"/>
              </a:lnSpc>
              <a:spcAft>
                <a:spcPct val="20000"/>
              </a:spcAft>
              <a:buNone/>
              <a:defRPr/>
            </a:pPr>
            <a:endParaRPr lang="en-US" sz="2000" baseline="-25000" dirty="0" smtClean="0">
              <a:latin typeface="Lucida Bright" pitchFamily="18" charset="0"/>
            </a:endParaRPr>
          </a:p>
          <a:p>
            <a:pPr lvl="1">
              <a:lnSpc>
                <a:spcPct val="80000"/>
              </a:lnSpc>
              <a:spcAft>
                <a:spcPct val="20000"/>
              </a:spcAft>
              <a:buNone/>
              <a:defRPr/>
            </a:pPr>
            <a:endParaRPr lang="en-US" sz="2000" b="1" dirty="0" smtClean="0">
              <a:solidFill>
                <a:srgbClr val="0000CC"/>
              </a:solidFill>
              <a:latin typeface="Lucida Bright" pitchFamily="18" charset="0"/>
            </a:endParaRPr>
          </a:p>
          <a:p>
            <a:pPr lvl="1" eaLnBrk="1" hangingPunct="1">
              <a:lnSpc>
                <a:spcPct val="80000"/>
              </a:lnSpc>
              <a:spcAft>
                <a:spcPct val="20000"/>
              </a:spcAft>
              <a:buNone/>
              <a:defRPr/>
            </a:pPr>
            <a:endParaRPr lang="en-US" sz="2000" dirty="0" smtClean="0">
              <a:latin typeface="Lucida Bright" pitchFamily="18" charset="0"/>
            </a:endParaRPr>
          </a:p>
          <a:p>
            <a:pPr lvl="2" eaLnBrk="1" hangingPunct="1">
              <a:lnSpc>
                <a:spcPct val="80000"/>
              </a:lnSpc>
              <a:buNone/>
              <a:defRPr/>
            </a:pPr>
            <a:endParaRPr lang="en-US" sz="2000" dirty="0" smtClean="0">
              <a:latin typeface="Lucida Bright" pitchFamily="18" charset="0"/>
            </a:endParaRPr>
          </a:p>
          <a:p>
            <a:pPr lvl="2" eaLnBrk="1" hangingPunct="1">
              <a:lnSpc>
                <a:spcPct val="80000"/>
              </a:lnSpc>
              <a:buNone/>
              <a:defRPr/>
            </a:pPr>
            <a:endParaRPr lang="en-US" sz="2000" dirty="0" smtClean="0">
              <a:latin typeface="Lucida Bright" pitchFamily="18" charset="0"/>
            </a:endParaRPr>
          </a:p>
          <a:p>
            <a:pPr lvl="2" eaLnBrk="1" hangingPunct="1">
              <a:lnSpc>
                <a:spcPct val="80000"/>
              </a:lnSpc>
              <a:buNone/>
              <a:defRPr/>
            </a:pPr>
            <a:endParaRPr lang="en-US" sz="2000" dirty="0" smtClean="0">
              <a:latin typeface="Lucida Bright" pitchFamily="18" charset="0"/>
            </a:endParaRPr>
          </a:p>
          <a:p>
            <a:pPr lvl="2" eaLnBrk="1" hangingPunct="1">
              <a:lnSpc>
                <a:spcPct val="80000"/>
              </a:lnSpc>
              <a:buNone/>
              <a:defRPr/>
            </a:pPr>
            <a:endParaRPr lang="en-US" sz="2000" dirty="0" smtClean="0">
              <a:latin typeface="Lucida Bright" pitchFamily="18" charset="0"/>
            </a:endParaRPr>
          </a:p>
          <a:p>
            <a:pPr lvl="2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800" dirty="0" smtClean="0">
              <a:latin typeface="Lucida Bright" pitchFamily="18" charset="0"/>
            </a:endParaRPr>
          </a:p>
          <a:p>
            <a:pPr lvl="2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800" dirty="0" smtClean="0">
              <a:latin typeface="Lucida Bright" pitchFamily="18" charset="0"/>
            </a:endParaRPr>
          </a:p>
          <a:p>
            <a:pPr lvl="2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800" dirty="0" smtClean="0">
              <a:latin typeface="Lucida Bright" pitchFamily="18" charset="0"/>
            </a:endParaRPr>
          </a:p>
          <a:p>
            <a:pPr lvl="2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600" dirty="0" smtClean="0">
              <a:latin typeface="Lucida Bright" pitchFamily="18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endParaRPr lang="en-US" sz="10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en-US" sz="1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sz="1400" dirty="0" smtClean="0"/>
          </a:p>
        </p:txBody>
      </p:sp>
      <p:pic>
        <p:nvPicPr>
          <p:cNvPr id="5" name="Picture 2" descr="\\fss00cv03.utad.utoledo.edu\cv03m-volumes$\tgreen7\Desktop\COGS UT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5715000"/>
            <a:ext cx="3386137" cy="96904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790688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Lucida Bright" pitchFamily="18" charset="0"/>
              </a:rPr>
              <a:t>Submission to OhioLINK</a:t>
            </a:r>
          </a:p>
        </p:txBody>
      </p:sp>
      <p:sp>
        <p:nvSpPr>
          <p:cNvPr id="119812" name="Rectangle 4"/>
          <p:cNvSpPr>
            <a:spLocks noGrp="1" noChangeArrowheads="1"/>
          </p:cNvSpPr>
          <p:nvPr>
            <p:ph idx="1"/>
          </p:nvPr>
        </p:nvSpPr>
        <p:spPr>
          <a:xfrm>
            <a:off x="990600" y="1447800"/>
            <a:ext cx="7924800" cy="4572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 smtClean="0">
                <a:latin typeface="Lucida Bright" pitchFamily="18" charset="0"/>
              </a:rPr>
              <a:t>OhioLINK notifies the Graduate College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en-US" sz="2200" dirty="0" smtClean="0">
                <a:latin typeface="Lucida Bright" pitchFamily="18" charset="0"/>
              </a:rPr>
              <a:t>If there are problems, COGS will contact you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en-US" sz="2200" dirty="0" smtClean="0">
                <a:latin typeface="Lucida Bright" pitchFamily="18" charset="0"/>
              </a:rPr>
              <a:t>Time to make corrections is very limited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en-US" sz="2200" dirty="0" smtClean="0">
                <a:latin typeface="Lucida Bright" pitchFamily="18" charset="0"/>
              </a:rPr>
              <a:t>Document will be available </a:t>
            </a:r>
            <a:r>
              <a:rPr lang="en-US" sz="2200" b="1" dirty="0" smtClean="0">
                <a:solidFill>
                  <a:schemeClr val="accent1"/>
                </a:solidFill>
                <a:latin typeface="Lucida Bright" pitchFamily="18" charset="0"/>
              </a:rPr>
              <a:t>after</a:t>
            </a:r>
            <a:r>
              <a:rPr lang="en-US" sz="2200" dirty="0" smtClean="0">
                <a:latin typeface="Lucida Bright" pitchFamily="18" charset="0"/>
              </a:rPr>
              <a:t> all Graduate Students have been cleared for graduation</a:t>
            </a:r>
          </a:p>
          <a:p>
            <a:pPr lvl="2" eaLnBrk="1" hangingPunct="1">
              <a:lnSpc>
                <a:spcPct val="150000"/>
              </a:lnSpc>
              <a:defRPr/>
            </a:pPr>
            <a:r>
              <a:rPr lang="en-US" sz="2000" dirty="0" smtClean="0">
                <a:latin typeface="Lucida Bright" pitchFamily="18" charset="0"/>
              </a:rPr>
              <a:t>Typically 30 to 45 days after commencement </a:t>
            </a:r>
          </a:p>
          <a:p>
            <a:pPr lvl="2" eaLnBrk="1" hangingPunct="1">
              <a:buNone/>
              <a:defRPr/>
            </a:pPr>
            <a:endParaRPr lang="en-US" sz="1800" dirty="0" smtClean="0">
              <a:latin typeface="Lucida Bright" pitchFamily="18" charset="0"/>
            </a:endParaRPr>
          </a:p>
          <a:p>
            <a:pPr eaLnBrk="1" hangingPunct="1">
              <a:defRPr/>
            </a:pPr>
            <a:r>
              <a:rPr lang="en-US" sz="2800" dirty="0" smtClean="0">
                <a:latin typeface="Lucida Bright" pitchFamily="18" charset="0"/>
                <a:hlinkClick r:id="rId3"/>
              </a:rPr>
              <a:t>OhioLINK FAQs</a:t>
            </a:r>
            <a:r>
              <a:rPr lang="en-US" sz="2800" dirty="0" smtClean="0">
                <a:latin typeface="Lucida Bright" pitchFamily="18" charset="0"/>
              </a:rPr>
              <a:t> </a:t>
            </a:r>
            <a:r>
              <a:rPr lang="en-US" sz="2800" baseline="-25000" dirty="0" smtClean="0">
                <a:latin typeface="Lucida Bright" pitchFamily="18" charset="0"/>
              </a:rPr>
              <a:t>14</a:t>
            </a:r>
            <a:endParaRPr lang="en-US" sz="2800" dirty="0" smtClean="0">
              <a:latin typeface="Lucida Bright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None/>
              <a:defRPr/>
            </a:pPr>
            <a:endParaRPr lang="en-US" sz="2400" dirty="0" smtClean="0">
              <a:latin typeface="Lucida Bright" pitchFamily="18" charset="0"/>
            </a:endParaRPr>
          </a:p>
        </p:txBody>
      </p:sp>
      <p:pic>
        <p:nvPicPr>
          <p:cNvPr id="5" name="Picture 2" descr="\\fss00cv03.utad.utoledo.edu\cv03m-volumes$\tgreen7\Desktop\COGS UT 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5715000"/>
            <a:ext cx="3386137" cy="96904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34963"/>
            <a:ext cx="7404100" cy="88423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err="1" smtClean="0">
                <a:latin typeface="Lucida Bright" pitchFamily="18" charset="0"/>
              </a:rPr>
              <a:t>OhioLINK</a:t>
            </a:r>
            <a:r>
              <a:rPr lang="en-US" sz="4000" dirty="0" smtClean="0">
                <a:latin typeface="Lucida Bright" pitchFamily="18" charset="0"/>
              </a:rPr>
              <a:t> </a:t>
            </a:r>
            <a:r>
              <a:rPr lang="en-US" sz="4000" dirty="0" smtClean="0">
                <a:latin typeface="Lucida Bright" pitchFamily="18" charset="0"/>
              </a:rPr>
              <a:t>Submission 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 smtClean="0"/>
          </a:p>
        </p:txBody>
      </p:sp>
      <p:pic>
        <p:nvPicPr>
          <p:cNvPr id="184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10959" r="18385" b="29309"/>
          <a:stretch>
            <a:fillRect/>
          </a:stretch>
        </p:blipFill>
        <p:spPr>
          <a:xfrm>
            <a:off x="1066800" y="2590800"/>
            <a:ext cx="7010400" cy="3657600"/>
          </a:xfrm>
        </p:spPr>
      </p:pic>
      <p:sp>
        <p:nvSpPr>
          <p:cNvPr id="18436" name="Oval 4"/>
          <p:cNvSpPr>
            <a:spLocks noChangeArrowheads="1"/>
          </p:cNvSpPr>
          <p:nvPr/>
        </p:nvSpPr>
        <p:spPr bwMode="auto">
          <a:xfrm>
            <a:off x="1447800" y="5257800"/>
            <a:ext cx="2590800" cy="304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609600" y="11430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dirty="0">
                <a:latin typeface="Lucida Bright" pitchFamily="18" charset="0"/>
              </a:rPr>
              <a:t>OhioLINK’s Home Page</a:t>
            </a:r>
            <a:r>
              <a:rPr lang="en-US" sz="2400" dirty="0">
                <a:latin typeface="Arial" charset="0"/>
              </a:rPr>
              <a:t>: </a:t>
            </a:r>
            <a:r>
              <a:rPr lang="en-US" sz="2400" dirty="0">
                <a:latin typeface="Arial" charset="0"/>
                <a:hlinkClick r:id="rId4"/>
              </a:rPr>
              <a:t>http://etd.ohiolink.edu/</a:t>
            </a:r>
            <a:endParaRPr lang="en-US" sz="2400" dirty="0">
              <a:latin typeface="Arial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990600" y="1752600"/>
            <a:ext cx="7740650" cy="4876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49808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Lucida Bright" pitchFamily="18" charset="0"/>
              </a:rPr>
              <a:t>OhioLINK Submission</a:t>
            </a:r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1297" t="12122" r="4630" b="10606"/>
          <a:stretch>
            <a:fillRect/>
          </a:stretch>
        </p:blipFill>
        <p:spPr>
          <a:xfrm>
            <a:off x="3882942" y="3581400"/>
            <a:ext cx="4499058" cy="2868613"/>
          </a:xfrm>
        </p:spPr>
      </p:pic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990600" y="1066800"/>
            <a:ext cx="8153400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dirty="0" smtClean="0">
                <a:latin typeface="Lucida Bright" pitchFamily="18" charset="0"/>
              </a:rPr>
              <a:t>Scroll down to the bottom of the page and check the highlighted portion. Click ‘continue.’</a:t>
            </a:r>
          </a:p>
          <a:p>
            <a:pPr eaLnBrk="1" hangingPunct="1">
              <a:spcBef>
                <a:spcPct val="50000"/>
              </a:spcBef>
            </a:pPr>
            <a:endParaRPr lang="en-US" dirty="0">
              <a:latin typeface="Lucida Bright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81000" y="1752600"/>
            <a:ext cx="5802458" cy="4267200"/>
          </a:xfrm>
          <a:prstGeom prst="rect">
            <a:avLst/>
          </a:prstGeom>
          <a:noFill/>
          <a:ln w="6350" cmpd="sng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581400" y="2133600"/>
            <a:ext cx="5257800" cy="4595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-152400"/>
            <a:ext cx="749808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Lucida Bright" pitchFamily="18" charset="0"/>
              </a:rPr>
              <a:t>OhioLINK Submission</a:t>
            </a:r>
          </a:p>
        </p:txBody>
      </p:sp>
      <p:pic>
        <p:nvPicPr>
          <p:cNvPr id="204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11786" r="49074" b="20869"/>
          <a:stretch>
            <a:fillRect/>
          </a:stretch>
        </p:blipFill>
        <p:spPr>
          <a:xfrm>
            <a:off x="2894222" y="2362201"/>
            <a:ext cx="3982828" cy="2895600"/>
          </a:xfrm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838200" y="381000"/>
            <a:ext cx="83058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dirty="0">
                <a:latin typeface="Arial" charset="0"/>
              </a:rPr>
              <a:t>    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>
                <a:latin typeface="Arial" charset="0"/>
              </a:rPr>
              <a:t>     </a:t>
            </a:r>
            <a:r>
              <a:rPr lang="en-US" dirty="0">
                <a:latin typeface="Lucida Bright" pitchFamily="18" charset="0"/>
              </a:rPr>
              <a:t>Select ‘University of Toledo’ and click ‘Continue to main form.’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66799" y="1219200"/>
            <a:ext cx="7886247" cy="5315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49808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Lucida Bright" pitchFamily="18" charset="0"/>
              </a:rPr>
              <a:t>OhioLINK Submission</a:t>
            </a:r>
          </a:p>
        </p:txBody>
      </p:sp>
      <p:pic>
        <p:nvPicPr>
          <p:cNvPr id="215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362200" y="2819400"/>
            <a:ext cx="4287384" cy="3429000"/>
          </a:xfr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66800" y="990600"/>
            <a:ext cx="6553200" cy="563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49808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Lucida Bright" pitchFamily="18" charset="0"/>
              </a:rPr>
              <a:t>OhioLINK Submission</a:t>
            </a:r>
          </a:p>
        </p:txBody>
      </p:sp>
      <p:pic>
        <p:nvPicPr>
          <p:cNvPr id="2253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83606" y="2667000"/>
            <a:ext cx="4477935" cy="3581400"/>
          </a:xfrm>
        </p:spPr>
      </p:pic>
      <p:pic>
        <p:nvPicPr>
          <p:cNvPr id="22532" name="Picture 5"/>
          <p:cNvPicPr>
            <a:picLocks noChangeAspect="1" noChangeArrowheads="1"/>
          </p:cNvPicPr>
          <p:nvPr/>
        </p:nvPicPr>
        <p:blipFill>
          <a:blip r:embed="rId4" cstate="print"/>
          <a:srcRect l="21295" t="51530" r="4630" b="9694"/>
          <a:stretch>
            <a:fillRect/>
          </a:stretch>
        </p:blipFill>
        <p:spPr bwMode="auto">
          <a:xfrm>
            <a:off x="1981200" y="3657600"/>
            <a:ext cx="5257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143000" y="1219200"/>
            <a:ext cx="6915150" cy="544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49808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Lucida Bright" pitchFamily="18" charset="0"/>
              </a:rPr>
              <a:t>OhioLINK Submission</a:t>
            </a:r>
          </a:p>
        </p:txBody>
      </p:sp>
      <p:pic>
        <p:nvPicPr>
          <p:cNvPr id="2253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667001" y="3353364"/>
            <a:ext cx="2667000" cy="2133035"/>
          </a:xfr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66800" y="1142999"/>
            <a:ext cx="7467600" cy="52866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74638"/>
            <a:ext cx="7714488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Lucida Bright" pitchFamily="18" charset="0"/>
              </a:rPr>
              <a:t>Program Overview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447800"/>
            <a:ext cx="7543800" cy="4572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 smtClean="0">
                <a:latin typeface="Lucida Bright" pitchFamily="18" charset="0"/>
              </a:rPr>
              <a:t>COGS</a:t>
            </a:r>
          </a:p>
          <a:p>
            <a:pPr eaLnBrk="1" hangingPunct="1">
              <a:defRPr/>
            </a:pPr>
            <a:r>
              <a:rPr lang="en-US" sz="2800" dirty="0" smtClean="0">
                <a:latin typeface="Lucida Bright" pitchFamily="18" charset="0"/>
              </a:rPr>
              <a:t>ETDs, OhioLINK and ProQuest</a:t>
            </a:r>
          </a:p>
          <a:p>
            <a:pPr eaLnBrk="1" hangingPunct="1">
              <a:defRPr/>
            </a:pPr>
            <a:r>
              <a:rPr lang="en-US" sz="2800" dirty="0" smtClean="0">
                <a:latin typeface="Lucida Bright" pitchFamily="18" charset="0"/>
              </a:rPr>
              <a:t>Pre-Submission</a:t>
            </a:r>
          </a:p>
          <a:p>
            <a:pPr eaLnBrk="1" hangingPunct="1">
              <a:defRPr/>
            </a:pPr>
            <a:r>
              <a:rPr lang="en-US" sz="2800" dirty="0" smtClean="0">
                <a:latin typeface="Lucida Bright" pitchFamily="18" charset="0"/>
              </a:rPr>
              <a:t>Document Preparation and Format Review</a:t>
            </a:r>
          </a:p>
          <a:p>
            <a:pPr eaLnBrk="1" hangingPunct="1">
              <a:defRPr/>
            </a:pPr>
            <a:r>
              <a:rPr lang="en-US" sz="2800" dirty="0" smtClean="0">
                <a:latin typeface="Lucida Bright" pitchFamily="18" charset="0"/>
              </a:rPr>
              <a:t>OhioLINK Live Submission</a:t>
            </a:r>
          </a:p>
          <a:p>
            <a:pPr eaLnBrk="1" hangingPunct="1">
              <a:defRPr/>
            </a:pPr>
            <a:r>
              <a:rPr lang="en-US" sz="2800" dirty="0" smtClean="0">
                <a:latin typeface="Lucida Bright" pitchFamily="18" charset="0"/>
              </a:rPr>
              <a:t>ProQuest Submission</a:t>
            </a:r>
          </a:p>
          <a:p>
            <a:pPr eaLnBrk="1" hangingPunct="1">
              <a:defRPr/>
            </a:pPr>
            <a:r>
              <a:rPr lang="en-US" sz="2800" dirty="0" smtClean="0">
                <a:latin typeface="Lucida Bright" pitchFamily="18" charset="0"/>
              </a:rPr>
              <a:t>Questions  </a:t>
            </a:r>
          </a:p>
        </p:txBody>
      </p:sp>
      <p:pic>
        <p:nvPicPr>
          <p:cNvPr id="6" name="Picture 2" descr="\\fss00cv03.utad.utoledo.edu\cv03m-volumes$\tgreen7\Desktop\COGS UT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5715000"/>
            <a:ext cx="3386137" cy="96904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49808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Lucida Bright" pitchFamily="18" charset="0"/>
              </a:rPr>
              <a:t>OhioLINK Submission</a:t>
            </a:r>
          </a:p>
        </p:txBody>
      </p:sp>
      <p:pic>
        <p:nvPicPr>
          <p:cNvPr id="2253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743201" y="2971800"/>
            <a:ext cx="3144082" cy="2514600"/>
          </a:xfr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143000" y="1009651"/>
            <a:ext cx="739140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49808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Lucida Bright" pitchFamily="18" charset="0"/>
              </a:rPr>
              <a:t>OhioLINK Submission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66800" y="1143000"/>
            <a:ext cx="7866888" cy="5105400"/>
          </a:xfrm>
        </p:spPr>
        <p:txBody>
          <a:bodyPr/>
          <a:lstStyle/>
          <a:p>
            <a:r>
              <a:rPr lang="en-US" dirty="0" smtClean="0">
                <a:latin typeface="Lucida Bright" pitchFamily="18" charset="0"/>
              </a:rPr>
              <a:t>Permissions page:</a:t>
            </a:r>
          </a:p>
          <a:p>
            <a:pPr lvl="1"/>
            <a:r>
              <a:rPr lang="en-US" sz="2200" dirty="0" smtClean="0">
                <a:latin typeface="Lucida Bright" pitchFamily="18" charset="0"/>
              </a:rPr>
              <a:t>Top part is filled out by all (Masters &amp; Doctoral)</a:t>
            </a:r>
          </a:p>
          <a:p>
            <a:pPr lvl="1"/>
            <a:r>
              <a:rPr lang="en-US" sz="2200" dirty="0" smtClean="0">
                <a:latin typeface="Lucida Bright" pitchFamily="18" charset="0"/>
              </a:rPr>
              <a:t>Creative Commons licensing</a:t>
            </a:r>
          </a:p>
          <a:p>
            <a:pPr lvl="1"/>
            <a:r>
              <a:rPr lang="en-US" sz="2200" dirty="0" smtClean="0">
                <a:latin typeface="Lucida Bright" pitchFamily="18" charset="0"/>
              </a:rPr>
              <a:t>Publication delay </a:t>
            </a:r>
            <a:r>
              <a:rPr lang="en-US" sz="2200" u="sng" dirty="0" smtClean="0">
                <a:latin typeface="Lucida Bright" pitchFamily="18" charset="0"/>
              </a:rPr>
              <a:t>only</a:t>
            </a:r>
            <a:r>
              <a:rPr lang="en-US" sz="2200" dirty="0" smtClean="0">
                <a:latin typeface="Lucida Bright" pitchFamily="18" charset="0"/>
              </a:rPr>
              <a:t> if you have filled out paperwork with COGS</a:t>
            </a:r>
          </a:p>
          <a:p>
            <a:r>
              <a:rPr lang="en-US" dirty="0" smtClean="0">
                <a:latin typeface="Lucida Bright" pitchFamily="18" charset="0"/>
              </a:rPr>
              <a:t>UMI Publication</a:t>
            </a:r>
          </a:p>
          <a:p>
            <a:pPr lvl="1"/>
            <a:r>
              <a:rPr lang="en-US" sz="2200" dirty="0" smtClean="0">
                <a:latin typeface="Lucida Bright" pitchFamily="18" charset="0"/>
              </a:rPr>
              <a:t>Masters should check ‘Do Not Upload’</a:t>
            </a:r>
          </a:p>
          <a:p>
            <a:pPr lvl="1"/>
            <a:r>
              <a:rPr lang="en-US" sz="2200" dirty="0" smtClean="0">
                <a:latin typeface="Lucida Bright" pitchFamily="18" charset="0"/>
              </a:rPr>
              <a:t>Doctoral should choose one of the Upload options (open access &amp; copyright registration are extra services from UMI for extra fee.)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49808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Lucida Bright" pitchFamily="18" charset="0"/>
              </a:rPr>
              <a:t>OhioLINK Submission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66800" y="990600"/>
            <a:ext cx="7620000" cy="1600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Lucida Bright" pitchFamily="18" charset="0"/>
              </a:rPr>
              <a:t>Upload PDF here</a:t>
            </a:r>
          </a:p>
          <a:p>
            <a:r>
              <a:rPr lang="en-US" dirty="0" smtClean="0">
                <a:latin typeface="Lucida Bright" pitchFamily="18" charset="0"/>
              </a:rPr>
              <a:t>Verify that correct file has been uploaded</a:t>
            </a:r>
          </a:p>
          <a:p>
            <a:r>
              <a:rPr lang="en-US" dirty="0" smtClean="0">
                <a:latin typeface="Lucida Bright" pitchFamily="18" charset="0"/>
              </a:rPr>
              <a:t>Choose ‘YES’ at the bottom of confirmation screen to complete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82608" y="2514600"/>
            <a:ext cx="7461317" cy="4162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74638"/>
            <a:ext cx="7714488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dirty="0" err="1" smtClean="0">
                <a:latin typeface="Lucida Bright" pitchFamily="18" charset="0"/>
              </a:rPr>
              <a:t>ProQuest</a:t>
            </a:r>
            <a:r>
              <a:rPr lang="en-US" sz="4000" dirty="0" smtClean="0">
                <a:latin typeface="Lucida Bright" pitchFamily="18" charset="0"/>
              </a:rPr>
              <a:t>/UMI Submission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371600"/>
            <a:ext cx="7772400" cy="4800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sz="2700" dirty="0" smtClean="0">
                <a:latin typeface="Lucida Bright" pitchFamily="18" charset="0"/>
              </a:rPr>
              <a:t>All UT dissertations are required to be published with ProQuest/UMI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500" dirty="0" smtClean="0">
                <a:latin typeface="Lucida Bright" pitchFamily="18" charset="0"/>
              </a:rPr>
              <a:t>When submitting to OhioLINK, you must elect to send your dissertation to </a:t>
            </a:r>
            <a:r>
              <a:rPr lang="en-US" sz="2500" dirty="0" err="1" smtClean="0">
                <a:latin typeface="Lucida Bright" pitchFamily="18" charset="0"/>
              </a:rPr>
              <a:t>ProQuest</a:t>
            </a:r>
            <a:r>
              <a:rPr lang="en-US" sz="2500" dirty="0" smtClean="0">
                <a:latin typeface="Lucida Bright" pitchFamily="18" charset="0"/>
              </a:rPr>
              <a:t>/UMI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en-US" sz="2200" dirty="0" smtClean="0">
                <a:latin typeface="Lucida Bright" pitchFamily="18" charset="0"/>
              </a:rPr>
              <a:t>Must complete ProQuest/UMI publication agreement online using the </a:t>
            </a:r>
          </a:p>
          <a:p>
            <a:pPr lvl="2">
              <a:lnSpc>
                <a:spcPct val="150000"/>
              </a:lnSpc>
              <a:defRPr/>
            </a:pPr>
            <a:r>
              <a:rPr lang="en-US" sz="2000" dirty="0" smtClean="0">
                <a:latin typeface="Lucida Bright" pitchFamily="18" charset="0"/>
                <a:hlinkClick r:id="rId3"/>
              </a:rPr>
              <a:t>ETD Administrator tool</a:t>
            </a:r>
            <a:r>
              <a:rPr lang="en-US" sz="2000" dirty="0" smtClean="0">
                <a:latin typeface="Lucida Bright" pitchFamily="18" charset="0"/>
              </a:rPr>
              <a:t> </a:t>
            </a:r>
            <a:r>
              <a:rPr lang="en-US" sz="2000" baseline="-25000" dirty="0" smtClean="0">
                <a:latin typeface="Lucida Bright" pitchFamily="18" charset="0"/>
              </a:rPr>
              <a:t>15</a:t>
            </a:r>
            <a:endParaRPr lang="en-US" sz="2000" dirty="0" smtClean="0">
              <a:latin typeface="Lucida Bright" pitchFamily="18" charset="0"/>
            </a:endParaRPr>
          </a:p>
          <a:p>
            <a:pPr lvl="2" eaLnBrk="1" hangingPunct="1">
              <a:buNone/>
              <a:defRPr/>
            </a:pPr>
            <a:endParaRPr lang="en-US" sz="2800" b="1" dirty="0" smtClean="0">
              <a:latin typeface="Lucida Bright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sz="3600" dirty="0" smtClean="0"/>
          </a:p>
        </p:txBody>
      </p:sp>
      <p:pic>
        <p:nvPicPr>
          <p:cNvPr id="5" name="Picture 2" descr="\\fss00cv03.utad.utoledo.edu\cv03m-volumes$\tgreen7\Desktop\COGS UT 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5715000"/>
            <a:ext cx="3386137" cy="96904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81000"/>
            <a:ext cx="7543800" cy="1092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 smtClean="0">
                <a:latin typeface="Lucida Bright" pitchFamily="18" charset="0"/>
              </a:rPr>
              <a:t>Publishing with ProQuest/UMI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447800"/>
            <a:ext cx="7848600" cy="4800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sz="2800" dirty="0" smtClean="0">
                <a:latin typeface="Lucida Bright" pitchFamily="18" charset="0"/>
              </a:rPr>
              <a:t>Open Access publishing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sz="2000" dirty="0" smtClean="0">
                <a:latin typeface="Lucida Bright" pitchFamily="18" charset="0"/>
              </a:rPr>
              <a:t>Freely available for viewing or downloading by anyone with access to the internet. 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sz="2000" dirty="0" smtClean="0">
                <a:latin typeface="Lucida Bright" pitchFamily="18" charset="0"/>
              </a:rPr>
              <a:t>Extra fee for this option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en-US" sz="2800" dirty="0" smtClean="0">
                <a:latin typeface="Lucida Bright" pitchFamily="18" charset="0"/>
              </a:rPr>
              <a:t>Traditional publishing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sz="2000" dirty="0" smtClean="0">
                <a:latin typeface="Lucida Bright" pitchFamily="18" charset="0"/>
              </a:rPr>
              <a:t>the owner of intellectual property and author of the work contracts with the publisher to reproduce, distribute, and sell copies of the work</a:t>
            </a:r>
          </a:p>
          <a:p>
            <a:pPr lvl="1" eaLnBrk="1" hangingPunct="1">
              <a:spcBef>
                <a:spcPct val="0"/>
              </a:spcBef>
              <a:buFontTx/>
              <a:buNone/>
              <a:defRPr/>
            </a:pPr>
            <a:endParaRPr lang="en-US" sz="2000" dirty="0" smtClean="0">
              <a:latin typeface="Lucida Bright" pitchFamily="18" charset="0"/>
            </a:endParaRPr>
          </a:p>
          <a:p>
            <a:pPr lvl="1" eaLnBrk="1" hangingPunct="1">
              <a:spcBef>
                <a:spcPct val="0"/>
              </a:spcBef>
              <a:buFontTx/>
              <a:buNone/>
              <a:defRPr/>
            </a:pPr>
            <a:r>
              <a:rPr lang="en-US" sz="2400" b="1" dirty="0" smtClean="0">
                <a:latin typeface="Lucida Bright" pitchFamily="18" charset="0"/>
                <a:hlinkClick r:id="rId3"/>
              </a:rPr>
              <a:t>UMI Publishing Options Guide</a:t>
            </a:r>
            <a:r>
              <a:rPr lang="en-US" sz="2400" b="1" dirty="0" smtClean="0">
                <a:latin typeface="Lucida Bright" pitchFamily="18" charset="0"/>
              </a:rPr>
              <a:t> </a:t>
            </a:r>
            <a:r>
              <a:rPr lang="en-US" sz="2400" b="1" baseline="-26000" dirty="0" smtClean="0">
                <a:latin typeface="Lucida Bright" pitchFamily="18" charset="0"/>
              </a:rPr>
              <a:t>16</a:t>
            </a:r>
            <a:endParaRPr lang="en-US" sz="2400" b="1" dirty="0" smtClean="0">
              <a:latin typeface="Lucida Bright" pitchFamily="18" charset="0"/>
            </a:endParaRPr>
          </a:p>
          <a:p>
            <a:pPr lvl="1" eaLnBrk="1" hangingPunct="1">
              <a:buNone/>
              <a:defRPr/>
            </a:pPr>
            <a:endParaRPr lang="en-US" sz="3600" b="1" dirty="0" smtClean="0"/>
          </a:p>
        </p:txBody>
      </p:sp>
      <p:pic>
        <p:nvPicPr>
          <p:cNvPr id="5" name="Picture 2" descr="\\fss00cv03.utad.utoledo.edu\cv03m-volumes$\tgreen7\Desktop\COGS UT 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5715000"/>
            <a:ext cx="3386137" cy="96904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49808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Lucida Bright" pitchFamily="18" charset="0"/>
              </a:rPr>
              <a:t>Copyright Issues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219200"/>
            <a:ext cx="7696200" cy="4724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sz="2800" dirty="0" smtClean="0">
                <a:latin typeface="Lucida Bright" pitchFamily="18" charset="0"/>
              </a:rPr>
              <a:t>Copyrighting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en-US" sz="2400" dirty="0" smtClean="0">
                <a:latin typeface="Lucida Bright" pitchFamily="18" charset="0"/>
              </a:rPr>
              <a:t>Complex series of rules and regulations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en-US" sz="2400" dirty="0" smtClean="0">
                <a:latin typeface="Lucida Bright" pitchFamily="18" charset="0"/>
              </a:rPr>
              <a:t>Check with your advisor concerning copyright issues, publication delays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en-US" sz="2400" dirty="0" smtClean="0">
                <a:latin typeface="Lucida Bright" pitchFamily="18" charset="0"/>
              </a:rPr>
              <a:t>Resources</a:t>
            </a:r>
          </a:p>
          <a:p>
            <a:pPr lvl="2" eaLnBrk="1" hangingPunct="1">
              <a:lnSpc>
                <a:spcPct val="150000"/>
              </a:lnSpc>
              <a:defRPr/>
            </a:pPr>
            <a:r>
              <a:rPr lang="en-US" sz="2000" dirty="0" smtClean="0">
                <a:latin typeface="Lucida Bright" pitchFamily="18" charset="0"/>
                <a:hlinkClick r:id="rId3"/>
              </a:rPr>
              <a:t>ProQuest/UMI Copyright Guide</a:t>
            </a:r>
            <a:r>
              <a:rPr lang="en-US" sz="2000" dirty="0" smtClean="0">
                <a:latin typeface="Lucida Bright" pitchFamily="18" charset="0"/>
              </a:rPr>
              <a:t> </a:t>
            </a:r>
            <a:r>
              <a:rPr lang="en-US" sz="2000" baseline="-25000" dirty="0" smtClean="0">
                <a:latin typeface="Lucida Bright" pitchFamily="18" charset="0"/>
              </a:rPr>
              <a:t>17</a:t>
            </a:r>
            <a:endParaRPr lang="en-US" sz="2000" dirty="0" smtClean="0">
              <a:latin typeface="Lucida Bright" pitchFamily="18" charset="0"/>
            </a:endParaRPr>
          </a:p>
          <a:p>
            <a:pPr lvl="2" eaLnBrk="1" hangingPunct="1">
              <a:lnSpc>
                <a:spcPct val="150000"/>
              </a:lnSpc>
              <a:defRPr/>
            </a:pPr>
            <a:r>
              <a:rPr lang="en-US" sz="2000" dirty="0" smtClean="0">
                <a:latin typeface="Lucida Bright" pitchFamily="18" charset="0"/>
                <a:hlinkClick r:id="rId4"/>
              </a:rPr>
              <a:t>UT </a:t>
            </a:r>
            <a:r>
              <a:rPr lang="en-US" sz="2000" dirty="0" err="1" smtClean="0">
                <a:latin typeface="Lucida Bright" pitchFamily="18" charset="0"/>
                <a:hlinkClick r:id="rId4"/>
              </a:rPr>
              <a:t>LibGuide</a:t>
            </a:r>
            <a:r>
              <a:rPr lang="en-US" sz="2000" dirty="0" smtClean="0">
                <a:latin typeface="Lucida Bright" pitchFamily="18" charset="0"/>
                <a:hlinkClick r:id="rId4"/>
              </a:rPr>
              <a:t>/Copyright</a:t>
            </a:r>
            <a:r>
              <a:rPr lang="en-US" sz="2000" dirty="0" smtClean="0">
                <a:latin typeface="Lucida Bright" pitchFamily="18" charset="0"/>
              </a:rPr>
              <a:t> </a:t>
            </a:r>
            <a:r>
              <a:rPr lang="en-US" sz="2000" baseline="-25000" dirty="0" smtClean="0">
                <a:latin typeface="Lucida Bright" pitchFamily="18" charset="0"/>
              </a:rPr>
              <a:t>18</a:t>
            </a:r>
            <a:endParaRPr lang="en-US" sz="2000" dirty="0" smtClean="0">
              <a:latin typeface="Lucida Bright" pitchFamily="18" charset="0"/>
            </a:endParaRPr>
          </a:p>
        </p:txBody>
      </p:sp>
      <p:pic>
        <p:nvPicPr>
          <p:cNvPr id="5" name="Picture 2" descr="\\fss00cv03.utad.utoledo.edu\cv03m-volumes$\tgreen7\Desktop\COGS UT 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5715000"/>
            <a:ext cx="3386137" cy="96904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49808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Lucida Bright" pitchFamily="18" charset="0"/>
              </a:rPr>
              <a:t>Resources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371600"/>
            <a:ext cx="7498080" cy="4800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latin typeface="Lucida Bright" pitchFamily="18" charset="0"/>
                <a:hlinkClick r:id="rId3"/>
              </a:rPr>
              <a:t>How To: Microsoft Word Tutorials (2003/2007/2010)</a:t>
            </a:r>
            <a:r>
              <a:rPr lang="en-US" sz="2800" dirty="0" smtClean="0">
                <a:latin typeface="Lucida Bright" pitchFamily="18" charset="0"/>
              </a:rPr>
              <a:t> </a:t>
            </a:r>
            <a:r>
              <a:rPr lang="en-US" sz="2800" baseline="-25000" dirty="0" smtClean="0">
                <a:latin typeface="Lucida Bright" pitchFamily="18" charset="0"/>
              </a:rPr>
              <a:t>19</a:t>
            </a:r>
            <a:endParaRPr lang="en-US" sz="2800" dirty="0" smtClean="0">
              <a:latin typeface="Lucida Bright" pitchFamily="18" charset="0"/>
            </a:endParaRPr>
          </a:p>
          <a:p>
            <a:pPr lvl="1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2400" dirty="0" smtClean="0">
                <a:latin typeface="Lucida Bright" pitchFamily="18" charset="0"/>
              </a:rPr>
              <a:t>Remove page numbers</a:t>
            </a:r>
          </a:p>
          <a:p>
            <a:pPr lvl="1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2400" dirty="0" smtClean="0">
                <a:latin typeface="Lucida Bright" pitchFamily="18" charset="0"/>
              </a:rPr>
              <a:t>Use Roman and Arabic numbering in same document</a:t>
            </a:r>
          </a:p>
          <a:p>
            <a:pPr lvl="1" eaLnBrk="1" hangingPunct="1">
              <a:lnSpc>
                <a:spcPct val="150000"/>
              </a:lnSpc>
              <a:spcBef>
                <a:spcPts val="0"/>
              </a:spcBef>
              <a:buNone/>
              <a:defRPr/>
            </a:pPr>
            <a:endParaRPr lang="en-US" sz="2400" dirty="0" smtClean="0">
              <a:latin typeface="Lucida Bright" pitchFamily="18" charset="0"/>
            </a:endParaRPr>
          </a:p>
          <a:p>
            <a:pPr eaLnBrk="1" hangingPunct="1">
              <a:defRPr/>
            </a:pPr>
            <a:r>
              <a:rPr lang="en-US" sz="2800" dirty="0" smtClean="0">
                <a:latin typeface="Lucida Bright" pitchFamily="18" charset="0"/>
                <a:hlinkClick r:id="rId4"/>
              </a:rPr>
              <a:t>UMI Preparing Your Manuscript</a:t>
            </a:r>
            <a:r>
              <a:rPr lang="en-US" sz="2800" dirty="0" smtClean="0">
                <a:latin typeface="Lucida Bright" pitchFamily="18" charset="0"/>
              </a:rPr>
              <a:t> </a:t>
            </a:r>
            <a:r>
              <a:rPr lang="en-US" sz="2800" baseline="-25000" dirty="0" smtClean="0">
                <a:latin typeface="Lucida Bright" pitchFamily="18" charset="0"/>
              </a:rPr>
              <a:t>20</a:t>
            </a:r>
            <a:endParaRPr lang="en-US" sz="2800" dirty="0" smtClean="0">
              <a:latin typeface="Lucida Bright" pitchFamily="18" charset="0"/>
            </a:endParaRPr>
          </a:p>
        </p:txBody>
      </p:sp>
      <p:pic>
        <p:nvPicPr>
          <p:cNvPr id="5" name="Picture 2" descr="\\fss00cv03.utad.utoledo.edu\cv03m-volumes$\tgreen7\Desktop\COGS UT 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5715000"/>
            <a:ext cx="3386137" cy="96904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498080" cy="1143000"/>
          </a:xfrm>
        </p:spPr>
        <p:txBody>
          <a:bodyPr/>
          <a:lstStyle/>
          <a:p>
            <a:r>
              <a:rPr lang="en-US" dirty="0" smtClean="0">
                <a:latin typeface="Lucida Bright" pitchFamily="18" charset="0"/>
              </a:rPr>
              <a:t>Links</a:t>
            </a:r>
            <a:endParaRPr lang="en-US" dirty="0">
              <a:latin typeface="Lucida Bright" pitchFamily="18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066800" y="1295400"/>
            <a:ext cx="7620000" cy="5257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1800" dirty="0" smtClean="0">
                <a:hlinkClick r:id="rId2"/>
              </a:rPr>
              <a:t>http://www.utoledo.edu/graduate/currentstudents/academicprogramforms/theseanddissertationinfoandrscs.html</a:t>
            </a:r>
            <a:endParaRPr lang="en-US" sz="1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>
                <a:hlinkClick r:id="rId3"/>
              </a:rPr>
              <a:t>http://www.utoledo.edu/graduate/currentstudents/graduationinformatio/index.html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>
                <a:hlinkClick r:id="rId4"/>
              </a:rPr>
              <a:t>http://www.utoledo.edu/graduate/files/Deadline_flyer_updated_091610.pdf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>
                <a:hlinkClick r:id="rId5"/>
              </a:rPr>
              <a:t>http://www.utoledo.edu/graduate/currentstudents/academicprogramforms/etd_process.html</a:t>
            </a:r>
            <a:r>
              <a:rPr lang="en-US" sz="1800" dirty="0" smtClean="0"/>
              <a:t> 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>
                <a:hlinkClick r:id="rId6"/>
              </a:rPr>
              <a:t>http://etd.ohiolink.edu/</a:t>
            </a:r>
            <a:endParaRPr lang="en-US" sz="1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>
                <a:hlinkClick r:id="rId7"/>
              </a:rPr>
              <a:t>http://www.proquest.com/en-US/products/dissertations/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>
                <a:hlinkClick r:id="rId7"/>
              </a:rPr>
              <a:t>http://www.utoledo.edu/graduate/currentstudents/academicprogramforms/index.html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>
                <a:hlinkClick r:id="rId7"/>
              </a:rPr>
              <a:t>http://www.utoledo.edu/centers/writingcenter/index.html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>
                <a:hlinkClick r:id="rId7"/>
              </a:rPr>
              <a:t>http://www.utoledo.edu/graduate/files/Formatting_Manual_12a.pdf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>
                <a:hlinkClick r:id="rId7"/>
              </a:rPr>
              <a:t>http://www.utoledo.edu/graduate/forms/ETDFormat.pdf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>
                <a:hlinkClick r:id="rId7"/>
              </a:rPr>
              <a:t>http://www.utoledo.edu/graduate/files/Converting_file_to_PDF.pdf</a:t>
            </a:r>
          </a:p>
          <a:p>
            <a:pPr marL="514350" indent="-514350">
              <a:buNone/>
            </a:pPr>
            <a:endParaRPr lang="en-US" sz="1400" dirty="0" smtClean="0">
              <a:hlinkClick r:id="rId7"/>
            </a:endParaRPr>
          </a:p>
          <a:p>
            <a:pPr marL="514350" indent="-514350">
              <a:buFont typeface="Wingdings" pitchFamily="2" charset="2"/>
              <a:buAutoNum type="arabicPeriod"/>
            </a:pPr>
            <a:endParaRPr lang="en-US" sz="1600" dirty="0" smtClean="0">
              <a:hlinkClick r:id="rId7"/>
            </a:endParaRPr>
          </a:p>
          <a:p>
            <a:pPr marL="514350" indent="-514350">
              <a:buFont typeface="Wingdings" pitchFamily="2" charset="2"/>
              <a:buAutoNum type="arabicPeriod"/>
            </a:pPr>
            <a:endParaRPr lang="en-US" sz="1600" dirty="0" smtClean="0">
              <a:hlinkClick r:id="rId7"/>
            </a:endParaRPr>
          </a:p>
          <a:p>
            <a:pPr marL="514350" indent="-514350">
              <a:buFont typeface="Wingdings" pitchFamily="2" charset="2"/>
              <a:buAutoNum type="arabicPeriod"/>
            </a:pPr>
            <a:endParaRPr lang="en-US" sz="1800" dirty="0" smtClean="0">
              <a:hlinkClick r:id="rId7"/>
            </a:endParaRPr>
          </a:p>
          <a:p>
            <a:pPr marL="514350" indent="-514350">
              <a:buFont typeface="Wingdings" pitchFamily="2" charset="2"/>
              <a:buAutoNum type="arabicPeriod"/>
            </a:pPr>
            <a:endParaRPr lang="en-US" sz="2000" dirty="0" smtClean="0">
              <a:hlinkClick r:id="rId7"/>
            </a:endParaRPr>
          </a:p>
          <a:p>
            <a:pPr marL="514350" indent="-514350">
              <a:buFont typeface="Wingdings" pitchFamily="2" charset="2"/>
              <a:buAutoNum type="arabicPeriod"/>
            </a:pPr>
            <a:endParaRPr lang="en-US" sz="1400" dirty="0" smtClean="0">
              <a:hlinkClick r:id="rId8"/>
            </a:endParaRPr>
          </a:p>
          <a:p>
            <a:pPr marL="514350" indent="-514350">
              <a:buFont typeface="Wingdings" pitchFamily="2" charset="2"/>
              <a:buAutoNum type="arabicPeriod"/>
            </a:pPr>
            <a:endParaRPr lang="en-US" sz="1400" dirty="0" smtClean="0">
              <a:hlinkClick r:id="rId4"/>
            </a:endParaRPr>
          </a:p>
          <a:p>
            <a:pPr marL="514350" indent="-514350">
              <a:buFont typeface="Wingdings" pitchFamily="2" charset="2"/>
              <a:buAutoNum type="arabicPeriod"/>
            </a:pPr>
            <a:endParaRPr lang="en-US" sz="1400" dirty="0" smtClean="0">
              <a:hlinkClick r:id="rId3"/>
            </a:endParaRPr>
          </a:p>
          <a:p>
            <a:pPr marL="514350" indent="-514350">
              <a:buFont typeface="Wingdings" pitchFamily="2" charset="2"/>
              <a:buAutoNum type="arabicPeriod"/>
            </a:pPr>
            <a:endParaRPr lang="en-US" sz="1400" dirty="0" smtClean="0">
              <a:hlinkClick r:id="rId3"/>
            </a:endParaRPr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498080" cy="1143000"/>
          </a:xfrm>
        </p:spPr>
        <p:txBody>
          <a:bodyPr/>
          <a:lstStyle/>
          <a:p>
            <a:r>
              <a:rPr lang="en-US" dirty="0" smtClean="0">
                <a:latin typeface="Lucida Bright" pitchFamily="18" charset="0"/>
              </a:rPr>
              <a:t>Links</a:t>
            </a:r>
            <a:endParaRPr lang="en-US" dirty="0">
              <a:latin typeface="Lucida Bright" pitchFamily="18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066800" y="1447800"/>
            <a:ext cx="7772400" cy="5257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12"/>
            </a:pPr>
            <a:r>
              <a:rPr lang="en-US" sz="1800" dirty="0" smtClean="0">
                <a:hlinkClick r:id="rId2"/>
              </a:rPr>
              <a:t>http://libguides.utoledo.edu/content.php?pid=58499&amp;sid=428705  </a:t>
            </a:r>
          </a:p>
          <a:p>
            <a:pPr marL="514350" indent="-514350">
              <a:buFont typeface="+mj-lt"/>
              <a:buAutoNum type="arabicPeriod" startAt="12"/>
            </a:pPr>
            <a:r>
              <a:rPr lang="en-US" sz="1800" dirty="0" smtClean="0">
                <a:hlinkClick r:id="rId2"/>
              </a:rPr>
              <a:t>http://www.utoledo.edu/graduate/files/ETD.pdf</a:t>
            </a:r>
          </a:p>
          <a:p>
            <a:pPr marL="514350" indent="-514350">
              <a:buFont typeface="+mj-lt"/>
              <a:buAutoNum type="arabicPeriod" startAt="12"/>
            </a:pPr>
            <a:r>
              <a:rPr lang="en-US" sz="1800" dirty="0" smtClean="0">
                <a:hlinkClick r:id="rId2"/>
              </a:rPr>
              <a:t>http://etd.ohiolink.edu/faq.html</a:t>
            </a:r>
          </a:p>
          <a:p>
            <a:pPr marL="514350" indent="-514350">
              <a:buFont typeface="+mj-lt"/>
              <a:buAutoNum type="arabicPeriod" startAt="12"/>
            </a:pPr>
            <a:r>
              <a:rPr lang="en-US" sz="1800" dirty="0" smtClean="0">
                <a:hlinkClick r:id="rId2"/>
              </a:rPr>
              <a:t>http://www.etdadmin.com/cgi-bin/school?siteId=284</a:t>
            </a:r>
          </a:p>
          <a:p>
            <a:pPr marL="514350" indent="-514350">
              <a:buFont typeface="+mj-lt"/>
              <a:buAutoNum type="arabicPeriod" startAt="12"/>
            </a:pPr>
            <a:r>
              <a:rPr lang="en-US" sz="1800" dirty="0" smtClean="0">
                <a:hlinkClick r:id="rId2"/>
              </a:rPr>
              <a:t>http://www.proquest.com/assets/downloads/products/UMI_PublishingOptionsGuide.pdf</a:t>
            </a:r>
          </a:p>
          <a:p>
            <a:pPr marL="514350" indent="-514350">
              <a:buFont typeface="+mj-lt"/>
              <a:buAutoNum type="arabicPeriod" startAt="12"/>
            </a:pPr>
            <a:r>
              <a:rPr lang="en-US" sz="1800" dirty="0" smtClean="0">
                <a:hlinkClick r:id="rId2"/>
              </a:rPr>
              <a:t>http://www.proquest.com/assets/downloads/products/UMI_CopyrightGuide.pdf</a:t>
            </a:r>
          </a:p>
          <a:p>
            <a:pPr marL="514350" indent="-514350">
              <a:buFont typeface="+mj-lt"/>
              <a:buAutoNum type="arabicPeriod" startAt="12"/>
            </a:pPr>
            <a:r>
              <a:rPr lang="en-US" sz="1800" dirty="0" smtClean="0">
                <a:hlinkClick r:id="rId2"/>
              </a:rPr>
              <a:t>http://libguides.utoledo.edu/content.php?pid=102028&amp;sid=767452</a:t>
            </a:r>
          </a:p>
          <a:p>
            <a:pPr marL="514350" indent="-514350">
              <a:buFont typeface="+mj-lt"/>
              <a:buAutoNum type="arabicPeriod" startAt="12"/>
            </a:pPr>
            <a:r>
              <a:rPr lang="en-US" sz="1800" dirty="0" smtClean="0">
                <a:hlinkClick r:id="rId2"/>
              </a:rPr>
              <a:t>http://office.microsoft.com/en-us/support/training-FX101782702.aspx</a:t>
            </a:r>
          </a:p>
          <a:p>
            <a:pPr marL="514350" indent="-514350">
              <a:buFont typeface="+mj-lt"/>
              <a:buAutoNum type="arabicPeriod" startAt="12"/>
            </a:pPr>
            <a:r>
              <a:rPr lang="en-US" sz="1800" dirty="0" smtClean="0">
                <a:hlinkClick r:id="rId2"/>
              </a:rPr>
              <a:t>http://www.proquest.com/assets/downloads/products/UMI_PreparingYourManuscriptGuide.pdf</a:t>
            </a:r>
          </a:p>
          <a:p>
            <a:pPr marL="514350" indent="-514350">
              <a:buFont typeface="Wingdings" pitchFamily="2" charset="2"/>
              <a:buAutoNum type="arabicPeriod"/>
            </a:pPr>
            <a:endParaRPr lang="en-US" sz="1400" dirty="0" smtClean="0">
              <a:hlinkClick r:id="rId2"/>
            </a:endParaRPr>
          </a:p>
          <a:p>
            <a:pPr marL="514350" indent="-514350">
              <a:buFont typeface="Wingdings" pitchFamily="2" charset="2"/>
              <a:buAutoNum type="arabicPeriod"/>
            </a:pPr>
            <a:endParaRPr lang="en-US" sz="1600" dirty="0" smtClean="0">
              <a:hlinkClick r:id="rId2"/>
            </a:endParaRPr>
          </a:p>
          <a:p>
            <a:pPr marL="514350" indent="-514350">
              <a:buFont typeface="Wingdings" pitchFamily="2" charset="2"/>
              <a:buAutoNum type="arabicPeriod"/>
            </a:pPr>
            <a:endParaRPr lang="en-US" sz="1600" dirty="0" smtClean="0">
              <a:hlinkClick r:id="rId2"/>
            </a:endParaRPr>
          </a:p>
          <a:p>
            <a:pPr marL="514350" indent="-514350">
              <a:buFont typeface="Wingdings" pitchFamily="2" charset="2"/>
              <a:buAutoNum type="arabicPeriod"/>
            </a:pPr>
            <a:endParaRPr lang="en-US" sz="1800" dirty="0" smtClean="0">
              <a:hlinkClick r:id="rId2"/>
            </a:endParaRPr>
          </a:p>
          <a:p>
            <a:pPr marL="514350" indent="-514350">
              <a:buFont typeface="Wingdings" pitchFamily="2" charset="2"/>
              <a:buAutoNum type="arabicPeriod"/>
            </a:pPr>
            <a:endParaRPr lang="en-US" sz="2000" dirty="0" smtClean="0">
              <a:hlinkClick r:id="rId2"/>
            </a:endParaRPr>
          </a:p>
          <a:p>
            <a:pPr marL="514350" indent="-514350">
              <a:buFont typeface="Wingdings" pitchFamily="2" charset="2"/>
              <a:buAutoNum type="arabicPeriod"/>
            </a:pPr>
            <a:endParaRPr lang="en-US" sz="1400" dirty="0" smtClean="0">
              <a:hlinkClick r:id="rId3"/>
            </a:endParaRPr>
          </a:p>
          <a:p>
            <a:pPr marL="514350" indent="-514350">
              <a:buFont typeface="Wingdings" pitchFamily="2" charset="2"/>
              <a:buAutoNum type="arabicPeriod"/>
            </a:pPr>
            <a:endParaRPr lang="en-US" sz="1400" dirty="0" smtClean="0">
              <a:hlinkClick r:id="rId4"/>
            </a:endParaRPr>
          </a:p>
          <a:p>
            <a:pPr marL="514350" indent="-514350">
              <a:buFont typeface="Wingdings" pitchFamily="2" charset="2"/>
              <a:buAutoNum type="arabicPeriod"/>
            </a:pPr>
            <a:endParaRPr lang="en-US" sz="1400" dirty="0" smtClean="0">
              <a:hlinkClick r:id="rId5"/>
            </a:endParaRPr>
          </a:p>
          <a:p>
            <a:pPr marL="514350" indent="-514350">
              <a:buFont typeface="Wingdings" pitchFamily="2" charset="2"/>
              <a:buAutoNum type="arabicPeriod"/>
            </a:pPr>
            <a:endParaRPr lang="en-US" sz="1400" dirty="0" smtClean="0">
              <a:hlinkClick r:id="rId5"/>
            </a:endParaRPr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49808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Lucida Bright" pitchFamily="18" charset="0"/>
              </a:rPr>
              <a:t>Questions?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143000"/>
            <a:ext cx="7620000" cy="5257800"/>
          </a:xfrm>
        </p:spPr>
        <p:txBody>
          <a:bodyPr/>
          <a:lstStyle/>
          <a:p>
            <a:pPr eaLnBrk="1" hangingPunct="1">
              <a:defRPr/>
            </a:pPr>
            <a:endParaRPr lang="en-US" dirty="0" smtClean="0"/>
          </a:p>
          <a:p>
            <a:pPr lvl="1" eaLnBrk="1" hangingPunct="1">
              <a:buFontTx/>
              <a:buNone/>
              <a:defRPr/>
            </a:pPr>
            <a:endParaRPr lang="en-US" dirty="0" smtClean="0"/>
          </a:p>
          <a:p>
            <a:pPr lvl="1" eaLnBrk="1" hangingPunct="1">
              <a:buFontTx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	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990600" y="1371600"/>
            <a:ext cx="8153400" cy="493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dirty="0" smtClean="0">
                <a:solidFill>
                  <a:schemeClr val="accent1"/>
                </a:solidFill>
                <a:latin typeface="Lucida Bright" pitchFamily="18" charset="0"/>
              </a:rPr>
              <a:t>College of Graduate Studies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dirty="0" smtClean="0">
                <a:latin typeface="Lucida Bright" pitchFamily="18" charset="0"/>
              </a:rPr>
              <a:t>Teri </a:t>
            </a:r>
            <a:r>
              <a:rPr lang="en-US" dirty="0">
                <a:latin typeface="Lucida Bright" pitchFamily="18" charset="0"/>
              </a:rPr>
              <a:t>Green </a:t>
            </a:r>
            <a:r>
              <a:rPr lang="en-US" dirty="0" smtClean="0">
                <a:latin typeface="Lucida Bright" pitchFamily="18" charset="0"/>
              </a:rPr>
              <a:t> </a:t>
            </a:r>
            <a:r>
              <a:rPr lang="en-US" dirty="0" smtClean="0">
                <a:latin typeface="Lucida Bright" pitchFamily="18" charset="0"/>
                <a:hlinkClick r:id="rId3"/>
              </a:rPr>
              <a:t>etdmc@utoledo.edu</a:t>
            </a:r>
            <a:r>
              <a:rPr lang="en-US" dirty="0" smtClean="0">
                <a:latin typeface="Lucida Bright" pitchFamily="18" charset="0"/>
              </a:rPr>
              <a:t>  </a:t>
            </a:r>
          </a:p>
          <a:p>
            <a:pPr lvl="2" eaLnBrk="1" hangingPunct="1">
              <a:spcBef>
                <a:spcPct val="50000"/>
              </a:spcBef>
              <a:buFontTx/>
              <a:buChar char="•"/>
            </a:pPr>
            <a:r>
              <a:rPr lang="en-US" dirty="0" smtClean="0">
                <a:latin typeface="Lucida Bright" pitchFamily="18" charset="0"/>
              </a:rPr>
              <a:t>ETD </a:t>
            </a:r>
            <a:r>
              <a:rPr lang="en-US" dirty="0">
                <a:latin typeface="Lucida Bright" pitchFamily="18" charset="0"/>
              </a:rPr>
              <a:t>Format Review, </a:t>
            </a:r>
            <a:r>
              <a:rPr lang="en-US" dirty="0" smtClean="0">
                <a:latin typeface="Lucida Bright" pitchFamily="18" charset="0"/>
              </a:rPr>
              <a:t>deadlines</a:t>
            </a:r>
            <a:r>
              <a:rPr lang="en-US" dirty="0">
                <a:latin typeface="Lucida Bright" pitchFamily="18" charset="0"/>
              </a:rPr>
              <a:t>, </a:t>
            </a:r>
            <a:r>
              <a:rPr lang="en-US" dirty="0" smtClean="0">
                <a:latin typeface="Lucida Bright" pitchFamily="18" charset="0"/>
              </a:rPr>
              <a:t>templates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dirty="0" smtClean="0">
                <a:latin typeface="Lucida Bright" pitchFamily="18" charset="0"/>
              </a:rPr>
              <a:t>Elissa Falcone  </a:t>
            </a:r>
            <a:r>
              <a:rPr lang="en-US" dirty="0" smtClean="0">
                <a:latin typeface="Lucida Bright" pitchFamily="18" charset="0"/>
                <a:hlinkClick r:id="rId4"/>
              </a:rPr>
              <a:t>gcacademicsvcs@utoledo.edu</a:t>
            </a:r>
            <a:r>
              <a:rPr lang="en-US" dirty="0" smtClean="0">
                <a:latin typeface="Lucida Bright" pitchFamily="18" charset="0"/>
              </a:rPr>
              <a:t> </a:t>
            </a:r>
          </a:p>
          <a:p>
            <a:pPr lvl="2" eaLnBrk="1" hangingPunct="1">
              <a:spcBef>
                <a:spcPct val="50000"/>
              </a:spcBef>
              <a:buFontTx/>
              <a:buChar char="•"/>
            </a:pPr>
            <a:r>
              <a:rPr lang="en-US" dirty="0" smtClean="0">
                <a:latin typeface="Lucida Bright" pitchFamily="18" charset="0"/>
              </a:rPr>
              <a:t>Graduation forms, degree audits, OhioLINK submission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dirty="0" smtClean="0">
                <a:latin typeface="Lucida Bright" pitchFamily="18" charset="0"/>
              </a:rPr>
              <a:t> </a:t>
            </a:r>
            <a:r>
              <a:rPr lang="en-US" dirty="0" smtClean="0">
                <a:solidFill>
                  <a:schemeClr val="accent1"/>
                </a:solidFill>
                <a:latin typeface="Lucida Bright" pitchFamily="18" charset="0"/>
              </a:rPr>
              <a:t>University Libraries Faculty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dirty="0" smtClean="0">
                <a:latin typeface="Lucida Bright" pitchFamily="18" charset="0"/>
              </a:rPr>
              <a:t>Wade Lee  </a:t>
            </a:r>
            <a:r>
              <a:rPr lang="en-US" dirty="0" smtClean="0">
                <a:latin typeface="Lucida Bright" pitchFamily="18" charset="0"/>
                <a:hlinkClick r:id="rId5"/>
              </a:rPr>
              <a:t>Wade.Lee@utoledo.edu</a:t>
            </a:r>
            <a:r>
              <a:rPr lang="en-US" dirty="0" smtClean="0">
                <a:latin typeface="Lucida Bright" pitchFamily="18" charset="0"/>
              </a:rPr>
              <a:t> </a:t>
            </a:r>
          </a:p>
          <a:p>
            <a:pPr lvl="2" eaLnBrk="1" hangingPunct="1">
              <a:spcBef>
                <a:spcPct val="50000"/>
              </a:spcBef>
              <a:buFontTx/>
              <a:buChar char="•"/>
            </a:pPr>
            <a:r>
              <a:rPr lang="en-US" dirty="0" smtClean="0">
                <a:latin typeface="Lucida Bright" pitchFamily="18" charset="0"/>
              </a:rPr>
              <a:t>OhioLINK submission, PDF conversion, multi-media upload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dirty="0" smtClean="0">
                <a:latin typeface="Lucida Bright" pitchFamily="18" charset="0"/>
              </a:rPr>
              <a:t>Lucy Duhon </a:t>
            </a:r>
            <a:r>
              <a:rPr lang="en-US" dirty="0" smtClean="0">
                <a:latin typeface="Lucida Bright" pitchFamily="18" charset="0"/>
                <a:hlinkClick r:id="rId6"/>
              </a:rPr>
              <a:t>Lucy.Duhon@utoledo.edu</a:t>
            </a:r>
            <a:endParaRPr lang="en-US" dirty="0" smtClean="0">
              <a:latin typeface="Lucida Bright" pitchFamily="18" charset="0"/>
            </a:endParaRPr>
          </a:p>
          <a:p>
            <a:pPr lvl="2" eaLnBrk="1" hangingPunct="1">
              <a:spcBef>
                <a:spcPct val="50000"/>
              </a:spcBef>
              <a:buFontTx/>
              <a:buChar char="•"/>
            </a:pPr>
            <a:r>
              <a:rPr lang="en-US" dirty="0" smtClean="0">
                <a:latin typeface="Lucida Bright" pitchFamily="18" charset="0"/>
              </a:rPr>
              <a:t>Open Access, OhioLINK submission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dirty="0" smtClean="0">
                <a:latin typeface="Lucida Bright" pitchFamily="18" charset="0"/>
              </a:rPr>
              <a:t> </a:t>
            </a:r>
            <a:endParaRPr lang="en-US" dirty="0">
              <a:latin typeface="Lucida Bright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dirty="0">
              <a:latin typeface="Lucida Bright" pitchFamily="18" charset="0"/>
            </a:endParaRPr>
          </a:p>
        </p:txBody>
      </p:sp>
      <p:pic>
        <p:nvPicPr>
          <p:cNvPr id="6" name="Picture 2" descr="\\fss00cv03.utad.utoledo.edu\cv03m-volumes$\tgreen7\Desktop\COGS UT log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86400" y="5715000"/>
            <a:ext cx="3386137" cy="96904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65048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latin typeface="Lucida Bright" pitchFamily="18" charset="0"/>
              </a:rPr>
              <a:t>College of Graduate Studies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524000"/>
            <a:ext cx="7848600" cy="4343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 smtClean="0">
                <a:latin typeface="Lucida Bright" pitchFamily="18" charset="0"/>
              </a:rPr>
              <a:t>COGS – Main Campus</a:t>
            </a:r>
          </a:p>
          <a:p>
            <a:pPr lvl="1">
              <a:lnSpc>
                <a:spcPct val="150000"/>
              </a:lnSpc>
              <a:defRPr/>
            </a:pPr>
            <a:r>
              <a:rPr lang="en-US" sz="2200" dirty="0" smtClean="0">
                <a:latin typeface="Lucida Bright" pitchFamily="18" charset="0"/>
                <a:hlinkClick r:id="rId3"/>
              </a:rPr>
              <a:t>Graduation  Requirements</a:t>
            </a:r>
            <a:r>
              <a:rPr lang="en-US" sz="2200" dirty="0" smtClean="0">
                <a:latin typeface="Lucida Bright" pitchFamily="18" charset="0"/>
              </a:rPr>
              <a:t> </a:t>
            </a:r>
            <a:r>
              <a:rPr lang="en-US" sz="2200" baseline="-25000" dirty="0" smtClean="0">
                <a:latin typeface="Lucida Bright" pitchFamily="18" charset="0"/>
              </a:rPr>
              <a:t>2</a:t>
            </a:r>
            <a:endParaRPr lang="en-US" sz="2200" dirty="0" smtClean="0">
              <a:latin typeface="Lucida Bright" pitchFamily="18" charset="0"/>
            </a:endParaRPr>
          </a:p>
          <a:p>
            <a:pPr lvl="1">
              <a:lnSpc>
                <a:spcPct val="150000"/>
              </a:lnSpc>
              <a:defRPr/>
            </a:pPr>
            <a:r>
              <a:rPr lang="en-US" sz="2200" dirty="0" smtClean="0">
                <a:latin typeface="Lucida Bright" pitchFamily="18" charset="0"/>
                <a:hlinkClick r:id="rId4"/>
              </a:rPr>
              <a:t>Deadlines</a:t>
            </a:r>
            <a:r>
              <a:rPr lang="en-US" sz="2200" dirty="0" smtClean="0">
                <a:latin typeface="Lucida Bright" pitchFamily="18" charset="0"/>
              </a:rPr>
              <a:t> </a:t>
            </a:r>
            <a:r>
              <a:rPr lang="en-US" sz="2200" baseline="-25000" dirty="0" smtClean="0">
                <a:latin typeface="Lucida Bright" pitchFamily="18" charset="0"/>
              </a:rPr>
              <a:t>3</a:t>
            </a:r>
            <a:endParaRPr lang="en-US" sz="2200" dirty="0" smtClean="0">
              <a:latin typeface="Lucida Bright" pitchFamily="18" charset="0"/>
            </a:endParaRPr>
          </a:p>
          <a:p>
            <a:pPr lvl="1" eaLnBrk="1" hangingPunct="1">
              <a:lnSpc>
                <a:spcPct val="150000"/>
              </a:lnSpc>
              <a:defRPr/>
            </a:pPr>
            <a:r>
              <a:rPr lang="en-US" sz="2200" dirty="0" smtClean="0">
                <a:latin typeface="Lucida Bright" pitchFamily="18" charset="0"/>
                <a:hlinkClick r:id="rId5"/>
              </a:rPr>
              <a:t>ETD Submission Procedure </a:t>
            </a:r>
            <a:r>
              <a:rPr lang="en-US" sz="2200" baseline="-25000" dirty="0" smtClean="0">
                <a:latin typeface="Lucida Bright" pitchFamily="18" charset="0"/>
              </a:rPr>
              <a:t>4</a:t>
            </a:r>
            <a:endParaRPr lang="en-US" sz="2200" dirty="0" smtClean="0">
              <a:latin typeface="Lucida Bright" pitchFamily="18" charset="0"/>
            </a:endParaRPr>
          </a:p>
          <a:p>
            <a:pPr eaLnBrk="1" hangingPunct="1">
              <a:defRPr/>
            </a:pPr>
            <a:r>
              <a:rPr lang="en-US" sz="2800" dirty="0" smtClean="0">
                <a:latin typeface="Lucida Bright" pitchFamily="18" charset="0"/>
              </a:rPr>
              <a:t>Advisor – Department/Program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en-US" sz="2200" dirty="0" smtClean="0">
                <a:latin typeface="Lucida Bright" pitchFamily="18" charset="0"/>
              </a:rPr>
              <a:t>Internal deadlines 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en-US" sz="2200" dirty="0" smtClean="0">
                <a:latin typeface="Lucida Bright" pitchFamily="18" charset="0"/>
              </a:rPr>
              <a:t>Possible additional requirements</a:t>
            </a:r>
          </a:p>
        </p:txBody>
      </p:sp>
      <p:pic>
        <p:nvPicPr>
          <p:cNvPr id="6" name="Picture 2" descr="\\fss00cv03.utad.utoledo.edu\cv03m-volumes$\tgreen7\Desktop\COGS UT 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62600" y="5715000"/>
            <a:ext cx="3386137" cy="96904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49808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Lucida Bright" pitchFamily="18" charset="0"/>
              </a:rPr>
              <a:t>What is an ETD?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676400"/>
            <a:ext cx="7543800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latin typeface="Lucida Bright" pitchFamily="18" charset="0"/>
              </a:rPr>
              <a:t>Electronic Thesis and Dissertation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en-US" sz="2200" dirty="0" smtClean="0">
                <a:latin typeface="Lucida Bright" pitchFamily="18" charset="0"/>
              </a:rPr>
              <a:t>Technologically advanced medium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en-US" sz="2200" dirty="0" smtClean="0">
                <a:latin typeface="Lucida Bright" pitchFamily="18" charset="0"/>
              </a:rPr>
              <a:t>Explains student’s research or scholarship 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en-US" sz="2200" dirty="0" smtClean="0">
                <a:latin typeface="Lucida Bright" pitchFamily="18" charset="0"/>
              </a:rPr>
              <a:t>Uploaded to an online repository </a:t>
            </a:r>
          </a:p>
          <a:p>
            <a:pPr lvl="1" eaLnBrk="1" hangingPunct="1">
              <a:buNone/>
              <a:defRPr/>
            </a:pPr>
            <a:endParaRPr lang="en-US" sz="2800" dirty="0" smtClean="0">
              <a:latin typeface="Lucida Bright" pitchFamily="18" charset="0"/>
            </a:endParaRPr>
          </a:p>
        </p:txBody>
      </p:sp>
      <p:pic>
        <p:nvPicPr>
          <p:cNvPr id="5" name="Picture 2" descr="\\fss00cv03.utad.utoledo.edu\cv03m-volumes$\tgreen7\Desktop\COGS UT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5715000"/>
            <a:ext cx="3386137" cy="96904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81000"/>
            <a:ext cx="75438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Lucida Bright" pitchFamily="18" charset="0"/>
              </a:rPr>
              <a:t>Benefits of ETDs</a:t>
            </a:r>
            <a:r>
              <a:rPr lang="en-US" sz="4000" b="0" dirty="0" smtClean="0"/>
              <a:t/>
            </a:r>
            <a:br>
              <a:rPr lang="en-US" sz="4000" b="0" dirty="0" smtClean="0"/>
            </a:br>
            <a:endParaRPr lang="en-US" sz="4000" b="0" dirty="0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447800"/>
            <a:ext cx="75438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latin typeface="Lucida Bright" pitchFamily="18" charset="0"/>
              </a:rPr>
              <a:t>Increased Accessibility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200" dirty="0" smtClean="0">
                <a:latin typeface="Lucida Bright" pitchFamily="18" charset="0"/>
              </a:rPr>
              <a:t>Freely available in copyrighted form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endParaRPr lang="en-US" sz="2000" dirty="0" smtClean="0">
              <a:latin typeface="Lucida Bright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latin typeface="Lucida Bright" pitchFamily="18" charset="0"/>
              </a:rPr>
              <a:t>Reduced Cost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200" dirty="0" smtClean="0">
                <a:latin typeface="Lucida Bright" pitchFamily="18" charset="0"/>
              </a:rPr>
              <a:t>Save on printing, binding, distribution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endParaRPr lang="en-US" sz="2000" dirty="0" smtClean="0">
              <a:latin typeface="Lucida Bright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latin typeface="Lucida Bright" pitchFamily="18" charset="0"/>
              </a:rPr>
              <a:t>Inclusion of Multimedia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200" dirty="0" smtClean="0">
                <a:latin typeface="Lucida Bright" pitchFamily="18" charset="0"/>
              </a:rPr>
              <a:t>Images, </a:t>
            </a:r>
            <a:r>
              <a:rPr lang="en-US" sz="2200" dirty="0" smtClean="0">
                <a:latin typeface="Lucida Bright" pitchFamily="18" charset="0"/>
                <a:hlinkClick r:id="rId3"/>
              </a:rPr>
              <a:t>video</a:t>
            </a:r>
            <a:r>
              <a:rPr lang="en-US" sz="2200" dirty="0" smtClean="0">
                <a:latin typeface="Lucida Bright" pitchFamily="18" charset="0"/>
              </a:rPr>
              <a:t>, </a:t>
            </a:r>
            <a:r>
              <a:rPr lang="en-US" sz="2200" dirty="0" smtClean="0">
                <a:latin typeface="Lucida Bright" pitchFamily="18" charset="0"/>
                <a:hlinkClick r:id="rId4"/>
              </a:rPr>
              <a:t>audio</a:t>
            </a:r>
            <a:r>
              <a:rPr lang="en-US" sz="2200" dirty="0" smtClean="0">
                <a:latin typeface="Lucida Bright" pitchFamily="18" charset="0"/>
              </a:rPr>
              <a:t>, HTML, </a:t>
            </a:r>
            <a:r>
              <a:rPr lang="en-US" sz="2200" dirty="0" smtClean="0">
                <a:latin typeface="Lucida Bright" pitchFamily="18" charset="0"/>
                <a:hlinkClick r:id="rId5"/>
              </a:rPr>
              <a:t>data files</a:t>
            </a:r>
            <a:endParaRPr lang="en-US" sz="2200" dirty="0" smtClean="0">
              <a:latin typeface="Lucida Bright" pitchFamily="18" charset="0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200" b="1" dirty="0" smtClean="0">
                <a:solidFill>
                  <a:srgbClr val="FFC000"/>
                </a:solidFill>
                <a:latin typeface="Lucida Bright" pitchFamily="18" charset="0"/>
              </a:rPr>
              <a:t>* </a:t>
            </a:r>
            <a:r>
              <a:rPr lang="en-US" sz="2200" dirty="0" smtClean="0">
                <a:latin typeface="Lucida Bright" pitchFamily="18" charset="0"/>
              </a:rPr>
              <a:t>Uploaded as separate files</a:t>
            </a:r>
          </a:p>
          <a:p>
            <a:pPr lvl="2">
              <a:lnSpc>
                <a:spcPct val="80000"/>
              </a:lnSpc>
              <a:defRPr/>
            </a:pPr>
            <a:endParaRPr lang="en-US" sz="1000" dirty="0" smtClean="0">
              <a:latin typeface="Lucida Bright" pitchFamily="18" charset="0"/>
            </a:endParaRPr>
          </a:p>
          <a:p>
            <a:pPr lvl="2">
              <a:lnSpc>
                <a:spcPct val="80000"/>
              </a:lnSpc>
              <a:defRPr/>
            </a:pPr>
            <a:r>
              <a:rPr lang="en-US" sz="1800" b="1" dirty="0" smtClean="0">
                <a:solidFill>
                  <a:srgbClr val="FFC000"/>
                </a:solidFill>
                <a:latin typeface="Lucida Bright" pitchFamily="18" charset="0"/>
              </a:rPr>
              <a:t>* </a:t>
            </a:r>
            <a:r>
              <a:rPr lang="en-US" sz="1800" dirty="0" smtClean="0">
                <a:latin typeface="Lucida Bright" pitchFamily="18" charset="0"/>
              </a:rPr>
              <a:t>Inclusion not covered in depth in this presentation</a:t>
            </a:r>
            <a:r>
              <a:rPr lang="en-US" sz="1200" dirty="0" smtClean="0"/>
              <a:t/>
            </a:r>
            <a:br>
              <a:rPr lang="en-US" sz="1200" dirty="0" smtClean="0"/>
            </a:br>
            <a:endParaRPr lang="en-US" sz="1200" dirty="0" smtClean="0"/>
          </a:p>
        </p:txBody>
      </p:sp>
      <p:pic>
        <p:nvPicPr>
          <p:cNvPr id="6" name="Picture 2" descr="\\fss00cv03.utad.utoledo.edu\cv03m-volumes$\tgreen7\Desktop\COGS UT 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5715000"/>
            <a:ext cx="3386137" cy="96904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14488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Lucida Bright" pitchFamily="18" charset="0"/>
              </a:rPr>
              <a:t>OhioLINK and ProQuest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447800"/>
            <a:ext cx="7498080" cy="4800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u="sng" dirty="0" smtClean="0">
                <a:solidFill>
                  <a:srgbClr val="FFFF00"/>
                </a:solidFill>
                <a:latin typeface="Lucida Bright" pitchFamily="18" charset="0"/>
                <a:hlinkClick r:id="rId3"/>
              </a:rPr>
              <a:t>OhioLINK ETD Center</a:t>
            </a:r>
            <a:r>
              <a:rPr lang="en-US" sz="2800" dirty="0" smtClean="0">
                <a:solidFill>
                  <a:srgbClr val="FFFF00"/>
                </a:solidFill>
                <a:latin typeface="Lucida Bright" pitchFamily="18" charset="0"/>
                <a:hlinkClick r:id="rId3"/>
              </a:rPr>
              <a:t> </a:t>
            </a:r>
            <a:r>
              <a:rPr lang="en-US" sz="2800" dirty="0" smtClean="0">
                <a:latin typeface="Lucida Bright" pitchFamily="18" charset="0"/>
              </a:rPr>
              <a:t> </a:t>
            </a:r>
            <a:r>
              <a:rPr lang="en-US" sz="2800" baseline="-25000" dirty="0" smtClean="0">
                <a:latin typeface="Lucida Bright" pitchFamily="18" charset="0"/>
              </a:rPr>
              <a:t>5</a:t>
            </a:r>
            <a:endParaRPr lang="en-US" sz="2800" dirty="0" smtClean="0">
              <a:latin typeface="Lucida Bright" pitchFamily="18" charset="0"/>
            </a:endParaRPr>
          </a:p>
          <a:p>
            <a:pPr lvl="1" eaLnBrk="1" hangingPunct="1">
              <a:lnSpc>
                <a:spcPct val="150000"/>
              </a:lnSpc>
              <a:defRPr/>
            </a:pPr>
            <a:r>
              <a:rPr lang="en-US" sz="2200" dirty="0" smtClean="0">
                <a:latin typeface="Lucida Bright" pitchFamily="18" charset="0"/>
              </a:rPr>
              <a:t>Local repository</a:t>
            </a:r>
          </a:p>
          <a:p>
            <a:pPr lvl="2" eaLnBrk="1" hangingPunct="1">
              <a:lnSpc>
                <a:spcPct val="150000"/>
              </a:lnSpc>
              <a:defRPr/>
            </a:pPr>
            <a:r>
              <a:rPr lang="en-US" sz="1800" b="1" i="1" dirty="0" smtClean="0">
                <a:solidFill>
                  <a:srgbClr val="0000CC"/>
                </a:solidFill>
                <a:latin typeface="Lucida Bright" pitchFamily="18" charset="0"/>
              </a:rPr>
              <a:t>Required:  </a:t>
            </a:r>
            <a:r>
              <a:rPr lang="en-US" sz="1800" b="1" dirty="0" smtClean="0">
                <a:solidFill>
                  <a:srgbClr val="0000CC"/>
                </a:solidFill>
                <a:latin typeface="Lucida Bright" pitchFamily="18" charset="0"/>
              </a:rPr>
              <a:t>Theses AND dissertations submitted electronically</a:t>
            </a:r>
          </a:p>
          <a:p>
            <a:pPr lvl="2" eaLnBrk="1" hangingPunct="1">
              <a:lnSpc>
                <a:spcPct val="150000"/>
              </a:lnSpc>
              <a:defRPr/>
            </a:pPr>
            <a:r>
              <a:rPr lang="en-US" sz="1800" dirty="0" smtClean="0">
                <a:latin typeface="Lucida Bright" pitchFamily="18" charset="0"/>
              </a:rPr>
              <a:t>Open Access licensed online database</a:t>
            </a:r>
          </a:p>
          <a:p>
            <a:pPr lvl="2" eaLnBrk="1" hangingPunct="1">
              <a:lnSpc>
                <a:spcPct val="150000"/>
              </a:lnSpc>
              <a:defRPr/>
            </a:pPr>
            <a:r>
              <a:rPr lang="en-US" sz="1800" dirty="0" smtClean="0">
                <a:latin typeface="Lucida Bright" pitchFamily="18" charset="0"/>
              </a:rPr>
              <a:t>Linked to OhioLINK’s Worldwide ETD Index and the NDLTD – Networked Digital Library of Theses and Dissertations</a:t>
            </a:r>
          </a:p>
          <a:p>
            <a:pPr lvl="1" eaLnBrk="1" hangingPunct="1">
              <a:buFontTx/>
              <a:buNone/>
              <a:defRPr/>
            </a:pPr>
            <a:endParaRPr lang="en-US" sz="2000" dirty="0" smtClean="0">
              <a:latin typeface="Lucida Bright" pitchFamily="18" charset="0"/>
            </a:endParaRPr>
          </a:p>
        </p:txBody>
      </p:sp>
      <p:pic>
        <p:nvPicPr>
          <p:cNvPr id="5" name="Picture 2" descr="\\fss00cv03.utad.utoledo.edu\cv03m-volumes$\tgreen7\Desktop\COGS UT 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5715000"/>
            <a:ext cx="3386137" cy="96904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49808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Lucida Bright" pitchFamily="18" charset="0"/>
              </a:rPr>
              <a:t>OhioLINK and ProQuest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447800"/>
            <a:ext cx="7498080" cy="48006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sz="2800" b="1" u="sng" dirty="0" smtClean="0">
                <a:latin typeface="Lucida Bright" pitchFamily="18" charset="0"/>
                <a:hlinkClick r:id="rId2"/>
              </a:rPr>
              <a:t>ProQuest/UMI</a:t>
            </a:r>
            <a:r>
              <a:rPr lang="en-US" sz="2800" dirty="0" smtClean="0">
                <a:latin typeface="Lucida Bright" pitchFamily="18" charset="0"/>
              </a:rPr>
              <a:t>  </a:t>
            </a:r>
            <a:r>
              <a:rPr lang="en-US" sz="2800" baseline="-25000" dirty="0" smtClean="0">
                <a:latin typeface="Lucida Bright" pitchFamily="18" charset="0"/>
              </a:rPr>
              <a:t>6</a:t>
            </a:r>
            <a:endParaRPr lang="en-US" sz="2800" dirty="0" smtClean="0">
              <a:latin typeface="Lucida Bright" pitchFamily="18" charset="0"/>
            </a:endParaRPr>
          </a:p>
          <a:p>
            <a:pPr lvl="1" eaLnBrk="1" hangingPunct="1">
              <a:lnSpc>
                <a:spcPct val="150000"/>
              </a:lnSpc>
              <a:defRPr/>
            </a:pPr>
            <a:r>
              <a:rPr lang="en-US" sz="2200" dirty="0" smtClean="0">
                <a:latin typeface="Lucida Bright" pitchFamily="18" charset="0"/>
              </a:rPr>
              <a:t>Commercial repository</a:t>
            </a:r>
          </a:p>
          <a:p>
            <a:pPr lvl="2" eaLnBrk="1" hangingPunct="1">
              <a:lnSpc>
                <a:spcPct val="150000"/>
              </a:lnSpc>
              <a:defRPr/>
            </a:pPr>
            <a:r>
              <a:rPr lang="en-US" sz="1800" b="1" i="1" dirty="0" smtClean="0">
                <a:solidFill>
                  <a:srgbClr val="0000CC"/>
                </a:solidFill>
                <a:latin typeface="Lucida Bright" pitchFamily="18" charset="0"/>
              </a:rPr>
              <a:t>Required:</a:t>
            </a:r>
            <a:r>
              <a:rPr lang="en-US" sz="1800" b="1" dirty="0" smtClean="0">
                <a:solidFill>
                  <a:srgbClr val="0000CC"/>
                </a:solidFill>
                <a:latin typeface="Lucida Bright" pitchFamily="18" charset="0"/>
              </a:rPr>
              <a:t> Dissertations </a:t>
            </a:r>
            <a:r>
              <a:rPr lang="en-US" sz="1800" b="1" i="1" dirty="0" smtClean="0">
                <a:solidFill>
                  <a:srgbClr val="0000CC"/>
                </a:solidFill>
                <a:latin typeface="Lucida Bright" pitchFamily="18" charset="0"/>
              </a:rPr>
              <a:t>only</a:t>
            </a:r>
            <a:r>
              <a:rPr lang="en-US" sz="1800" b="1" dirty="0" smtClean="0">
                <a:solidFill>
                  <a:srgbClr val="0000CC"/>
                </a:solidFill>
                <a:latin typeface="Lucida Bright" pitchFamily="18" charset="0"/>
              </a:rPr>
              <a:t> submitted electronically</a:t>
            </a:r>
          </a:p>
          <a:p>
            <a:pPr lvl="2">
              <a:lnSpc>
                <a:spcPct val="150000"/>
              </a:lnSpc>
              <a:defRPr/>
            </a:pPr>
            <a:r>
              <a:rPr lang="en-US" sz="1800" dirty="0" smtClean="0">
                <a:latin typeface="Lucida Bright" pitchFamily="18" charset="0"/>
              </a:rPr>
              <a:t>Sellers of electronic &amp; physical copies of dissertations</a:t>
            </a:r>
          </a:p>
          <a:p>
            <a:pPr lvl="3">
              <a:lnSpc>
                <a:spcPct val="150000"/>
              </a:lnSpc>
              <a:defRPr/>
            </a:pPr>
            <a:r>
              <a:rPr lang="en-US" sz="1600" dirty="0" smtClean="0">
                <a:latin typeface="Lucida Bright" pitchFamily="18" charset="0"/>
              </a:rPr>
              <a:t> author can receive royalties from sales</a:t>
            </a:r>
          </a:p>
          <a:p>
            <a:pPr lvl="2" eaLnBrk="1" hangingPunct="1">
              <a:lnSpc>
                <a:spcPct val="150000"/>
              </a:lnSpc>
              <a:defRPr/>
            </a:pPr>
            <a:r>
              <a:rPr lang="en-US" sz="1800" dirty="0" smtClean="0">
                <a:latin typeface="Lucida Bright" pitchFamily="18" charset="0"/>
              </a:rPr>
              <a:t>Indexed to Dissertation Abstracts (international) </a:t>
            </a:r>
          </a:p>
          <a:p>
            <a:pPr>
              <a:buNone/>
              <a:defRPr/>
            </a:pPr>
            <a:endParaRPr lang="en-US" dirty="0" smtClean="0">
              <a:effectLst/>
            </a:endParaRPr>
          </a:p>
        </p:txBody>
      </p:sp>
      <p:pic>
        <p:nvPicPr>
          <p:cNvPr id="5" name="Picture 2" descr="\\fss00cv03.utad.utoledo.edu\cv03m-volumes$\tgreen7\Desktop\COGS UT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5715000"/>
            <a:ext cx="3386137" cy="96904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49808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Lucida Bright" pitchFamily="18" charset="0"/>
              </a:rPr>
              <a:t>Pre-Submission</a:t>
            </a:r>
            <a:endParaRPr lang="en-US" sz="4000" dirty="0" smtClean="0">
              <a:latin typeface="Lucida Bright" pitchFamily="18" charset="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371600"/>
            <a:ext cx="7924800" cy="4114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sz="2800" dirty="0" smtClean="0">
                <a:latin typeface="Lucida Bright" pitchFamily="18" charset="0"/>
              </a:rPr>
              <a:t>Get Your Forms In Order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en-US" sz="2200" dirty="0" smtClean="0">
                <a:latin typeface="Lucida Bright" pitchFamily="18" charset="0"/>
                <a:hlinkClick r:id="rId3"/>
              </a:rPr>
              <a:t>Checklist for Graduation</a:t>
            </a:r>
            <a:r>
              <a:rPr lang="en-US" sz="2200" dirty="0" smtClean="0">
                <a:latin typeface="Lucida Bright" pitchFamily="18" charset="0"/>
              </a:rPr>
              <a:t> </a:t>
            </a:r>
            <a:r>
              <a:rPr lang="en-US" sz="2200" baseline="-25000" dirty="0" smtClean="0">
                <a:latin typeface="Lucida Bright" pitchFamily="18" charset="0"/>
              </a:rPr>
              <a:t>2</a:t>
            </a:r>
            <a:endParaRPr lang="en-US" sz="2200" dirty="0" smtClean="0">
              <a:latin typeface="Lucida Bright" pitchFamily="18" charset="0"/>
            </a:endParaRPr>
          </a:p>
          <a:p>
            <a:pPr lvl="1" eaLnBrk="1" hangingPunct="1">
              <a:lnSpc>
                <a:spcPct val="150000"/>
              </a:lnSpc>
              <a:defRPr/>
            </a:pPr>
            <a:r>
              <a:rPr lang="en-US" sz="2200" dirty="0" smtClean="0">
                <a:latin typeface="Lucida Bright" pitchFamily="18" charset="0"/>
                <a:hlinkClick r:id="rId4"/>
              </a:rPr>
              <a:t>Academic Program Forms page</a:t>
            </a:r>
            <a:r>
              <a:rPr lang="en-US" sz="2200" dirty="0" smtClean="0">
                <a:latin typeface="Lucida Bright" pitchFamily="18" charset="0"/>
              </a:rPr>
              <a:t> </a:t>
            </a:r>
            <a:r>
              <a:rPr lang="en-US" sz="2200" baseline="-25000" dirty="0" smtClean="0">
                <a:latin typeface="Lucida Bright" pitchFamily="18" charset="0"/>
              </a:rPr>
              <a:t>7</a:t>
            </a:r>
            <a:endParaRPr lang="en-US" sz="2200" dirty="0" smtClean="0">
              <a:latin typeface="Lucida Bright" pitchFamily="18" charset="0"/>
            </a:endParaRPr>
          </a:p>
          <a:p>
            <a:pPr lvl="2" eaLnBrk="1" hangingPunct="1">
              <a:lnSpc>
                <a:spcPct val="150000"/>
              </a:lnSpc>
              <a:defRPr/>
            </a:pPr>
            <a:r>
              <a:rPr lang="en-US" sz="1800" dirty="0" smtClean="0">
                <a:latin typeface="Lucida Bright" pitchFamily="18" charset="0"/>
                <a:hlinkClick r:id="rId5"/>
              </a:rPr>
              <a:t>Plan of Study</a:t>
            </a:r>
            <a:endParaRPr lang="en-US" sz="1800" dirty="0" smtClean="0">
              <a:latin typeface="Lucida Bright" pitchFamily="18" charset="0"/>
            </a:endParaRPr>
          </a:p>
          <a:p>
            <a:pPr lvl="3">
              <a:lnSpc>
                <a:spcPct val="150000"/>
              </a:lnSpc>
              <a:defRPr/>
            </a:pPr>
            <a:r>
              <a:rPr lang="en-US" sz="1600" dirty="0" smtClean="0">
                <a:latin typeface="Lucida Bright" pitchFamily="18" charset="0"/>
              </a:rPr>
              <a:t>Fill out with your program advisor</a:t>
            </a:r>
          </a:p>
          <a:p>
            <a:pPr lvl="3">
              <a:lnSpc>
                <a:spcPct val="150000"/>
              </a:lnSpc>
              <a:defRPr/>
            </a:pPr>
            <a:r>
              <a:rPr lang="en-US" sz="1600" dirty="0" smtClean="0">
                <a:latin typeface="Lucida Bright" pitchFamily="18" charset="0"/>
              </a:rPr>
              <a:t>Informs COGS of your progress towards graduation</a:t>
            </a:r>
          </a:p>
          <a:p>
            <a:pPr lvl="3" eaLnBrk="1" hangingPunct="1">
              <a:lnSpc>
                <a:spcPct val="150000"/>
              </a:lnSpc>
              <a:defRPr/>
            </a:pPr>
            <a:r>
              <a:rPr lang="en-US" sz="1600" dirty="0" smtClean="0">
                <a:latin typeface="Lucida Bright" pitchFamily="18" charset="0"/>
              </a:rPr>
              <a:t>Avoid unexpected “missing requirements”</a:t>
            </a:r>
          </a:p>
          <a:p>
            <a:pPr eaLnBrk="1" hangingPunct="1">
              <a:buNone/>
              <a:defRPr/>
            </a:pPr>
            <a:endParaRPr lang="en-US" sz="2800" dirty="0" smtClean="0">
              <a:latin typeface="Lucida Bright" pitchFamily="18" charset="0"/>
            </a:endParaRPr>
          </a:p>
          <a:p>
            <a:pPr lvl="1" eaLnBrk="1" hangingPunct="1">
              <a:buNone/>
              <a:defRPr/>
            </a:pPr>
            <a:endParaRPr lang="en-US" sz="2000" dirty="0" smtClean="0">
              <a:latin typeface="Lucida Bright" pitchFamily="18" charset="0"/>
            </a:endParaRPr>
          </a:p>
          <a:p>
            <a:pPr lvl="1" eaLnBrk="1" hangingPunct="1">
              <a:buFontTx/>
              <a:buNone/>
              <a:defRPr/>
            </a:pPr>
            <a:endParaRPr lang="en-US" sz="2000" dirty="0" smtClean="0">
              <a:latin typeface="Lucida Bright" pitchFamily="18" charset="0"/>
            </a:endParaRPr>
          </a:p>
          <a:p>
            <a:pPr lvl="1" eaLnBrk="1" hangingPunct="1">
              <a:buFontTx/>
              <a:buNone/>
              <a:defRPr/>
            </a:pPr>
            <a:endParaRPr lang="en-US" sz="2400" dirty="0" smtClean="0">
              <a:latin typeface="Lucida Bright" pitchFamily="18" charset="0"/>
            </a:endParaRPr>
          </a:p>
          <a:p>
            <a:pPr lvl="1" eaLnBrk="1" hangingPunct="1">
              <a:buFontTx/>
              <a:buNone/>
              <a:defRPr/>
            </a:pPr>
            <a:endParaRPr lang="en-US" sz="2400" dirty="0" smtClean="0"/>
          </a:p>
        </p:txBody>
      </p:sp>
      <p:pic>
        <p:nvPicPr>
          <p:cNvPr id="5" name="Picture 2" descr="\\fss00cv03.utad.utoledo.edu\cv03m-volumes$\tgreen7\Desktop\COGS UT 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5715000"/>
            <a:ext cx="3386137" cy="96904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74638"/>
            <a:ext cx="7866888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Lucida Bright" pitchFamily="18" charset="0"/>
              </a:rPr>
              <a:t>Document Preparation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447800"/>
            <a:ext cx="8001000" cy="4724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spcAft>
                <a:spcPct val="20000"/>
              </a:spcAft>
              <a:defRPr/>
            </a:pPr>
            <a:r>
              <a:rPr lang="en-US" sz="2800" dirty="0" smtClean="0">
                <a:latin typeface="Lucida Bright" pitchFamily="18" charset="0"/>
              </a:rPr>
              <a:t>Content and Technique</a:t>
            </a:r>
          </a:p>
          <a:p>
            <a:pPr lvl="1" eaLnBrk="1" hangingPunct="1">
              <a:lnSpc>
                <a:spcPct val="80000"/>
              </a:lnSpc>
              <a:spcAft>
                <a:spcPct val="20000"/>
              </a:spcAft>
              <a:defRPr/>
            </a:pPr>
            <a:r>
              <a:rPr lang="en-US" sz="2000" dirty="0" smtClean="0">
                <a:latin typeface="Lucida Bright" pitchFamily="18" charset="0"/>
              </a:rPr>
              <a:t>Advisor, Chair, and Committee</a:t>
            </a:r>
          </a:p>
          <a:p>
            <a:pPr lvl="1" eaLnBrk="1" hangingPunct="1">
              <a:lnSpc>
                <a:spcPct val="80000"/>
              </a:lnSpc>
              <a:spcAft>
                <a:spcPct val="20000"/>
              </a:spcAft>
              <a:defRPr/>
            </a:pPr>
            <a:r>
              <a:rPr lang="en-US" sz="2000" dirty="0" smtClean="0">
                <a:latin typeface="Lucida Bright" pitchFamily="18" charset="0"/>
                <a:hlinkClick r:id="rId3"/>
              </a:rPr>
              <a:t>Writing Center</a:t>
            </a:r>
            <a:r>
              <a:rPr lang="en-US" sz="2000" dirty="0" smtClean="0">
                <a:latin typeface="Lucida Bright" pitchFamily="18" charset="0"/>
              </a:rPr>
              <a:t> </a:t>
            </a:r>
            <a:r>
              <a:rPr lang="en-US" sz="2000" baseline="-25000" dirty="0" smtClean="0">
                <a:latin typeface="Lucida Bright" pitchFamily="18" charset="0"/>
              </a:rPr>
              <a:t>8</a:t>
            </a:r>
          </a:p>
          <a:p>
            <a:pPr lvl="1" eaLnBrk="1" hangingPunct="1">
              <a:lnSpc>
                <a:spcPct val="80000"/>
              </a:lnSpc>
              <a:spcAft>
                <a:spcPct val="20000"/>
              </a:spcAft>
              <a:defRPr/>
            </a:pPr>
            <a:endParaRPr lang="en-US" sz="2000" baseline="-25000" dirty="0" smtClean="0">
              <a:latin typeface="Lucida Bright" pitchFamily="18" charset="0"/>
            </a:endParaRPr>
          </a:p>
          <a:p>
            <a:pPr eaLnBrk="1" hangingPunct="1">
              <a:lnSpc>
                <a:spcPct val="80000"/>
              </a:lnSpc>
              <a:spcAft>
                <a:spcPts val="600"/>
              </a:spcAft>
              <a:defRPr/>
            </a:pPr>
            <a:r>
              <a:rPr lang="en-US" sz="2800" dirty="0" smtClean="0">
                <a:latin typeface="Lucida Bright" pitchFamily="18" charset="0"/>
              </a:rPr>
              <a:t>Format and Proofread</a:t>
            </a:r>
          </a:p>
          <a:p>
            <a:pPr lvl="1" indent="-182880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2000" dirty="0" smtClean="0">
                <a:latin typeface="Lucida Bright" pitchFamily="18" charset="0"/>
                <a:hlinkClick r:id="rId4"/>
              </a:rPr>
              <a:t>Manual for the Formatting of Graduate Dissertations and Theses </a:t>
            </a:r>
            <a:r>
              <a:rPr lang="en-US" sz="2000" baseline="-25000" dirty="0" smtClean="0">
                <a:latin typeface="Lucida Bright" pitchFamily="18" charset="0"/>
              </a:rPr>
              <a:t>9</a:t>
            </a:r>
          </a:p>
          <a:p>
            <a:pPr lvl="2">
              <a:lnSpc>
                <a:spcPct val="160000"/>
              </a:lnSpc>
              <a:spcBef>
                <a:spcPts val="0"/>
              </a:spcBef>
              <a:defRPr/>
            </a:pPr>
            <a:r>
              <a:rPr lang="en-US" sz="1600" dirty="0" smtClean="0">
                <a:latin typeface="Lucida Bright" pitchFamily="18" charset="0"/>
                <a:hlinkClick r:id="rId5"/>
              </a:rPr>
              <a:t>ETD Default Template in Word</a:t>
            </a:r>
            <a:r>
              <a:rPr lang="en-US" sz="1600" dirty="0" smtClean="0">
                <a:latin typeface="Lucida Bright" pitchFamily="18" charset="0"/>
              </a:rPr>
              <a:t> </a:t>
            </a:r>
            <a:r>
              <a:rPr lang="en-US" sz="1600" baseline="-25000" dirty="0" smtClean="0">
                <a:latin typeface="Lucida Bright" pitchFamily="18" charset="0"/>
              </a:rPr>
              <a:t>1</a:t>
            </a:r>
            <a:endParaRPr lang="en-US" sz="1600" dirty="0" smtClean="0">
              <a:latin typeface="Lucida Bright" pitchFamily="18" charset="0"/>
            </a:endParaRPr>
          </a:p>
          <a:p>
            <a:pPr lvl="2">
              <a:lnSpc>
                <a:spcPct val="160000"/>
              </a:lnSpc>
              <a:spcBef>
                <a:spcPts val="0"/>
              </a:spcBef>
              <a:defRPr/>
            </a:pPr>
            <a:r>
              <a:rPr lang="en-US" sz="1600" dirty="0" smtClean="0">
                <a:latin typeface="Lucida Bright" pitchFamily="18" charset="0"/>
                <a:hlinkClick r:id="rId5"/>
              </a:rPr>
              <a:t>ETD APA Template in Word</a:t>
            </a:r>
            <a:r>
              <a:rPr lang="en-US" sz="1600" dirty="0" smtClean="0">
                <a:latin typeface="Lucida Bright" pitchFamily="18" charset="0"/>
              </a:rPr>
              <a:t> </a:t>
            </a:r>
            <a:r>
              <a:rPr lang="en-US" sz="1600" baseline="-25000" dirty="0" smtClean="0">
                <a:latin typeface="Lucida Bright" pitchFamily="18" charset="0"/>
              </a:rPr>
              <a:t>1</a:t>
            </a:r>
          </a:p>
          <a:p>
            <a:pPr lvl="2">
              <a:lnSpc>
                <a:spcPct val="160000"/>
              </a:lnSpc>
              <a:spcBef>
                <a:spcPts val="0"/>
              </a:spcBef>
              <a:defRPr/>
            </a:pPr>
            <a:r>
              <a:rPr lang="en-US" sz="1600" dirty="0" smtClean="0">
                <a:latin typeface="Lucida Bright" pitchFamily="18" charset="0"/>
                <a:hlinkClick r:id="rId6"/>
              </a:rPr>
              <a:t>ETD Format Proofreading Checklist </a:t>
            </a:r>
            <a:r>
              <a:rPr lang="en-US" sz="1600" baseline="-25000" dirty="0" smtClean="0">
                <a:latin typeface="Lucida Bright" pitchFamily="18" charset="0"/>
              </a:rPr>
              <a:t>10</a:t>
            </a:r>
          </a:p>
          <a:p>
            <a:pPr lvl="2">
              <a:lnSpc>
                <a:spcPct val="80000"/>
              </a:lnSpc>
              <a:spcAft>
                <a:spcPct val="20000"/>
              </a:spcAft>
              <a:defRPr/>
            </a:pPr>
            <a:endParaRPr lang="en-US" sz="1600" dirty="0" smtClean="0">
              <a:latin typeface="Lucida Bright" pitchFamily="18" charset="0"/>
            </a:endParaRPr>
          </a:p>
          <a:p>
            <a:pPr lvl="1" eaLnBrk="1" hangingPunct="1">
              <a:lnSpc>
                <a:spcPct val="80000"/>
              </a:lnSpc>
              <a:spcAft>
                <a:spcPct val="20000"/>
              </a:spcAft>
              <a:buNone/>
              <a:defRPr/>
            </a:pPr>
            <a:endParaRPr lang="en-US" sz="2000" baseline="-25000" dirty="0" smtClean="0">
              <a:latin typeface="Lucida Bright" pitchFamily="18" charset="0"/>
            </a:endParaRPr>
          </a:p>
          <a:p>
            <a:pPr lvl="2" eaLnBrk="1" hangingPunct="1">
              <a:lnSpc>
                <a:spcPct val="80000"/>
              </a:lnSpc>
              <a:buNone/>
              <a:defRPr/>
            </a:pPr>
            <a:endParaRPr lang="en-US" sz="2000" dirty="0" smtClean="0">
              <a:latin typeface="Lucida Bright" pitchFamily="18" charset="0"/>
            </a:endParaRPr>
          </a:p>
          <a:p>
            <a:pPr lvl="2" eaLnBrk="1" hangingPunct="1">
              <a:lnSpc>
                <a:spcPct val="80000"/>
              </a:lnSpc>
              <a:buNone/>
              <a:defRPr/>
            </a:pPr>
            <a:endParaRPr lang="en-US" sz="2000" dirty="0" smtClean="0">
              <a:latin typeface="Lucida Bright" pitchFamily="18" charset="0"/>
            </a:endParaRPr>
          </a:p>
          <a:p>
            <a:pPr lvl="2" eaLnBrk="1" hangingPunct="1">
              <a:lnSpc>
                <a:spcPct val="80000"/>
              </a:lnSpc>
              <a:buNone/>
              <a:defRPr/>
            </a:pPr>
            <a:endParaRPr lang="en-US" sz="2000" dirty="0" smtClean="0">
              <a:latin typeface="Lucida Bright" pitchFamily="18" charset="0"/>
            </a:endParaRPr>
          </a:p>
          <a:p>
            <a:pPr lvl="2" eaLnBrk="1" hangingPunct="1">
              <a:lnSpc>
                <a:spcPct val="80000"/>
              </a:lnSpc>
              <a:buNone/>
              <a:defRPr/>
            </a:pPr>
            <a:endParaRPr lang="en-US" sz="2000" dirty="0" smtClean="0">
              <a:latin typeface="Lucida Bright" pitchFamily="18" charset="0"/>
            </a:endParaRPr>
          </a:p>
          <a:p>
            <a:pPr lvl="2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800" dirty="0" smtClean="0">
              <a:latin typeface="Lucida Bright" pitchFamily="18" charset="0"/>
            </a:endParaRPr>
          </a:p>
          <a:p>
            <a:pPr lvl="2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800" dirty="0" smtClean="0">
              <a:latin typeface="Lucida Bright" pitchFamily="18" charset="0"/>
            </a:endParaRPr>
          </a:p>
          <a:p>
            <a:pPr lvl="2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800" dirty="0" smtClean="0">
              <a:latin typeface="Lucida Bright" pitchFamily="18" charset="0"/>
            </a:endParaRPr>
          </a:p>
          <a:p>
            <a:pPr lvl="2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600" dirty="0" smtClean="0">
              <a:latin typeface="Lucida Bright" pitchFamily="18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endParaRPr lang="en-US" sz="10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en-US" sz="1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sz="1400" dirty="0" smtClean="0"/>
          </a:p>
        </p:txBody>
      </p:sp>
      <p:pic>
        <p:nvPicPr>
          <p:cNvPr id="5" name="Picture 2" descr="\\fss00cv03.utad.utoledo.edu\cv03m-volumes$\tgreen7\Desktop\COGS UT log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86400" y="5715000"/>
            <a:ext cx="3386137" cy="96904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Custom 3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003760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C0C0C"/>
      </a:hlink>
      <a:folHlink>
        <a:srgbClr val="00539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2439</TotalTime>
  <Words>853</Words>
  <Application>Microsoft Office PowerPoint</Application>
  <PresentationFormat>On-screen Show (4:3)</PresentationFormat>
  <Paragraphs>282</Paragraphs>
  <Slides>29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Solstice</vt:lpstr>
      <vt:lpstr>ETD Document Preparation and Submission Process for Main Campus  </vt:lpstr>
      <vt:lpstr>Program Overview</vt:lpstr>
      <vt:lpstr>College of Graduate Studies</vt:lpstr>
      <vt:lpstr>What is an ETD?</vt:lpstr>
      <vt:lpstr>Benefits of ETDs </vt:lpstr>
      <vt:lpstr>OhioLINK and ProQuest</vt:lpstr>
      <vt:lpstr>OhioLINK and ProQuest</vt:lpstr>
      <vt:lpstr>Pre-Submission</vt:lpstr>
      <vt:lpstr>Document Preparation</vt:lpstr>
      <vt:lpstr>Document Preparation</vt:lpstr>
      <vt:lpstr>Format Review</vt:lpstr>
      <vt:lpstr>Format Review</vt:lpstr>
      <vt:lpstr>Submission to OhioLINK</vt:lpstr>
      <vt:lpstr> OhioLINK Submission  </vt:lpstr>
      <vt:lpstr>OhioLINK Submission</vt:lpstr>
      <vt:lpstr>OhioLINK Submission</vt:lpstr>
      <vt:lpstr>OhioLINK Submission</vt:lpstr>
      <vt:lpstr>OhioLINK Submission</vt:lpstr>
      <vt:lpstr>OhioLINK Submission</vt:lpstr>
      <vt:lpstr>OhioLINK Submission</vt:lpstr>
      <vt:lpstr>OhioLINK Submission</vt:lpstr>
      <vt:lpstr>OhioLINK Submission</vt:lpstr>
      <vt:lpstr>ProQuest/UMI Submission</vt:lpstr>
      <vt:lpstr>Publishing with ProQuest/UMI</vt:lpstr>
      <vt:lpstr>Copyright Issues</vt:lpstr>
      <vt:lpstr>Resources</vt:lpstr>
      <vt:lpstr>Links</vt:lpstr>
      <vt:lpstr>Links</vt:lpstr>
      <vt:lpstr>Questions?</vt:lpstr>
    </vt:vector>
  </TitlesOfParts>
  <Company>Universdity of Toledo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the Electronic Submission Process </dc:title>
  <dc:creator>sronau</dc:creator>
  <cp:lastModifiedBy>arsadmin4u</cp:lastModifiedBy>
  <cp:revision>273</cp:revision>
  <dcterms:created xsi:type="dcterms:W3CDTF">2009-09-10T17:09:40Z</dcterms:created>
  <dcterms:modified xsi:type="dcterms:W3CDTF">2012-02-09T20:00:00Z</dcterms:modified>
</cp:coreProperties>
</file>