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35" r:id="rId3"/>
    <p:sldId id="336" r:id="rId4"/>
    <p:sldId id="268" r:id="rId5"/>
    <p:sldId id="338" r:id="rId6"/>
    <p:sldId id="337" r:id="rId7"/>
    <p:sldId id="393" r:id="rId8"/>
    <p:sldId id="339" r:id="rId9"/>
    <p:sldId id="341" r:id="rId10"/>
    <p:sldId id="342" r:id="rId11"/>
    <p:sldId id="401" r:id="rId12"/>
    <p:sldId id="386" r:id="rId13"/>
    <p:sldId id="346" r:id="rId14"/>
    <p:sldId id="348" r:id="rId15"/>
    <p:sldId id="370" r:id="rId16"/>
    <p:sldId id="272" r:id="rId17"/>
    <p:sldId id="400" r:id="rId18"/>
    <p:sldId id="273" r:id="rId19"/>
    <p:sldId id="410" r:id="rId20"/>
    <p:sldId id="275" r:id="rId21"/>
    <p:sldId id="276" r:id="rId22"/>
    <p:sldId id="271" r:id="rId23"/>
    <p:sldId id="394" r:id="rId24"/>
    <p:sldId id="279" r:id="rId25"/>
    <p:sldId id="367" r:id="rId26"/>
    <p:sldId id="280" r:id="rId27"/>
    <p:sldId id="281" r:id="rId28"/>
    <p:sldId id="282" r:id="rId29"/>
    <p:sldId id="278" r:id="rId30"/>
    <p:sldId id="368" r:id="rId31"/>
    <p:sldId id="283" r:id="rId32"/>
    <p:sldId id="284" r:id="rId33"/>
    <p:sldId id="369" r:id="rId34"/>
    <p:sldId id="396" r:id="rId35"/>
    <p:sldId id="397" r:id="rId36"/>
    <p:sldId id="398" r:id="rId37"/>
    <p:sldId id="399" r:id="rId38"/>
    <p:sldId id="285" r:id="rId39"/>
    <p:sldId id="286" r:id="rId40"/>
    <p:sldId id="409" r:id="rId41"/>
    <p:sldId id="296" r:id="rId42"/>
    <p:sldId id="298" r:id="rId43"/>
    <p:sldId id="299" r:id="rId44"/>
    <p:sldId id="411" r:id="rId45"/>
    <p:sldId id="412" r:id="rId46"/>
    <p:sldId id="297" r:id="rId47"/>
    <p:sldId id="270" r:id="rId48"/>
    <p:sldId id="372" r:id="rId49"/>
    <p:sldId id="373" r:id="rId50"/>
    <p:sldId id="333" r:id="rId51"/>
    <p:sldId id="365" r:id="rId52"/>
    <p:sldId id="379" r:id="rId53"/>
    <p:sldId id="380" r:id="rId54"/>
    <p:sldId id="381" r:id="rId55"/>
    <p:sldId id="374" r:id="rId56"/>
    <p:sldId id="375" r:id="rId57"/>
    <p:sldId id="376" r:id="rId58"/>
    <p:sldId id="377" r:id="rId59"/>
    <p:sldId id="378" r:id="rId60"/>
    <p:sldId id="330" r:id="rId61"/>
    <p:sldId id="354" r:id="rId62"/>
    <p:sldId id="383" r:id="rId63"/>
    <p:sldId id="384" r:id="rId64"/>
    <p:sldId id="340" r:id="rId65"/>
    <p:sldId id="392" r:id="rId66"/>
    <p:sldId id="349" r:id="rId67"/>
    <p:sldId id="350" r:id="rId68"/>
    <p:sldId id="274" r:id="rId69"/>
    <p:sldId id="356" r:id="rId70"/>
    <p:sldId id="403" r:id="rId71"/>
    <p:sldId id="404" r:id="rId72"/>
    <p:sldId id="405" r:id="rId73"/>
    <p:sldId id="406" r:id="rId74"/>
    <p:sldId id="407" r:id="rId75"/>
    <p:sldId id="408"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6467" autoAdjust="0"/>
  </p:normalViewPr>
  <p:slideViewPr>
    <p:cSldViewPr>
      <p:cViewPr varScale="1">
        <p:scale>
          <a:sx n="97" d="100"/>
          <a:sy n="97" d="100"/>
        </p:scale>
        <p:origin x="84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6879F6-A869-49DF-BD50-66BB25E5F203}" type="datetimeFigureOut">
              <a:rPr lang="en-US" smtClean="0"/>
              <a:t>2/20/2017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684618-2186-49E1-B177-64247FA4A271}" type="slidenum">
              <a:rPr lang="en-US" smtClean="0"/>
              <a:t>‹#›</a:t>
            </a:fld>
            <a:endParaRPr lang="en-US"/>
          </a:p>
        </p:txBody>
      </p:sp>
    </p:spTree>
    <p:extLst>
      <p:ext uri="{BB962C8B-B14F-4D97-AF65-F5344CB8AC3E}">
        <p14:creationId xmlns:p14="http://schemas.microsoft.com/office/powerpoint/2010/main" val="184776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95AD53E-3BEF-48D7-B490-3A3EA26509B3}" type="slidenum">
              <a:rPr lang="en-US" smtClean="0"/>
              <a:pPr/>
              <a:t>8</a:t>
            </a:fld>
            <a:endParaRPr lang="en-US" smtClean="0"/>
          </a:p>
        </p:txBody>
      </p:sp>
      <p:sp>
        <p:nvSpPr>
          <p:cNvPr id="128003" name="Rectangle 2"/>
          <p:cNvSpPr>
            <a:spLocks noGrp="1" noRot="1" noChangeAspect="1" noChangeArrowheads="1" noTextEdit="1"/>
          </p:cNvSpPr>
          <p:nvPr>
            <p:ph type="sldImg"/>
          </p:nvPr>
        </p:nvSpPr>
        <p:spPr>
          <a:xfrm>
            <a:off x="1150938" y="692150"/>
            <a:ext cx="4554537" cy="3416300"/>
          </a:xfrm>
          <a:ln w="12700" cap="flat">
            <a:solidFill>
              <a:schemeClr val="tx1"/>
            </a:solidFill>
          </a:ln>
        </p:spPr>
      </p:sp>
      <p:sp>
        <p:nvSpPr>
          <p:cNvPr id="128004" name="Rectangle 3"/>
          <p:cNvSpPr>
            <a:spLocks noGrp="1" noChangeArrowheads="1"/>
          </p:cNvSpPr>
          <p:nvPr>
            <p:ph type="body" idx="1"/>
          </p:nvPr>
        </p:nvSpPr>
        <p:spPr>
          <a:xfrm>
            <a:off x="912813" y="4343400"/>
            <a:ext cx="5030787" cy="4114800"/>
          </a:xfrm>
          <a:noFill/>
          <a:ln/>
        </p:spPr>
        <p:txBody>
          <a:bodyPr lIns="91359" tIns="45680" rIns="91359" bIns="45680"/>
          <a:lstStyle/>
          <a:p>
            <a:pPr eaLnBrk="1" hangingPunct="1"/>
            <a:endParaRPr lang="en-US" smtClean="0"/>
          </a:p>
        </p:txBody>
      </p:sp>
    </p:spTree>
    <p:extLst>
      <p:ext uri="{BB962C8B-B14F-4D97-AF65-F5344CB8AC3E}">
        <p14:creationId xmlns:p14="http://schemas.microsoft.com/office/powerpoint/2010/main" val="369939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84618-2186-49E1-B177-64247FA4A271}" type="slidenum">
              <a:rPr lang="en-US" smtClean="0"/>
              <a:t>46</a:t>
            </a:fld>
            <a:endParaRPr lang="en-US"/>
          </a:p>
        </p:txBody>
      </p:sp>
    </p:spTree>
    <p:extLst>
      <p:ext uri="{BB962C8B-B14F-4D97-AF65-F5344CB8AC3E}">
        <p14:creationId xmlns:p14="http://schemas.microsoft.com/office/powerpoint/2010/main" val="105382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8DDC970E-A0BD-4677-8EB6-3C7683CADFAD}" type="slidenum">
              <a:rPr lang="en-US"/>
              <a:pPr/>
              <a:t>64</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57728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u="sng">
                <a:solidFill>
                  <a:schemeClr val="tx1"/>
                </a:solidFill>
                <a:latin typeface="Arial" panose="020B0604020202020204" pitchFamily="34" charset="0"/>
                <a:ea typeface="ＭＳ Ｐゴシック" panose="020B0600070205080204" pitchFamily="34" charset="-128"/>
              </a:defRPr>
            </a:lvl1pPr>
            <a:lvl2pPr marL="37931725" indent="-37474525">
              <a:defRPr sz="2800" b="1" u="sng">
                <a:solidFill>
                  <a:schemeClr val="tx1"/>
                </a:solidFill>
                <a:latin typeface="Arial" panose="020B0604020202020204" pitchFamily="34" charset="0"/>
                <a:ea typeface="ＭＳ Ｐゴシック" panose="020B0600070205080204" pitchFamily="34" charset="-128"/>
              </a:defRPr>
            </a:lvl2pPr>
            <a:lvl3pPr marL="1143000" indent="-228600">
              <a:defRPr sz="2800" b="1" u="sng">
                <a:solidFill>
                  <a:schemeClr val="tx1"/>
                </a:solidFill>
                <a:latin typeface="Arial" panose="020B0604020202020204" pitchFamily="34" charset="0"/>
                <a:ea typeface="ＭＳ Ｐゴシック" panose="020B0600070205080204" pitchFamily="34" charset="-128"/>
              </a:defRPr>
            </a:lvl3pPr>
            <a:lvl4pPr marL="1600200" indent="-228600">
              <a:defRPr sz="2800" b="1" u="sng">
                <a:solidFill>
                  <a:schemeClr val="tx1"/>
                </a:solidFill>
                <a:latin typeface="Arial" panose="020B0604020202020204" pitchFamily="34" charset="0"/>
                <a:ea typeface="ＭＳ Ｐゴシック" panose="020B0600070205080204" pitchFamily="34" charset="-128"/>
              </a:defRPr>
            </a:lvl4pPr>
            <a:lvl5pPr marL="2057400" indent="-228600">
              <a:defRPr sz="2800" b="1"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u="sng">
                <a:solidFill>
                  <a:schemeClr val="tx1"/>
                </a:solidFill>
                <a:latin typeface="Arial" panose="020B0604020202020204" pitchFamily="34" charset="0"/>
                <a:ea typeface="ＭＳ Ｐゴシック" panose="020B0600070205080204" pitchFamily="34" charset="-128"/>
              </a:defRPr>
            </a:lvl9pPr>
          </a:lstStyle>
          <a:p>
            <a:fld id="{17B48D4C-E16B-460C-8465-61FC8ABD4648}" type="slidenum">
              <a:rPr lang="en-US" altLang="en-US" sz="1200" b="0" u="none">
                <a:latin typeface="Times New Roman" panose="02020603050405020304" pitchFamily="18" charset="0"/>
              </a:rPr>
              <a:pPr/>
              <a:t>65</a:t>
            </a:fld>
            <a:endParaRPr lang="en-US" altLang="en-US" sz="1200" b="0" u="none">
              <a:latin typeface="Times New Roman" panose="02020603050405020304" pitchFamily="18" charset="0"/>
            </a:endParaRPr>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4221185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4CA11BE-0D7F-4EBB-90E2-E63F08EC9B20}" type="slidenum">
              <a:rPr lang="en-US"/>
              <a:pPr/>
              <a:t>66</a:t>
            </a:fld>
            <a:endParaRPr lang="en-US"/>
          </a:p>
        </p:txBody>
      </p:sp>
      <p:sp>
        <p:nvSpPr>
          <p:cNvPr id="106499" name="Rectangle 2"/>
          <p:cNvSpPr>
            <a:spLocks noGrp="1" noRot="1" noChangeAspect="1" noChangeArrowheads="1" noTextEdit="1"/>
          </p:cNvSpPr>
          <p:nvPr>
            <p:ph type="sldImg"/>
          </p:nvPr>
        </p:nvSpPr>
        <p:spPr>
          <a:ln cap="flat"/>
        </p:spPr>
      </p:sp>
      <p:sp>
        <p:nvSpPr>
          <p:cNvPr id="1065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4868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003F52DA-A22C-4817-A70A-97B6CE9634CD}" type="slidenum">
              <a:rPr lang="en-US"/>
              <a:pPr/>
              <a:t>9</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7492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0F76D951-ACAA-4610-B1F8-18F9F600DE44}" type="slidenum">
              <a:rPr lang="en-US"/>
              <a:pPr/>
              <a:t>10</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9112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1E6DB9C7-9918-48A6-9561-F88F54611D3E}" type="slidenum">
              <a:rPr lang="en-US"/>
              <a:pPr/>
              <a:t>15</a:t>
            </a:fld>
            <a:endParaRPr lang="en-US"/>
          </a:p>
        </p:txBody>
      </p:sp>
      <p:sp>
        <p:nvSpPr>
          <p:cNvPr id="109571" name="Rectangle 2"/>
          <p:cNvSpPr>
            <a:spLocks noGrp="1" noRot="1" noChangeAspect="1" noChangeArrowheads="1" noTextEdit="1"/>
          </p:cNvSpPr>
          <p:nvPr>
            <p:ph type="sldImg"/>
          </p:nvPr>
        </p:nvSpPr>
        <p:spPr>
          <a:xfrm>
            <a:off x="1149350" y="692150"/>
            <a:ext cx="4557713" cy="3417888"/>
          </a:xfrm>
          <a:ln/>
        </p:spPr>
      </p:sp>
      <p:sp>
        <p:nvSpPr>
          <p:cNvPr id="109572" name="Rectangle 3"/>
          <p:cNvSpPr>
            <a:spLocks noGrp="1" noChangeArrowheads="1"/>
          </p:cNvSpPr>
          <p:nvPr>
            <p:ph type="body" idx="1"/>
          </p:nvPr>
        </p:nvSpPr>
        <p:spPr>
          <a:xfrm>
            <a:off x="912813" y="4343400"/>
            <a:ext cx="5030787" cy="4114800"/>
          </a:xfrm>
          <a:noFill/>
          <a:ln/>
        </p:spPr>
        <p:txBody>
          <a:bodyPr/>
          <a:lstStyle/>
          <a:p>
            <a:pPr eaLnBrk="1" hangingPunct="1"/>
            <a:r>
              <a:rPr lang="en-US" smtClean="0"/>
              <a:t>What’s missing—Teacher’s comments.</a:t>
            </a:r>
          </a:p>
        </p:txBody>
      </p:sp>
    </p:spTree>
    <p:extLst>
      <p:ext uri="{BB962C8B-B14F-4D97-AF65-F5344CB8AC3E}">
        <p14:creationId xmlns:p14="http://schemas.microsoft.com/office/powerpoint/2010/main" val="104865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is simply</a:t>
            </a:r>
            <a:r>
              <a:rPr lang="en-US" baseline="0" dirty="0" smtClean="0"/>
              <a:t> a schematic—the duration of the periods could be days, weeks, months, years.  It could apply to a single course, clerkship, activity, residency, etc.  The period could be of different lengths, contain different activities—they don’t all have to be present.  It is intended to be a model, a guide, to think about and reflect on your program</a:t>
            </a:r>
            <a:r>
              <a:rPr lang="en-US" baseline="0" dirty="0" smtClean="0"/>
              <a:t>.</a:t>
            </a:r>
          </a:p>
          <a:p>
            <a:endParaRPr lang="en-US" baseline="0" dirty="0" smtClean="0"/>
          </a:p>
          <a:p>
            <a:r>
              <a:rPr lang="en-US" baseline="0" dirty="0" smtClean="0"/>
              <a:t>Learning task being an assessment task: In the clinical setting, this is learning to write a clinic note, progress note, or H&amp;P.  These notes are reviewed, edited, commented on each day (assessment), and some might be turned in for a more formal review according to a defined set of goals/objectives (developing clinical reasoning).  </a:t>
            </a:r>
            <a:endParaRPr lang="en-US" dirty="0"/>
          </a:p>
        </p:txBody>
      </p:sp>
      <p:sp>
        <p:nvSpPr>
          <p:cNvPr id="4" name="Slide Number Placeholder 3"/>
          <p:cNvSpPr>
            <a:spLocks noGrp="1"/>
          </p:cNvSpPr>
          <p:nvPr>
            <p:ph type="sldNum" sz="quarter" idx="10"/>
          </p:nvPr>
        </p:nvSpPr>
        <p:spPr/>
        <p:txBody>
          <a:bodyPr/>
          <a:lstStyle/>
          <a:p>
            <a:fld id="{D0684618-2186-49E1-B177-64247FA4A271}" type="slidenum">
              <a:rPr lang="en-US" smtClean="0"/>
              <a:t>19</a:t>
            </a:fld>
            <a:endParaRPr lang="en-US"/>
          </a:p>
        </p:txBody>
      </p:sp>
    </p:spTree>
    <p:extLst>
      <p:ext uri="{BB962C8B-B14F-4D97-AF65-F5344CB8AC3E}">
        <p14:creationId xmlns:p14="http://schemas.microsoft.com/office/powerpoint/2010/main" val="388813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3" charset="-128"/>
            </a:endParaRPr>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bg1"/>
                </a:solidFill>
                <a:latin typeface="Arial" charset="0"/>
                <a:ea typeface="ＭＳ Ｐゴシック" pitchFamily="-83" charset="-128"/>
              </a:defRPr>
            </a:lvl1pPr>
            <a:lvl2pPr marL="742950" indent="-285750" eaLnBrk="0" hangingPunct="0">
              <a:defRPr sz="1400">
                <a:solidFill>
                  <a:schemeClr val="bg1"/>
                </a:solidFill>
                <a:latin typeface="Arial" charset="0"/>
                <a:ea typeface="ＭＳ Ｐゴシック" pitchFamily="-83" charset="-128"/>
              </a:defRPr>
            </a:lvl2pPr>
            <a:lvl3pPr marL="1143000" indent="-228600" eaLnBrk="0" hangingPunct="0">
              <a:defRPr sz="1400">
                <a:solidFill>
                  <a:schemeClr val="bg1"/>
                </a:solidFill>
                <a:latin typeface="Arial" charset="0"/>
                <a:ea typeface="ＭＳ Ｐゴシック" pitchFamily="-83" charset="-128"/>
              </a:defRPr>
            </a:lvl3pPr>
            <a:lvl4pPr marL="1600200" indent="-228600" eaLnBrk="0" hangingPunct="0">
              <a:defRPr sz="1400">
                <a:solidFill>
                  <a:schemeClr val="bg1"/>
                </a:solidFill>
                <a:latin typeface="Arial" charset="0"/>
                <a:ea typeface="ＭＳ Ｐゴシック" pitchFamily="-83" charset="-128"/>
              </a:defRPr>
            </a:lvl4pPr>
            <a:lvl5pPr marL="2057400" indent="-228600" eaLnBrk="0" hangingPunct="0">
              <a:defRPr sz="1400">
                <a:solidFill>
                  <a:schemeClr val="bg1"/>
                </a:solidFill>
                <a:latin typeface="Arial" charset="0"/>
                <a:ea typeface="ＭＳ Ｐゴシック" pitchFamily="-83" charset="-128"/>
              </a:defRPr>
            </a:lvl5pPr>
            <a:lvl6pPr marL="2514600" indent="-228600" eaLnBrk="0" fontAlgn="base" hangingPunct="0">
              <a:spcBef>
                <a:spcPct val="0"/>
              </a:spcBef>
              <a:spcAft>
                <a:spcPct val="0"/>
              </a:spcAft>
              <a:defRPr sz="1400">
                <a:solidFill>
                  <a:schemeClr val="bg1"/>
                </a:solidFill>
                <a:latin typeface="Arial" charset="0"/>
                <a:ea typeface="ＭＳ Ｐゴシック" pitchFamily="-83" charset="-128"/>
              </a:defRPr>
            </a:lvl6pPr>
            <a:lvl7pPr marL="2971800" indent="-228600" eaLnBrk="0" fontAlgn="base" hangingPunct="0">
              <a:spcBef>
                <a:spcPct val="0"/>
              </a:spcBef>
              <a:spcAft>
                <a:spcPct val="0"/>
              </a:spcAft>
              <a:defRPr sz="1400">
                <a:solidFill>
                  <a:schemeClr val="bg1"/>
                </a:solidFill>
                <a:latin typeface="Arial" charset="0"/>
                <a:ea typeface="ＭＳ Ｐゴシック" pitchFamily="-83" charset="-128"/>
              </a:defRPr>
            </a:lvl7pPr>
            <a:lvl8pPr marL="3429000" indent="-228600" eaLnBrk="0" fontAlgn="base" hangingPunct="0">
              <a:spcBef>
                <a:spcPct val="0"/>
              </a:spcBef>
              <a:spcAft>
                <a:spcPct val="0"/>
              </a:spcAft>
              <a:defRPr sz="1400">
                <a:solidFill>
                  <a:schemeClr val="bg1"/>
                </a:solidFill>
                <a:latin typeface="Arial" charset="0"/>
                <a:ea typeface="ＭＳ Ｐゴシック" pitchFamily="-83" charset="-128"/>
              </a:defRPr>
            </a:lvl8pPr>
            <a:lvl9pPr marL="3886200" indent="-228600" eaLnBrk="0" fontAlgn="base" hangingPunct="0">
              <a:spcBef>
                <a:spcPct val="0"/>
              </a:spcBef>
              <a:spcAft>
                <a:spcPct val="0"/>
              </a:spcAft>
              <a:defRPr sz="1400">
                <a:solidFill>
                  <a:schemeClr val="bg1"/>
                </a:solidFill>
                <a:latin typeface="Arial" charset="0"/>
                <a:ea typeface="ＭＳ Ｐゴシック" pitchFamily="-83" charset="-128"/>
              </a:defRPr>
            </a:lvl9pPr>
          </a:lstStyle>
          <a:p>
            <a:pPr eaLnBrk="1" hangingPunct="1"/>
            <a:fld id="{BE0CA443-5D66-4642-91BC-3C5A2953154B}" type="slidenum">
              <a:rPr lang="en-US" sz="1200" smtClean="0">
                <a:latin typeface="Calibri" pitchFamily="-83" charset="0"/>
              </a:rPr>
              <a:pPr eaLnBrk="1" hangingPunct="1"/>
              <a:t>22</a:t>
            </a:fld>
            <a:endParaRPr lang="en-US" sz="1200" smtClean="0">
              <a:latin typeface="Calibri" pitchFamily="-83" charset="0"/>
            </a:endParaRPr>
          </a:p>
        </p:txBody>
      </p:sp>
    </p:spTree>
    <p:extLst>
      <p:ext uri="{BB962C8B-B14F-4D97-AF65-F5344CB8AC3E}">
        <p14:creationId xmlns:p14="http://schemas.microsoft.com/office/powerpoint/2010/main" val="282321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is simply</a:t>
            </a:r>
            <a:r>
              <a:rPr lang="en-US" baseline="0" dirty="0" smtClean="0"/>
              <a:t> a schematic—the duration of the periods could be days, weeks, months, years.  It could apply to a single course, clerkship, activity, residency, etc.  The period could be of different lengths, contain different activities—they don’t all have to be present.  It is intended to be a model, a guide, to think about and reflect on your program.</a:t>
            </a:r>
            <a:endParaRPr lang="en-US" dirty="0"/>
          </a:p>
        </p:txBody>
      </p:sp>
      <p:sp>
        <p:nvSpPr>
          <p:cNvPr id="4" name="Slide Number Placeholder 3"/>
          <p:cNvSpPr>
            <a:spLocks noGrp="1"/>
          </p:cNvSpPr>
          <p:nvPr>
            <p:ph type="sldNum" sz="quarter" idx="10"/>
          </p:nvPr>
        </p:nvSpPr>
        <p:spPr/>
        <p:txBody>
          <a:bodyPr/>
          <a:lstStyle/>
          <a:p>
            <a:fld id="{D0684618-2186-49E1-B177-64247FA4A271}" type="slidenum">
              <a:rPr lang="en-US" smtClean="0"/>
              <a:t>40</a:t>
            </a:fld>
            <a:endParaRPr lang="en-US"/>
          </a:p>
        </p:txBody>
      </p:sp>
    </p:spTree>
    <p:extLst>
      <p:ext uri="{BB962C8B-B14F-4D97-AF65-F5344CB8AC3E}">
        <p14:creationId xmlns:p14="http://schemas.microsoft.com/office/powerpoint/2010/main" val="208765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Background: In competency-based medical education emphasis has shifted towards outcomes, capabilities, and</a:t>
            </a:r>
          </a:p>
          <a:p>
            <a:r>
              <a:rPr lang="en-US" sz="1200" b="0" i="0" u="none" strike="noStrike" kern="1200" baseline="0" dirty="0" smtClean="0">
                <a:solidFill>
                  <a:schemeClr val="tx1"/>
                </a:solidFill>
                <a:latin typeface="+mn-lt"/>
                <a:ea typeface="+mn-ea"/>
                <a:cs typeface="+mn-cs"/>
              </a:rPr>
              <a:t>learner-centeredness. Together with a focus on sustained evidence of professional competence this calls for new</a:t>
            </a:r>
          </a:p>
          <a:p>
            <a:r>
              <a:rPr lang="en-US" sz="1200" b="0" i="0" u="none" strike="noStrike" kern="1200" baseline="0" dirty="0" smtClean="0">
                <a:solidFill>
                  <a:schemeClr val="tx1"/>
                </a:solidFill>
                <a:latin typeface="+mn-lt"/>
                <a:ea typeface="+mn-ea"/>
                <a:cs typeface="+mn-cs"/>
              </a:rPr>
              <a:t>methods of teaching and assessment. Recently, medical educators advocated the use of a holistic, programmatic</a:t>
            </a:r>
          </a:p>
          <a:p>
            <a:r>
              <a:rPr lang="en-US" sz="1200" b="0" i="0" u="none" strike="noStrike" kern="1200" baseline="0" dirty="0" smtClean="0">
                <a:solidFill>
                  <a:schemeClr val="tx1"/>
                </a:solidFill>
                <a:latin typeface="+mn-lt"/>
                <a:ea typeface="+mn-ea"/>
                <a:cs typeface="+mn-cs"/>
              </a:rPr>
              <a:t>approach towards assessment. Besides maximum facilitation of learning it should improve the validity and reliability</a:t>
            </a:r>
          </a:p>
          <a:p>
            <a:r>
              <a:rPr lang="en-US" sz="1200" b="0" i="0" u="none" strike="noStrike" kern="1200" baseline="0" dirty="0" smtClean="0">
                <a:solidFill>
                  <a:schemeClr val="tx1"/>
                </a:solidFill>
                <a:latin typeface="+mn-lt"/>
                <a:ea typeface="+mn-ea"/>
                <a:cs typeface="+mn-cs"/>
              </a:rPr>
              <a:t>of measurements and documentation of competence development. We explored how, in a competency-based</a:t>
            </a:r>
          </a:p>
          <a:p>
            <a:r>
              <a:rPr lang="en-US" sz="1200" b="0" i="0" u="none" strike="noStrike" kern="1200" baseline="0" dirty="0" smtClean="0">
                <a:solidFill>
                  <a:schemeClr val="tx1"/>
                </a:solidFill>
                <a:latin typeface="+mn-lt"/>
                <a:ea typeface="+mn-ea"/>
                <a:cs typeface="+mn-cs"/>
              </a:rPr>
              <a:t>curriculum, current theories on programmatic assessment interacted with educational practice.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Methods: In a development study including evaluation, we investigated the implementation of a theory-based</a:t>
            </a:r>
          </a:p>
          <a:p>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of assessment. Between April 2011 and May 2012 quantitative evaluation data were collected and used</a:t>
            </a:r>
          </a:p>
          <a:p>
            <a:r>
              <a:rPr lang="en-US" sz="1200" b="0" i="0" u="none" strike="noStrike" kern="1200" baseline="0" dirty="0" smtClean="0">
                <a:solidFill>
                  <a:schemeClr val="tx1"/>
                </a:solidFill>
                <a:latin typeface="+mn-lt"/>
                <a:ea typeface="+mn-ea"/>
                <a:cs typeface="+mn-cs"/>
              </a:rPr>
              <a:t>to guide group interviews that explored the experiences of students and clinical supervisors with the assessment</a:t>
            </a:r>
          </a:p>
          <a:p>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We coded the transcripts and emerging topics were </a:t>
            </a:r>
            <a:r>
              <a:rPr lang="en-US" sz="1200" b="0" i="0" u="none" strike="noStrike" kern="1200" baseline="0" dirty="0" err="1" smtClean="0">
                <a:solidFill>
                  <a:schemeClr val="tx1"/>
                </a:solidFill>
                <a:latin typeface="+mn-lt"/>
                <a:ea typeface="+mn-ea"/>
                <a:cs typeface="+mn-cs"/>
              </a:rPr>
              <a:t>organised</a:t>
            </a:r>
            <a:r>
              <a:rPr lang="en-US" sz="1200" b="0" i="0" u="none" strike="noStrike" kern="1200" baseline="0" dirty="0" smtClean="0">
                <a:solidFill>
                  <a:schemeClr val="tx1"/>
                </a:solidFill>
                <a:latin typeface="+mn-lt"/>
                <a:ea typeface="+mn-ea"/>
                <a:cs typeface="+mn-cs"/>
              </a:rPr>
              <a:t> into a list of lessons learned.</a:t>
            </a:r>
          </a:p>
          <a:p>
            <a:r>
              <a:rPr lang="en-US" sz="1200" b="0" i="0" u="none" strike="noStrike" kern="1200" baseline="0" dirty="0" smtClean="0">
                <a:solidFill>
                  <a:schemeClr val="tx1"/>
                </a:solidFill>
                <a:latin typeface="+mn-lt"/>
                <a:ea typeface="+mn-ea"/>
                <a:cs typeface="+mn-cs"/>
              </a:rPr>
              <a:t>Results: The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mainly focuses on the integration of learning and assessment by motivating and</a:t>
            </a:r>
          </a:p>
          <a:p>
            <a:r>
              <a:rPr lang="en-US" sz="1200" b="0" i="0" u="none" strike="noStrike" kern="1200" baseline="0" dirty="0" smtClean="0">
                <a:solidFill>
                  <a:schemeClr val="tx1"/>
                </a:solidFill>
                <a:latin typeface="+mn-lt"/>
                <a:ea typeface="+mn-ea"/>
                <a:cs typeface="+mn-cs"/>
              </a:rPr>
              <a:t>supporting students to seek and accumulate feedback. The assessment instruments were aligned to cover</a:t>
            </a:r>
          </a:p>
          <a:p>
            <a:r>
              <a:rPr lang="en-US" sz="1200" b="0" i="0" u="none" strike="noStrike" kern="1200" baseline="0" dirty="0" smtClean="0">
                <a:solidFill>
                  <a:schemeClr val="tx1"/>
                </a:solidFill>
                <a:latin typeface="+mn-lt"/>
                <a:ea typeface="+mn-ea"/>
                <a:cs typeface="+mn-cs"/>
              </a:rPr>
              <a:t>predefined competencies to enable aggregation of information in a structured and meaningful way. Assessments</a:t>
            </a:r>
          </a:p>
          <a:p>
            <a:r>
              <a:rPr lang="en-US" sz="1200" b="0" i="0" u="none" strike="noStrike" kern="1200" baseline="0" dirty="0" smtClean="0">
                <a:solidFill>
                  <a:schemeClr val="tx1"/>
                </a:solidFill>
                <a:latin typeface="+mn-lt"/>
                <a:ea typeface="+mn-ea"/>
                <a:cs typeface="+mn-cs"/>
              </a:rPr>
              <a:t>that were designed as formative learning experiences were increasingly perceived as summative by students. Peer</a:t>
            </a:r>
          </a:p>
          <a:p>
            <a:r>
              <a:rPr lang="en-US" sz="1200" b="0" i="0" u="none" strike="noStrike" kern="1200" baseline="0" dirty="0" smtClean="0">
                <a:solidFill>
                  <a:schemeClr val="tx1"/>
                </a:solidFill>
                <a:latin typeface="+mn-lt"/>
                <a:ea typeface="+mn-ea"/>
                <a:cs typeface="+mn-cs"/>
              </a:rPr>
              <a:t>feedback was experienced as a valuable method for formative feedback. Social interaction and external guidance</a:t>
            </a:r>
          </a:p>
          <a:p>
            <a:r>
              <a:rPr lang="en-US" sz="1200" b="0" i="0" u="none" strike="noStrike" kern="1200" baseline="0" dirty="0" smtClean="0">
                <a:solidFill>
                  <a:schemeClr val="tx1"/>
                </a:solidFill>
                <a:latin typeface="+mn-lt"/>
                <a:ea typeface="+mn-ea"/>
                <a:cs typeface="+mn-cs"/>
              </a:rPr>
              <a:t>seemed to be of crucial importance to scaffold self-directed learning. Aggregating data from individual assessments</a:t>
            </a:r>
          </a:p>
          <a:p>
            <a:r>
              <a:rPr lang="en-US" sz="1200" b="0" i="0" u="none" strike="noStrike" kern="1200" baseline="0" dirty="0" smtClean="0">
                <a:solidFill>
                  <a:schemeClr val="tx1"/>
                </a:solidFill>
                <a:latin typeface="+mn-lt"/>
                <a:ea typeface="+mn-ea"/>
                <a:cs typeface="+mn-cs"/>
              </a:rPr>
              <a:t>into a holistic portfolio </a:t>
            </a:r>
            <a:r>
              <a:rPr lang="en-US" sz="1200" b="0" i="0" u="none" strike="noStrike" kern="1200" baseline="0" dirty="0" err="1" smtClean="0">
                <a:solidFill>
                  <a:schemeClr val="tx1"/>
                </a:solidFill>
                <a:latin typeface="+mn-lt"/>
                <a:ea typeface="+mn-ea"/>
                <a:cs typeface="+mn-cs"/>
              </a:rPr>
              <a:t>judgement</a:t>
            </a:r>
            <a:r>
              <a:rPr lang="en-US" sz="1200" b="0" i="0" u="none" strike="noStrike" kern="1200" baseline="0" dirty="0" smtClean="0">
                <a:solidFill>
                  <a:schemeClr val="tx1"/>
                </a:solidFill>
                <a:latin typeface="+mn-lt"/>
                <a:ea typeface="+mn-ea"/>
                <a:cs typeface="+mn-cs"/>
              </a:rPr>
              <a:t> required expertise and extensive training and supervision of judges.</a:t>
            </a:r>
          </a:p>
          <a:p>
            <a:r>
              <a:rPr lang="en-US" sz="1200" b="0" i="0" u="none" strike="noStrike" kern="1200" baseline="0" dirty="0" smtClean="0">
                <a:solidFill>
                  <a:schemeClr val="tx1"/>
                </a:solidFill>
                <a:latin typeface="+mn-lt"/>
                <a:ea typeface="+mn-ea"/>
                <a:cs typeface="+mn-cs"/>
              </a:rPr>
              <a:t>Conclusions: A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of assessment with low-stakes assessments providing simultaneously formative</a:t>
            </a:r>
          </a:p>
          <a:p>
            <a:r>
              <a:rPr lang="en-US" sz="1200" b="0" i="0" u="none" strike="noStrike" kern="1200" baseline="0" dirty="0" smtClean="0">
                <a:solidFill>
                  <a:schemeClr val="tx1"/>
                </a:solidFill>
                <a:latin typeface="+mn-lt"/>
                <a:ea typeface="+mn-ea"/>
                <a:cs typeface="+mn-cs"/>
              </a:rPr>
              <a:t>feedback and input for summative decisions proved not easy to implement. Careful preparation and guidance of</a:t>
            </a:r>
          </a:p>
          <a:p>
            <a:r>
              <a:rPr lang="en-US" sz="1200" b="0" i="0" u="none" strike="noStrike" kern="1200" baseline="0" dirty="0" smtClean="0">
                <a:solidFill>
                  <a:schemeClr val="tx1"/>
                </a:solidFill>
                <a:latin typeface="+mn-lt"/>
                <a:ea typeface="+mn-ea"/>
                <a:cs typeface="+mn-cs"/>
              </a:rPr>
              <a:t>the implementation process was crucial. Assessment for learning requires meaningful feedback with each</a:t>
            </a:r>
          </a:p>
          <a:p>
            <a:r>
              <a:rPr lang="en-US" sz="1200" b="0" i="0" u="none" strike="noStrike" kern="1200" baseline="0" dirty="0" smtClean="0">
                <a:solidFill>
                  <a:schemeClr val="tx1"/>
                </a:solidFill>
                <a:latin typeface="+mn-lt"/>
                <a:ea typeface="+mn-ea"/>
                <a:cs typeface="+mn-cs"/>
              </a:rPr>
              <a:t>assessment. Special attention should be paid to the quality of feedback at individual assessment moments.</a:t>
            </a:r>
          </a:p>
          <a:p>
            <a:r>
              <a:rPr lang="en-US" sz="1200" b="0" i="0" u="none" strike="noStrike" kern="1200" baseline="0" dirty="0" smtClean="0">
                <a:solidFill>
                  <a:schemeClr val="tx1"/>
                </a:solidFill>
                <a:latin typeface="+mn-lt"/>
                <a:ea typeface="+mn-ea"/>
                <a:cs typeface="+mn-cs"/>
              </a:rPr>
              <a:t>Comprehensive attention for faculty development and training for students is essential for the successful</a:t>
            </a:r>
          </a:p>
          <a:p>
            <a:r>
              <a:rPr lang="en-US" sz="1200" b="0" i="0" u="none" strike="noStrike" kern="1200" baseline="0" dirty="0" smtClean="0">
                <a:solidFill>
                  <a:schemeClr val="tx1"/>
                </a:solidFill>
                <a:latin typeface="+mn-lt"/>
                <a:ea typeface="+mn-ea"/>
                <a:cs typeface="+mn-cs"/>
              </a:rPr>
              <a:t>implementation of an assessment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Keywords: Programmatic assessment, Workplace learning</a:t>
            </a:r>
            <a:endParaRPr lang="en-US" dirty="0"/>
          </a:p>
        </p:txBody>
      </p:sp>
      <p:sp>
        <p:nvSpPr>
          <p:cNvPr id="4" name="Slide Number Placeholder 3"/>
          <p:cNvSpPr>
            <a:spLocks noGrp="1"/>
          </p:cNvSpPr>
          <p:nvPr>
            <p:ph type="sldNum" sz="quarter" idx="10"/>
          </p:nvPr>
        </p:nvSpPr>
        <p:spPr/>
        <p:txBody>
          <a:bodyPr/>
          <a:lstStyle/>
          <a:p>
            <a:fld id="{D0684618-2186-49E1-B177-64247FA4A271}" type="slidenum">
              <a:rPr lang="en-US" smtClean="0"/>
              <a:t>42</a:t>
            </a:fld>
            <a:endParaRPr lang="en-US"/>
          </a:p>
        </p:txBody>
      </p:sp>
    </p:spTree>
    <p:extLst>
      <p:ext uri="{BB962C8B-B14F-4D97-AF65-F5344CB8AC3E}">
        <p14:creationId xmlns:p14="http://schemas.microsoft.com/office/powerpoint/2010/main" val="374079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regards, study confirmed thing</a:t>
            </a:r>
            <a:r>
              <a:rPr lang="en-US" baseline="0" dirty="0" smtClean="0"/>
              <a:t>s we might already know.</a:t>
            </a:r>
          </a:p>
          <a:p>
            <a:r>
              <a:rPr lang="en-US" baseline="0" dirty="0" smtClean="0"/>
              <a:t>First, students could perceive any given component as both helping and hindering their learning.  It really depended on the individual, the nature of the task, and sometimes whether different assessments were in competition (and then, which one wins might depend on the consequences, grading that is linked to it, whether a student ended up in remediation, etc.).</a:t>
            </a:r>
          </a:p>
          <a:p>
            <a:endParaRPr lang="en-US" baseline="0" dirty="0" smtClean="0"/>
          </a:p>
          <a:p>
            <a:r>
              <a:rPr lang="en-US" baseline="0" dirty="0" smtClean="0"/>
              <a:t>Students continue to see formative assessment as summative—it is still being judged by others and they see it as inevitably contributing to summative decisions.  There was a formative aspect seen following assessment and in coaching with the mentor, and that the formative assessment is actually part of the feedback loop to help drive learning; the catalyst effect of assessment.  Still, this study found what others have—that its really hard to separate formative from summative and is this a part of the theoretical model that doesn’t hold.</a:t>
            </a:r>
          </a:p>
          <a:p>
            <a:endParaRPr lang="en-US" baseline="0" dirty="0" smtClean="0"/>
          </a:p>
          <a:p>
            <a:r>
              <a:rPr lang="en-US" baseline="0" dirty="0" smtClean="0"/>
              <a:t>Not surprisingly, they found that pre-assessment had learning effects—students prepared and studied.   Assessments themselves drove learning, such as during the oral exams when the teacher and learner engaged in a discussion to foster understanding, it was clear learning was taking place.  Post assessment, the feedback helped to drive learning and was especially helpful when with a coach.</a:t>
            </a:r>
          </a:p>
          <a:p>
            <a:endParaRPr lang="en-US" baseline="0" dirty="0" smtClean="0"/>
          </a:p>
          <a:p>
            <a:r>
              <a:rPr lang="en-US" baseline="0" dirty="0" smtClean="0"/>
              <a:t>They did comment that feedback could get to be too much—that giving and receiving became so frequent that it was difficult.  They also didn’t appreciate anonymous feedback in sense that they learned about things they needed to improve on or address for the first time in this form of feedback rather than in face to face, and they wanted it face to face.</a:t>
            </a:r>
          </a:p>
          <a:p>
            <a:endParaRPr lang="en-US" baseline="0" dirty="0" smtClean="0"/>
          </a:p>
          <a:p>
            <a:r>
              <a:rPr lang="en-US" baseline="0" dirty="0" smtClean="0"/>
              <a:t>Finally, the role of the coach was important.</a:t>
            </a:r>
            <a:endParaRPr lang="en-US" dirty="0"/>
          </a:p>
        </p:txBody>
      </p:sp>
      <p:sp>
        <p:nvSpPr>
          <p:cNvPr id="4" name="Slide Number Placeholder 3"/>
          <p:cNvSpPr>
            <a:spLocks noGrp="1"/>
          </p:cNvSpPr>
          <p:nvPr>
            <p:ph type="sldNum" sz="quarter" idx="10"/>
          </p:nvPr>
        </p:nvSpPr>
        <p:spPr/>
        <p:txBody>
          <a:bodyPr/>
          <a:lstStyle/>
          <a:p>
            <a:fld id="{D0684618-2186-49E1-B177-64247FA4A271}" type="slidenum">
              <a:rPr lang="en-US" smtClean="0"/>
              <a:t>45</a:t>
            </a:fld>
            <a:endParaRPr lang="en-US"/>
          </a:p>
        </p:txBody>
      </p:sp>
    </p:spTree>
    <p:extLst>
      <p:ext uri="{BB962C8B-B14F-4D97-AF65-F5344CB8AC3E}">
        <p14:creationId xmlns:p14="http://schemas.microsoft.com/office/powerpoint/2010/main" val="228661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D41B7C-4D5B-4134-8155-DF21A8B4BE55}"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2521148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D41B7C-4D5B-4134-8155-DF21A8B4BE55}"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388286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D41B7C-4D5B-4134-8155-DF21A8B4BE55}"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2753188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D41B7C-4D5B-4134-8155-DF21A8B4BE55}"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389849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D41B7C-4D5B-4134-8155-DF21A8B4BE55}" type="datetimeFigureOut">
              <a:rPr lang="en-US" smtClean="0"/>
              <a:t>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1151396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D41B7C-4D5B-4134-8155-DF21A8B4BE55}" type="datetimeFigureOut">
              <a:rPr lang="en-US" smtClean="0"/>
              <a:t>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2629727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D41B7C-4D5B-4134-8155-DF21A8B4BE55}" type="datetimeFigureOut">
              <a:rPr lang="en-US" smtClean="0"/>
              <a:t>2/20/2017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235476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D41B7C-4D5B-4134-8155-DF21A8B4BE55}" type="datetimeFigureOut">
              <a:rPr lang="en-US" smtClean="0"/>
              <a:t>2/20/2017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3849613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41B7C-4D5B-4134-8155-DF21A8B4BE55}" type="datetimeFigureOut">
              <a:rPr lang="en-US" smtClean="0"/>
              <a:t>2/20/2017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349408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D41B7C-4D5B-4134-8155-DF21A8B4BE55}" type="datetimeFigureOut">
              <a:rPr lang="en-US" smtClean="0"/>
              <a:t>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258978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D41B7C-4D5B-4134-8155-DF21A8B4BE55}" type="datetimeFigureOut">
              <a:rPr lang="en-US" smtClean="0"/>
              <a:t>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C2A270-340F-4DE8-8F29-084CD99C0F45}" type="slidenum">
              <a:rPr lang="en-US" smtClean="0"/>
              <a:t>‹#›</a:t>
            </a:fld>
            <a:endParaRPr lang="en-US"/>
          </a:p>
        </p:txBody>
      </p:sp>
    </p:spTree>
    <p:extLst>
      <p:ext uri="{BB962C8B-B14F-4D97-AF65-F5344CB8AC3E}">
        <p14:creationId xmlns:p14="http://schemas.microsoft.com/office/powerpoint/2010/main" val="381116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41B7C-4D5B-4134-8155-DF21A8B4BE55}" type="datetimeFigureOut">
              <a:rPr lang="en-US" smtClean="0"/>
              <a:t>2/20/2017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2A270-340F-4DE8-8F29-084CD99C0F45}" type="slidenum">
              <a:rPr lang="en-US" smtClean="0"/>
              <a:t>‹#›</a:t>
            </a:fld>
            <a:endParaRPr lang="en-US"/>
          </a:p>
        </p:txBody>
      </p:sp>
      <p:pic>
        <p:nvPicPr>
          <p:cNvPr id="7" name="Picture 2" descr="http://www.usuhs.mil/vpe/branding/USU40thLogoC.png"/>
          <p:cNvPicPr>
            <a:picLocks noChangeAspect="1" noChangeArrowheads="1"/>
          </p:cNvPicPr>
          <p:nvPr userDrawn="1"/>
        </p:nvPicPr>
        <p:blipFill>
          <a:blip r:embed="rId13" cstate="print"/>
          <a:srcRect/>
          <a:stretch>
            <a:fillRect/>
          </a:stretch>
        </p:blipFill>
        <p:spPr bwMode="auto">
          <a:xfrm>
            <a:off x="0" y="0"/>
            <a:ext cx="762000" cy="762000"/>
          </a:xfrm>
          <a:prstGeom prst="rect">
            <a:avLst/>
          </a:prstGeom>
          <a:noFill/>
        </p:spPr>
      </p:pic>
    </p:spTree>
    <p:extLst>
      <p:ext uri="{BB962C8B-B14F-4D97-AF65-F5344CB8AC3E}">
        <p14:creationId xmlns:p14="http://schemas.microsoft.com/office/powerpoint/2010/main" val="428300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i="0" kern="1200" baseline="0">
          <a:solidFill>
            <a:srgbClr val="000099"/>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qstream.com/company/brain-scienc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mailto:Paul.hemmer@usuhs.edu"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25" y="1524000"/>
            <a:ext cx="7772400" cy="1470025"/>
          </a:xfrm>
        </p:spPr>
        <p:txBody>
          <a:bodyPr>
            <a:normAutofit fontScale="90000"/>
          </a:bodyPr>
          <a:lstStyle/>
          <a:p>
            <a:r>
              <a:rPr lang="en-US" dirty="0" smtClean="0"/>
              <a:t>A Program of Assessment:</a:t>
            </a:r>
            <a:br>
              <a:rPr lang="en-US" dirty="0" smtClean="0"/>
            </a:br>
            <a:r>
              <a:rPr lang="en-US" dirty="0" smtClean="0"/>
              <a:t>Putting it all Together</a:t>
            </a:r>
            <a:br>
              <a:rPr lang="en-US" dirty="0" smtClean="0"/>
            </a:br>
            <a:r>
              <a:rPr lang="en-US" sz="2700" dirty="0" smtClean="0"/>
              <a:t>(or Start with The End in Mind)</a:t>
            </a:r>
            <a:endParaRPr lang="en-US" sz="2700" dirty="0"/>
          </a:p>
        </p:txBody>
      </p:sp>
      <p:sp>
        <p:nvSpPr>
          <p:cNvPr id="3" name="Subtitle 2"/>
          <p:cNvSpPr>
            <a:spLocks noGrp="1"/>
          </p:cNvSpPr>
          <p:nvPr>
            <p:ph type="subTitle" idx="1"/>
          </p:nvPr>
        </p:nvSpPr>
        <p:spPr>
          <a:xfrm>
            <a:off x="685800" y="3886200"/>
            <a:ext cx="7772400" cy="2667000"/>
          </a:xfrm>
        </p:spPr>
        <p:txBody>
          <a:bodyPr>
            <a:normAutofit fontScale="85000" lnSpcReduction="20000"/>
          </a:bodyPr>
          <a:lstStyle/>
          <a:p>
            <a:r>
              <a:rPr lang="en-US" dirty="0" smtClean="0">
                <a:solidFill>
                  <a:schemeClr val="tx1"/>
                </a:solidFill>
              </a:rPr>
              <a:t>Paul A. Hemmer, MD, MPH</a:t>
            </a:r>
          </a:p>
          <a:p>
            <a:r>
              <a:rPr lang="en-US" dirty="0" smtClean="0">
                <a:solidFill>
                  <a:schemeClr val="tx1"/>
                </a:solidFill>
              </a:rPr>
              <a:t>Professor and Vice Chair, Educational Programs</a:t>
            </a:r>
          </a:p>
          <a:p>
            <a:r>
              <a:rPr lang="en-US" dirty="0" smtClean="0">
                <a:solidFill>
                  <a:schemeClr val="tx1"/>
                </a:solidFill>
              </a:rPr>
              <a:t>Department of Medicine</a:t>
            </a:r>
          </a:p>
          <a:p>
            <a:r>
              <a:rPr lang="en-US" dirty="0" smtClean="0">
                <a:solidFill>
                  <a:schemeClr val="tx1"/>
                </a:solidFill>
              </a:rPr>
              <a:t>Uniformed Services University</a:t>
            </a:r>
          </a:p>
          <a:p>
            <a:r>
              <a:rPr lang="en-US" dirty="0" smtClean="0">
                <a:solidFill>
                  <a:schemeClr val="tx1"/>
                </a:solidFill>
              </a:rPr>
              <a:t>F. Edward Hebert School of Medicine</a:t>
            </a:r>
          </a:p>
          <a:p>
            <a:r>
              <a:rPr lang="en-US" dirty="0" smtClean="0">
                <a:solidFill>
                  <a:schemeClr val="tx1"/>
                </a:solidFill>
              </a:rPr>
              <a:t>Bethesda, MD</a:t>
            </a:r>
          </a:p>
          <a:p>
            <a:endParaRPr lang="en-US" dirty="0">
              <a:solidFill>
                <a:schemeClr val="tx1"/>
              </a:solidFill>
            </a:endParaRPr>
          </a:p>
        </p:txBody>
      </p:sp>
      <p:pic>
        <p:nvPicPr>
          <p:cNvPr id="4" name="Picture 2" descr="http://www.usuhs.mil/vpe/branding/USU40thLogoC.png"/>
          <p:cNvPicPr>
            <a:picLocks noChangeAspect="1" noChangeArrowheads="1"/>
          </p:cNvPicPr>
          <p:nvPr/>
        </p:nvPicPr>
        <p:blipFill>
          <a:blip r:embed="rId2" cstate="print"/>
          <a:srcRect/>
          <a:stretch>
            <a:fillRect/>
          </a:stretch>
        </p:blipFill>
        <p:spPr bwMode="auto">
          <a:xfrm>
            <a:off x="0" y="0"/>
            <a:ext cx="762000" cy="762000"/>
          </a:xfrm>
          <a:prstGeom prst="rect">
            <a:avLst/>
          </a:prstGeom>
          <a:noFill/>
        </p:spPr>
      </p:pic>
    </p:spTree>
    <p:extLst>
      <p:ext uri="{BB962C8B-B14F-4D97-AF65-F5344CB8AC3E}">
        <p14:creationId xmlns:p14="http://schemas.microsoft.com/office/powerpoint/2010/main" val="279231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p:spPr>
        <p:txBody>
          <a:bodyPr lIns="92075" tIns="46038" rIns="92075" bIns="46038">
            <a:normAutofit fontScale="90000"/>
          </a:bodyPr>
          <a:lstStyle/>
          <a:p>
            <a:pPr eaLnBrk="1" hangingPunct="1"/>
            <a:r>
              <a:rPr lang="en-US" dirty="0" smtClean="0"/>
              <a:t>Credible Summative Evaluation:</a:t>
            </a:r>
            <a:br>
              <a:rPr lang="en-US" dirty="0" smtClean="0"/>
            </a:br>
            <a:r>
              <a:rPr lang="en-US" dirty="0" smtClean="0"/>
              <a:t>Assessment </a:t>
            </a:r>
            <a:r>
              <a:rPr lang="en-US" i="1" dirty="0" smtClean="0"/>
              <a:t>of </a:t>
            </a:r>
            <a:r>
              <a:rPr lang="en-US" dirty="0" smtClean="0"/>
              <a:t>learning</a:t>
            </a:r>
          </a:p>
        </p:txBody>
      </p:sp>
      <p:sp>
        <p:nvSpPr>
          <p:cNvPr id="190467" name="Rectangle 3"/>
          <p:cNvSpPr>
            <a:spLocks noGrp="1" noChangeArrowheads="1"/>
          </p:cNvSpPr>
          <p:nvPr>
            <p:ph type="body" idx="1"/>
          </p:nvPr>
        </p:nvSpPr>
        <p:spPr>
          <a:xfrm>
            <a:off x="457200" y="1752600"/>
            <a:ext cx="8001000" cy="4495800"/>
          </a:xfrm>
          <a:noFill/>
        </p:spPr>
        <p:txBody>
          <a:bodyPr lIns="92075" tIns="46038" rIns="92075" bIns="46038"/>
          <a:lstStyle/>
          <a:p>
            <a:pPr eaLnBrk="1" hangingPunct="1">
              <a:lnSpc>
                <a:spcPct val="130000"/>
              </a:lnSpc>
            </a:pPr>
            <a:r>
              <a:rPr lang="en-US" sz="2800" dirty="0" smtClean="0"/>
              <a:t>Accurately reflects institutional goals </a:t>
            </a:r>
            <a:r>
              <a:rPr lang="en-US" sz="2800" b="1" dirty="0" smtClean="0">
                <a:solidFill>
                  <a:srgbClr val="006600"/>
                </a:solidFill>
              </a:rPr>
              <a:t>(content)</a:t>
            </a:r>
          </a:p>
          <a:p>
            <a:pPr eaLnBrk="1" hangingPunct="1">
              <a:lnSpc>
                <a:spcPct val="130000"/>
              </a:lnSpc>
            </a:pPr>
            <a:r>
              <a:rPr lang="en-US" sz="2800" dirty="0" smtClean="0"/>
              <a:t>Multiple observers/observations </a:t>
            </a:r>
            <a:r>
              <a:rPr lang="en-US" sz="2800" b="1" dirty="0" smtClean="0">
                <a:solidFill>
                  <a:srgbClr val="006600"/>
                </a:solidFill>
              </a:rPr>
              <a:t>(reliability)</a:t>
            </a:r>
          </a:p>
          <a:p>
            <a:pPr eaLnBrk="1" hangingPunct="1">
              <a:lnSpc>
                <a:spcPct val="130000"/>
              </a:lnSpc>
            </a:pPr>
            <a:r>
              <a:rPr lang="en-US" sz="2800" dirty="0" smtClean="0"/>
              <a:t>Consistent across courses, sites, teachers, rotations </a:t>
            </a:r>
            <a:r>
              <a:rPr lang="en-US" sz="2800" b="1" dirty="0" smtClean="0">
                <a:solidFill>
                  <a:srgbClr val="006600"/>
                </a:solidFill>
              </a:rPr>
              <a:t>(reliability)</a:t>
            </a:r>
          </a:p>
          <a:p>
            <a:pPr eaLnBrk="1" hangingPunct="1">
              <a:lnSpc>
                <a:spcPct val="130000"/>
              </a:lnSpc>
            </a:pPr>
            <a:r>
              <a:rPr lang="en-US" sz="2800" dirty="0" smtClean="0"/>
              <a:t>Documents mastery or deficiency of core goals </a:t>
            </a:r>
            <a:r>
              <a:rPr lang="en-US" sz="2800" b="1" dirty="0" smtClean="0">
                <a:solidFill>
                  <a:srgbClr val="006600"/>
                </a:solidFill>
              </a:rPr>
              <a:t>(predictive validity)</a:t>
            </a:r>
          </a:p>
        </p:txBody>
      </p:sp>
      <p:sp>
        <p:nvSpPr>
          <p:cNvPr id="4" name="TextBox 3"/>
          <p:cNvSpPr txBox="1"/>
          <p:nvPr/>
        </p:nvSpPr>
        <p:spPr>
          <a:xfrm>
            <a:off x="2590800" y="5943600"/>
            <a:ext cx="3955442" cy="646331"/>
          </a:xfrm>
          <a:prstGeom prst="rect">
            <a:avLst/>
          </a:prstGeom>
          <a:noFill/>
        </p:spPr>
        <p:txBody>
          <a:bodyPr wrap="none" rtlCol="0">
            <a:spAutoFit/>
          </a:bodyPr>
          <a:lstStyle/>
          <a:p>
            <a:r>
              <a:rPr lang="en-US" sz="3600" b="1" dirty="0" smtClean="0"/>
              <a:t>Think “High Stakes”</a:t>
            </a:r>
            <a:endParaRPr lang="en-US" sz="3600" b="1" dirty="0"/>
          </a:p>
        </p:txBody>
      </p:sp>
    </p:spTree>
    <p:extLst>
      <p:ext uri="{BB962C8B-B14F-4D97-AF65-F5344CB8AC3E}">
        <p14:creationId xmlns:p14="http://schemas.microsoft.com/office/powerpoint/2010/main" val="282932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0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0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0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0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autoUpdateAnimBg="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Reliability</a:t>
            </a:r>
            <a:endParaRPr lang="en-US" dirty="0"/>
          </a:p>
        </p:txBody>
      </p:sp>
      <p:sp>
        <p:nvSpPr>
          <p:cNvPr id="3" name="Content Placeholder 2"/>
          <p:cNvSpPr>
            <a:spLocks noGrp="1"/>
          </p:cNvSpPr>
          <p:nvPr>
            <p:ph idx="1"/>
          </p:nvPr>
        </p:nvSpPr>
        <p:spPr/>
        <p:txBody>
          <a:bodyPr>
            <a:normAutofit/>
          </a:bodyPr>
          <a:lstStyle/>
          <a:p>
            <a:r>
              <a:rPr lang="en-US" dirty="0" smtClean="0"/>
              <a:t>Reproducibility, stability of scores/results over time/occasions</a:t>
            </a:r>
          </a:p>
          <a:p>
            <a:r>
              <a:rPr lang="en-US" dirty="0" smtClean="0"/>
              <a:t>Signal to noise ratio</a:t>
            </a:r>
          </a:p>
          <a:p>
            <a:r>
              <a:rPr lang="en-US" dirty="0" smtClean="0"/>
              <a:t>Often expressed on a scale of 0 to 1.0</a:t>
            </a:r>
          </a:p>
          <a:p>
            <a:r>
              <a:rPr lang="en-US" dirty="0" smtClean="0"/>
              <a:t>Typically improved by increasing the number of observations</a:t>
            </a:r>
          </a:p>
          <a:p>
            <a:r>
              <a:rPr lang="en-US" dirty="0" smtClean="0"/>
              <a:t>Higher stakes of the decision requires this to be robust </a:t>
            </a:r>
            <a:endParaRPr lang="en-US" dirty="0"/>
          </a:p>
        </p:txBody>
      </p:sp>
    </p:spTree>
    <p:extLst>
      <p:ext uri="{BB962C8B-B14F-4D97-AF65-F5344CB8AC3E}">
        <p14:creationId xmlns:p14="http://schemas.microsoft.com/office/powerpoint/2010/main" val="143489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Validity</a:t>
            </a:r>
            <a:endParaRPr lang="en-US" dirty="0"/>
          </a:p>
        </p:txBody>
      </p:sp>
      <p:sp>
        <p:nvSpPr>
          <p:cNvPr id="3" name="Content Placeholder 2"/>
          <p:cNvSpPr>
            <a:spLocks noGrp="1"/>
          </p:cNvSpPr>
          <p:nvPr>
            <p:ph idx="1"/>
          </p:nvPr>
        </p:nvSpPr>
        <p:spPr/>
        <p:txBody>
          <a:bodyPr/>
          <a:lstStyle/>
          <a:p>
            <a:r>
              <a:rPr lang="en-US" dirty="0" smtClean="0"/>
              <a:t>Does the assessment capture the construct it is intended to assess?</a:t>
            </a:r>
          </a:p>
          <a:p>
            <a:r>
              <a:rPr lang="en-US" dirty="0" smtClean="0"/>
              <a:t>Programmatic Assessment:</a:t>
            </a:r>
          </a:p>
          <a:p>
            <a:pPr lvl="1"/>
            <a:r>
              <a:rPr lang="en-US" dirty="0" smtClean="0"/>
              <a:t>Does the program capture “competence”?</a:t>
            </a:r>
          </a:p>
          <a:p>
            <a:r>
              <a:rPr lang="en-US" dirty="0"/>
              <a:t>“…inferring the validity of an assessment for a certain construct is on ongoing process of building and verifying (and trying to falsify) arguments.”</a:t>
            </a:r>
          </a:p>
          <a:p>
            <a:pPr lvl="1"/>
            <a:endParaRPr lang="en-US" dirty="0"/>
          </a:p>
        </p:txBody>
      </p:sp>
      <p:sp>
        <p:nvSpPr>
          <p:cNvPr id="6" name="TextBox 5"/>
          <p:cNvSpPr txBox="1"/>
          <p:nvPr/>
        </p:nvSpPr>
        <p:spPr>
          <a:xfrm>
            <a:off x="669881" y="6139934"/>
            <a:ext cx="8305800" cy="369332"/>
          </a:xfrm>
          <a:prstGeom prst="rect">
            <a:avLst/>
          </a:prstGeom>
          <a:noFill/>
        </p:spPr>
        <p:txBody>
          <a:bodyPr wrap="square" rtlCol="0">
            <a:spAutoFit/>
          </a:bodyPr>
          <a:lstStyle/>
          <a:p>
            <a:pPr algn="ctr"/>
            <a:r>
              <a:rPr lang="en-US" dirty="0" err="1" smtClean="0"/>
              <a:t>Schuwirth</a:t>
            </a:r>
            <a:r>
              <a:rPr lang="en-US" dirty="0" smtClean="0"/>
              <a:t> LWT, van der </a:t>
            </a:r>
            <a:r>
              <a:rPr lang="en-US" dirty="0" err="1" smtClean="0"/>
              <a:t>Vleuten</a:t>
            </a:r>
            <a:r>
              <a:rPr lang="en-US" dirty="0" smtClean="0"/>
              <a:t> CPM.  Med Educ.  2012;46:38-48.</a:t>
            </a:r>
            <a:endParaRPr lang="en-US" dirty="0"/>
          </a:p>
        </p:txBody>
      </p:sp>
    </p:spTree>
    <p:extLst>
      <p:ext uri="{BB962C8B-B14F-4D97-AF65-F5344CB8AC3E}">
        <p14:creationId xmlns:p14="http://schemas.microsoft.com/office/powerpoint/2010/main" val="129265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Validity: Sources of Evidence</a:t>
            </a:r>
            <a:endParaRPr lang="en-US" dirty="0"/>
          </a:p>
        </p:txBody>
      </p:sp>
      <p:sp>
        <p:nvSpPr>
          <p:cNvPr id="3" name="Content Placeholder 2"/>
          <p:cNvSpPr>
            <a:spLocks noGrp="1"/>
          </p:cNvSpPr>
          <p:nvPr>
            <p:ph idx="1"/>
          </p:nvPr>
        </p:nvSpPr>
        <p:spPr/>
        <p:txBody>
          <a:bodyPr>
            <a:normAutofit fontScale="85000" lnSpcReduction="10000"/>
          </a:bodyPr>
          <a:lstStyle/>
          <a:p>
            <a:r>
              <a:rPr lang="en-US" b="1" dirty="0"/>
              <a:t>Content</a:t>
            </a:r>
            <a:r>
              <a:rPr lang="en-US" dirty="0"/>
              <a:t>: do instrument items completely represent the construct</a:t>
            </a:r>
            <a:r>
              <a:rPr lang="en-US" dirty="0" smtClean="0"/>
              <a:t>? </a:t>
            </a:r>
          </a:p>
          <a:p>
            <a:r>
              <a:rPr lang="en-US" b="1" dirty="0" smtClean="0"/>
              <a:t>Response </a:t>
            </a:r>
            <a:r>
              <a:rPr lang="en-US" b="1" dirty="0"/>
              <a:t>process</a:t>
            </a:r>
            <a:r>
              <a:rPr lang="en-US" dirty="0"/>
              <a:t>: the relationship between the intended construct and the thought processes of </a:t>
            </a:r>
            <a:r>
              <a:rPr lang="en-US" dirty="0" smtClean="0"/>
              <a:t>subjects or </a:t>
            </a:r>
            <a:r>
              <a:rPr lang="en-US" dirty="0"/>
              <a:t>observers</a:t>
            </a:r>
          </a:p>
          <a:p>
            <a:r>
              <a:rPr lang="en-US" b="1" dirty="0" smtClean="0"/>
              <a:t>Internal </a:t>
            </a:r>
            <a:r>
              <a:rPr lang="en-US" b="1" dirty="0"/>
              <a:t>structure</a:t>
            </a:r>
            <a:r>
              <a:rPr lang="en-US" dirty="0"/>
              <a:t>: acceptable reliability and factor structure</a:t>
            </a:r>
          </a:p>
          <a:p>
            <a:r>
              <a:rPr lang="en-US" b="1" dirty="0" smtClean="0"/>
              <a:t>Relations </a:t>
            </a:r>
            <a:r>
              <a:rPr lang="en-US" b="1" dirty="0"/>
              <a:t>to other variables</a:t>
            </a:r>
            <a:r>
              <a:rPr lang="en-US" dirty="0"/>
              <a:t>: correlation with scores from another instrument assessing the </a:t>
            </a:r>
            <a:r>
              <a:rPr lang="en-US" dirty="0" smtClean="0"/>
              <a:t>same construct</a:t>
            </a:r>
            <a:endParaRPr lang="en-US" dirty="0"/>
          </a:p>
          <a:p>
            <a:r>
              <a:rPr lang="en-US" b="1" dirty="0" smtClean="0"/>
              <a:t>Consequences</a:t>
            </a:r>
            <a:r>
              <a:rPr lang="en-US" dirty="0"/>
              <a:t>: do scores really make a difference?</a:t>
            </a:r>
          </a:p>
        </p:txBody>
      </p:sp>
      <p:sp>
        <p:nvSpPr>
          <p:cNvPr id="5" name="TextBox 4"/>
          <p:cNvSpPr txBox="1"/>
          <p:nvPr/>
        </p:nvSpPr>
        <p:spPr>
          <a:xfrm>
            <a:off x="256953" y="5867400"/>
            <a:ext cx="9025356" cy="646331"/>
          </a:xfrm>
          <a:prstGeom prst="rect">
            <a:avLst/>
          </a:prstGeom>
          <a:noFill/>
        </p:spPr>
        <p:txBody>
          <a:bodyPr wrap="none" rtlCol="0">
            <a:spAutoFit/>
          </a:bodyPr>
          <a:lstStyle/>
          <a:p>
            <a:r>
              <a:rPr lang="en-US" dirty="0" smtClean="0"/>
              <a:t>Cook D, Beckman T.  Current </a:t>
            </a:r>
            <a:r>
              <a:rPr lang="en-US" dirty="0"/>
              <a:t>Concepts in Validity and Reliability </a:t>
            </a:r>
            <a:r>
              <a:rPr lang="en-US" dirty="0" smtClean="0"/>
              <a:t>for Psychometric </a:t>
            </a:r>
            <a:r>
              <a:rPr lang="en-US" dirty="0"/>
              <a:t>Instruments: </a:t>
            </a:r>
            <a:endParaRPr lang="en-US" dirty="0" smtClean="0"/>
          </a:p>
          <a:p>
            <a:r>
              <a:rPr lang="en-US" dirty="0" smtClean="0"/>
              <a:t>Theory </a:t>
            </a:r>
            <a:r>
              <a:rPr lang="en-US" dirty="0"/>
              <a:t>and </a:t>
            </a:r>
            <a:r>
              <a:rPr lang="en-US" dirty="0" smtClean="0"/>
              <a:t>Application.  AJM.  2006;119(2):</a:t>
            </a:r>
            <a:r>
              <a:rPr lang="en-US" dirty="0"/>
              <a:t>166.e7-166.e16</a:t>
            </a:r>
          </a:p>
        </p:txBody>
      </p:sp>
    </p:spTree>
    <p:extLst>
      <p:ext uri="{BB962C8B-B14F-4D97-AF65-F5344CB8AC3E}">
        <p14:creationId xmlns:p14="http://schemas.microsoft.com/office/powerpoint/2010/main" val="524534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Related Concepts from </a:t>
            </a:r>
            <a:br>
              <a:rPr lang="en-US" dirty="0" smtClean="0"/>
            </a:br>
            <a:r>
              <a:rPr lang="en-US" dirty="0" smtClean="0"/>
              <a:t>Qualitative Tradition</a:t>
            </a:r>
            <a:endParaRPr lang="en-US" dirty="0"/>
          </a:p>
        </p:txBody>
      </p:sp>
      <p:sp>
        <p:nvSpPr>
          <p:cNvPr id="3" name="Content Placeholder 2"/>
          <p:cNvSpPr>
            <a:spLocks noGrp="1"/>
          </p:cNvSpPr>
          <p:nvPr>
            <p:ph idx="1"/>
          </p:nvPr>
        </p:nvSpPr>
        <p:spPr/>
        <p:txBody>
          <a:bodyPr/>
          <a:lstStyle/>
          <a:p>
            <a:r>
              <a:rPr lang="en-US" i="1" dirty="0" smtClean="0"/>
              <a:t>Trustworthiness</a:t>
            </a:r>
            <a:r>
              <a:rPr lang="en-US" dirty="0" smtClean="0"/>
              <a:t> of qualitative info</a:t>
            </a:r>
          </a:p>
          <a:p>
            <a:pPr lvl="1"/>
            <a:r>
              <a:rPr lang="en-US" i="1" dirty="0"/>
              <a:t> </a:t>
            </a:r>
            <a:r>
              <a:rPr lang="en-US" i="1" dirty="0" smtClean="0"/>
              <a:t>Credibility</a:t>
            </a:r>
            <a:endParaRPr lang="en-US" dirty="0"/>
          </a:p>
          <a:p>
            <a:pPr lvl="2"/>
            <a:r>
              <a:rPr lang="en-US" dirty="0" smtClean="0"/>
              <a:t>confidence in truth of findings</a:t>
            </a:r>
          </a:p>
          <a:p>
            <a:pPr lvl="1"/>
            <a:r>
              <a:rPr lang="en-US" i="1" dirty="0" smtClean="0"/>
              <a:t>Transferability</a:t>
            </a:r>
            <a:endParaRPr lang="en-US" dirty="0"/>
          </a:p>
          <a:p>
            <a:pPr lvl="2"/>
            <a:r>
              <a:rPr lang="en-US" dirty="0" smtClean="0"/>
              <a:t>findings apply in other contexts</a:t>
            </a:r>
          </a:p>
          <a:p>
            <a:pPr lvl="1"/>
            <a:r>
              <a:rPr lang="en-US" i="1" dirty="0" smtClean="0"/>
              <a:t>Dependability</a:t>
            </a:r>
          </a:p>
          <a:p>
            <a:pPr lvl="2"/>
            <a:r>
              <a:rPr lang="en-US" dirty="0" smtClean="0"/>
              <a:t>consistent and repeatable</a:t>
            </a:r>
          </a:p>
          <a:p>
            <a:pPr lvl="1"/>
            <a:r>
              <a:rPr lang="en-US" i="1" dirty="0" err="1" smtClean="0"/>
              <a:t>Confirmability</a:t>
            </a:r>
            <a:endParaRPr lang="en-US" i="1" dirty="0" smtClean="0"/>
          </a:p>
          <a:p>
            <a:pPr lvl="2"/>
            <a:r>
              <a:rPr lang="en-US" dirty="0" smtClean="0"/>
              <a:t>neutrality, findings not shaped by investigator bias</a:t>
            </a:r>
            <a:endParaRPr lang="en-US" i="1" dirty="0"/>
          </a:p>
        </p:txBody>
      </p:sp>
      <p:sp>
        <p:nvSpPr>
          <p:cNvPr id="5" name="TextBox 4"/>
          <p:cNvSpPr txBox="1"/>
          <p:nvPr/>
        </p:nvSpPr>
        <p:spPr>
          <a:xfrm>
            <a:off x="1295400" y="6290930"/>
            <a:ext cx="6558847" cy="369332"/>
          </a:xfrm>
          <a:prstGeom prst="rect">
            <a:avLst/>
          </a:prstGeom>
          <a:noFill/>
        </p:spPr>
        <p:txBody>
          <a:bodyPr wrap="none" rtlCol="0">
            <a:spAutoFit/>
          </a:bodyPr>
          <a:lstStyle/>
          <a:p>
            <a:r>
              <a:rPr lang="en-US" dirty="0" smtClean="0"/>
              <a:t>Med. Educ.  2013;47:1164-74.  Am J </a:t>
            </a:r>
            <a:r>
              <a:rPr lang="en-US" dirty="0" err="1" smtClean="0"/>
              <a:t>Occup</a:t>
            </a:r>
            <a:r>
              <a:rPr lang="en-US" dirty="0" smtClean="0"/>
              <a:t> </a:t>
            </a:r>
            <a:r>
              <a:rPr lang="en-US" dirty="0" err="1" smtClean="0"/>
              <a:t>Ther</a:t>
            </a:r>
            <a:r>
              <a:rPr lang="en-US" dirty="0" smtClean="0"/>
              <a:t>.  1991;45(3):214-22.</a:t>
            </a:r>
            <a:endParaRPr lang="en-US" dirty="0"/>
          </a:p>
        </p:txBody>
      </p:sp>
    </p:spTree>
    <p:extLst>
      <p:ext uri="{BB962C8B-B14F-4D97-AF65-F5344CB8AC3E}">
        <p14:creationId xmlns:p14="http://schemas.microsoft.com/office/powerpoint/2010/main" val="903718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0"/>
          <p:cNvGraphicFramePr>
            <a:graphicFrameLocks/>
          </p:cNvGraphicFramePr>
          <p:nvPr/>
        </p:nvGraphicFramePr>
        <p:xfrm>
          <a:off x="457200" y="990600"/>
          <a:ext cx="4876800" cy="4800600"/>
        </p:xfrm>
        <a:graphic>
          <a:graphicData uri="http://schemas.openxmlformats.org/presentationml/2006/ole">
            <mc:AlternateContent xmlns:mc="http://schemas.openxmlformats.org/markup-compatibility/2006">
              <mc:Choice xmlns:v="urn:schemas-microsoft-com:vml" Requires="v">
                <p:oleObj spid="_x0000_s5160" name="Clip" r:id="rId4" imgW="3660480" imgH="2923920" progId="">
                  <p:embed/>
                </p:oleObj>
              </mc:Choice>
              <mc:Fallback>
                <p:oleObj name="Clip" r:id="rId4" imgW="3660480" imgH="292392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487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3"/>
          <p:cNvSpPr>
            <a:spLocks noChangeArrowheads="1"/>
          </p:cNvSpPr>
          <p:nvPr/>
        </p:nvSpPr>
        <p:spPr bwMode="auto">
          <a:xfrm>
            <a:off x="1905000" y="4953000"/>
            <a:ext cx="1516063" cy="579438"/>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3200" b="1">
                <a:solidFill>
                  <a:srgbClr val="000000"/>
                </a:solidFill>
                <a:effectLst>
                  <a:outerShdw blurRad="38100" dist="38100" dir="2700000" algn="tl">
                    <a:srgbClr val="C0C0C0"/>
                  </a:outerShdw>
                </a:effectLst>
                <a:latin typeface="Arial" pitchFamily="34" charset="0"/>
              </a:rPr>
              <a:t>Knows</a:t>
            </a:r>
          </a:p>
        </p:txBody>
      </p:sp>
      <p:sp>
        <p:nvSpPr>
          <p:cNvPr id="5124" name="Rectangle 4"/>
          <p:cNvSpPr>
            <a:spLocks noChangeArrowheads="1"/>
          </p:cNvSpPr>
          <p:nvPr/>
        </p:nvSpPr>
        <p:spPr bwMode="auto">
          <a:xfrm>
            <a:off x="1600200" y="4038600"/>
            <a:ext cx="2484438" cy="579438"/>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3200" b="1">
                <a:solidFill>
                  <a:srgbClr val="000000"/>
                </a:solidFill>
                <a:effectLst>
                  <a:outerShdw blurRad="38100" dist="38100" dir="2700000" algn="tl">
                    <a:srgbClr val="C0C0C0"/>
                  </a:outerShdw>
                </a:effectLst>
                <a:latin typeface="Arial" pitchFamily="34" charset="0"/>
              </a:rPr>
              <a:t>Knows How</a:t>
            </a:r>
          </a:p>
        </p:txBody>
      </p:sp>
      <p:sp>
        <p:nvSpPr>
          <p:cNvPr id="5125" name="Rectangle 5"/>
          <p:cNvSpPr>
            <a:spLocks noChangeArrowheads="1"/>
          </p:cNvSpPr>
          <p:nvPr/>
        </p:nvSpPr>
        <p:spPr bwMode="auto">
          <a:xfrm>
            <a:off x="1524000" y="3124200"/>
            <a:ext cx="2462213" cy="530225"/>
          </a:xfrm>
          <a:prstGeom prst="rect">
            <a:avLst/>
          </a:prstGeom>
          <a:noFill/>
          <a:ln w="9525">
            <a:noFill/>
            <a:miter lim="800000"/>
            <a:headEnd/>
            <a:tailEnd/>
          </a:ln>
          <a:effectLst/>
        </p:spPr>
        <p:txBody>
          <a:bodyPr wrap="none" lIns="92075" tIns="46038" rIns="92075" bIns="46038">
            <a:spAutoFit/>
          </a:bodyPr>
          <a:lstStyle/>
          <a:p>
            <a:pPr eaLnBrk="0" hangingPunct="0">
              <a:lnSpc>
                <a:spcPct val="90000"/>
              </a:lnSpc>
              <a:defRPr/>
            </a:pPr>
            <a:r>
              <a:rPr lang="en-US" sz="3200" b="1">
                <a:solidFill>
                  <a:srgbClr val="000000"/>
                </a:solidFill>
                <a:effectLst>
                  <a:outerShdw blurRad="38100" dist="38100" dir="2700000" algn="tl">
                    <a:srgbClr val="C0C0C0"/>
                  </a:outerShdw>
                </a:effectLst>
                <a:latin typeface="Arial" pitchFamily="34" charset="0"/>
              </a:rPr>
              <a:t>Shows How</a:t>
            </a:r>
          </a:p>
        </p:txBody>
      </p:sp>
      <p:sp>
        <p:nvSpPr>
          <p:cNvPr id="5126" name="Rectangle 6"/>
          <p:cNvSpPr>
            <a:spLocks noChangeArrowheads="1"/>
          </p:cNvSpPr>
          <p:nvPr/>
        </p:nvSpPr>
        <p:spPr bwMode="auto">
          <a:xfrm>
            <a:off x="2057400" y="2133600"/>
            <a:ext cx="1177925" cy="579438"/>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3200" b="1">
                <a:solidFill>
                  <a:srgbClr val="000000"/>
                </a:solidFill>
                <a:effectLst>
                  <a:outerShdw blurRad="38100" dist="38100" dir="2700000" algn="tl">
                    <a:srgbClr val="C0C0C0"/>
                  </a:outerShdw>
                </a:effectLst>
                <a:latin typeface="Arial" pitchFamily="34" charset="0"/>
              </a:rPr>
              <a:t>Does</a:t>
            </a:r>
          </a:p>
        </p:txBody>
      </p:sp>
      <p:sp>
        <p:nvSpPr>
          <p:cNvPr id="2055" name="Rectangle 7"/>
          <p:cNvSpPr>
            <a:spLocks noChangeArrowheads="1"/>
          </p:cNvSpPr>
          <p:nvPr/>
        </p:nvSpPr>
        <p:spPr bwMode="auto">
          <a:xfrm>
            <a:off x="5013325" y="5989638"/>
            <a:ext cx="4130675" cy="579437"/>
          </a:xfrm>
          <a:prstGeom prst="rect">
            <a:avLst/>
          </a:prstGeom>
          <a:noFill/>
          <a:ln w="9525">
            <a:noFill/>
            <a:miter lim="800000"/>
            <a:headEnd/>
            <a:tailEnd/>
          </a:ln>
        </p:spPr>
        <p:txBody>
          <a:bodyPr lIns="92075" tIns="46038" rIns="92075" bIns="46038">
            <a:spAutoFit/>
          </a:bodyPr>
          <a:lstStyle/>
          <a:p>
            <a:pPr eaLnBrk="0" hangingPunct="0"/>
            <a:r>
              <a:rPr lang="en-US" sz="3200" b="1">
                <a:solidFill>
                  <a:srgbClr val="000000"/>
                </a:solidFill>
                <a:latin typeface="Arial Narrow" pitchFamily="34" charset="0"/>
              </a:rPr>
              <a:t>Miller </a:t>
            </a:r>
            <a:r>
              <a:rPr lang="en-US" b="1">
                <a:solidFill>
                  <a:srgbClr val="000000"/>
                </a:solidFill>
                <a:latin typeface="Arial Narrow" pitchFamily="34" charset="0"/>
              </a:rPr>
              <a:t>(Acad Med. 1990)</a:t>
            </a:r>
            <a:endParaRPr lang="en-US" b="1">
              <a:latin typeface="Arial Narrow" pitchFamily="34" charset="0"/>
            </a:endParaRPr>
          </a:p>
        </p:txBody>
      </p:sp>
      <p:sp>
        <p:nvSpPr>
          <p:cNvPr id="2056" name="Text Box 8"/>
          <p:cNvSpPr txBox="1">
            <a:spLocks noChangeArrowheads="1"/>
          </p:cNvSpPr>
          <p:nvPr/>
        </p:nvSpPr>
        <p:spPr bwMode="auto">
          <a:xfrm>
            <a:off x="851053" y="-152400"/>
            <a:ext cx="8458200" cy="762000"/>
          </a:xfrm>
          <a:prstGeom prst="rect">
            <a:avLst/>
          </a:prstGeom>
          <a:noFill/>
          <a:ln w="28575">
            <a:noFill/>
            <a:miter lim="800000"/>
            <a:headEnd/>
            <a:tailEnd/>
          </a:ln>
        </p:spPr>
        <p:txBody>
          <a:bodyPr>
            <a:spAutoFit/>
          </a:bodyPr>
          <a:lstStyle/>
          <a:p>
            <a:pPr eaLnBrk="0" hangingPunct="0">
              <a:spcBef>
                <a:spcPct val="50000"/>
              </a:spcBef>
            </a:pPr>
            <a:r>
              <a:rPr lang="en-US" sz="4000" b="1" dirty="0">
                <a:solidFill>
                  <a:schemeClr val="tx2"/>
                </a:solidFill>
                <a:latin typeface="Tahoma" pitchFamily="34" charset="0"/>
              </a:rPr>
              <a:t>Authenticity of Assessment</a:t>
            </a:r>
            <a:r>
              <a:rPr lang="en-US" sz="4400" b="1" dirty="0">
                <a:solidFill>
                  <a:schemeClr val="tx2"/>
                </a:solidFill>
                <a:latin typeface="Tahoma" pitchFamily="34" charset="0"/>
              </a:rPr>
              <a:t> 	</a:t>
            </a:r>
          </a:p>
        </p:txBody>
      </p:sp>
      <p:sp>
        <p:nvSpPr>
          <p:cNvPr id="5129" name="Text Box 9"/>
          <p:cNvSpPr txBox="1">
            <a:spLocks noChangeArrowheads="1"/>
          </p:cNvSpPr>
          <p:nvPr/>
        </p:nvSpPr>
        <p:spPr bwMode="auto">
          <a:xfrm>
            <a:off x="4572000" y="4953000"/>
            <a:ext cx="4724400" cy="476250"/>
          </a:xfrm>
          <a:prstGeom prst="rect">
            <a:avLst/>
          </a:prstGeom>
          <a:noFill/>
          <a:ln w="28575">
            <a:noFill/>
            <a:miter lim="800000"/>
            <a:headEnd/>
            <a:tailEnd/>
          </a:ln>
        </p:spPr>
        <p:txBody>
          <a:bodyPr>
            <a:spAutoFit/>
          </a:bodyPr>
          <a:lstStyle/>
          <a:p>
            <a:pPr lvl="1">
              <a:lnSpc>
                <a:spcPct val="90000"/>
              </a:lnSpc>
              <a:spcBef>
                <a:spcPct val="20000"/>
              </a:spcBef>
              <a:buClr>
                <a:schemeClr val="hlink"/>
              </a:buClr>
              <a:buSzPct val="55000"/>
              <a:buFont typeface="Wingdings" pitchFamily="2" charset="2"/>
              <a:buNone/>
            </a:pPr>
            <a:r>
              <a:rPr lang="en-US" sz="2800">
                <a:latin typeface="Tahoma" pitchFamily="34" charset="0"/>
              </a:rPr>
              <a:t>NBME/USLME vignettes</a:t>
            </a:r>
            <a:endParaRPr lang="en-US" sz="1800">
              <a:latin typeface="Tahoma" pitchFamily="34" charset="0"/>
            </a:endParaRPr>
          </a:p>
        </p:txBody>
      </p:sp>
      <p:sp>
        <p:nvSpPr>
          <p:cNvPr id="5130" name="Text Box 10"/>
          <p:cNvSpPr txBox="1">
            <a:spLocks noChangeArrowheads="1"/>
          </p:cNvSpPr>
          <p:nvPr/>
        </p:nvSpPr>
        <p:spPr bwMode="auto">
          <a:xfrm>
            <a:off x="4343400" y="3733800"/>
            <a:ext cx="4572000" cy="860425"/>
          </a:xfrm>
          <a:prstGeom prst="rect">
            <a:avLst/>
          </a:prstGeom>
          <a:noFill/>
          <a:ln w="28575">
            <a:noFill/>
            <a:miter lim="800000"/>
            <a:headEnd/>
            <a:tailEnd/>
          </a:ln>
        </p:spPr>
        <p:txBody>
          <a:bodyPr>
            <a:spAutoFit/>
          </a:bodyPr>
          <a:lstStyle/>
          <a:p>
            <a:pPr lvl="1">
              <a:lnSpc>
                <a:spcPct val="90000"/>
              </a:lnSpc>
              <a:spcBef>
                <a:spcPct val="20000"/>
              </a:spcBef>
              <a:buClr>
                <a:schemeClr val="hlink"/>
              </a:buClr>
              <a:buSzPct val="55000"/>
              <a:buFont typeface="Wingdings" pitchFamily="2" charset="2"/>
              <a:buNone/>
            </a:pPr>
            <a:r>
              <a:rPr lang="en-US" sz="2800">
                <a:latin typeface="Tahoma" pitchFamily="34" charset="0"/>
              </a:rPr>
              <a:t>Simulations, Simulators, Prosthetics</a:t>
            </a:r>
            <a:endParaRPr lang="en-US" sz="1800">
              <a:latin typeface="Tahoma" pitchFamily="34" charset="0"/>
            </a:endParaRPr>
          </a:p>
        </p:txBody>
      </p:sp>
      <p:sp>
        <p:nvSpPr>
          <p:cNvPr id="5131" name="Text Box 11"/>
          <p:cNvSpPr txBox="1">
            <a:spLocks noChangeArrowheads="1"/>
          </p:cNvSpPr>
          <p:nvPr/>
        </p:nvSpPr>
        <p:spPr bwMode="auto">
          <a:xfrm>
            <a:off x="3962400" y="2895600"/>
            <a:ext cx="4953000" cy="476250"/>
          </a:xfrm>
          <a:prstGeom prst="rect">
            <a:avLst/>
          </a:prstGeom>
          <a:noFill/>
          <a:ln w="28575">
            <a:noFill/>
            <a:miter lim="800000"/>
            <a:headEnd/>
            <a:tailEnd/>
          </a:ln>
        </p:spPr>
        <p:txBody>
          <a:bodyPr>
            <a:spAutoFit/>
          </a:bodyPr>
          <a:lstStyle/>
          <a:p>
            <a:pPr lvl="1">
              <a:lnSpc>
                <a:spcPct val="90000"/>
              </a:lnSpc>
              <a:spcBef>
                <a:spcPct val="20000"/>
              </a:spcBef>
              <a:buClr>
                <a:schemeClr val="hlink"/>
              </a:buClr>
              <a:buSzPct val="55000"/>
              <a:buFont typeface="Wingdings" pitchFamily="2" charset="2"/>
              <a:buNone/>
            </a:pPr>
            <a:r>
              <a:rPr lang="en-US" sz="2800">
                <a:latin typeface="Tahoma" pitchFamily="34" charset="0"/>
              </a:rPr>
              <a:t>Simulations, OSCEs, mCEX</a:t>
            </a:r>
            <a:endParaRPr lang="en-US" sz="1800">
              <a:latin typeface="Tahoma" pitchFamily="34" charset="0"/>
            </a:endParaRPr>
          </a:p>
        </p:txBody>
      </p:sp>
      <p:sp>
        <p:nvSpPr>
          <p:cNvPr id="5132" name="Text Box 12"/>
          <p:cNvSpPr txBox="1">
            <a:spLocks noChangeArrowheads="1"/>
          </p:cNvSpPr>
          <p:nvPr/>
        </p:nvSpPr>
        <p:spPr bwMode="auto">
          <a:xfrm>
            <a:off x="3429000" y="2209800"/>
            <a:ext cx="5715000" cy="476250"/>
          </a:xfrm>
          <a:prstGeom prst="rect">
            <a:avLst/>
          </a:prstGeom>
          <a:noFill/>
          <a:ln w="28575">
            <a:noFill/>
            <a:miter lim="800000"/>
            <a:headEnd/>
            <a:tailEnd/>
          </a:ln>
        </p:spPr>
        <p:txBody>
          <a:bodyPr>
            <a:spAutoFit/>
          </a:bodyPr>
          <a:lstStyle/>
          <a:p>
            <a:pPr lvl="1">
              <a:lnSpc>
                <a:spcPct val="90000"/>
              </a:lnSpc>
              <a:spcBef>
                <a:spcPct val="20000"/>
              </a:spcBef>
              <a:buClr>
                <a:schemeClr val="hlink"/>
              </a:buClr>
              <a:buSzPct val="55000"/>
              <a:buFont typeface="Wingdings" pitchFamily="2" charset="2"/>
              <a:buNone/>
            </a:pPr>
            <a:r>
              <a:rPr lang="en-US" sz="2800" dirty="0">
                <a:latin typeface="Tahoma" pitchFamily="34" charset="0"/>
              </a:rPr>
              <a:t>Unannounced SPs, Chart review</a:t>
            </a:r>
            <a:endParaRPr lang="en-US" sz="1800" dirty="0">
              <a:latin typeface="Tahoma" pitchFamily="34" charset="0"/>
            </a:endParaRPr>
          </a:p>
        </p:txBody>
      </p:sp>
      <p:sp>
        <p:nvSpPr>
          <p:cNvPr id="5133" name="Oval 13"/>
          <p:cNvSpPr>
            <a:spLocks noChangeArrowheads="1"/>
          </p:cNvSpPr>
          <p:nvPr/>
        </p:nvSpPr>
        <p:spPr bwMode="auto">
          <a:xfrm>
            <a:off x="0" y="990600"/>
            <a:ext cx="5486400" cy="5715000"/>
          </a:xfrm>
          <a:prstGeom prst="ellipse">
            <a:avLst/>
          </a:prstGeom>
          <a:noFill/>
          <a:ln w="57150">
            <a:solidFill>
              <a:srgbClr val="008000"/>
            </a:solidFill>
            <a:round/>
            <a:headEnd/>
            <a:tailEnd/>
          </a:ln>
        </p:spPr>
        <p:txBody>
          <a:bodyPr wrap="none" anchor="ctr"/>
          <a:lstStyle/>
          <a:p>
            <a:endParaRPr lang="en-US"/>
          </a:p>
        </p:txBody>
      </p:sp>
      <p:sp>
        <p:nvSpPr>
          <p:cNvPr id="5134" name="Text Box 14"/>
          <p:cNvSpPr txBox="1">
            <a:spLocks noChangeArrowheads="1"/>
          </p:cNvSpPr>
          <p:nvPr/>
        </p:nvSpPr>
        <p:spPr bwMode="auto">
          <a:xfrm>
            <a:off x="4800600" y="1219200"/>
            <a:ext cx="4572000" cy="519113"/>
          </a:xfrm>
          <a:prstGeom prst="rect">
            <a:avLst/>
          </a:prstGeom>
          <a:noFill/>
          <a:ln w="28575">
            <a:noFill/>
            <a:miter lim="800000"/>
            <a:headEnd/>
            <a:tailEnd/>
          </a:ln>
        </p:spPr>
        <p:txBody>
          <a:bodyPr>
            <a:spAutoFit/>
          </a:bodyPr>
          <a:lstStyle/>
          <a:p>
            <a:pPr eaLnBrk="0" hangingPunct="0">
              <a:spcBef>
                <a:spcPct val="50000"/>
              </a:spcBef>
            </a:pPr>
            <a:r>
              <a:rPr lang="en-US" sz="2800" b="1">
                <a:solidFill>
                  <a:srgbClr val="006600"/>
                </a:solidFill>
                <a:latin typeface="Tahoma" pitchFamily="34" charset="0"/>
              </a:rPr>
              <a:t>Descriptive Evaluation</a:t>
            </a:r>
          </a:p>
        </p:txBody>
      </p:sp>
      <p:sp>
        <p:nvSpPr>
          <p:cNvPr id="2063" name="Text Box 15"/>
          <p:cNvSpPr txBox="1">
            <a:spLocks noChangeArrowheads="1"/>
          </p:cNvSpPr>
          <p:nvPr/>
        </p:nvSpPr>
        <p:spPr bwMode="auto">
          <a:xfrm>
            <a:off x="838200" y="457200"/>
            <a:ext cx="7924800" cy="638175"/>
          </a:xfrm>
          <a:prstGeom prst="rect">
            <a:avLst/>
          </a:prstGeom>
          <a:noFill/>
          <a:ln w="9525">
            <a:noFill/>
            <a:miter lim="800000"/>
            <a:headEnd/>
            <a:tailEnd/>
          </a:ln>
        </p:spPr>
        <p:txBody>
          <a:bodyPr lIns="90488" tIns="44450" rIns="90488" bIns="44450">
            <a:spAutoFit/>
          </a:bodyPr>
          <a:lstStyle/>
          <a:p>
            <a:r>
              <a:rPr lang="en-US" sz="1800" b="1" dirty="0">
                <a:latin typeface="Arial" pitchFamily="34" charset="0"/>
              </a:rPr>
              <a:t>Assessing Professional Competence: from methods to </a:t>
            </a:r>
            <a:r>
              <a:rPr lang="en-US" sz="1800" b="1" dirty="0" err="1">
                <a:latin typeface="Arial" pitchFamily="34" charset="0"/>
              </a:rPr>
              <a:t>programmes</a:t>
            </a:r>
            <a:r>
              <a:rPr lang="en-US" sz="1800" b="1" dirty="0">
                <a:latin typeface="Arial" pitchFamily="34" charset="0"/>
              </a:rPr>
              <a:t>.</a:t>
            </a:r>
            <a:r>
              <a:rPr lang="en-US" sz="1800" dirty="0">
                <a:latin typeface="Arial" pitchFamily="34" charset="0"/>
              </a:rPr>
              <a:t> </a:t>
            </a:r>
          </a:p>
          <a:p>
            <a:r>
              <a:rPr lang="en-US" sz="1800" b="1" dirty="0">
                <a:latin typeface="Arial" pitchFamily="34" charset="0"/>
              </a:rPr>
              <a:t>Med Educ. 2005;39:309-317.</a:t>
            </a:r>
          </a:p>
        </p:txBody>
      </p:sp>
    </p:spTree>
    <p:extLst>
      <p:ext uri="{BB962C8B-B14F-4D97-AF65-F5344CB8AC3E}">
        <p14:creationId xmlns:p14="http://schemas.microsoft.com/office/powerpoint/2010/main" val="274855480"/>
      </p:ext>
    </p:extLst>
  </p:cSld>
  <p:clrMapOvr>
    <a:masterClrMapping/>
  </p:clrMapOvr>
  <p:timing>
    <p:tnLst>
      <p:par>
        <p:cTn id="1" dur="indefinite" restart="never" nodeType="tmRoot"/>
      </p:par>
    </p:tnLst>
    <p:bldLst>
      <p:bldP spid="512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Program of Assessment</a:t>
            </a:r>
            <a:endParaRPr lang="en-US" dirty="0"/>
          </a:p>
        </p:txBody>
      </p:sp>
      <p:sp>
        <p:nvSpPr>
          <p:cNvPr id="5" name="Subtitle 4"/>
          <p:cNvSpPr>
            <a:spLocks noGrp="1"/>
          </p:cNvSpPr>
          <p:nvPr>
            <p:ph type="subTitle" idx="1"/>
          </p:nvPr>
        </p:nvSpPr>
        <p:spPr/>
        <p:txBody>
          <a:bodyPr>
            <a:normAutofit/>
          </a:bodyPr>
          <a:lstStyle/>
          <a:p>
            <a:r>
              <a:rPr lang="en-US" b="1" dirty="0" smtClean="0">
                <a:solidFill>
                  <a:schemeClr val="tx1"/>
                </a:solidFill>
              </a:rPr>
              <a:t>Underlying Principles</a:t>
            </a:r>
          </a:p>
        </p:txBody>
      </p:sp>
      <p:sp>
        <p:nvSpPr>
          <p:cNvPr id="2" name="TextBox 1"/>
          <p:cNvSpPr txBox="1"/>
          <p:nvPr/>
        </p:nvSpPr>
        <p:spPr>
          <a:xfrm>
            <a:off x="616045" y="5666509"/>
            <a:ext cx="7911910" cy="923330"/>
          </a:xfrm>
          <a:prstGeom prst="rect">
            <a:avLst/>
          </a:prstGeom>
          <a:noFill/>
        </p:spPr>
        <p:txBody>
          <a:bodyPr wrap="none" rtlCol="0">
            <a:spAutoFit/>
          </a:bodyPr>
          <a:lstStyle/>
          <a:p>
            <a:r>
              <a:rPr lang="en-US" dirty="0"/>
              <a:t>Van der </a:t>
            </a:r>
            <a:r>
              <a:rPr lang="en-US" dirty="0" err="1"/>
              <a:t>vleuetn</a:t>
            </a:r>
            <a:r>
              <a:rPr lang="en-US" dirty="0"/>
              <a:t> CPM, et.al.  A model for programmatic assessment fit for purpose.</a:t>
            </a:r>
          </a:p>
          <a:p>
            <a:pPr algn="ctr"/>
            <a:r>
              <a:rPr lang="en-US" dirty="0"/>
              <a:t>Med Teacher.  2012;34:205-14.</a:t>
            </a:r>
          </a:p>
          <a:p>
            <a:endParaRPr lang="en-US" dirty="0"/>
          </a:p>
        </p:txBody>
      </p:sp>
    </p:spTree>
    <p:extLst>
      <p:ext uri="{BB962C8B-B14F-4D97-AF65-F5344CB8AC3E}">
        <p14:creationId xmlns:p14="http://schemas.microsoft.com/office/powerpoint/2010/main" val="475328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err="1" smtClean="0"/>
              <a:t>Cees</a:t>
            </a:r>
            <a:r>
              <a:rPr lang="en-US" sz="3600" dirty="0" smtClean="0"/>
              <a:t> van der </a:t>
            </a:r>
            <a:r>
              <a:rPr lang="en-US" sz="3600" dirty="0" err="1" smtClean="0"/>
              <a:t>Vleuten</a:t>
            </a:r>
            <a:r>
              <a:rPr lang="en-US" sz="3600" dirty="0" smtClean="0"/>
              <a:t/>
            </a:r>
            <a:br>
              <a:rPr lang="en-US" sz="3600" dirty="0" smtClean="0"/>
            </a:br>
            <a:r>
              <a:rPr lang="en-US" sz="3600" dirty="0" smtClean="0"/>
              <a:t>University of Maastricht</a:t>
            </a:r>
            <a:endParaRPr lang="en-US" sz="3600" dirty="0"/>
          </a:p>
        </p:txBody>
      </p:sp>
      <p:pic>
        <p:nvPicPr>
          <p:cNvPr id="6" name="Programmatic assessme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650785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of Assessment</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Should be constructed deliberately</a:t>
            </a:r>
          </a:p>
          <a:p>
            <a:pPr lvl="1"/>
            <a:r>
              <a:rPr lang="en-US" dirty="0" smtClean="0"/>
              <a:t>Developed with curriculum</a:t>
            </a:r>
          </a:p>
          <a:p>
            <a:pPr lvl="1"/>
            <a:r>
              <a:rPr lang="en-US" dirty="0" smtClean="0"/>
              <a:t>Linked to Goals/Objectives</a:t>
            </a:r>
          </a:p>
          <a:p>
            <a:pPr lvl="1"/>
            <a:r>
              <a:rPr lang="en-US" dirty="0" smtClean="0"/>
              <a:t>Combination of components</a:t>
            </a:r>
          </a:p>
          <a:p>
            <a:r>
              <a:rPr lang="en-US" dirty="0" smtClean="0"/>
              <a:t>Account for elements</a:t>
            </a:r>
          </a:p>
          <a:p>
            <a:r>
              <a:rPr lang="en-US" dirty="0" smtClean="0"/>
              <a:t>Central oversight (PD, CCC, </a:t>
            </a:r>
            <a:r>
              <a:rPr lang="en-US" dirty="0" err="1" smtClean="0"/>
              <a:t>Curric</a:t>
            </a:r>
            <a:r>
              <a:rPr lang="en-US" dirty="0" smtClean="0"/>
              <a:t> </a:t>
            </a:r>
            <a:r>
              <a:rPr lang="en-US" dirty="0" err="1" smtClean="0"/>
              <a:t>Cmte</a:t>
            </a:r>
            <a:r>
              <a:rPr lang="en-US" dirty="0" smtClean="0"/>
              <a:t>)</a:t>
            </a:r>
          </a:p>
          <a:p>
            <a:r>
              <a:rPr lang="en-US" dirty="0" smtClean="0"/>
              <a:t>Regularly evaluated, adapted (</a:t>
            </a:r>
            <a:r>
              <a:rPr lang="en-US" dirty="0" err="1" smtClean="0"/>
              <a:t>prog</a:t>
            </a:r>
            <a:r>
              <a:rPr lang="en-US" dirty="0" smtClean="0"/>
              <a:t> evaluation)</a:t>
            </a:r>
            <a:endParaRPr lang="en-US" dirty="0"/>
          </a:p>
        </p:txBody>
      </p:sp>
    </p:spTree>
    <p:extLst>
      <p:ext uri="{BB962C8B-B14F-4D97-AF65-F5344CB8AC3E}">
        <p14:creationId xmlns:p14="http://schemas.microsoft.com/office/powerpoint/2010/main" val="922532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071563"/>
            <a:ext cx="820102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24200" y="6266811"/>
            <a:ext cx="3340210" cy="369332"/>
          </a:xfrm>
          <a:prstGeom prst="rect">
            <a:avLst/>
          </a:prstGeom>
          <a:noFill/>
        </p:spPr>
        <p:txBody>
          <a:bodyPr wrap="none" rtlCol="0">
            <a:spAutoFit/>
          </a:bodyPr>
          <a:lstStyle/>
          <a:p>
            <a:r>
              <a:rPr lang="en-US" dirty="0"/>
              <a:t>Medical Teacher.  2012;34:205-14</a:t>
            </a:r>
          </a:p>
        </p:txBody>
      </p:sp>
      <p:sp>
        <p:nvSpPr>
          <p:cNvPr id="3" name="Title 2"/>
          <p:cNvSpPr>
            <a:spLocks noGrp="1"/>
          </p:cNvSpPr>
          <p:nvPr>
            <p:ph type="title"/>
          </p:nvPr>
        </p:nvSpPr>
        <p:spPr>
          <a:xfrm>
            <a:off x="499197" y="0"/>
            <a:ext cx="8229600" cy="1143000"/>
          </a:xfrm>
        </p:spPr>
        <p:txBody>
          <a:bodyPr/>
          <a:lstStyle/>
          <a:p>
            <a:r>
              <a:rPr lang="en-US" dirty="0" smtClean="0"/>
              <a:t>Program of Assessment Model</a:t>
            </a:r>
            <a:endParaRPr lang="en-US" dirty="0"/>
          </a:p>
        </p:txBody>
      </p:sp>
    </p:spTree>
    <p:extLst>
      <p:ext uri="{BB962C8B-B14F-4D97-AF65-F5344CB8AC3E}">
        <p14:creationId xmlns:p14="http://schemas.microsoft.com/office/powerpoint/2010/main" val="1691641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lstStyle/>
          <a:p>
            <a:r>
              <a:rPr lang="en-US" dirty="0" smtClean="0"/>
              <a:t>The views expressed in this presentation are those of the author and do not necessarily reflect the views of the Uniformed Services University, the Department of Defense, or other federal agencies</a:t>
            </a:r>
            <a:endParaRPr lang="en-US" dirty="0"/>
          </a:p>
        </p:txBody>
      </p:sp>
    </p:spTree>
    <p:extLst>
      <p:ext uri="{BB962C8B-B14F-4D97-AF65-F5344CB8AC3E}">
        <p14:creationId xmlns:p14="http://schemas.microsoft.com/office/powerpoint/2010/main" val="1774671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US" b="1" dirty="0" smtClean="0"/>
              <a:t>Any single assessment data point is flawed</a:t>
            </a:r>
          </a:p>
          <a:p>
            <a:r>
              <a:rPr lang="en-US" dirty="0" smtClean="0">
                <a:solidFill>
                  <a:schemeClr val="tx1">
                    <a:lumMod val="50000"/>
                    <a:lumOff val="50000"/>
                  </a:schemeClr>
                </a:solidFill>
              </a:rPr>
              <a:t>Standardized assessment can have validity built-in</a:t>
            </a:r>
          </a:p>
          <a:p>
            <a:r>
              <a:rPr lang="en-US" dirty="0" smtClean="0">
                <a:solidFill>
                  <a:schemeClr val="tx1">
                    <a:lumMod val="50000"/>
                    <a:lumOff val="50000"/>
                  </a:schemeClr>
                </a:solidFill>
              </a:rPr>
              <a:t>Validity of non-standardized assessment rests with users, less so in instruments</a:t>
            </a:r>
          </a:p>
          <a:p>
            <a:r>
              <a:rPr lang="en-US" dirty="0" smtClean="0">
                <a:solidFill>
                  <a:schemeClr val="tx1">
                    <a:lumMod val="50000"/>
                    <a:lumOff val="50000"/>
                  </a:schemeClr>
                </a:solidFill>
              </a:rPr>
              <a:t>Know the stakes (low vs. high)</a:t>
            </a:r>
          </a:p>
          <a:p>
            <a:r>
              <a:rPr lang="en-US" dirty="0" smtClean="0">
                <a:solidFill>
                  <a:schemeClr val="tx1">
                    <a:lumMod val="50000"/>
                    <a:lumOff val="50000"/>
                  </a:schemeClr>
                </a:solidFill>
              </a:rPr>
              <a:t>Assessment drives learning</a:t>
            </a:r>
          </a:p>
          <a:p>
            <a:r>
              <a:rPr lang="en-US" dirty="0" smtClean="0">
                <a:solidFill>
                  <a:schemeClr val="tx1">
                    <a:lumMod val="50000"/>
                    <a:lumOff val="50000"/>
                  </a:schemeClr>
                </a:solidFill>
              </a:rPr>
              <a:t>Expert judgment imperative</a:t>
            </a:r>
            <a:endParaRPr lang="en-US" dirty="0">
              <a:solidFill>
                <a:schemeClr val="tx1">
                  <a:lumMod val="50000"/>
                  <a:lumOff val="50000"/>
                </a:schemeClr>
              </a:solidFill>
            </a:endParaRPr>
          </a:p>
        </p:txBody>
      </p:sp>
    </p:spTree>
    <p:extLst>
      <p:ext uri="{BB962C8B-B14F-4D97-AF65-F5344CB8AC3E}">
        <p14:creationId xmlns:p14="http://schemas.microsoft.com/office/powerpoint/2010/main" val="230069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Assessments</a:t>
            </a:r>
            <a:endParaRPr lang="en-US" dirty="0"/>
          </a:p>
        </p:txBody>
      </p:sp>
      <p:sp>
        <p:nvSpPr>
          <p:cNvPr id="3" name="Content Placeholder 2"/>
          <p:cNvSpPr>
            <a:spLocks noGrp="1"/>
          </p:cNvSpPr>
          <p:nvPr>
            <p:ph idx="1"/>
          </p:nvPr>
        </p:nvSpPr>
        <p:spPr/>
        <p:txBody>
          <a:bodyPr/>
          <a:lstStyle/>
          <a:p>
            <a:r>
              <a:rPr lang="en-US" dirty="0" smtClean="0"/>
              <a:t>There is no magic bullet</a:t>
            </a:r>
          </a:p>
          <a:p>
            <a:pPr lvl="1"/>
            <a:r>
              <a:rPr lang="en-US" dirty="0" smtClean="0"/>
              <a:t>Every assessment has trade offs</a:t>
            </a:r>
          </a:p>
          <a:p>
            <a:r>
              <a:rPr lang="en-US" dirty="0" smtClean="0"/>
              <a:t>Single assessments do not capture growth</a:t>
            </a:r>
          </a:p>
          <a:p>
            <a:r>
              <a:rPr lang="en-US" dirty="0" smtClean="0"/>
              <a:t>Individual performance is </a:t>
            </a:r>
            <a:r>
              <a:rPr lang="en-US" i="1" dirty="0" smtClean="0"/>
              <a:t>highly</a:t>
            </a:r>
            <a:r>
              <a:rPr lang="en-US" dirty="0" smtClean="0"/>
              <a:t> context dependent/influenced such that multiple sampling (observations) and multiple methods over time are needed</a:t>
            </a:r>
            <a:endParaRPr lang="en-US" dirty="0"/>
          </a:p>
        </p:txBody>
      </p:sp>
    </p:spTree>
    <p:extLst>
      <p:ext uri="{BB962C8B-B14F-4D97-AF65-F5344CB8AC3E}">
        <p14:creationId xmlns:p14="http://schemas.microsoft.com/office/powerpoint/2010/main" val="37529031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Assessment of Competence\Windows to Competence - Pictures\All 5 Wind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25"/>
          <p:cNvSpPr txBox="1">
            <a:spLocks noChangeArrowheads="1"/>
          </p:cNvSpPr>
          <p:nvPr/>
        </p:nvSpPr>
        <p:spPr bwMode="auto">
          <a:xfrm>
            <a:off x="5181600" y="5715000"/>
            <a:ext cx="3684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bg1"/>
                </a:solidFill>
                <a:latin typeface="Arial" charset="0"/>
                <a:ea typeface="ＭＳ Ｐゴシック" pitchFamily="-83" charset="-128"/>
              </a:defRPr>
            </a:lvl1pPr>
            <a:lvl2pPr marL="742950" indent="-285750" eaLnBrk="0" hangingPunct="0">
              <a:defRPr sz="1400">
                <a:solidFill>
                  <a:schemeClr val="bg1"/>
                </a:solidFill>
                <a:latin typeface="Arial" charset="0"/>
                <a:ea typeface="ＭＳ Ｐゴシック" pitchFamily="-83" charset="-128"/>
              </a:defRPr>
            </a:lvl2pPr>
            <a:lvl3pPr marL="1143000" indent="-228600" eaLnBrk="0" hangingPunct="0">
              <a:defRPr sz="1400">
                <a:solidFill>
                  <a:schemeClr val="bg1"/>
                </a:solidFill>
                <a:latin typeface="Arial" charset="0"/>
                <a:ea typeface="ＭＳ Ｐゴシック" pitchFamily="-83" charset="-128"/>
              </a:defRPr>
            </a:lvl3pPr>
            <a:lvl4pPr marL="1600200" indent="-228600" eaLnBrk="0" hangingPunct="0">
              <a:defRPr sz="1400">
                <a:solidFill>
                  <a:schemeClr val="bg1"/>
                </a:solidFill>
                <a:latin typeface="Arial" charset="0"/>
                <a:ea typeface="ＭＳ Ｐゴシック" pitchFamily="-83" charset="-128"/>
              </a:defRPr>
            </a:lvl4pPr>
            <a:lvl5pPr marL="2057400" indent="-228600" eaLnBrk="0" hangingPunct="0">
              <a:defRPr sz="1400">
                <a:solidFill>
                  <a:schemeClr val="bg1"/>
                </a:solidFill>
                <a:latin typeface="Arial" charset="0"/>
                <a:ea typeface="ＭＳ Ｐゴシック" pitchFamily="-83" charset="-128"/>
              </a:defRPr>
            </a:lvl5pPr>
            <a:lvl6pPr marL="2514600" indent="-228600" eaLnBrk="0" fontAlgn="base" hangingPunct="0">
              <a:spcBef>
                <a:spcPct val="0"/>
              </a:spcBef>
              <a:spcAft>
                <a:spcPct val="0"/>
              </a:spcAft>
              <a:defRPr sz="1400">
                <a:solidFill>
                  <a:schemeClr val="bg1"/>
                </a:solidFill>
                <a:latin typeface="Arial" charset="0"/>
                <a:ea typeface="ＭＳ Ｐゴシック" pitchFamily="-83" charset="-128"/>
              </a:defRPr>
            </a:lvl6pPr>
            <a:lvl7pPr marL="2971800" indent="-228600" eaLnBrk="0" fontAlgn="base" hangingPunct="0">
              <a:spcBef>
                <a:spcPct val="0"/>
              </a:spcBef>
              <a:spcAft>
                <a:spcPct val="0"/>
              </a:spcAft>
              <a:defRPr sz="1400">
                <a:solidFill>
                  <a:schemeClr val="bg1"/>
                </a:solidFill>
                <a:latin typeface="Arial" charset="0"/>
                <a:ea typeface="ＭＳ Ｐゴシック" pitchFamily="-83" charset="-128"/>
              </a:defRPr>
            </a:lvl7pPr>
            <a:lvl8pPr marL="3429000" indent="-228600" eaLnBrk="0" fontAlgn="base" hangingPunct="0">
              <a:spcBef>
                <a:spcPct val="0"/>
              </a:spcBef>
              <a:spcAft>
                <a:spcPct val="0"/>
              </a:spcAft>
              <a:defRPr sz="1400">
                <a:solidFill>
                  <a:schemeClr val="bg1"/>
                </a:solidFill>
                <a:latin typeface="Arial" charset="0"/>
                <a:ea typeface="ＭＳ Ｐゴシック" pitchFamily="-83" charset="-128"/>
              </a:defRPr>
            </a:lvl8pPr>
            <a:lvl9pPr marL="3886200" indent="-228600" eaLnBrk="0" fontAlgn="base" hangingPunct="0">
              <a:spcBef>
                <a:spcPct val="0"/>
              </a:spcBef>
              <a:spcAft>
                <a:spcPct val="0"/>
              </a:spcAft>
              <a:defRPr sz="1400">
                <a:solidFill>
                  <a:schemeClr val="bg1"/>
                </a:solidFill>
                <a:latin typeface="Arial" charset="0"/>
                <a:ea typeface="ＭＳ Ｐゴシック" pitchFamily="-83" charset="-128"/>
              </a:defRPr>
            </a:lvl9pPr>
          </a:lstStyle>
          <a:p>
            <a:pPr algn="r" eaLnBrk="1" hangingPunct="1"/>
            <a:r>
              <a:rPr lang="en-US" sz="2000">
                <a:solidFill>
                  <a:srgbClr val="000000"/>
                </a:solidFill>
              </a:rPr>
              <a:t>“Windows to Competence”</a:t>
            </a:r>
          </a:p>
          <a:p>
            <a:pPr algn="r" eaLnBrk="1" hangingPunct="1"/>
            <a:r>
              <a:rPr lang="en-US" sz="2000">
                <a:solidFill>
                  <a:srgbClr val="000000"/>
                </a:solidFill>
              </a:rPr>
              <a:t>Caverzagie and Iobst</a:t>
            </a:r>
          </a:p>
        </p:txBody>
      </p:sp>
      <p:sp>
        <p:nvSpPr>
          <p:cNvPr id="51204" name="Title 1"/>
          <p:cNvSpPr>
            <a:spLocks noGrp="1"/>
          </p:cNvSpPr>
          <p:nvPr>
            <p:ph type="title"/>
          </p:nvPr>
        </p:nvSpPr>
        <p:spPr/>
        <p:txBody>
          <a:bodyPr/>
          <a:lstStyle/>
          <a:p>
            <a:pPr eaLnBrk="1" hangingPunct="1"/>
            <a:endParaRPr lang="en-US" smtClean="0"/>
          </a:p>
        </p:txBody>
      </p:sp>
      <p:sp>
        <p:nvSpPr>
          <p:cNvPr id="51205" name="Content Placeholder 2"/>
          <p:cNvSpPr>
            <a:spLocks noGrp="1"/>
          </p:cNvSpPr>
          <p:nvPr>
            <p:ph idx="1"/>
          </p:nvPr>
        </p:nvSpPr>
        <p:spPr/>
        <p:txBody>
          <a:bodyPr/>
          <a:lstStyle/>
          <a:p>
            <a:pPr eaLnBrk="1" hangingPunct="1"/>
            <a:endParaRPr lang="en-US" dirty="0" smtClean="0"/>
          </a:p>
        </p:txBody>
      </p:sp>
    </p:spTree>
    <p:extLst>
      <p:ext uri="{BB962C8B-B14F-4D97-AF65-F5344CB8AC3E}">
        <p14:creationId xmlns:p14="http://schemas.microsoft.com/office/powerpoint/2010/main" val="2993355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 y="1295400"/>
            <a:ext cx="3962400" cy="3962400"/>
          </a:xfrm>
          <a:prstGeom prst="rect">
            <a:avLst/>
          </a:prstGeom>
        </p:spPr>
      </p:pic>
      <p:pic>
        <p:nvPicPr>
          <p:cNvPr id="8" name="Picture 7"/>
          <p:cNvPicPr>
            <a:picLocks noChangeAspect="1"/>
          </p:cNvPicPr>
          <p:nvPr/>
        </p:nvPicPr>
        <p:blipFill>
          <a:blip r:embed="rId3"/>
          <a:stretch>
            <a:fillRect/>
          </a:stretch>
        </p:blipFill>
        <p:spPr>
          <a:xfrm>
            <a:off x="5181600" y="1676400"/>
            <a:ext cx="3429000" cy="2971800"/>
          </a:xfrm>
          <a:prstGeom prst="rect">
            <a:avLst/>
          </a:prstGeom>
        </p:spPr>
      </p:pic>
      <p:sp>
        <p:nvSpPr>
          <p:cNvPr id="10" name="TextBox 9"/>
          <p:cNvSpPr txBox="1"/>
          <p:nvPr/>
        </p:nvSpPr>
        <p:spPr>
          <a:xfrm>
            <a:off x="685800" y="5355232"/>
            <a:ext cx="8305800" cy="923330"/>
          </a:xfrm>
          <a:prstGeom prst="rect">
            <a:avLst/>
          </a:prstGeom>
          <a:noFill/>
        </p:spPr>
        <p:txBody>
          <a:bodyPr wrap="square" rtlCol="0">
            <a:spAutoFit/>
          </a:bodyPr>
          <a:lstStyle/>
          <a:p>
            <a:r>
              <a:rPr lang="en-US" b="1" dirty="0" smtClean="0"/>
              <a:t>“…it is not only the quality of the building blocks that is relevant, but also the ways in which they are combined.”</a:t>
            </a:r>
          </a:p>
          <a:p>
            <a:r>
              <a:rPr lang="en-US" b="1" dirty="0" err="1" smtClean="0"/>
              <a:t>Schuwirth</a:t>
            </a:r>
            <a:r>
              <a:rPr lang="en-US" b="1" dirty="0" smtClean="0"/>
              <a:t> LWT, van der </a:t>
            </a:r>
            <a:r>
              <a:rPr lang="en-US" b="1" dirty="0" err="1" smtClean="0"/>
              <a:t>Vleuten</a:t>
            </a:r>
            <a:r>
              <a:rPr lang="en-US" b="1" dirty="0" smtClean="0"/>
              <a:t> CPM.  Med Educ.  2012;46:38-48.</a:t>
            </a:r>
            <a:endParaRPr lang="en-US" b="1" dirty="0"/>
          </a:p>
        </p:txBody>
      </p:sp>
      <p:sp>
        <p:nvSpPr>
          <p:cNvPr id="4" name="Title 3"/>
          <p:cNvSpPr>
            <a:spLocks noGrp="1"/>
          </p:cNvSpPr>
          <p:nvPr>
            <p:ph type="title"/>
          </p:nvPr>
        </p:nvSpPr>
        <p:spPr/>
        <p:txBody>
          <a:bodyPr/>
          <a:lstStyle/>
          <a:p>
            <a:r>
              <a:rPr lang="en-US" dirty="0" smtClean="0"/>
              <a:t>Combining Components</a:t>
            </a:r>
            <a:endParaRPr lang="en-US" dirty="0"/>
          </a:p>
        </p:txBody>
      </p:sp>
    </p:spTree>
    <p:extLst>
      <p:ext uri="{BB962C8B-B14F-4D97-AF65-F5344CB8AC3E}">
        <p14:creationId xmlns:p14="http://schemas.microsoft.com/office/powerpoint/2010/main" val="11048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US" dirty="0" smtClean="0">
                <a:solidFill>
                  <a:schemeClr val="tx1">
                    <a:lumMod val="50000"/>
                    <a:lumOff val="50000"/>
                  </a:schemeClr>
                </a:solidFill>
              </a:rPr>
              <a:t>Any single assessment data point is flawed</a:t>
            </a:r>
          </a:p>
          <a:p>
            <a:r>
              <a:rPr lang="en-US" b="1" dirty="0" smtClean="0"/>
              <a:t>Standardized assessment can have validity built-in</a:t>
            </a:r>
          </a:p>
          <a:p>
            <a:r>
              <a:rPr lang="en-US" dirty="0" smtClean="0">
                <a:solidFill>
                  <a:schemeClr val="tx1">
                    <a:lumMod val="50000"/>
                    <a:lumOff val="50000"/>
                  </a:schemeClr>
                </a:solidFill>
              </a:rPr>
              <a:t>Validity of non-standardized assessment rests with users, less so in instruments</a:t>
            </a:r>
          </a:p>
          <a:p>
            <a:r>
              <a:rPr lang="en-US" dirty="0" smtClean="0">
                <a:solidFill>
                  <a:schemeClr val="tx1">
                    <a:lumMod val="50000"/>
                    <a:lumOff val="50000"/>
                  </a:schemeClr>
                </a:solidFill>
              </a:rPr>
              <a:t>Know the stakes (low vs. high)</a:t>
            </a:r>
          </a:p>
          <a:p>
            <a:r>
              <a:rPr lang="en-US" dirty="0" smtClean="0">
                <a:solidFill>
                  <a:schemeClr val="tx1">
                    <a:lumMod val="50000"/>
                    <a:lumOff val="50000"/>
                  </a:schemeClr>
                </a:solidFill>
              </a:rPr>
              <a:t>Assessment drives learning</a:t>
            </a:r>
          </a:p>
          <a:p>
            <a:r>
              <a:rPr lang="en-US" dirty="0" smtClean="0">
                <a:solidFill>
                  <a:schemeClr val="tx1">
                    <a:lumMod val="50000"/>
                    <a:lumOff val="50000"/>
                  </a:schemeClr>
                </a:solidFill>
              </a:rPr>
              <a:t>Expert judgment imperative</a:t>
            </a:r>
            <a:endParaRPr lang="en-US" dirty="0">
              <a:solidFill>
                <a:schemeClr val="tx1">
                  <a:lumMod val="50000"/>
                  <a:lumOff val="50000"/>
                </a:schemeClr>
              </a:solidFill>
            </a:endParaRPr>
          </a:p>
        </p:txBody>
      </p:sp>
    </p:spTree>
    <p:extLst>
      <p:ext uri="{BB962C8B-B14F-4D97-AF65-F5344CB8AC3E}">
        <p14:creationId xmlns:p14="http://schemas.microsoft.com/office/powerpoint/2010/main" val="3189199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Standardized assessment:</a:t>
            </a:r>
            <a:br>
              <a:rPr lang="en-US" dirty="0" smtClean="0"/>
            </a:br>
            <a:r>
              <a:rPr lang="en-US" dirty="0" smtClean="0"/>
              <a:t>“Build-in” validity</a:t>
            </a:r>
            <a:endParaRPr lang="en-US" dirty="0"/>
          </a:p>
        </p:txBody>
      </p:sp>
      <p:sp>
        <p:nvSpPr>
          <p:cNvPr id="3" name="Content Placeholder 2"/>
          <p:cNvSpPr>
            <a:spLocks noGrp="1"/>
          </p:cNvSpPr>
          <p:nvPr>
            <p:ph idx="1"/>
          </p:nvPr>
        </p:nvSpPr>
        <p:spPr/>
        <p:txBody>
          <a:bodyPr/>
          <a:lstStyle/>
          <a:p>
            <a:r>
              <a:rPr lang="en-US" dirty="0" smtClean="0"/>
              <a:t>Careful construction of content, scoring, administration</a:t>
            </a:r>
          </a:p>
          <a:p>
            <a:pPr lvl="1"/>
            <a:r>
              <a:rPr lang="en-US" dirty="0" smtClean="0"/>
              <a:t>Item writing skills, Item analysis of exams</a:t>
            </a:r>
          </a:p>
          <a:p>
            <a:r>
              <a:rPr lang="en-US" dirty="0" smtClean="0"/>
              <a:t>Training assessors, SPs possible</a:t>
            </a:r>
          </a:p>
          <a:p>
            <a:pPr lvl="1"/>
            <a:r>
              <a:rPr lang="en-US" dirty="0" err="1" smtClean="0"/>
              <a:t>Eg</a:t>
            </a:r>
            <a:r>
              <a:rPr lang="en-US" dirty="0" smtClean="0"/>
              <a:t>., train/implement use of Essential Elements of Communication instrument**</a:t>
            </a:r>
          </a:p>
          <a:p>
            <a:r>
              <a:rPr lang="en-US" dirty="0" smtClean="0"/>
              <a:t>Standardized exams (e.g., NBME)</a:t>
            </a:r>
            <a:endParaRPr lang="en-US" dirty="0"/>
          </a:p>
        </p:txBody>
      </p:sp>
      <p:sp>
        <p:nvSpPr>
          <p:cNvPr id="4" name="TextBox 3"/>
          <p:cNvSpPr txBox="1"/>
          <p:nvPr/>
        </p:nvSpPr>
        <p:spPr>
          <a:xfrm>
            <a:off x="367145" y="6211669"/>
            <a:ext cx="8763000" cy="646331"/>
          </a:xfrm>
          <a:prstGeom prst="rect">
            <a:avLst/>
          </a:prstGeom>
          <a:noFill/>
        </p:spPr>
        <p:txBody>
          <a:bodyPr wrap="square" rtlCol="0">
            <a:spAutoFit/>
          </a:bodyPr>
          <a:lstStyle/>
          <a:p>
            <a:pPr algn="ctr"/>
            <a:r>
              <a:rPr lang="en-US" dirty="0" smtClean="0"/>
              <a:t>Dong T, et.al.  Longitudinal </a:t>
            </a:r>
            <a:r>
              <a:rPr lang="en-US" dirty="0"/>
              <a:t>Effects of Medical Students’ Communication Skills on Future </a:t>
            </a:r>
            <a:r>
              <a:rPr lang="en-US" dirty="0" smtClean="0"/>
              <a:t>Performance.  Mil Med.  2015:180:24-30.</a:t>
            </a:r>
            <a:endParaRPr lang="en-US" dirty="0"/>
          </a:p>
        </p:txBody>
      </p:sp>
    </p:spTree>
    <p:extLst>
      <p:ext uri="{BB962C8B-B14F-4D97-AF65-F5344CB8AC3E}">
        <p14:creationId xmlns:p14="http://schemas.microsoft.com/office/powerpoint/2010/main" val="16531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US" dirty="0" smtClean="0">
                <a:solidFill>
                  <a:schemeClr val="tx1">
                    <a:lumMod val="50000"/>
                    <a:lumOff val="50000"/>
                  </a:schemeClr>
                </a:solidFill>
              </a:rPr>
              <a:t>Any single assessment data point is flawed</a:t>
            </a:r>
          </a:p>
          <a:p>
            <a:r>
              <a:rPr lang="en-US" dirty="0" smtClean="0">
                <a:solidFill>
                  <a:schemeClr val="tx1">
                    <a:lumMod val="50000"/>
                    <a:lumOff val="50000"/>
                  </a:schemeClr>
                </a:solidFill>
              </a:rPr>
              <a:t>Standardized assessment can have validity built-in</a:t>
            </a:r>
          </a:p>
          <a:p>
            <a:r>
              <a:rPr lang="en-US" b="1" dirty="0" smtClean="0"/>
              <a:t>Validity of non-standardized assessment rests with users, less so in instruments</a:t>
            </a:r>
          </a:p>
          <a:p>
            <a:r>
              <a:rPr lang="en-US" dirty="0" smtClean="0">
                <a:solidFill>
                  <a:schemeClr val="tx1">
                    <a:lumMod val="50000"/>
                    <a:lumOff val="50000"/>
                  </a:schemeClr>
                </a:solidFill>
              </a:rPr>
              <a:t>Know the stakes (low vs. high)</a:t>
            </a:r>
          </a:p>
          <a:p>
            <a:r>
              <a:rPr lang="en-US" dirty="0" smtClean="0">
                <a:solidFill>
                  <a:schemeClr val="tx1">
                    <a:lumMod val="50000"/>
                    <a:lumOff val="50000"/>
                  </a:schemeClr>
                </a:solidFill>
              </a:rPr>
              <a:t>Assessment drives learning</a:t>
            </a:r>
          </a:p>
          <a:p>
            <a:r>
              <a:rPr lang="en-US" dirty="0" smtClean="0">
                <a:solidFill>
                  <a:schemeClr val="tx1">
                    <a:lumMod val="50000"/>
                    <a:lumOff val="50000"/>
                  </a:schemeClr>
                </a:solidFill>
              </a:rPr>
              <a:t>Expert judgment imperative</a:t>
            </a:r>
            <a:endParaRPr lang="en-US" dirty="0">
              <a:solidFill>
                <a:schemeClr val="tx1">
                  <a:lumMod val="50000"/>
                  <a:lumOff val="50000"/>
                </a:schemeClr>
              </a:solidFill>
            </a:endParaRPr>
          </a:p>
        </p:txBody>
      </p:sp>
    </p:spTree>
    <p:extLst>
      <p:ext uri="{BB962C8B-B14F-4D97-AF65-F5344CB8AC3E}">
        <p14:creationId xmlns:p14="http://schemas.microsoft.com/office/powerpoint/2010/main" val="3189199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Users and non-standard assessments</a:t>
            </a:r>
            <a:endParaRPr lang="en-US" dirty="0"/>
          </a:p>
        </p:txBody>
      </p:sp>
      <p:sp>
        <p:nvSpPr>
          <p:cNvPr id="3" name="Content Placeholder 2"/>
          <p:cNvSpPr>
            <a:spLocks noGrp="1"/>
          </p:cNvSpPr>
          <p:nvPr>
            <p:ph idx="1"/>
          </p:nvPr>
        </p:nvSpPr>
        <p:spPr/>
        <p:txBody>
          <a:bodyPr>
            <a:normAutofit/>
          </a:bodyPr>
          <a:lstStyle/>
          <a:p>
            <a:r>
              <a:rPr lang="en-US" dirty="0" smtClean="0"/>
              <a:t>Much of real-world Workplace Assessment</a:t>
            </a:r>
          </a:p>
          <a:p>
            <a:r>
              <a:rPr lang="en-US" dirty="0" smtClean="0"/>
              <a:t>It’s not the form, it’s the user</a:t>
            </a:r>
          </a:p>
          <a:p>
            <a:pPr lvl="1"/>
            <a:r>
              <a:rPr lang="en-US" dirty="0" smtClean="0"/>
              <a:t>Users need to be trained</a:t>
            </a:r>
          </a:p>
          <a:p>
            <a:pPr lvl="1"/>
            <a:r>
              <a:rPr lang="en-US" dirty="0" smtClean="0"/>
              <a:t>Users need to understand their role</a:t>
            </a:r>
          </a:p>
          <a:p>
            <a:pPr lvl="1"/>
            <a:r>
              <a:rPr lang="en-US" dirty="0" smtClean="0"/>
              <a:t>Can’t just hand them a form to complete</a:t>
            </a:r>
          </a:p>
          <a:p>
            <a:r>
              <a:rPr lang="en-US" dirty="0" smtClean="0"/>
              <a:t>Without understanding their roles, assessment trivialized</a:t>
            </a:r>
          </a:p>
          <a:p>
            <a:pPr lvl="1"/>
            <a:r>
              <a:rPr lang="en-US" dirty="0" smtClean="0"/>
              <a:t>“Straight-line 5”; no comments</a:t>
            </a:r>
            <a:endParaRPr lang="en-US" dirty="0"/>
          </a:p>
        </p:txBody>
      </p:sp>
    </p:spTree>
    <p:extLst>
      <p:ext uri="{BB962C8B-B14F-4D97-AF65-F5344CB8AC3E}">
        <p14:creationId xmlns:p14="http://schemas.microsoft.com/office/powerpoint/2010/main" val="234908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US" dirty="0" smtClean="0">
                <a:solidFill>
                  <a:schemeClr val="tx1">
                    <a:lumMod val="50000"/>
                    <a:lumOff val="50000"/>
                  </a:schemeClr>
                </a:solidFill>
              </a:rPr>
              <a:t>Any single assessment data point is flawed</a:t>
            </a:r>
          </a:p>
          <a:p>
            <a:r>
              <a:rPr lang="en-US" dirty="0" smtClean="0">
                <a:solidFill>
                  <a:schemeClr val="tx1">
                    <a:lumMod val="50000"/>
                    <a:lumOff val="50000"/>
                  </a:schemeClr>
                </a:solidFill>
              </a:rPr>
              <a:t>Standardized assessment can have validity built-in</a:t>
            </a:r>
          </a:p>
          <a:p>
            <a:r>
              <a:rPr lang="en-US" dirty="0" smtClean="0">
                <a:solidFill>
                  <a:schemeClr val="tx1">
                    <a:lumMod val="50000"/>
                    <a:lumOff val="50000"/>
                  </a:schemeClr>
                </a:solidFill>
              </a:rPr>
              <a:t>Validity of non-standardized assessment rests with users, less so in instruments</a:t>
            </a:r>
          </a:p>
          <a:p>
            <a:r>
              <a:rPr lang="en-US" b="1" dirty="0" smtClean="0"/>
              <a:t>Know the stakes (low vs. high)</a:t>
            </a:r>
          </a:p>
          <a:p>
            <a:r>
              <a:rPr lang="en-US" dirty="0" smtClean="0">
                <a:solidFill>
                  <a:schemeClr val="tx1">
                    <a:lumMod val="50000"/>
                    <a:lumOff val="50000"/>
                  </a:schemeClr>
                </a:solidFill>
              </a:rPr>
              <a:t>Assessment drives learning</a:t>
            </a:r>
          </a:p>
          <a:p>
            <a:r>
              <a:rPr lang="en-US" dirty="0" smtClean="0">
                <a:solidFill>
                  <a:schemeClr val="tx1">
                    <a:lumMod val="50000"/>
                    <a:lumOff val="50000"/>
                  </a:schemeClr>
                </a:solidFill>
              </a:rPr>
              <a:t>Expert judgment imperative</a:t>
            </a:r>
            <a:endParaRPr lang="en-US" dirty="0">
              <a:solidFill>
                <a:schemeClr val="tx1">
                  <a:lumMod val="50000"/>
                  <a:lumOff val="50000"/>
                </a:schemeClr>
              </a:solidFill>
            </a:endParaRPr>
          </a:p>
        </p:txBody>
      </p:sp>
    </p:spTree>
    <p:extLst>
      <p:ext uri="{BB962C8B-B14F-4D97-AF65-F5344CB8AC3E}">
        <p14:creationId xmlns:p14="http://schemas.microsoft.com/office/powerpoint/2010/main" val="2603918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Stakes</a:t>
            </a:r>
            <a:endParaRPr lang="en-US" dirty="0"/>
          </a:p>
        </p:txBody>
      </p:sp>
      <p:sp>
        <p:nvSpPr>
          <p:cNvPr id="3" name="Content Placeholder 2"/>
          <p:cNvSpPr>
            <a:spLocks noGrp="1"/>
          </p:cNvSpPr>
          <p:nvPr>
            <p:ph idx="1"/>
          </p:nvPr>
        </p:nvSpPr>
        <p:spPr>
          <a:xfrm>
            <a:off x="457200" y="1447800"/>
            <a:ext cx="8229600" cy="5029200"/>
          </a:xfrm>
        </p:spPr>
        <p:txBody>
          <a:bodyPr>
            <a:normAutofit fontScale="92500" lnSpcReduction="10000"/>
          </a:bodyPr>
          <a:lstStyle/>
          <a:p>
            <a:r>
              <a:rPr lang="en-US" dirty="0" smtClean="0"/>
              <a:t>All assessments have stakes</a:t>
            </a:r>
          </a:p>
          <a:p>
            <a:r>
              <a:rPr lang="en-US" dirty="0" smtClean="0"/>
              <a:t>Low Stakes</a:t>
            </a:r>
          </a:p>
          <a:p>
            <a:pPr lvl="1"/>
            <a:r>
              <a:rPr lang="en-US" dirty="0" smtClean="0"/>
              <a:t>Limited consequences for promotion, </a:t>
            </a:r>
            <a:r>
              <a:rPr lang="en-US" dirty="0" err="1" smtClean="0"/>
              <a:t>certif</a:t>
            </a:r>
            <a:r>
              <a:rPr lang="en-US" dirty="0" smtClean="0"/>
              <a:t>, etc.</a:t>
            </a:r>
          </a:p>
          <a:p>
            <a:pPr lvl="1"/>
            <a:r>
              <a:rPr lang="en-US" dirty="0" smtClean="0"/>
              <a:t>Can be a single data point</a:t>
            </a:r>
          </a:p>
          <a:p>
            <a:pPr lvl="1"/>
            <a:r>
              <a:rPr lang="en-US" i="1" dirty="0" smtClean="0"/>
              <a:t>For </a:t>
            </a:r>
            <a:r>
              <a:rPr lang="en-US" dirty="0" smtClean="0"/>
              <a:t>Learning</a:t>
            </a:r>
          </a:p>
          <a:p>
            <a:r>
              <a:rPr lang="en-US" dirty="0" smtClean="0"/>
              <a:t>High Stakes</a:t>
            </a:r>
          </a:p>
          <a:p>
            <a:pPr lvl="1"/>
            <a:r>
              <a:rPr lang="en-US" dirty="0" smtClean="0"/>
              <a:t>Significant consequences</a:t>
            </a:r>
          </a:p>
          <a:p>
            <a:pPr lvl="1"/>
            <a:r>
              <a:rPr lang="en-US" dirty="0" smtClean="0"/>
              <a:t>MUST be based on multiple sources of info (including single-data points—</a:t>
            </a:r>
            <a:r>
              <a:rPr lang="en-US" i="1" dirty="0" smtClean="0"/>
              <a:t>entirety of the record</a:t>
            </a:r>
            <a:r>
              <a:rPr lang="en-US" dirty="0" smtClean="0"/>
              <a:t>)</a:t>
            </a:r>
          </a:p>
          <a:p>
            <a:pPr lvl="2"/>
            <a:r>
              <a:rPr lang="en-US" dirty="0" smtClean="0"/>
              <a:t>Exception: Mastery task (CPR)</a:t>
            </a:r>
          </a:p>
          <a:p>
            <a:pPr lvl="1"/>
            <a:r>
              <a:rPr lang="en-US" dirty="0" smtClean="0"/>
              <a:t>Entails judgment: </a:t>
            </a:r>
            <a:r>
              <a:rPr lang="en-US" dirty="0" smtClean="0"/>
              <a:t>conflict in role </a:t>
            </a:r>
            <a:r>
              <a:rPr lang="en-US" dirty="0" smtClean="0"/>
              <a:t>of </a:t>
            </a:r>
            <a:r>
              <a:rPr lang="en-US" dirty="0" smtClean="0"/>
              <a:t>teacher &amp; judge?</a:t>
            </a:r>
            <a:endParaRPr lang="en-US" dirty="0" smtClean="0"/>
          </a:p>
          <a:p>
            <a:pPr lvl="1"/>
            <a:endParaRPr lang="en-US" i="1" dirty="0"/>
          </a:p>
        </p:txBody>
      </p:sp>
    </p:spTree>
    <p:extLst>
      <p:ext uri="{BB962C8B-B14F-4D97-AF65-F5344CB8AC3E}">
        <p14:creationId xmlns:p14="http://schemas.microsoft.com/office/powerpoint/2010/main" val="27223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B2B2B2"/>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B2B2B2"/>
                                      </p:to>
                                    </p:animClr>
                                  </p:sub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err="1" smtClean="0"/>
              <a:t>Marjan</a:t>
            </a:r>
            <a:r>
              <a:rPr lang="en-US" dirty="0" smtClean="0"/>
              <a:t> </a:t>
            </a:r>
            <a:r>
              <a:rPr lang="en-US" dirty="0" err="1"/>
              <a:t>Govaerts</a:t>
            </a:r>
            <a:r>
              <a:rPr lang="en-US" dirty="0"/>
              <a:t>, Maastricht University, </a:t>
            </a:r>
            <a:r>
              <a:rPr lang="en-US" dirty="0" smtClean="0"/>
              <a:t>NE</a:t>
            </a:r>
          </a:p>
          <a:p>
            <a:r>
              <a:rPr lang="en-US" dirty="0" smtClean="0"/>
              <a:t>Work of </a:t>
            </a:r>
            <a:r>
              <a:rPr lang="en-US" dirty="0" err="1" smtClean="0"/>
              <a:t>Joost</a:t>
            </a:r>
            <a:r>
              <a:rPr lang="en-US" dirty="0" smtClean="0"/>
              <a:t> </a:t>
            </a:r>
            <a:r>
              <a:rPr lang="en-US" dirty="0" err="1" smtClean="0"/>
              <a:t>Dijkstra</a:t>
            </a:r>
            <a:r>
              <a:rPr lang="en-US" dirty="0" smtClean="0"/>
              <a:t>, Maastricht</a:t>
            </a:r>
          </a:p>
          <a:p>
            <a:r>
              <a:rPr lang="en-US" dirty="0" smtClean="0"/>
              <a:t>Faculty at USUHS</a:t>
            </a:r>
            <a:endParaRPr lang="en-US" dirty="0"/>
          </a:p>
          <a:p>
            <a:endParaRPr lang="en-US" dirty="0"/>
          </a:p>
        </p:txBody>
      </p:sp>
    </p:spTree>
    <p:extLst>
      <p:ext uri="{BB962C8B-B14F-4D97-AF65-F5344CB8AC3E}">
        <p14:creationId xmlns:p14="http://schemas.microsoft.com/office/powerpoint/2010/main" val="2593416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Stakes (2)</a:t>
            </a:r>
            <a:endParaRPr lang="en-US" dirty="0"/>
          </a:p>
        </p:txBody>
      </p:sp>
      <p:sp>
        <p:nvSpPr>
          <p:cNvPr id="3" name="Content Placeholder 2"/>
          <p:cNvSpPr>
            <a:spLocks noGrp="1"/>
          </p:cNvSpPr>
          <p:nvPr>
            <p:ph idx="1"/>
          </p:nvPr>
        </p:nvSpPr>
        <p:spPr/>
        <p:txBody>
          <a:bodyPr/>
          <a:lstStyle/>
          <a:p>
            <a:r>
              <a:rPr lang="en-US" dirty="0" smtClean="0"/>
              <a:t>Both low and high stakes should be present</a:t>
            </a:r>
          </a:p>
          <a:p>
            <a:r>
              <a:rPr lang="en-US" dirty="0" smtClean="0"/>
              <a:t>Understanding stakes will help prioritize</a:t>
            </a:r>
          </a:p>
          <a:p>
            <a:pPr lvl="1"/>
            <a:r>
              <a:rPr lang="en-US" dirty="0" smtClean="0"/>
              <a:t>E.g., Is a low stakes, comprehensive clinical skills program worth the resources (time, expertise, etc.)?</a:t>
            </a:r>
            <a:endParaRPr lang="en-US" dirty="0"/>
          </a:p>
        </p:txBody>
      </p:sp>
    </p:spTree>
    <p:extLst>
      <p:ext uri="{BB962C8B-B14F-4D97-AF65-F5344CB8AC3E}">
        <p14:creationId xmlns:p14="http://schemas.microsoft.com/office/powerpoint/2010/main" val="4091774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US" dirty="0" smtClean="0">
                <a:solidFill>
                  <a:schemeClr val="tx1">
                    <a:lumMod val="50000"/>
                    <a:lumOff val="50000"/>
                  </a:schemeClr>
                </a:solidFill>
              </a:rPr>
              <a:t>Any single assessment data point is flawed</a:t>
            </a:r>
          </a:p>
          <a:p>
            <a:r>
              <a:rPr lang="en-US" dirty="0" smtClean="0">
                <a:solidFill>
                  <a:schemeClr val="tx1">
                    <a:lumMod val="50000"/>
                    <a:lumOff val="50000"/>
                  </a:schemeClr>
                </a:solidFill>
              </a:rPr>
              <a:t>Standardized assessment can have validity built-in</a:t>
            </a:r>
          </a:p>
          <a:p>
            <a:r>
              <a:rPr lang="en-US" dirty="0" smtClean="0">
                <a:solidFill>
                  <a:schemeClr val="tx1">
                    <a:lumMod val="50000"/>
                    <a:lumOff val="50000"/>
                  </a:schemeClr>
                </a:solidFill>
              </a:rPr>
              <a:t>Validity of non-standardized assessment rests with users, less so in instruments</a:t>
            </a:r>
          </a:p>
          <a:p>
            <a:r>
              <a:rPr lang="en-US" dirty="0" smtClean="0">
                <a:solidFill>
                  <a:schemeClr val="tx1">
                    <a:lumMod val="50000"/>
                    <a:lumOff val="50000"/>
                  </a:schemeClr>
                </a:solidFill>
              </a:rPr>
              <a:t>Know the stakes (low vs. high)</a:t>
            </a:r>
          </a:p>
          <a:p>
            <a:r>
              <a:rPr lang="en-US" b="1" dirty="0" smtClean="0"/>
              <a:t>Assessment drives learning (behavior)</a:t>
            </a:r>
          </a:p>
          <a:p>
            <a:r>
              <a:rPr lang="en-US" dirty="0" smtClean="0">
                <a:solidFill>
                  <a:schemeClr val="tx1">
                    <a:lumMod val="50000"/>
                    <a:lumOff val="50000"/>
                  </a:schemeClr>
                </a:solidFill>
              </a:rPr>
              <a:t>Expert judgment imperative</a:t>
            </a:r>
            <a:endParaRPr lang="en-US" dirty="0">
              <a:solidFill>
                <a:schemeClr val="tx1">
                  <a:lumMod val="50000"/>
                  <a:lumOff val="50000"/>
                </a:schemeClr>
              </a:solidFill>
            </a:endParaRPr>
          </a:p>
        </p:txBody>
      </p:sp>
    </p:spTree>
    <p:extLst>
      <p:ext uri="{BB962C8B-B14F-4D97-AF65-F5344CB8AC3E}">
        <p14:creationId xmlns:p14="http://schemas.microsoft.com/office/powerpoint/2010/main" val="26039183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not what you Expect, </a:t>
            </a:r>
            <a:br>
              <a:rPr lang="en-US" dirty="0" smtClean="0"/>
            </a:br>
            <a:r>
              <a:rPr lang="en-US" dirty="0" smtClean="0"/>
              <a:t>It’s what you Inspect</a:t>
            </a:r>
            <a:endParaRPr lang="en-US" dirty="0"/>
          </a:p>
        </p:txBody>
      </p:sp>
      <p:sp>
        <p:nvSpPr>
          <p:cNvPr id="3" name="Content Placeholder 2"/>
          <p:cNvSpPr>
            <a:spLocks noGrp="1"/>
          </p:cNvSpPr>
          <p:nvPr>
            <p:ph idx="1"/>
          </p:nvPr>
        </p:nvSpPr>
        <p:spPr>
          <a:xfrm>
            <a:off x="228600" y="1600200"/>
            <a:ext cx="8686800" cy="4525963"/>
          </a:xfrm>
        </p:spPr>
        <p:txBody>
          <a:bodyPr/>
          <a:lstStyle/>
          <a:p>
            <a:r>
              <a:rPr lang="en-US" dirty="0" smtClean="0"/>
              <a:t>Can lead to undesirable behaviors</a:t>
            </a:r>
          </a:p>
          <a:p>
            <a:pPr lvl="1"/>
            <a:r>
              <a:rPr lang="en-US" dirty="0" smtClean="0"/>
              <a:t>Studying old exams; prep guides; sharing OSCE cases</a:t>
            </a:r>
          </a:p>
          <a:p>
            <a:r>
              <a:rPr lang="en-US" dirty="0" smtClean="0"/>
              <a:t>Should generate meaningful </a:t>
            </a:r>
            <a:r>
              <a:rPr lang="en-US" dirty="0" err="1" smtClean="0"/>
              <a:t>fb</a:t>
            </a:r>
            <a:r>
              <a:rPr lang="en-US" dirty="0" smtClean="0"/>
              <a:t> to learner</a:t>
            </a:r>
          </a:p>
          <a:p>
            <a:pPr lvl="1"/>
            <a:r>
              <a:rPr lang="en-US" dirty="0" smtClean="0"/>
              <a:t>Both quantitative and qualitative (descriptive)</a:t>
            </a:r>
          </a:p>
          <a:p>
            <a:pPr lvl="1"/>
            <a:r>
              <a:rPr lang="en-US" dirty="0" smtClean="0"/>
              <a:t>Foster desirable learning activities</a:t>
            </a:r>
          </a:p>
          <a:p>
            <a:r>
              <a:rPr lang="en-US" dirty="0" smtClean="0"/>
              <a:t>Low stakes should be as rich as possible</a:t>
            </a:r>
          </a:p>
          <a:p>
            <a:pPr lvl="1"/>
            <a:r>
              <a:rPr lang="en-US" dirty="0" smtClean="0"/>
              <a:t>Goal is to foster engagement/learning</a:t>
            </a:r>
          </a:p>
          <a:p>
            <a:endParaRPr lang="en-US" dirty="0"/>
          </a:p>
        </p:txBody>
      </p:sp>
    </p:spTree>
    <p:extLst>
      <p:ext uri="{BB962C8B-B14F-4D97-AF65-F5344CB8AC3E}">
        <p14:creationId xmlns:p14="http://schemas.microsoft.com/office/powerpoint/2010/main" val="73826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&amp; Learning</a:t>
            </a:r>
            <a:endParaRPr lang="en-US" dirty="0"/>
          </a:p>
        </p:txBody>
      </p:sp>
      <p:sp>
        <p:nvSpPr>
          <p:cNvPr id="3" name="Content Placeholder 2"/>
          <p:cNvSpPr>
            <a:spLocks noGrp="1"/>
          </p:cNvSpPr>
          <p:nvPr>
            <p:ph idx="1"/>
          </p:nvPr>
        </p:nvSpPr>
        <p:spPr/>
        <p:txBody>
          <a:bodyPr/>
          <a:lstStyle/>
          <a:p>
            <a:r>
              <a:rPr lang="en-US" dirty="0" smtClean="0"/>
              <a:t>Testing potentiates learning</a:t>
            </a:r>
          </a:p>
          <a:p>
            <a:r>
              <a:rPr lang="en-US" dirty="0" smtClean="0"/>
              <a:t>Learning more durable w/longer study time</a:t>
            </a:r>
          </a:p>
          <a:p>
            <a:r>
              <a:rPr lang="en-US" dirty="0" smtClean="0"/>
              <a:t>Interleaving (integration) different types of practice problems</a:t>
            </a:r>
          </a:p>
          <a:p>
            <a:endParaRPr lang="en-US" dirty="0"/>
          </a:p>
          <a:p>
            <a:r>
              <a:rPr lang="en-US" dirty="0" smtClean="0"/>
              <a:t>Spaced Education</a:t>
            </a:r>
            <a:r>
              <a:rPr lang="en-US" dirty="0"/>
              <a:t>: </a:t>
            </a:r>
            <a:r>
              <a:rPr lang="en-US" dirty="0">
                <a:hlinkClick r:id="rId2"/>
              </a:rPr>
              <a:t>https://qstream.com/company/brain-science</a:t>
            </a:r>
            <a:r>
              <a:rPr lang="en-US" dirty="0" smtClean="0">
                <a:hlinkClick r:id="rId2"/>
              </a:rPr>
              <a:t>/</a:t>
            </a:r>
            <a:endParaRPr lang="en-US" dirty="0" smtClean="0"/>
          </a:p>
          <a:p>
            <a:endParaRPr lang="en-US" dirty="0"/>
          </a:p>
        </p:txBody>
      </p:sp>
      <p:sp>
        <p:nvSpPr>
          <p:cNvPr id="4" name="TextBox 3"/>
          <p:cNvSpPr txBox="1"/>
          <p:nvPr/>
        </p:nvSpPr>
        <p:spPr>
          <a:xfrm>
            <a:off x="381001" y="6126163"/>
            <a:ext cx="8458200" cy="646331"/>
          </a:xfrm>
          <a:prstGeom prst="rect">
            <a:avLst/>
          </a:prstGeom>
          <a:noFill/>
        </p:spPr>
        <p:txBody>
          <a:bodyPr wrap="square" rtlCol="0">
            <a:spAutoFit/>
          </a:bodyPr>
          <a:lstStyle/>
          <a:p>
            <a:pPr algn="ctr"/>
            <a:r>
              <a:rPr lang="en-US" dirty="0" err="1" smtClean="0"/>
              <a:t>Roher</a:t>
            </a:r>
            <a:r>
              <a:rPr lang="en-US" dirty="0" smtClean="0"/>
              <a:t> D, </a:t>
            </a:r>
            <a:r>
              <a:rPr lang="en-US" dirty="0" err="1" smtClean="0"/>
              <a:t>Pashler</a:t>
            </a:r>
            <a:r>
              <a:rPr lang="en-US" dirty="0" smtClean="0"/>
              <a:t> H.  Recent research on human learning strategies challenges conventional instructional strategies.  </a:t>
            </a:r>
            <a:r>
              <a:rPr lang="en-US" dirty="0" err="1" smtClean="0"/>
              <a:t>Educ</a:t>
            </a:r>
            <a:r>
              <a:rPr lang="en-US" dirty="0" smtClean="0"/>
              <a:t> Res.  2010:39(5):406-12.</a:t>
            </a:r>
            <a:endParaRPr lang="en-US" dirty="0"/>
          </a:p>
        </p:txBody>
      </p:sp>
    </p:spTree>
    <p:extLst>
      <p:ext uri="{BB962C8B-B14F-4D97-AF65-F5344CB8AC3E}">
        <p14:creationId xmlns:p14="http://schemas.microsoft.com/office/powerpoint/2010/main" val="10697868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through Testing</a:t>
            </a:r>
            <a:endParaRPr lang="en-US" dirty="0"/>
          </a:p>
        </p:txBody>
      </p:sp>
      <p:sp>
        <p:nvSpPr>
          <p:cNvPr id="3" name="Content Placeholder 2"/>
          <p:cNvSpPr>
            <a:spLocks noGrp="1"/>
          </p:cNvSpPr>
          <p:nvPr>
            <p:ph idx="1"/>
          </p:nvPr>
        </p:nvSpPr>
        <p:spPr/>
        <p:txBody>
          <a:bodyPr/>
          <a:lstStyle/>
          <a:p>
            <a:r>
              <a:rPr lang="en-US" dirty="0" smtClean="0"/>
              <a:t>Testing enhances learning and retention</a:t>
            </a:r>
          </a:p>
          <a:p>
            <a:pPr lvl="1"/>
            <a:r>
              <a:rPr lang="en-US" dirty="0" smtClean="0"/>
              <a:t>Testing + study &gt; study only</a:t>
            </a:r>
          </a:p>
          <a:p>
            <a:r>
              <a:rPr lang="en-US" dirty="0" smtClean="0"/>
              <a:t>Testing should require recall</a:t>
            </a:r>
          </a:p>
          <a:p>
            <a:pPr lvl="1"/>
            <a:r>
              <a:rPr lang="en-US" dirty="0" smtClean="0"/>
              <a:t>Short answer &gt; MCQ, even if final exam is MCQ</a:t>
            </a:r>
          </a:p>
          <a:p>
            <a:pPr lvl="1"/>
            <a:r>
              <a:rPr lang="en-US" dirty="0" smtClean="0"/>
              <a:t>Fill in the blank (e.g., programmed text EKGs)</a:t>
            </a:r>
          </a:p>
          <a:p>
            <a:pPr lvl="1"/>
            <a:r>
              <a:rPr lang="en-US" dirty="0" smtClean="0"/>
              <a:t>At </a:t>
            </a:r>
            <a:r>
              <a:rPr lang="en-US" dirty="0" smtClean="0"/>
              <a:t>end of a session—tell me </a:t>
            </a:r>
            <a:r>
              <a:rPr lang="en-US" dirty="0" smtClean="0"/>
              <a:t>all you </a:t>
            </a:r>
            <a:r>
              <a:rPr lang="en-US" dirty="0" smtClean="0"/>
              <a:t>remember</a:t>
            </a:r>
          </a:p>
        </p:txBody>
      </p:sp>
      <p:pic>
        <p:nvPicPr>
          <p:cNvPr id="4" name="Picture 3"/>
          <p:cNvPicPr>
            <a:picLocks noChangeAspect="1"/>
          </p:cNvPicPr>
          <p:nvPr/>
        </p:nvPicPr>
        <p:blipFill>
          <a:blip r:embed="rId2"/>
          <a:stretch>
            <a:fillRect/>
          </a:stretch>
        </p:blipFill>
        <p:spPr>
          <a:xfrm>
            <a:off x="4900182" y="4724400"/>
            <a:ext cx="4216522" cy="2133600"/>
          </a:xfrm>
          <a:prstGeom prst="rect">
            <a:avLst/>
          </a:prstGeom>
        </p:spPr>
      </p:pic>
    </p:spTree>
    <p:extLst>
      <p:ext uri="{BB962C8B-B14F-4D97-AF65-F5344CB8AC3E}">
        <p14:creationId xmlns:p14="http://schemas.microsoft.com/office/powerpoint/2010/main" val="42014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Spacing of Practice</a:t>
            </a:r>
            <a:br>
              <a:rPr lang="en-US" dirty="0" smtClean="0"/>
            </a:br>
            <a:endParaRPr lang="en-US" dirty="0"/>
          </a:p>
        </p:txBody>
      </p:sp>
      <p:sp>
        <p:nvSpPr>
          <p:cNvPr id="3" name="Content Placeholder 2"/>
          <p:cNvSpPr>
            <a:spLocks noGrp="1"/>
          </p:cNvSpPr>
          <p:nvPr>
            <p:ph idx="1"/>
          </p:nvPr>
        </p:nvSpPr>
        <p:spPr>
          <a:xfrm>
            <a:off x="457200" y="1970224"/>
            <a:ext cx="8229600" cy="4525963"/>
          </a:xfrm>
        </p:spPr>
        <p:txBody>
          <a:bodyPr>
            <a:normAutofit lnSpcReduction="10000"/>
          </a:bodyPr>
          <a:lstStyle/>
          <a:p>
            <a:r>
              <a:rPr lang="en-US" dirty="0" smtClean="0"/>
              <a:t>Performance and retention is improved when instruction spaced over time vs. blocked</a:t>
            </a:r>
          </a:p>
          <a:p>
            <a:r>
              <a:rPr lang="en-US" dirty="0" smtClean="0"/>
              <a:t>Increasing the study gap does not decrease final test performance.</a:t>
            </a:r>
            <a:endParaRPr lang="en-US" b="1" dirty="0" smtClean="0"/>
          </a:p>
          <a:p>
            <a:r>
              <a:rPr lang="en-US" dirty="0" smtClean="0"/>
              <a:t>“Right” study gap: 5-10% of test delay time</a:t>
            </a:r>
          </a:p>
          <a:p>
            <a:pPr lvl="1"/>
            <a:r>
              <a:rPr lang="en-US" dirty="0" smtClean="0"/>
              <a:t>Thus, the longer term want someone to remember, the longer should be the study gap</a:t>
            </a:r>
            <a:endParaRPr lang="en-US" dirty="0"/>
          </a:p>
          <a:p>
            <a:pPr lvl="1"/>
            <a:r>
              <a:rPr lang="en-US" dirty="0" smtClean="0"/>
              <a:t>Might mean revisiting something 1 year later if long retention desired</a:t>
            </a:r>
          </a:p>
        </p:txBody>
      </p:sp>
      <p:pic>
        <p:nvPicPr>
          <p:cNvPr id="4" name="Picture 3"/>
          <p:cNvPicPr>
            <a:picLocks noChangeAspect="1"/>
          </p:cNvPicPr>
          <p:nvPr/>
        </p:nvPicPr>
        <p:blipFill>
          <a:blip r:embed="rId2"/>
          <a:stretch>
            <a:fillRect/>
          </a:stretch>
        </p:blipFill>
        <p:spPr>
          <a:xfrm>
            <a:off x="1091437" y="865052"/>
            <a:ext cx="6961125" cy="1105172"/>
          </a:xfrm>
          <a:prstGeom prst="rect">
            <a:avLst/>
          </a:prstGeom>
        </p:spPr>
      </p:pic>
    </p:spTree>
    <p:extLst>
      <p:ext uri="{BB962C8B-B14F-4D97-AF65-F5344CB8AC3E}">
        <p14:creationId xmlns:p14="http://schemas.microsoft.com/office/powerpoint/2010/main" val="306828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Interleaving</a:t>
            </a:r>
            <a:endParaRPr lang="en-US" dirty="0"/>
          </a:p>
        </p:txBody>
      </p:sp>
      <p:sp>
        <p:nvSpPr>
          <p:cNvPr id="3" name="Content Placeholder 2"/>
          <p:cNvSpPr>
            <a:spLocks noGrp="1"/>
          </p:cNvSpPr>
          <p:nvPr>
            <p:ph idx="1"/>
          </p:nvPr>
        </p:nvSpPr>
        <p:spPr>
          <a:xfrm>
            <a:off x="457200" y="1600200"/>
            <a:ext cx="8610600" cy="4525963"/>
          </a:xfrm>
        </p:spPr>
        <p:txBody>
          <a:bodyPr/>
          <a:lstStyle/>
          <a:p>
            <a:r>
              <a:rPr lang="en-US" dirty="0" smtClean="0"/>
              <a:t>Practicing of multiple skills/activities:</a:t>
            </a:r>
          </a:p>
          <a:p>
            <a:pPr lvl="1"/>
            <a:r>
              <a:rPr lang="en-US" dirty="0" smtClean="0"/>
              <a:t>AAABBBCCC    or   ABCBCABCA</a:t>
            </a:r>
          </a:p>
          <a:p>
            <a:pPr lvl="1"/>
            <a:r>
              <a:rPr lang="en-US" dirty="0" smtClean="0"/>
              <a:t>Baseball—how should practice hitting 3 pitch types?</a:t>
            </a:r>
          </a:p>
          <a:p>
            <a:r>
              <a:rPr lang="en-US" dirty="0" smtClean="0"/>
              <a:t>Cumulative or block testing?</a:t>
            </a:r>
          </a:p>
          <a:p>
            <a:pPr lvl="1"/>
            <a:r>
              <a:rPr lang="en-US" dirty="0" smtClean="0"/>
              <a:t>When introducing new material, how can you require practice of previous skills, knowledge?</a:t>
            </a:r>
            <a:endParaRPr lang="en-US" dirty="0"/>
          </a:p>
        </p:txBody>
      </p:sp>
    </p:spTree>
    <p:extLst>
      <p:ext uri="{BB962C8B-B14F-4D97-AF65-F5344CB8AC3E}">
        <p14:creationId xmlns:p14="http://schemas.microsoft.com/office/powerpoint/2010/main" val="30405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a:t>
            </a:r>
            <a:br>
              <a:rPr lang="en-US" dirty="0" smtClean="0"/>
            </a:br>
            <a:r>
              <a:rPr lang="en-US" dirty="0" smtClean="0"/>
              <a:t>Testing, Spacing, Interleaving</a:t>
            </a:r>
            <a:endParaRPr lang="en-US" dirty="0"/>
          </a:p>
        </p:txBody>
      </p:sp>
      <p:sp>
        <p:nvSpPr>
          <p:cNvPr id="3" name="Content Placeholder 2"/>
          <p:cNvSpPr>
            <a:spLocks noGrp="1"/>
          </p:cNvSpPr>
          <p:nvPr>
            <p:ph idx="1"/>
          </p:nvPr>
        </p:nvSpPr>
        <p:spPr/>
        <p:txBody>
          <a:bodyPr/>
          <a:lstStyle/>
          <a:p>
            <a:r>
              <a:rPr lang="en-US" dirty="0" smtClean="0"/>
              <a:t>Final test/retention might be better but</a:t>
            </a:r>
          </a:p>
          <a:p>
            <a:pPr marL="457200" lvl="1" indent="0">
              <a:buNone/>
            </a:pPr>
            <a:r>
              <a:rPr lang="en-US" sz="3600" b="1" dirty="0"/>
              <a:t>	</a:t>
            </a:r>
            <a:r>
              <a:rPr lang="en-US" sz="3600" b="1" dirty="0" smtClean="0"/>
              <a:t>PRACTICE PERFORMANCE IS WORSE</a:t>
            </a:r>
            <a:endParaRPr lang="en-US" sz="3600" b="1" dirty="0"/>
          </a:p>
          <a:p>
            <a:pPr marL="457200" lvl="1" indent="0">
              <a:buNone/>
            </a:pPr>
            <a:endParaRPr lang="en-US" sz="3600" b="1" dirty="0"/>
          </a:p>
          <a:p>
            <a:pPr marL="457200" lvl="1" indent="0">
              <a:buNone/>
            </a:pPr>
            <a:r>
              <a:rPr lang="en-US" sz="3600" dirty="0" smtClean="0"/>
              <a:t>Return to practice will make you think you’re “failing”—you’re not.</a:t>
            </a:r>
          </a:p>
          <a:p>
            <a:pPr marL="457200" lvl="1" indent="0">
              <a:buNone/>
            </a:pPr>
            <a:r>
              <a:rPr lang="en-US" sz="3600" dirty="0"/>
              <a:t>	</a:t>
            </a:r>
          </a:p>
        </p:txBody>
      </p:sp>
    </p:spTree>
    <p:extLst>
      <p:ext uri="{BB962C8B-B14F-4D97-AF65-F5344CB8AC3E}">
        <p14:creationId xmlns:p14="http://schemas.microsoft.com/office/powerpoint/2010/main" val="2267050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US" dirty="0" smtClean="0">
                <a:solidFill>
                  <a:schemeClr val="tx1">
                    <a:lumMod val="50000"/>
                    <a:lumOff val="50000"/>
                  </a:schemeClr>
                </a:solidFill>
              </a:rPr>
              <a:t>Any single assessment data point is flawed</a:t>
            </a:r>
          </a:p>
          <a:p>
            <a:r>
              <a:rPr lang="en-US" dirty="0" smtClean="0">
                <a:solidFill>
                  <a:schemeClr val="tx1">
                    <a:lumMod val="50000"/>
                    <a:lumOff val="50000"/>
                  </a:schemeClr>
                </a:solidFill>
              </a:rPr>
              <a:t>Standardized assessment can have validity built-in</a:t>
            </a:r>
          </a:p>
          <a:p>
            <a:r>
              <a:rPr lang="en-US" dirty="0" smtClean="0">
                <a:solidFill>
                  <a:schemeClr val="tx1">
                    <a:lumMod val="50000"/>
                    <a:lumOff val="50000"/>
                  </a:schemeClr>
                </a:solidFill>
              </a:rPr>
              <a:t>Validity of non-standardized assessment rests with users, less so in instruments</a:t>
            </a:r>
          </a:p>
          <a:p>
            <a:r>
              <a:rPr lang="en-US" dirty="0" smtClean="0">
                <a:solidFill>
                  <a:schemeClr val="tx1">
                    <a:lumMod val="50000"/>
                    <a:lumOff val="50000"/>
                  </a:schemeClr>
                </a:solidFill>
              </a:rPr>
              <a:t>Know the stakes (low vs. high)</a:t>
            </a:r>
          </a:p>
          <a:p>
            <a:r>
              <a:rPr lang="en-US" dirty="0" smtClean="0">
                <a:solidFill>
                  <a:schemeClr val="tx1">
                    <a:lumMod val="50000"/>
                    <a:lumOff val="50000"/>
                  </a:schemeClr>
                </a:solidFill>
              </a:rPr>
              <a:t>Assessment drives learning</a:t>
            </a:r>
          </a:p>
          <a:p>
            <a:r>
              <a:rPr lang="en-US" dirty="0" smtClean="0"/>
              <a:t>Expert judgment imperative</a:t>
            </a:r>
            <a:endParaRPr lang="en-US" dirty="0"/>
          </a:p>
        </p:txBody>
      </p:sp>
    </p:spTree>
    <p:extLst>
      <p:ext uri="{BB962C8B-B14F-4D97-AF65-F5344CB8AC3E}">
        <p14:creationId xmlns:p14="http://schemas.microsoft.com/office/powerpoint/2010/main" val="2603918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Judgment</a:t>
            </a:r>
            <a:endParaRPr lang="en-US" dirty="0"/>
          </a:p>
        </p:txBody>
      </p:sp>
      <p:sp>
        <p:nvSpPr>
          <p:cNvPr id="3" name="Content Placeholder 2"/>
          <p:cNvSpPr>
            <a:spLocks noGrp="1"/>
          </p:cNvSpPr>
          <p:nvPr>
            <p:ph idx="1"/>
          </p:nvPr>
        </p:nvSpPr>
        <p:spPr>
          <a:xfrm>
            <a:off x="446638" y="1417638"/>
            <a:ext cx="8229600" cy="4525963"/>
          </a:xfrm>
        </p:spPr>
        <p:txBody>
          <a:bodyPr>
            <a:normAutofit/>
          </a:bodyPr>
          <a:lstStyle/>
          <a:p>
            <a:r>
              <a:rPr lang="en-US" dirty="0" smtClean="0"/>
              <a:t>Interpreting assessments requires judgment</a:t>
            </a:r>
          </a:p>
          <a:p>
            <a:pPr lvl="1"/>
            <a:r>
              <a:rPr lang="en-US" dirty="0" smtClean="0"/>
              <a:t>Synthesis requires time, reflection, context</a:t>
            </a:r>
          </a:p>
          <a:p>
            <a:pPr lvl="1"/>
            <a:r>
              <a:rPr lang="en-US" dirty="0" smtClean="0"/>
              <a:t>Entirety of the record</a:t>
            </a:r>
          </a:p>
          <a:p>
            <a:r>
              <a:rPr lang="en-US" dirty="0" smtClean="0"/>
              <a:t>Overcoming bias</a:t>
            </a:r>
          </a:p>
          <a:p>
            <a:pPr lvl="1"/>
            <a:r>
              <a:rPr lang="en-US" dirty="0" smtClean="0"/>
              <a:t>Random (hawks/doves): sampling strategies</a:t>
            </a:r>
          </a:p>
          <a:p>
            <a:pPr lvl="1"/>
            <a:r>
              <a:rPr lang="en-US" dirty="0" smtClean="0"/>
              <a:t>Systematic: procedural measures around decisions</a:t>
            </a:r>
          </a:p>
          <a:p>
            <a:r>
              <a:rPr lang="en-US" dirty="0" smtClean="0"/>
              <a:t>Qualitative is NOT subjective</a:t>
            </a:r>
          </a:p>
          <a:p>
            <a:pPr lvl="1"/>
            <a:r>
              <a:rPr lang="en-US" dirty="0" smtClean="0"/>
              <a:t>Can be rich source to guide decisions</a:t>
            </a:r>
            <a:endParaRPr lang="en-US" dirty="0"/>
          </a:p>
        </p:txBody>
      </p:sp>
    </p:spTree>
    <p:extLst>
      <p:ext uri="{BB962C8B-B14F-4D97-AF65-F5344CB8AC3E}">
        <p14:creationId xmlns:p14="http://schemas.microsoft.com/office/powerpoint/2010/main" val="1238264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dirty="0" smtClean="0"/>
              <a:t>Definitions and Distinctions</a:t>
            </a:r>
          </a:p>
          <a:p>
            <a:r>
              <a:rPr lang="en-US" dirty="0" smtClean="0"/>
              <a:t>Program of Assessment: Part 1</a:t>
            </a:r>
          </a:p>
          <a:p>
            <a:pPr lvl="1"/>
            <a:r>
              <a:rPr lang="en-US" dirty="0" smtClean="0"/>
              <a:t>Guiding principles</a:t>
            </a:r>
          </a:p>
          <a:p>
            <a:r>
              <a:rPr lang="en-US" dirty="0" smtClean="0"/>
              <a:t>Conceptualizing Program of Assessment: Pt 2</a:t>
            </a:r>
          </a:p>
          <a:p>
            <a:pPr lvl="1"/>
            <a:r>
              <a:rPr lang="en-US" dirty="0" smtClean="0"/>
              <a:t>Model and Framework</a:t>
            </a:r>
          </a:p>
          <a:p>
            <a:pPr lvl="1"/>
            <a:r>
              <a:rPr lang="en-US" dirty="0" smtClean="0"/>
              <a:t>Guidelines</a:t>
            </a:r>
          </a:p>
          <a:p>
            <a:r>
              <a:rPr lang="en-US" dirty="0" smtClean="0"/>
              <a:t>Small Group work and Discussion</a:t>
            </a:r>
          </a:p>
        </p:txBody>
      </p:sp>
    </p:spTree>
    <p:extLst>
      <p:ext uri="{BB962C8B-B14F-4D97-AF65-F5344CB8AC3E}">
        <p14:creationId xmlns:p14="http://schemas.microsoft.com/office/powerpoint/2010/main" val="687054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071563"/>
            <a:ext cx="8201025"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24200" y="6266811"/>
            <a:ext cx="3340210" cy="369332"/>
          </a:xfrm>
          <a:prstGeom prst="rect">
            <a:avLst/>
          </a:prstGeom>
          <a:noFill/>
        </p:spPr>
        <p:txBody>
          <a:bodyPr wrap="none" rtlCol="0">
            <a:spAutoFit/>
          </a:bodyPr>
          <a:lstStyle/>
          <a:p>
            <a:r>
              <a:rPr lang="en-US" dirty="0"/>
              <a:t>Medical Teacher.  2012;34:205-14</a:t>
            </a:r>
          </a:p>
        </p:txBody>
      </p:sp>
      <p:sp>
        <p:nvSpPr>
          <p:cNvPr id="3" name="Title 2"/>
          <p:cNvSpPr>
            <a:spLocks noGrp="1"/>
          </p:cNvSpPr>
          <p:nvPr>
            <p:ph type="title"/>
          </p:nvPr>
        </p:nvSpPr>
        <p:spPr>
          <a:xfrm>
            <a:off x="499197" y="0"/>
            <a:ext cx="8229600" cy="1143000"/>
          </a:xfrm>
        </p:spPr>
        <p:txBody>
          <a:bodyPr/>
          <a:lstStyle/>
          <a:p>
            <a:r>
              <a:rPr lang="en-US" dirty="0" smtClean="0"/>
              <a:t>Program of Assessment Model</a:t>
            </a:r>
            <a:endParaRPr lang="en-US" dirty="0"/>
          </a:p>
        </p:txBody>
      </p:sp>
    </p:spTree>
    <p:extLst>
      <p:ext uri="{BB962C8B-B14F-4D97-AF65-F5344CB8AC3E}">
        <p14:creationId xmlns:p14="http://schemas.microsoft.com/office/powerpoint/2010/main" val="16383925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Program of Assessment: Challenges</a:t>
            </a:r>
            <a:endParaRPr lang="en-US" dirty="0"/>
          </a:p>
        </p:txBody>
      </p:sp>
      <p:sp>
        <p:nvSpPr>
          <p:cNvPr id="6" name="Content Placeholder 5"/>
          <p:cNvSpPr>
            <a:spLocks noGrp="1"/>
          </p:cNvSpPr>
          <p:nvPr>
            <p:ph idx="1"/>
          </p:nvPr>
        </p:nvSpPr>
        <p:spPr>
          <a:xfrm>
            <a:off x="457200" y="1447800"/>
            <a:ext cx="8229600" cy="5105400"/>
          </a:xfrm>
        </p:spPr>
        <p:txBody>
          <a:bodyPr>
            <a:normAutofit fontScale="92500" lnSpcReduction="10000"/>
          </a:bodyPr>
          <a:lstStyle/>
          <a:p>
            <a:r>
              <a:rPr lang="en-US" dirty="0" smtClean="0"/>
              <a:t>Cost/resources</a:t>
            </a:r>
          </a:p>
          <a:p>
            <a:pPr lvl="1"/>
            <a:r>
              <a:rPr lang="en-US" dirty="0" smtClean="0"/>
              <a:t>Do few things well than many poorly—prioritize</a:t>
            </a:r>
          </a:p>
          <a:p>
            <a:pPr lvl="1"/>
            <a:r>
              <a:rPr lang="en-US" dirty="0" smtClean="0"/>
              <a:t>Link assessment and learning activities</a:t>
            </a:r>
          </a:p>
          <a:p>
            <a:pPr lvl="1"/>
            <a:r>
              <a:rPr lang="en-US" dirty="0" smtClean="0"/>
              <a:t>Share within/across programs (institution)</a:t>
            </a:r>
          </a:p>
          <a:p>
            <a:r>
              <a:rPr lang="en-US" dirty="0" smtClean="0"/>
              <a:t>Trivialization, Reductionism</a:t>
            </a:r>
          </a:p>
          <a:p>
            <a:pPr lvl="1"/>
            <a:r>
              <a:rPr lang="en-US" dirty="0" smtClean="0"/>
              <a:t>When assessment more </a:t>
            </a:r>
            <a:r>
              <a:rPr lang="en-US" dirty="0" err="1" smtClean="0"/>
              <a:t>impt</a:t>
            </a:r>
            <a:r>
              <a:rPr lang="en-US" dirty="0" smtClean="0"/>
              <a:t> than goal</a:t>
            </a:r>
          </a:p>
          <a:p>
            <a:pPr lvl="1"/>
            <a:r>
              <a:rPr lang="en-US" dirty="0" smtClean="0"/>
              <a:t>All should know what they are doing</a:t>
            </a:r>
          </a:p>
          <a:p>
            <a:r>
              <a:rPr lang="en-US" dirty="0" smtClean="0"/>
              <a:t>Legal</a:t>
            </a:r>
          </a:p>
          <a:p>
            <a:pPr lvl="1"/>
            <a:r>
              <a:rPr lang="en-US" dirty="0" smtClean="0"/>
              <a:t>What you do must fit institutional policy/procedure</a:t>
            </a:r>
          </a:p>
          <a:p>
            <a:r>
              <a:rPr lang="en-US" dirty="0" smtClean="0"/>
              <a:t>Embrace complexity (and qualitative information)</a:t>
            </a:r>
          </a:p>
          <a:p>
            <a:pPr lvl="1"/>
            <a:r>
              <a:rPr lang="en-US" dirty="0" smtClean="0"/>
              <a:t>Words, descriptions, judgment matter</a:t>
            </a:r>
            <a:endParaRPr lang="en-US" dirty="0"/>
          </a:p>
        </p:txBody>
      </p:sp>
    </p:spTree>
    <p:extLst>
      <p:ext uri="{BB962C8B-B14F-4D97-AF65-F5344CB8AC3E}">
        <p14:creationId xmlns:p14="http://schemas.microsoft.com/office/powerpoint/2010/main" val="142324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Translate Theory to Practice—Study</a:t>
            </a:r>
            <a:br>
              <a:rPr lang="en-US" dirty="0" smtClean="0"/>
            </a:br>
            <a:r>
              <a:rPr lang="en-US" sz="2700" dirty="0" smtClean="0">
                <a:solidFill>
                  <a:schemeClr val="tx1"/>
                </a:solidFill>
              </a:rPr>
              <a:t>BMC Med Ed.  2013;13:123</a:t>
            </a:r>
            <a:endParaRPr lang="en-US" sz="2700" dirty="0">
              <a:solidFill>
                <a:schemeClr val="tx1"/>
              </a:solidFill>
            </a:endParaRPr>
          </a:p>
        </p:txBody>
      </p:sp>
      <p:sp>
        <p:nvSpPr>
          <p:cNvPr id="3" name="Content Placeholder 2"/>
          <p:cNvSpPr>
            <a:spLocks noGrp="1"/>
          </p:cNvSpPr>
          <p:nvPr>
            <p:ph idx="1"/>
          </p:nvPr>
        </p:nvSpPr>
        <p:spPr/>
        <p:txBody>
          <a:bodyPr/>
          <a:lstStyle/>
          <a:p>
            <a:r>
              <a:rPr lang="en-US" dirty="0" smtClean="0"/>
              <a:t>Study in Netherlands</a:t>
            </a:r>
          </a:p>
          <a:p>
            <a:r>
              <a:rPr lang="en-US" dirty="0" smtClean="0"/>
              <a:t>Veterinary clerkship</a:t>
            </a:r>
          </a:p>
          <a:p>
            <a:r>
              <a:rPr lang="en-US" dirty="0" smtClean="0"/>
              <a:t>Program was new, designed following model</a:t>
            </a:r>
          </a:p>
          <a:p>
            <a:r>
              <a:rPr lang="en-US" dirty="0" smtClean="0"/>
              <a:t>End of rotation surveys</a:t>
            </a:r>
          </a:p>
          <a:p>
            <a:r>
              <a:rPr lang="en-US" dirty="0" smtClean="0"/>
              <a:t>Qualitative interviews with students, supervisors</a:t>
            </a:r>
            <a:endParaRPr lang="en-US" dirty="0"/>
          </a:p>
        </p:txBody>
      </p:sp>
    </p:spTree>
    <p:extLst>
      <p:ext uri="{BB962C8B-B14F-4D97-AF65-F5344CB8AC3E}">
        <p14:creationId xmlns:p14="http://schemas.microsoft.com/office/powerpoint/2010/main" val="3036816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Translate Theory to </a:t>
            </a:r>
            <a:r>
              <a:rPr lang="en-US" sz="4000" dirty="0" smtClean="0"/>
              <a:t>Practice—Not so Easy</a:t>
            </a:r>
            <a:r>
              <a:rPr lang="en-US" dirty="0"/>
              <a:t/>
            </a:r>
            <a:br>
              <a:rPr lang="en-US" dirty="0"/>
            </a:br>
            <a:r>
              <a:rPr lang="en-US" sz="2700" dirty="0">
                <a:solidFill>
                  <a:schemeClr val="tx1"/>
                </a:solidFill>
              </a:rPr>
              <a:t>BMC Med Ed.  2013;13:123</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Students perceived formative activities as increasingly summative</a:t>
            </a:r>
          </a:p>
          <a:p>
            <a:pPr lvl="1"/>
            <a:r>
              <a:rPr lang="en-US" dirty="0" smtClean="0"/>
              <a:t>Faculty had trouble not “judging”</a:t>
            </a:r>
          </a:p>
          <a:p>
            <a:pPr lvl="1"/>
            <a:r>
              <a:rPr lang="en-US" dirty="0" smtClean="0"/>
              <a:t>Formative becoming summative impaired </a:t>
            </a:r>
            <a:r>
              <a:rPr lang="en-US" dirty="0" err="1" smtClean="0"/>
              <a:t>Fb</a:t>
            </a:r>
            <a:r>
              <a:rPr lang="en-US" dirty="0" smtClean="0"/>
              <a:t>-seeking</a:t>
            </a:r>
          </a:p>
          <a:p>
            <a:r>
              <a:rPr lang="en-US" dirty="0" smtClean="0"/>
              <a:t>Feedback from faculty not specific, focused, meaningful to drive learning</a:t>
            </a:r>
          </a:p>
          <a:p>
            <a:pPr lvl="1"/>
            <a:r>
              <a:rPr lang="en-US" dirty="0" smtClean="0"/>
              <a:t>Students need training on how to seek </a:t>
            </a:r>
            <a:r>
              <a:rPr lang="en-US" dirty="0" err="1" smtClean="0"/>
              <a:t>Fb</a:t>
            </a:r>
            <a:endParaRPr lang="en-US" dirty="0" smtClean="0"/>
          </a:p>
          <a:p>
            <a:pPr lvl="1"/>
            <a:r>
              <a:rPr lang="en-US" dirty="0" smtClean="0"/>
              <a:t>Faculty need training on how to give </a:t>
            </a:r>
            <a:r>
              <a:rPr lang="en-US" dirty="0" err="1" smtClean="0"/>
              <a:t>Fb</a:t>
            </a:r>
            <a:endParaRPr lang="en-US" dirty="0" smtClean="0"/>
          </a:p>
          <a:p>
            <a:r>
              <a:rPr lang="en-US" dirty="0" smtClean="0"/>
              <a:t>Faculty need training on WBA</a:t>
            </a:r>
          </a:p>
          <a:p>
            <a:r>
              <a:rPr lang="en-US" dirty="0" smtClean="0"/>
              <a:t>Members of CCC need training, </a:t>
            </a:r>
            <a:r>
              <a:rPr lang="en-US" dirty="0" err="1" smtClean="0"/>
              <a:t>Fb</a:t>
            </a:r>
            <a:r>
              <a:rPr lang="en-US" dirty="0" smtClean="0"/>
              <a:t>, supervision</a:t>
            </a:r>
          </a:p>
          <a:p>
            <a:r>
              <a:rPr lang="en-US" dirty="0" smtClean="0"/>
              <a:t>Students wanted single coach to guide them</a:t>
            </a:r>
            <a:endParaRPr lang="en-US" dirty="0"/>
          </a:p>
        </p:txBody>
      </p:sp>
    </p:spTree>
    <p:extLst>
      <p:ext uri="{BB962C8B-B14F-4D97-AF65-F5344CB8AC3E}">
        <p14:creationId xmlns:p14="http://schemas.microsoft.com/office/powerpoint/2010/main" val="130074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Impact of programmatic assessment on student learning.</a:t>
            </a:r>
            <a:r>
              <a:rPr lang="en-US" dirty="0" smtClean="0"/>
              <a:t/>
            </a:r>
            <a:br>
              <a:rPr lang="en-US" dirty="0" smtClean="0"/>
            </a:br>
            <a:r>
              <a:rPr lang="en-US" sz="2700" dirty="0" smtClean="0">
                <a:solidFill>
                  <a:schemeClr val="tx1"/>
                </a:solidFill>
              </a:rPr>
              <a:t>Med. Educ.  2015;49:487-98</a:t>
            </a:r>
            <a:endParaRPr lang="en-US" sz="2700" dirty="0">
              <a:solidFill>
                <a:schemeClr val="tx1"/>
              </a:solidFill>
            </a:endParaRPr>
          </a:p>
        </p:txBody>
      </p:sp>
      <p:sp>
        <p:nvSpPr>
          <p:cNvPr id="3" name="Content Placeholder 2"/>
          <p:cNvSpPr>
            <a:spLocks noGrp="1"/>
          </p:cNvSpPr>
          <p:nvPr>
            <p:ph idx="1"/>
          </p:nvPr>
        </p:nvSpPr>
        <p:spPr/>
        <p:txBody>
          <a:bodyPr/>
          <a:lstStyle/>
          <a:p>
            <a:r>
              <a:rPr lang="en-US" dirty="0" smtClean="0"/>
              <a:t>Preclinical </a:t>
            </a:r>
            <a:r>
              <a:rPr lang="en-US" dirty="0" err="1" smtClean="0"/>
              <a:t>curric</a:t>
            </a:r>
            <a:r>
              <a:rPr lang="en-US" dirty="0" smtClean="0"/>
              <a:t>, 50 students, Maastricht</a:t>
            </a:r>
          </a:p>
          <a:p>
            <a:r>
              <a:rPr lang="en-US" dirty="0" smtClean="0"/>
              <a:t>Program of assessment</a:t>
            </a:r>
          </a:p>
          <a:p>
            <a:pPr lvl="1"/>
            <a:r>
              <a:rPr lang="en-US" dirty="0" smtClean="0"/>
              <a:t>MCQs, open ended, oral exams</a:t>
            </a:r>
          </a:p>
          <a:p>
            <a:pPr lvl="1"/>
            <a:r>
              <a:rPr lang="en-US" dirty="0" smtClean="0"/>
              <a:t>Written work, reports</a:t>
            </a:r>
          </a:p>
          <a:p>
            <a:pPr lvl="1"/>
            <a:r>
              <a:rPr lang="en-US" dirty="0" smtClean="0"/>
              <a:t>OSCEs</a:t>
            </a:r>
          </a:p>
          <a:p>
            <a:pPr lvl="1"/>
            <a:r>
              <a:rPr lang="en-US" dirty="0" smtClean="0"/>
              <a:t>Peer feedback</a:t>
            </a:r>
          </a:p>
          <a:p>
            <a:pPr lvl="1"/>
            <a:r>
              <a:rPr lang="en-US" dirty="0" smtClean="0"/>
              <a:t>Portfolio w/reflection</a:t>
            </a:r>
          </a:p>
          <a:p>
            <a:pPr lvl="1"/>
            <a:r>
              <a:rPr lang="en-US" dirty="0" smtClean="0"/>
              <a:t>Mentor</a:t>
            </a:r>
            <a:endParaRPr lang="en-US" dirty="0"/>
          </a:p>
        </p:txBody>
      </p:sp>
    </p:spTree>
    <p:extLst>
      <p:ext uri="{BB962C8B-B14F-4D97-AF65-F5344CB8AC3E}">
        <p14:creationId xmlns:p14="http://schemas.microsoft.com/office/powerpoint/2010/main" val="25660603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Autofit/>
          </a:bodyPr>
          <a:lstStyle/>
          <a:p>
            <a:r>
              <a:rPr lang="en-US" sz="3600" dirty="0" smtClean="0"/>
              <a:t>Programmatic assessment, </a:t>
            </a:r>
            <a:r>
              <a:rPr lang="en-US" sz="3600" dirty="0"/>
              <a:t>student learning</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smtClean="0"/>
              <a:t>How elements influenced learning depended on how learner perceived it</a:t>
            </a:r>
          </a:p>
          <a:p>
            <a:r>
              <a:rPr lang="en-US" dirty="0" smtClean="0"/>
              <a:t>Formative hard to separate from summative</a:t>
            </a:r>
          </a:p>
          <a:p>
            <a:r>
              <a:rPr lang="en-US" dirty="0" smtClean="0"/>
              <a:t>Pre-assessment learning effects</a:t>
            </a:r>
          </a:p>
          <a:p>
            <a:r>
              <a:rPr lang="en-US" dirty="0" smtClean="0"/>
              <a:t>Assessment as learning (oral exams)</a:t>
            </a:r>
          </a:p>
          <a:p>
            <a:r>
              <a:rPr lang="en-US" dirty="0" smtClean="0"/>
              <a:t>Post assessment learning (fb drove learning)</a:t>
            </a:r>
          </a:p>
          <a:p>
            <a:r>
              <a:rPr lang="en-US" dirty="0" smtClean="0"/>
              <a:t>Feedback “burnout”—enough already!</a:t>
            </a:r>
          </a:p>
          <a:p>
            <a:r>
              <a:rPr lang="en-US" dirty="0" smtClean="0"/>
              <a:t>Program with reflection and coaching led to positive post assessment learning</a:t>
            </a:r>
            <a:endParaRPr lang="en-US" dirty="0"/>
          </a:p>
        </p:txBody>
      </p:sp>
    </p:spTree>
    <p:extLst>
      <p:ext uri="{BB962C8B-B14F-4D97-AF65-F5344CB8AC3E}">
        <p14:creationId xmlns:p14="http://schemas.microsoft.com/office/powerpoint/2010/main" val="24552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B2B2B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Begin with the end in mind—even for program</a:t>
            </a:r>
          </a:p>
          <a:p>
            <a:r>
              <a:rPr lang="en-US" dirty="0" smtClean="0"/>
              <a:t>Reflect on what you are doing, doing well</a:t>
            </a:r>
          </a:p>
          <a:p>
            <a:r>
              <a:rPr lang="en-US" dirty="0" smtClean="0"/>
              <a:t>How can you link improving assessment with feedback and learning?</a:t>
            </a:r>
          </a:p>
          <a:p>
            <a:r>
              <a:rPr lang="en-US" dirty="0" smtClean="0"/>
              <a:t>Simply adopting milestones, a framework is not enough to change behavior*</a:t>
            </a:r>
          </a:p>
          <a:p>
            <a:r>
              <a:rPr lang="en-US" dirty="0" smtClean="0"/>
              <a:t>No way around it: Faculty Development</a:t>
            </a:r>
            <a:endParaRPr lang="en-US" dirty="0"/>
          </a:p>
        </p:txBody>
      </p:sp>
      <p:sp>
        <p:nvSpPr>
          <p:cNvPr id="5" name="TextBox 4"/>
          <p:cNvSpPr txBox="1"/>
          <p:nvPr/>
        </p:nvSpPr>
        <p:spPr>
          <a:xfrm>
            <a:off x="685800" y="6129086"/>
            <a:ext cx="7848600" cy="584775"/>
          </a:xfrm>
          <a:prstGeom prst="rect">
            <a:avLst/>
          </a:prstGeom>
          <a:noFill/>
        </p:spPr>
        <p:txBody>
          <a:bodyPr wrap="square" rtlCol="0">
            <a:spAutoFit/>
          </a:bodyPr>
          <a:lstStyle/>
          <a:p>
            <a:r>
              <a:rPr lang="en-US" sz="1600" dirty="0" err="1" smtClean="0"/>
              <a:t>Daelmans</a:t>
            </a:r>
            <a:r>
              <a:rPr lang="en-US" sz="1600" dirty="0" smtClean="0"/>
              <a:t> HEM, et.al.  In-training assessment: qualitative study of effects on supervision and feedback in an undergraduate clinical rotation.  Med Ed.  2006;40:51-58.</a:t>
            </a:r>
            <a:endParaRPr lang="en-US" sz="1600" dirty="0"/>
          </a:p>
        </p:txBody>
      </p:sp>
    </p:spTree>
    <p:extLst>
      <p:ext uri="{BB962C8B-B14F-4D97-AF65-F5344CB8AC3E}">
        <p14:creationId xmlns:p14="http://schemas.microsoft.com/office/powerpoint/2010/main" val="59023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936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25" y="1524000"/>
            <a:ext cx="7772400" cy="1470025"/>
          </a:xfrm>
        </p:spPr>
        <p:txBody>
          <a:bodyPr>
            <a:normAutofit fontScale="90000"/>
          </a:bodyPr>
          <a:lstStyle/>
          <a:p>
            <a:r>
              <a:rPr lang="en-US" dirty="0" smtClean="0"/>
              <a:t>A Program of Assessment:</a:t>
            </a:r>
            <a:br>
              <a:rPr lang="en-US" dirty="0" smtClean="0"/>
            </a:br>
            <a:r>
              <a:rPr lang="en-US" dirty="0" smtClean="0"/>
              <a:t>Part 2</a:t>
            </a:r>
            <a:br>
              <a:rPr lang="en-US" dirty="0" smtClean="0"/>
            </a:br>
            <a:r>
              <a:rPr lang="en-US" dirty="0" smtClean="0"/>
              <a:t>Framework and Guidelines</a:t>
            </a:r>
            <a:endParaRPr lang="en-US" sz="2700" dirty="0"/>
          </a:p>
        </p:txBody>
      </p:sp>
      <p:sp>
        <p:nvSpPr>
          <p:cNvPr id="3" name="Subtitle 2"/>
          <p:cNvSpPr>
            <a:spLocks noGrp="1"/>
          </p:cNvSpPr>
          <p:nvPr>
            <p:ph type="subTitle" idx="1"/>
          </p:nvPr>
        </p:nvSpPr>
        <p:spPr>
          <a:xfrm>
            <a:off x="685800" y="3886200"/>
            <a:ext cx="7772400" cy="2667000"/>
          </a:xfrm>
        </p:spPr>
        <p:txBody>
          <a:bodyPr>
            <a:normAutofit fontScale="85000" lnSpcReduction="20000"/>
          </a:bodyPr>
          <a:lstStyle/>
          <a:p>
            <a:r>
              <a:rPr lang="en-US" dirty="0" smtClean="0">
                <a:solidFill>
                  <a:schemeClr val="tx1"/>
                </a:solidFill>
              </a:rPr>
              <a:t>Paul A. Hemmer, MD, MPH</a:t>
            </a:r>
          </a:p>
          <a:p>
            <a:r>
              <a:rPr lang="en-US" dirty="0" smtClean="0">
                <a:solidFill>
                  <a:schemeClr val="tx1"/>
                </a:solidFill>
              </a:rPr>
              <a:t>Professor and Vice Chair, Educational Programs</a:t>
            </a:r>
          </a:p>
          <a:p>
            <a:r>
              <a:rPr lang="en-US" dirty="0" smtClean="0">
                <a:solidFill>
                  <a:schemeClr val="tx1"/>
                </a:solidFill>
              </a:rPr>
              <a:t>Department of Medicine</a:t>
            </a:r>
          </a:p>
          <a:p>
            <a:r>
              <a:rPr lang="en-US" dirty="0" smtClean="0">
                <a:solidFill>
                  <a:schemeClr val="tx1"/>
                </a:solidFill>
              </a:rPr>
              <a:t>Uniformed Services University</a:t>
            </a:r>
          </a:p>
          <a:p>
            <a:r>
              <a:rPr lang="en-US" dirty="0" smtClean="0">
                <a:solidFill>
                  <a:schemeClr val="tx1"/>
                </a:solidFill>
              </a:rPr>
              <a:t>F. Edward Hebert School of Medicine</a:t>
            </a:r>
          </a:p>
          <a:p>
            <a:r>
              <a:rPr lang="en-US" dirty="0" smtClean="0">
                <a:solidFill>
                  <a:schemeClr val="tx1"/>
                </a:solidFill>
              </a:rPr>
              <a:t>Bethesda, MD</a:t>
            </a:r>
          </a:p>
          <a:p>
            <a:endParaRPr lang="en-US" dirty="0">
              <a:solidFill>
                <a:schemeClr val="tx1"/>
              </a:solidFill>
            </a:endParaRPr>
          </a:p>
        </p:txBody>
      </p:sp>
      <p:pic>
        <p:nvPicPr>
          <p:cNvPr id="4" name="Picture 2" descr="http://www.usuhs.mil/vpe/branding/USU40thLogoC.png"/>
          <p:cNvPicPr>
            <a:picLocks noChangeAspect="1" noChangeArrowheads="1"/>
          </p:cNvPicPr>
          <p:nvPr/>
        </p:nvPicPr>
        <p:blipFill>
          <a:blip r:embed="rId2" cstate="print"/>
          <a:srcRect/>
          <a:stretch>
            <a:fillRect/>
          </a:stretch>
        </p:blipFill>
        <p:spPr bwMode="auto">
          <a:xfrm>
            <a:off x="0" y="0"/>
            <a:ext cx="762000" cy="762000"/>
          </a:xfrm>
          <a:prstGeom prst="rect">
            <a:avLst/>
          </a:prstGeom>
          <a:noFill/>
        </p:spPr>
      </p:pic>
    </p:spTree>
    <p:extLst>
      <p:ext uri="{BB962C8B-B14F-4D97-AF65-F5344CB8AC3E}">
        <p14:creationId xmlns:p14="http://schemas.microsoft.com/office/powerpoint/2010/main" val="674160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Developing a Program of Assessment</a:t>
            </a:r>
            <a:endParaRPr lang="en-US" dirty="0"/>
          </a:p>
        </p:txBody>
      </p:sp>
      <p:sp>
        <p:nvSpPr>
          <p:cNvPr id="3" name="Content Placeholder 2"/>
          <p:cNvSpPr>
            <a:spLocks noGrp="1"/>
          </p:cNvSpPr>
          <p:nvPr>
            <p:ph idx="1"/>
          </p:nvPr>
        </p:nvSpPr>
        <p:spPr/>
        <p:txBody>
          <a:bodyPr/>
          <a:lstStyle/>
          <a:p>
            <a:r>
              <a:rPr lang="en-US" dirty="0" smtClean="0"/>
              <a:t>More than amalgamation of components</a:t>
            </a:r>
          </a:p>
          <a:p>
            <a:pPr lvl="1"/>
            <a:r>
              <a:rPr lang="en-US" dirty="0" smtClean="0"/>
              <a:t>Coherent, integrated to achieve a goal</a:t>
            </a:r>
          </a:p>
          <a:p>
            <a:r>
              <a:rPr lang="en-US" dirty="0" smtClean="0"/>
              <a:t>Some program descriptions exist*</a:t>
            </a:r>
          </a:p>
          <a:p>
            <a:r>
              <a:rPr lang="en-US" dirty="0" smtClean="0"/>
              <a:t>General guidance, approach lacking</a:t>
            </a:r>
          </a:p>
          <a:p>
            <a:r>
              <a:rPr lang="en-US" dirty="0" err="1" smtClean="0"/>
              <a:t>Dijkstra</a:t>
            </a:r>
            <a:r>
              <a:rPr lang="en-US" dirty="0" smtClean="0"/>
              <a:t> developed framework</a:t>
            </a:r>
          </a:p>
          <a:p>
            <a:pPr lvl="1"/>
            <a:r>
              <a:rPr lang="en-US" dirty="0" err="1" smtClean="0"/>
              <a:t>Adv</a:t>
            </a:r>
            <a:r>
              <a:rPr lang="en-US" dirty="0" smtClean="0"/>
              <a:t> Health </a:t>
            </a:r>
            <a:r>
              <a:rPr lang="en-US" dirty="0" err="1" smtClean="0"/>
              <a:t>Sci</a:t>
            </a:r>
            <a:r>
              <a:rPr lang="en-US" dirty="0" smtClean="0"/>
              <a:t> Educ.  2010;15:379-93.</a:t>
            </a:r>
            <a:endParaRPr lang="en-US" dirty="0"/>
          </a:p>
        </p:txBody>
      </p:sp>
      <p:sp>
        <p:nvSpPr>
          <p:cNvPr id="4" name="TextBox 3"/>
          <p:cNvSpPr txBox="1"/>
          <p:nvPr/>
        </p:nvSpPr>
        <p:spPr>
          <a:xfrm>
            <a:off x="377952" y="6229322"/>
            <a:ext cx="8763000" cy="646331"/>
          </a:xfrm>
          <a:prstGeom prst="rect">
            <a:avLst/>
          </a:prstGeom>
          <a:noFill/>
        </p:spPr>
        <p:txBody>
          <a:bodyPr wrap="square" rtlCol="0">
            <a:spAutoFit/>
          </a:bodyPr>
          <a:lstStyle/>
          <a:p>
            <a:pPr algn="ctr"/>
            <a:r>
              <a:rPr lang="en-US" dirty="0" smtClean="0"/>
              <a:t>*Ricketts C, Bligh J.  Developing a “Frequent Look and Rapid Remediation” Assessment System for a New Medical School.  </a:t>
            </a:r>
            <a:r>
              <a:rPr lang="en-US" dirty="0" err="1" smtClean="0"/>
              <a:t>Acad</a:t>
            </a:r>
            <a:r>
              <a:rPr lang="en-US" dirty="0" smtClean="0"/>
              <a:t> Med.  2011;86:67-71.</a:t>
            </a:r>
            <a:endParaRPr lang="en-US" dirty="0"/>
          </a:p>
        </p:txBody>
      </p:sp>
    </p:spTree>
    <p:extLst>
      <p:ext uri="{BB962C8B-B14F-4D97-AF65-F5344CB8AC3E}">
        <p14:creationId xmlns:p14="http://schemas.microsoft.com/office/powerpoint/2010/main" val="2089881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1905000"/>
            <a:ext cx="8096250" cy="4191000"/>
          </a:xfrm>
          <a:prstGeom prst="rect">
            <a:avLst/>
          </a:prstGeom>
        </p:spPr>
      </p:pic>
      <p:sp>
        <p:nvSpPr>
          <p:cNvPr id="7" name="Title 6"/>
          <p:cNvSpPr>
            <a:spLocks noGrp="1"/>
          </p:cNvSpPr>
          <p:nvPr>
            <p:ph type="title"/>
          </p:nvPr>
        </p:nvSpPr>
        <p:spPr/>
        <p:txBody>
          <a:bodyPr>
            <a:normAutofit fontScale="90000"/>
          </a:bodyPr>
          <a:lstStyle/>
          <a:p>
            <a:r>
              <a:rPr lang="en-US" dirty="0" smtClean="0"/>
              <a:t>Background:</a:t>
            </a:r>
            <a:br>
              <a:rPr lang="en-US" dirty="0" smtClean="0"/>
            </a:br>
            <a:r>
              <a:rPr lang="en-US" dirty="0" smtClean="0"/>
              <a:t>Let’s learn from each other</a:t>
            </a:r>
            <a:endParaRPr lang="en-US" dirty="0"/>
          </a:p>
        </p:txBody>
      </p:sp>
    </p:spTree>
    <p:extLst>
      <p:ext uri="{BB962C8B-B14F-4D97-AF65-F5344CB8AC3E}">
        <p14:creationId xmlns:p14="http://schemas.microsoft.com/office/powerpoint/2010/main" val="336765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7814" y="685800"/>
            <a:ext cx="8153400" cy="4966303"/>
          </a:xfrm>
          <a:prstGeom prst="rect">
            <a:avLst/>
          </a:prstGeom>
        </p:spPr>
      </p:pic>
      <p:sp>
        <p:nvSpPr>
          <p:cNvPr id="2" name="Rectangle 1"/>
          <p:cNvSpPr/>
          <p:nvPr/>
        </p:nvSpPr>
        <p:spPr>
          <a:xfrm>
            <a:off x="557814" y="5791200"/>
            <a:ext cx="8153400" cy="923330"/>
          </a:xfrm>
          <a:prstGeom prst="rect">
            <a:avLst/>
          </a:prstGeom>
        </p:spPr>
        <p:txBody>
          <a:bodyPr wrap="square">
            <a:spAutoFit/>
          </a:bodyPr>
          <a:lstStyle/>
          <a:p>
            <a:pPr algn="ctr">
              <a:tabLst>
                <a:tab pos="2880360" algn="ctr"/>
                <a:tab pos="5760720" algn="r"/>
              </a:tabLst>
            </a:pPr>
            <a:r>
              <a:rPr lang="en-GB" dirty="0" err="1">
                <a:latin typeface="Calibri" panose="020F0502020204030204" pitchFamily="34" charset="0"/>
                <a:ea typeface="SimSun" panose="02010600030101010101" pitchFamily="2" charset="-122"/>
                <a:cs typeface="Times New Roman" panose="02020603050405020304" pitchFamily="18" charset="0"/>
              </a:rPr>
              <a:t>Dijkstra</a:t>
            </a:r>
            <a:r>
              <a:rPr lang="en-GB" dirty="0">
                <a:latin typeface="Calibri" panose="020F0502020204030204" pitchFamily="34" charset="0"/>
                <a:ea typeface="SimSun" panose="02010600030101010101" pitchFamily="2" charset="-122"/>
                <a:cs typeface="Times New Roman" panose="02020603050405020304" pitchFamily="18" charset="0"/>
              </a:rPr>
              <a:t> J, et.al.  Expert validation of fit-for-purpose guidelines for designing programmes of assessment.  BMC Med Ed.  2012;12:20.  http://www.biomedcentral.com/1472-6920/12/20</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34316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at the Start</a:t>
            </a:r>
            <a:endParaRPr lang="en-US" dirty="0"/>
          </a:p>
        </p:txBody>
      </p:sp>
      <p:sp>
        <p:nvSpPr>
          <p:cNvPr id="3" name="Content Placeholder 2"/>
          <p:cNvSpPr>
            <a:spLocks noGrp="1"/>
          </p:cNvSpPr>
          <p:nvPr>
            <p:ph idx="1"/>
          </p:nvPr>
        </p:nvSpPr>
        <p:spPr/>
        <p:txBody>
          <a:bodyPr/>
          <a:lstStyle/>
          <a:p>
            <a:r>
              <a:rPr lang="en-US" dirty="0" smtClean="0"/>
              <a:t>Why are you doing what you are doing?</a:t>
            </a:r>
          </a:p>
          <a:p>
            <a:r>
              <a:rPr lang="en-US" dirty="0" smtClean="0"/>
              <a:t>Understand your context</a:t>
            </a:r>
          </a:p>
          <a:p>
            <a:pPr lvl="1"/>
            <a:r>
              <a:rPr lang="en-US" dirty="0" smtClean="0"/>
              <a:t>Resources, stakeholders, expertise</a:t>
            </a:r>
          </a:p>
          <a:p>
            <a:r>
              <a:rPr lang="en-US" dirty="0" smtClean="0"/>
              <a:t>Don’t make assessment an after thought</a:t>
            </a:r>
          </a:p>
          <a:p>
            <a:pPr lvl="1"/>
            <a:r>
              <a:rPr lang="en-US" dirty="0" smtClean="0"/>
              <a:t>Build it with the curriculum</a:t>
            </a:r>
          </a:p>
          <a:p>
            <a:pPr lvl="1"/>
            <a:r>
              <a:rPr lang="en-US" dirty="0" smtClean="0"/>
              <a:t>Prioritize, balance stakes with resources</a:t>
            </a:r>
          </a:p>
          <a:p>
            <a:r>
              <a:rPr lang="en-US" dirty="0" smtClean="0"/>
              <a:t>Develop a plan to take a hard look</a:t>
            </a:r>
            <a:endParaRPr lang="en-US" dirty="0"/>
          </a:p>
        </p:txBody>
      </p:sp>
    </p:spTree>
    <p:extLst>
      <p:ext uri="{BB962C8B-B14F-4D97-AF65-F5344CB8AC3E}">
        <p14:creationId xmlns:p14="http://schemas.microsoft.com/office/powerpoint/2010/main" val="287022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Guidelines (72 in all!)</a:t>
            </a:r>
            <a:br>
              <a:rPr lang="en-US" dirty="0" smtClean="0"/>
            </a:br>
            <a:r>
              <a:rPr lang="en-GB" sz="2000" b="0" dirty="0">
                <a:latin typeface="Calibri" panose="020F0502020204030204" pitchFamily="34" charset="0"/>
                <a:ea typeface="SimSun" panose="02010600030101010101" pitchFamily="2" charset="-122"/>
                <a:cs typeface="Times New Roman" panose="02020603050405020304" pitchFamily="18" charset="0"/>
              </a:rPr>
              <a:t>BMC Med Ed.  2012;12:20.  http://</a:t>
            </a:r>
            <a:r>
              <a:rPr lang="en-GB" sz="2000" b="0" dirty="0" smtClean="0">
                <a:latin typeface="Calibri" panose="020F0502020204030204" pitchFamily="34" charset="0"/>
                <a:ea typeface="SimSun" panose="02010600030101010101" pitchFamily="2" charset="-122"/>
                <a:cs typeface="Times New Roman" panose="02020603050405020304" pitchFamily="18" charset="0"/>
              </a:rPr>
              <a:t>www.biomedcentral.com/1472-6920/12/20</a:t>
            </a:r>
            <a:endParaRPr lang="en-US" dirty="0"/>
          </a:p>
        </p:txBody>
      </p:sp>
      <p:sp>
        <p:nvSpPr>
          <p:cNvPr id="3" name="Content Placeholder 2"/>
          <p:cNvSpPr>
            <a:spLocks noGrp="1"/>
          </p:cNvSpPr>
          <p:nvPr>
            <p:ph idx="1"/>
          </p:nvPr>
        </p:nvSpPr>
        <p:spPr>
          <a:xfrm>
            <a:off x="457200" y="2057400"/>
            <a:ext cx="8229600" cy="4572000"/>
          </a:xfrm>
        </p:spPr>
        <p:txBody>
          <a:bodyPr>
            <a:normAutofit fontScale="70000" lnSpcReduction="20000"/>
          </a:bodyPr>
          <a:lstStyle/>
          <a:p>
            <a:r>
              <a:rPr lang="en-GB" sz="3600" dirty="0" smtClean="0"/>
              <a:t>Decisions </a:t>
            </a:r>
            <a:r>
              <a:rPr lang="en-GB" sz="3600" dirty="0"/>
              <a:t>(and </a:t>
            </a:r>
            <a:r>
              <a:rPr lang="en-GB" sz="3600" dirty="0" smtClean="0"/>
              <a:t>consequences</a:t>
            </a:r>
            <a:r>
              <a:rPr lang="en-GB" sz="3600" dirty="0"/>
              <a:t>) should be proportionate to the quality of the information on which they are based</a:t>
            </a:r>
            <a:r>
              <a:rPr lang="en-GB" sz="3600" dirty="0" smtClean="0"/>
              <a:t>.</a:t>
            </a:r>
          </a:p>
          <a:p>
            <a:endParaRPr lang="en-US" sz="3600" dirty="0"/>
          </a:p>
          <a:p>
            <a:r>
              <a:rPr lang="en-GB" sz="3600" dirty="0" smtClean="0"/>
              <a:t>Decisions </a:t>
            </a:r>
            <a:r>
              <a:rPr lang="en-GB" sz="3600" dirty="0"/>
              <a:t>in the design process should be </a:t>
            </a:r>
            <a:r>
              <a:rPr lang="en-GB" sz="3600" dirty="0" smtClean="0"/>
              <a:t>supported (preferably) by </a:t>
            </a:r>
            <a:r>
              <a:rPr lang="en-GB" sz="3600" dirty="0"/>
              <a:t>scientific </a:t>
            </a:r>
            <a:r>
              <a:rPr lang="en-GB" sz="3600" dirty="0" smtClean="0"/>
              <a:t>evidence/evidence best </a:t>
            </a:r>
            <a:r>
              <a:rPr lang="en-GB" sz="3600" dirty="0"/>
              <a:t>practice. </a:t>
            </a:r>
            <a:endParaRPr lang="en-GB" sz="3600" dirty="0" smtClean="0"/>
          </a:p>
          <a:p>
            <a:pPr lvl="1"/>
            <a:r>
              <a:rPr lang="en-GB" sz="3600" dirty="0" smtClean="0"/>
              <a:t>If </a:t>
            </a:r>
            <a:r>
              <a:rPr lang="en-GB" sz="3600" dirty="0"/>
              <a:t>evidence is unavailable to support the choices made when designing the programme of assessment, the decisions should be identified as high priority for research</a:t>
            </a:r>
            <a:r>
              <a:rPr lang="en-GB" sz="3600" dirty="0" smtClean="0"/>
              <a:t>.</a:t>
            </a:r>
          </a:p>
          <a:p>
            <a:endParaRPr lang="en-US" sz="3600" dirty="0"/>
          </a:p>
          <a:p>
            <a:r>
              <a:rPr lang="en-GB" sz="3600" dirty="0" smtClean="0"/>
              <a:t>Specific </a:t>
            </a:r>
            <a:r>
              <a:rPr lang="en-GB" sz="3600" dirty="0"/>
              <a:t>expertise should be available (or sought) to perform the activities in the programme of assessment.</a:t>
            </a:r>
            <a:endParaRPr lang="en-US" sz="3600" dirty="0"/>
          </a:p>
          <a:p>
            <a:endParaRPr lang="en-US" dirty="0"/>
          </a:p>
        </p:txBody>
      </p:sp>
      <p:sp>
        <p:nvSpPr>
          <p:cNvPr id="4" name="TextBox 3"/>
          <p:cNvSpPr txBox="1"/>
          <p:nvPr/>
        </p:nvSpPr>
        <p:spPr>
          <a:xfrm>
            <a:off x="2590800" y="1348173"/>
            <a:ext cx="4225772" cy="707886"/>
          </a:xfrm>
          <a:prstGeom prst="rect">
            <a:avLst/>
          </a:prstGeom>
          <a:noFill/>
        </p:spPr>
        <p:txBody>
          <a:bodyPr wrap="none" rtlCol="0">
            <a:spAutoFit/>
          </a:bodyPr>
          <a:lstStyle/>
          <a:p>
            <a:r>
              <a:rPr lang="en-US" sz="4000" b="1" u="sng" dirty="0" smtClean="0"/>
              <a:t>General Guidelines</a:t>
            </a:r>
            <a:endParaRPr lang="en-US" sz="4000" b="1" u="sng" dirty="0"/>
          </a:p>
        </p:txBody>
      </p:sp>
    </p:spTree>
    <p:extLst>
      <p:ext uri="{BB962C8B-B14F-4D97-AF65-F5344CB8AC3E}">
        <p14:creationId xmlns:p14="http://schemas.microsoft.com/office/powerpoint/2010/main" val="345116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685800"/>
            <a:ext cx="8458200" cy="5638800"/>
          </a:xfrm>
          <a:prstGeom prst="rect">
            <a:avLst/>
          </a:prstGeom>
        </p:spPr>
      </p:pic>
      <p:sp>
        <p:nvSpPr>
          <p:cNvPr id="4" name="Rectangle 3"/>
          <p:cNvSpPr/>
          <p:nvPr/>
        </p:nvSpPr>
        <p:spPr>
          <a:xfrm>
            <a:off x="990600" y="1143000"/>
            <a:ext cx="7391400" cy="472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5" name="TextBox 4"/>
          <p:cNvSpPr txBox="1"/>
          <p:nvPr/>
        </p:nvSpPr>
        <p:spPr>
          <a:xfrm>
            <a:off x="1295400" y="1371600"/>
            <a:ext cx="6903396" cy="1200329"/>
          </a:xfrm>
          <a:prstGeom prst="rect">
            <a:avLst/>
          </a:prstGeom>
          <a:noFill/>
        </p:spPr>
        <p:txBody>
          <a:bodyPr wrap="square" rtlCol="0">
            <a:spAutoFit/>
          </a:bodyPr>
          <a:lstStyle/>
          <a:p>
            <a:r>
              <a:rPr lang="en-GB" dirty="0" smtClean="0"/>
              <a:t>Opportunities and restrictions </a:t>
            </a:r>
            <a:r>
              <a:rPr lang="en-GB" dirty="0"/>
              <a:t>for the assessment programme should be identified at an early stage and taken into account in the design process.</a:t>
            </a:r>
            <a:endParaRPr lang="en-US" dirty="0"/>
          </a:p>
          <a:p>
            <a:endParaRPr lang="en-GB" dirty="0" smtClean="0"/>
          </a:p>
          <a:p>
            <a:r>
              <a:rPr lang="en-GB" dirty="0" smtClean="0"/>
              <a:t>Check design </a:t>
            </a:r>
            <a:r>
              <a:rPr lang="en-GB" dirty="0"/>
              <a:t>decisions </a:t>
            </a:r>
            <a:r>
              <a:rPr lang="en-GB" dirty="0" smtClean="0"/>
              <a:t>against </a:t>
            </a:r>
            <a:r>
              <a:rPr lang="en-GB" dirty="0"/>
              <a:t>consequences for the infrastructure. </a:t>
            </a:r>
            <a:endParaRPr lang="en-US" dirty="0"/>
          </a:p>
        </p:txBody>
      </p:sp>
      <p:sp>
        <p:nvSpPr>
          <p:cNvPr id="6" name="TextBox 5"/>
          <p:cNvSpPr txBox="1"/>
          <p:nvPr/>
        </p:nvSpPr>
        <p:spPr>
          <a:xfrm>
            <a:off x="4686300" y="4724400"/>
            <a:ext cx="184731" cy="369332"/>
          </a:xfrm>
          <a:prstGeom prst="rect">
            <a:avLst/>
          </a:prstGeom>
          <a:noFill/>
        </p:spPr>
        <p:txBody>
          <a:bodyPr wrap="none" rtlCol="0">
            <a:spAutoFit/>
          </a:bodyPr>
          <a:lstStyle/>
          <a:p>
            <a:endParaRPr lang="en-US" dirty="0"/>
          </a:p>
        </p:txBody>
      </p:sp>
      <p:sp>
        <p:nvSpPr>
          <p:cNvPr id="7" name="TextBox 6"/>
          <p:cNvSpPr txBox="1"/>
          <p:nvPr/>
        </p:nvSpPr>
        <p:spPr>
          <a:xfrm>
            <a:off x="1295400" y="4770566"/>
            <a:ext cx="6903396" cy="923330"/>
          </a:xfrm>
          <a:prstGeom prst="rect">
            <a:avLst/>
          </a:prstGeom>
          <a:noFill/>
        </p:spPr>
        <p:txBody>
          <a:bodyPr wrap="square" rtlCol="0">
            <a:spAutoFit/>
          </a:bodyPr>
          <a:lstStyle/>
          <a:p>
            <a:r>
              <a:rPr lang="en-GB" dirty="0"/>
              <a:t>Stakeholders of the assessment programme should be identified and a rationale provided for including the expertise of different stakeholders (or not) and the specific role(s) which they should fulfil.</a:t>
            </a:r>
            <a:endParaRPr lang="en-US" dirty="0"/>
          </a:p>
        </p:txBody>
      </p:sp>
      <p:sp>
        <p:nvSpPr>
          <p:cNvPr id="8" name="TextBox 7"/>
          <p:cNvSpPr txBox="1"/>
          <p:nvPr/>
        </p:nvSpPr>
        <p:spPr>
          <a:xfrm>
            <a:off x="1017972" y="3359921"/>
            <a:ext cx="7410234" cy="646331"/>
          </a:xfrm>
          <a:prstGeom prst="rect">
            <a:avLst/>
          </a:prstGeom>
          <a:noFill/>
        </p:spPr>
        <p:txBody>
          <a:bodyPr wrap="none" rtlCol="0">
            <a:spAutoFit/>
          </a:bodyPr>
          <a:lstStyle/>
          <a:p>
            <a:r>
              <a:rPr lang="en-GB" b="1" dirty="0"/>
              <a:t>One principal purpose of the assessment programme should be formulated</a:t>
            </a:r>
            <a:r>
              <a:rPr lang="en-GB" b="1" dirty="0" smtClean="0"/>
              <a:t>.</a:t>
            </a:r>
          </a:p>
          <a:p>
            <a:pPr algn="ctr"/>
            <a:r>
              <a:rPr lang="en-GB" b="1" dirty="0" smtClean="0"/>
              <a:t>“Granting a license to </a:t>
            </a:r>
            <a:r>
              <a:rPr lang="en-GB" b="1" smtClean="0"/>
              <a:t>commit medicine.”</a:t>
            </a:r>
            <a:endParaRPr lang="en-US" b="1" dirty="0"/>
          </a:p>
        </p:txBody>
      </p:sp>
    </p:spTree>
    <p:extLst>
      <p:ext uri="{BB962C8B-B14F-4D97-AF65-F5344CB8AC3E}">
        <p14:creationId xmlns:p14="http://schemas.microsoft.com/office/powerpoint/2010/main" val="14912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7" grpId="0"/>
      <p:bldP spid="7" grpId="1"/>
      <p:bldP spid="8" grpId="0"/>
      <p:bldP spid="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990600"/>
            <a:ext cx="8153400" cy="4966303"/>
          </a:xfrm>
          <a:prstGeom prst="rect">
            <a:avLst/>
          </a:prstGeom>
        </p:spPr>
      </p:pic>
    </p:spTree>
    <p:extLst>
      <p:ext uri="{BB962C8B-B14F-4D97-AF65-F5344CB8AC3E}">
        <p14:creationId xmlns:p14="http://schemas.microsoft.com/office/powerpoint/2010/main" val="1035784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in Action</a:t>
            </a:r>
            <a:endParaRPr lang="en-US" dirty="0"/>
          </a:p>
        </p:txBody>
      </p:sp>
      <p:sp>
        <p:nvSpPr>
          <p:cNvPr id="3" name="Content Placeholder 2"/>
          <p:cNvSpPr>
            <a:spLocks noGrp="1"/>
          </p:cNvSpPr>
          <p:nvPr>
            <p:ph idx="1"/>
          </p:nvPr>
        </p:nvSpPr>
        <p:spPr/>
        <p:txBody>
          <a:bodyPr>
            <a:normAutofit fontScale="92500"/>
          </a:bodyPr>
          <a:lstStyle/>
          <a:p>
            <a:r>
              <a:rPr lang="en-GB" dirty="0"/>
              <a:t>B1	When selecting an assessment component for the programme, the extent to which it contributes to the purpose(s) of the assessment programme should be the guiding principle</a:t>
            </a:r>
            <a:r>
              <a:rPr lang="en-GB" dirty="0" smtClean="0"/>
              <a:t>.</a:t>
            </a:r>
            <a:endParaRPr lang="en-US" dirty="0" smtClean="0"/>
          </a:p>
          <a:p>
            <a:endParaRPr lang="en-US" dirty="0"/>
          </a:p>
          <a:p>
            <a:r>
              <a:rPr lang="en-US" dirty="0" smtClean="0"/>
              <a:t>E.g., include Anatomy practical exam if it contributes to purpose(s) of assessment program.</a:t>
            </a:r>
          </a:p>
          <a:p>
            <a:pPr lvl="1"/>
            <a:r>
              <a:rPr lang="en-US" dirty="0" smtClean="0"/>
              <a:t>It’s a component of a larger program</a:t>
            </a:r>
            <a:endParaRPr lang="en-US" dirty="0"/>
          </a:p>
        </p:txBody>
      </p:sp>
    </p:spTree>
    <p:extLst>
      <p:ext uri="{BB962C8B-B14F-4D97-AF65-F5344CB8AC3E}">
        <p14:creationId xmlns:p14="http://schemas.microsoft.com/office/powerpoint/2010/main" val="10358618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Supporting the Program</a:t>
            </a:r>
            <a:br>
              <a:rPr lang="en-US" dirty="0" smtClean="0"/>
            </a:br>
            <a:r>
              <a:rPr lang="en-US" sz="3600" dirty="0" smtClean="0"/>
              <a:t>Use of NBME Customized Exams</a:t>
            </a:r>
            <a:endParaRPr lang="en-US" sz="3600" dirty="0"/>
          </a:p>
        </p:txBody>
      </p:sp>
      <p:sp>
        <p:nvSpPr>
          <p:cNvPr id="3" name="Content Placeholder 2"/>
          <p:cNvSpPr>
            <a:spLocks noGrp="1"/>
          </p:cNvSpPr>
          <p:nvPr>
            <p:ph idx="1"/>
          </p:nvPr>
        </p:nvSpPr>
        <p:spPr>
          <a:xfrm>
            <a:off x="1524000" y="1600200"/>
            <a:ext cx="7448550" cy="4525963"/>
          </a:xfrm>
        </p:spPr>
        <p:txBody>
          <a:bodyPr>
            <a:normAutofit/>
          </a:bodyPr>
          <a:lstStyle/>
          <a:p>
            <a:r>
              <a:rPr lang="en-GB" dirty="0" smtClean="0"/>
              <a:t>C4: Support </a:t>
            </a:r>
            <a:r>
              <a:rPr lang="en-GB" dirty="0"/>
              <a:t>for constructing the assessment components requires domain expertise and assessment </a:t>
            </a:r>
            <a:r>
              <a:rPr lang="en-GB" dirty="0" smtClean="0"/>
              <a:t>expertise.</a:t>
            </a:r>
          </a:p>
          <a:p>
            <a:pPr lvl="1"/>
            <a:r>
              <a:rPr lang="en-GB" dirty="0" smtClean="0"/>
              <a:t>Important consideration based on available expertise @ USUHS</a:t>
            </a:r>
          </a:p>
          <a:p>
            <a:r>
              <a:rPr lang="en-GB" dirty="0"/>
              <a:t>B6	The effect of the instruments on </a:t>
            </a:r>
            <a:r>
              <a:rPr lang="en-GB" dirty="0" err="1"/>
              <a:t>assessee</a:t>
            </a:r>
            <a:r>
              <a:rPr lang="en-GB" dirty="0"/>
              <a:t> behaviour should be taken into account.</a:t>
            </a:r>
            <a:endParaRPr lang="en-US" dirty="0"/>
          </a:p>
          <a:p>
            <a:pPr lvl="1"/>
            <a:endParaRPr lang="en-GB" dirty="0" smtClean="0"/>
          </a:p>
        </p:txBody>
      </p:sp>
      <p:pic>
        <p:nvPicPr>
          <p:cNvPr id="4" name="Picture 3"/>
          <p:cNvPicPr>
            <a:picLocks noChangeAspect="1"/>
          </p:cNvPicPr>
          <p:nvPr/>
        </p:nvPicPr>
        <p:blipFill>
          <a:blip r:embed="rId2"/>
          <a:stretch>
            <a:fillRect/>
          </a:stretch>
        </p:blipFill>
        <p:spPr>
          <a:xfrm>
            <a:off x="7086600" y="4343400"/>
            <a:ext cx="1885950" cy="2428875"/>
          </a:xfrm>
          <a:prstGeom prst="rect">
            <a:avLst/>
          </a:prstGeom>
        </p:spPr>
      </p:pic>
      <p:pic>
        <p:nvPicPr>
          <p:cNvPr id="5" name="Picture 4"/>
          <p:cNvPicPr>
            <a:picLocks noChangeAspect="1"/>
          </p:cNvPicPr>
          <p:nvPr/>
        </p:nvPicPr>
        <p:blipFill>
          <a:blip r:embed="rId3"/>
          <a:stretch>
            <a:fillRect/>
          </a:stretch>
        </p:blipFill>
        <p:spPr>
          <a:xfrm>
            <a:off x="178043" y="1752600"/>
            <a:ext cx="1321543" cy="3704229"/>
          </a:xfrm>
          <a:prstGeom prst="rect">
            <a:avLst/>
          </a:prstGeom>
        </p:spPr>
      </p:pic>
    </p:spTree>
    <p:extLst>
      <p:ext uri="{BB962C8B-B14F-4D97-AF65-F5344CB8AC3E}">
        <p14:creationId xmlns:p14="http://schemas.microsoft.com/office/powerpoint/2010/main" val="390141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the Program</a:t>
            </a:r>
            <a:endParaRPr lang="en-US" dirty="0"/>
          </a:p>
        </p:txBody>
      </p:sp>
      <p:sp>
        <p:nvSpPr>
          <p:cNvPr id="3" name="Content Placeholder 2"/>
          <p:cNvSpPr>
            <a:spLocks noGrp="1"/>
          </p:cNvSpPr>
          <p:nvPr>
            <p:ph idx="1"/>
          </p:nvPr>
        </p:nvSpPr>
        <p:spPr>
          <a:xfrm>
            <a:off x="1600200" y="1600200"/>
            <a:ext cx="7086600" cy="4525963"/>
          </a:xfrm>
        </p:spPr>
        <p:txBody>
          <a:bodyPr/>
          <a:lstStyle/>
          <a:p>
            <a:r>
              <a:rPr lang="en-US" dirty="0" smtClean="0"/>
              <a:t>Domain Mapping</a:t>
            </a:r>
          </a:p>
          <a:p>
            <a:pPr lvl="1"/>
            <a:r>
              <a:rPr lang="en-US" dirty="0" smtClean="0"/>
              <a:t>Can you link assessment to SOM goals and objectives?</a:t>
            </a:r>
            <a:endParaRPr lang="en-US" dirty="0"/>
          </a:p>
        </p:txBody>
      </p:sp>
      <p:pic>
        <p:nvPicPr>
          <p:cNvPr id="4" name="Picture 3"/>
          <p:cNvPicPr>
            <a:picLocks noChangeAspect="1"/>
          </p:cNvPicPr>
          <p:nvPr/>
        </p:nvPicPr>
        <p:blipFill>
          <a:blip r:embed="rId2"/>
          <a:stretch>
            <a:fillRect/>
          </a:stretch>
        </p:blipFill>
        <p:spPr>
          <a:xfrm>
            <a:off x="227828" y="1600200"/>
            <a:ext cx="1372372" cy="4267200"/>
          </a:xfrm>
          <a:prstGeom prst="rect">
            <a:avLst/>
          </a:prstGeom>
        </p:spPr>
      </p:pic>
    </p:spTree>
    <p:extLst>
      <p:ext uri="{BB962C8B-B14F-4D97-AF65-F5344CB8AC3E}">
        <p14:creationId xmlns:p14="http://schemas.microsoft.com/office/powerpoint/2010/main" val="25160759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the Program</a:t>
            </a:r>
            <a:br>
              <a:rPr lang="en-US" dirty="0" smtClean="0"/>
            </a:br>
            <a:r>
              <a:rPr lang="en-US" sz="4000" b="0" dirty="0" smtClean="0"/>
              <a:t>(You’re never finished)</a:t>
            </a:r>
            <a:endParaRPr lang="en-US" sz="4000" b="0" dirty="0"/>
          </a:p>
        </p:txBody>
      </p:sp>
      <p:sp>
        <p:nvSpPr>
          <p:cNvPr id="3" name="Content Placeholder 2"/>
          <p:cNvSpPr>
            <a:spLocks noGrp="1"/>
          </p:cNvSpPr>
          <p:nvPr>
            <p:ph idx="1"/>
          </p:nvPr>
        </p:nvSpPr>
        <p:spPr>
          <a:xfrm>
            <a:off x="1593542" y="1763697"/>
            <a:ext cx="7086600" cy="4525963"/>
          </a:xfrm>
        </p:spPr>
        <p:txBody>
          <a:bodyPr/>
          <a:lstStyle/>
          <a:p>
            <a:r>
              <a:rPr lang="en-GB" dirty="0" smtClean="0"/>
              <a:t>E1</a:t>
            </a:r>
            <a:r>
              <a:rPr lang="en-GB" dirty="0"/>
              <a:t>	A regular and recurrent process of evaluation and improvement should be in place, closing the feedback loop.</a:t>
            </a:r>
            <a:endParaRPr lang="en-US" dirty="0"/>
          </a:p>
          <a:p>
            <a:pPr lvl="1"/>
            <a:r>
              <a:rPr lang="en-US" b="1" dirty="0" smtClean="0"/>
              <a:t>Plan for this from the start!</a:t>
            </a:r>
            <a:endParaRPr lang="en-US" b="1" dirty="0"/>
          </a:p>
        </p:txBody>
      </p:sp>
      <p:pic>
        <p:nvPicPr>
          <p:cNvPr id="4" name="Picture 3"/>
          <p:cNvPicPr>
            <a:picLocks noChangeAspect="1"/>
          </p:cNvPicPr>
          <p:nvPr/>
        </p:nvPicPr>
        <p:blipFill>
          <a:blip r:embed="rId2"/>
          <a:stretch>
            <a:fillRect/>
          </a:stretch>
        </p:blipFill>
        <p:spPr>
          <a:xfrm>
            <a:off x="208593" y="1752600"/>
            <a:ext cx="1372372" cy="4114800"/>
          </a:xfrm>
          <a:prstGeom prst="rect">
            <a:avLst/>
          </a:prstGeom>
        </p:spPr>
      </p:pic>
    </p:spTree>
    <p:extLst>
      <p:ext uri="{BB962C8B-B14F-4D97-AF65-F5344CB8AC3E}">
        <p14:creationId xmlns:p14="http://schemas.microsoft.com/office/powerpoint/2010/main" val="10591542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Justifying the Program</a:t>
            </a:r>
            <a:endParaRPr lang="en-US" dirty="0"/>
          </a:p>
        </p:txBody>
      </p:sp>
      <p:sp>
        <p:nvSpPr>
          <p:cNvPr id="3" name="Content Placeholder 2"/>
          <p:cNvSpPr>
            <a:spLocks noGrp="1"/>
          </p:cNvSpPr>
          <p:nvPr>
            <p:ph idx="1"/>
          </p:nvPr>
        </p:nvSpPr>
        <p:spPr>
          <a:xfrm>
            <a:off x="1676400" y="1600200"/>
            <a:ext cx="7010400" cy="4525963"/>
          </a:xfrm>
        </p:spPr>
        <p:txBody>
          <a:bodyPr/>
          <a:lstStyle/>
          <a:p>
            <a:r>
              <a:rPr lang="en-US" dirty="0" smtClean="0"/>
              <a:t>Effectiveness</a:t>
            </a:r>
          </a:p>
          <a:p>
            <a:r>
              <a:rPr lang="en-US" dirty="0" smtClean="0"/>
              <a:t>Cost-effectiveness</a:t>
            </a:r>
          </a:p>
          <a:p>
            <a:pPr lvl="1"/>
            <a:r>
              <a:rPr lang="en-US" dirty="0" smtClean="0"/>
              <a:t>Is a component worth the investment or are there other ways to assess in light of program goals?</a:t>
            </a:r>
          </a:p>
          <a:p>
            <a:pPr lvl="1"/>
            <a:r>
              <a:rPr lang="en-US" dirty="0" smtClean="0"/>
              <a:t>Why OSCEs for each clerkship?</a:t>
            </a:r>
          </a:p>
          <a:p>
            <a:r>
              <a:rPr lang="en-US" dirty="0" smtClean="0"/>
              <a:t>Acceptability</a:t>
            </a:r>
          </a:p>
          <a:p>
            <a:pPr lvl="1"/>
            <a:endParaRPr lang="en-US" dirty="0"/>
          </a:p>
        </p:txBody>
      </p:sp>
      <p:pic>
        <p:nvPicPr>
          <p:cNvPr id="4" name="Picture 3"/>
          <p:cNvPicPr>
            <a:picLocks noChangeAspect="1"/>
          </p:cNvPicPr>
          <p:nvPr/>
        </p:nvPicPr>
        <p:blipFill>
          <a:blip r:embed="rId2"/>
          <a:stretch>
            <a:fillRect/>
          </a:stretch>
        </p:blipFill>
        <p:spPr>
          <a:xfrm>
            <a:off x="294411" y="1417638"/>
            <a:ext cx="1372372" cy="4698677"/>
          </a:xfrm>
          <a:prstGeom prst="rect">
            <a:avLst/>
          </a:prstGeom>
        </p:spPr>
      </p:pic>
    </p:spTree>
    <p:extLst>
      <p:ext uri="{BB962C8B-B14F-4D97-AF65-F5344CB8AC3E}">
        <p14:creationId xmlns:p14="http://schemas.microsoft.com/office/powerpoint/2010/main" val="8789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Definitions and distinctions</a:t>
            </a:r>
            <a:endParaRPr lang="en-US" dirty="0"/>
          </a:p>
        </p:txBody>
      </p:sp>
      <p:sp>
        <p:nvSpPr>
          <p:cNvPr id="5" name="Text Placeholder 4"/>
          <p:cNvSpPr>
            <a:spLocks noGrp="1"/>
          </p:cNvSpPr>
          <p:nvPr>
            <p:ph type="body" idx="1"/>
          </p:nvPr>
        </p:nvSpPr>
        <p:spPr/>
        <p:txBody>
          <a:bodyPr>
            <a:normAutofit/>
          </a:bodyPr>
          <a:lstStyle/>
          <a:p>
            <a:r>
              <a:rPr lang="en-US" sz="3200" b="1" dirty="0" smtClean="0">
                <a:solidFill>
                  <a:schemeClr val="tx1"/>
                </a:solidFill>
              </a:rPr>
              <a:t>TERMINOLOGY</a:t>
            </a:r>
            <a:endParaRPr lang="en-US" sz="3200" b="1" dirty="0">
              <a:solidFill>
                <a:schemeClr val="tx1"/>
              </a:solidFill>
            </a:endParaRPr>
          </a:p>
        </p:txBody>
      </p:sp>
    </p:spTree>
    <p:extLst>
      <p:ext uri="{BB962C8B-B14F-4D97-AF65-F5344CB8AC3E}">
        <p14:creationId xmlns:p14="http://schemas.microsoft.com/office/powerpoint/2010/main" val="37416677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Handouts</a:t>
            </a:r>
            <a:endParaRPr lang="en-US" dirty="0"/>
          </a:p>
        </p:txBody>
      </p:sp>
      <p:sp>
        <p:nvSpPr>
          <p:cNvPr id="3" name="Content Placeholder 2"/>
          <p:cNvSpPr>
            <a:spLocks noGrp="1"/>
          </p:cNvSpPr>
          <p:nvPr>
            <p:ph idx="1"/>
          </p:nvPr>
        </p:nvSpPr>
        <p:spPr/>
        <p:txBody>
          <a:bodyPr/>
          <a:lstStyle/>
          <a:p>
            <a:r>
              <a:rPr lang="en-US" dirty="0" smtClean="0"/>
              <a:t>Small Group Work</a:t>
            </a:r>
          </a:p>
          <a:p>
            <a:r>
              <a:rPr lang="en-US" dirty="0" smtClean="0"/>
              <a:t>20 minutes to review a set of guidelines</a:t>
            </a:r>
          </a:p>
          <a:p>
            <a:pPr lvl="1"/>
            <a:r>
              <a:rPr lang="en-US" dirty="0" smtClean="0"/>
              <a:t>Can you reach consensus on what is most important?</a:t>
            </a:r>
          </a:p>
          <a:p>
            <a:pPr lvl="1"/>
            <a:r>
              <a:rPr lang="en-US" dirty="0" smtClean="0"/>
              <a:t>If important</a:t>
            </a:r>
          </a:p>
          <a:p>
            <a:pPr lvl="2"/>
            <a:r>
              <a:rPr lang="en-US" dirty="0" smtClean="0"/>
              <a:t>Are you doing it?</a:t>
            </a:r>
          </a:p>
          <a:p>
            <a:pPr lvl="2"/>
            <a:r>
              <a:rPr lang="en-US" dirty="0" smtClean="0"/>
              <a:t>Can you do it?</a:t>
            </a:r>
          </a:p>
          <a:p>
            <a:r>
              <a:rPr lang="en-US" dirty="0" smtClean="0"/>
              <a:t>Report out</a:t>
            </a:r>
            <a:endParaRPr lang="en-US" dirty="0"/>
          </a:p>
        </p:txBody>
      </p:sp>
    </p:spTree>
    <p:extLst>
      <p:ext uri="{BB962C8B-B14F-4D97-AF65-F5344CB8AC3E}">
        <p14:creationId xmlns:p14="http://schemas.microsoft.com/office/powerpoint/2010/main" val="825676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a:t>
            </a:r>
            <a:endParaRPr lang="en-US" dirty="0"/>
          </a:p>
        </p:txBody>
      </p:sp>
      <p:sp>
        <p:nvSpPr>
          <p:cNvPr id="3" name="Content Placeholder 2"/>
          <p:cNvSpPr>
            <a:spLocks noGrp="1"/>
          </p:cNvSpPr>
          <p:nvPr>
            <p:ph idx="1"/>
          </p:nvPr>
        </p:nvSpPr>
        <p:spPr/>
        <p:txBody>
          <a:bodyPr/>
          <a:lstStyle/>
          <a:p>
            <a:r>
              <a:rPr lang="en-US" dirty="0" smtClean="0"/>
              <a:t>A program of assessment is more than components</a:t>
            </a:r>
          </a:p>
          <a:p>
            <a:r>
              <a:rPr lang="en-US" dirty="0" smtClean="0"/>
              <a:t>Know your context, resources, infrastructure</a:t>
            </a:r>
          </a:p>
          <a:p>
            <a:r>
              <a:rPr lang="en-US" dirty="0" smtClean="0"/>
              <a:t>Keep the primary purpose in mind</a:t>
            </a:r>
          </a:p>
          <a:p>
            <a:r>
              <a:rPr lang="en-US" dirty="0" smtClean="0"/>
              <a:t>Build in expectations for feedback</a:t>
            </a:r>
          </a:p>
          <a:p>
            <a:endParaRPr lang="en-US" dirty="0"/>
          </a:p>
        </p:txBody>
      </p:sp>
    </p:spTree>
    <p:extLst>
      <p:ext uri="{BB962C8B-B14F-4D97-AF65-F5344CB8AC3E}">
        <p14:creationId xmlns:p14="http://schemas.microsoft.com/office/powerpoint/2010/main" val="33893022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hlinkClick r:id="rId2"/>
              </a:rPr>
              <a:t>Paul.hemmer@usuhs.edu</a:t>
            </a:r>
            <a:endParaRPr lang="en-US" dirty="0" smtClean="0"/>
          </a:p>
          <a:p>
            <a:pPr marL="0" indent="0">
              <a:buNone/>
            </a:pPr>
            <a:endParaRPr lang="en-US" dirty="0"/>
          </a:p>
        </p:txBody>
      </p:sp>
    </p:spTree>
    <p:extLst>
      <p:ext uri="{BB962C8B-B14F-4D97-AF65-F5344CB8AC3E}">
        <p14:creationId xmlns:p14="http://schemas.microsoft.com/office/powerpoint/2010/main" val="7068227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028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304800"/>
            <a:ext cx="7793038" cy="1462088"/>
          </a:xfrm>
          <a:noFill/>
        </p:spPr>
        <p:txBody>
          <a:bodyPr lIns="92075" tIns="46038" rIns="92075" bIns="46038"/>
          <a:lstStyle/>
          <a:p>
            <a:pPr eaLnBrk="1" hangingPunct="1"/>
            <a:r>
              <a:rPr lang="en-US" dirty="0" smtClean="0"/>
              <a:t>Beliefs about Assessment</a:t>
            </a:r>
            <a:endParaRPr lang="en-US" u="sng" dirty="0" smtClean="0"/>
          </a:p>
        </p:txBody>
      </p:sp>
      <p:sp>
        <p:nvSpPr>
          <p:cNvPr id="109571" name="Rectangle 3"/>
          <p:cNvSpPr>
            <a:spLocks noGrp="1" noChangeArrowheads="1"/>
          </p:cNvSpPr>
          <p:nvPr>
            <p:ph type="body" idx="1"/>
          </p:nvPr>
        </p:nvSpPr>
        <p:spPr>
          <a:noFill/>
        </p:spPr>
        <p:txBody>
          <a:bodyPr lIns="92075" tIns="46038" rIns="92075" bIns="46038"/>
          <a:lstStyle/>
          <a:p>
            <a:pPr eaLnBrk="1" hangingPunct="1"/>
            <a:r>
              <a:rPr lang="en-US" sz="4800" b="1" smtClean="0"/>
              <a:t>Descriptive (words) = “Subjective”</a:t>
            </a:r>
          </a:p>
          <a:p>
            <a:pPr eaLnBrk="1" hangingPunct="1"/>
            <a:r>
              <a:rPr lang="en-US" sz="4800" b="1" smtClean="0"/>
              <a:t>Quantified (numerically scored) = “Objective”</a:t>
            </a:r>
          </a:p>
        </p:txBody>
      </p:sp>
      <p:sp>
        <p:nvSpPr>
          <p:cNvPr id="109572" name="Rectangle 4"/>
          <p:cNvSpPr>
            <a:spLocks noChangeArrowheads="1"/>
          </p:cNvSpPr>
          <p:nvPr/>
        </p:nvSpPr>
        <p:spPr bwMode="auto">
          <a:xfrm>
            <a:off x="533400" y="1524000"/>
            <a:ext cx="6781800" cy="990600"/>
          </a:xfrm>
          <a:prstGeom prst="rect">
            <a:avLst/>
          </a:prstGeom>
          <a:noFill/>
          <a:ln w="57150">
            <a:solidFill>
              <a:srgbClr val="008000"/>
            </a:solidFill>
            <a:miter lim="800000"/>
            <a:headEnd/>
            <a:tailEnd/>
          </a:ln>
        </p:spPr>
        <p:txBody>
          <a:bodyPr wrap="none" anchor="ctr"/>
          <a:lstStyle/>
          <a:p>
            <a:endParaRPr lang="en-US"/>
          </a:p>
        </p:txBody>
      </p:sp>
      <p:pic>
        <p:nvPicPr>
          <p:cNvPr id="29701" name="Picture 5"/>
          <p:cNvPicPr>
            <a:picLocks noChangeAspect="1" noChangeArrowheads="1"/>
          </p:cNvPicPr>
          <p:nvPr/>
        </p:nvPicPr>
        <p:blipFill>
          <a:blip r:embed="rId3" cstate="print"/>
          <a:srcRect/>
          <a:stretch>
            <a:fillRect/>
          </a:stretch>
        </p:blipFill>
        <p:spPr bwMode="auto">
          <a:xfrm>
            <a:off x="152400" y="152400"/>
            <a:ext cx="550863" cy="609600"/>
          </a:xfrm>
          <a:prstGeom prst="rect">
            <a:avLst/>
          </a:prstGeom>
          <a:noFill/>
          <a:ln w="9525">
            <a:noFill/>
            <a:miter lim="800000"/>
            <a:headEnd/>
            <a:tailEnd/>
          </a:ln>
        </p:spPr>
      </p:pic>
    </p:spTree>
    <p:extLst>
      <p:ext uri="{BB962C8B-B14F-4D97-AF65-F5344CB8AC3E}">
        <p14:creationId xmlns:p14="http://schemas.microsoft.com/office/powerpoint/2010/main" val="408251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95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9572"/>
                                        </p:tgtEl>
                                        <p:attrNameLst>
                                          <p:attrName>style.visibility</p:attrName>
                                        </p:attrNameLst>
                                      </p:cBhvr>
                                      <p:to>
                                        <p:strVal val="visible"/>
                                      </p:to>
                                    </p:set>
                                    <p:animEffect transition="in" filter="dissolve">
                                      <p:cBhvr>
                                        <p:cTn id="15"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P spid="10957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304800"/>
            <a:ext cx="7772400" cy="914400"/>
          </a:xfrm>
        </p:spPr>
        <p:txBody>
          <a:bodyPr/>
          <a:lstStyle/>
          <a:p>
            <a:pPr eaLnBrk="1" hangingPunct="1"/>
            <a:r>
              <a:rPr lang="en-US" altLang="en-US" dirty="0" smtClean="0">
                <a:ea typeface="ＭＳ Ｐゴシック" panose="020B0600070205080204" pitchFamily="34" charset="-128"/>
              </a:rPr>
              <a:t>Program Evaluation Defined</a:t>
            </a:r>
          </a:p>
        </p:txBody>
      </p:sp>
      <p:sp>
        <p:nvSpPr>
          <p:cNvPr id="843779" name="Rectangle 3"/>
          <p:cNvSpPr>
            <a:spLocks noGrp="1" noChangeArrowheads="1"/>
          </p:cNvSpPr>
          <p:nvPr>
            <p:ph type="body" idx="1"/>
          </p:nvPr>
        </p:nvSpPr>
        <p:spPr>
          <a:xfrm>
            <a:off x="381000" y="1447800"/>
            <a:ext cx="8610600" cy="4800600"/>
          </a:xfrm>
        </p:spPr>
        <p:txBody>
          <a:bodyPr>
            <a:normAutofit/>
          </a:bodyPr>
          <a:lstStyle/>
          <a:p>
            <a:pPr eaLnBrk="1" hangingPunct="1"/>
            <a:r>
              <a:rPr lang="en-US" altLang="en-US" sz="2600" dirty="0" smtClean="0">
                <a:ea typeface="ＭＳ Ｐゴシック" panose="020B0600070205080204" pitchFamily="34" charset="-128"/>
              </a:rPr>
              <a:t>“</a:t>
            </a:r>
            <a:r>
              <a:rPr lang="en-US" altLang="en-US" sz="2600" i="1" dirty="0" smtClean="0">
                <a:ea typeface="ＭＳ Ｐゴシック" panose="020B0600070205080204" pitchFamily="34" charset="-128"/>
              </a:rPr>
              <a:t>Systematic collection and analysis of information related to the design, implementation, and outcomes of a program, for the purpose of monitoring and improving the quality and effectiveness of the program</a:t>
            </a:r>
            <a:r>
              <a:rPr lang="en-US" altLang="en-US" sz="2600" dirty="0" smtClean="0">
                <a:ea typeface="ＭＳ Ｐゴシック" panose="020B0600070205080204" pitchFamily="34" charset="-128"/>
              </a:rPr>
              <a:t>”.  [ACGME]</a:t>
            </a:r>
          </a:p>
          <a:p>
            <a:pPr eaLnBrk="1" hangingPunct="1">
              <a:buFontTx/>
              <a:buNone/>
            </a:pPr>
            <a:endParaRPr lang="en-US" altLang="en-US" sz="2800" dirty="0" smtClean="0">
              <a:ea typeface="ＭＳ Ｐゴシック" panose="020B0600070205080204" pitchFamily="34" charset="-128"/>
            </a:endParaRPr>
          </a:p>
          <a:p>
            <a:pPr eaLnBrk="1" hangingPunct="1"/>
            <a:r>
              <a:rPr lang="en-US" altLang="en-US" sz="2800" dirty="0" smtClean="0">
                <a:ea typeface="ＭＳ Ｐゴシック" panose="020B0600070205080204" pitchFamily="34" charset="-128"/>
              </a:rPr>
              <a:t>Understanding and action</a:t>
            </a:r>
            <a:endParaRPr lang="en-US" altLang="en-US" sz="2800" b="1" dirty="0" smtClean="0">
              <a:solidFill>
                <a:srgbClr val="008000"/>
              </a:solidFill>
              <a:ea typeface="ＭＳ Ｐゴシック" panose="020B0600070205080204" pitchFamily="34" charset="-128"/>
            </a:endParaRPr>
          </a:p>
          <a:p>
            <a:pPr lvl="1" eaLnBrk="1" hangingPunct="1"/>
            <a:r>
              <a:rPr lang="en-US" altLang="en-US" sz="2400" dirty="0" smtClean="0">
                <a:ea typeface="ＭＳ Ｐゴシック" panose="020B0600070205080204" pitchFamily="34" charset="-128"/>
              </a:rPr>
              <a:t>Defining “success” and what explains it</a:t>
            </a:r>
          </a:p>
          <a:p>
            <a:pPr lvl="1" eaLnBrk="1" hangingPunct="1"/>
            <a:endParaRPr lang="en-US" altLang="en-US" sz="2400" dirty="0" smtClean="0">
              <a:ea typeface="ＭＳ Ｐゴシック" panose="020B0600070205080204" pitchFamily="34" charset="-128"/>
            </a:endParaRPr>
          </a:p>
          <a:p>
            <a:pPr lvl="2" eaLnBrk="1" hangingPunct="1">
              <a:buFontTx/>
              <a:buNone/>
            </a:pPr>
            <a:endParaRPr lang="en-US" altLang="en-US" dirty="0" smtClean="0">
              <a:ea typeface="ＭＳ Ｐゴシック" panose="020B0600070205080204" pitchFamily="34" charset="-128"/>
            </a:endParaRPr>
          </a:p>
          <a:p>
            <a:pPr marL="0" indent="0" eaLnBrk="1" hangingPunct="1">
              <a:buNone/>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90854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3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37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43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9"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4800" y="609600"/>
            <a:ext cx="8382000" cy="1143000"/>
          </a:xfrm>
          <a:noFill/>
        </p:spPr>
        <p:txBody>
          <a:bodyPr lIns="92075" tIns="46038" rIns="92075" bIns="46038" anchor="ctr"/>
          <a:lstStyle/>
          <a:p>
            <a:pPr eaLnBrk="1" hangingPunct="1"/>
            <a:r>
              <a:rPr lang="en-US" sz="3600" b="1" dirty="0" smtClean="0">
                <a:latin typeface="Arial" charset="0"/>
              </a:rPr>
              <a:t>“</a:t>
            </a:r>
            <a:r>
              <a:rPr lang="en-US" sz="3600" b="1" u="sng" dirty="0" smtClean="0">
                <a:latin typeface="Arial" charset="0"/>
              </a:rPr>
              <a:t>Performance” </a:t>
            </a:r>
            <a:r>
              <a:rPr lang="en-US" sz="3600" b="1" i="1" u="sng" dirty="0" smtClean="0">
                <a:latin typeface="Arial" charset="0"/>
              </a:rPr>
              <a:t>vs. </a:t>
            </a:r>
            <a:r>
              <a:rPr lang="en-US" sz="3600" b="1" u="sng" dirty="0" smtClean="0">
                <a:latin typeface="Arial" charset="0"/>
              </a:rPr>
              <a:t>“Competence</a:t>
            </a:r>
            <a:r>
              <a:rPr lang="en-US" sz="3600" b="1" dirty="0" smtClean="0">
                <a:latin typeface="Arial" charset="0"/>
              </a:rPr>
              <a:t>”</a:t>
            </a:r>
            <a:r>
              <a:rPr lang="en-US" sz="4000" b="1" u="sng" dirty="0" smtClean="0">
                <a:latin typeface="Arial" charset="0"/>
              </a:rPr>
              <a:t> </a:t>
            </a:r>
          </a:p>
        </p:txBody>
      </p:sp>
      <p:sp>
        <p:nvSpPr>
          <p:cNvPr id="889859" name="Rectangle 3"/>
          <p:cNvSpPr>
            <a:spLocks noGrp="1" noChangeArrowheads="1"/>
          </p:cNvSpPr>
          <p:nvPr>
            <p:ph type="body" idx="1"/>
          </p:nvPr>
        </p:nvSpPr>
        <p:spPr>
          <a:xfrm>
            <a:off x="533400" y="2017713"/>
            <a:ext cx="8421688" cy="4114800"/>
          </a:xfrm>
          <a:noFill/>
        </p:spPr>
        <p:txBody>
          <a:bodyPr lIns="92075" tIns="46038" rIns="92075" bIns="46038"/>
          <a:lstStyle/>
          <a:p>
            <a:pPr eaLnBrk="1" hangingPunct="1"/>
            <a:r>
              <a:rPr lang="en-US" sz="3600" b="1" dirty="0" smtClean="0"/>
              <a:t>what the learner </a:t>
            </a:r>
            <a:r>
              <a:rPr lang="en-US" sz="3600" b="1" u="sng" dirty="0" smtClean="0"/>
              <a:t>can</a:t>
            </a:r>
            <a:r>
              <a:rPr lang="en-US" sz="3600" b="1" dirty="0" smtClean="0"/>
              <a:t> do under test conditions.</a:t>
            </a:r>
          </a:p>
          <a:p>
            <a:pPr eaLnBrk="1" hangingPunct="1"/>
            <a:r>
              <a:rPr lang="en-US" sz="3600" b="1" dirty="0" smtClean="0"/>
              <a:t>what the learner </a:t>
            </a:r>
            <a:r>
              <a:rPr lang="en-US" sz="3600" b="1" u="sng" dirty="0" smtClean="0"/>
              <a:t>does</a:t>
            </a:r>
            <a:r>
              <a:rPr lang="en-US" sz="3600" b="1" dirty="0" smtClean="0"/>
              <a:t>  do habitually under day-to-day conditions</a:t>
            </a:r>
          </a:p>
          <a:p>
            <a:pPr eaLnBrk="1" hangingPunct="1">
              <a:buFont typeface="Wingdings" charset="2"/>
              <a:buNone/>
            </a:pPr>
            <a:endParaRPr lang="en-US" sz="3600" b="1" dirty="0" smtClean="0"/>
          </a:p>
        </p:txBody>
      </p:sp>
      <p:sp>
        <p:nvSpPr>
          <p:cNvPr id="4" name="TextBox 3"/>
          <p:cNvSpPr txBox="1"/>
          <p:nvPr/>
        </p:nvSpPr>
        <p:spPr>
          <a:xfrm>
            <a:off x="2286000" y="4953000"/>
            <a:ext cx="5011308" cy="584775"/>
          </a:xfrm>
          <a:prstGeom prst="rect">
            <a:avLst/>
          </a:prstGeom>
          <a:noFill/>
        </p:spPr>
        <p:txBody>
          <a:bodyPr wrap="none" rtlCol="0">
            <a:spAutoFit/>
          </a:bodyPr>
          <a:lstStyle/>
          <a:p>
            <a:r>
              <a:rPr lang="en-US" sz="3200" b="1" dirty="0" smtClean="0">
                <a:solidFill>
                  <a:srgbClr val="006600"/>
                </a:solidFill>
              </a:rPr>
              <a:t>Often used interchangeably!</a:t>
            </a:r>
            <a:endParaRPr lang="en-US" sz="3200" b="1" dirty="0">
              <a:solidFill>
                <a:srgbClr val="006600"/>
              </a:solidFill>
            </a:endParaRPr>
          </a:p>
        </p:txBody>
      </p:sp>
    </p:spTree>
    <p:extLst>
      <p:ext uri="{BB962C8B-B14F-4D97-AF65-F5344CB8AC3E}">
        <p14:creationId xmlns:p14="http://schemas.microsoft.com/office/powerpoint/2010/main" val="387356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9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98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5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u="sng" dirty="0"/>
              <a:t>Fixed-standard vs. Normative</a:t>
            </a:r>
            <a:endParaRPr lang="en-US" dirty="0" smtClean="0"/>
          </a:p>
        </p:txBody>
      </p:sp>
      <p:pic>
        <p:nvPicPr>
          <p:cNvPr id="5325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
        <p:nvSpPr>
          <p:cNvPr id="53252" name="Line 4"/>
          <p:cNvSpPr>
            <a:spLocks noChangeShapeType="1"/>
          </p:cNvSpPr>
          <p:nvPr/>
        </p:nvSpPr>
        <p:spPr bwMode="auto">
          <a:xfrm>
            <a:off x="3276600" y="3200400"/>
            <a:ext cx="0" cy="990600"/>
          </a:xfrm>
          <a:prstGeom prst="line">
            <a:avLst/>
          </a:prstGeom>
          <a:noFill/>
          <a:ln w="57150">
            <a:solidFill>
              <a:srgbClr val="990033"/>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3253" name="Text Box 5"/>
          <p:cNvSpPr txBox="1">
            <a:spLocks noChangeArrowheads="1"/>
          </p:cNvSpPr>
          <p:nvPr/>
        </p:nvSpPr>
        <p:spPr bwMode="auto">
          <a:xfrm>
            <a:off x="2193925" y="2173288"/>
            <a:ext cx="23272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solidFill>
                  <a:srgbClr val="800000"/>
                </a:solidFill>
              </a:rPr>
              <a:t>Normative</a:t>
            </a:r>
          </a:p>
          <a:p>
            <a:pPr eaLnBrk="1" hangingPunct="1"/>
            <a:r>
              <a:rPr lang="en-US">
                <a:solidFill>
                  <a:srgbClr val="800000"/>
                </a:solidFill>
              </a:rPr>
              <a:t>1.5 SD &lt; group </a:t>
            </a:r>
          </a:p>
          <a:p>
            <a:pPr eaLnBrk="1" hangingPunct="1"/>
            <a:r>
              <a:rPr lang="en-US">
                <a:solidFill>
                  <a:srgbClr val="800000"/>
                </a:solidFill>
              </a:rPr>
              <a:t>mean</a:t>
            </a:r>
          </a:p>
        </p:txBody>
      </p:sp>
      <p:sp>
        <p:nvSpPr>
          <p:cNvPr id="53254" name="Line 7"/>
          <p:cNvSpPr>
            <a:spLocks noChangeShapeType="1"/>
          </p:cNvSpPr>
          <p:nvPr/>
        </p:nvSpPr>
        <p:spPr bwMode="auto">
          <a:xfrm>
            <a:off x="6400800" y="2438400"/>
            <a:ext cx="0" cy="1143000"/>
          </a:xfrm>
          <a:prstGeom prst="line">
            <a:avLst/>
          </a:prstGeom>
          <a:noFill/>
          <a:ln w="57150">
            <a:solidFill>
              <a:srgbClr val="008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3255" name="Text Box 8"/>
          <p:cNvSpPr txBox="1">
            <a:spLocks noChangeArrowheads="1"/>
          </p:cNvSpPr>
          <p:nvPr/>
        </p:nvSpPr>
        <p:spPr bwMode="auto">
          <a:xfrm>
            <a:off x="6629400" y="2209800"/>
            <a:ext cx="22220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dirty="0">
                <a:solidFill>
                  <a:srgbClr val="008000"/>
                </a:solidFill>
              </a:rPr>
              <a:t>Fixed standard</a:t>
            </a:r>
          </a:p>
          <a:p>
            <a:pPr eaLnBrk="1" hangingPunct="1"/>
            <a:r>
              <a:rPr lang="en-US" dirty="0" smtClean="0"/>
              <a:t>90% = Honors</a:t>
            </a:r>
            <a:endParaRPr lang="en-US" dirty="0"/>
          </a:p>
        </p:txBody>
      </p:sp>
      <p:sp>
        <p:nvSpPr>
          <p:cNvPr id="53256" name="Text Box 9"/>
          <p:cNvSpPr txBox="1">
            <a:spLocks noChangeArrowheads="1"/>
          </p:cNvSpPr>
          <p:nvPr/>
        </p:nvSpPr>
        <p:spPr bwMode="auto">
          <a:xfrm>
            <a:off x="2346325" y="5754688"/>
            <a:ext cx="1643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solidFill>
                  <a:srgbClr val="000099"/>
                </a:solidFill>
              </a:rPr>
              <a:t>proficiency</a:t>
            </a:r>
          </a:p>
        </p:txBody>
      </p:sp>
      <p:sp>
        <p:nvSpPr>
          <p:cNvPr id="53257" name="Line 10"/>
          <p:cNvSpPr>
            <a:spLocks noChangeShapeType="1"/>
          </p:cNvSpPr>
          <p:nvPr/>
        </p:nvSpPr>
        <p:spPr bwMode="auto">
          <a:xfrm>
            <a:off x="4343400" y="6019800"/>
            <a:ext cx="3276600" cy="0"/>
          </a:xfrm>
          <a:prstGeom prst="line">
            <a:avLst/>
          </a:prstGeom>
          <a:noFill/>
          <a:ln w="57150">
            <a:solidFill>
              <a:srgbClr val="000099"/>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9252045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US" dirty="0" smtClean="0"/>
              <a:t>Any single assessment data point is flawed</a:t>
            </a:r>
          </a:p>
          <a:p>
            <a:r>
              <a:rPr lang="en-US" dirty="0" smtClean="0"/>
              <a:t>Standardized assessment can have validity built-in</a:t>
            </a:r>
          </a:p>
          <a:p>
            <a:r>
              <a:rPr lang="en-US" dirty="0" smtClean="0"/>
              <a:t>Validity of non-standardized assessment rests with users, less so in instruments</a:t>
            </a:r>
          </a:p>
          <a:p>
            <a:r>
              <a:rPr lang="en-US" dirty="0" smtClean="0"/>
              <a:t>Know the stakes (low vs. high)</a:t>
            </a:r>
          </a:p>
          <a:p>
            <a:r>
              <a:rPr lang="en-US" dirty="0" smtClean="0"/>
              <a:t>Assessment drives learning</a:t>
            </a:r>
          </a:p>
          <a:p>
            <a:r>
              <a:rPr lang="en-US" dirty="0" smtClean="0"/>
              <a:t>Expert judgment imperative</a:t>
            </a:r>
            <a:endParaRPr lang="en-US" dirty="0"/>
          </a:p>
        </p:txBody>
      </p:sp>
    </p:spTree>
    <p:extLst>
      <p:ext uri="{BB962C8B-B14F-4D97-AF65-F5344CB8AC3E}">
        <p14:creationId xmlns:p14="http://schemas.microsoft.com/office/powerpoint/2010/main" val="415952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Measurement Tools:  Criteria</a:t>
            </a:r>
          </a:p>
        </p:txBody>
      </p:sp>
      <p:sp>
        <p:nvSpPr>
          <p:cNvPr id="8195" name="Content Placeholder 2"/>
          <p:cNvSpPr>
            <a:spLocks noGrp="1"/>
          </p:cNvSpPr>
          <p:nvPr>
            <p:ph idx="1"/>
          </p:nvPr>
        </p:nvSpPr>
        <p:spPr/>
        <p:txBody>
          <a:bodyPr/>
          <a:lstStyle/>
          <a:p>
            <a:pPr eaLnBrk="1" hangingPunct="1">
              <a:buClr>
                <a:schemeClr val="accent2"/>
              </a:buClr>
              <a:buFont typeface="Arial" charset="0"/>
              <a:buNone/>
            </a:pPr>
            <a:r>
              <a:rPr lang="en-US" u="sng" dirty="0" err="1" smtClean="0"/>
              <a:t>Cees</a:t>
            </a:r>
            <a:r>
              <a:rPr lang="en-US" u="sng" dirty="0" smtClean="0"/>
              <a:t> van der </a:t>
            </a:r>
            <a:r>
              <a:rPr lang="en-US" u="sng" dirty="0" err="1" smtClean="0"/>
              <a:t>Vleuten’s</a:t>
            </a:r>
            <a:r>
              <a:rPr lang="en-US" u="sng" dirty="0" smtClean="0"/>
              <a:t> utility index</a:t>
            </a:r>
            <a:r>
              <a:rPr lang="en-US" dirty="0" smtClean="0"/>
              <a:t>:</a:t>
            </a:r>
          </a:p>
          <a:p>
            <a:pPr eaLnBrk="1" hangingPunct="1"/>
            <a:r>
              <a:rPr lang="pt-BR" dirty="0" smtClean="0"/>
              <a:t>Utility = V x  R  x  A  x  EI  x  CE</a:t>
            </a:r>
            <a:endParaRPr lang="en-US" dirty="0" smtClean="0"/>
          </a:p>
          <a:p>
            <a:pPr lvl="1" eaLnBrk="1" hangingPunct="1"/>
            <a:r>
              <a:rPr lang="en-US" dirty="0" smtClean="0"/>
              <a:t>Where:</a:t>
            </a:r>
          </a:p>
          <a:p>
            <a:pPr lvl="2" eaLnBrk="1" hangingPunct="1">
              <a:buFont typeface="Arial" charset="0"/>
              <a:buNone/>
            </a:pPr>
            <a:r>
              <a:rPr lang="en-US" dirty="0" smtClean="0"/>
              <a:t>	</a:t>
            </a:r>
            <a:r>
              <a:rPr lang="en-US" sz="2600" dirty="0" smtClean="0"/>
              <a:t>V = validity</a:t>
            </a:r>
          </a:p>
          <a:p>
            <a:pPr lvl="2" eaLnBrk="1" hangingPunct="1">
              <a:buFont typeface="Arial" charset="0"/>
              <a:buNone/>
            </a:pPr>
            <a:r>
              <a:rPr lang="en-US" sz="2600" dirty="0" smtClean="0"/>
              <a:t>	R = reliability</a:t>
            </a:r>
          </a:p>
          <a:p>
            <a:pPr lvl="2" eaLnBrk="1" hangingPunct="1">
              <a:buFont typeface="Arial" charset="0"/>
              <a:buNone/>
            </a:pPr>
            <a:r>
              <a:rPr lang="en-US" sz="2600" dirty="0" smtClean="0"/>
              <a:t>	A = acceptability</a:t>
            </a:r>
          </a:p>
          <a:p>
            <a:pPr lvl="2" eaLnBrk="1" hangingPunct="1">
              <a:buFont typeface="Arial" charset="0"/>
              <a:buNone/>
            </a:pPr>
            <a:r>
              <a:rPr lang="en-US" sz="2600" dirty="0" smtClean="0"/>
              <a:t>	E = educational impact</a:t>
            </a:r>
          </a:p>
          <a:p>
            <a:pPr lvl="2" eaLnBrk="1" hangingPunct="1">
              <a:buFont typeface="Arial" charset="0"/>
              <a:buNone/>
            </a:pPr>
            <a:r>
              <a:rPr lang="en-US" sz="2600" dirty="0" smtClean="0"/>
              <a:t>	C = cost effectiveness</a:t>
            </a:r>
          </a:p>
          <a:p>
            <a:pPr eaLnBrk="1" hangingPunct="1"/>
            <a:endParaRPr lang="en-US" dirty="0" smtClean="0"/>
          </a:p>
        </p:txBody>
      </p:sp>
      <p:sp>
        <p:nvSpPr>
          <p:cNvPr id="8197" name="TextBox 4"/>
          <p:cNvSpPr txBox="1">
            <a:spLocks noChangeArrowheads="1"/>
          </p:cNvSpPr>
          <p:nvPr/>
        </p:nvSpPr>
        <p:spPr bwMode="auto">
          <a:xfrm>
            <a:off x="457200" y="5791200"/>
            <a:ext cx="8153400" cy="646113"/>
          </a:xfrm>
          <a:prstGeom prst="rect">
            <a:avLst/>
          </a:prstGeom>
          <a:noFill/>
          <a:ln w="9525">
            <a:noFill/>
            <a:miter lim="800000"/>
            <a:headEnd/>
            <a:tailEnd/>
          </a:ln>
        </p:spPr>
        <p:txBody>
          <a:bodyPr>
            <a:spAutoFit/>
          </a:bodyPr>
          <a:lstStyle/>
          <a:p>
            <a:r>
              <a:rPr lang="en-US">
                <a:latin typeface="Calibri" pitchFamily="34" charset="0"/>
              </a:rPr>
              <a:t>van der Vleuten C. The assessment of professional competence: developments, research and practical implications. </a:t>
            </a:r>
            <a:r>
              <a:rPr lang="en-US" i="1">
                <a:latin typeface="Calibri" pitchFamily="34" charset="0"/>
              </a:rPr>
              <a:t>Adv in Health Sciences Education. 1996; 1: 41-67.</a:t>
            </a:r>
            <a:endParaRPr lang="en-US">
              <a:latin typeface="Calibri" pitchFamily="34" charset="0"/>
            </a:endParaRPr>
          </a:p>
        </p:txBody>
      </p:sp>
    </p:spTree>
    <p:extLst>
      <p:ext uri="{BB962C8B-B14F-4D97-AF65-F5344CB8AC3E}">
        <p14:creationId xmlns:p14="http://schemas.microsoft.com/office/powerpoint/2010/main" val="156791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of Assessment</a:t>
            </a:r>
            <a:endParaRPr lang="en-US" dirty="0"/>
          </a:p>
        </p:txBody>
      </p:sp>
      <p:sp>
        <p:nvSpPr>
          <p:cNvPr id="3" name="Content Placeholder 2"/>
          <p:cNvSpPr>
            <a:spLocks noGrp="1"/>
          </p:cNvSpPr>
          <p:nvPr>
            <p:ph idx="1"/>
          </p:nvPr>
        </p:nvSpPr>
        <p:spPr/>
        <p:txBody>
          <a:bodyPr/>
          <a:lstStyle/>
          <a:p>
            <a:r>
              <a:rPr lang="en-US" dirty="0" smtClean="0"/>
              <a:t>Cohesive </a:t>
            </a:r>
            <a:r>
              <a:rPr lang="en-US" dirty="0"/>
              <a:t>whole </a:t>
            </a:r>
            <a:r>
              <a:rPr lang="en-US" dirty="0" smtClean="0"/>
              <a:t>of multiple components that </a:t>
            </a:r>
            <a:r>
              <a:rPr lang="en-US" dirty="0"/>
              <a:t>gives you insight into trainee’s progress</a:t>
            </a:r>
          </a:p>
          <a:p>
            <a:r>
              <a:rPr lang="en-US" dirty="0" smtClean="0"/>
              <a:t>Composed of multiple facets, actors</a:t>
            </a:r>
          </a:p>
          <a:p>
            <a:pPr lvl="1"/>
            <a:r>
              <a:rPr lang="en-US" dirty="0" smtClean="0"/>
              <a:t>Learners, teachers, context, methods, judgment </a:t>
            </a:r>
            <a:r>
              <a:rPr lang="en-US" u="sng" dirty="0" smtClean="0"/>
              <a:t>and </a:t>
            </a:r>
            <a:r>
              <a:rPr lang="en-US" dirty="0" smtClean="0"/>
              <a:t>the interactions</a:t>
            </a:r>
            <a:endParaRPr lang="en-US" u="sng" dirty="0" smtClean="0"/>
          </a:p>
          <a:p>
            <a:r>
              <a:rPr lang="en-US" dirty="0" smtClean="0"/>
              <a:t>Assessment: </a:t>
            </a:r>
            <a:r>
              <a:rPr lang="en-US" i="1" dirty="0" smtClean="0"/>
              <a:t>How </a:t>
            </a:r>
            <a:r>
              <a:rPr lang="en-US" dirty="0" smtClean="0"/>
              <a:t>depends on </a:t>
            </a:r>
            <a:r>
              <a:rPr lang="en-US" i="1" dirty="0" smtClean="0"/>
              <a:t>what, who, where, when, and why</a:t>
            </a:r>
          </a:p>
        </p:txBody>
      </p:sp>
    </p:spTree>
    <p:extLst>
      <p:ext uri="{BB962C8B-B14F-4D97-AF65-F5344CB8AC3E}">
        <p14:creationId xmlns:p14="http://schemas.microsoft.com/office/powerpoint/2010/main" val="7952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Activities</a:t>
            </a:r>
            <a:endParaRPr lang="en-US" dirty="0"/>
          </a:p>
        </p:txBody>
      </p:sp>
      <p:sp>
        <p:nvSpPr>
          <p:cNvPr id="3" name="Content Placeholder 2"/>
          <p:cNvSpPr>
            <a:spLocks noGrp="1"/>
          </p:cNvSpPr>
          <p:nvPr>
            <p:ph sz="half" idx="1"/>
          </p:nvPr>
        </p:nvSpPr>
        <p:spPr>
          <a:xfrm>
            <a:off x="228600" y="1600200"/>
            <a:ext cx="4267200" cy="4525963"/>
          </a:xfrm>
        </p:spPr>
        <p:txBody>
          <a:bodyPr/>
          <a:lstStyle/>
          <a:p>
            <a:r>
              <a:rPr lang="en-US" dirty="0" smtClean="0"/>
              <a:t>Learning Task</a:t>
            </a:r>
          </a:p>
          <a:p>
            <a:pPr lvl="1"/>
            <a:r>
              <a:rPr lang="en-US" dirty="0" smtClean="0"/>
              <a:t>Anything that leads to learning: lecture, </a:t>
            </a:r>
            <a:r>
              <a:rPr lang="en-US" dirty="0" err="1" smtClean="0"/>
              <a:t>sm</a:t>
            </a:r>
            <a:r>
              <a:rPr lang="en-US" dirty="0" smtClean="0"/>
              <a:t> </a:t>
            </a:r>
            <a:r>
              <a:rPr lang="en-US" dirty="0" err="1" smtClean="0"/>
              <a:t>grp</a:t>
            </a:r>
            <a:r>
              <a:rPr lang="en-US" dirty="0" smtClean="0"/>
              <a:t>, project, </a:t>
            </a:r>
            <a:r>
              <a:rPr lang="en-US" dirty="0" err="1" smtClean="0"/>
              <a:t>pt</a:t>
            </a:r>
            <a:r>
              <a:rPr lang="en-US" dirty="0" smtClean="0"/>
              <a:t> encounter</a:t>
            </a:r>
          </a:p>
          <a:p>
            <a:r>
              <a:rPr lang="en-US" dirty="0" smtClean="0"/>
              <a:t>Learning Artifact</a:t>
            </a:r>
          </a:p>
          <a:p>
            <a:pPr lvl="1"/>
            <a:r>
              <a:rPr lang="en-US" dirty="0" smtClean="0"/>
              <a:t>Some </a:t>
            </a:r>
            <a:r>
              <a:rPr lang="en-US" i="1" dirty="0" smtClean="0"/>
              <a:t>thing</a:t>
            </a:r>
            <a:r>
              <a:rPr lang="en-US" dirty="0" smtClean="0"/>
              <a:t> from learning</a:t>
            </a:r>
          </a:p>
          <a:p>
            <a:pPr lvl="1"/>
            <a:r>
              <a:rPr lang="en-US" dirty="0" smtClean="0"/>
              <a:t>Product: report, lecture</a:t>
            </a:r>
          </a:p>
          <a:p>
            <a:pPr lvl="1"/>
            <a:r>
              <a:rPr lang="en-US" dirty="0" smtClean="0"/>
              <a:t>Process: logs</a:t>
            </a:r>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886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343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29200" y="1752600"/>
            <a:ext cx="3200400" cy="533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3000" y="3732882"/>
            <a:ext cx="1447800" cy="533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0621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Activities</a:t>
            </a:r>
            <a:endParaRPr lang="en-US" dirty="0"/>
          </a:p>
        </p:txBody>
      </p:sp>
      <p:sp>
        <p:nvSpPr>
          <p:cNvPr id="3" name="Content Placeholder 2"/>
          <p:cNvSpPr>
            <a:spLocks noGrp="1"/>
          </p:cNvSpPr>
          <p:nvPr>
            <p:ph sz="half" idx="1"/>
          </p:nvPr>
        </p:nvSpPr>
        <p:spPr>
          <a:xfrm>
            <a:off x="228600" y="1600200"/>
            <a:ext cx="4267200" cy="4525963"/>
          </a:xfrm>
        </p:spPr>
        <p:txBody>
          <a:bodyPr/>
          <a:lstStyle/>
          <a:p>
            <a:r>
              <a:rPr lang="en-US" sz="2400" dirty="0" smtClean="0"/>
              <a:t>Can be any type of assessment, at any layer of Miller pyramid</a:t>
            </a:r>
          </a:p>
          <a:p>
            <a:r>
              <a:rPr lang="en-US" sz="2400" dirty="0" smtClean="0"/>
              <a:t>Can be of activity, artifact</a:t>
            </a:r>
          </a:p>
          <a:p>
            <a:r>
              <a:rPr lang="en-US" sz="2400" dirty="0" smtClean="0"/>
              <a:t>Arranged to support learning</a:t>
            </a:r>
          </a:p>
          <a:p>
            <a:r>
              <a:rPr lang="en-US" sz="2400" dirty="0" smtClean="0"/>
              <a:t>Each low stakes but judgment (</a:t>
            </a:r>
            <a:r>
              <a:rPr lang="en-US" sz="2400" dirty="0" err="1" smtClean="0"/>
              <a:t>eval</a:t>
            </a:r>
            <a:r>
              <a:rPr lang="en-US" sz="2400" dirty="0" smtClean="0"/>
              <a:t>) and </a:t>
            </a:r>
            <a:r>
              <a:rPr lang="en-US" sz="2400" dirty="0" err="1" smtClean="0"/>
              <a:t>Fb</a:t>
            </a:r>
            <a:r>
              <a:rPr lang="en-US" sz="2400" dirty="0" smtClean="0"/>
              <a:t> documented</a:t>
            </a:r>
          </a:p>
          <a:p>
            <a:r>
              <a:rPr lang="en-US" sz="2400" dirty="0" smtClean="0"/>
              <a:t>Some assessments may require </a:t>
            </a:r>
            <a:r>
              <a:rPr lang="en-US" sz="2400" u="sng" dirty="0" smtClean="0"/>
              <a:t>mastery</a:t>
            </a:r>
            <a:r>
              <a:rPr lang="en-US" sz="2400" dirty="0" smtClean="0"/>
              <a:t> (dark </a:t>
            </a:r>
            <a:r>
              <a:rPr lang="en-US" sz="2400" dirty="0" err="1" smtClean="0"/>
              <a:t>pyr</a:t>
            </a:r>
            <a:r>
              <a:rPr lang="en-US" sz="2400" dirty="0" smtClean="0"/>
              <a:t>)</a:t>
            </a:r>
          </a:p>
          <a:p>
            <a:r>
              <a:rPr lang="en-US" sz="2400" dirty="0" smtClean="0"/>
              <a:t>Grades should not be sole </a:t>
            </a:r>
            <a:r>
              <a:rPr lang="en-US" sz="2400" dirty="0" err="1" smtClean="0"/>
              <a:t>Fb</a:t>
            </a:r>
            <a:endParaRPr lang="en-US" sz="2400" dirty="0" smtClean="0"/>
          </a:p>
          <a:p>
            <a:endParaRPr lang="en-US" dirty="0" smtClean="0"/>
          </a:p>
        </p:txBody>
      </p:sp>
      <p:sp>
        <p:nvSpPr>
          <p:cNvPr id="4" name="Content Placeholder 3"/>
          <p:cNvSpPr>
            <a:spLocks noGrp="1"/>
          </p:cNvSpPr>
          <p:nvPr>
            <p:ph sz="half" idx="2"/>
          </p:nvPr>
        </p:nvSpPr>
        <p:spPr>
          <a:xfrm>
            <a:off x="4648200" y="1600201"/>
            <a:ext cx="4038600" cy="4152900"/>
          </a:xfrm>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886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343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59427" y="2286918"/>
            <a:ext cx="3200400" cy="533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85132" y="4191000"/>
            <a:ext cx="3396867" cy="6096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62960" y="5240215"/>
            <a:ext cx="3396867" cy="3810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5322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Assessment Activities (2)</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“…all </a:t>
            </a:r>
            <a:r>
              <a:rPr lang="en-US" dirty="0"/>
              <a:t>activities in </a:t>
            </a:r>
            <a:r>
              <a:rPr lang="en-US" dirty="0" smtClean="0"/>
              <a:t>the assessment </a:t>
            </a:r>
            <a:r>
              <a:rPr lang="en-US" dirty="0" err="1"/>
              <a:t>programme</a:t>
            </a:r>
            <a:r>
              <a:rPr lang="en-US" dirty="0"/>
              <a:t> conducted during a given period </a:t>
            </a:r>
            <a:r>
              <a:rPr lang="en-US" dirty="0" smtClean="0"/>
              <a:t>of the </a:t>
            </a:r>
            <a:r>
              <a:rPr lang="en-US" dirty="0"/>
              <a:t>training </a:t>
            </a:r>
            <a:r>
              <a:rPr lang="en-US" dirty="0" err="1"/>
              <a:t>programme</a:t>
            </a:r>
            <a:r>
              <a:rPr lang="en-US" dirty="0"/>
              <a:t> should present meaningful </a:t>
            </a:r>
            <a:r>
              <a:rPr lang="en-US" dirty="0" smtClean="0"/>
              <a:t>and traceable </a:t>
            </a:r>
            <a:r>
              <a:rPr lang="en-US" dirty="0"/>
              <a:t>data points of learner performance which </a:t>
            </a:r>
            <a:r>
              <a:rPr lang="en-US" dirty="0" smtClean="0"/>
              <a:t>are maximally </a:t>
            </a:r>
            <a:r>
              <a:rPr lang="en-US" dirty="0"/>
              <a:t>connected to the learning </a:t>
            </a:r>
            <a:r>
              <a:rPr lang="en-US" dirty="0" err="1"/>
              <a:t>programme</a:t>
            </a:r>
            <a:r>
              <a:rPr lang="en-US" dirty="0"/>
              <a:t> and </a:t>
            </a:r>
            <a:r>
              <a:rPr lang="en-US" dirty="0" smtClean="0"/>
              <a:t>reinforce desirable </a:t>
            </a:r>
            <a:r>
              <a:rPr lang="en-US" dirty="0"/>
              <a:t>learning </a:t>
            </a:r>
            <a:r>
              <a:rPr lang="en-US" dirty="0" err="1"/>
              <a:t>behaviours</a:t>
            </a:r>
            <a:r>
              <a:rPr lang="en-US" dirty="0" smtClean="0"/>
              <a:t>.”</a:t>
            </a:r>
          </a:p>
          <a:p>
            <a:pPr marL="0" lvl="1" indent="0" algn="ctr">
              <a:buNone/>
            </a:pPr>
            <a:r>
              <a:rPr lang="en-US" dirty="0"/>
              <a:t>Medical Teacher.  </a:t>
            </a:r>
            <a:r>
              <a:rPr lang="en-US" dirty="0" smtClean="0"/>
              <a:t>2012;34:209.</a:t>
            </a:r>
            <a:endParaRPr lang="en-US" dirty="0"/>
          </a:p>
          <a:p>
            <a:pPr marL="0" indent="0" algn="ctr">
              <a:buNone/>
            </a:pPr>
            <a:endParaRPr lang="en-US" sz="1800" dirty="0"/>
          </a:p>
        </p:txBody>
      </p:sp>
    </p:spTree>
    <p:extLst>
      <p:ext uri="{BB962C8B-B14F-4D97-AF65-F5344CB8AC3E}">
        <p14:creationId xmlns:p14="http://schemas.microsoft.com/office/powerpoint/2010/main" val="1620350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Activities</a:t>
            </a:r>
            <a:endParaRPr lang="en-US" dirty="0"/>
          </a:p>
        </p:txBody>
      </p:sp>
      <p:sp>
        <p:nvSpPr>
          <p:cNvPr id="3" name="Content Placeholder 2"/>
          <p:cNvSpPr>
            <a:spLocks noGrp="1"/>
          </p:cNvSpPr>
          <p:nvPr>
            <p:ph sz="half" idx="1"/>
          </p:nvPr>
        </p:nvSpPr>
        <p:spPr>
          <a:xfrm>
            <a:off x="228600" y="1600200"/>
            <a:ext cx="4267200" cy="4525963"/>
          </a:xfrm>
        </p:spPr>
        <p:txBody>
          <a:bodyPr/>
          <a:lstStyle/>
          <a:p>
            <a:r>
              <a:rPr lang="en-US" dirty="0" smtClean="0"/>
              <a:t>Learner reflection</a:t>
            </a:r>
          </a:p>
          <a:p>
            <a:pPr lvl="1"/>
            <a:r>
              <a:rPr lang="en-US" dirty="0" smtClean="0"/>
              <a:t>At least early and late</a:t>
            </a:r>
          </a:p>
          <a:p>
            <a:pPr lvl="1"/>
            <a:r>
              <a:rPr lang="en-US" dirty="0" smtClean="0"/>
              <a:t>Self-direction continuous</a:t>
            </a:r>
          </a:p>
          <a:p>
            <a:r>
              <a:rPr lang="en-US" dirty="0" smtClean="0"/>
              <a:t>Social interaction</a:t>
            </a:r>
          </a:p>
          <a:p>
            <a:pPr lvl="1"/>
            <a:r>
              <a:rPr lang="en-US" dirty="0" smtClean="0"/>
              <a:t>Most SDL requires support and scaffolding: coach, mentor, peer</a:t>
            </a:r>
          </a:p>
          <a:p>
            <a:r>
              <a:rPr lang="en-US" dirty="0" smtClean="0"/>
              <a:t>Documenting reflection</a:t>
            </a:r>
          </a:p>
          <a:p>
            <a:pPr lvl="1"/>
            <a:r>
              <a:rPr lang="en-US" dirty="0" smtClean="0"/>
              <a:t>Do it but don’t overdo it</a:t>
            </a:r>
          </a:p>
        </p:txBody>
      </p:sp>
      <p:sp>
        <p:nvSpPr>
          <p:cNvPr id="4" name="Content Placeholder 3"/>
          <p:cNvSpPr>
            <a:spLocks noGrp="1"/>
          </p:cNvSpPr>
          <p:nvPr>
            <p:ph sz="half" idx="2"/>
          </p:nvPr>
        </p:nvSpPr>
        <p:spPr>
          <a:xfrm>
            <a:off x="4648200" y="1600201"/>
            <a:ext cx="4038600" cy="4152900"/>
          </a:xfrm>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886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343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96855" y="2937549"/>
            <a:ext cx="3200400" cy="533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0388" y="4724400"/>
            <a:ext cx="4267412" cy="5715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6511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Evaluation</a:t>
            </a:r>
            <a:endParaRPr lang="en-US" dirty="0"/>
          </a:p>
        </p:txBody>
      </p:sp>
      <p:sp>
        <p:nvSpPr>
          <p:cNvPr id="3" name="Content Placeholder 2"/>
          <p:cNvSpPr>
            <a:spLocks noGrp="1"/>
          </p:cNvSpPr>
          <p:nvPr>
            <p:ph sz="half" idx="1"/>
          </p:nvPr>
        </p:nvSpPr>
        <p:spPr>
          <a:xfrm>
            <a:off x="228600" y="1600200"/>
            <a:ext cx="4572000" cy="4525963"/>
          </a:xfrm>
        </p:spPr>
        <p:txBody>
          <a:bodyPr>
            <a:normAutofit lnSpcReduction="10000"/>
          </a:bodyPr>
          <a:lstStyle/>
          <a:p>
            <a:r>
              <a:rPr lang="en-US" dirty="0" smtClean="0"/>
              <a:t>Should entail review of artifacts, assess, reflection</a:t>
            </a:r>
          </a:p>
          <a:p>
            <a:r>
              <a:rPr lang="en-US" dirty="0" smtClean="0"/>
              <a:t>Should be </a:t>
            </a:r>
            <a:r>
              <a:rPr lang="en-US" u="sng" dirty="0" smtClean="0"/>
              <a:t>committee </a:t>
            </a:r>
            <a:r>
              <a:rPr lang="en-US" dirty="0" smtClean="0"/>
              <a:t>(experts)</a:t>
            </a:r>
          </a:p>
          <a:p>
            <a:r>
              <a:rPr lang="en-US" dirty="0" smtClean="0"/>
              <a:t>Judge against standard (milestones?  Other?)</a:t>
            </a:r>
          </a:p>
          <a:p>
            <a:r>
              <a:rPr lang="en-US" dirty="0" err="1" smtClean="0"/>
              <a:t>Dx</a:t>
            </a:r>
            <a:r>
              <a:rPr lang="en-US" dirty="0" smtClean="0"/>
              <a:t>, </a:t>
            </a:r>
            <a:r>
              <a:rPr lang="en-US" dirty="0" err="1" smtClean="0"/>
              <a:t>Px</a:t>
            </a:r>
            <a:r>
              <a:rPr lang="en-US" dirty="0" smtClean="0"/>
              <a:t>, </a:t>
            </a:r>
            <a:r>
              <a:rPr lang="en-US" dirty="0" err="1" smtClean="0"/>
              <a:t>Tx</a:t>
            </a:r>
            <a:r>
              <a:rPr lang="en-US" dirty="0" smtClean="0"/>
              <a:t> (</a:t>
            </a:r>
            <a:r>
              <a:rPr lang="en-US" dirty="0" err="1" smtClean="0"/>
              <a:t>incl</a:t>
            </a:r>
            <a:r>
              <a:rPr lang="en-US" dirty="0" smtClean="0"/>
              <a:t> remediation)</a:t>
            </a:r>
          </a:p>
          <a:p>
            <a:r>
              <a:rPr lang="en-US" dirty="0" smtClean="0"/>
              <a:t>Tailored to individual</a:t>
            </a:r>
          </a:p>
          <a:p>
            <a:r>
              <a:rPr lang="en-US" dirty="0" smtClean="0"/>
              <a:t>Intermediate stakes</a:t>
            </a:r>
          </a:p>
          <a:p>
            <a:r>
              <a:rPr lang="en-US" dirty="0" smtClean="0"/>
              <a:t>Where in </a:t>
            </a:r>
            <a:r>
              <a:rPr lang="en-US" i="1" dirty="0" smtClean="0"/>
              <a:t>your </a:t>
            </a:r>
            <a:r>
              <a:rPr lang="en-US" dirty="0" smtClean="0"/>
              <a:t>program?</a:t>
            </a:r>
          </a:p>
        </p:txBody>
      </p:sp>
      <p:sp>
        <p:nvSpPr>
          <p:cNvPr id="4" name="Content Placeholder 3"/>
          <p:cNvSpPr>
            <a:spLocks noGrp="1"/>
          </p:cNvSpPr>
          <p:nvPr>
            <p:ph sz="half" idx="2"/>
          </p:nvPr>
        </p:nvSpPr>
        <p:spPr>
          <a:xfrm>
            <a:off x="4648200" y="1600201"/>
            <a:ext cx="4038600" cy="4152900"/>
          </a:xfrm>
        </p:spPr>
        <p:txBody>
          <a:bodyPr>
            <a:normAutofit lnSpcReduction="10000"/>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3886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343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5400000">
            <a:off x="7581900" y="2324100"/>
            <a:ext cx="1676400" cy="3810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9461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Evaluation</a:t>
            </a:r>
            <a:endParaRPr lang="en-US" dirty="0"/>
          </a:p>
        </p:txBody>
      </p:sp>
      <p:sp>
        <p:nvSpPr>
          <p:cNvPr id="3" name="Content Placeholder 2"/>
          <p:cNvSpPr>
            <a:spLocks noGrp="1"/>
          </p:cNvSpPr>
          <p:nvPr>
            <p:ph sz="half" idx="1"/>
          </p:nvPr>
        </p:nvSpPr>
        <p:spPr>
          <a:xfrm>
            <a:off x="228600" y="1600200"/>
            <a:ext cx="4495800" cy="4525963"/>
          </a:xfrm>
        </p:spPr>
        <p:txBody>
          <a:bodyPr/>
          <a:lstStyle/>
          <a:p>
            <a:r>
              <a:rPr lang="en-US" dirty="0" smtClean="0"/>
              <a:t>High stakes, consequences</a:t>
            </a:r>
          </a:p>
          <a:p>
            <a:r>
              <a:rPr lang="en-US" dirty="0" smtClean="0"/>
              <a:t>Same committee reviews</a:t>
            </a:r>
          </a:p>
          <a:p>
            <a:r>
              <a:rPr lang="en-US" dirty="0" smtClean="0"/>
              <a:t>“Entirety of the record”</a:t>
            </a:r>
          </a:p>
          <a:p>
            <a:r>
              <a:rPr lang="en-US" dirty="0" smtClean="0"/>
              <a:t>Learner rights/procedures</a:t>
            </a:r>
          </a:p>
          <a:p>
            <a:r>
              <a:rPr lang="en-US" dirty="0" smtClean="0"/>
              <a:t>Policy, procedures, standards, training, documentation—defined</a:t>
            </a:r>
          </a:p>
          <a:p>
            <a:r>
              <a:rPr lang="en-US" dirty="0" smtClean="0"/>
              <a:t>Should withstand legal challenges</a:t>
            </a:r>
          </a:p>
        </p:txBody>
      </p:sp>
      <p:sp>
        <p:nvSpPr>
          <p:cNvPr id="4" name="Content Placeholder 3"/>
          <p:cNvSpPr>
            <a:spLocks noGrp="1"/>
          </p:cNvSpPr>
          <p:nvPr>
            <p:ph sz="half" idx="2"/>
          </p:nvPr>
        </p:nvSpPr>
        <p:spPr>
          <a:xfrm>
            <a:off x="4648200" y="1600201"/>
            <a:ext cx="4038600" cy="4152900"/>
          </a:xfrm>
        </p:spPr>
        <p:txBody>
          <a:bodyPr/>
          <a:lstStyle/>
          <a:p>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00046"/>
            <a:ext cx="4343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6075"/>
            <a:ext cx="4048125" cy="15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443546" y="1752600"/>
            <a:ext cx="228600" cy="10668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025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0"/>
            <a:ext cx="8839200" cy="1066800"/>
          </a:xfrm>
          <a:noFill/>
        </p:spPr>
        <p:txBody>
          <a:bodyPr lIns="92075" tIns="46038" rIns="92075" bIns="46038">
            <a:normAutofit/>
          </a:bodyPr>
          <a:lstStyle/>
          <a:p>
            <a:pPr eaLnBrk="1" hangingPunct="1"/>
            <a:r>
              <a:rPr lang="en-US" dirty="0" smtClean="0">
                <a:solidFill>
                  <a:schemeClr val="tx2"/>
                </a:solidFill>
              </a:rPr>
              <a:t>To begin</a:t>
            </a:r>
            <a:endParaRPr lang="en-US" dirty="0" smtClean="0">
              <a:solidFill>
                <a:schemeClr val="tx2"/>
              </a:solidFill>
            </a:endParaRPr>
          </a:p>
        </p:txBody>
      </p:sp>
      <p:sp>
        <p:nvSpPr>
          <p:cNvPr id="528387" name="Rectangle 3"/>
          <p:cNvSpPr>
            <a:spLocks noGrp="1" noChangeArrowheads="1"/>
          </p:cNvSpPr>
          <p:nvPr>
            <p:ph type="body" idx="1"/>
          </p:nvPr>
        </p:nvSpPr>
        <p:spPr>
          <a:xfrm>
            <a:off x="381000" y="1143000"/>
            <a:ext cx="8458200" cy="5562600"/>
          </a:xfrm>
          <a:noFill/>
        </p:spPr>
        <p:txBody>
          <a:bodyPr lIns="92075" tIns="46038" rIns="92075" bIns="46038">
            <a:normAutofit fontScale="92500" lnSpcReduction="20000"/>
          </a:bodyPr>
          <a:lstStyle/>
          <a:p>
            <a:pPr eaLnBrk="1" hangingPunct="1">
              <a:lnSpc>
                <a:spcPct val="135000"/>
              </a:lnSpc>
            </a:pPr>
            <a:r>
              <a:rPr lang="en-US" sz="2800" b="1" u="sng" dirty="0" smtClean="0"/>
              <a:t>Assessment</a:t>
            </a:r>
            <a:endParaRPr lang="en-US" sz="2800" b="1" dirty="0" smtClean="0"/>
          </a:p>
          <a:p>
            <a:pPr lvl="1">
              <a:lnSpc>
                <a:spcPct val="135000"/>
              </a:lnSpc>
            </a:pPr>
            <a:r>
              <a:rPr lang="en-US" sz="2400" b="1" dirty="0" smtClean="0"/>
              <a:t>making the observation</a:t>
            </a:r>
          </a:p>
          <a:p>
            <a:pPr lvl="1" eaLnBrk="1" hangingPunct="1">
              <a:lnSpc>
                <a:spcPct val="135000"/>
              </a:lnSpc>
            </a:pPr>
            <a:r>
              <a:rPr lang="en-US" sz="2400" b="1" dirty="0" smtClean="0"/>
              <a:t>“assay” (measurement)</a:t>
            </a:r>
          </a:p>
          <a:p>
            <a:pPr eaLnBrk="1" hangingPunct="1">
              <a:lnSpc>
                <a:spcPct val="135000"/>
              </a:lnSpc>
            </a:pPr>
            <a:r>
              <a:rPr lang="en-US" sz="2800" b="1" u="sng" dirty="0" smtClean="0"/>
              <a:t>Evaluation</a:t>
            </a:r>
            <a:r>
              <a:rPr lang="en-US" sz="2800" b="1" dirty="0" smtClean="0"/>
              <a:t> </a:t>
            </a:r>
          </a:p>
          <a:p>
            <a:pPr lvl="1">
              <a:lnSpc>
                <a:spcPct val="135000"/>
              </a:lnSpc>
            </a:pPr>
            <a:r>
              <a:rPr lang="en-US" sz="2400" b="1" dirty="0" smtClean="0"/>
              <a:t>determining value </a:t>
            </a:r>
          </a:p>
          <a:p>
            <a:pPr lvl="1" eaLnBrk="1" hangingPunct="1">
              <a:lnSpc>
                <a:spcPct val="135000"/>
              </a:lnSpc>
            </a:pPr>
            <a:r>
              <a:rPr lang="en-US" sz="2400" b="1" dirty="0" smtClean="0"/>
              <a:t>in context of expected learner/program level </a:t>
            </a:r>
          </a:p>
          <a:p>
            <a:pPr lvl="1" eaLnBrk="1" hangingPunct="1">
              <a:lnSpc>
                <a:spcPct val="135000"/>
              </a:lnSpc>
            </a:pPr>
            <a:r>
              <a:rPr lang="en-US" sz="2400" b="1" dirty="0" smtClean="0"/>
              <a:t>an educational “diagnosis”</a:t>
            </a:r>
          </a:p>
          <a:p>
            <a:pPr eaLnBrk="1" hangingPunct="1">
              <a:lnSpc>
                <a:spcPct val="135000"/>
              </a:lnSpc>
            </a:pPr>
            <a:r>
              <a:rPr lang="en-US" sz="2800" b="1" u="sng" dirty="0" smtClean="0"/>
              <a:t>Grading/Feedback </a:t>
            </a:r>
            <a:r>
              <a:rPr lang="en-US" sz="2800" b="1" dirty="0" smtClean="0"/>
              <a:t>  </a:t>
            </a:r>
          </a:p>
          <a:p>
            <a:pPr lvl="1">
              <a:lnSpc>
                <a:spcPct val="135000"/>
              </a:lnSpc>
            </a:pPr>
            <a:r>
              <a:rPr lang="en-US" sz="2400" b="1" dirty="0" smtClean="0"/>
              <a:t>taking an action</a:t>
            </a:r>
          </a:p>
          <a:p>
            <a:pPr lvl="1" eaLnBrk="1" hangingPunct="1">
              <a:lnSpc>
                <a:spcPct val="135000"/>
              </a:lnSpc>
            </a:pPr>
            <a:r>
              <a:rPr lang="en-US" sz="2400" b="1" dirty="0" smtClean="0"/>
              <a:t>administrative/societal</a:t>
            </a:r>
          </a:p>
          <a:p>
            <a:pPr lvl="1" eaLnBrk="1" hangingPunct="1">
              <a:lnSpc>
                <a:spcPct val="135000"/>
              </a:lnSpc>
            </a:pPr>
            <a:r>
              <a:rPr lang="en-US" sz="2400" b="1" dirty="0" smtClean="0"/>
              <a:t>educational intervention</a:t>
            </a:r>
          </a:p>
          <a:p>
            <a:pPr lvl="1" eaLnBrk="1" hangingPunct="1">
              <a:lnSpc>
                <a:spcPct val="135000"/>
              </a:lnSpc>
            </a:pPr>
            <a:endParaRPr lang="en-US" sz="2400" b="1" dirty="0" smtClean="0"/>
          </a:p>
        </p:txBody>
      </p:sp>
      <p:sp>
        <p:nvSpPr>
          <p:cNvPr id="8197" name="Rectangle 6"/>
          <p:cNvSpPr>
            <a:spLocks noChangeArrowheads="1"/>
          </p:cNvSpPr>
          <p:nvPr/>
        </p:nvSpPr>
        <p:spPr bwMode="auto">
          <a:xfrm>
            <a:off x="3048000" y="6858000"/>
            <a:ext cx="914400" cy="914400"/>
          </a:xfrm>
          <a:prstGeom prst="rect">
            <a:avLst/>
          </a:prstGeom>
          <a:noFill/>
          <a:ln w="9525">
            <a:noFill/>
            <a:miter lim="800000"/>
            <a:headEnd/>
            <a:tailEnd/>
          </a:ln>
        </p:spPr>
        <p:txBody>
          <a:bodyPr wrap="none" lIns="90488" tIns="44450" rIns="90488" bIns="44450" anchor="ctr"/>
          <a:lstStyle/>
          <a:p>
            <a:endParaRPr lang="en-US"/>
          </a:p>
        </p:txBody>
      </p:sp>
      <p:sp>
        <p:nvSpPr>
          <p:cNvPr id="8198" name="Rectangle 7"/>
          <p:cNvSpPr>
            <a:spLocks noChangeArrowheads="1"/>
          </p:cNvSpPr>
          <p:nvPr/>
        </p:nvSpPr>
        <p:spPr bwMode="auto">
          <a:xfrm>
            <a:off x="990600" y="2590800"/>
            <a:ext cx="838200" cy="381000"/>
          </a:xfrm>
          <a:prstGeom prst="rect">
            <a:avLst/>
          </a:prstGeom>
          <a:noFill/>
          <a:ln w="9525">
            <a:noFill/>
            <a:miter lim="800000"/>
            <a:headEnd/>
            <a:tailEnd/>
          </a:ln>
        </p:spPr>
        <p:txBody>
          <a:bodyPr wrap="none" lIns="90488" tIns="44450" rIns="90488" bIns="44450" anchor="ctr"/>
          <a:lstStyle/>
          <a:p>
            <a:endParaRPr lang="en-US"/>
          </a:p>
        </p:txBody>
      </p:sp>
      <p:sp>
        <p:nvSpPr>
          <p:cNvPr id="8199" name="Oval 9"/>
          <p:cNvSpPr>
            <a:spLocks noChangeArrowheads="1"/>
          </p:cNvSpPr>
          <p:nvPr/>
        </p:nvSpPr>
        <p:spPr bwMode="auto">
          <a:xfrm>
            <a:off x="6172200" y="5791200"/>
            <a:ext cx="1295400" cy="609600"/>
          </a:xfrm>
          <a:prstGeom prst="ellipse">
            <a:avLst/>
          </a:prstGeom>
          <a:noFill/>
          <a:ln w="9525">
            <a:noFill/>
            <a:round/>
            <a:headEnd/>
            <a:tailEnd/>
          </a:ln>
        </p:spPr>
        <p:txBody>
          <a:bodyPr wrap="none" lIns="92075" tIns="46038" rIns="92075" bIns="46038" anchor="ctr"/>
          <a:lstStyle/>
          <a:p>
            <a:endParaRPr lang="en-US"/>
          </a:p>
        </p:txBody>
      </p:sp>
      <p:sp>
        <p:nvSpPr>
          <p:cNvPr id="8200" name="Rectangle 11"/>
          <p:cNvSpPr>
            <a:spLocks noChangeArrowheads="1"/>
          </p:cNvSpPr>
          <p:nvPr/>
        </p:nvSpPr>
        <p:spPr bwMode="auto">
          <a:xfrm>
            <a:off x="990600" y="2590800"/>
            <a:ext cx="762000" cy="381000"/>
          </a:xfrm>
          <a:prstGeom prst="rect">
            <a:avLst/>
          </a:prstGeom>
          <a:noFill/>
          <a:ln w="9525">
            <a:noFill/>
            <a:miter lim="800000"/>
            <a:headEnd/>
            <a:tailEnd/>
          </a:ln>
        </p:spPr>
        <p:txBody>
          <a:bodyPr wrap="none" lIns="92075" tIns="46038" rIns="92075" bIns="46038" anchor="ctr"/>
          <a:lstStyle/>
          <a:p>
            <a:endParaRPr lang="en-US"/>
          </a:p>
        </p:txBody>
      </p:sp>
      <p:sp>
        <p:nvSpPr>
          <p:cNvPr id="8201" name="Rectangle 12"/>
          <p:cNvSpPr>
            <a:spLocks noChangeArrowheads="1"/>
          </p:cNvSpPr>
          <p:nvPr/>
        </p:nvSpPr>
        <p:spPr bwMode="auto">
          <a:xfrm>
            <a:off x="990600" y="2514600"/>
            <a:ext cx="838200" cy="457200"/>
          </a:xfrm>
          <a:prstGeom prst="rect">
            <a:avLst/>
          </a:prstGeom>
          <a:noFill/>
          <a:ln w="9525">
            <a:noFill/>
            <a:miter lim="800000"/>
            <a:headEnd/>
            <a:tailEnd/>
          </a:ln>
        </p:spPr>
        <p:txBody>
          <a:bodyPr wrap="none" lIns="92075" tIns="46038" rIns="92075" bIns="46038" anchor="ctr"/>
          <a:lstStyle/>
          <a:p>
            <a:endParaRPr lang="en-US"/>
          </a:p>
        </p:txBody>
      </p:sp>
      <p:sp>
        <p:nvSpPr>
          <p:cNvPr id="528397" name="Rectangle 13"/>
          <p:cNvSpPr>
            <a:spLocks noChangeArrowheads="1"/>
          </p:cNvSpPr>
          <p:nvPr/>
        </p:nvSpPr>
        <p:spPr bwMode="auto">
          <a:xfrm>
            <a:off x="990600" y="2743200"/>
            <a:ext cx="609600" cy="457200"/>
          </a:xfrm>
          <a:prstGeom prst="rect">
            <a:avLst/>
          </a:prstGeom>
          <a:solidFill>
            <a:srgbClr val="3366FF">
              <a:alpha val="50195"/>
            </a:srgbClr>
          </a:solidFill>
          <a:ln w="9525" algn="ctr">
            <a:noFill/>
            <a:miter lim="800000"/>
            <a:headEnd/>
            <a:tailEnd/>
          </a:ln>
        </p:spPr>
        <p:txBody>
          <a:bodyPr wrap="none" lIns="92075" tIns="46038" rIns="92075" bIns="46038" anchor="ctr"/>
          <a:lstStyle/>
          <a:p>
            <a:endParaRPr lang="en-US"/>
          </a:p>
        </p:txBody>
      </p:sp>
      <p:sp>
        <p:nvSpPr>
          <p:cNvPr id="11" name="Oval 1033"/>
          <p:cNvSpPr>
            <a:spLocks noChangeArrowheads="1"/>
          </p:cNvSpPr>
          <p:nvPr/>
        </p:nvSpPr>
        <p:spPr bwMode="auto">
          <a:xfrm>
            <a:off x="6324600" y="1600200"/>
            <a:ext cx="2438400" cy="1371600"/>
          </a:xfrm>
          <a:prstGeom prst="ellipse">
            <a:avLst/>
          </a:prstGeom>
          <a:noFill/>
          <a:ln w="38100">
            <a:solidFill>
              <a:srgbClr val="FF00FF"/>
            </a:solidFill>
            <a:round/>
            <a:headEnd/>
            <a:tailEnd/>
          </a:ln>
        </p:spPr>
        <p:txBody>
          <a:bodyPr wrap="none" anchor="ctr"/>
          <a:lstStyle/>
          <a:p>
            <a:endParaRPr lang="en-US"/>
          </a:p>
        </p:txBody>
      </p:sp>
      <p:sp>
        <p:nvSpPr>
          <p:cNvPr id="12" name="Oval 1035"/>
          <p:cNvSpPr>
            <a:spLocks noChangeArrowheads="1"/>
          </p:cNvSpPr>
          <p:nvPr/>
        </p:nvSpPr>
        <p:spPr bwMode="auto">
          <a:xfrm>
            <a:off x="6400800" y="3124200"/>
            <a:ext cx="2286000" cy="1295400"/>
          </a:xfrm>
          <a:prstGeom prst="ellipse">
            <a:avLst/>
          </a:prstGeom>
          <a:noFill/>
          <a:ln w="38100">
            <a:solidFill>
              <a:srgbClr val="FFCC00"/>
            </a:solidFill>
            <a:round/>
            <a:headEnd/>
            <a:tailEnd/>
          </a:ln>
        </p:spPr>
        <p:txBody>
          <a:bodyPr wrap="none" anchor="ctr"/>
          <a:lstStyle/>
          <a:p>
            <a:endParaRPr lang="en-US"/>
          </a:p>
        </p:txBody>
      </p:sp>
      <p:sp>
        <p:nvSpPr>
          <p:cNvPr id="13" name="Oval 1037"/>
          <p:cNvSpPr>
            <a:spLocks noChangeArrowheads="1"/>
          </p:cNvSpPr>
          <p:nvPr/>
        </p:nvSpPr>
        <p:spPr bwMode="auto">
          <a:xfrm>
            <a:off x="6477000" y="4724400"/>
            <a:ext cx="2286000" cy="1371600"/>
          </a:xfrm>
          <a:prstGeom prst="ellipse">
            <a:avLst/>
          </a:prstGeom>
          <a:noFill/>
          <a:ln w="38100">
            <a:solidFill>
              <a:srgbClr val="993300"/>
            </a:solidFill>
            <a:round/>
            <a:headEnd/>
            <a:tailEnd/>
          </a:ln>
        </p:spPr>
        <p:txBody>
          <a:bodyPr wrap="none" anchor="ctr"/>
          <a:lstStyle/>
          <a:p>
            <a:endParaRPr lang="en-US"/>
          </a:p>
        </p:txBody>
      </p:sp>
      <p:sp>
        <p:nvSpPr>
          <p:cNvPr id="17" name="Text Box 1034"/>
          <p:cNvSpPr txBox="1">
            <a:spLocks noChangeArrowheads="1"/>
          </p:cNvSpPr>
          <p:nvPr/>
        </p:nvSpPr>
        <p:spPr bwMode="auto">
          <a:xfrm>
            <a:off x="6324600" y="1981200"/>
            <a:ext cx="2362200"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000000"/>
                </a:solidFill>
                <a:latin typeface="Arial" pitchFamily="34" charset="0"/>
              </a:rPr>
              <a:t>Observation</a:t>
            </a:r>
          </a:p>
        </p:txBody>
      </p:sp>
      <p:sp>
        <p:nvSpPr>
          <p:cNvPr id="18" name="Text Box 1036"/>
          <p:cNvSpPr txBox="1">
            <a:spLocks noChangeArrowheads="1"/>
          </p:cNvSpPr>
          <p:nvPr/>
        </p:nvSpPr>
        <p:spPr bwMode="auto">
          <a:xfrm>
            <a:off x="6477000" y="3505200"/>
            <a:ext cx="2057400"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000000"/>
                </a:solidFill>
                <a:latin typeface="Arial" pitchFamily="34" charset="0"/>
              </a:rPr>
              <a:t>Reflection</a:t>
            </a:r>
          </a:p>
        </p:txBody>
      </p:sp>
      <p:sp>
        <p:nvSpPr>
          <p:cNvPr id="19" name="Text Box 1038"/>
          <p:cNvSpPr txBox="1">
            <a:spLocks noChangeArrowheads="1"/>
          </p:cNvSpPr>
          <p:nvPr/>
        </p:nvSpPr>
        <p:spPr bwMode="auto">
          <a:xfrm>
            <a:off x="6781800" y="5105400"/>
            <a:ext cx="1676400"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000000"/>
                </a:solidFill>
                <a:latin typeface="Arial" pitchFamily="34" charset="0"/>
              </a:rPr>
              <a:t>Action</a:t>
            </a:r>
          </a:p>
        </p:txBody>
      </p:sp>
    </p:spTree>
    <p:extLst>
      <p:ext uri="{BB962C8B-B14F-4D97-AF65-F5344CB8AC3E}">
        <p14:creationId xmlns:p14="http://schemas.microsoft.com/office/powerpoint/2010/main" val="17286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8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838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2838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2838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2838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2838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2838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83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2838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28387">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28387">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528387">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13"/>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499"/>
                                          </p:stCondLst>
                                        </p:cTn>
                                        <p:tgtEl>
                                          <p:spTgt spid="17"/>
                                        </p:tgtEl>
                                        <p:attrNameLst>
                                          <p:attrName>style.visibility</p:attrName>
                                        </p:attrNameLst>
                                      </p:cBhvr>
                                      <p:to>
                                        <p:strVal val="visible"/>
                                      </p:to>
                                    </p:set>
                                  </p:child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499"/>
                                          </p:stCondLst>
                                        </p:cTn>
                                        <p:tgtEl>
                                          <p:spTgt spid="18"/>
                                        </p:tgtEl>
                                        <p:attrNameLst>
                                          <p:attrName>style.visibility</p:attrName>
                                        </p:attrNameLst>
                                      </p:cBhvr>
                                      <p:to>
                                        <p:strVal val="visible"/>
                                      </p:to>
                                    </p:set>
                                  </p:childTnLst>
                                </p:cTn>
                              </p:par>
                            </p:childTnLst>
                          </p:cTn>
                        </p:par>
                        <p:par>
                          <p:cTn id="55" fill="hold">
                            <p:stCondLst>
                              <p:cond delay="1500"/>
                            </p:stCondLst>
                            <p:childTnLst>
                              <p:par>
                                <p:cTn id="56" presetID="1" presetClass="entr" presetSubtype="0" fill="hold" grpId="0" nodeType="afterEffect">
                                  <p:stCondLst>
                                    <p:cond delay="0"/>
                                  </p:stCondLst>
                                  <p:childTnLst>
                                    <p:set>
                                      <p:cBhvr>
                                        <p:cTn id="57"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autoUpdateAnimBg="0"/>
      <p:bldP spid="528397" grpId="0" animBg="1"/>
      <p:bldP spid="11" grpId="0" animBg="1"/>
      <p:bldP spid="12" grpId="0" animBg="1"/>
      <p:bldP spid="13" grpId="0" animBg="1"/>
      <p:bldP spid="17" grpId="0" autoUpdateAnimBg="0"/>
      <p:bldP spid="18" grpId="0" autoUpdateAnimBg="0"/>
      <p:bldP spid="1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838200" y="381000"/>
            <a:ext cx="7772400" cy="1143000"/>
          </a:xfrm>
          <a:noFill/>
        </p:spPr>
        <p:txBody>
          <a:bodyPr lIns="92075" tIns="46038" rIns="92075" bIns="46038">
            <a:normAutofit fontScale="90000"/>
          </a:bodyPr>
          <a:lstStyle/>
          <a:p>
            <a:pPr eaLnBrk="1" hangingPunct="1"/>
            <a:r>
              <a:rPr lang="en-US" dirty="0" smtClean="0"/>
              <a:t>Credible Formative Evaluation:</a:t>
            </a:r>
            <a:br>
              <a:rPr lang="en-US" dirty="0" smtClean="0"/>
            </a:br>
            <a:r>
              <a:rPr lang="en-US" dirty="0" smtClean="0"/>
              <a:t>Assessment </a:t>
            </a:r>
            <a:r>
              <a:rPr lang="en-US" i="1" dirty="0" smtClean="0"/>
              <a:t>for </a:t>
            </a:r>
            <a:r>
              <a:rPr lang="en-US" dirty="0" smtClean="0"/>
              <a:t>learning</a:t>
            </a:r>
          </a:p>
        </p:txBody>
      </p:sp>
      <p:sp>
        <p:nvSpPr>
          <p:cNvPr id="189443" name="Rectangle 3"/>
          <p:cNvSpPr>
            <a:spLocks noGrp="1" noChangeArrowheads="1"/>
          </p:cNvSpPr>
          <p:nvPr>
            <p:ph type="body" idx="1"/>
          </p:nvPr>
        </p:nvSpPr>
        <p:spPr>
          <a:xfrm>
            <a:off x="723900" y="1905000"/>
            <a:ext cx="8001000" cy="4800600"/>
          </a:xfrm>
          <a:noFill/>
        </p:spPr>
        <p:txBody>
          <a:bodyPr lIns="92075" tIns="46038" rIns="92075" bIns="46038"/>
          <a:lstStyle/>
          <a:p>
            <a:pPr eaLnBrk="1" hangingPunct="1"/>
            <a:r>
              <a:rPr lang="en-US" sz="3000" dirty="0" smtClean="0"/>
              <a:t>Based on direct observations</a:t>
            </a:r>
          </a:p>
          <a:p>
            <a:pPr lvl="1"/>
            <a:r>
              <a:rPr lang="en-US" sz="2600" dirty="0" smtClean="0"/>
              <a:t>Questions, faculty, SPs, etc.</a:t>
            </a:r>
          </a:p>
          <a:p>
            <a:pPr eaLnBrk="1" hangingPunct="1"/>
            <a:r>
              <a:rPr lang="en-US" sz="3000" dirty="0" smtClean="0"/>
              <a:t>Accurately reflects institutional goals</a:t>
            </a:r>
          </a:p>
          <a:p>
            <a:pPr eaLnBrk="1" hangingPunct="1"/>
            <a:r>
              <a:rPr lang="en-US" sz="3000" dirty="0" smtClean="0"/>
              <a:t>Reliably occurs at key points</a:t>
            </a:r>
          </a:p>
          <a:p>
            <a:pPr eaLnBrk="1" hangingPunct="1"/>
            <a:r>
              <a:rPr lang="en-US" sz="3000" dirty="0" smtClean="0"/>
              <a:t>Generates, provides feedback</a:t>
            </a:r>
          </a:p>
          <a:p>
            <a:pPr eaLnBrk="1" hangingPunct="1"/>
            <a:r>
              <a:rPr lang="en-US" sz="3000" dirty="0" smtClean="0"/>
              <a:t>Develops a plan for improvement</a:t>
            </a:r>
          </a:p>
          <a:p>
            <a:pPr eaLnBrk="1" hangingPunct="1"/>
            <a:r>
              <a:rPr lang="en-US" sz="3000" dirty="0" smtClean="0"/>
              <a:t>Anticipates same framework as final evaluation</a:t>
            </a:r>
          </a:p>
        </p:txBody>
      </p:sp>
      <p:sp>
        <p:nvSpPr>
          <p:cNvPr id="2" name="TextBox 1"/>
          <p:cNvSpPr txBox="1"/>
          <p:nvPr/>
        </p:nvSpPr>
        <p:spPr>
          <a:xfrm>
            <a:off x="2590800" y="5943600"/>
            <a:ext cx="3869585" cy="646331"/>
          </a:xfrm>
          <a:prstGeom prst="rect">
            <a:avLst/>
          </a:prstGeom>
          <a:noFill/>
        </p:spPr>
        <p:txBody>
          <a:bodyPr wrap="none" rtlCol="0">
            <a:spAutoFit/>
          </a:bodyPr>
          <a:lstStyle/>
          <a:p>
            <a:r>
              <a:rPr lang="en-US" sz="3600" b="1" dirty="0" smtClean="0"/>
              <a:t>Think “Low Stakes”</a:t>
            </a:r>
            <a:endParaRPr lang="en-US" sz="3600" b="1" dirty="0"/>
          </a:p>
        </p:txBody>
      </p:sp>
    </p:spTree>
    <p:extLst>
      <p:ext uri="{BB962C8B-B14F-4D97-AF65-F5344CB8AC3E}">
        <p14:creationId xmlns:p14="http://schemas.microsoft.com/office/powerpoint/2010/main" val="5325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2796</TotalTime>
  <Words>3695</Words>
  <Application>Microsoft Office PowerPoint</Application>
  <PresentationFormat>On-screen Show (4:3)</PresentationFormat>
  <Paragraphs>507</Paragraphs>
  <Slides>75</Slides>
  <Notes>13</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5" baseType="lpstr">
      <vt:lpstr>ＭＳ Ｐゴシック</vt:lpstr>
      <vt:lpstr>SimSun</vt:lpstr>
      <vt:lpstr>Arial</vt:lpstr>
      <vt:lpstr>Arial Narrow</vt:lpstr>
      <vt:lpstr>Calibri</vt:lpstr>
      <vt:lpstr>Tahoma</vt:lpstr>
      <vt:lpstr>Times New Roman</vt:lpstr>
      <vt:lpstr>Wingdings</vt:lpstr>
      <vt:lpstr>Office Theme</vt:lpstr>
      <vt:lpstr>Clip</vt:lpstr>
      <vt:lpstr>A Program of Assessment: Putting it all Together (or Start with The End in Mind)</vt:lpstr>
      <vt:lpstr>Disclaimer</vt:lpstr>
      <vt:lpstr>Acknowledgements</vt:lpstr>
      <vt:lpstr>Overview</vt:lpstr>
      <vt:lpstr>Background: Let’s learn from each other</vt:lpstr>
      <vt:lpstr>Definitions and distinctions</vt:lpstr>
      <vt:lpstr>Program of Assessment</vt:lpstr>
      <vt:lpstr>To begin</vt:lpstr>
      <vt:lpstr>Credible Formative Evaluation: Assessment for learning</vt:lpstr>
      <vt:lpstr>Credible Summative Evaluation: Assessment of learning</vt:lpstr>
      <vt:lpstr>Reliability</vt:lpstr>
      <vt:lpstr>Validity</vt:lpstr>
      <vt:lpstr>Validity: Sources of Evidence</vt:lpstr>
      <vt:lpstr>Related Concepts from  Qualitative Tradition</vt:lpstr>
      <vt:lpstr>PowerPoint Presentation</vt:lpstr>
      <vt:lpstr>Program of Assessment</vt:lpstr>
      <vt:lpstr>Cees van der Vleuten University of Maastricht</vt:lpstr>
      <vt:lpstr>Program of Assessment</vt:lpstr>
      <vt:lpstr>Program of Assessment Model</vt:lpstr>
      <vt:lpstr>Principles</vt:lpstr>
      <vt:lpstr>Single Assessments</vt:lpstr>
      <vt:lpstr>PowerPoint Presentation</vt:lpstr>
      <vt:lpstr>Combining Components</vt:lpstr>
      <vt:lpstr>Principles</vt:lpstr>
      <vt:lpstr>Standardized assessment: “Build-in” validity</vt:lpstr>
      <vt:lpstr>Principles</vt:lpstr>
      <vt:lpstr>Users and non-standard assessments</vt:lpstr>
      <vt:lpstr>Principles</vt:lpstr>
      <vt:lpstr>Stakes</vt:lpstr>
      <vt:lpstr>Stakes (2)</vt:lpstr>
      <vt:lpstr>Principles</vt:lpstr>
      <vt:lpstr>It’s not what you Expect,  It’s what you Inspect</vt:lpstr>
      <vt:lpstr>Assessment &amp; Learning</vt:lpstr>
      <vt:lpstr>Learning through Testing</vt:lpstr>
      <vt:lpstr>Spacing of Practice </vt:lpstr>
      <vt:lpstr>Interleaving</vt:lpstr>
      <vt:lpstr>Caveat: Testing, Spacing, Interleaving</vt:lpstr>
      <vt:lpstr>Principles</vt:lpstr>
      <vt:lpstr>Expert Judgment</vt:lpstr>
      <vt:lpstr>Program of Assessment Model</vt:lpstr>
      <vt:lpstr>Program of Assessment: Challenges</vt:lpstr>
      <vt:lpstr>Translate Theory to Practice—Study BMC Med Ed.  2013;13:123</vt:lpstr>
      <vt:lpstr>Translate Theory to Practice—Not so Easy BMC Med Ed.  2013;13:123</vt:lpstr>
      <vt:lpstr>Impact of programmatic assessment on student learning. Med. Educ.  2015;49:487-98</vt:lpstr>
      <vt:lpstr>Programmatic assessment, student learning</vt:lpstr>
      <vt:lpstr>Conclusions</vt:lpstr>
      <vt:lpstr>PowerPoint Presentation</vt:lpstr>
      <vt:lpstr>A Program of Assessment: Part 2 Framework and Guidelines</vt:lpstr>
      <vt:lpstr>Developing a Program of Assessment</vt:lpstr>
      <vt:lpstr>PowerPoint Presentation</vt:lpstr>
      <vt:lpstr>Considerations at the Start</vt:lpstr>
      <vt:lpstr>Guidelines (72 in all!) BMC Med Ed.  2012;12:20.  http://www.biomedcentral.com/1472-6920/12/20</vt:lpstr>
      <vt:lpstr>PowerPoint Presentation</vt:lpstr>
      <vt:lpstr>PowerPoint Presentation</vt:lpstr>
      <vt:lpstr>Program in Action</vt:lpstr>
      <vt:lpstr>Supporting the Program Use of NBME Customized Exams</vt:lpstr>
      <vt:lpstr>Documenting the Program</vt:lpstr>
      <vt:lpstr>Improving the Program (You’re never finished)</vt:lpstr>
      <vt:lpstr>Justifying the Program</vt:lpstr>
      <vt:lpstr>Handouts</vt:lpstr>
      <vt:lpstr>Wrap Up</vt:lpstr>
      <vt:lpstr>Thank you</vt:lpstr>
      <vt:lpstr>PowerPoint Presentation</vt:lpstr>
      <vt:lpstr>Beliefs about Assessment</vt:lpstr>
      <vt:lpstr>Program Evaluation Defined</vt:lpstr>
      <vt:lpstr>“Performance” vs. “Competence” </vt:lpstr>
      <vt:lpstr>Fixed-standard vs. Normative</vt:lpstr>
      <vt:lpstr>Principles</vt:lpstr>
      <vt:lpstr>Measurement Tools:  Criteria</vt:lpstr>
      <vt:lpstr>Training Activities</vt:lpstr>
      <vt:lpstr>Assessment Activities</vt:lpstr>
      <vt:lpstr>Assessment Activities (2)</vt:lpstr>
      <vt:lpstr>Supporting Activities</vt:lpstr>
      <vt:lpstr>Intermediate Evaluation</vt:lpstr>
      <vt:lpstr>Final Evaluation</vt:lpstr>
    </vt:vector>
  </TitlesOfParts>
  <Company>DOD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Program of Assessment</dc:title>
  <dc:creator>HEMMER, PAUL.Col.USAF.USUHS</dc:creator>
  <cp:lastModifiedBy>PAUL HEMMER</cp:lastModifiedBy>
  <cp:revision>100</cp:revision>
  <dcterms:created xsi:type="dcterms:W3CDTF">2013-12-28T14:20:39Z</dcterms:created>
  <dcterms:modified xsi:type="dcterms:W3CDTF">2017-02-20T16:37:35Z</dcterms:modified>
</cp:coreProperties>
</file>