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56" r:id="rId2"/>
    <p:sldId id="283" r:id="rId3"/>
    <p:sldId id="288" r:id="rId4"/>
    <p:sldId id="293" r:id="rId5"/>
    <p:sldId id="297" r:id="rId6"/>
    <p:sldId id="298" r:id="rId7"/>
    <p:sldId id="299" r:id="rId8"/>
    <p:sldId id="257" r:id="rId9"/>
    <p:sldId id="258" r:id="rId10"/>
    <p:sldId id="303" r:id="rId11"/>
    <p:sldId id="272" r:id="rId12"/>
    <p:sldId id="261" r:id="rId13"/>
    <p:sldId id="304" r:id="rId14"/>
    <p:sldId id="278" r:id="rId15"/>
    <p:sldId id="281" r:id="rId16"/>
    <p:sldId id="282" r:id="rId17"/>
    <p:sldId id="295" r:id="rId18"/>
    <p:sldId id="300" r:id="rId19"/>
    <p:sldId id="260" r:id="rId20"/>
    <p:sldId id="263" r:id="rId21"/>
    <p:sldId id="262" r:id="rId22"/>
    <p:sldId id="305" r:id="rId23"/>
    <p:sldId id="265" r:id="rId24"/>
    <p:sldId id="279" r:id="rId25"/>
    <p:sldId id="275" r:id="rId26"/>
    <p:sldId id="267" r:id="rId27"/>
    <p:sldId id="291" r:id="rId28"/>
    <p:sldId id="307" r:id="rId29"/>
    <p:sldId id="269" r:id="rId30"/>
    <p:sldId id="268" r:id="rId31"/>
    <p:sldId id="276" r:id="rId32"/>
    <p:sldId id="273" r:id="rId33"/>
    <p:sldId id="311" r:id="rId34"/>
    <p:sldId id="308" r:id="rId35"/>
    <p:sldId id="296" r:id="rId36"/>
    <p:sldId id="310" r:id="rId37"/>
    <p:sldId id="280"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09" d="100"/>
          <a:sy n="109" d="100"/>
        </p:scale>
        <p:origin x="612" y="102"/>
      </p:cViewPr>
      <p:guideLst/>
    </p:cSldViewPr>
  </p:slideViewPr>
  <p:notesTextViewPr>
    <p:cViewPr>
      <p:scale>
        <a:sx n="1" d="1"/>
        <a:sy n="1" d="1"/>
      </p:scale>
      <p:origin x="0" y="0"/>
    </p:cViewPr>
  </p:notesTextViewPr>
  <p:sorterViewPr>
    <p:cViewPr>
      <p:scale>
        <a:sx n="100" d="100"/>
        <a:sy n="100" d="100"/>
      </p:scale>
      <p:origin x="0" y="-754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EC52EE-1C27-49F7-ADA6-0881C86765C5}" type="datetimeFigureOut">
              <a:rPr lang="en-US" smtClean="0"/>
              <a:t>6/28/2018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EF3DD3-EDE4-402D-9E4B-46C5277557F3}" type="slidenum">
              <a:rPr lang="en-US" smtClean="0"/>
              <a:t>‹#›</a:t>
            </a:fld>
            <a:endParaRPr lang="en-US"/>
          </a:p>
        </p:txBody>
      </p:sp>
    </p:spTree>
    <p:extLst>
      <p:ext uri="{BB962C8B-B14F-4D97-AF65-F5344CB8AC3E}">
        <p14:creationId xmlns:p14="http://schemas.microsoft.com/office/powerpoint/2010/main" val="1624501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EF3DD3-EDE4-402D-9E4B-46C5277557F3}" type="slidenum">
              <a:rPr lang="en-US" smtClean="0"/>
              <a:t>9</a:t>
            </a:fld>
            <a:endParaRPr lang="en-US"/>
          </a:p>
        </p:txBody>
      </p:sp>
    </p:spTree>
    <p:extLst>
      <p:ext uri="{BB962C8B-B14F-4D97-AF65-F5344CB8AC3E}">
        <p14:creationId xmlns:p14="http://schemas.microsoft.com/office/powerpoint/2010/main" val="3787953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EF3DD3-EDE4-402D-9E4B-46C5277557F3}" type="slidenum">
              <a:rPr lang="en-US" smtClean="0"/>
              <a:t>12</a:t>
            </a:fld>
            <a:endParaRPr lang="en-US"/>
          </a:p>
        </p:txBody>
      </p:sp>
    </p:spTree>
    <p:extLst>
      <p:ext uri="{BB962C8B-B14F-4D97-AF65-F5344CB8AC3E}">
        <p14:creationId xmlns:p14="http://schemas.microsoft.com/office/powerpoint/2010/main" val="1342005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DM2 usually begins with insulin resistance, meaning that muscles, liver, and fat cells don’t use insulin well to control blood sugars. This means your body needs more insulin to get energy into the cells. The pancreas will make extra insulin to keep blood sugars normal, but after awhile will stop, and blood sugars rise. Foods that are high in carbohydrates make blood sugars high, and the pancreas work harder. This is how sugar sweetened beverages and high calorie foods can impact your likelihood of developing DM2.</a:t>
            </a:r>
          </a:p>
        </p:txBody>
      </p:sp>
      <p:sp>
        <p:nvSpPr>
          <p:cNvPr id="4" name="Slide Number Placeholder 3"/>
          <p:cNvSpPr>
            <a:spLocks noGrp="1"/>
          </p:cNvSpPr>
          <p:nvPr>
            <p:ph type="sldNum" sz="quarter" idx="10"/>
          </p:nvPr>
        </p:nvSpPr>
        <p:spPr/>
        <p:txBody>
          <a:bodyPr/>
          <a:lstStyle/>
          <a:p>
            <a:fld id="{15EF3DD3-EDE4-402D-9E4B-46C5277557F3}" type="slidenum">
              <a:rPr lang="en-US" smtClean="0"/>
              <a:t>17</a:t>
            </a:fld>
            <a:endParaRPr lang="en-US"/>
          </a:p>
        </p:txBody>
      </p:sp>
    </p:spTree>
    <p:extLst>
      <p:ext uri="{BB962C8B-B14F-4D97-AF65-F5344CB8AC3E}">
        <p14:creationId xmlns:p14="http://schemas.microsoft.com/office/powerpoint/2010/main" val="2224621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why saturated and trans fats are not desirable</a:t>
            </a:r>
          </a:p>
        </p:txBody>
      </p:sp>
      <p:sp>
        <p:nvSpPr>
          <p:cNvPr id="4" name="Slide Number Placeholder 3"/>
          <p:cNvSpPr>
            <a:spLocks noGrp="1"/>
          </p:cNvSpPr>
          <p:nvPr>
            <p:ph type="sldNum" sz="quarter" idx="10"/>
          </p:nvPr>
        </p:nvSpPr>
        <p:spPr/>
        <p:txBody>
          <a:bodyPr/>
          <a:lstStyle/>
          <a:p>
            <a:fld id="{15EF3DD3-EDE4-402D-9E4B-46C5277557F3}" type="slidenum">
              <a:rPr lang="en-US" smtClean="0"/>
              <a:t>22</a:t>
            </a:fld>
            <a:endParaRPr lang="en-US"/>
          </a:p>
        </p:txBody>
      </p:sp>
    </p:spTree>
    <p:extLst>
      <p:ext uri="{BB962C8B-B14F-4D97-AF65-F5344CB8AC3E}">
        <p14:creationId xmlns:p14="http://schemas.microsoft.com/office/powerpoint/2010/main" val="1827515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    a variety of fruits and vegetables, whole grains, low-fat dairy products,, skinless poultry and non-fried fish, nuts and legumes, non-tropical vegetable oils</a:t>
            </a:r>
          </a:p>
          <a:p>
            <a:endParaRPr lang="en-US" dirty="0"/>
          </a:p>
        </p:txBody>
      </p:sp>
      <p:sp>
        <p:nvSpPr>
          <p:cNvPr id="4" name="Slide Number Placeholder 3"/>
          <p:cNvSpPr>
            <a:spLocks noGrp="1"/>
          </p:cNvSpPr>
          <p:nvPr>
            <p:ph type="sldNum" sz="quarter" idx="10"/>
          </p:nvPr>
        </p:nvSpPr>
        <p:spPr/>
        <p:txBody>
          <a:bodyPr/>
          <a:lstStyle/>
          <a:p>
            <a:fld id="{15EF3DD3-EDE4-402D-9E4B-46C5277557F3}" type="slidenum">
              <a:rPr lang="en-US" smtClean="0"/>
              <a:t>25</a:t>
            </a:fld>
            <a:endParaRPr lang="en-US"/>
          </a:p>
        </p:txBody>
      </p:sp>
    </p:spTree>
    <p:extLst>
      <p:ext uri="{BB962C8B-B14F-4D97-AF65-F5344CB8AC3E}">
        <p14:creationId xmlns:p14="http://schemas.microsoft.com/office/powerpoint/2010/main" val="2170496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Segue into this talking about how physical activity is critical for preventing cancer occurring and from coming back</a:t>
            </a:r>
          </a:p>
        </p:txBody>
      </p:sp>
      <p:sp>
        <p:nvSpPr>
          <p:cNvPr id="4" name="Slide Number Placeholder 3"/>
          <p:cNvSpPr>
            <a:spLocks noGrp="1"/>
          </p:cNvSpPr>
          <p:nvPr>
            <p:ph type="sldNum" sz="quarter" idx="10"/>
          </p:nvPr>
        </p:nvSpPr>
        <p:spPr/>
        <p:txBody>
          <a:bodyPr/>
          <a:lstStyle/>
          <a:p>
            <a:fld id="{15EF3DD3-EDE4-402D-9E4B-46C5277557F3}" type="slidenum">
              <a:rPr lang="en-US" smtClean="0"/>
              <a:t>35</a:t>
            </a:fld>
            <a:endParaRPr lang="en-US"/>
          </a:p>
        </p:txBody>
      </p:sp>
    </p:spTree>
    <p:extLst>
      <p:ext uri="{BB962C8B-B14F-4D97-AF65-F5344CB8AC3E}">
        <p14:creationId xmlns:p14="http://schemas.microsoft.com/office/powerpoint/2010/main" val="2812903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1255EAB-5BC9-4165-9C2E-49C8B61C1005}" type="datetimeFigureOut">
              <a:rPr lang="en-US" smtClean="0"/>
              <a:t>6/28/2018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3CC4F6-0117-4230-8DC2-8645BADC8986}" type="slidenum">
              <a:rPr lang="en-US" smtClean="0"/>
              <a:t>‹#›</a:t>
            </a:fld>
            <a:endParaRPr lang="en-US"/>
          </a:p>
        </p:txBody>
      </p:sp>
    </p:spTree>
    <p:extLst>
      <p:ext uri="{BB962C8B-B14F-4D97-AF65-F5344CB8AC3E}">
        <p14:creationId xmlns:p14="http://schemas.microsoft.com/office/powerpoint/2010/main" val="3555396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1255EAB-5BC9-4165-9C2E-49C8B61C1005}" type="datetimeFigureOut">
              <a:rPr lang="en-US" smtClean="0"/>
              <a:t>6/28/2018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3CC4F6-0117-4230-8DC2-8645BADC8986}" type="slidenum">
              <a:rPr lang="en-US" smtClean="0"/>
              <a:t>‹#›</a:t>
            </a:fld>
            <a:endParaRPr lang="en-US"/>
          </a:p>
        </p:txBody>
      </p:sp>
    </p:spTree>
    <p:extLst>
      <p:ext uri="{BB962C8B-B14F-4D97-AF65-F5344CB8AC3E}">
        <p14:creationId xmlns:p14="http://schemas.microsoft.com/office/powerpoint/2010/main" val="1079827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1255EAB-5BC9-4165-9C2E-49C8B61C1005}" type="datetimeFigureOut">
              <a:rPr lang="en-US" smtClean="0"/>
              <a:t>6/28/2018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3CC4F6-0117-4230-8DC2-8645BADC8986}"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1397582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1255EAB-5BC9-4165-9C2E-49C8B61C1005}" type="datetimeFigureOut">
              <a:rPr lang="en-US" smtClean="0"/>
              <a:t>6/28/2018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3CC4F6-0117-4230-8DC2-8645BADC8986}" type="slidenum">
              <a:rPr lang="en-US" smtClean="0"/>
              <a:t>‹#›</a:t>
            </a:fld>
            <a:endParaRPr lang="en-US"/>
          </a:p>
        </p:txBody>
      </p:sp>
    </p:spTree>
    <p:extLst>
      <p:ext uri="{BB962C8B-B14F-4D97-AF65-F5344CB8AC3E}">
        <p14:creationId xmlns:p14="http://schemas.microsoft.com/office/powerpoint/2010/main" val="8294137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1255EAB-5BC9-4165-9C2E-49C8B61C1005}" type="datetimeFigureOut">
              <a:rPr lang="en-US" smtClean="0"/>
              <a:t>6/28/2018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3CC4F6-0117-4230-8DC2-8645BADC8986}"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6046670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1255EAB-5BC9-4165-9C2E-49C8B61C1005}" type="datetimeFigureOut">
              <a:rPr lang="en-US" smtClean="0"/>
              <a:t>6/28/2018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3CC4F6-0117-4230-8DC2-8645BADC8986}" type="slidenum">
              <a:rPr lang="en-US" smtClean="0"/>
              <a:t>‹#›</a:t>
            </a:fld>
            <a:endParaRPr lang="en-US"/>
          </a:p>
        </p:txBody>
      </p:sp>
    </p:spTree>
    <p:extLst>
      <p:ext uri="{BB962C8B-B14F-4D97-AF65-F5344CB8AC3E}">
        <p14:creationId xmlns:p14="http://schemas.microsoft.com/office/powerpoint/2010/main" val="7687746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255EAB-5BC9-4165-9C2E-49C8B61C1005}" type="datetimeFigureOut">
              <a:rPr lang="en-US" smtClean="0"/>
              <a:t>6/28/2018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3CC4F6-0117-4230-8DC2-8645BADC8986}" type="slidenum">
              <a:rPr lang="en-US" smtClean="0"/>
              <a:t>‹#›</a:t>
            </a:fld>
            <a:endParaRPr lang="en-US"/>
          </a:p>
        </p:txBody>
      </p:sp>
    </p:spTree>
    <p:extLst>
      <p:ext uri="{BB962C8B-B14F-4D97-AF65-F5344CB8AC3E}">
        <p14:creationId xmlns:p14="http://schemas.microsoft.com/office/powerpoint/2010/main" val="18522513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255EAB-5BC9-4165-9C2E-49C8B61C1005}" type="datetimeFigureOut">
              <a:rPr lang="en-US" smtClean="0"/>
              <a:t>6/28/2018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3CC4F6-0117-4230-8DC2-8645BADC8986}" type="slidenum">
              <a:rPr lang="en-US" smtClean="0"/>
              <a:t>‹#›</a:t>
            </a:fld>
            <a:endParaRPr lang="en-US"/>
          </a:p>
        </p:txBody>
      </p:sp>
    </p:spTree>
    <p:extLst>
      <p:ext uri="{BB962C8B-B14F-4D97-AF65-F5344CB8AC3E}">
        <p14:creationId xmlns:p14="http://schemas.microsoft.com/office/powerpoint/2010/main" val="84153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255EAB-5BC9-4165-9C2E-49C8B61C1005}" type="datetimeFigureOut">
              <a:rPr lang="en-US" smtClean="0"/>
              <a:t>6/28/2018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3CC4F6-0117-4230-8DC2-8645BADC8986}" type="slidenum">
              <a:rPr lang="en-US" smtClean="0"/>
              <a:t>‹#›</a:t>
            </a:fld>
            <a:endParaRPr lang="en-US"/>
          </a:p>
        </p:txBody>
      </p:sp>
    </p:spTree>
    <p:extLst>
      <p:ext uri="{BB962C8B-B14F-4D97-AF65-F5344CB8AC3E}">
        <p14:creationId xmlns:p14="http://schemas.microsoft.com/office/powerpoint/2010/main" val="3364702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1255EAB-5BC9-4165-9C2E-49C8B61C1005}" type="datetimeFigureOut">
              <a:rPr lang="en-US" smtClean="0"/>
              <a:t>6/28/2018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3CC4F6-0117-4230-8DC2-8645BADC8986}" type="slidenum">
              <a:rPr lang="en-US" smtClean="0"/>
              <a:t>‹#›</a:t>
            </a:fld>
            <a:endParaRPr lang="en-US"/>
          </a:p>
        </p:txBody>
      </p:sp>
    </p:spTree>
    <p:extLst>
      <p:ext uri="{BB962C8B-B14F-4D97-AF65-F5344CB8AC3E}">
        <p14:creationId xmlns:p14="http://schemas.microsoft.com/office/powerpoint/2010/main" val="2125576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1255EAB-5BC9-4165-9C2E-49C8B61C1005}" type="datetimeFigureOut">
              <a:rPr lang="en-US" smtClean="0"/>
              <a:t>6/28/2018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3CC4F6-0117-4230-8DC2-8645BADC8986}" type="slidenum">
              <a:rPr lang="en-US" smtClean="0"/>
              <a:t>‹#›</a:t>
            </a:fld>
            <a:endParaRPr lang="en-US"/>
          </a:p>
        </p:txBody>
      </p:sp>
    </p:spTree>
    <p:extLst>
      <p:ext uri="{BB962C8B-B14F-4D97-AF65-F5344CB8AC3E}">
        <p14:creationId xmlns:p14="http://schemas.microsoft.com/office/powerpoint/2010/main" val="2669669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1255EAB-5BC9-4165-9C2E-49C8B61C1005}" type="datetimeFigureOut">
              <a:rPr lang="en-US" smtClean="0"/>
              <a:t>6/28/2018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3CC4F6-0117-4230-8DC2-8645BADC8986}" type="slidenum">
              <a:rPr lang="en-US" smtClean="0"/>
              <a:t>‹#›</a:t>
            </a:fld>
            <a:endParaRPr lang="en-US"/>
          </a:p>
        </p:txBody>
      </p:sp>
    </p:spTree>
    <p:extLst>
      <p:ext uri="{BB962C8B-B14F-4D97-AF65-F5344CB8AC3E}">
        <p14:creationId xmlns:p14="http://schemas.microsoft.com/office/powerpoint/2010/main" val="1357135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1255EAB-5BC9-4165-9C2E-49C8B61C1005}" type="datetimeFigureOut">
              <a:rPr lang="en-US" smtClean="0"/>
              <a:t>6/28/2018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3CC4F6-0117-4230-8DC2-8645BADC8986}" type="slidenum">
              <a:rPr lang="en-US" smtClean="0"/>
              <a:t>‹#›</a:t>
            </a:fld>
            <a:endParaRPr lang="en-US"/>
          </a:p>
        </p:txBody>
      </p:sp>
    </p:spTree>
    <p:extLst>
      <p:ext uri="{BB962C8B-B14F-4D97-AF65-F5344CB8AC3E}">
        <p14:creationId xmlns:p14="http://schemas.microsoft.com/office/powerpoint/2010/main" val="4202371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255EAB-5BC9-4165-9C2E-49C8B61C1005}" type="datetimeFigureOut">
              <a:rPr lang="en-US" smtClean="0"/>
              <a:t>6/28/2018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3CC4F6-0117-4230-8DC2-8645BADC8986}" type="slidenum">
              <a:rPr lang="en-US" smtClean="0"/>
              <a:t>‹#›</a:t>
            </a:fld>
            <a:endParaRPr lang="en-US"/>
          </a:p>
        </p:txBody>
      </p:sp>
    </p:spTree>
    <p:extLst>
      <p:ext uri="{BB962C8B-B14F-4D97-AF65-F5344CB8AC3E}">
        <p14:creationId xmlns:p14="http://schemas.microsoft.com/office/powerpoint/2010/main" val="2597908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1255EAB-5BC9-4165-9C2E-49C8B61C1005}" type="datetimeFigureOut">
              <a:rPr lang="en-US" smtClean="0"/>
              <a:t>6/28/2018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3CC4F6-0117-4230-8DC2-8645BADC8986}" type="slidenum">
              <a:rPr lang="en-US" smtClean="0"/>
              <a:t>‹#›</a:t>
            </a:fld>
            <a:endParaRPr lang="en-US"/>
          </a:p>
        </p:txBody>
      </p:sp>
    </p:spTree>
    <p:extLst>
      <p:ext uri="{BB962C8B-B14F-4D97-AF65-F5344CB8AC3E}">
        <p14:creationId xmlns:p14="http://schemas.microsoft.com/office/powerpoint/2010/main" val="1880412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1255EAB-5BC9-4165-9C2E-49C8B61C1005}" type="datetimeFigureOut">
              <a:rPr lang="en-US" smtClean="0"/>
              <a:t>6/28/2018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3CC4F6-0117-4230-8DC2-8645BADC8986}" type="slidenum">
              <a:rPr lang="en-US" smtClean="0"/>
              <a:t>‹#›</a:t>
            </a:fld>
            <a:endParaRPr lang="en-US"/>
          </a:p>
        </p:txBody>
      </p:sp>
    </p:spTree>
    <p:extLst>
      <p:ext uri="{BB962C8B-B14F-4D97-AF65-F5344CB8AC3E}">
        <p14:creationId xmlns:p14="http://schemas.microsoft.com/office/powerpoint/2010/main" val="2061023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1255EAB-5BC9-4165-9C2E-49C8B61C1005}" type="datetimeFigureOut">
              <a:rPr lang="en-US" smtClean="0"/>
              <a:t>6/28/2018</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13CC4F6-0117-4230-8DC2-8645BADC8986}" type="slidenum">
              <a:rPr lang="en-US" smtClean="0"/>
              <a:t>‹#›</a:t>
            </a:fld>
            <a:endParaRPr lang="en-US"/>
          </a:p>
        </p:txBody>
      </p:sp>
    </p:spTree>
    <p:extLst>
      <p:ext uri="{BB962C8B-B14F-4D97-AF65-F5344CB8AC3E}">
        <p14:creationId xmlns:p14="http://schemas.microsoft.com/office/powerpoint/2010/main" val="12884956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dS5TmfOwBnw"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10.tiff"/><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heart.org/HEARTORG/HealthyLiving/HealthyEating/Nutrition/The-American-Heart-Associations-Diet-and-Lifestyle-Recommendations_UCM_305855_Article.jsp" TargetMode="External"/><Relationship Id="rId2" Type="http://schemas.openxmlformats.org/officeDocument/2006/relationships/hyperlink" Target="https://health.gov/dietaryguidelines/2015/guidelines/" TargetMode="External"/><Relationship Id="rId1" Type="http://schemas.openxmlformats.org/officeDocument/2006/relationships/slideLayout" Target="../slideLayouts/slideLayout2.xml"/><Relationship Id="rId5" Type="http://schemas.openxmlformats.org/officeDocument/2006/relationships/hyperlink" Target="https://health.gov/paguidelines/guidelines/chapter2.aspx" TargetMode="External"/><Relationship Id="rId4" Type="http://schemas.openxmlformats.org/officeDocument/2006/relationships/hyperlink" Target="https://www.cbsnews.com/news/cdc-80-percent-of-american-adults-dont-get-recommended-exercise/"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6A0D5-C0D6-450E-9C72-49633E80416B}"/>
              </a:ext>
            </a:extLst>
          </p:cNvPr>
          <p:cNvSpPr>
            <a:spLocks noGrp="1"/>
          </p:cNvSpPr>
          <p:nvPr>
            <p:ph type="ctrTitle"/>
          </p:nvPr>
        </p:nvSpPr>
        <p:spPr>
          <a:xfrm>
            <a:off x="307440" y="2404531"/>
            <a:ext cx="9616735" cy="1646302"/>
          </a:xfrm>
        </p:spPr>
        <p:txBody>
          <a:bodyPr/>
          <a:lstStyle/>
          <a:p>
            <a:r>
              <a:rPr lang="en-US" sz="5000" dirty="0"/>
              <a:t>Food and Disease Prevention</a:t>
            </a:r>
          </a:p>
        </p:txBody>
      </p:sp>
      <p:sp>
        <p:nvSpPr>
          <p:cNvPr id="3" name="Subtitle 2">
            <a:extLst>
              <a:ext uri="{FF2B5EF4-FFF2-40B4-BE49-F238E27FC236}">
                <a16:creationId xmlns:a16="http://schemas.microsoft.com/office/drawing/2014/main" id="{601464D1-A093-47CA-BCFE-D9DB2E5076EF}"/>
              </a:ext>
            </a:extLst>
          </p:cNvPr>
          <p:cNvSpPr>
            <a:spLocks noGrp="1"/>
          </p:cNvSpPr>
          <p:nvPr>
            <p:ph type="subTitle" idx="1"/>
          </p:nvPr>
        </p:nvSpPr>
        <p:spPr/>
        <p:txBody>
          <a:bodyPr/>
          <a:lstStyle/>
          <a:p>
            <a:r>
              <a:rPr lang="en-US" dirty="0"/>
              <a:t>Presented by Nikki </a:t>
            </a:r>
            <a:r>
              <a:rPr lang="en-US" dirty="0" smtClean="0"/>
              <a:t>Laws</a:t>
            </a:r>
          </a:p>
          <a:p>
            <a:r>
              <a:rPr lang="en-US" smtClean="0"/>
              <a:t>ndlaws@bgsu.edu</a:t>
            </a:r>
            <a:endParaRPr lang="en-US" dirty="0"/>
          </a:p>
        </p:txBody>
      </p:sp>
    </p:spTree>
    <p:extLst>
      <p:ext uri="{BB962C8B-B14F-4D97-AF65-F5344CB8AC3E}">
        <p14:creationId xmlns:p14="http://schemas.microsoft.com/office/powerpoint/2010/main" val="459435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6B80E-5FDF-4BA2-A7D2-896AAB5B7EFF}"/>
              </a:ext>
            </a:extLst>
          </p:cNvPr>
          <p:cNvSpPr>
            <a:spLocks noGrp="1"/>
          </p:cNvSpPr>
          <p:nvPr>
            <p:ph type="title"/>
          </p:nvPr>
        </p:nvSpPr>
        <p:spPr>
          <a:xfrm>
            <a:off x="677334" y="156238"/>
            <a:ext cx="8596668" cy="1320800"/>
          </a:xfrm>
        </p:spPr>
        <p:txBody>
          <a:bodyPr/>
          <a:lstStyle/>
          <a:p>
            <a:pPr algn="ctr"/>
            <a:r>
              <a:rPr lang="en-US" dirty="0"/>
              <a:t>Key Points</a:t>
            </a:r>
          </a:p>
        </p:txBody>
      </p:sp>
      <p:sp>
        <p:nvSpPr>
          <p:cNvPr id="3" name="Content Placeholder 2">
            <a:extLst>
              <a:ext uri="{FF2B5EF4-FFF2-40B4-BE49-F238E27FC236}">
                <a16:creationId xmlns:a16="http://schemas.microsoft.com/office/drawing/2014/main" id="{68E2B4BA-3EF5-487E-B9D1-0972DEA592AD}"/>
              </a:ext>
            </a:extLst>
          </p:cNvPr>
          <p:cNvSpPr>
            <a:spLocks noGrp="1"/>
          </p:cNvSpPr>
          <p:nvPr>
            <p:ph idx="1"/>
          </p:nvPr>
        </p:nvSpPr>
        <p:spPr>
          <a:xfrm>
            <a:off x="919931" y="994262"/>
            <a:ext cx="8596668" cy="3880773"/>
          </a:xfrm>
        </p:spPr>
        <p:txBody>
          <a:bodyPr>
            <a:normAutofit/>
          </a:bodyPr>
          <a:lstStyle/>
          <a:p>
            <a:pPr>
              <a:lnSpc>
                <a:spcPct val="150000"/>
              </a:lnSpc>
            </a:pPr>
            <a:r>
              <a:rPr lang="en-US" dirty="0"/>
              <a:t>Make food and beverage choices that meet guidelines for food groups</a:t>
            </a:r>
          </a:p>
          <a:p>
            <a:pPr>
              <a:lnSpc>
                <a:spcPct val="150000"/>
              </a:lnSpc>
            </a:pPr>
            <a:r>
              <a:rPr lang="en-US" dirty="0"/>
              <a:t>Food first, supplements last</a:t>
            </a:r>
          </a:p>
          <a:p>
            <a:pPr>
              <a:lnSpc>
                <a:spcPct val="150000"/>
              </a:lnSpc>
            </a:pPr>
            <a:r>
              <a:rPr lang="en-US" dirty="0"/>
              <a:t>Encourage following guidelines in schools, work environments, home, </a:t>
            </a:r>
            <a:r>
              <a:rPr lang="en-US" dirty="0" err="1"/>
              <a:t>etc</a:t>
            </a:r>
            <a:endParaRPr lang="en-US" dirty="0"/>
          </a:p>
          <a:p>
            <a:pPr>
              <a:lnSpc>
                <a:spcPct val="150000"/>
              </a:lnSpc>
            </a:pPr>
            <a:r>
              <a:rPr lang="en-US" dirty="0"/>
              <a:t>Encourage physical activity to promote health</a:t>
            </a:r>
          </a:p>
        </p:txBody>
      </p:sp>
    </p:spTree>
    <p:extLst>
      <p:ext uri="{BB962C8B-B14F-4D97-AF65-F5344CB8AC3E}">
        <p14:creationId xmlns:p14="http://schemas.microsoft.com/office/powerpoint/2010/main" val="2827830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2F6A1-655D-42D3-BF07-F399A383CED1}"/>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754C1DBA-D9AF-41AB-90F4-3A097D181E65}"/>
              </a:ext>
            </a:extLst>
          </p:cNvPr>
          <p:cNvPicPr>
            <a:picLocks noChangeAspect="1"/>
          </p:cNvPicPr>
          <p:nvPr/>
        </p:nvPicPr>
        <p:blipFill>
          <a:blip r:embed="rId2"/>
          <a:stretch>
            <a:fillRect/>
          </a:stretch>
        </p:blipFill>
        <p:spPr>
          <a:xfrm>
            <a:off x="1807716" y="74645"/>
            <a:ext cx="6523834" cy="6858000"/>
          </a:xfrm>
          <a:prstGeom prst="rect">
            <a:avLst/>
          </a:prstGeom>
        </p:spPr>
      </p:pic>
      <p:sp>
        <p:nvSpPr>
          <p:cNvPr id="5" name="Content Placeholder 2">
            <a:extLst>
              <a:ext uri="{FF2B5EF4-FFF2-40B4-BE49-F238E27FC236}">
                <a16:creationId xmlns:a16="http://schemas.microsoft.com/office/drawing/2014/main" id="{661BEF0D-0E24-4223-9249-D95A2ED555B5}"/>
              </a:ext>
            </a:extLst>
          </p:cNvPr>
          <p:cNvSpPr>
            <a:spLocks noGrp="1"/>
          </p:cNvSpPr>
          <p:nvPr>
            <p:ph idx="1"/>
          </p:nvPr>
        </p:nvSpPr>
        <p:spPr>
          <a:xfrm>
            <a:off x="0" y="6522062"/>
            <a:ext cx="8418540" cy="410583"/>
          </a:xfrm>
        </p:spPr>
        <p:txBody>
          <a:bodyPr/>
          <a:lstStyle/>
          <a:p>
            <a:pPr marL="0" indent="0">
              <a:buNone/>
            </a:pPr>
            <a:r>
              <a:rPr lang="en-US" dirty="0" smtClean="0"/>
              <a:t>Source: health.gov</a:t>
            </a:r>
            <a:endParaRPr lang="en-US" dirty="0"/>
          </a:p>
        </p:txBody>
      </p:sp>
    </p:spTree>
    <p:extLst>
      <p:ext uri="{BB962C8B-B14F-4D97-AF65-F5344CB8AC3E}">
        <p14:creationId xmlns:p14="http://schemas.microsoft.com/office/powerpoint/2010/main" val="748147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6539F-B406-48B6-83B5-F72F6E01638A}"/>
              </a:ext>
            </a:extLst>
          </p:cNvPr>
          <p:cNvSpPr>
            <a:spLocks noGrp="1"/>
          </p:cNvSpPr>
          <p:nvPr>
            <p:ph type="title"/>
          </p:nvPr>
        </p:nvSpPr>
        <p:spPr>
          <a:xfrm>
            <a:off x="677334" y="55240"/>
            <a:ext cx="8596668" cy="1320800"/>
          </a:xfrm>
        </p:spPr>
        <p:txBody>
          <a:bodyPr/>
          <a:lstStyle/>
          <a:p>
            <a:pPr algn="ctr"/>
            <a:r>
              <a:rPr lang="en-US" dirty="0"/>
              <a:t>Added Sugar</a:t>
            </a:r>
          </a:p>
        </p:txBody>
      </p:sp>
      <p:sp>
        <p:nvSpPr>
          <p:cNvPr id="3" name="Content Placeholder 2">
            <a:extLst>
              <a:ext uri="{FF2B5EF4-FFF2-40B4-BE49-F238E27FC236}">
                <a16:creationId xmlns:a16="http://schemas.microsoft.com/office/drawing/2014/main" id="{FDBC379D-FDEF-4C63-A2E7-75D0DAFD3AD1}"/>
              </a:ext>
            </a:extLst>
          </p:cNvPr>
          <p:cNvSpPr>
            <a:spLocks noGrp="1"/>
          </p:cNvSpPr>
          <p:nvPr>
            <p:ph idx="1"/>
          </p:nvPr>
        </p:nvSpPr>
        <p:spPr>
          <a:xfrm>
            <a:off x="213063" y="976544"/>
            <a:ext cx="10554463" cy="5539666"/>
          </a:xfrm>
        </p:spPr>
        <p:txBody>
          <a:bodyPr>
            <a:noAutofit/>
          </a:bodyPr>
          <a:lstStyle/>
          <a:p>
            <a:pPr>
              <a:lnSpc>
                <a:spcPct val="150000"/>
              </a:lnSpc>
            </a:pPr>
            <a:r>
              <a:rPr lang="en-US" u="sng" dirty="0"/>
              <a:t>&lt;</a:t>
            </a:r>
            <a:r>
              <a:rPr lang="en-US" dirty="0"/>
              <a:t> 10% of calories should come from added sugars; or limit added sugars to 6-9 tsp daily</a:t>
            </a:r>
          </a:p>
          <a:p>
            <a:pPr>
              <a:lnSpc>
                <a:spcPct val="150000"/>
              </a:lnSpc>
            </a:pPr>
            <a:r>
              <a:rPr lang="en-US" dirty="0"/>
              <a:t>Sources include…</a:t>
            </a:r>
          </a:p>
          <a:p>
            <a:pPr lvl="1">
              <a:lnSpc>
                <a:spcPct val="150000"/>
              </a:lnSpc>
            </a:pPr>
            <a:r>
              <a:rPr lang="en-US" sz="1800" dirty="0"/>
              <a:t>Cakes </a:t>
            </a:r>
          </a:p>
          <a:p>
            <a:pPr lvl="1">
              <a:lnSpc>
                <a:spcPct val="150000"/>
              </a:lnSpc>
            </a:pPr>
            <a:r>
              <a:rPr lang="en-US" sz="1800" dirty="0"/>
              <a:t>Cookies</a:t>
            </a:r>
          </a:p>
          <a:p>
            <a:pPr lvl="1">
              <a:lnSpc>
                <a:spcPct val="150000"/>
              </a:lnSpc>
            </a:pPr>
            <a:r>
              <a:rPr lang="en-US" sz="1800" dirty="0"/>
              <a:t>Pies and cobblers</a:t>
            </a:r>
          </a:p>
          <a:p>
            <a:pPr lvl="1">
              <a:lnSpc>
                <a:spcPct val="150000"/>
              </a:lnSpc>
            </a:pPr>
            <a:r>
              <a:rPr lang="en-US" sz="1800" dirty="0"/>
              <a:t>Dairy based desserts (like ice-cream)</a:t>
            </a:r>
          </a:p>
          <a:p>
            <a:pPr lvl="1">
              <a:lnSpc>
                <a:spcPct val="150000"/>
              </a:lnSpc>
            </a:pPr>
            <a:r>
              <a:rPr lang="en-US" sz="1800" dirty="0"/>
              <a:t>Regular soda</a:t>
            </a:r>
          </a:p>
          <a:p>
            <a:pPr lvl="1">
              <a:lnSpc>
                <a:spcPct val="150000"/>
              </a:lnSpc>
            </a:pPr>
            <a:r>
              <a:rPr lang="en-US" sz="1800" dirty="0"/>
              <a:t>Energy drinks</a:t>
            </a:r>
          </a:p>
          <a:p>
            <a:pPr lvl="1">
              <a:lnSpc>
                <a:spcPct val="150000"/>
              </a:lnSpc>
            </a:pPr>
            <a:r>
              <a:rPr lang="en-US" sz="1800" dirty="0"/>
              <a:t>Sports drinks								            4 g sugar = 1 tsp</a:t>
            </a:r>
          </a:p>
          <a:p>
            <a:pPr marL="457200" lvl="1" indent="0">
              <a:lnSpc>
                <a:spcPct val="150000"/>
              </a:lnSpc>
              <a:buNone/>
            </a:pPr>
            <a:r>
              <a:rPr lang="en-US" sz="1800" dirty="0"/>
              <a:t>					Regular Powerade (Fruit Punch) 20 oz – 34 g sugar = 8.5 tsp </a:t>
            </a:r>
            <a:endParaRPr lang="en-US" dirty="0">
              <a:hlinkClick r:id="rId3"/>
            </a:endParaRPr>
          </a:p>
        </p:txBody>
      </p:sp>
      <p:pic>
        <p:nvPicPr>
          <p:cNvPr id="5" name="Picture 4">
            <a:extLst>
              <a:ext uri="{FF2B5EF4-FFF2-40B4-BE49-F238E27FC236}">
                <a16:creationId xmlns:a16="http://schemas.microsoft.com/office/drawing/2014/main" id="{7A309666-441F-45FF-B540-DCD518F201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72216" y="2460462"/>
            <a:ext cx="3401786" cy="2684981"/>
          </a:xfrm>
          <a:prstGeom prst="rect">
            <a:avLst/>
          </a:prstGeom>
        </p:spPr>
      </p:pic>
    </p:spTree>
    <p:extLst>
      <p:ext uri="{BB962C8B-B14F-4D97-AF65-F5344CB8AC3E}">
        <p14:creationId xmlns:p14="http://schemas.microsoft.com/office/powerpoint/2010/main" val="3389414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FE365-26A6-44CE-861D-7A7787C26F94}"/>
              </a:ext>
            </a:extLst>
          </p:cNvPr>
          <p:cNvSpPr>
            <a:spLocks noGrp="1"/>
          </p:cNvSpPr>
          <p:nvPr>
            <p:ph type="title"/>
          </p:nvPr>
        </p:nvSpPr>
        <p:spPr/>
        <p:txBody>
          <a:bodyPr/>
          <a:lstStyle/>
          <a:p>
            <a:r>
              <a:rPr lang="en-US" dirty="0"/>
              <a:t>Unlikely Sources of Added Sugar</a:t>
            </a:r>
          </a:p>
        </p:txBody>
      </p:sp>
      <p:sp>
        <p:nvSpPr>
          <p:cNvPr id="3" name="Content Placeholder 2">
            <a:extLst>
              <a:ext uri="{FF2B5EF4-FFF2-40B4-BE49-F238E27FC236}">
                <a16:creationId xmlns:a16="http://schemas.microsoft.com/office/drawing/2014/main" id="{0E74899C-DA18-4E40-A21D-ADFBEE1DE7DF}"/>
              </a:ext>
            </a:extLst>
          </p:cNvPr>
          <p:cNvSpPr>
            <a:spLocks noGrp="1"/>
          </p:cNvSpPr>
          <p:nvPr>
            <p:ph idx="1"/>
          </p:nvPr>
        </p:nvSpPr>
        <p:spPr>
          <a:xfrm>
            <a:off x="677334" y="1654562"/>
            <a:ext cx="8596668" cy="4497663"/>
          </a:xfrm>
        </p:spPr>
        <p:txBody>
          <a:bodyPr/>
          <a:lstStyle/>
          <a:p>
            <a:pPr>
              <a:lnSpc>
                <a:spcPct val="150000"/>
              </a:lnSpc>
            </a:pPr>
            <a:r>
              <a:rPr lang="en-US" dirty="0"/>
              <a:t>Pasta sauce</a:t>
            </a:r>
          </a:p>
          <a:p>
            <a:pPr>
              <a:lnSpc>
                <a:spcPct val="150000"/>
              </a:lnSpc>
            </a:pPr>
            <a:r>
              <a:rPr lang="en-US" dirty="0"/>
              <a:t>Salad dressings</a:t>
            </a:r>
          </a:p>
          <a:p>
            <a:pPr>
              <a:lnSpc>
                <a:spcPct val="150000"/>
              </a:lnSpc>
            </a:pPr>
            <a:r>
              <a:rPr lang="en-US" dirty="0"/>
              <a:t>Barbeque sauce</a:t>
            </a:r>
          </a:p>
          <a:p>
            <a:pPr>
              <a:lnSpc>
                <a:spcPct val="150000"/>
              </a:lnSpc>
            </a:pPr>
            <a:r>
              <a:rPr lang="en-US" dirty="0"/>
              <a:t>Ketchup</a:t>
            </a:r>
          </a:p>
          <a:p>
            <a:pPr>
              <a:lnSpc>
                <a:spcPct val="150000"/>
              </a:lnSpc>
            </a:pPr>
            <a:r>
              <a:rPr lang="en-US" dirty="0"/>
              <a:t>Granola</a:t>
            </a:r>
          </a:p>
          <a:p>
            <a:pPr>
              <a:lnSpc>
                <a:spcPct val="150000"/>
              </a:lnSpc>
            </a:pPr>
            <a:r>
              <a:rPr lang="en-US" dirty="0"/>
              <a:t>Granola and protein bars</a:t>
            </a:r>
          </a:p>
          <a:p>
            <a:pPr>
              <a:lnSpc>
                <a:spcPct val="150000"/>
              </a:lnSpc>
            </a:pPr>
            <a:r>
              <a:rPr lang="en-US" dirty="0"/>
              <a:t>Coffee drinks</a:t>
            </a:r>
          </a:p>
          <a:p>
            <a:pPr>
              <a:lnSpc>
                <a:spcPct val="150000"/>
              </a:lnSpc>
            </a:pPr>
            <a:r>
              <a:rPr lang="en-US" dirty="0"/>
              <a:t>Yogurt</a:t>
            </a:r>
          </a:p>
          <a:p>
            <a:pPr>
              <a:lnSpc>
                <a:spcPct val="150000"/>
              </a:lnSpc>
            </a:pPr>
            <a:endParaRPr lang="en-US" dirty="0"/>
          </a:p>
        </p:txBody>
      </p:sp>
    </p:spTree>
    <p:extLst>
      <p:ext uri="{BB962C8B-B14F-4D97-AF65-F5344CB8AC3E}">
        <p14:creationId xmlns:p14="http://schemas.microsoft.com/office/powerpoint/2010/main" val="3084381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8" descr="Image result for yoplait yogurt">
            <a:extLst>
              <a:ext uri="{FF2B5EF4-FFF2-40B4-BE49-F238E27FC236}">
                <a16:creationId xmlns:a16="http://schemas.microsoft.com/office/drawing/2014/main" id="{9EBD298A-D97A-40C6-BE32-FBF6B81004E4}"/>
              </a:ext>
            </a:extLst>
          </p:cNvPr>
          <p:cNvSpPr>
            <a:spLocks noChangeAspect="1" noChangeArrowheads="1"/>
          </p:cNvSpPr>
          <p:nvPr/>
        </p:nvSpPr>
        <p:spPr bwMode="auto">
          <a:xfrm>
            <a:off x="4667250" y="2000250"/>
            <a:ext cx="2857500" cy="2857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0" descr="Image result for yoplait yogurt">
            <a:extLst>
              <a:ext uri="{FF2B5EF4-FFF2-40B4-BE49-F238E27FC236}">
                <a16:creationId xmlns:a16="http://schemas.microsoft.com/office/drawing/2014/main" id="{98F50B7B-1807-40DE-BDE2-13697BCD5A7A}"/>
              </a:ext>
            </a:extLst>
          </p:cNvPr>
          <p:cNvSpPr>
            <a:spLocks noChangeAspect="1" noChangeArrowheads="1"/>
          </p:cNvSpPr>
          <p:nvPr/>
        </p:nvSpPr>
        <p:spPr bwMode="auto">
          <a:xfrm>
            <a:off x="4819650" y="2152650"/>
            <a:ext cx="2857500" cy="2857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Picture 11">
            <a:extLst>
              <a:ext uri="{FF2B5EF4-FFF2-40B4-BE49-F238E27FC236}">
                <a16:creationId xmlns:a16="http://schemas.microsoft.com/office/drawing/2014/main" id="{036A7AB6-D1F8-490A-A88D-5B1537E4FE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1398" y="0"/>
            <a:ext cx="1725282" cy="1725282"/>
          </a:xfrm>
          <a:prstGeom prst="rect">
            <a:avLst/>
          </a:prstGeom>
        </p:spPr>
      </p:pic>
      <p:pic>
        <p:nvPicPr>
          <p:cNvPr id="17" name="Picture 16">
            <a:extLst>
              <a:ext uri="{FF2B5EF4-FFF2-40B4-BE49-F238E27FC236}">
                <a16:creationId xmlns:a16="http://schemas.microsoft.com/office/drawing/2014/main" id="{2D866188-A925-47AF-A8AA-C50EEAF6E8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2375" y="2266281"/>
            <a:ext cx="2248594" cy="1791380"/>
          </a:xfrm>
          <a:prstGeom prst="rect">
            <a:avLst/>
          </a:prstGeom>
        </p:spPr>
      </p:pic>
      <p:sp>
        <p:nvSpPr>
          <p:cNvPr id="18" name="AutoShape 12" descr="data:image/jpeg;base64,/9j/4AAQSkZJRgABAQAAAQABAAD/2wCEAAkGBxMSEBUSExIVFRUXGB0WGRgVGBcVGBgYGBoYGBUYFxcYHSkgGBslHxcXIjEhJSkrLi4uGB8zODMsNygtLisBCgoKDg0OGxAQGzEmICUxKy0tNSsuLS8rLS0tLS0tLTItNy8rLy0tNS0tLS0rLS0tLS0tLS0tLS0tLS0tLS0tLf/AABEIAJIBWgMBIgACEQEDEQH/xAAcAAEAAgMBAQEAAAAAAAAAAAAABQYDBAcCAQj/xABQEAACAQIDBgMCCAcMCAcAAAABAgMAEQQSIQUGEzFBUSJhcSMyBxSBkaGxwfAzQlJyk9HTCBUWJGKCkqKytNLhNFNUc3SzwsM1NkRkg6Px/8QAGgEBAAMBAQEAAAAAAAAAAAAAAAIDBAEFBv/EADYRAAIBAwIDBAgDCQAAAAAAAAABAgMRMQQSEyFBFFGh8AUykbGywdHhYXGBIiNCYnKi0uLx/9oADAMBAAIRAxEAPwDuNKUoBSlKAUpSgFKUoBSlKAUpSgFKUoBSlKAUpSgFKUoBSlKAUpSgFKUoBSlKAUpSgFKUoBSlKAUpSgFKUoBSlKAUpSgFKUoBSlKAUrHiJwi5je3kCT8wqLbeSAG12P8AN/XXG0snUmyYpVe/hjh8+UiQa2Jyiw+Zr/RU7BOrqGRgynkQbiikngOLWTJSlK6cFKUoBSlKAUpSgFKUoBSlKAUpSgFKUoBSlKAUpSgFKUoBSlKAUpSgFKUoBSlKAUpSgFKhdpb04WBirShnHNU8bDyNtFPratKPfjDswXJLc91Xz/leVRc4rqSUJPoWelR+A2skxsqv6kAD66kK6nci1YUpSugUpSgNHbBYRHLa/n9+dUKb3zfnXQNqITEwBtpzva3y1QZlGY9apqltMicULSN8/wBArZwW1pIfHBIFN/Ejnwt+v6D51gxY9o336ConF6WHf7L1nvY0WuX+Hf3KPbYWUHvGM4Pnrb6zWcfCLgfx2lj/AD4pB9QNctmTwEqzJp+KxXX5K0ocViY/dxDEdn8f9q9d48kR4MWdywm9WElClJbh7Bbq4vc2HNdNe9SwmU9RXItobWnSCNRJGrkqpYx5+Skk5bHqB25860cNvttB2WKAK8h6CK9x3sG0A7nTXnV0q8Yva8kIaaU1uWDtocdxTOO4rlqbc2nEhfFtFGb+FVVTcWzG7BiAQAbDras2I3pxJhV42U5jzKggKe4vcmoPVQRNaObw0dNzDuK+Zx3Fc02ZvHNIzo8yL1Vyqrots3hN7+8NTrzsNDWR94cTmZ1lVoiVMOVRaVM3tbkjkB7rDncHxXsOx1MJK5yWlnF2Oj8QdxTOO4qiJvHOz2UoRyPgvY2vodL/ADdvStbb+9zw8NVK53OVQyixJ5cvvrXFrKbdkOyVOp0XMO4pmHeqhBtXECMNIkfK5KFcunPm3T5qNvJGujSwhr5bC7G+gt4TzuQPlFXcaHeVcGfRFvzDvTMO4qkrvUuUtlFh1ALXF7XChs1vUXrKdtzOpaGOKQD8lmLehQlbduZ66aVzjQ7wqE+4uOYdxXzOO4qi4vFbRMaNHwA+hdGR1AHNgrDNc+o0860p96MTDleRlOe6qojAAbtqwYEdj61F6iKyTWnk8NHR847imcdxXMTv7iIbiWJJRbMpU5GtyIYWIYhr3ta3apjZu8xnXMrAC3Oy6Gwa2o1GvMHWx+Xnaadr3D0tRPmi7Zx3FOIO4rlOM3vxJkyKxUflBEPLmfd5VgfeTGaeNl6XWOORSdLZSq3HPkR89jUO2Q7mW9hqdWjrnFHcVqttaAO0ZlTOlsy31XMLi46XFcij25ifaFlw8zqpYK8UasSNRzXxG1yV0NtRUjudtuXEq8hijBIU+GMA2JYLmt5AVVX12yk5xROnoW3Lc8K/il8zpv76w/61fnrFiNu4ZFzPMijlcmq3xJf9X/UP6qjNvzT8E5Y7m404Wb6LVgp+l5yko2z+D+pbS0EJzUW8/j9i3fwtwX+1RfPSPevBMQoxMZJNgASdfmrla4jE/wCz/wD0fqWtnA4zF8VBwmUZhe0JGl/Stz1kkr28Pub6noWlGLalhd6/xOrfvxD+X8ysfsrw23cOOcn9V/8ADVS+MYjs/wDQ/wAqDE4js/8AQ/yrC/S8+i/t/wBj53aWSXerDL+Ox9Eb9VYf4YQH3Umf82P9ZFVpsTP1Q/o/8qxvJO3ST5FI+oV9pHR0+vv+x4EvSFbp8P3JPb++80TZIMGT4Q3EmkWNFzC+qi5Nuuorn+0d7cTiAwkxBk1tkhBigGmosPFKPzjb1r7vgt8QFbN+CjuGJ/JHMGtPZ0SqpsANa+fryfElFYTZ9Np0nTjJrm0j3siAgl27aD6tOg8qlcEbyr6fY1RuBmzSm/IfrqS2f+FT0+xv1VTEuZft2i2fT3eo5+npVsqpbuL7W97G3K9r/rq21uhgxTyKUpUyIpSlAYMaoMbA8rdr/R1qgYi2Y2Fh5+tdBxR8B0vpy5fTVBxhJc3Fjfl8tVVcFlPJC4v32+/JRUFjpPGo7H67VN4k+NvU/UKgMcfaj0H11kkaomPGPlVvv1FacTXIHetjag8BPnWhgX8a+o+uoPJPoW/bGDyvGOHxMxeylsgJABF26C19ak91I1iR+FAI5CSJWZiwXkcokIu6gEWA0763rZ2k68aAHX8Jpy5BK093HtiZjHGrgIDmzkC9zkGUAqTfPrzFjUNXN8VxRPSx/c385IreXGtjcVHgomBIOeR7aKLMq3C6jmT/AEe9YY8JjBLJh4bPGoJLi65G6r+Nqb3sO99Ou/ituYiXFJhlKRF2tIYvaMqAeJgSBrblcfJVlmkTCQvbmWJI63NgSSdWPIXPaqLpQ5mi8lKyKtsWfFYIFuFFKJsim7kZfFYG+WxHjuRz0q17NwSIhKgZmu7Hn75Jaw6C/KqRhpdn53lxk7xspV4lDsApBJz5Fvma9uYI0q2Qy4mTCqyFUzr77JdytgBdb2ViAD9nSptXiu4hL133mnvBtmDAxZ35nRUUXZyPyR9p086o2wdoSYvFvipb5FR1RRqqKwOYX7m48X8mvm8OzWViZHLsdMzm5sOWvbnpUlsbCjDYfDZ2aLxl30ykKxYAlTqykXPXQ9alFJR5ZHPdzNfHbalkjWO4WNbKABZjblmbmbdhbuTrW5utu+uOMhklfLHZhGjAFm1ys3kNeXU+t/G2EimxaYaBo2LjNmXQD1ZTlNyeQHfyqC2tsDEYdmKyyJItxmRiht+ctjYilNJW3FlSV09ha8WWyzQnOqobO8ZAzZQHOnNve1Hf8rpHYPD5RxLsD/K1Jvztc8uWhtWLC7sthsGJTiXOeNZnVwSOI6h7BLg5tQNdTz0qG/flvCJInQtyFm8ROnTU309dKhVhK9oE6M47f2sk/HiZEN7k2JPMaHtpqPT0rS2rOsiHNprm7AHvbS1Z9i7GmnnMUkUkAVc7SOkiOFBAGQNzYk25WGp6WM3jzhsK6jKpAtbie0YnmSc2l+XQW6VHa45JOUXg0N1NpGaFg4zqDa516ZWHna3Pnr5aYtkYd4MarBnGGsS+gytmFlXxWGbMy3A10J722Y94GdysalhqFB0Ful7cuXSshbEpgpUljErS2yxLa5LXYSAjmfCbjsoPrOLvLnyK53USQ2rtSOBHKIi5iSSABra5uLddOfnVbw205zLEIh7UsMiupsyWIfkbrYEH0rzg9jYpmibFyIYpHzZEAuNSyobDS1rWHUAVPbZXhzRvEjHkkbZTlNzc2NrEgfNz6UcdnPJGMlLkVbe2Z2lLSP47AgBbABSTcG+twxvca2HpV8+A/EGRcQ5ABIj0UZR7040HSqdvTHxHdtPDZUCjoRdBpz0I/wAquvwKx5RiBe/hi+kzE1o00tzX5/JirHbSqf0r44FU+DPc0s8m1MfIUwsbM8aSMQr5SfaPc/gxbQfjHyFmq3wn/CTLtGfJAzx4WM+AAlTIeXEe30DoPMmuxvjsFvBg8ZgYWKcJsi3GWxXWKVUHOPMpFjY2XpcV+Z9r7Mlws8mHmXLJGxVh5jqO4IsQeoINekeGdw+Fadl3Z2eyswN8NqCQf9Ge9zVi+Bhlk2FGJjmV3kRs5vmzyFMpJ73t8tVn4Wv/ACxs71w392kpuzIV3MmZSQQJCCDYgiW4II5EUBT49jT7P3kw+EeSRkGKiaMsxOeJpBkJ6E8wfNTW/wDuhcS67VQK7KPiyaAkD35e1XbAZdt4bZu0kA+NYTExLMBpcB043yWyyjsMw5mqJ+6K/wDFo/8Ahk/5ktAda+Ejfw7Jigf4vx+KWW3E4eXKFN/ca/OordXeTB7xRSpJhuDPFlYXIci5OVkcBSRdfEpABuBreoH90j/o2C/Pf+ylQ37m3BucbiZhfIsAjPbM7qy/RG3z0B63gR0lRJQBIsSK4W+UOoswW+trg0wD+Enz+ytrfyYPjnZTdWAII6gkkH5edR2FPs2+/SvOn67N8PURm2U93c+h/rCpnZw9on5v2NUDsrm3p9tT+zz7VPzf8VIiRe93cvFAPO2htf8A/KttVPdxjxLW079v11bK3QwYp5FKUqZEUpSgNfHE8NrGxtz5289aoOIPi1N/P5aum3iOCcxsD58z0A71R8Q3iH386pqltMhZW8TfnNUHjj7Uffqal1qFx34UffqayyNSPuP935aisKtpV/OH1ipbG+78taEUfiU+Y+uodSSwWPevamHjMJxE3DF3sMjyZrZL6pytpz53rTl37wSq6w4wRiRQCTBMWVhcZlIsOXcfNVQ+E4kjD37y/wDaqiVunQpzlukjHCvOMdqfI7lu/vrsnDKWOJd5iLZzBJoByCg+6OfLy7Vp7Q3x2fKNcYb3vrBKa4zUrh928XIVCYeRi+TLZb5uJG0qZe90Vm9BUJaSk8rxZNaqquaZ1BN7dljCNh+OpZ82aRsPIcxblmFtQNNL9OlS6fCXs8Ko+NG4tf2UuU9xa2lUbceQYXDS/GMDLLmMeLjYIhCrEs0iOSzAlSYnuORVX7WqUxW8WFiDn4piIDE88Am4cDss0+Z5lePMoDRsEC+JvCD7vIy4FPuI8efeSON3w2W75hiSNbgGGU2+itbeDe3BY3IJcdlVDe8eHlDE5So1a4HP6BWF9rYb4y2EXZuITELLJiLCKFnSQpILiE6ZUjMcwW+XPHYAA5j8/fbC5pT8SxMhKw4ySRooLhIhh+HJwsxzI/tc12BIm8WY6gtPTWEHqKj6no7f2WpiaLECN47XYQTZmABFiefnfyqQ/hbshnzSzs/M24U1rnnfuvl8961trq0gkT4rjIszcObLhsOzTM8cMManiyM6LG5DAkyNeb31axGVdpKRNImysQquAsicOJgqRDGw3C3GcgKgKFf/AE7kkkXPHp6b5tHVqaiwze2Zj8DiZZJ4cQGEKoSrQv4VzLGgF+YFwAByA8qyTTxs4c4lDlYMt4GJWxutj0sQLelUL4M/wOP/AN3F/wA9Ku+M2GUi4okRhlVjlObVnVCMy3Xmwtci9m00rPUoQjLkvF/U0U685Lm/BfQmIt4y2IEk2JjdApXIkEqHWxBLFze1uVranratbaOIwkr5uL8hiY/fnSXdYBwOIwUkgsyWy+KJUzAkFSxkewaxOTqNa8fwaGpZygHiKuFDiMRCRmK3vo7KnLqb2OlclT3ZXv8AqI1duH59hrZcPe4xJAtayxOOXKskmNGdWTFRgILKGglfU6Ek5hrb7e9aeK2ciyvGshbIrk+G2qZsoGpuCADfzrYOwDwFlVwbo0hBDfirnIBAN9LqSbANYXubCKpRTuo+/wCpN1pNWb8F9Dzsoxo8kk+L4zuSQeFIuTNzyi5A08vtqeh3ijVUHHFkJt7F+VrDW+pFz0/XUSmwYil+P4+GjFco0MkXFUXv11Fuel+orId3ow4QySAllUXRQfFNwc9s3uH3lPUfObNrzbz7Stzvyv59hBYnZkbJlGNse/Ak+q/OpXcnefCbH4iYmdnEgUI6xt4shdmuupW3EUedqzT7uKI2cSMCqM+V1KMQqzG1msb+yXQgaMT015jv9yh/n/8ARSnHbOKt1+TL+I50qrbv+yvjiae629L4DaIxcWozkOvLiRM12U/JYjsQD0q3/C/vDsvaITEYaRxiUsjBo2USR9LnlmUnQ9QSOgrEkGBMsjZcOtmijZWCZblTlkW+gDZgGtyMdzzqIwqrh0jhdMPxRh8RJIHjglIdVlbD3ZlbXQHLfUZbi1q3HlE/v/vvg8XsTB4OF2M0XBzgoygcOFkezHQ6kV52Pvtg492pdnM7fGGEgC5GK+J8w8XLlUBtVUbZ+fJChyRsCqwEO7MM/DZMsiSanMhBUBCBYBa+by4CIYCFkMWaPKGKiMNIHRTnUqcxQMSDmucxOijSgNj4It9xszFtxifi0q5ZLC5VluY3AHMg3X0cnoK8/DDvLh9oY9J8MzMggWMllKnMHkJ0PkwqQnigGR2XDoqq+UBMPMCBhZiHiOhlUMFOWVb52XxXvfVwmIwssReOOFZbskZkSGPPMIVszRjwICc1luVzAdTXQdH298Iu7+MVFxSSTCO5UGNxYkAHkR2FQO2/hZweGwjYXY+GMJe/tCqxhSQAXABLPJYAAta1hztaq1FMFgfM2G+MZhn4T4SI34YvmMwKsb2zcPrfreove2eNsOlniuHUKkbxSLk4ZBZMqiSJbhbpJc3Pka4CxTnSAdsNhvpw8Tf9VbeEHgb5fqrUlXSL/hsL/dYK3cF7jffpXmy9d/mzfH1UfNncz6VObN/Cp+afraoTZg8RHl9tTGygeMo8j81ia7ESOg7thuJcHTqOfp6VbKqO7gHFBvZraC9r9/X0q3VuhgxTyKUpUyIpSlARW8TARagn78z2qjYvn9+xq87wk8LQAnz6Dy7mqNjOf37VRVLqRCpy+/nUFjz7Uffqan4+R9Kg8Yt8Rb79ayyNKPeKHg+atRa3cZ7h+T660b1xnUed9N358WiCBAxR2JzPHHYMB1kYX5dKqDbgY8c4oh64nC/ta6rvG7RGEpEJLuQQxsNRobnzrRbYCzzQtPhsrtfOniVSgYAW10y3F7HXintW6VS0tpljSvHcc4XcDHnlFEfTE4X9rVpwK7ZghhjSLDDgI6Ru02GZhxGUljmmKsyqGjW40V2HmLtDs6GCBEEUaEalmWxLOrFtGY5blVI1OnWtTerdzBxlBGFe3tMtwblwEuVOgsQz2tbU6VVHUbm+RZLTbbc+ZXMXiNsSRvH8WwaxuGUKs8FoxJHNE2Qme48M3I3F0Xzv8lg2izM52ZgTfEfGz/GQRx7klrfGtQeq8rVI71YaBFkVY1yhjZQLA5WuQCPIqNO/e9S26eFixPxiNYR4BJEujZTZmyHNY+6La3v7vOudobwiT0qjllTgTbK4j42MPhOOY0iMnEwmojdXDZBLkDkIiXA91dLHWtmBtqxScWPZ+CR+EsB/jEZUxIUyoVbElbWTLoNQTVp3XwEUWFAmhCvxGUhwCQ+dRGNNNVZT/OJ6aZts7JinR48gjGUWJXKdWUXtaw62v1I9ado52sR7N+JUkn2yXWX4phGlUALJx4iRGGRnS3xjKQzJqSLjO9iNLeTPtgqgbC4RnQLkkM8OZXQTgSm2IAZ/4xISWBBNiQTe9r2ZsNYJmjaNADGXRlLMAS9hEjt/J1sRe5vqOWSB8BhIHaWNJJXuuQgGThtdbdlXVgSLA2sSeVdddqVrHVpk43T8Ckbj7tYjDx4xZhEpkSMIPjGGOYrMjMNJNNATr2qaXZ04UqGjyk3KjEwZSehI4ljyHzVJQ7kYbGfGJHPDkzPCt4ggDZ3McojVrHwhVBuAQCSLm9V3fTcrg+0hiBQFszImUAZvZjLmNyAbFtL6Umoyd5M5CMkrRN0bEl6CL9Ph/wBpT95Je0X6fD/tK1ty8MkkZugsEHMaeG5ax6HQD+dW1tfAwrGVyKDmB1tfLlOvrrWOdSEXaz8/obY0JS6+fafBsaXlaL9Ph/2lZE2ViFuAUXMLEDEQDMOxAk1Gv01UsIiLKzcM8rArluD1uG0ItpVr3oxODiwiRwxJNK98rqczAE3u2l762C/JyFX7Y9ChqS/4eTsWUcxF+nw/7Sh2LL2i/T4f9pWPF7pzmKKQiIGSw4dwWGbmbWtoNSL6WNeMPu3gFdFebjHUEDmSoNlXLzBtYZb3vYakVC8cO5Jwf8LRmGxpO0P6fD/tKp+/GBZpsPAWRWZylyylAW4YBLqSMovqRe2tWTb2AwUQCrhCGN9LAAWCkEkljqWZRzvkJGlqqW1yjtggxWNDIykkAqqh0UkhhYgAX1071OFuIreeTJqL4FR/yr44nuX4PZg6qH0YKcxRly5niUhx+KyrKXKnULG1+VesPuDxEDx4pSGIALIUFzBHOoZsxykiVV10ve5AF6lU2bgSdMfh7XW5MOEXKM5V9DGcxIBtbkLMeYFexs3AZQRjYLEMb8PA+HxNluhjDHQLpoTmvYWIrceUQWH3GzIx+NxBgsjZTbXhyPEB71/EUJGnpfW2Hezc1sDHnMuf2pi0QqNFLXvmPO2g6jXyqxPs7AAp/HYLHh3tFgjcO0aubiPwZc98p1IRjfSo1o8JdCcTCqvAZfwOEdkkFjwnyx6EgkDrdeWtgBRaVf8AaGCwyC64zDWzZT7HByFbyQorZY1PEBjaaTw8sgU2PPKuAweubG4eM3YheDhJSEEYIJeOPIx4hy5VJJGoGhFAc7pUxtHaDRzSIhgdFdlVxh8OQyhiFYez6gX+WtOfaTupUiIA/kwwoed9GVARy6Gug6VOvggP/tsN/doR9lbGA90/fpWFGzYXCN3w0Y/oZo/+isuzeRH35V5s1abN8PUR72cfGfk+upnZ4tOv3/EqEwTe0PmAfpqdwi/xhfv+KaREi9btkcWxBvbn29e1W6qlu2TxOQI+kenerbW6GDFPIpSlTIilKUBF7wqTFobd/Tsao2K5/P8A2au28gXheI210738qpGJ5/P/AGaoq5LqRDp7p+SoxovaFvLT6aklOnzVEYziyy5IlZtBoo9eZ6fLWZmhHzHSqENyOn1io4TKfxhUq25eLkQjKik295vP+SDX2L4NMV1kjHpnP1qK5w5vod3wXUlN5WR44GYArxF1IuBmU+I+QqTw2yuFikzcVm1YmwKEWCjKbm2pHLuaz4fdiThpHIcwULew55RbS9TeFwEiABc9gLC5vYDkBcaVdW07qO5XR1PDjtKfvVgmZpJLqEjBl1OrGxyjn4bkEC/Ox7VXNhhVwxeSPxuxe9j4WYkR9OwB9F8tOtHZ8rKVOYhtTdjr9/KvceyZByUD5ATpy1NRjpWla5Z2xdxyYYRC8QmccNTeQ2clrlpDfKDa9iNdRfUC2t72fNhDHxMPKsQIK3FoitmII8YGhK9R6VMYjd8vqyIx80T6fDrWs27S/wCzxfoYT/266tL0uRnq1LnYqey44BiJXOIOKDjxZhdFcZcmRrdrjTmLc7VIbXwbtEFjjiQODa7Slrjuq5bC/O57dqsWG2a0YIjjVAeYRI1B9cqi9ZJsLM1genLRevPpXZaa65ZIrU2ZV/3rOmV8gQZQ8mbOFHiyhrk8xy8xUDtafB5QZDxnvzikfW5zXbKj2FyxOldDk2XKwysAQRYgrHYjsRl1GtR53LhPPCwn/wCKH/BUVpXe7ZPtawUfZ+Kih9ph5Asr/iIs7g9ltlUjrq3rprVh2ZvDxSYmglje2tkaQE28QAiDGwv19OelTUe6US8sLEPSOP8AwVtYfYZQ3SMKeV1Crp20WprTd7IS1KeEVCLZnxeN4kDlLswJDXOax528yNe1QkuFknmSLL4mUXaxIAA8R5WB0Oh62HWupjZkv8r+ka8RbAKm6oFPcXH1VB6NOW65bHXtRtY51Pu8EhKiB7sxIuRnGume9iNOVh1+U+od273bKVUa6m5uOwW7fQPSujjY8l7/AGt+usvxGYdT85qfZb5ZX2trCKI8KlHLTq+YcPxsodR1ygi9z1v5VgwPwepiVL5yhVsuU5SLZRY+Eaa3Pn5c6v8AJgJjz19bH6xWvhtitG2ZEynuNPk06eVcjpnF5D1V1g5htTZK4ZmgKm682F8uuuXlqTz9DVP29hpIJcEvDIdZSwVlZtS8bICq6m9xoNdbc675jtjtLIsrpdlFhqwGhuCVvYnXt0Haq/t/cV8TiI8RxXR43DiwzDMMltCbaZBzrlLTOEr36/Jl09bGdKUbZSX67ov3JlAxG8OInw7ARjJJFJEHRcXYhn8TA/FyC2bwm2nQBeVa8W3J4240aRIFWPDueHi2S2HzM6HNBZTlJBB1AUH3rseiQbmYmO3DxJQWtZYIrFRnKqe4UyOQOmY9hbxDuJMFZTiC4cuWzwxkniFy63/JvI5t3Y1sPNKZhtvYs2JgjkN1VrxY0qxjur3XgaSMQ4ZhrZVGmS9eI9r4hWRvi0ZaMoVvHjfC2VowoHA0jKynLH0Zrgm9qveG3GlUg/GZWZdAzJEzAGJISAzKSAUjS/mt+d6zNuZOUyHFTlMpjylMOVKEWKkGLxAjTW9Ac8w28E492GMW9haJMYih0QhgqcAqsvhe+lwqBdAtVXaOwcXPIZJmZn90n4viR7qhrECAAELY+ljXaMBuTNhwBFiZlAJa2SCxJYuSRw+5PyG3LSvP8D51CBcQ68Ns0do4BkOXIMo4VhZfDy5UBwN9mxKSrYpAQbEGOYEEcwQU0NY5cFCFJGJViBcARyC56C5AtXVcT8Di3JVnJOti6oPmEJsKjsV8EMoU5LXtpeYkX6XHxcX+eugx7G1wGD/3Lf3rE1IYNbfP9leW3WxkGGw6WBMUTIwW7DMZ55ND+bItY8DM4BEsbLrztpXn1OU2bqfqIzYWOxby0+mpzBf6Qh7i/wDVNQ0XvnsRe4qZwH4aP80fU1RidkXrdkHiXB06jvVtqobuBeKNbN0+21W+t0MGOeRSlKmQFKUoCN27HeLlfy+2qbLgHJ5d/pFhXQ2UHnXjgL+SKjKClklGTWDmuA3akkYBtB1tzPl5Vdtl7BjiUAKB5D7e9SyxgchXqkYKOBKblkxrAo5AV6yDsK9UqRE+ZR2pavtKAUpSgFKUoBS1KUApSlAKUpQClKUApSlAKUpQClKUB8tS1faUApSlALV8tX2lAfMo7V5MY7CvdKA1pcCjcxUTj92ke+gP371P0pa4uc0xm5GQsUJF+h1APlblWlgdhzpIpYCy6aH18vOurkV4MK9hVToxLFVkVvd6AiTUfLVorwsQHIV7qxK3Ig3cUpSunBSlKAUpSgFKUoBSlKAUpSgFKUoBSlKAUpSgFKUoBSlKAUpSgFKUoBSlKAUpSgFKUoBSlKAUpSgFKUoBSlKAUpSgFKUoBSlKAUpSgFKUoBSlKAUpSgFKUoBSlKAUpSgFKUoBSlKAUpSgFKUoBSlKAUpSgFKUoBSlKAUpSgFKUoBSlKAUpSgFKUoBSlKAUpSgP//Z">
            <a:extLst>
              <a:ext uri="{FF2B5EF4-FFF2-40B4-BE49-F238E27FC236}">
                <a16:creationId xmlns:a16="http://schemas.microsoft.com/office/drawing/2014/main" id="{1A4DB556-A341-4ADE-A29E-2C8665FED876}"/>
              </a:ext>
            </a:extLst>
          </p:cNvPr>
          <p:cNvSpPr>
            <a:spLocks noChangeAspect="1" noChangeArrowheads="1"/>
          </p:cNvSpPr>
          <p:nvPr/>
        </p:nvSpPr>
        <p:spPr bwMode="auto">
          <a:xfrm>
            <a:off x="5943599" y="3276599"/>
            <a:ext cx="2948473" cy="294847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 name="Picture 19">
            <a:extLst>
              <a:ext uri="{FF2B5EF4-FFF2-40B4-BE49-F238E27FC236}">
                <a16:creationId xmlns:a16="http://schemas.microsoft.com/office/drawing/2014/main" id="{14D9D742-1DBC-495C-AD8B-F45294F7B7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8812" y="2173914"/>
            <a:ext cx="4819650" cy="2037693"/>
          </a:xfrm>
          <a:prstGeom prst="rect">
            <a:avLst/>
          </a:prstGeom>
        </p:spPr>
      </p:pic>
      <p:pic>
        <p:nvPicPr>
          <p:cNvPr id="27" name="Picture 26" descr="../Pictures/Picture2.png">
            <a:extLst>
              <a:ext uri="{FF2B5EF4-FFF2-40B4-BE49-F238E27FC236}">
                <a16:creationId xmlns:a16="http://schemas.microsoft.com/office/drawing/2014/main" id="{9D003C03-7AD4-4B4F-9EAC-A562C736FD62}"/>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7892463" y="4444114"/>
            <a:ext cx="1079500" cy="1972310"/>
          </a:xfrm>
          <a:prstGeom prst="rect">
            <a:avLst/>
          </a:prstGeom>
          <a:noFill/>
          <a:ln>
            <a:noFill/>
          </a:ln>
        </p:spPr>
      </p:pic>
      <p:pic>
        <p:nvPicPr>
          <p:cNvPr id="28" name="Picture 27">
            <a:extLst>
              <a:ext uri="{FF2B5EF4-FFF2-40B4-BE49-F238E27FC236}">
                <a16:creationId xmlns:a16="http://schemas.microsoft.com/office/drawing/2014/main" id="{462C28E5-7F1F-4F1E-820F-5AD600868E51}"/>
              </a:ext>
            </a:extLst>
          </p:cNvPr>
          <p:cNvPicPr/>
          <p:nvPr/>
        </p:nvPicPr>
        <p:blipFill>
          <a:blip r:embed="rId6"/>
          <a:stretch>
            <a:fillRect/>
          </a:stretch>
        </p:blipFill>
        <p:spPr>
          <a:xfrm>
            <a:off x="1947316" y="4573202"/>
            <a:ext cx="1892013" cy="1766236"/>
          </a:xfrm>
          <a:prstGeom prst="rect">
            <a:avLst/>
          </a:prstGeom>
        </p:spPr>
      </p:pic>
      <p:cxnSp>
        <p:nvCxnSpPr>
          <p:cNvPr id="22" name="Straight Connector 21">
            <a:extLst>
              <a:ext uri="{FF2B5EF4-FFF2-40B4-BE49-F238E27FC236}">
                <a16:creationId xmlns:a16="http://schemas.microsoft.com/office/drawing/2014/main" id="{A3844065-5A37-44A3-B32B-EE4D08DCE834}"/>
              </a:ext>
            </a:extLst>
          </p:cNvPr>
          <p:cNvCxnSpPr/>
          <p:nvPr/>
        </p:nvCxnSpPr>
        <p:spPr>
          <a:xfrm>
            <a:off x="829910" y="4463657"/>
            <a:ext cx="9526555" cy="0"/>
          </a:xfrm>
          <a:prstGeom prst="line">
            <a:avLst/>
          </a:prstGeom>
        </p:spPr>
        <p:style>
          <a:lnRef idx="3">
            <a:schemeClr val="dk1"/>
          </a:lnRef>
          <a:fillRef idx="0">
            <a:schemeClr val="dk1"/>
          </a:fillRef>
          <a:effectRef idx="2">
            <a:schemeClr val="dk1"/>
          </a:effectRef>
          <a:fontRef idx="minor">
            <a:schemeClr val="tx1"/>
          </a:fontRef>
        </p:style>
      </p:cxnSp>
      <p:cxnSp>
        <p:nvCxnSpPr>
          <p:cNvPr id="31" name="Straight Connector 30">
            <a:extLst>
              <a:ext uri="{FF2B5EF4-FFF2-40B4-BE49-F238E27FC236}">
                <a16:creationId xmlns:a16="http://schemas.microsoft.com/office/drawing/2014/main" id="{A227AA2D-DE67-4AA8-9227-0B846327AD24}"/>
              </a:ext>
            </a:extLst>
          </p:cNvPr>
          <p:cNvCxnSpPr/>
          <p:nvPr/>
        </p:nvCxnSpPr>
        <p:spPr>
          <a:xfrm>
            <a:off x="829911" y="2152650"/>
            <a:ext cx="9526555" cy="0"/>
          </a:xfrm>
          <a:prstGeom prst="line">
            <a:avLst/>
          </a:prstGeom>
        </p:spPr>
        <p:style>
          <a:lnRef idx="3">
            <a:schemeClr val="dk1"/>
          </a:lnRef>
          <a:fillRef idx="0">
            <a:schemeClr val="dk1"/>
          </a:fillRef>
          <a:effectRef idx="2">
            <a:schemeClr val="dk1"/>
          </a:effectRef>
          <a:fontRef idx="minor">
            <a:schemeClr val="tx1"/>
          </a:fontRef>
        </p:style>
      </p:cxnSp>
      <p:cxnSp>
        <p:nvCxnSpPr>
          <p:cNvPr id="32" name="Straight Connector 31">
            <a:extLst>
              <a:ext uri="{FF2B5EF4-FFF2-40B4-BE49-F238E27FC236}">
                <a16:creationId xmlns:a16="http://schemas.microsoft.com/office/drawing/2014/main" id="{6C668DA5-816E-47C7-B13B-5964CD5BBDD0}"/>
              </a:ext>
            </a:extLst>
          </p:cNvPr>
          <p:cNvCxnSpPr>
            <a:cxnSpLocks/>
          </p:cNvCxnSpPr>
          <p:nvPr/>
        </p:nvCxnSpPr>
        <p:spPr>
          <a:xfrm>
            <a:off x="6033705" y="45334"/>
            <a:ext cx="0" cy="6737206"/>
          </a:xfrm>
          <a:prstGeom prst="line">
            <a:avLst/>
          </a:prstGeom>
        </p:spPr>
        <p:style>
          <a:lnRef idx="3">
            <a:schemeClr val="dk1"/>
          </a:lnRef>
          <a:fillRef idx="0">
            <a:schemeClr val="dk1"/>
          </a:fillRef>
          <a:effectRef idx="2">
            <a:schemeClr val="dk1"/>
          </a:effectRef>
          <a:fontRef idx="minor">
            <a:schemeClr val="tx1"/>
          </a:fontRef>
        </p:style>
      </p:cxnSp>
      <p:sp>
        <p:nvSpPr>
          <p:cNvPr id="35" name="Content Placeholder 2">
            <a:extLst>
              <a:ext uri="{FF2B5EF4-FFF2-40B4-BE49-F238E27FC236}">
                <a16:creationId xmlns:a16="http://schemas.microsoft.com/office/drawing/2014/main" id="{56F67A03-D616-407E-8310-B21516A25BD5}"/>
              </a:ext>
            </a:extLst>
          </p:cNvPr>
          <p:cNvSpPr>
            <a:spLocks noGrp="1"/>
          </p:cNvSpPr>
          <p:nvPr>
            <p:ph idx="1"/>
          </p:nvPr>
        </p:nvSpPr>
        <p:spPr>
          <a:xfrm>
            <a:off x="202567" y="6305470"/>
            <a:ext cx="11482063" cy="512582"/>
          </a:xfrm>
        </p:spPr>
        <p:txBody>
          <a:bodyPr>
            <a:noAutofit/>
          </a:bodyPr>
          <a:lstStyle/>
          <a:p>
            <a:pPr marL="0" indent="0">
              <a:lnSpc>
                <a:spcPct val="150000"/>
              </a:lnSpc>
              <a:buNone/>
            </a:pPr>
            <a:r>
              <a:rPr lang="en-US" dirty="0"/>
              <a:t>   Venti Starbucks Caramel Macchiato </a:t>
            </a:r>
            <a:r>
              <a:rPr lang="en-US" b="1" dirty="0"/>
              <a:t>|</a:t>
            </a:r>
            <a:r>
              <a:rPr lang="en-US" dirty="0"/>
              <a:t> 45 g / 10.5 tsp         Cold Brew Coffee with Almond Milk </a:t>
            </a:r>
            <a:r>
              <a:rPr lang="en-US" b="1" dirty="0"/>
              <a:t>|</a:t>
            </a:r>
            <a:r>
              <a:rPr lang="en-US" dirty="0"/>
              <a:t> 4 g/1 tsp</a:t>
            </a:r>
          </a:p>
          <a:p>
            <a:pPr marL="0" indent="0">
              <a:lnSpc>
                <a:spcPct val="150000"/>
              </a:lnSpc>
              <a:buNone/>
            </a:pPr>
            <a:endParaRPr lang="en-US" dirty="0"/>
          </a:p>
        </p:txBody>
      </p:sp>
      <p:sp>
        <p:nvSpPr>
          <p:cNvPr id="36" name="Content Placeholder 2">
            <a:extLst>
              <a:ext uri="{FF2B5EF4-FFF2-40B4-BE49-F238E27FC236}">
                <a16:creationId xmlns:a16="http://schemas.microsoft.com/office/drawing/2014/main" id="{E8AB51AA-A2BF-4648-86D3-0990C3A56B48}"/>
              </a:ext>
            </a:extLst>
          </p:cNvPr>
          <p:cNvSpPr txBox="1">
            <a:spLocks/>
          </p:cNvSpPr>
          <p:nvPr/>
        </p:nvSpPr>
        <p:spPr>
          <a:xfrm>
            <a:off x="769957" y="3980221"/>
            <a:ext cx="9594130" cy="51258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nSpc>
                <a:spcPct val="150000"/>
              </a:lnSpc>
              <a:buFont typeface="Wingdings 3" charset="2"/>
              <a:buNone/>
            </a:pPr>
            <a:r>
              <a:rPr lang="en-US" dirty="0"/>
              <a:t>	       1 </a:t>
            </a:r>
            <a:r>
              <a:rPr lang="en-US" dirty="0" err="1"/>
              <a:t>Nutragrain</a:t>
            </a:r>
            <a:r>
              <a:rPr lang="en-US" dirty="0"/>
              <a:t> Bar</a:t>
            </a:r>
            <a:r>
              <a:rPr lang="en-US" b="1" dirty="0"/>
              <a:t> |</a:t>
            </a:r>
            <a:r>
              <a:rPr lang="en-US" dirty="0"/>
              <a:t> 11g / 3 tsp					        1 Kind Bar </a:t>
            </a:r>
            <a:r>
              <a:rPr lang="en-US" b="1" dirty="0"/>
              <a:t>|</a:t>
            </a:r>
            <a:r>
              <a:rPr lang="en-US" dirty="0"/>
              <a:t> 4 g / 1 tsp	</a:t>
            </a:r>
          </a:p>
        </p:txBody>
      </p:sp>
      <p:sp>
        <p:nvSpPr>
          <p:cNvPr id="37" name="Content Placeholder 2">
            <a:extLst>
              <a:ext uri="{FF2B5EF4-FFF2-40B4-BE49-F238E27FC236}">
                <a16:creationId xmlns:a16="http://schemas.microsoft.com/office/drawing/2014/main" id="{98C02D8E-9CD8-40C7-B62E-02630B6FF859}"/>
              </a:ext>
            </a:extLst>
          </p:cNvPr>
          <p:cNvSpPr txBox="1">
            <a:spLocks/>
          </p:cNvSpPr>
          <p:nvPr/>
        </p:nvSpPr>
        <p:spPr>
          <a:xfrm>
            <a:off x="331003" y="1656042"/>
            <a:ext cx="9594130" cy="51258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nSpc>
                <a:spcPct val="150000"/>
              </a:lnSpc>
              <a:buFont typeface="Wingdings 3" charset="2"/>
              <a:buNone/>
            </a:pPr>
            <a:r>
              <a:rPr lang="en-US" dirty="0"/>
              <a:t>	       Yoplait Yogurt </a:t>
            </a:r>
            <a:r>
              <a:rPr lang="en-US" b="1" dirty="0"/>
              <a:t>|</a:t>
            </a:r>
            <a:r>
              <a:rPr lang="en-US" dirty="0"/>
              <a:t> 28g / 7 tsp						Chobani Yogurt </a:t>
            </a:r>
            <a:r>
              <a:rPr lang="en-US" b="1" dirty="0"/>
              <a:t>|</a:t>
            </a:r>
            <a:r>
              <a:rPr lang="en-US" dirty="0"/>
              <a:t> 8g / 2 tsp</a:t>
            </a:r>
          </a:p>
        </p:txBody>
      </p:sp>
      <p:pic>
        <p:nvPicPr>
          <p:cNvPr id="3" name="Picture 2">
            <a:extLst>
              <a:ext uri="{FF2B5EF4-FFF2-40B4-BE49-F238E27FC236}">
                <a16:creationId xmlns:a16="http://schemas.microsoft.com/office/drawing/2014/main" id="{B49B6246-80D6-4C7D-AD27-17981552C01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31664" y="-111739"/>
            <a:ext cx="1940299" cy="1940299"/>
          </a:xfrm>
          <a:prstGeom prst="rect">
            <a:avLst/>
          </a:prstGeom>
        </p:spPr>
      </p:pic>
    </p:spTree>
    <p:extLst>
      <p:ext uri="{BB962C8B-B14F-4D97-AF65-F5344CB8AC3E}">
        <p14:creationId xmlns:p14="http://schemas.microsoft.com/office/powerpoint/2010/main" val="3120382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6752E-ECDC-4E8D-A4A0-5AA68A730CCE}"/>
              </a:ext>
            </a:extLst>
          </p:cNvPr>
          <p:cNvSpPr>
            <a:spLocks noGrp="1"/>
          </p:cNvSpPr>
          <p:nvPr>
            <p:ph type="title"/>
          </p:nvPr>
        </p:nvSpPr>
        <p:spPr>
          <a:xfrm>
            <a:off x="-1826169" y="1248163"/>
            <a:ext cx="8596668" cy="1320800"/>
          </a:xfrm>
        </p:spPr>
        <p:txBody>
          <a:bodyPr/>
          <a:lstStyle/>
          <a:p>
            <a:pPr algn="ctr"/>
            <a:r>
              <a:rPr lang="en-US" dirty="0"/>
              <a:t>High calorie foods</a:t>
            </a:r>
          </a:p>
        </p:txBody>
      </p:sp>
      <p:sp>
        <p:nvSpPr>
          <p:cNvPr id="3" name="Content Placeholder 2">
            <a:extLst>
              <a:ext uri="{FF2B5EF4-FFF2-40B4-BE49-F238E27FC236}">
                <a16:creationId xmlns:a16="http://schemas.microsoft.com/office/drawing/2014/main" id="{DB81CE4A-7D13-41C7-A820-299C2A26F33F}"/>
              </a:ext>
            </a:extLst>
          </p:cNvPr>
          <p:cNvSpPr>
            <a:spLocks noGrp="1"/>
          </p:cNvSpPr>
          <p:nvPr>
            <p:ph idx="1"/>
          </p:nvPr>
        </p:nvSpPr>
        <p:spPr>
          <a:xfrm>
            <a:off x="382789" y="2568963"/>
            <a:ext cx="9594130" cy="3880773"/>
          </a:xfrm>
        </p:spPr>
        <p:txBody>
          <a:bodyPr>
            <a:normAutofit/>
          </a:bodyPr>
          <a:lstStyle/>
          <a:p>
            <a:pPr>
              <a:lnSpc>
                <a:spcPct val="150000"/>
              </a:lnSpc>
            </a:pPr>
            <a:r>
              <a:rPr lang="en-US" dirty="0"/>
              <a:t>High calorie foods are often nutrient poor</a:t>
            </a:r>
          </a:p>
          <a:p>
            <a:pPr lvl="1">
              <a:lnSpc>
                <a:spcPct val="150000"/>
              </a:lnSpc>
            </a:pPr>
            <a:r>
              <a:rPr lang="en-US" sz="1800" dirty="0"/>
              <a:t>Rich in fat, sugar, salt, but not in vitamins and minerals</a:t>
            </a:r>
          </a:p>
          <a:p>
            <a:pPr>
              <a:lnSpc>
                <a:spcPct val="150000"/>
              </a:lnSpc>
            </a:pPr>
            <a:r>
              <a:rPr lang="en-US" dirty="0"/>
              <a:t>Eating high calorie food </a:t>
            </a:r>
            <a:r>
              <a:rPr lang="en-US" b="1" dirty="0"/>
              <a:t>daily</a:t>
            </a:r>
            <a:r>
              <a:rPr lang="en-US" dirty="0"/>
              <a:t> may cause weight gain</a:t>
            </a:r>
          </a:p>
          <a:p>
            <a:pPr>
              <a:lnSpc>
                <a:spcPct val="150000"/>
              </a:lnSpc>
            </a:pPr>
            <a:r>
              <a:rPr lang="en-US" dirty="0"/>
              <a:t>Gaining weight makes become overweight or obese easier</a:t>
            </a:r>
          </a:p>
          <a:p>
            <a:pPr>
              <a:lnSpc>
                <a:spcPct val="150000"/>
              </a:lnSpc>
            </a:pPr>
            <a:r>
              <a:rPr lang="en-US" dirty="0"/>
              <a:t>Being overweight or obese increases the risk of developing chronic disease…</a:t>
            </a:r>
          </a:p>
          <a:p>
            <a:pPr lvl="1">
              <a:lnSpc>
                <a:spcPct val="150000"/>
              </a:lnSpc>
            </a:pPr>
            <a:r>
              <a:rPr lang="en-US" sz="1800" dirty="0"/>
              <a:t>Such a Diabetes, Cancer, and Heart Disease</a:t>
            </a:r>
          </a:p>
          <a:p>
            <a:pPr lvl="1">
              <a:lnSpc>
                <a:spcPct val="150000"/>
              </a:lnSpc>
            </a:pPr>
            <a:r>
              <a:rPr lang="en-US" sz="1800" dirty="0"/>
              <a:t>These diseases are all mostly preventable through lifestyle choices and diet</a:t>
            </a:r>
          </a:p>
        </p:txBody>
      </p:sp>
    </p:spTree>
    <p:extLst>
      <p:ext uri="{BB962C8B-B14F-4D97-AF65-F5344CB8AC3E}">
        <p14:creationId xmlns:p14="http://schemas.microsoft.com/office/powerpoint/2010/main" val="289171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2A1F7-1999-4392-A85D-4C1BC3257FC9}"/>
              </a:ext>
            </a:extLst>
          </p:cNvPr>
          <p:cNvSpPr>
            <a:spLocks noGrp="1"/>
          </p:cNvSpPr>
          <p:nvPr>
            <p:ph type="title"/>
          </p:nvPr>
        </p:nvSpPr>
        <p:spPr>
          <a:xfrm>
            <a:off x="1094585" y="334392"/>
            <a:ext cx="8596668" cy="1320800"/>
          </a:xfrm>
        </p:spPr>
        <p:txBody>
          <a:bodyPr/>
          <a:lstStyle/>
          <a:p>
            <a:pPr algn="ctr"/>
            <a:r>
              <a:rPr lang="en-US" dirty="0"/>
              <a:t>Eating out and staying healthy</a:t>
            </a:r>
          </a:p>
        </p:txBody>
      </p:sp>
      <p:sp>
        <p:nvSpPr>
          <p:cNvPr id="3" name="Content Placeholder 2">
            <a:extLst>
              <a:ext uri="{FF2B5EF4-FFF2-40B4-BE49-F238E27FC236}">
                <a16:creationId xmlns:a16="http://schemas.microsoft.com/office/drawing/2014/main" id="{2A2BE7D2-542E-43EA-869A-536B343C2B26}"/>
              </a:ext>
            </a:extLst>
          </p:cNvPr>
          <p:cNvSpPr>
            <a:spLocks noGrp="1"/>
          </p:cNvSpPr>
          <p:nvPr>
            <p:ph idx="1"/>
          </p:nvPr>
        </p:nvSpPr>
        <p:spPr>
          <a:xfrm>
            <a:off x="4579134" y="1340529"/>
            <a:ext cx="4831196" cy="5255580"/>
          </a:xfrm>
        </p:spPr>
        <p:txBody>
          <a:bodyPr numCol="1"/>
          <a:lstStyle/>
          <a:p>
            <a:pPr marL="0" indent="0" algn="ctr">
              <a:buNone/>
            </a:pPr>
            <a:r>
              <a:rPr lang="en-US" b="1" dirty="0">
                <a:solidFill>
                  <a:srgbClr val="00B050"/>
                </a:solidFill>
              </a:rPr>
              <a:t>Healthier Alternatives…</a:t>
            </a:r>
          </a:p>
          <a:p>
            <a:pPr>
              <a:lnSpc>
                <a:spcPct val="150000"/>
              </a:lnSpc>
            </a:pPr>
            <a:r>
              <a:rPr lang="en-US" dirty="0" err="1">
                <a:solidFill>
                  <a:schemeClr val="tx1"/>
                </a:solidFill>
              </a:rPr>
              <a:t>Opt</a:t>
            </a:r>
            <a:r>
              <a:rPr lang="en-US" dirty="0">
                <a:solidFill>
                  <a:schemeClr val="tx1"/>
                </a:solidFill>
              </a:rPr>
              <a:t> for no salt, sauce, cheese, </a:t>
            </a:r>
            <a:r>
              <a:rPr lang="en-US" dirty="0" err="1">
                <a:solidFill>
                  <a:schemeClr val="tx1"/>
                </a:solidFill>
              </a:rPr>
              <a:t>etc</a:t>
            </a:r>
            <a:r>
              <a:rPr lang="en-US" dirty="0">
                <a:solidFill>
                  <a:schemeClr val="tx1"/>
                </a:solidFill>
              </a:rPr>
              <a:t>…</a:t>
            </a:r>
          </a:p>
          <a:p>
            <a:pPr>
              <a:lnSpc>
                <a:spcPct val="150000"/>
              </a:lnSpc>
            </a:pPr>
            <a:r>
              <a:rPr lang="en-US" dirty="0">
                <a:solidFill>
                  <a:schemeClr val="tx1"/>
                </a:solidFill>
              </a:rPr>
              <a:t>Grilled or baked sandwich or entrée</a:t>
            </a:r>
          </a:p>
          <a:p>
            <a:pPr>
              <a:lnSpc>
                <a:spcPct val="150000"/>
              </a:lnSpc>
            </a:pPr>
            <a:r>
              <a:rPr lang="en-US" dirty="0">
                <a:solidFill>
                  <a:schemeClr val="tx1"/>
                </a:solidFill>
              </a:rPr>
              <a:t>Order a salad instead of fries</a:t>
            </a:r>
          </a:p>
          <a:p>
            <a:pPr>
              <a:lnSpc>
                <a:spcPct val="150000"/>
              </a:lnSpc>
            </a:pPr>
            <a:r>
              <a:rPr lang="en-US" dirty="0">
                <a:solidFill>
                  <a:schemeClr val="tx1"/>
                </a:solidFill>
              </a:rPr>
              <a:t>Order salad dressing on the side</a:t>
            </a:r>
          </a:p>
          <a:p>
            <a:pPr>
              <a:lnSpc>
                <a:spcPct val="150000"/>
              </a:lnSpc>
            </a:pPr>
            <a:r>
              <a:rPr lang="en-US" dirty="0">
                <a:solidFill>
                  <a:schemeClr val="tx1"/>
                </a:solidFill>
              </a:rPr>
              <a:t>Reduced fat salad dressings</a:t>
            </a:r>
          </a:p>
          <a:p>
            <a:pPr>
              <a:lnSpc>
                <a:spcPct val="150000"/>
              </a:lnSpc>
            </a:pPr>
            <a:r>
              <a:rPr lang="en-US" dirty="0">
                <a:solidFill>
                  <a:schemeClr val="tx1"/>
                </a:solidFill>
              </a:rPr>
              <a:t>Choose smaller portions or split a meal</a:t>
            </a:r>
          </a:p>
          <a:p>
            <a:pPr>
              <a:lnSpc>
                <a:spcPct val="150000"/>
              </a:lnSpc>
            </a:pPr>
            <a:r>
              <a:rPr lang="en-US" dirty="0">
                <a:solidFill>
                  <a:schemeClr val="tx1"/>
                </a:solidFill>
              </a:rPr>
              <a:t>When eating out ask for a to-go container and only eat ½ the meal</a:t>
            </a:r>
          </a:p>
          <a:p>
            <a:pPr>
              <a:lnSpc>
                <a:spcPct val="150000"/>
              </a:lnSpc>
            </a:pPr>
            <a:r>
              <a:rPr lang="en-US" dirty="0" err="1">
                <a:solidFill>
                  <a:schemeClr val="tx1"/>
                </a:solidFill>
              </a:rPr>
              <a:t>Opt</a:t>
            </a:r>
            <a:r>
              <a:rPr lang="en-US" dirty="0">
                <a:solidFill>
                  <a:schemeClr val="tx1"/>
                </a:solidFill>
              </a:rPr>
              <a:t> out of sour cream or mayonnaise</a:t>
            </a:r>
          </a:p>
          <a:p>
            <a:endParaRPr lang="en-US" b="1" dirty="0">
              <a:solidFill>
                <a:srgbClr val="00B050"/>
              </a:solidFill>
            </a:endParaRPr>
          </a:p>
          <a:p>
            <a:endParaRPr lang="en-US" b="1" dirty="0">
              <a:solidFill>
                <a:schemeClr val="tx1"/>
              </a:solidFill>
            </a:endParaRPr>
          </a:p>
        </p:txBody>
      </p:sp>
      <p:sp>
        <p:nvSpPr>
          <p:cNvPr id="4" name="Content Placeholder 2">
            <a:extLst>
              <a:ext uri="{FF2B5EF4-FFF2-40B4-BE49-F238E27FC236}">
                <a16:creationId xmlns:a16="http://schemas.microsoft.com/office/drawing/2014/main" id="{FEA1A790-53F5-4CBD-948A-8F5F5651E51A}"/>
              </a:ext>
            </a:extLst>
          </p:cNvPr>
          <p:cNvSpPr txBox="1">
            <a:spLocks/>
          </p:cNvSpPr>
          <p:nvPr/>
        </p:nvSpPr>
        <p:spPr>
          <a:xfrm>
            <a:off x="331473" y="1340529"/>
            <a:ext cx="4247662" cy="525558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lnSpc>
                <a:spcPct val="150000"/>
              </a:lnSpc>
              <a:buNone/>
            </a:pPr>
            <a:r>
              <a:rPr lang="en-US" b="1" dirty="0">
                <a:solidFill>
                  <a:srgbClr val="FF0000"/>
                </a:solidFill>
              </a:rPr>
              <a:t>Avoid These…</a:t>
            </a:r>
          </a:p>
          <a:p>
            <a:pPr>
              <a:lnSpc>
                <a:spcPct val="150000"/>
              </a:lnSpc>
            </a:pPr>
            <a:r>
              <a:rPr lang="en-US" dirty="0">
                <a:solidFill>
                  <a:schemeClr val="tx1"/>
                </a:solidFill>
              </a:rPr>
              <a:t>Buffets</a:t>
            </a:r>
          </a:p>
          <a:p>
            <a:pPr>
              <a:lnSpc>
                <a:spcPct val="150000"/>
              </a:lnSpc>
            </a:pPr>
            <a:r>
              <a:rPr lang="en-US" dirty="0">
                <a:solidFill>
                  <a:schemeClr val="tx1"/>
                </a:solidFill>
              </a:rPr>
              <a:t>Fried foods</a:t>
            </a:r>
          </a:p>
          <a:p>
            <a:pPr>
              <a:lnSpc>
                <a:spcPct val="150000"/>
              </a:lnSpc>
            </a:pPr>
            <a:r>
              <a:rPr lang="en-US" dirty="0">
                <a:solidFill>
                  <a:schemeClr val="tx1"/>
                </a:solidFill>
              </a:rPr>
              <a:t>Coffee drinks and frappe</a:t>
            </a:r>
          </a:p>
          <a:p>
            <a:pPr>
              <a:lnSpc>
                <a:spcPct val="150000"/>
              </a:lnSpc>
            </a:pPr>
            <a:r>
              <a:rPr lang="en-US" dirty="0">
                <a:solidFill>
                  <a:schemeClr val="tx1"/>
                </a:solidFill>
              </a:rPr>
              <a:t>Soda or sweet teas</a:t>
            </a:r>
          </a:p>
          <a:p>
            <a:pPr>
              <a:lnSpc>
                <a:spcPct val="150000"/>
              </a:lnSpc>
            </a:pPr>
            <a:r>
              <a:rPr lang="en-US" dirty="0">
                <a:solidFill>
                  <a:schemeClr val="tx1"/>
                </a:solidFill>
              </a:rPr>
              <a:t>Bacon</a:t>
            </a:r>
          </a:p>
          <a:p>
            <a:pPr>
              <a:lnSpc>
                <a:spcPct val="150000"/>
              </a:lnSpc>
            </a:pPr>
            <a:r>
              <a:rPr lang="en-US" dirty="0">
                <a:solidFill>
                  <a:schemeClr val="tx1"/>
                </a:solidFill>
              </a:rPr>
              <a:t>Foods high in salt</a:t>
            </a:r>
          </a:p>
          <a:p>
            <a:pPr>
              <a:lnSpc>
                <a:spcPct val="150000"/>
              </a:lnSpc>
            </a:pPr>
            <a:r>
              <a:rPr lang="en-US" dirty="0">
                <a:solidFill>
                  <a:schemeClr val="tx1"/>
                </a:solidFill>
              </a:rPr>
              <a:t>Foods labeled as ‘crispy, creamy, battered’</a:t>
            </a:r>
          </a:p>
          <a:p>
            <a:pPr>
              <a:lnSpc>
                <a:spcPct val="150000"/>
              </a:lnSpc>
            </a:pPr>
            <a:r>
              <a:rPr lang="en-US" dirty="0">
                <a:solidFill>
                  <a:schemeClr val="tx1"/>
                </a:solidFill>
              </a:rPr>
              <a:t>Large portions/Combo meals</a:t>
            </a:r>
          </a:p>
        </p:txBody>
      </p:sp>
    </p:spTree>
    <p:extLst>
      <p:ext uri="{BB962C8B-B14F-4D97-AF65-F5344CB8AC3E}">
        <p14:creationId xmlns:p14="http://schemas.microsoft.com/office/powerpoint/2010/main" val="244916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2365D-E460-4754-8E14-48158473AC44}"/>
              </a:ext>
            </a:extLst>
          </p:cNvPr>
          <p:cNvSpPr>
            <a:spLocks noGrp="1"/>
          </p:cNvSpPr>
          <p:nvPr>
            <p:ph type="title"/>
          </p:nvPr>
        </p:nvSpPr>
        <p:spPr/>
        <p:txBody>
          <a:bodyPr/>
          <a:lstStyle/>
          <a:p>
            <a:pPr algn="ctr"/>
            <a:r>
              <a:rPr lang="en-US" dirty="0"/>
              <a:t>Diabetes</a:t>
            </a:r>
          </a:p>
        </p:txBody>
      </p:sp>
      <p:sp>
        <p:nvSpPr>
          <p:cNvPr id="3" name="Content Placeholder 2">
            <a:extLst>
              <a:ext uri="{FF2B5EF4-FFF2-40B4-BE49-F238E27FC236}">
                <a16:creationId xmlns:a16="http://schemas.microsoft.com/office/drawing/2014/main" id="{337276F3-7DA7-4A25-A5DF-8926F362B646}"/>
              </a:ext>
            </a:extLst>
          </p:cNvPr>
          <p:cNvSpPr>
            <a:spLocks noGrp="1"/>
          </p:cNvSpPr>
          <p:nvPr>
            <p:ph idx="1"/>
          </p:nvPr>
        </p:nvSpPr>
        <p:spPr>
          <a:xfrm>
            <a:off x="677334" y="1651247"/>
            <a:ext cx="8596668" cy="5024761"/>
          </a:xfrm>
        </p:spPr>
        <p:txBody>
          <a:bodyPr>
            <a:normAutofit/>
          </a:bodyPr>
          <a:lstStyle/>
          <a:p>
            <a:pPr>
              <a:lnSpc>
                <a:spcPct val="150000"/>
              </a:lnSpc>
            </a:pPr>
            <a:r>
              <a:rPr lang="en-US" dirty="0"/>
              <a:t>1 in 3 adults are at risk for developing Diabetes in the United States…</a:t>
            </a:r>
          </a:p>
          <a:p>
            <a:pPr>
              <a:lnSpc>
                <a:spcPct val="150000"/>
              </a:lnSpc>
            </a:pPr>
            <a:endParaRPr lang="en-US" dirty="0"/>
          </a:p>
          <a:p>
            <a:pPr>
              <a:lnSpc>
                <a:spcPct val="150000"/>
              </a:lnSpc>
            </a:pPr>
            <a:r>
              <a:rPr lang="en-US" dirty="0"/>
              <a:t>Risk factors for Diabetes include…</a:t>
            </a:r>
          </a:p>
          <a:p>
            <a:pPr lvl="1">
              <a:lnSpc>
                <a:spcPct val="150000"/>
              </a:lnSpc>
            </a:pPr>
            <a:r>
              <a:rPr lang="en-US" sz="1800" dirty="0"/>
              <a:t>Overweight or obese weight status</a:t>
            </a:r>
          </a:p>
          <a:p>
            <a:pPr lvl="2">
              <a:lnSpc>
                <a:spcPct val="150000"/>
              </a:lnSpc>
            </a:pPr>
            <a:r>
              <a:rPr lang="en-US" sz="1800" dirty="0"/>
              <a:t>BMI &gt;25 (overweight) or BMI &gt;30 (obese)</a:t>
            </a:r>
          </a:p>
          <a:p>
            <a:pPr lvl="1">
              <a:lnSpc>
                <a:spcPct val="150000"/>
              </a:lnSpc>
            </a:pPr>
            <a:r>
              <a:rPr lang="en-US" sz="1800" dirty="0"/>
              <a:t>Physical inactivity</a:t>
            </a:r>
          </a:p>
          <a:p>
            <a:pPr lvl="1">
              <a:lnSpc>
                <a:spcPct val="150000"/>
              </a:lnSpc>
            </a:pPr>
            <a:r>
              <a:rPr lang="en-US" sz="1800" dirty="0"/>
              <a:t>Insulin resistance</a:t>
            </a:r>
          </a:p>
          <a:p>
            <a:pPr lvl="1">
              <a:lnSpc>
                <a:spcPct val="150000"/>
              </a:lnSpc>
            </a:pPr>
            <a:r>
              <a:rPr lang="en-US" sz="1800" dirty="0"/>
              <a:t>Genetics</a:t>
            </a:r>
          </a:p>
          <a:p>
            <a:pPr lvl="1">
              <a:lnSpc>
                <a:spcPct val="150000"/>
              </a:lnSpc>
            </a:pPr>
            <a:r>
              <a:rPr lang="en-US" sz="1800" dirty="0"/>
              <a:t>Family history</a:t>
            </a:r>
          </a:p>
        </p:txBody>
      </p:sp>
      <p:cxnSp>
        <p:nvCxnSpPr>
          <p:cNvPr id="4" name="Straight Connector 3">
            <a:extLst>
              <a:ext uri="{FF2B5EF4-FFF2-40B4-BE49-F238E27FC236}">
                <a16:creationId xmlns:a16="http://schemas.microsoft.com/office/drawing/2014/main" id="{79C1731C-4DD5-4B64-B78B-DC77AA41EF49}"/>
              </a:ext>
            </a:extLst>
          </p:cNvPr>
          <p:cNvCxnSpPr>
            <a:cxnSpLocks/>
          </p:cNvCxnSpPr>
          <p:nvPr/>
        </p:nvCxnSpPr>
        <p:spPr>
          <a:xfrm>
            <a:off x="508658" y="2476869"/>
            <a:ext cx="799615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9263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D4E68-9CAC-4A3E-815C-9C608A4C0CE8}"/>
              </a:ext>
            </a:extLst>
          </p:cNvPr>
          <p:cNvSpPr>
            <a:spLocks noGrp="1"/>
          </p:cNvSpPr>
          <p:nvPr>
            <p:ph type="title"/>
          </p:nvPr>
        </p:nvSpPr>
        <p:spPr>
          <a:xfrm>
            <a:off x="677334" y="135139"/>
            <a:ext cx="8596668" cy="1320800"/>
          </a:xfrm>
        </p:spPr>
        <p:txBody>
          <a:bodyPr/>
          <a:lstStyle/>
          <a:p>
            <a:pPr algn="ctr"/>
            <a:r>
              <a:rPr lang="en-US" dirty="0"/>
              <a:t>Family History and Diabetes</a:t>
            </a:r>
          </a:p>
        </p:txBody>
      </p:sp>
      <p:sp>
        <p:nvSpPr>
          <p:cNvPr id="3" name="Content Placeholder 2">
            <a:extLst>
              <a:ext uri="{FF2B5EF4-FFF2-40B4-BE49-F238E27FC236}">
                <a16:creationId xmlns:a16="http://schemas.microsoft.com/office/drawing/2014/main" id="{544362F0-A08F-4EDC-B5A9-7AB9D959256B}"/>
              </a:ext>
            </a:extLst>
          </p:cNvPr>
          <p:cNvSpPr>
            <a:spLocks noGrp="1"/>
          </p:cNvSpPr>
          <p:nvPr>
            <p:ph idx="1"/>
          </p:nvPr>
        </p:nvSpPr>
        <p:spPr>
          <a:xfrm>
            <a:off x="409422" y="943198"/>
            <a:ext cx="9132492" cy="4585424"/>
          </a:xfrm>
        </p:spPr>
        <p:txBody>
          <a:bodyPr>
            <a:noAutofit/>
          </a:bodyPr>
          <a:lstStyle/>
          <a:p>
            <a:pPr>
              <a:lnSpc>
                <a:spcPct val="150000"/>
              </a:lnSpc>
            </a:pPr>
            <a:r>
              <a:rPr lang="en-US" dirty="0"/>
              <a:t>Certain ethnicities are more likely to develop Diabetes (types 1 and 2) such as…</a:t>
            </a:r>
          </a:p>
          <a:p>
            <a:pPr lvl="1">
              <a:lnSpc>
                <a:spcPct val="150000"/>
              </a:lnSpc>
            </a:pPr>
            <a:r>
              <a:rPr lang="en-US" sz="1800" dirty="0"/>
              <a:t>African Americans</a:t>
            </a:r>
          </a:p>
          <a:p>
            <a:pPr lvl="1">
              <a:lnSpc>
                <a:spcPct val="150000"/>
              </a:lnSpc>
            </a:pPr>
            <a:r>
              <a:rPr lang="en-US" sz="1800" dirty="0"/>
              <a:t>Alaska Natives</a:t>
            </a:r>
          </a:p>
          <a:p>
            <a:pPr lvl="1">
              <a:lnSpc>
                <a:spcPct val="150000"/>
              </a:lnSpc>
            </a:pPr>
            <a:r>
              <a:rPr lang="en-US" sz="1800" dirty="0"/>
              <a:t>American Indians</a:t>
            </a:r>
          </a:p>
          <a:p>
            <a:pPr lvl="1">
              <a:lnSpc>
                <a:spcPct val="150000"/>
              </a:lnSpc>
            </a:pPr>
            <a:r>
              <a:rPr lang="en-US" sz="1800" dirty="0"/>
              <a:t>Asian Americans</a:t>
            </a:r>
          </a:p>
          <a:p>
            <a:pPr lvl="1">
              <a:lnSpc>
                <a:spcPct val="150000"/>
              </a:lnSpc>
            </a:pPr>
            <a:r>
              <a:rPr lang="en-US" sz="1800" dirty="0"/>
              <a:t>Hispanics/Latinos</a:t>
            </a:r>
          </a:p>
          <a:p>
            <a:pPr lvl="1">
              <a:lnSpc>
                <a:spcPct val="150000"/>
              </a:lnSpc>
            </a:pPr>
            <a:r>
              <a:rPr lang="en-US" sz="1800" dirty="0"/>
              <a:t>Native Hawaiians</a:t>
            </a:r>
          </a:p>
          <a:p>
            <a:pPr lvl="1">
              <a:lnSpc>
                <a:spcPct val="150000"/>
              </a:lnSpc>
            </a:pPr>
            <a:r>
              <a:rPr lang="en-US" sz="1800" dirty="0"/>
              <a:t>Pacific Islanders</a:t>
            </a:r>
          </a:p>
          <a:p>
            <a:pPr marL="57150" indent="0">
              <a:lnSpc>
                <a:spcPct val="150000"/>
              </a:lnSpc>
              <a:buNone/>
            </a:pPr>
            <a:r>
              <a:rPr lang="en-US" dirty="0"/>
              <a:t>But family history is </a:t>
            </a:r>
            <a:r>
              <a:rPr lang="en-US" b="1" dirty="0"/>
              <a:t>NOT</a:t>
            </a:r>
            <a:r>
              <a:rPr lang="en-US" dirty="0"/>
              <a:t> everything; weight status, physical activity and diet are all critical in preventing diabetes.</a:t>
            </a:r>
          </a:p>
        </p:txBody>
      </p:sp>
      <p:cxnSp>
        <p:nvCxnSpPr>
          <p:cNvPr id="5" name="Straight Connector 4">
            <a:extLst>
              <a:ext uri="{FF2B5EF4-FFF2-40B4-BE49-F238E27FC236}">
                <a16:creationId xmlns:a16="http://schemas.microsoft.com/office/drawing/2014/main" id="{25FC3F71-C305-4F91-80D8-B4340BC4E89E}"/>
              </a:ext>
            </a:extLst>
          </p:cNvPr>
          <p:cNvCxnSpPr>
            <a:cxnSpLocks/>
          </p:cNvCxnSpPr>
          <p:nvPr/>
        </p:nvCxnSpPr>
        <p:spPr>
          <a:xfrm>
            <a:off x="461637" y="5255579"/>
            <a:ext cx="909073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060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1BA78-2CD0-4093-9621-BE7A9CD8FFFF}"/>
              </a:ext>
            </a:extLst>
          </p:cNvPr>
          <p:cNvSpPr>
            <a:spLocks noGrp="1"/>
          </p:cNvSpPr>
          <p:nvPr>
            <p:ph type="title"/>
          </p:nvPr>
        </p:nvSpPr>
        <p:spPr>
          <a:xfrm>
            <a:off x="-1380336" y="582967"/>
            <a:ext cx="8596668" cy="1320800"/>
          </a:xfrm>
        </p:spPr>
        <p:txBody>
          <a:bodyPr/>
          <a:lstStyle/>
          <a:p>
            <a:pPr algn="ctr"/>
            <a:r>
              <a:rPr lang="en-US" dirty="0"/>
              <a:t>Salt</a:t>
            </a:r>
          </a:p>
        </p:txBody>
      </p:sp>
      <p:sp>
        <p:nvSpPr>
          <p:cNvPr id="3" name="Content Placeholder 2">
            <a:extLst>
              <a:ext uri="{FF2B5EF4-FFF2-40B4-BE49-F238E27FC236}">
                <a16:creationId xmlns:a16="http://schemas.microsoft.com/office/drawing/2014/main" id="{440E5B8C-6671-4A11-B877-6CA6106ED8BE}"/>
              </a:ext>
            </a:extLst>
          </p:cNvPr>
          <p:cNvSpPr>
            <a:spLocks noGrp="1"/>
          </p:cNvSpPr>
          <p:nvPr>
            <p:ph idx="1"/>
          </p:nvPr>
        </p:nvSpPr>
        <p:spPr>
          <a:xfrm>
            <a:off x="677334" y="1615737"/>
            <a:ext cx="9594130" cy="5069148"/>
          </a:xfrm>
        </p:spPr>
        <p:txBody>
          <a:bodyPr>
            <a:normAutofit/>
          </a:bodyPr>
          <a:lstStyle/>
          <a:p>
            <a:pPr>
              <a:lnSpc>
                <a:spcPct val="150000"/>
              </a:lnSpc>
            </a:pPr>
            <a:r>
              <a:rPr lang="en-US" dirty="0"/>
              <a:t>How much salt is in a teaspoon?</a:t>
            </a:r>
          </a:p>
          <a:p>
            <a:pPr lvl="1">
              <a:lnSpc>
                <a:spcPct val="150000"/>
              </a:lnSpc>
            </a:pPr>
            <a:r>
              <a:rPr lang="en-US" sz="1800" dirty="0"/>
              <a:t>1/4 teaspoon salt = 575 mg sodium</a:t>
            </a:r>
          </a:p>
          <a:p>
            <a:pPr lvl="1">
              <a:lnSpc>
                <a:spcPct val="150000"/>
              </a:lnSpc>
            </a:pPr>
            <a:r>
              <a:rPr lang="en-US" sz="1800" dirty="0"/>
              <a:t>1/2 teaspoon salt = 1,150 mg sodium</a:t>
            </a:r>
          </a:p>
          <a:p>
            <a:pPr lvl="1">
              <a:lnSpc>
                <a:spcPct val="150000"/>
              </a:lnSpc>
            </a:pPr>
            <a:r>
              <a:rPr lang="en-US" sz="1800" dirty="0"/>
              <a:t>3/4 teaspoon salt = 1,725 mg sodium</a:t>
            </a:r>
          </a:p>
          <a:p>
            <a:pPr lvl="1">
              <a:lnSpc>
                <a:spcPct val="150000"/>
              </a:lnSpc>
            </a:pPr>
            <a:r>
              <a:rPr lang="en-US" sz="1800" dirty="0"/>
              <a:t>1 teaspoon salt = 2,300 mg sodium</a:t>
            </a:r>
          </a:p>
          <a:p>
            <a:pPr marL="0" indent="0">
              <a:lnSpc>
                <a:spcPct val="150000"/>
              </a:lnSpc>
              <a:buNone/>
            </a:pPr>
            <a:endParaRPr lang="en-US" dirty="0"/>
          </a:p>
          <a:p>
            <a:pPr>
              <a:lnSpc>
                <a:spcPct val="150000"/>
              </a:lnSpc>
            </a:pPr>
            <a:r>
              <a:rPr lang="en-US" b="1" dirty="0"/>
              <a:t>Eat no more than 2,300mg of salt daily</a:t>
            </a:r>
          </a:p>
          <a:p>
            <a:pPr lvl="1">
              <a:lnSpc>
                <a:spcPct val="150000"/>
              </a:lnSpc>
            </a:pPr>
            <a:r>
              <a:rPr lang="en-US" sz="1800" dirty="0"/>
              <a:t>500 mg per meal, 150 mg per snack</a:t>
            </a:r>
          </a:p>
          <a:p>
            <a:pPr>
              <a:lnSpc>
                <a:spcPct val="150000"/>
              </a:lnSpc>
            </a:pPr>
            <a:r>
              <a:rPr lang="en-US" dirty="0"/>
              <a:t>Use salt substitute, no-salt shaker recipes,  no-salt herbal seasonings (like Mrs. Dash)</a:t>
            </a:r>
          </a:p>
        </p:txBody>
      </p:sp>
    </p:spTree>
    <p:extLst>
      <p:ext uri="{BB962C8B-B14F-4D97-AF65-F5344CB8AC3E}">
        <p14:creationId xmlns:p14="http://schemas.microsoft.com/office/powerpoint/2010/main" val="235287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CCFD6-BE26-4FCA-9D81-FD7E8D5CA35B}"/>
              </a:ext>
            </a:extLst>
          </p:cNvPr>
          <p:cNvSpPr>
            <a:spLocks noGrp="1"/>
          </p:cNvSpPr>
          <p:nvPr>
            <p:ph type="title"/>
          </p:nvPr>
        </p:nvSpPr>
        <p:spPr/>
        <p:txBody>
          <a:bodyPr/>
          <a:lstStyle/>
          <a:p>
            <a:pPr algn="ctr"/>
            <a:r>
              <a:rPr lang="en-US" dirty="0"/>
              <a:t>Objectives</a:t>
            </a:r>
          </a:p>
        </p:txBody>
      </p:sp>
      <p:sp>
        <p:nvSpPr>
          <p:cNvPr id="3" name="Content Placeholder 2">
            <a:extLst>
              <a:ext uri="{FF2B5EF4-FFF2-40B4-BE49-F238E27FC236}">
                <a16:creationId xmlns:a16="http://schemas.microsoft.com/office/drawing/2014/main" id="{FDD527F6-E7FE-4A90-AE67-C673758D40EA}"/>
              </a:ext>
            </a:extLst>
          </p:cNvPr>
          <p:cNvSpPr>
            <a:spLocks noGrp="1"/>
          </p:cNvSpPr>
          <p:nvPr>
            <p:ph idx="1"/>
          </p:nvPr>
        </p:nvSpPr>
        <p:spPr>
          <a:xfrm>
            <a:off x="677334" y="1837679"/>
            <a:ext cx="9162952" cy="4203684"/>
          </a:xfrm>
        </p:spPr>
        <p:txBody>
          <a:bodyPr>
            <a:normAutofit/>
          </a:bodyPr>
          <a:lstStyle/>
          <a:p>
            <a:pPr>
              <a:lnSpc>
                <a:spcPct val="150000"/>
              </a:lnSpc>
            </a:pPr>
            <a:r>
              <a:rPr lang="en-US" dirty="0"/>
              <a:t>Understand how to make a healthy meal complete to help fight disease.</a:t>
            </a:r>
          </a:p>
          <a:p>
            <a:pPr>
              <a:lnSpc>
                <a:spcPct val="150000"/>
              </a:lnSpc>
            </a:pPr>
            <a:endParaRPr lang="en-US" dirty="0"/>
          </a:p>
          <a:p>
            <a:pPr>
              <a:lnSpc>
                <a:spcPct val="150000"/>
              </a:lnSpc>
            </a:pPr>
            <a:r>
              <a:rPr lang="en-US" dirty="0"/>
              <a:t>Understand the benefits of eating a whole foods plant based diet.</a:t>
            </a:r>
          </a:p>
          <a:p>
            <a:pPr>
              <a:lnSpc>
                <a:spcPct val="150000"/>
              </a:lnSpc>
            </a:pPr>
            <a:endParaRPr lang="en-US" dirty="0"/>
          </a:p>
          <a:p>
            <a:pPr>
              <a:lnSpc>
                <a:spcPct val="150000"/>
              </a:lnSpc>
            </a:pPr>
            <a:r>
              <a:rPr lang="en-US" dirty="0"/>
              <a:t>Understand foods to be limited and why they are limited.</a:t>
            </a:r>
          </a:p>
          <a:p>
            <a:pPr>
              <a:lnSpc>
                <a:spcPct val="150000"/>
              </a:lnSpc>
            </a:pPr>
            <a:endParaRPr lang="en-US" dirty="0"/>
          </a:p>
          <a:p>
            <a:pPr>
              <a:lnSpc>
                <a:spcPct val="150000"/>
              </a:lnSpc>
            </a:pPr>
            <a:r>
              <a:rPr lang="en-US" dirty="0"/>
              <a:t>Understand the development of the 2015-2020 Dietary Guidelines for Americans in relation to healthy eating.</a:t>
            </a:r>
          </a:p>
          <a:p>
            <a:pPr>
              <a:lnSpc>
                <a:spcPct val="150000"/>
              </a:lnSpc>
            </a:pPr>
            <a:endParaRPr lang="en-US" dirty="0"/>
          </a:p>
          <a:p>
            <a:pPr>
              <a:lnSpc>
                <a:spcPct val="150000"/>
              </a:lnSpc>
            </a:pPr>
            <a:endParaRPr lang="en-US" dirty="0"/>
          </a:p>
        </p:txBody>
      </p:sp>
    </p:spTree>
    <p:extLst>
      <p:ext uri="{BB962C8B-B14F-4D97-AF65-F5344CB8AC3E}">
        <p14:creationId xmlns:p14="http://schemas.microsoft.com/office/powerpoint/2010/main" val="2935773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59CD87B-AAF3-4862-A8F6-3147E72ABBB4}"/>
              </a:ext>
            </a:extLst>
          </p:cNvPr>
          <p:cNvPicPr>
            <a:picLocks noChangeAspect="1"/>
          </p:cNvPicPr>
          <p:nvPr/>
        </p:nvPicPr>
        <p:blipFill>
          <a:blip r:embed="rId2"/>
          <a:stretch>
            <a:fillRect/>
          </a:stretch>
        </p:blipFill>
        <p:spPr>
          <a:xfrm>
            <a:off x="8239008" y="83979"/>
            <a:ext cx="1809750" cy="2305050"/>
          </a:xfrm>
          <a:prstGeom prst="rect">
            <a:avLst/>
          </a:prstGeom>
        </p:spPr>
      </p:pic>
      <p:pic>
        <p:nvPicPr>
          <p:cNvPr id="7" name="Content Placeholder 6">
            <a:extLst>
              <a:ext uri="{FF2B5EF4-FFF2-40B4-BE49-F238E27FC236}">
                <a16:creationId xmlns:a16="http://schemas.microsoft.com/office/drawing/2014/main" id="{169F8B6E-2D4A-48AF-B487-9157BADE4B5A}"/>
              </a:ext>
            </a:extLst>
          </p:cNvPr>
          <p:cNvPicPr>
            <a:picLocks noGrp="1" noChangeAspect="1"/>
          </p:cNvPicPr>
          <p:nvPr>
            <p:ph idx="1"/>
          </p:nvPr>
        </p:nvPicPr>
        <p:blipFill>
          <a:blip r:embed="rId3"/>
          <a:stretch>
            <a:fillRect/>
          </a:stretch>
        </p:blipFill>
        <p:spPr>
          <a:xfrm>
            <a:off x="10469846" y="-17756"/>
            <a:ext cx="1500209" cy="1937935"/>
          </a:xfrm>
          <a:prstGeom prst="rect">
            <a:avLst/>
          </a:prstGeom>
        </p:spPr>
      </p:pic>
      <p:pic>
        <p:nvPicPr>
          <p:cNvPr id="6" name="Picture 5">
            <a:extLst>
              <a:ext uri="{FF2B5EF4-FFF2-40B4-BE49-F238E27FC236}">
                <a16:creationId xmlns:a16="http://schemas.microsoft.com/office/drawing/2014/main" id="{83CB2D43-25FB-467F-B4AA-D157358174B6}"/>
              </a:ext>
            </a:extLst>
          </p:cNvPr>
          <p:cNvPicPr>
            <a:picLocks noChangeAspect="1"/>
          </p:cNvPicPr>
          <p:nvPr/>
        </p:nvPicPr>
        <p:blipFill>
          <a:blip r:embed="rId4"/>
          <a:stretch>
            <a:fillRect/>
          </a:stretch>
        </p:blipFill>
        <p:spPr>
          <a:xfrm>
            <a:off x="9410536" y="1890737"/>
            <a:ext cx="2828925" cy="5343525"/>
          </a:xfrm>
          <a:prstGeom prst="rect">
            <a:avLst/>
          </a:prstGeom>
        </p:spPr>
      </p:pic>
      <p:pic>
        <p:nvPicPr>
          <p:cNvPr id="8" name="Picture 7">
            <a:extLst>
              <a:ext uri="{FF2B5EF4-FFF2-40B4-BE49-F238E27FC236}">
                <a16:creationId xmlns:a16="http://schemas.microsoft.com/office/drawing/2014/main" id="{7C1E1899-A058-4F3F-9E31-8ED2B3D0D615}"/>
              </a:ext>
            </a:extLst>
          </p:cNvPr>
          <p:cNvPicPr>
            <a:picLocks noChangeAspect="1"/>
          </p:cNvPicPr>
          <p:nvPr/>
        </p:nvPicPr>
        <p:blipFill>
          <a:blip r:embed="rId5"/>
          <a:stretch>
            <a:fillRect/>
          </a:stretch>
        </p:blipFill>
        <p:spPr>
          <a:xfrm>
            <a:off x="6372948" y="2673161"/>
            <a:ext cx="1800225" cy="2295525"/>
          </a:xfrm>
          <a:prstGeom prst="rect">
            <a:avLst/>
          </a:prstGeom>
        </p:spPr>
      </p:pic>
      <p:pic>
        <p:nvPicPr>
          <p:cNvPr id="9" name="Picture 8">
            <a:extLst>
              <a:ext uri="{FF2B5EF4-FFF2-40B4-BE49-F238E27FC236}">
                <a16:creationId xmlns:a16="http://schemas.microsoft.com/office/drawing/2014/main" id="{7C2FED93-CA36-4AD9-9DD1-FB44842E68CB}"/>
              </a:ext>
            </a:extLst>
          </p:cNvPr>
          <p:cNvPicPr>
            <a:picLocks noChangeAspect="1"/>
          </p:cNvPicPr>
          <p:nvPr/>
        </p:nvPicPr>
        <p:blipFill>
          <a:blip r:embed="rId6"/>
          <a:stretch>
            <a:fillRect/>
          </a:stretch>
        </p:blipFill>
        <p:spPr>
          <a:xfrm>
            <a:off x="7610311" y="4524375"/>
            <a:ext cx="1819275" cy="2333625"/>
          </a:xfrm>
          <a:prstGeom prst="rect">
            <a:avLst/>
          </a:prstGeom>
        </p:spPr>
      </p:pic>
      <p:pic>
        <p:nvPicPr>
          <p:cNvPr id="11" name="Picture 10">
            <a:extLst>
              <a:ext uri="{FF2B5EF4-FFF2-40B4-BE49-F238E27FC236}">
                <a16:creationId xmlns:a16="http://schemas.microsoft.com/office/drawing/2014/main" id="{B5BF03A4-E977-473D-A400-A8D8A5F052E3}"/>
              </a:ext>
            </a:extLst>
          </p:cNvPr>
          <p:cNvPicPr>
            <a:picLocks noChangeAspect="1"/>
          </p:cNvPicPr>
          <p:nvPr/>
        </p:nvPicPr>
        <p:blipFill>
          <a:blip r:embed="rId7"/>
          <a:stretch>
            <a:fillRect/>
          </a:stretch>
        </p:blipFill>
        <p:spPr>
          <a:xfrm>
            <a:off x="6214830" y="127500"/>
            <a:ext cx="1838325" cy="2333625"/>
          </a:xfrm>
          <a:prstGeom prst="rect">
            <a:avLst/>
          </a:prstGeom>
        </p:spPr>
      </p:pic>
      <p:pic>
        <p:nvPicPr>
          <p:cNvPr id="12" name="Picture 11">
            <a:extLst>
              <a:ext uri="{FF2B5EF4-FFF2-40B4-BE49-F238E27FC236}">
                <a16:creationId xmlns:a16="http://schemas.microsoft.com/office/drawing/2014/main" id="{5F0F1CC5-7647-459F-A261-7C3B61A1D03F}"/>
              </a:ext>
            </a:extLst>
          </p:cNvPr>
          <p:cNvPicPr>
            <a:picLocks noChangeAspect="1"/>
          </p:cNvPicPr>
          <p:nvPr/>
        </p:nvPicPr>
        <p:blipFill>
          <a:blip r:embed="rId8"/>
          <a:stretch>
            <a:fillRect/>
          </a:stretch>
        </p:blipFill>
        <p:spPr>
          <a:xfrm>
            <a:off x="4452" y="1848821"/>
            <a:ext cx="2809875" cy="5061811"/>
          </a:xfrm>
          <a:prstGeom prst="rect">
            <a:avLst/>
          </a:prstGeom>
        </p:spPr>
      </p:pic>
      <p:cxnSp>
        <p:nvCxnSpPr>
          <p:cNvPr id="16" name="Straight Connector 15">
            <a:extLst>
              <a:ext uri="{FF2B5EF4-FFF2-40B4-BE49-F238E27FC236}">
                <a16:creationId xmlns:a16="http://schemas.microsoft.com/office/drawing/2014/main" id="{5749D213-4FA9-4BB8-976F-21EF0BF782C4}"/>
              </a:ext>
            </a:extLst>
          </p:cNvPr>
          <p:cNvCxnSpPr/>
          <p:nvPr/>
        </p:nvCxnSpPr>
        <p:spPr>
          <a:xfrm>
            <a:off x="6108048" y="-17756"/>
            <a:ext cx="0" cy="6858000"/>
          </a:xfrm>
          <a:prstGeom prst="line">
            <a:avLst/>
          </a:prstGeom>
        </p:spPr>
        <p:style>
          <a:lnRef idx="3">
            <a:schemeClr val="dk1"/>
          </a:lnRef>
          <a:fillRef idx="0">
            <a:schemeClr val="dk1"/>
          </a:fillRef>
          <a:effectRef idx="2">
            <a:schemeClr val="dk1"/>
          </a:effectRef>
          <a:fontRef idx="minor">
            <a:schemeClr val="tx1"/>
          </a:fontRef>
        </p:style>
      </p:cxnSp>
      <p:pic>
        <p:nvPicPr>
          <p:cNvPr id="17" name="Picture 16">
            <a:extLst>
              <a:ext uri="{FF2B5EF4-FFF2-40B4-BE49-F238E27FC236}">
                <a16:creationId xmlns:a16="http://schemas.microsoft.com/office/drawing/2014/main" id="{AE45972C-C054-4155-AEEE-B957820F2D2A}"/>
              </a:ext>
            </a:extLst>
          </p:cNvPr>
          <p:cNvPicPr>
            <a:picLocks noChangeAspect="1"/>
          </p:cNvPicPr>
          <p:nvPr/>
        </p:nvPicPr>
        <p:blipFill>
          <a:blip r:embed="rId2"/>
          <a:stretch>
            <a:fillRect/>
          </a:stretch>
        </p:blipFill>
        <p:spPr>
          <a:xfrm>
            <a:off x="2911652" y="33826"/>
            <a:ext cx="1809750" cy="2305050"/>
          </a:xfrm>
          <a:prstGeom prst="rect">
            <a:avLst/>
          </a:prstGeom>
        </p:spPr>
      </p:pic>
      <p:pic>
        <p:nvPicPr>
          <p:cNvPr id="18" name="Picture 17">
            <a:extLst>
              <a:ext uri="{FF2B5EF4-FFF2-40B4-BE49-F238E27FC236}">
                <a16:creationId xmlns:a16="http://schemas.microsoft.com/office/drawing/2014/main" id="{3DDE4840-CC16-4864-95BF-A51844409DAF}"/>
              </a:ext>
            </a:extLst>
          </p:cNvPr>
          <p:cNvPicPr>
            <a:picLocks noChangeAspect="1"/>
          </p:cNvPicPr>
          <p:nvPr/>
        </p:nvPicPr>
        <p:blipFill>
          <a:blip r:embed="rId2"/>
          <a:stretch>
            <a:fillRect/>
          </a:stretch>
        </p:blipFill>
        <p:spPr>
          <a:xfrm>
            <a:off x="4156930" y="1848821"/>
            <a:ext cx="1809750" cy="2305050"/>
          </a:xfrm>
          <a:prstGeom prst="rect">
            <a:avLst/>
          </a:prstGeom>
        </p:spPr>
      </p:pic>
      <p:pic>
        <p:nvPicPr>
          <p:cNvPr id="19" name="Picture 18">
            <a:extLst>
              <a:ext uri="{FF2B5EF4-FFF2-40B4-BE49-F238E27FC236}">
                <a16:creationId xmlns:a16="http://schemas.microsoft.com/office/drawing/2014/main" id="{E7A3E5A5-85A9-4B53-AD4B-2FB048D35137}"/>
              </a:ext>
            </a:extLst>
          </p:cNvPr>
          <p:cNvPicPr>
            <a:picLocks noChangeAspect="1"/>
          </p:cNvPicPr>
          <p:nvPr/>
        </p:nvPicPr>
        <p:blipFill>
          <a:blip r:embed="rId9"/>
          <a:stretch>
            <a:fillRect/>
          </a:stretch>
        </p:blipFill>
        <p:spPr>
          <a:xfrm>
            <a:off x="2885294" y="4133461"/>
            <a:ext cx="2266283" cy="2724539"/>
          </a:xfrm>
          <a:prstGeom prst="rect">
            <a:avLst/>
          </a:prstGeom>
        </p:spPr>
      </p:pic>
      <p:pic>
        <p:nvPicPr>
          <p:cNvPr id="20" name="Picture 19">
            <a:extLst>
              <a:ext uri="{FF2B5EF4-FFF2-40B4-BE49-F238E27FC236}">
                <a16:creationId xmlns:a16="http://schemas.microsoft.com/office/drawing/2014/main" id="{B13EED1E-860A-4434-9B01-9DD41831A42F}"/>
              </a:ext>
            </a:extLst>
          </p:cNvPr>
          <p:cNvPicPr>
            <a:picLocks noChangeAspect="1"/>
          </p:cNvPicPr>
          <p:nvPr/>
        </p:nvPicPr>
        <p:blipFill>
          <a:blip r:embed="rId10"/>
          <a:stretch>
            <a:fillRect/>
          </a:stretch>
        </p:blipFill>
        <p:spPr>
          <a:xfrm>
            <a:off x="603657" y="-160895"/>
            <a:ext cx="1674858" cy="2081074"/>
          </a:xfrm>
          <a:prstGeom prst="rect">
            <a:avLst/>
          </a:prstGeom>
        </p:spPr>
      </p:pic>
      <p:sp>
        <p:nvSpPr>
          <p:cNvPr id="22" name="Oval 21">
            <a:extLst>
              <a:ext uri="{FF2B5EF4-FFF2-40B4-BE49-F238E27FC236}">
                <a16:creationId xmlns:a16="http://schemas.microsoft.com/office/drawing/2014/main" id="{2A0E45E0-1583-4629-AC48-5630AFFBD0D2}"/>
              </a:ext>
            </a:extLst>
          </p:cNvPr>
          <p:cNvSpPr/>
          <p:nvPr/>
        </p:nvSpPr>
        <p:spPr>
          <a:xfrm>
            <a:off x="-35512" y="4734962"/>
            <a:ext cx="1185302" cy="48474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A3D162A-2B46-433C-A034-F642594947EA}"/>
              </a:ext>
            </a:extLst>
          </p:cNvPr>
          <p:cNvSpPr/>
          <p:nvPr/>
        </p:nvSpPr>
        <p:spPr>
          <a:xfrm>
            <a:off x="9367439" y="4828918"/>
            <a:ext cx="1264467" cy="45830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736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DB41E-4D78-49E6-ADDB-4A0B004B1079}"/>
              </a:ext>
            </a:extLst>
          </p:cNvPr>
          <p:cNvSpPr>
            <a:spLocks noGrp="1"/>
          </p:cNvSpPr>
          <p:nvPr>
            <p:ph type="title"/>
          </p:nvPr>
        </p:nvSpPr>
        <p:spPr>
          <a:xfrm>
            <a:off x="0" y="475910"/>
            <a:ext cx="8596668" cy="1320800"/>
          </a:xfrm>
        </p:spPr>
        <p:txBody>
          <a:bodyPr/>
          <a:lstStyle/>
          <a:p>
            <a:pPr algn="ctr"/>
            <a:r>
              <a:rPr lang="en-US" dirty="0"/>
              <a:t>Fats</a:t>
            </a:r>
          </a:p>
        </p:txBody>
      </p:sp>
      <p:sp>
        <p:nvSpPr>
          <p:cNvPr id="3" name="Content Placeholder 2">
            <a:extLst>
              <a:ext uri="{FF2B5EF4-FFF2-40B4-BE49-F238E27FC236}">
                <a16:creationId xmlns:a16="http://schemas.microsoft.com/office/drawing/2014/main" id="{3F35F048-CF3C-4E63-B069-35407B61EF38}"/>
              </a:ext>
            </a:extLst>
          </p:cNvPr>
          <p:cNvSpPr>
            <a:spLocks noGrp="1"/>
          </p:cNvSpPr>
          <p:nvPr>
            <p:ph idx="1"/>
          </p:nvPr>
        </p:nvSpPr>
        <p:spPr>
          <a:xfrm>
            <a:off x="118040" y="1624614"/>
            <a:ext cx="9288787" cy="4443381"/>
          </a:xfrm>
        </p:spPr>
        <p:txBody>
          <a:bodyPr>
            <a:noAutofit/>
          </a:bodyPr>
          <a:lstStyle/>
          <a:p>
            <a:pPr>
              <a:lnSpc>
                <a:spcPct val="150000"/>
              </a:lnSpc>
            </a:pPr>
            <a:r>
              <a:rPr lang="en-US" b="1" dirty="0"/>
              <a:t>Shift from solid fats to oils</a:t>
            </a:r>
          </a:p>
          <a:p>
            <a:pPr lvl="1">
              <a:lnSpc>
                <a:spcPct val="150000"/>
              </a:lnSpc>
            </a:pPr>
            <a:r>
              <a:rPr lang="en-US" sz="1800" dirty="0"/>
              <a:t>Should use oils rather than solid fats in food preparation where possible.</a:t>
            </a:r>
          </a:p>
          <a:p>
            <a:pPr lvl="2">
              <a:lnSpc>
                <a:spcPct val="150000"/>
              </a:lnSpc>
            </a:pPr>
            <a:r>
              <a:rPr lang="en-US" sz="1800" dirty="0"/>
              <a:t>Olive or canola oil preferred in cooking and preparing foods. </a:t>
            </a:r>
          </a:p>
          <a:p>
            <a:pPr lvl="1">
              <a:lnSpc>
                <a:spcPct val="150000"/>
              </a:lnSpc>
            </a:pPr>
            <a:r>
              <a:rPr lang="en-US" sz="1800" dirty="0"/>
              <a:t>Use vegetable oil in place of solid fats (butter, stick margarine, shortening, lard, coconut oil) when cooking.</a:t>
            </a:r>
          </a:p>
          <a:p>
            <a:pPr lvl="1">
              <a:lnSpc>
                <a:spcPct val="150000"/>
              </a:lnSpc>
            </a:pPr>
            <a:r>
              <a:rPr lang="en-US" sz="1800" dirty="0"/>
              <a:t>Increasing the intake of foods that naturally contain oils, such as seafood and nuts, instead of meat and poultry.</a:t>
            </a:r>
          </a:p>
          <a:p>
            <a:pPr lvl="1">
              <a:lnSpc>
                <a:spcPct val="150000"/>
              </a:lnSpc>
            </a:pPr>
            <a:r>
              <a:rPr lang="en-US" sz="1800" dirty="0"/>
              <a:t>Choosing other foods, such as salad dressings and spreads, made with oils instead of solid fats.</a:t>
            </a:r>
          </a:p>
        </p:txBody>
      </p:sp>
    </p:spTree>
    <p:extLst>
      <p:ext uri="{BB962C8B-B14F-4D97-AF65-F5344CB8AC3E}">
        <p14:creationId xmlns:p14="http://schemas.microsoft.com/office/powerpoint/2010/main" val="1379498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197BC-F2CB-4D8E-80B1-9D9DC7735250}"/>
              </a:ext>
            </a:extLst>
          </p:cNvPr>
          <p:cNvSpPr>
            <a:spLocks noGrp="1"/>
          </p:cNvSpPr>
          <p:nvPr>
            <p:ph type="title"/>
          </p:nvPr>
        </p:nvSpPr>
        <p:spPr/>
        <p:txBody>
          <a:bodyPr/>
          <a:lstStyle/>
          <a:p>
            <a:pPr algn="ctr"/>
            <a:r>
              <a:rPr lang="en-US" dirty="0"/>
              <a:t>Why?</a:t>
            </a:r>
          </a:p>
        </p:txBody>
      </p:sp>
      <p:sp>
        <p:nvSpPr>
          <p:cNvPr id="3" name="Content Placeholder 2">
            <a:extLst>
              <a:ext uri="{FF2B5EF4-FFF2-40B4-BE49-F238E27FC236}">
                <a16:creationId xmlns:a16="http://schemas.microsoft.com/office/drawing/2014/main" id="{54FA739A-71CE-4F4E-9A61-1F0499E6317E}"/>
              </a:ext>
            </a:extLst>
          </p:cNvPr>
          <p:cNvSpPr>
            <a:spLocks noGrp="1"/>
          </p:cNvSpPr>
          <p:nvPr>
            <p:ph idx="1"/>
          </p:nvPr>
        </p:nvSpPr>
        <p:spPr>
          <a:xfrm>
            <a:off x="677334" y="1638075"/>
            <a:ext cx="8596668" cy="3880773"/>
          </a:xfrm>
        </p:spPr>
        <p:txBody>
          <a:bodyPr>
            <a:normAutofit/>
          </a:bodyPr>
          <a:lstStyle/>
          <a:p>
            <a:pPr>
              <a:lnSpc>
                <a:spcPct val="150000"/>
              </a:lnSpc>
            </a:pPr>
            <a:r>
              <a:rPr lang="en-US" dirty="0"/>
              <a:t>Oils are higher in unsaturated fats (mono and polyunsaturated)</a:t>
            </a:r>
          </a:p>
          <a:p>
            <a:pPr>
              <a:lnSpc>
                <a:spcPct val="150000"/>
              </a:lnSpc>
            </a:pPr>
            <a:r>
              <a:rPr lang="en-US" dirty="0"/>
              <a:t>Can contain omega-3 and 6 fatty acids</a:t>
            </a:r>
          </a:p>
          <a:p>
            <a:pPr lvl="1">
              <a:lnSpc>
                <a:spcPct val="150000"/>
              </a:lnSpc>
            </a:pPr>
            <a:r>
              <a:rPr lang="en-US" sz="1800" dirty="0"/>
              <a:t>Omega 3 good for health, omega-6 not so much</a:t>
            </a:r>
          </a:p>
          <a:p>
            <a:pPr>
              <a:lnSpc>
                <a:spcPct val="150000"/>
              </a:lnSpc>
            </a:pPr>
            <a:r>
              <a:rPr lang="en-US" dirty="0"/>
              <a:t>Saturated and trans fats are to be avoided</a:t>
            </a:r>
          </a:p>
          <a:p>
            <a:pPr lvl="1">
              <a:lnSpc>
                <a:spcPct val="150000"/>
              </a:lnSpc>
            </a:pPr>
            <a:r>
              <a:rPr lang="en-US" sz="1800" dirty="0"/>
              <a:t>Found in solid fats </a:t>
            </a:r>
            <a:r>
              <a:rPr lang="en-US" sz="1800" b="1" dirty="0"/>
              <a:t>including</a:t>
            </a:r>
            <a:r>
              <a:rPr lang="en-US" sz="1800" dirty="0"/>
              <a:t> coconut oil</a:t>
            </a:r>
          </a:p>
          <a:p>
            <a:pPr lvl="1">
              <a:lnSpc>
                <a:spcPct val="150000"/>
              </a:lnSpc>
            </a:pPr>
            <a:r>
              <a:rPr lang="en-US" sz="1800" dirty="0"/>
              <a:t>Increase bad cholesterol</a:t>
            </a:r>
          </a:p>
          <a:p>
            <a:pPr lvl="1">
              <a:lnSpc>
                <a:spcPct val="150000"/>
              </a:lnSpc>
            </a:pPr>
            <a:r>
              <a:rPr lang="en-US" sz="1800" dirty="0"/>
              <a:t>Increase risk of heart disease</a:t>
            </a:r>
          </a:p>
        </p:txBody>
      </p:sp>
    </p:spTree>
    <p:extLst>
      <p:ext uri="{BB962C8B-B14F-4D97-AF65-F5344CB8AC3E}">
        <p14:creationId xmlns:p14="http://schemas.microsoft.com/office/powerpoint/2010/main" val="71373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2E3D9A-5A80-4F2F-AE98-38E9D445EEA8}"/>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9A8D9E82-0C25-453E-9C54-77FCEF812B83}"/>
              </a:ext>
            </a:extLst>
          </p:cNvPr>
          <p:cNvPicPr>
            <a:picLocks noChangeAspect="1"/>
          </p:cNvPicPr>
          <p:nvPr/>
        </p:nvPicPr>
        <p:blipFill>
          <a:blip r:embed="rId2"/>
          <a:stretch>
            <a:fillRect/>
          </a:stretch>
        </p:blipFill>
        <p:spPr>
          <a:xfrm>
            <a:off x="770640" y="-83975"/>
            <a:ext cx="7366627" cy="6858000"/>
          </a:xfrm>
          <a:prstGeom prst="rect">
            <a:avLst/>
          </a:prstGeom>
        </p:spPr>
      </p:pic>
      <p:sp>
        <p:nvSpPr>
          <p:cNvPr id="6" name="Title 5">
            <a:extLst>
              <a:ext uri="{FF2B5EF4-FFF2-40B4-BE49-F238E27FC236}">
                <a16:creationId xmlns:a16="http://schemas.microsoft.com/office/drawing/2014/main" id="{AD2BA4FE-164C-4166-BB8E-306D4738166C}"/>
              </a:ext>
            </a:extLst>
          </p:cNvPr>
          <p:cNvSpPr>
            <a:spLocks noGrp="1"/>
          </p:cNvSpPr>
          <p:nvPr>
            <p:ph type="title"/>
          </p:nvPr>
        </p:nvSpPr>
        <p:spPr/>
        <p:txBody>
          <a:bodyPr/>
          <a:lstStyle/>
          <a:p>
            <a:endParaRPr lang="en-US" dirty="0"/>
          </a:p>
        </p:txBody>
      </p:sp>
      <p:sp>
        <p:nvSpPr>
          <p:cNvPr id="7" name="Content Placeholder 2">
            <a:extLst>
              <a:ext uri="{FF2B5EF4-FFF2-40B4-BE49-F238E27FC236}">
                <a16:creationId xmlns:a16="http://schemas.microsoft.com/office/drawing/2014/main" id="{661BEF0D-0E24-4223-9249-D95A2ED555B5}"/>
              </a:ext>
            </a:extLst>
          </p:cNvPr>
          <p:cNvSpPr txBox="1">
            <a:spLocks/>
          </p:cNvSpPr>
          <p:nvPr/>
        </p:nvSpPr>
        <p:spPr>
          <a:xfrm rot="10800000" flipV="1">
            <a:off x="677334" y="1683585"/>
            <a:ext cx="8596668" cy="47700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smtClean="0"/>
              <a:t>Source: health.gov</a:t>
            </a:r>
            <a:endParaRPr lang="en-US" dirty="0"/>
          </a:p>
        </p:txBody>
      </p:sp>
    </p:spTree>
    <p:extLst>
      <p:ext uri="{BB962C8B-B14F-4D97-AF65-F5344CB8AC3E}">
        <p14:creationId xmlns:p14="http://schemas.microsoft.com/office/powerpoint/2010/main" val="3084183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510AC91-B3D9-4388-9240-43918087A2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6280"/>
            <a:ext cx="9875871" cy="6411720"/>
          </a:xfrm>
          <a:prstGeom prst="rect">
            <a:avLst/>
          </a:prstGeom>
        </p:spPr>
      </p:pic>
    </p:spTree>
    <p:extLst>
      <p:ext uri="{BB962C8B-B14F-4D97-AF65-F5344CB8AC3E}">
        <p14:creationId xmlns:p14="http://schemas.microsoft.com/office/powerpoint/2010/main" val="3317143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574CA-1C22-4F58-914A-733750C34534}"/>
              </a:ext>
            </a:extLst>
          </p:cNvPr>
          <p:cNvSpPr>
            <a:spLocks noGrp="1"/>
          </p:cNvSpPr>
          <p:nvPr>
            <p:ph type="title"/>
          </p:nvPr>
        </p:nvSpPr>
        <p:spPr>
          <a:xfrm>
            <a:off x="677333" y="156238"/>
            <a:ext cx="8596668" cy="1320800"/>
          </a:xfrm>
        </p:spPr>
        <p:txBody>
          <a:bodyPr/>
          <a:lstStyle/>
          <a:p>
            <a:pPr algn="ctr"/>
            <a:r>
              <a:rPr lang="en-US" dirty="0"/>
              <a:t>Heart health and fat intake</a:t>
            </a:r>
          </a:p>
        </p:txBody>
      </p:sp>
      <p:sp>
        <p:nvSpPr>
          <p:cNvPr id="3" name="Content Placeholder 2">
            <a:extLst>
              <a:ext uri="{FF2B5EF4-FFF2-40B4-BE49-F238E27FC236}">
                <a16:creationId xmlns:a16="http://schemas.microsoft.com/office/drawing/2014/main" id="{2312D2BD-AF27-4C84-BBC3-50A000D88FAD}"/>
              </a:ext>
            </a:extLst>
          </p:cNvPr>
          <p:cNvSpPr>
            <a:spLocks noGrp="1"/>
          </p:cNvSpPr>
          <p:nvPr>
            <p:ph idx="1"/>
          </p:nvPr>
        </p:nvSpPr>
        <p:spPr>
          <a:xfrm>
            <a:off x="499779" y="816638"/>
            <a:ext cx="9576375" cy="4355175"/>
          </a:xfrm>
        </p:spPr>
        <p:txBody>
          <a:bodyPr>
            <a:noAutofit/>
          </a:bodyPr>
          <a:lstStyle/>
          <a:p>
            <a:pPr>
              <a:lnSpc>
                <a:spcPct val="160000"/>
              </a:lnSpc>
            </a:pPr>
            <a:r>
              <a:rPr lang="en-US" dirty="0"/>
              <a:t>To prevent heart disease, the American Heart Association recommends...</a:t>
            </a:r>
          </a:p>
          <a:p>
            <a:pPr>
              <a:lnSpc>
                <a:spcPct val="160000"/>
              </a:lnSpc>
            </a:pPr>
            <a:endParaRPr lang="en-US" dirty="0"/>
          </a:p>
          <a:p>
            <a:pPr>
              <a:lnSpc>
                <a:spcPct val="160000"/>
              </a:lnSpc>
            </a:pPr>
            <a:r>
              <a:rPr lang="en-US" dirty="0"/>
              <a:t>Eating a variety of foods from ALL food groups</a:t>
            </a:r>
          </a:p>
          <a:p>
            <a:pPr lvl="1">
              <a:lnSpc>
                <a:spcPct val="160000"/>
              </a:lnSpc>
            </a:pPr>
            <a:r>
              <a:rPr lang="en-US" sz="1800" dirty="0"/>
              <a:t>Fresh or frozen fruits and vegetables (without sauces or cheese)</a:t>
            </a:r>
          </a:p>
          <a:p>
            <a:pPr lvl="1">
              <a:lnSpc>
                <a:spcPct val="160000"/>
              </a:lnSpc>
            </a:pPr>
            <a:r>
              <a:rPr lang="en-US" sz="1800" dirty="0"/>
              <a:t>Canned fruits and vegetables should be no-added salt or in own juices</a:t>
            </a:r>
          </a:p>
          <a:p>
            <a:pPr lvl="1">
              <a:lnSpc>
                <a:spcPct val="160000"/>
              </a:lnSpc>
            </a:pPr>
            <a:r>
              <a:rPr lang="en-US" sz="1800" b="1" dirty="0"/>
              <a:t>ALL sources of fruits and vegetables will improve health and fight disease!</a:t>
            </a:r>
          </a:p>
          <a:p>
            <a:pPr>
              <a:lnSpc>
                <a:spcPct val="160000"/>
              </a:lnSpc>
            </a:pPr>
            <a:r>
              <a:rPr lang="en-US" dirty="0"/>
              <a:t>Eat less nutrient poor foods (e.g. Cheetos, potato chips, donuts, etc.)</a:t>
            </a:r>
          </a:p>
          <a:p>
            <a:pPr>
              <a:lnSpc>
                <a:spcPct val="160000"/>
              </a:lnSpc>
            </a:pPr>
            <a:r>
              <a:rPr lang="en-US" dirty="0"/>
              <a:t>Healthy cooking techniques (baked, poached, boiled)</a:t>
            </a:r>
          </a:p>
          <a:p>
            <a:pPr>
              <a:lnSpc>
                <a:spcPct val="160000"/>
              </a:lnSpc>
            </a:pPr>
            <a:r>
              <a:rPr lang="en-US" dirty="0"/>
              <a:t>Reducing sodium to &lt; 2,300 mg daily</a:t>
            </a:r>
          </a:p>
          <a:p>
            <a:pPr>
              <a:lnSpc>
                <a:spcPct val="160000"/>
              </a:lnSpc>
            </a:pPr>
            <a:r>
              <a:rPr lang="en-US" dirty="0"/>
              <a:t>Limiting saturated and trans fats</a:t>
            </a:r>
          </a:p>
          <a:p>
            <a:pPr>
              <a:lnSpc>
                <a:spcPct val="160000"/>
              </a:lnSpc>
            </a:pPr>
            <a:endParaRPr lang="en-US" dirty="0"/>
          </a:p>
        </p:txBody>
      </p:sp>
      <p:cxnSp>
        <p:nvCxnSpPr>
          <p:cNvPr id="4" name="Straight Connector 3">
            <a:extLst>
              <a:ext uri="{FF2B5EF4-FFF2-40B4-BE49-F238E27FC236}">
                <a16:creationId xmlns:a16="http://schemas.microsoft.com/office/drawing/2014/main" id="{40A0A3DB-76E0-4CE2-B6D9-CFDD5E4361BD}"/>
              </a:ext>
            </a:extLst>
          </p:cNvPr>
          <p:cNvCxnSpPr>
            <a:cxnSpLocks/>
          </p:cNvCxnSpPr>
          <p:nvPr/>
        </p:nvCxnSpPr>
        <p:spPr>
          <a:xfrm>
            <a:off x="426127" y="1651246"/>
            <a:ext cx="909073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7294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DB41E-4D78-49E6-ADDB-4A0B004B1079}"/>
              </a:ext>
            </a:extLst>
          </p:cNvPr>
          <p:cNvSpPr>
            <a:spLocks noGrp="1"/>
          </p:cNvSpPr>
          <p:nvPr>
            <p:ph type="title"/>
          </p:nvPr>
        </p:nvSpPr>
        <p:spPr>
          <a:xfrm>
            <a:off x="-975935" y="384055"/>
            <a:ext cx="8596668" cy="1320800"/>
          </a:xfrm>
        </p:spPr>
        <p:txBody>
          <a:bodyPr/>
          <a:lstStyle/>
          <a:p>
            <a:pPr algn="ctr"/>
            <a:r>
              <a:rPr lang="en-US" dirty="0"/>
              <a:t>Physical Activity</a:t>
            </a:r>
          </a:p>
        </p:txBody>
      </p:sp>
      <p:sp>
        <p:nvSpPr>
          <p:cNvPr id="3" name="Content Placeholder 2">
            <a:extLst>
              <a:ext uri="{FF2B5EF4-FFF2-40B4-BE49-F238E27FC236}">
                <a16:creationId xmlns:a16="http://schemas.microsoft.com/office/drawing/2014/main" id="{3F35F048-CF3C-4E63-B069-35407B61EF38}"/>
              </a:ext>
            </a:extLst>
          </p:cNvPr>
          <p:cNvSpPr>
            <a:spLocks noGrp="1"/>
          </p:cNvSpPr>
          <p:nvPr>
            <p:ph idx="1"/>
          </p:nvPr>
        </p:nvSpPr>
        <p:spPr>
          <a:xfrm>
            <a:off x="1232920" y="1530808"/>
            <a:ext cx="8596668" cy="4647501"/>
          </a:xfrm>
        </p:spPr>
        <p:txBody>
          <a:bodyPr>
            <a:normAutofit/>
          </a:bodyPr>
          <a:lstStyle/>
          <a:p>
            <a:pPr marL="0" indent="0">
              <a:lnSpc>
                <a:spcPct val="150000"/>
              </a:lnSpc>
              <a:buNone/>
            </a:pPr>
            <a:r>
              <a:rPr lang="en-US" i="1" dirty="0"/>
              <a:t>                 Varies based on age…</a:t>
            </a:r>
          </a:p>
          <a:p>
            <a:pPr>
              <a:lnSpc>
                <a:spcPct val="150000"/>
              </a:lnSpc>
            </a:pPr>
            <a:endParaRPr lang="en-US" sz="1000" dirty="0"/>
          </a:p>
          <a:p>
            <a:pPr>
              <a:lnSpc>
                <a:spcPct val="150000"/>
              </a:lnSpc>
            </a:pPr>
            <a:r>
              <a:rPr lang="en-US" dirty="0"/>
              <a:t>6 to 17 years of age…</a:t>
            </a:r>
          </a:p>
          <a:p>
            <a:pPr lvl="1">
              <a:lnSpc>
                <a:spcPct val="150000"/>
              </a:lnSpc>
            </a:pPr>
            <a:r>
              <a:rPr lang="en-US" sz="1800" b="1" dirty="0"/>
              <a:t>60+ minutes daily</a:t>
            </a:r>
          </a:p>
          <a:p>
            <a:pPr lvl="2">
              <a:lnSpc>
                <a:spcPct val="150000"/>
              </a:lnSpc>
            </a:pPr>
            <a:r>
              <a:rPr lang="en-US" sz="1800" dirty="0"/>
              <a:t>Aerobic physical activity</a:t>
            </a:r>
          </a:p>
          <a:p>
            <a:pPr lvl="1">
              <a:lnSpc>
                <a:spcPct val="150000"/>
              </a:lnSpc>
            </a:pPr>
            <a:r>
              <a:rPr lang="en-US" sz="1800" dirty="0"/>
              <a:t>3 days of muscle strengthening</a:t>
            </a:r>
          </a:p>
          <a:p>
            <a:pPr lvl="2">
              <a:lnSpc>
                <a:spcPct val="150000"/>
              </a:lnSpc>
            </a:pPr>
            <a:r>
              <a:rPr lang="en-US" sz="1800" dirty="0"/>
              <a:t>Strength/resistance/endurance training</a:t>
            </a:r>
          </a:p>
          <a:p>
            <a:pPr lvl="1">
              <a:lnSpc>
                <a:spcPct val="150000"/>
              </a:lnSpc>
            </a:pPr>
            <a:r>
              <a:rPr lang="en-US" sz="1800" dirty="0"/>
              <a:t>3 days of bone strengthening</a:t>
            </a:r>
          </a:p>
          <a:p>
            <a:pPr lvl="2">
              <a:lnSpc>
                <a:spcPct val="150000"/>
              </a:lnSpc>
            </a:pPr>
            <a:r>
              <a:rPr lang="en-US" sz="1800" dirty="0"/>
              <a:t>Running, jumping rope, lifting weights</a:t>
            </a:r>
          </a:p>
          <a:p>
            <a:pPr>
              <a:lnSpc>
                <a:spcPct val="150000"/>
              </a:lnSpc>
            </a:pPr>
            <a:endParaRPr lang="en-US" dirty="0"/>
          </a:p>
        </p:txBody>
      </p:sp>
    </p:spTree>
    <p:extLst>
      <p:ext uri="{BB962C8B-B14F-4D97-AF65-F5344CB8AC3E}">
        <p14:creationId xmlns:p14="http://schemas.microsoft.com/office/powerpoint/2010/main" val="1188345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E7EA3-09A7-4983-8E41-7B2E38ED443B}"/>
              </a:ext>
            </a:extLst>
          </p:cNvPr>
          <p:cNvSpPr>
            <a:spLocks noGrp="1"/>
          </p:cNvSpPr>
          <p:nvPr>
            <p:ph type="title"/>
          </p:nvPr>
        </p:nvSpPr>
        <p:spPr>
          <a:xfrm>
            <a:off x="481662" y="154490"/>
            <a:ext cx="8596668" cy="1320800"/>
          </a:xfrm>
        </p:spPr>
        <p:txBody>
          <a:bodyPr/>
          <a:lstStyle/>
          <a:p>
            <a:pPr algn="ctr"/>
            <a:r>
              <a:rPr lang="en-US" dirty="0"/>
              <a:t>Physical Activity</a:t>
            </a:r>
          </a:p>
        </p:txBody>
      </p:sp>
      <p:sp>
        <p:nvSpPr>
          <p:cNvPr id="3" name="Content Placeholder 2">
            <a:extLst>
              <a:ext uri="{FF2B5EF4-FFF2-40B4-BE49-F238E27FC236}">
                <a16:creationId xmlns:a16="http://schemas.microsoft.com/office/drawing/2014/main" id="{8A1E0DC0-C365-4948-B97D-C443093FF3C0}"/>
              </a:ext>
            </a:extLst>
          </p:cNvPr>
          <p:cNvSpPr>
            <a:spLocks noGrp="1"/>
          </p:cNvSpPr>
          <p:nvPr>
            <p:ph idx="1"/>
          </p:nvPr>
        </p:nvSpPr>
        <p:spPr>
          <a:xfrm>
            <a:off x="570439" y="1107489"/>
            <a:ext cx="8596668" cy="4838330"/>
          </a:xfrm>
        </p:spPr>
        <p:txBody>
          <a:bodyPr>
            <a:normAutofit/>
          </a:bodyPr>
          <a:lstStyle/>
          <a:p>
            <a:pPr marL="0" indent="0" algn="ctr">
              <a:lnSpc>
                <a:spcPct val="150000"/>
              </a:lnSpc>
              <a:buNone/>
            </a:pPr>
            <a:r>
              <a:rPr lang="en-US" i="1" dirty="0"/>
              <a:t>Varies based on age…</a:t>
            </a:r>
          </a:p>
          <a:p>
            <a:pPr>
              <a:lnSpc>
                <a:spcPct val="150000"/>
              </a:lnSpc>
            </a:pPr>
            <a:endParaRPr lang="en-US" dirty="0"/>
          </a:p>
          <a:p>
            <a:pPr>
              <a:lnSpc>
                <a:spcPct val="150000"/>
              </a:lnSpc>
            </a:pPr>
            <a:r>
              <a:rPr lang="en-US" dirty="0"/>
              <a:t>18 to 64 years of age…</a:t>
            </a:r>
          </a:p>
          <a:p>
            <a:pPr lvl="1">
              <a:lnSpc>
                <a:spcPct val="150000"/>
              </a:lnSpc>
            </a:pPr>
            <a:r>
              <a:rPr lang="en-US" sz="1800" b="1" dirty="0"/>
              <a:t>150 minutes (or 2hrs+30min)/week </a:t>
            </a:r>
          </a:p>
          <a:p>
            <a:pPr lvl="2">
              <a:lnSpc>
                <a:spcPct val="150000"/>
              </a:lnSpc>
            </a:pPr>
            <a:r>
              <a:rPr lang="en-US" sz="1800" dirty="0"/>
              <a:t>10 minutes minimum, throughout day to equal below</a:t>
            </a:r>
          </a:p>
          <a:p>
            <a:pPr lvl="2">
              <a:lnSpc>
                <a:spcPct val="150000"/>
              </a:lnSpc>
            </a:pPr>
            <a:r>
              <a:rPr lang="en-US" sz="1800" dirty="0"/>
              <a:t>20 min x7 days</a:t>
            </a:r>
          </a:p>
          <a:p>
            <a:pPr lvl="2">
              <a:lnSpc>
                <a:spcPct val="150000"/>
              </a:lnSpc>
            </a:pPr>
            <a:r>
              <a:rPr lang="en-US" sz="1800" dirty="0"/>
              <a:t>30 min x5 days</a:t>
            </a:r>
          </a:p>
          <a:p>
            <a:pPr lvl="1">
              <a:lnSpc>
                <a:spcPct val="150000"/>
              </a:lnSpc>
            </a:pPr>
            <a:r>
              <a:rPr lang="en-US" sz="1800" dirty="0"/>
              <a:t>2 days of muscle-strength training </a:t>
            </a:r>
          </a:p>
          <a:p>
            <a:pPr lvl="1">
              <a:lnSpc>
                <a:spcPct val="150000"/>
              </a:lnSpc>
            </a:pPr>
            <a:r>
              <a:rPr lang="en-US" sz="1800" dirty="0"/>
              <a:t>Include all major muscle groups</a:t>
            </a:r>
          </a:p>
        </p:txBody>
      </p:sp>
    </p:spTree>
    <p:extLst>
      <p:ext uri="{BB962C8B-B14F-4D97-AF65-F5344CB8AC3E}">
        <p14:creationId xmlns:p14="http://schemas.microsoft.com/office/powerpoint/2010/main" val="1304895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0F320-62C7-48C9-B67D-564F307300C0}"/>
              </a:ext>
            </a:extLst>
          </p:cNvPr>
          <p:cNvSpPr>
            <a:spLocks noGrp="1"/>
          </p:cNvSpPr>
          <p:nvPr>
            <p:ph type="title"/>
          </p:nvPr>
        </p:nvSpPr>
        <p:spPr>
          <a:xfrm>
            <a:off x="-862038" y="623411"/>
            <a:ext cx="8596668" cy="1320800"/>
          </a:xfrm>
        </p:spPr>
        <p:txBody>
          <a:bodyPr/>
          <a:lstStyle/>
          <a:p>
            <a:pPr algn="ctr"/>
            <a:r>
              <a:rPr lang="en-US" dirty="0"/>
              <a:t>Benefits of Exercise</a:t>
            </a:r>
          </a:p>
        </p:txBody>
      </p:sp>
      <p:sp>
        <p:nvSpPr>
          <p:cNvPr id="3" name="Content Placeholder 2">
            <a:extLst>
              <a:ext uri="{FF2B5EF4-FFF2-40B4-BE49-F238E27FC236}">
                <a16:creationId xmlns:a16="http://schemas.microsoft.com/office/drawing/2014/main" id="{262A0DA0-1E50-409B-B9CC-480F81F5B280}"/>
              </a:ext>
            </a:extLst>
          </p:cNvPr>
          <p:cNvSpPr>
            <a:spLocks noGrp="1"/>
          </p:cNvSpPr>
          <p:nvPr>
            <p:ph idx="1"/>
          </p:nvPr>
        </p:nvSpPr>
        <p:spPr>
          <a:xfrm>
            <a:off x="167065" y="1944211"/>
            <a:ext cx="10644326" cy="5202314"/>
          </a:xfrm>
        </p:spPr>
        <p:txBody>
          <a:bodyPr>
            <a:normAutofit/>
          </a:bodyPr>
          <a:lstStyle/>
          <a:p>
            <a:pPr>
              <a:lnSpc>
                <a:spcPct val="150000"/>
              </a:lnSpc>
            </a:pPr>
            <a:r>
              <a:rPr lang="en-US" dirty="0"/>
              <a:t>Less likely for…</a:t>
            </a:r>
          </a:p>
          <a:p>
            <a:pPr lvl="1">
              <a:lnSpc>
                <a:spcPct val="150000"/>
              </a:lnSpc>
            </a:pPr>
            <a:r>
              <a:rPr lang="en-US" sz="1800" dirty="0"/>
              <a:t>Premature (early) death; </a:t>
            </a:r>
          </a:p>
          <a:p>
            <a:pPr lvl="1">
              <a:lnSpc>
                <a:spcPct val="150000"/>
              </a:lnSpc>
            </a:pPr>
            <a:r>
              <a:rPr lang="en-US" sz="1800" dirty="0"/>
              <a:t>Injuries or sudden heart attacks</a:t>
            </a:r>
          </a:p>
          <a:p>
            <a:pPr lvl="1">
              <a:lnSpc>
                <a:spcPct val="150000"/>
              </a:lnSpc>
            </a:pPr>
            <a:r>
              <a:rPr lang="en-US" sz="1800" dirty="0"/>
              <a:t>Improves mental health (e.g. depression)</a:t>
            </a:r>
          </a:p>
          <a:p>
            <a:pPr lvl="1">
              <a:lnSpc>
                <a:spcPct val="150000"/>
              </a:lnSpc>
            </a:pPr>
            <a:r>
              <a:rPr lang="en-US" sz="1800" dirty="0"/>
              <a:t>Diseases (heart disease, stroke, some cancers, type 2 diabetes, osteoporosis</a:t>
            </a:r>
          </a:p>
          <a:p>
            <a:pPr lvl="1">
              <a:lnSpc>
                <a:spcPct val="150000"/>
              </a:lnSpc>
            </a:pPr>
            <a:r>
              <a:rPr lang="en-US" sz="1800" dirty="0"/>
              <a:t>Risk factors for disease, such as high blood pressure and high blood cholesterol</a:t>
            </a:r>
          </a:p>
          <a:p>
            <a:pPr lvl="1">
              <a:lnSpc>
                <a:spcPct val="150000"/>
              </a:lnSpc>
            </a:pPr>
            <a:r>
              <a:rPr lang="en-US" sz="1800" dirty="0"/>
              <a:t>Physical fitness (e.g. aerobic capacity, muscle strength, endurance)</a:t>
            </a:r>
          </a:p>
          <a:p>
            <a:pPr lvl="1">
              <a:lnSpc>
                <a:spcPct val="150000"/>
              </a:lnSpc>
            </a:pPr>
            <a:r>
              <a:rPr lang="en-US" sz="1800" dirty="0"/>
              <a:t>Functional capacity (the ability to engage in activities needed for daily living)</a:t>
            </a:r>
          </a:p>
          <a:p>
            <a:pPr marL="0" indent="0">
              <a:lnSpc>
                <a:spcPct val="150000"/>
              </a:lnSpc>
              <a:buNone/>
            </a:pPr>
            <a:endParaRPr lang="en-US" dirty="0"/>
          </a:p>
        </p:txBody>
      </p:sp>
    </p:spTree>
    <p:extLst>
      <p:ext uri="{BB962C8B-B14F-4D97-AF65-F5344CB8AC3E}">
        <p14:creationId xmlns:p14="http://schemas.microsoft.com/office/powerpoint/2010/main" val="1332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72556-54A1-43AE-8FBC-D064F3023DE7}"/>
              </a:ext>
            </a:extLst>
          </p:cNvPr>
          <p:cNvSpPr>
            <a:spLocks noGrp="1"/>
          </p:cNvSpPr>
          <p:nvPr>
            <p:ph type="title"/>
          </p:nvPr>
        </p:nvSpPr>
        <p:spPr>
          <a:xfrm>
            <a:off x="248575" y="3429000"/>
            <a:ext cx="9722840" cy="1320800"/>
          </a:xfrm>
        </p:spPr>
        <p:txBody>
          <a:bodyPr>
            <a:normAutofit/>
          </a:bodyPr>
          <a:lstStyle/>
          <a:p>
            <a:pPr algn="ctr"/>
            <a:r>
              <a:rPr lang="en-US" sz="3000" dirty="0"/>
              <a:t>Where Americans are at currently with physical activity</a:t>
            </a:r>
          </a:p>
        </p:txBody>
      </p:sp>
      <p:sp>
        <p:nvSpPr>
          <p:cNvPr id="3" name="Content Placeholder 2">
            <a:extLst>
              <a:ext uri="{FF2B5EF4-FFF2-40B4-BE49-F238E27FC236}">
                <a16:creationId xmlns:a16="http://schemas.microsoft.com/office/drawing/2014/main" id="{5F2E3D9A-5A80-4F2F-AE98-38E9D445EEA8}"/>
              </a:ext>
            </a:extLst>
          </p:cNvPr>
          <p:cNvSpPr>
            <a:spLocks noGrp="1"/>
          </p:cNvSpPr>
          <p:nvPr>
            <p:ph idx="1"/>
          </p:nvPr>
        </p:nvSpPr>
        <p:spPr>
          <a:xfrm>
            <a:off x="1703221" y="4263501"/>
            <a:ext cx="8596668" cy="3880773"/>
          </a:xfrm>
        </p:spPr>
        <p:txBody>
          <a:bodyPr/>
          <a:lstStyle/>
          <a:p>
            <a:pPr>
              <a:lnSpc>
                <a:spcPct val="150000"/>
              </a:lnSpc>
            </a:pPr>
            <a:r>
              <a:rPr lang="en-US" dirty="0"/>
              <a:t>Close to 80% of adults do not follow these guidelines</a:t>
            </a:r>
          </a:p>
          <a:p>
            <a:pPr>
              <a:lnSpc>
                <a:spcPct val="150000"/>
              </a:lnSpc>
            </a:pPr>
            <a:r>
              <a:rPr lang="en-US" dirty="0"/>
              <a:t>Most likely to exercise were between the ages of 18-24 (31%)</a:t>
            </a:r>
          </a:p>
          <a:p>
            <a:pPr>
              <a:lnSpc>
                <a:spcPct val="150000"/>
              </a:lnSpc>
            </a:pPr>
            <a:r>
              <a:rPr lang="en-US" dirty="0"/>
              <a:t>Followed by 65+ (16%)</a:t>
            </a:r>
          </a:p>
        </p:txBody>
      </p:sp>
    </p:spTree>
    <p:extLst>
      <p:ext uri="{BB962C8B-B14F-4D97-AF65-F5344CB8AC3E}">
        <p14:creationId xmlns:p14="http://schemas.microsoft.com/office/powerpoint/2010/main" val="1399178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C53B7-EF61-4281-832E-8FB8D1E45EBA}"/>
              </a:ext>
            </a:extLst>
          </p:cNvPr>
          <p:cNvSpPr>
            <a:spLocks noGrp="1"/>
          </p:cNvSpPr>
          <p:nvPr>
            <p:ph type="title"/>
          </p:nvPr>
        </p:nvSpPr>
        <p:spPr>
          <a:xfrm>
            <a:off x="64937" y="816638"/>
            <a:ext cx="9406233" cy="1320800"/>
          </a:xfrm>
        </p:spPr>
        <p:txBody>
          <a:bodyPr/>
          <a:lstStyle/>
          <a:p>
            <a:pPr algn="ctr"/>
            <a:r>
              <a:rPr lang="en-US" dirty="0"/>
              <a:t>What are the components of a healthy meal?</a:t>
            </a:r>
          </a:p>
        </p:txBody>
      </p:sp>
      <p:sp>
        <p:nvSpPr>
          <p:cNvPr id="3" name="Content Placeholder 2">
            <a:extLst>
              <a:ext uri="{FF2B5EF4-FFF2-40B4-BE49-F238E27FC236}">
                <a16:creationId xmlns:a16="http://schemas.microsoft.com/office/drawing/2014/main" id="{1D94BDDE-854A-4CD9-B005-31EC68C7EE1B}"/>
              </a:ext>
            </a:extLst>
          </p:cNvPr>
          <p:cNvSpPr>
            <a:spLocks noGrp="1"/>
          </p:cNvSpPr>
          <p:nvPr>
            <p:ph idx="1"/>
          </p:nvPr>
        </p:nvSpPr>
        <p:spPr/>
        <p:txBody>
          <a:bodyPr/>
          <a:lstStyle/>
          <a:p>
            <a:r>
              <a:rPr lang="en-US" dirty="0"/>
              <a:t>Eating 5 or more servings of fruits and vegetables per day</a:t>
            </a:r>
          </a:p>
          <a:p>
            <a:endParaRPr lang="en-US" dirty="0"/>
          </a:p>
          <a:p>
            <a:r>
              <a:rPr lang="en-US" dirty="0"/>
              <a:t>Eating 3 to 5 servings of whole grains per day</a:t>
            </a:r>
          </a:p>
          <a:p>
            <a:endParaRPr lang="en-US" dirty="0"/>
          </a:p>
          <a:p>
            <a:r>
              <a:rPr lang="en-US" dirty="0"/>
              <a:t>Eating lean meats and plant proteins</a:t>
            </a:r>
          </a:p>
          <a:p>
            <a:endParaRPr lang="en-US" dirty="0"/>
          </a:p>
          <a:p>
            <a:r>
              <a:rPr lang="en-US" dirty="0"/>
              <a:t>Drinking and eating low fat dairy products</a:t>
            </a:r>
          </a:p>
          <a:p>
            <a:endParaRPr lang="en-US" dirty="0"/>
          </a:p>
          <a:p>
            <a:r>
              <a:rPr lang="en-US" dirty="0"/>
              <a:t>Drinking 6 to 8 glasses of water daily</a:t>
            </a:r>
          </a:p>
        </p:txBody>
      </p:sp>
    </p:spTree>
    <p:extLst>
      <p:ext uri="{BB962C8B-B14F-4D97-AF65-F5344CB8AC3E}">
        <p14:creationId xmlns:p14="http://schemas.microsoft.com/office/powerpoint/2010/main" val="887694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6BEB5-BD3A-4EC0-8537-020059BF2CD7}"/>
              </a:ext>
            </a:extLst>
          </p:cNvPr>
          <p:cNvSpPr>
            <a:spLocks noGrp="1"/>
          </p:cNvSpPr>
          <p:nvPr>
            <p:ph type="title"/>
          </p:nvPr>
        </p:nvSpPr>
        <p:spPr>
          <a:xfrm>
            <a:off x="597435" y="227860"/>
            <a:ext cx="8596668" cy="1320800"/>
          </a:xfrm>
        </p:spPr>
        <p:txBody>
          <a:bodyPr/>
          <a:lstStyle/>
          <a:p>
            <a:pPr algn="ctr"/>
            <a:r>
              <a:rPr lang="en-US" dirty="0"/>
              <a:t>Protein</a:t>
            </a:r>
          </a:p>
        </p:txBody>
      </p:sp>
      <p:sp>
        <p:nvSpPr>
          <p:cNvPr id="3" name="Content Placeholder 2">
            <a:extLst>
              <a:ext uri="{FF2B5EF4-FFF2-40B4-BE49-F238E27FC236}">
                <a16:creationId xmlns:a16="http://schemas.microsoft.com/office/drawing/2014/main" id="{77A58860-9C49-4246-9706-2C92D302386A}"/>
              </a:ext>
            </a:extLst>
          </p:cNvPr>
          <p:cNvSpPr>
            <a:spLocks noGrp="1"/>
          </p:cNvSpPr>
          <p:nvPr>
            <p:ph idx="1"/>
          </p:nvPr>
        </p:nvSpPr>
        <p:spPr>
          <a:xfrm>
            <a:off x="393248" y="949857"/>
            <a:ext cx="8596668" cy="4958286"/>
          </a:xfrm>
        </p:spPr>
        <p:txBody>
          <a:bodyPr>
            <a:normAutofit/>
          </a:bodyPr>
          <a:lstStyle/>
          <a:p>
            <a:pPr>
              <a:lnSpc>
                <a:spcPct val="150000"/>
              </a:lnSpc>
            </a:pPr>
            <a:r>
              <a:rPr lang="en-US" dirty="0"/>
              <a:t>Generally only need 0.8 to 1.0 g per kilogram of body weight.</a:t>
            </a:r>
          </a:p>
          <a:p>
            <a:pPr lvl="1">
              <a:lnSpc>
                <a:spcPct val="150000"/>
              </a:lnSpc>
            </a:pPr>
            <a:r>
              <a:rPr lang="en-US" sz="1800" dirty="0"/>
              <a:t>For example… If you weighed 135 pounds you would be 61.4 kg</a:t>
            </a:r>
          </a:p>
          <a:p>
            <a:pPr lvl="1">
              <a:lnSpc>
                <a:spcPct val="150000"/>
              </a:lnSpc>
            </a:pPr>
            <a:r>
              <a:rPr lang="en-US" sz="1800" dirty="0"/>
              <a:t>You would need 49 to 61 grams of protein</a:t>
            </a:r>
          </a:p>
          <a:p>
            <a:pPr lvl="1">
              <a:lnSpc>
                <a:spcPct val="150000"/>
              </a:lnSpc>
            </a:pPr>
            <a:r>
              <a:rPr lang="en-US" sz="1800" dirty="0"/>
              <a:t>At most 7 (one-ounce) servings of protein.</a:t>
            </a:r>
          </a:p>
          <a:p>
            <a:pPr>
              <a:lnSpc>
                <a:spcPct val="150000"/>
              </a:lnSpc>
            </a:pPr>
            <a:endParaRPr lang="en-US" sz="2000" dirty="0"/>
          </a:p>
          <a:p>
            <a:pPr>
              <a:lnSpc>
                <a:spcPct val="150000"/>
              </a:lnSpc>
            </a:pPr>
            <a:r>
              <a:rPr lang="en-US" sz="2000" dirty="0"/>
              <a:t>Following MyPlate recommendations &gt; supplements</a:t>
            </a:r>
          </a:p>
          <a:p>
            <a:pPr>
              <a:lnSpc>
                <a:spcPct val="150000"/>
              </a:lnSpc>
            </a:pPr>
            <a:r>
              <a:rPr lang="en-US" sz="2000" dirty="0"/>
              <a:t>Excessive amounts of protein can be harmful</a:t>
            </a:r>
          </a:p>
        </p:txBody>
      </p:sp>
    </p:spTree>
    <p:extLst>
      <p:ext uri="{BB962C8B-B14F-4D97-AF65-F5344CB8AC3E}">
        <p14:creationId xmlns:p14="http://schemas.microsoft.com/office/powerpoint/2010/main" val="2838106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B5C59-CC32-43E6-9E57-5681730A4FA6}"/>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77937D00-A090-46E4-8273-EE250F750793}"/>
              </a:ext>
            </a:extLst>
          </p:cNvPr>
          <p:cNvPicPr>
            <a:picLocks noChangeAspect="1"/>
          </p:cNvPicPr>
          <p:nvPr/>
        </p:nvPicPr>
        <p:blipFill>
          <a:blip r:embed="rId2"/>
          <a:stretch>
            <a:fillRect/>
          </a:stretch>
        </p:blipFill>
        <p:spPr>
          <a:xfrm>
            <a:off x="1135217" y="93306"/>
            <a:ext cx="7290333" cy="6858000"/>
          </a:xfrm>
          <a:prstGeom prst="rect">
            <a:avLst/>
          </a:prstGeom>
        </p:spPr>
      </p:pic>
      <p:sp>
        <p:nvSpPr>
          <p:cNvPr id="3" name="Content Placeholder 2">
            <a:extLst>
              <a:ext uri="{FF2B5EF4-FFF2-40B4-BE49-F238E27FC236}">
                <a16:creationId xmlns:a16="http://schemas.microsoft.com/office/drawing/2014/main" id="{661BEF0D-0E24-4223-9249-D95A2ED555B5}"/>
              </a:ext>
            </a:extLst>
          </p:cNvPr>
          <p:cNvSpPr>
            <a:spLocks noGrp="1"/>
          </p:cNvSpPr>
          <p:nvPr>
            <p:ph idx="1"/>
          </p:nvPr>
        </p:nvSpPr>
        <p:spPr>
          <a:xfrm rot="10800000" flipV="1">
            <a:off x="1135217" y="6158928"/>
            <a:ext cx="8596668" cy="477004"/>
          </a:xfrm>
        </p:spPr>
        <p:txBody>
          <a:bodyPr/>
          <a:lstStyle/>
          <a:p>
            <a:pPr marL="0" indent="0">
              <a:buNone/>
            </a:pPr>
            <a:r>
              <a:rPr lang="en-US" dirty="0" smtClean="0"/>
              <a:t>Source: health.gov</a:t>
            </a:r>
            <a:endParaRPr lang="en-US" dirty="0"/>
          </a:p>
        </p:txBody>
      </p:sp>
    </p:spTree>
    <p:extLst>
      <p:ext uri="{BB962C8B-B14F-4D97-AF65-F5344CB8AC3E}">
        <p14:creationId xmlns:p14="http://schemas.microsoft.com/office/powerpoint/2010/main" val="19819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2EA2179-D7AA-4E14-8A15-140FCC43F13D}"/>
              </a:ext>
            </a:extLst>
          </p:cNvPr>
          <p:cNvPicPr>
            <a:picLocks noChangeAspect="1"/>
          </p:cNvPicPr>
          <p:nvPr/>
        </p:nvPicPr>
        <p:blipFill>
          <a:blip r:embed="rId2"/>
          <a:stretch>
            <a:fillRect/>
          </a:stretch>
        </p:blipFill>
        <p:spPr>
          <a:xfrm>
            <a:off x="6355820" y="1870472"/>
            <a:ext cx="5845063" cy="5085185"/>
          </a:xfrm>
          <a:prstGeom prst="rect">
            <a:avLst/>
          </a:prstGeom>
        </p:spPr>
      </p:pic>
      <p:pic>
        <p:nvPicPr>
          <p:cNvPr id="4" name="Picture 3">
            <a:extLst>
              <a:ext uri="{FF2B5EF4-FFF2-40B4-BE49-F238E27FC236}">
                <a16:creationId xmlns:a16="http://schemas.microsoft.com/office/drawing/2014/main" id="{8A2FB93B-A2E2-4DFC-B156-3F99725BAA5E}"/>
              </a:ext>
            </a:extLst>
          </p:cNvPr>
          <p:cNvPicPr>
            <a:picLocks noChangeAspect="1"/>
          </p:cNvPicPr>
          <p:nvPr/>
        </p:nvPicPr>
        <p:blipFill>
          <a:blip r:embed="rId3"/>
          <a:stretch>
            <a:fillRect/>
          </a:stretch>
        </p:blipFill>
        <p:spPr>
          <a:xfrm>
            <a:off x="342" y="1869759"/>
            <a:ext cx="6354656" cy="5085184"/>
          </a:xfrm>
          <a:prstGeom prst="rect">
            <a:avLst/>
          </a:prstGeom>
        </p:spPr>
      </p:pic>
      <p:sp>
        <p:nvSpPr>
          <p:cNvPr id="2" name="Title 1">
            <a:extLst>
              <a:ext uri="{FF2B5EF4-FFF2-40B4-BE49-F238E27FC236}">
                <a16:creationId xmlns:a16="http://schemas.microsoft.com/office/drawing/2014/main" id="{309C3A23-A88B-49D6-B1D0-786EDB1B4175}"/>
              </a:ext>
            </a:extLst>
          </p:cNvPr>
          <p:cNvSpPr>
            <a:spLocks noGrp="1"/>
          </p:cNvSpPr>
          <p:nvPr>
            <p:ph type="title"/>
          </p:nvPr>
        </p:nvSpPr>
        <p:spPr>
          <a:xfrm>
            <a:off x="1383721" y="645902"/>
            <a:ext cx="8596668" cy="1320800"/>
          </a:xfrm>
        </p:spPr>
        <p:txBody>
          <a:bodyPr/>
          <a:lstStyle/>
          <a:p>
            <a:pPr algn="ctr"/>
            <a:r>
              <a:rPr lang="en-US" dirty="0"/>
              <a:t>Animal Protein Sources…</a:t>
            </a:r>
          </a:p>
        </p:txBody>
      </p:sp>
      <p:sp>
        <p:nvSpPr>
          <p:cNvPr id="6" name="Content Placeholder 2">
            <a:extLst>
              <a:ext uri="{FF2B5EF4-FFF2-40B4-BE49-F238E27FC236}">
                <a16:creationId xmlns:a16="http://schemas.microsoft.com/office/drawing/2014/main" id="{661BEF0D-0E24-4223-9249-D95A2ED555B5}"/>
              </a:ext>
            </a:extLst>
          </p:cNvPr>
          <p:cNvSpPr>
            <a:spLocks noGrp="1"/>
          </p:cNvSpPr>
          <p:nvPr>
            <p:ph idx="1"/>
          </p:nvPr>
        </p:nvSpPr>
        <p:spPr>
          <a:xfrm rot="10800000" flipV="1">
            <a:off x="1135217" y="6477939"/>
            <a:ext cx="8596668" cy="477004"/>
          </a:xfrm>
        </p:spPr>
        <p:txBody>
          <a:bodyPr/>
          <a:lstStyle/>
          <a:p>
            <a:pPr marL="0" indent="0">
              <a:buNone/>
            </a:pPr>
            <a:r>
              <a:rPr lang="en-US" dirty="0" smtClean="0"/>
              <a:t>Source: health.gov</a:t>
            </a:r>
            <a:endParaRPr lang="en-US" dirty="0"/>
          </a:p>
        </p:txBody>
      </p:sp>
    </p:spTree>
    <p:extLst>
      <p:ext uri="{BB962C8B-B14F-4D97-AF65-F5344CB8AC3E}">
        <p14:creationId xmlns:p14="http://schemas.microsoft.com/office/powerpoint/2010/main" val="250168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85F06-B6C4-4CB6-A6A8-666081C5B1D3}"/>
              </a:ext>
            </a:extLst>
          </p:cNvPr>
          <p:cNvSpPr>
            <a:spLocks noGrp="1"/>
          </p:cNvSpPr>
          <p:nvPr>
            <p:ph type="title"/>
          </p:nvPr>
        </p:nvSpPr>
        <p:spPr>
          <a:xfrm>
            <a:off x="2443991" y="156238"/>
            <a:ext cx="5696832" cy="1320800"/>
          </a:xfrm>
        </p:spPr>
        <p:txBody>
          <a:bodyPr/>
          <a:lstStyle/>
          <a:p>
            <a:r>
              <a:rPr lang="en-US" dirty="0"/>
              <a:t>Plant Protein Sources</a:t>
            </a:r>
          </a:p>
        </p:txBody>
      </p:sp>
      <p:sp>
        <p:nvSpPr>
          <p:cNvPr id="6" name="Content Placeholder 5">
            <a:extLst>
              <a:ext uri="{FF2B5EF4-FFF2-40B4-BE49-F238E27FC236}">
                <a16:creationId xmlns:a16="http://schemas.microsoft.com/office/drawing/2014/main" id="{57F4B36B-13AA-4DF6-BB19-C56AF52CBC55}"/>
              </a:ext>
            </a:extLst>
          </p:cNvPr>
          <p:cNvSpPr>
            <a:spLocks noGrp="1"/>
          </p:cNvSpPr>
          <p:nvPr>
            <p:ph idx="1"/>
          </p:nvPr>
        </p:nvSpPr>
        <p:spPr/>
        <p:txBody>
          <a:bodyPr/>
          <a:lstStyle/>
          <a:p>
            <a:endParaRPr lang="en-US"/>
          </a:p>
        </p:txBody>
      </p:sp>
      <p:pic>
        <p:nvPicPr>
          <p:cNvPr id="7" name="Picture 6">
            <a:extLst>
              <a:ext uri="{FF2B5EF4-FFF2-40B4-BE49-F238E27FC236}">
                <a16:creationId xmlns:a16="http://schemas.microsoft.com/office/drawing/2014/main" id="{197B604E-23C6-4B3C-8E52-5DE87D19482E}"/>
              </a:ext>
            </a:extLst>
          </p:cNvPr>
          <p:cNvPicPr>
            <a:picLocks noChangeAspect="1"/>
          </p:cNvPicPr>
          <p:nvPr/>
        </p:nvPicPr>
        <p:blipFill>
          <a:blip r:embed="rId2"/>
          <a:stretch>
            <a:fillRect/>
          </a:stretch>
        </p:blipFill>
        <p:spPr>
          <a:xfrm>
            <a:off x="1526780" y="816638"/>
            <a:ext cx="7299960" cy="5904255"/>
          </a:xfrm>
          <a:prstGeom prst="rect">
            <a:avLst/>
          </a:prstGeom>
        </p:spPr>
      </p:pic>
      <p:sp>
        <p:nvSpPr>
          <p:cNvPr id="5" name="Content Placeholder 2">
            <a:extLst>
              <a:ext uri="{FF2B5EF4-FFF2-40B4-BE49-F238E27FC236}">
                <a16:creationId xmlns:a16="http://schemas.microsoft.com/office/drawing/2014/main" id="{661BEF0D-0E24-4223-9249-D95A2ED555B5}"/>
              </a:ext>
            </a:extLst>
          </p:cNvPr>
          <p:cNvSpPr txBox="1">
            <a:spLocks/>
          </p:cNvSpPr>
          <p:nvPr/>
        </p:nvSpPr>
        <p:spPr>
          <a:xfrm rot="10800000" flipV="1">
            <a:off x="2939954" y="6214314"/>
            <a:ext cx="8596668" cy="47700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dirty="0" smtClean="0"/>
              <a:t>Source: health.gov</a:t>
            </a:r>
            <a:endParaRPr lang="en-US" dirty="0"/>
          </a:p>
        </p:txBody>
      </p:sp>
    </p:spTree>
    <p:extLst>
      <p:ext uri="{BB962C8B-B14F-4D97-AF65-F5344CB8AC3E}">
        <p14:creationId xmlns:p14="http://schemas.microsoft.com/office/powerpoint/2010/main" val="2235337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E3D6F-B267-4EED-8A08-4CFDE70B3154}"/>
              </a:ext>
            </a:extLst>
          </p:cNvPr>
          <p:cNvSpPr>
            <a:spLocks noGrp="1"/>
          </p:cNvSpPr>
          <p:nvPr>
            <p:ph type="title"/>
          </p:nvPr>
        </p:nvSpPr>
        <p:spPr>
          <a:xfrm>
            <a:off x="1648770" y="1239841"/>
            <a:ext cx="8596668" cy="1320800"/>
          </a:xfrm>
        </p:spPr>
        <p:txBody>
          <a:bodyPr/>
          <a:lstStyle/>
          <a:p>
            <a:pPr algn="ctr"/>
            <a:r>
              <a:rPr lang="en-US" dirty="0"/>
              <a:t>Red Meats</a:t>
            </a:r>
          </a:p>
        </p:txBody>
      </p:sp>
      <p:sp>
        <p:nvSpPr>
          <p:cNvPr id="3" name="Content Placeholder 2">
            <a:extLst>
              <a:ext uri="{FF2B5EF4-FFF2-40B4-BE49-F238E27FC236}">
                <a16:creationId xmlns:a16="http://schemas.microsoft.com/office/drawing/2014/main" id="{866521A7-DD6B-4F2B-969F-B97871726ECA}"/>
              </a:ext>
            </a:extLst>
          </p:cNvPr>
          <p:cNvSpPr>
            <a:spLocks noGrp="1"/>
          </p:cNvSpPr>
          <p:nvPr>
            <p:ph idx="1"/>
          </p:nvPr>
        </p:nvSpPr>
        <p:spPr>
          <a:xfrm>
            <a:off x="2999543" y="2218011"/>
            <a:ext cx="6748139" cy="3400148"/>
          </a:xfrm>
        </p:spPr>
        <p:txBody>
          <a:bodyPr>
            <a:normAutofit/>
          </a:bodyPr>
          <a:lstStyle/>
          <a:p>
            <a:pPr>
              <a:lnSpc>
                <a:spcPct val="150000"/>
              </a:lnSpc>
            </a:pPr>
            <a:r>
              <a:rPr lang="en-US" dirty="0"/>
              <a:t>Limit red meat to no more than 1 pound per week </a:t>
            </a:r>
          </a:p>
          <a:p>
            <a:pPr>
              <a:lnSpc>
                <a:spcPct val="150000"/>
              </a:lnSpc>
            </a:pPr>
            <a:r>
              <a:rPr lang="en-US" dirty="0"/>
              <a:t>Has saturated fats that increase bad cholesterol</a:t>
            </a:r>
          </a:p>
          <a:p>
            <a:pPr>
              <a:lnSpc>
                <a:spcPct val="150000"/>
              </a:lnSpc>
            </a:pPr>
            <a:endParaRPr lang="en-US" dirty="0"/>
          </a:p>
          <a:p>
            <a:pPr marL="0" indent="0">
              <a:lnSpc>
                <a:spcPct val="150000"/>
              </a:lnSpc>
              <a:buNone/>
            </a:pPr>
            <a:r>
              <a:rPr lang="en-US" dirty="0"/>
              <a:t>Instead…</a:t>
            </a:r>
          </a:p>
          <a:p>
            <a:pPr>
              <a:lnSpc>
                <a:spcPct val="150000"/>
              </a:lnSpc>
            </a:pPr>
            <a:r>
              <a:rPr lang="en-US" dirty="0" err="1"/>
              <a:t>Opt</a:t>
            </a:r>
            <a:r>
              <a:rPr lang="en-US" dirty="0"/>
              <a:t> for lean sources of protein (e.g. turkey, chicken, fish)</a:t>
            </a:r>
          </a:p>
          <a:p>
            <a:pPr>
              <a:lnSpc>
                <a:spcPct val="150000"/>
              </a:lnSpc>
            </a:pPr>
            <a:r>
              <a:rPr lang="en-US" dirty="0"/>
              <a:t>Include plant based sources (beans and rice, soy)</a:t>
            </a:r>
          </a:p>
        </p:txBody>
      </p:sp>
    </p:spTree>
    <p:extLst>
      <p:ext uri="{BB962C8B-B14F-4D97-AF65-F5344CB8AC3E}">
        <p14:creationId xmlns:p14="http://schemas.microsoft.com/office/powerpoint/2010/main" val="212515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22BEA-AA80-41FA-B4FE-5654DC1F3C7E}"/>
              </a:ext>
            </a:extLst>
          </p:cNvPr>
          <p:cNvSpPr>
            <a:spLocks noGrp="1"/>
          </p:cNvSpPr>
          <p:nvPr>
            <p:ph type="title"/>
          </p:nvPr>
        </p:nvSpPr>
        <p:spPr>
          <a:xfrm>
            <a:off x="677334" y="87086"/>
            <a:ext cx="8596668" cy="1320800"/>
          </a:xfrm>
        </p:spPr>
        <p:txBody>
          <a:bodyPr/>
          <a:lstStyle/>
          <a:p>
            <a:pPr algn="ctr"/>
            <a:r>
              <a:rPr lang="en-US" dirty="0"/>
              <a:t>Cancer</a:t>
            </a:r>
          </a:p>
        </p:txBody>
      </p:sp>
      <p:pic>
        <p:nvPicPr>
          <p:cNvPr id="5" name="Content Placeholder 4">
            <a:extLst>
              <a:ext uri="{FF2B5EF4-FFF2-40B4-BE49-F238E27FC236}">
                <a16:creationId xmlns:a16="http://schemas.microsoft.com/office/drawing/2014/main" id="{3FFB0D96-0336-4F6E-A437-FB3CA5A0DAD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80265" y="678444"/>
            <a:ext cx="7990805" cy="6179556"/>
          </a:xfrm>
        </p:spPr>
      </p:pic>
    </p:spTree>
    <p:extLst>
      <p:ext uri="{BB962C8B-B14F-4D97-AF65-F5344CB8AC3E}">
        <p14:creationId xmlns:p14="http://schemas.microsoft.com/office/powerpoint/2010/main" val="1915999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0CE06-E1D4-4FC1-9280-03638004D99E}"/>
              </a:ext>
            </a:extLst>
          </p:cNvPr>
          <p:cNvSpPr>
            <a:spLocks noGrp="1"/>
          </p:cNvSpPr>
          <p:nvPr>
            <p:ph type="title"/>
          </p:nvPr>
        </p:nvSpPr>
        <p:spPr/>
        <p:txBody>
          <a:bodyPr/>
          <a:lstStyle/>
          <a:p>
            <a:pPr algn="ctr"/>
            <a:r>
              <a:rPr lang="en-US" dirty="0"/>
              <a:t>Conclusion</a:t>
            </a:r>
          </a:p>
        </p:txBody>
      </p:sp>
      <p:sp>
        <p:nvSpPr>
          <p:cNvPr id="3" name="Content Placeholder 2">
            <a:extLst>
              <a:ext uri="{FF2B5EF4-FFF2-40B4-BE49-F238E27FC236}">
                <a16:creationId xmlns:a16="http://schemas.microsoft.com/office/drawing/2014/main" id="{9D96B875-0E13-44BC-9371-21AA71A9EE76}"/>
              </a:ext>
            </a:extLst>
          </p:cNvPr>
          <p:cNvSpPr>
            <a:spLocks noGrp="1"/>
          </p:cNvSpPr>
          <p:nvPr>
            <p:ph idx="1"/>
          </p:nvPr>
        </p:nvSpPr>
        <p:spPr>
          <a:xfrm>
            <a:off x="677334" y="1615736"/>
            <a:ext cx="9327800" cy="5078027"/>
          </a:xfrm>
        </p:spPr>
        <p:txBody>
          <a:bodyPr>
            <a:normAutofit/>
          </a:bodyPr>
          <a:lstStyle/>
          <a:p>
            <a:pPr>
              <a:lnSpc>
                <a:spcPct val="150000"/>
              </a:lnSpc>
            </a:pPr>
            <a:r>
              <a:rPr lang="en-US" dirty="0"/>
              <a:t>Eating a whole foods plant based diet is key to preventing disease</a:t>
            </a:r>
          </a:p>
          <a:p>
            <a:pPr>
              <a:lnSpc>
                <a:spcPct val="150000"/>
              </a:lnSpc>
            </a:pPr>
            <a:r>
              <a:rPr lang="en-US" dirty="0"/>
              <a:t>Follow the 2015-2020 Dietary Guidelines for Americans </a:t>
            </a:r>
          </a:p>
          <a:p>
            <a:pPr>
              <a:lnSpc>
                <a:spcPct val="150000"/>
              </a:lnSpc>
            </a:pPr>
            <a:r>
              <a:rPr lang="en-US" dirty="0"/>
              <a:t>Half of your plate should be fruits and vegetables</a:t>
            </a:r>
          </a:p>
          <a:p>
            <a:pPr lvl="1">
              <a:lnSpc>
                <a:spcPct val="150000"/>
              </a:lnSpc>
            </a:pPr>
            <a:r>
              <a:rPr lang="en-US" sz="1800" dirty="0"/>
              <a:t>Fresh, canned, and frozen are all good sources!</a:t>
            </a:r>
          </a:p>
          <a:p>
            <a:pPr>
              <a:lnSpc>
                <a:spcPct val="150000"/>
              </a:lnSpc>
            </a:pPr>
            <a:r>
              <a:rPr lang="en-US" dirty="0"/>
              <a:t>Be physically active according to guidelines</a:t>
            </a:r>
          </a:p>
          <a:p>
            <a:pPr marL="0" indent="0">
              <a:lnSpc>
                <a:spcPct val="150000"/>
              </a:lnSpc>
              <a:buNone/>
            </a:pPr>
            <a:endParaRPr lang="en-US" dirty="0"/>
          </a:p>
          <a:p>
            <a:pPr>
              <a:lnSpc>
                <a:spcPct val="150000"/>
              </a:lnSpc>
            </a:pPr>
            <a:r>
              <a:rPr lang="en-US" dirty="0"/>
              <a:t>Eating a diet high in fat, salt, and sugar may lead to developing diabetes, heart disease, and cancer</a:t>
            </a:r>
          </a:p>
          <a:p>
            <a:pPr>
              <a:lnSpc>
                <a:spcPct val="150000"/>
              </a:lnSpc>
            </a:pPr>
            <a:endParaRPr lang="en-US" dirty="0"/>
          </a:p>
        </p:txBody>
      </p:sp>
    </p:spTree>
    <p:extLst>
      <p:ext uri="{BB962C8B-B14F-4D97-AF65-F5344CB8AC3E}">
        <p14:creationId xmlns:p14="http://schemas.microsoft.com/office/powerpoint/2010/main" val="2853099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588D3-FC39-42A2-943D-F31E9377D1F9}"/>
              </a:ext>
            </a:extLst>
          </p:cNvPr>
          <p:cNvSpPr>
            <a:spLocks noGrp="1"/>
          </p:cNvSpPr>
          <p:nvPr>
            <p:ph type="title"/>
          </p:nvPr>
        </p:nvSpPr>
        <p:spPr/>
        <p:txBody>
          <a:bodyPr/>
          <a:lstStyle/>
          <a:p>
            <a:pPr algn="ctr"/>
            <a:r>
              <a:rPr lang="en-US" dirty="0"/>
              <a:t>Sources</a:t>
            </a:r>
          </a:p>
        </p:txBody>
      </p:sp>
      <p:sp>
        <p:nvSpPr>
          <p:cNvPr id="3" name="Content Placeholder 2">
            <a:extLst>
              <a:ext uri="{FF2B5EF4-FFF2-40B4-BE49-F238E27FC236}">
                <a16:creationId xmlns:a16="http://schemas.microsoft.com/office/drawing/2014/main" id="{223DB5BD-C9CE-4B4E-BBF2-76CA86E36380}"/>
              </a:ext>
            </a:extLst>
          </p:cNvPr>
          <p:cNvSpPr>
            <a:spLocks noGrp="1"/>
          </p:cNvSpPr>
          <p:nvPr>
            <p:ph idx="1"/>
          </p:nvPr>
        </p:nvSpPr>
        <p:spPr>
          <a:xfrm>
            <a:off x="677334" y="1811046"/>
            <a:ext cx="8596668" cy="4437354"/>
          </a:xfrm>
        </p:spPr>
        <p:txBody>
          <a:bodyPr>
            <a:noAutofit/>
          </a:bodyPr>
          <a:lstStyle/>
          <a:p>
            <a:pPr marL="228600" indent="-228600">
              <a:lnSpc>
                <a:spcPct val="150000"/>
              </a:lnSpc>
              <a:buAutoNum type="arabicParenBoth"/>
            </a:pPr>
            <a:r>
              <a:rPr lang="en-US" sz="1200" dirty="0"/>
              <a:t>Office of disease prevention and health promotion. The 2015-2020 Dietary Guidelines for Americans. Accessed 26 June 2018. Available from: </a:t>
            </a:r>
            <a:r>
              <a:rPr lang="en-US" sz="1200" dirty="0">
                <a:hlinkClick r:id="rId2"/>
              </a:rPr>
              <a:t>https://health.gov/dietaryguidelines/2015/guidelines/</a:t>
            </a:r>
            <a:endParaRPr lang="en-US" sz="1200" dirty="0"/>
          </a:p>
          <a:p>
            <a:pPr marL="228600" indent="-228600">
              <a:lnSpc>
                <a:spcPct val="150000"/>
              </a:lnSpc>
              <a:buAutoNum type="arabicParenBoth"/>
            </a:pPr>
            <a:r>
              <a:rPr lang="en-US" sz="1200" dirty="0"/>
              <a:t>American Heart Association. The American Heart Association's Diet and Lifestyle Recommendations. Accessed 26 June 2018. Available from: </a:t>
            </a:r>
            <a:r>
              <a:rPr lang="en-US" sz="1200" dirty="0">
                <a:hlinkClick r:id="rId3"/>
              </a:rPr>
              <a:t>http://www.heart.org/HEARTORG/HealthyLiving/HealthyEating/Nutrition/The-American-Heart-Associations-Diet-and-Lifestyle-Recommendations_UCM_305855_Article.jsp</a:t>
            </a:r>
            <a:r>
              <a:rPr lang="en-US" sz="1200" dirty="0"/>
              <a:t> </a:t>
            </a:r>
          </a:p>
          <a:p>
            <a:pPr marL="228600" indent="-228600">
              <a:lnSpc>
                <a:spcPct val="150000"/>
              </a:lnSpc>
              <a:buAutoNum type="arabicParenBoth"/>
            </a:pPr>
            <a:r>
              <a:rPr lang="en-US" sz="1200" dirty="0"/>
              <a:t>Lovett, Michele. The University of Toledo Medical Center. AHA Healthy Eating. </a:t>
            </a:r>
            <a:r>
              <a:rPr lang="en-US" sz="1200" dirty="0" err="1"/>
              <a:t>Powerpoint</a:t>
            </a:r>
            <a:r>
              <a:rPr lang="en-US" sz="1200" dirty="0"/>
              <a:t>.</a:t>
            </a:r>
          </a:p>
          <a:p>
            <a:pPr marL="228600" indent="-228600">
              <a:lnSpc>
                <a:spcPct val="150000"/>
              </a:lnSpc>
              <a:buAutoNum type="arabicParenBoth"/>
            </a:pPr>
            <a:r>
              <a:rPr lang="en-US" sz="1200" dirty="0" err="1"/>
              <a:t>Haar</a:t>
            </a:r>
            <a:r>
              <a:rPr lang="en-US" sz="1200" dirty="0"/>
              <a:t>, Chris Bowling Green State University. Inflammation. </a:t>
            </a:r>
            <a:r>
              <a:rPr lang="en-US" sz="1200" dirty="0" err="1"/>
              <a:t>Powerpoint</a:t>
            </a:r>
            <a:r>
              <a:rPr lang="en-US" sz="1200" dirty="0"/>
              <a:t>. </a:t>
            </a:r>
          </a:p>
          <a:p>
            <a:pPr marL="228600" indent="-228600">
              <a:lnSpc>
                <a:spcPct val="150000"/>
              </a:lnSpc>
              <a:buAutoNum type="arabicParenBoth"/>
            </a:pPr>
            <a:r>
              <a:rPr lang="en-US" sz="1200" dirty="0"/>
              <a:t>CBS News. CDC. CDC: 80 percent of American adults don't get recommended exercise. Accessed 26 June 2018. Available from: </a:t>
            </a:r>
            <a:r>
              <a:rPr lang="en-US" sz="1200" dirty="0">
                <a:hlinkClick r:id="rId4"/>
              </a:rPr>
              <a:t>https://www.cbsnews.com/news/cdc-80-percent-of-american-adults-dont-get-recommended-exercise/</a:t>
            </a:r>
            <a:endParaRPr lang="en-US" sz="1200" dirty="0"/>
          </a:p>
          <a:p>
            <a:pPr marL="228600" indent="-228600">
              <a:lnSpc>
                <a:spcPct val="150000"/>
              </a:lnSpc>
              <a:buAutoNum type="arabicParenBoth"/>
            </a:pPr>
            <a:r>
              <a:rPr lang="en-US" sz="1200" dirty="0"/>
              <a:t>Office of disease prevention and health promotion. ODPHP. Chapter 2: Physical Activity Has Many Health Benefits. Accessed 26 June 2018. Available from: </a:t>
            </a:r>
            <a:r>
              <a:rPr lang="en-US" sz="1200" dirty="0">
                <a:hlinkClick r:id="rId5"/>
              </a:rPr>
              <a:t>https://health.gov/paguidelines/guidelines/chapter2.aspx</a:t>
            </a:r>
            <a:endParaRPr lang="en-US" sz="1200" dirty="0"/>
          </a:p>
          <a:p>
            <a:pPr marL="228600" indent="-228600">
              <a:lnSpc>
                <a:spcPct val="150000"/>
              </a:lnSpc>
              <a:buAutoNum type="arabicParenBoth"/>
            </a:pPr>
            <a:r>
              <a:rPr lang="en-US" sz="1200" dirty="0">
                <a:hlinkClick r:id="rId3"/>
              </a:rPr>
              <a:t>http://www.heart.org/HEARTORG/HealthyLiving/HealthyEating/Nutrition/The-American-Heart-Associations-Diet-and-Lifestyle-Recommendations_UCM_305855_Article.jsp</a:t>
            </a:r>
            <a:endParaRPr lang="en-US" sz="1200" dirty="0"/>
          </a:p>
        </p:txBody>
      </p:sp>
    </p:spTree>
    <p:extLst>
      <p:ext uri="{BB962C8B-B14F-4D97-AF65-F5344CB8AC3E}">
        <p14:creationId xmlns:p14="http://schemas.microsoft.com/office/powerpoint/2010/main" val="1911330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516FD-0ED7-4C46-8990-7249C347954E}"/>
              </a:ext>
            </a:extLst>
          </p:cNvPr>
          <p:cNvSpPr>
            <a:spLocks noGrp="1"/>
          </p:cNvSpPr>
          <p:nvPr>
            <p:ph type="title"/>
          </p:nvPr>
        </p:nvSpPr>
        <p:spPr>
          <a:xfrm>
            <a:off x="2930377" y="6499604"/>
            <a:ext cx="8596668" cy="1320800"/>
          </a:xfrm>
        </p:spPr>
        <p:txBody>
          <a:bodyPr>
            <a:normAutofit/>
          </a:bodyPr>
          <a:lstStyle/>
          <a:p>
            <a:r>
              <a:rPr lang="en-US" sz="1000" dirty="0"/>
              <a:t>https://www.foodnetwork.com/healthy/photos/myplate-meals</a:t>
            </a:r>
          </a:p>
        </p:txBody>
      </p:sp>
      <p:pic>
        <p:nvPicPr>
          <p:cNvPr id="5" name="Content Placeholder 4">
            <a:extLst>
              <a:ext uri="{FF2B5EF4-FFF2-40B4-BE49-F238E27FC236}">
                <a16:creationId xmlns:a16="http://schemas.microsoft.com/office/drawing/2014/main" id="{AC69EB2E-A7BE-4572-9F4C-3BEF05276F1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6567" y="130834"/>
            <a:ext cx="8337423" cy="6257383"/>
          </a:xfrm>
        </p:spPr>
      </p:pic>
    </p:spTree>
    <p:extLst>
      <p:ext uri="{BB962C8B-B14F-4D97-AF65-F5344CB8AC3E}">
        <p14:creationId xmlns:p14="http://schemas.microsoft.com/office/powerpoint/2010/main" val="652490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DB6DF-1182-4AAA-8A85-43DD595E28B1}"/>
              </a:ext>
            </a:extLst>
          </p:cNvPr>
          <p:cNvSpPr>
            <a:spLocks noGrp="1"/>
          </p:cNvSpPr>
          <p:nvPr>
            <p:ph type="title"/>
          </p:nvPr>
        </p:nvSpPr>
        <p:spPr>
          <a:xfrm>
            <a:off x="1227840" y="6123992"/>
            <a:ext cx="8596668" cy="342122"/>
          </a:xfrm>
        </p:spPr>
        <p:txBody>
          <a:bodyPr>
            <a:normAutofit/>
          </a:bodyPr>
          <a:lstStyle/>
          <a:p>
            <a:pPr algn="ctr"/>
            <a:r>
              <a:rPr lang="en-US" sz="1000" dirty="0"/>
              <a:t>https://montanamovesandmeals.com/tag/myplate/</a:t>
            </a:r>
          </a:p>
        </p:txBody>
      </p:sp>
      <p:pic>
        <p:nvPicPr>
          <p:cNvPr id="5" name="Content Placeholder 4">
            <a:extLst>
              <a:ext uri="{FF2B5EF4-FFF2-40B4-BE49-F238E27FC236}">
                <a16:creationId xmlns:a16="http://schemas.microsoft.com/office/drawing/2014/main" id="{6F59BED9-E614-4DF0-943F-0DE4797CE60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4092" y="340746"/>
            <a:ext cx="8596668" cy="5675394"/>
          </a:xfrm>
        </p:spPr>
      </p:pic>
    </p:spTree>
    <p:extLst>
      <p:ext uri="{BB962C8B-B14F-4D97-AF65-F5344CB8AC3E}">
        <p14:creationId xmlns:p14="http://schemas.microsoft.com/office/powerpoint/2010/main" val="2011108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425F8-9BD6-40DA-95BD-73D82111933F}"/>
              </a:ext>
            </a:extLst>
          </p:cNvPr>
          <p:cNvSpPr>
            <a:spLocks noGrp="1"/>
          </p:cNvSpPr>
          <p:nvPr>
            <p:ph type="title"/>
          </p:nvPr>
        </p:nvSpPr>
        <p:spPr>
          <a:xfrm>
            <a:off x="910600" y="6525209"/>
            <a:ext cx="8596668" cy="1320800"/>
          </a:xfrm>
        </p:spPr>
        <p:txBody>
          <a:bodyPr>
            <a:normAutofit/>
          </a:bodyPr>
          <a:lstStyle/>
          <a:p>
            <a:r>
              <a:rPr lang="en-US" sz="1000" dirty="0"/>
              <a:t>https://www.foodnetwork.com/recipes/food-network-kitchen/herbal-chicken-sandwiches-with-apple-avocado-smoothie-recipe-3361612</a:t>
            </a:r>
          </a:p>
        </p:txBody>
      </p:sp>
      <p:pic>
        <p:nvPicPr>
          <p:cNvPr id="5" name="Content Placeholder 4">
            <a:extLst>
              <a:ext uri="{FF2B5EF4-FFF2-40B4-BE49-F238E27FC236}">
                <a16:creationId xmlns:a16="http://schemas.microsoft.com/office/drawing/2014/main" id="{F19E5161-D64E-40A9-A619-E49ADE6FBD8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89301" y="145685"/>
            <a:ext cx="8326769" cy="6249387"/>
          </a:xfrm>
        </p:spPr>
      </p:pic>
    </p:spTree>
    <p:extLst>
      <p:ext uri="{BB962C8B-B14F-4D97-AF65-F5344CB8AC3E}">
        <p14:creationId xmlns:p14="http://schemas.microsoft.com/office/powerpoint/2010/main" val="406469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F52D6-8228-4DA1-9713-17F91106D11D}"/>
              </a:ext>
            </a:extLst>
          </p:cNvPr>
          <p:cNvSpPr>
            <a:spLocks noGrp="1"/>
          </p:cNvSpPr>
          <p:nvPr>
            <p:ph type="title"/>
          </p:nvPr>
        </p:nvSpPr>
        <p:spPr>
          <a:xfrm>
            <a:off x="90104" y="315986"/>
            <a:ext cx="9968296" cy="1320800"/>
          </a:xfrm>
        </p:spPr>
        <p:txBody>
          <a:bodyPr>
            <a:normAutofit/>
          </a:bodyPr>
          <a:lstStyle/>
          <a:p>
            <a:r>
              <a:rPr lang="en-US" sz="3200" dirty="0"/>
              <a:t>Tips for making meals healthy when you’re busy…</a:t>
            </a:r>
          </a:p>
        </p:txBody>
      </p:sp>
      <p:sp>
        <p:nvSpPr>
          <p:cNvPr id="3" name="Content Placeholder 2">
            <a:extLst>
              <a:ext uri="{FF2B5EF4-FFF2-40B4-BE49-F238E27FC236}">
                <a16:creationId xmlns:a16="http://schemas.microsoft.com/office/drawing/2014/main" id="{59C4CE4C-3B83-446A-9749-BAFE6204DE72}"/>
              </a:ext>
            </a:extLst>
          </p:cNvPr>
          <p:cNvSpPr>
            <a:spLocks noGrp="1"/>
          </p:cNvSpPr>
          <p:nvPr>
            <p:ph idx="1"/>
          </p:nvPr>
        </p:nvSpPr>
        <p:spPr>
          <a:xfrm>
            <a:off x="513683" y="1188780"/>
            <a:ext cx="8795830" cy="5353234"/>
          </a:xfrm>
        </p:spPr>
        <p:txBody>
          <a:bodyPr>
            <a:normAutofit/>
          </a:bodyPr>
          <a:lstStyle/>
          <a:p>
            <a:pPr>
              <a:lnSpc>
                <a:spcPct val="150000"/>
              </a:lnSpc>
            </a:pPr>
            <a:r>
              <a:rPr lang="en-US" dirty="0"/>
              <a:t>Crockpot meals</a:t>
            </a:r>
          </a:p>
          <a:p>
            <a:pPr>
              <a:lnSpc>
                <a:spcPct val="150000"/>
              </a:lnSpc>
            </a:pPr>
            <a:r>
              <a:rPr lang="en-US" dirty="0"/>
              <a:t>Make-ahead of time freezer meals</a:t>
            </a:r>
          </a:p>
          <a:p>
            <a:pPr>
              <a:lnSpc>
                <a:spcPct val="150000"/>
              </a:lnSpc>
            </a:pPr>
            <a:r>
              <a:rPr lang="en-US" dirty="0"/>
              <a:t>Sheet tray meals</a:t>
            </a:r>
          </a:p>
          <a:p>
            <a:pPr>
              <a:lnSpc>
                <a:spcPct val="150000"/>
              </a:lnSpc>
            </a:pPr>
            <a:r>
              <a:rPr lang="en-US" dirty="0"/>
              <a:t>Selecting simple recipes (5 ingredients or less)</a:t>
            </a:r>
          </a:p>
          <a:p>
            <a:pPr>
              <a:lnSpc>
                <a:spcPct val="150000"/>
              </a:lnSpc>
            </a:pPr>
            <a:r>
              <a:rPr lang="en-US" dirty="0"/>
              <a:t>Cooking in larger batches and freezing in small containers for later use</a:t>
            </a:r>
          </a:p>
          <a:p>
            <a:pPr>
              <a:lnSpc>
                <a:spcPct val="150000"/>
              </a:lnSpc>
            </a:pPr>
            <a:r>
              <a:rPr lang="en-US" dirty="0" err="1"/>
              <a:t>Steamable</a:t>
            </a:r>
            <a:r>
              <a:rPr lang="en-US" dirty="0"/>
              <a:t> frozen vegetables for the microwave</a:t>
            </a:r>
          </a:p>
          <a:p>
            <a:pPr>
              <a:lnSpc>
                <a:spcPct val="150000"/>
              </a:lnSpc>
            </a:pPr>
            <a:r>
              <a:rPr lang="en-US" dirty="0"/>
              <a:t>Salad kits to save time and inspire new ideas</a:t>
            </a:r>
          </a:p>
          <a:p>
            <a:pPr>
              <a:lnSpc>
                <a:spcPct val="150000"/>
              </a:lnSpc>
            </a:pPr>
            <a:r>
              <a:rPr lang="en-US" dirty="0"/>
              <a:t>Tinned fruit to use for snacks or dessert</a:t>
            </a:r>
          </a:p>
          <a:p>
            <a:pPr>
              <a:lnSpc>
                <a:spcPct val="150000"/>
              </a:lnSpc>
            </a:pPr>
            <a:r>
              <a:rPr lang="en-US" dirty="0"/>
              <a:t>Blenders for smoothies to add in fruits </a:t>
            </a:r>
            <a:r>
              <a:rPr lang="en-US" b="1" dirty="0"/>
              <a:t>and</a:t>
            </a:r>
            <a:r>
              <a:rPr lang="en-US" dirty="0"/>
              <a:t> vegetables</a:t>
            </a:r>
          </a:p>
        </p:txBody>
      </p:sp>
    </p:spTree>
    <p:extLst>
      <p:ext uri="{BB962C8B-B14F-4D97-AF65-F5344CB8AC3E}">
        <p14:creationId xmlns:p14="http://schemas.microsoft.com/office/powerpoint/2010/main" val="11475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53EEB-0F8D-48BA-8AA1-1E043A6EB8AA}"/>
              </a:ext>
            </a:extLst>
          </p:cNvPr>
          <p:cNvSpPr>
            <a:spLocks noGrp="1"/>
          </p:cNvSpPr>
          <p:nvPr>
            <p:ph type="title"/>
          </p:nvPr>
        </p:nvSpPr>
        <p:spPr>
          <a:xfrm>
            <a:off x="0" y="480009"/>
            <a:ext cx="11405809" cy="1320800"/>
          </a:xfrm>
        </p:spPr>
        <p:txBody>
          <a:bodyPr>
            <a:normAutofit/>
          </a:bodyPr>
          <a:lstStyle/>
          <a:p>
            <a:r>
              <a:rPr lang="en-US" sz="3300" dirty="0"/>
              <a:t>What are the 2015-2020 guidelines for Americans?</a:t>
            </a:r>
          </a:p>
        </p:txBody>
      </p:sp>
      <p:sp>
        <p:nvSpPr>
          <p:cNvPr id="3" name="Content Placeholder 2">
            <a:extLst>
              <a:ext uri="{FF2B5EF4-FFF2-40B4-BE49-F238E27FC236}">
                <a16:creationId xmlns:a16="http://schemas.microsoft.com/office/drawing/2014/main" id="{B4030F8F-AB6D-4375-A0F9-3C2C2572E92D}"/>
              </a:ext>
            </a:extLst>
          </p:cNvPr>
          <p:cNvSpPr>
            <a:spLocks noGrp="1"/>
          </p:cNvSpPr>
          <p:nvPr>
            <p:ph idx="1"/>
          </p:nvPr>
        </p:nvSpPr>
        <p:spPr>
          <a:xfrm>
            <a:off x="677334" y="1997475"/>
            <a:ext cx="8596668" cy="4646605"/>
          </a:xfrm>
        </p:spPr>
        <p:txBody>
          <a:bodyPr>
            <a:normAutofit/>
          </a:bodyPr>
          <a:lstStyle/>
          <a:p>
            <a:pPr>
              <a:lnSpc>
                <a:spcPct val="150000"/>
              </a:lnSpc>
            </a:pPr>
            <a:r>
              <a:rPr lang="en-US" dirty="0"/>
              <a:t>Follow Healthy Eating Pattern/Portions</a:t>
            </a:r>
          </a:p>
          <a:p>
            <a:pPr lvl="1">
              <a:lnSpc>
                <a:spcPct val="150000"/>
              </a:lnSpc>
            </a:pPr>
            <a:r>
              <a:rPr lang="en-US" sz="1800" dirty="0"/>
              <a:t>To maintain weight &amp; avoid chronic diseases</a:t>
            </a:r>
          </a:p>
          <a:p>
            <a:pPr>
              <a:lnSpc>
                <a:spcPct val="150000"/>
              </a:lnSpc>
            </a:pPr>
            <a:r>
              <a:rPr lang="en-US" dirty="0"/>
              <a:t>Variety of nutrient dense foods from ALL food groups</a:t>
            </a:r>
          </a:p>
          <a:p>
            <a:pPr lvl="1">
              <a:lnSpc>
                <a:spcPct val="150000"/>
              </a:lnSpc>
            </a:pPr>
            <a:r>
              <a:rPr lang="en-US" sz="1800" dirty="0"/>
              <a:t>Fruits, vegetables, grains, dairy, protein</a:t>
            </a:r>
            <a:endParaRPr lang="en-US" dirty="0"/>
          </a:p>
          <a:p>
            <a:pPr>
              <a:lnSpc>
                <a:spcPct val="150000"/>
              </a:lnSpc>
            </a:pPr>
            <a:r>
              <a:rPr lang="en-US" dirty="0"/>
              <a:t>Limit calories: &lt;10% calories from added Sugars &amp; Saturated Fats</a:t>
            </a:r>
          </a:p>
          <a:p>
            <a:pPr>
              <a:lnSpc>
                <a:spcPct val="150000"/>
              </a:lnSpc>
            </a:pPr>
            <a:r>
              <a:rPr lang="en-US" dirty="0"/>
              <a:t>Limit caffeine: 400 mg of caffeine (or five 8-oz cups of coffee) per day</a:t>
            </a:r>
          </a:p>
          <a:p>
            <a:pPr>
              <a:lnSpc>
                <a:spcPct val="150000"/>
              </a:lnSpc>
            </a:pPr>
            <a:r>
              <a:rPr lang="en-US" dirty="0"/>
              <a:t>Limit red meat: No more than 26 oz (1 ½ </a:t>
            </a:r>
            <a:r>
              <a:rPr lang="en-US" dirty="0" err="1"/>
              <a:t>lbs</a:t>
            </a:r>
            <a:r>
              <a:rPr lang="en-US" dirty="0"/>
              <a:t>) of red meat per week </a:t>
            </a:r>
          </a:p>
          <a:p>
            <a:pPr>
              <a:lnSpc>
                <a:spcPct val="150000"/>
              </a:lnSpc>
            </a:pPr>
            <a:r>
              <a:rPr lang="en-US" dirty="0"/>
              <a:t>Reduce Sodium: &lt;2300mg/day</a:t>
            </a:r>
          </a:p>
        </p:txBody>
      </p:sp>
    </p:spTree>
    <p:extLst>
      <p:ext uri="{BB962C8B-B14F-4D97-AF65-F5344CB8AC3E}">
        <p14:creationId xmlns:p14="http://schemas.microsoft.com/office/powerpoint/2010/main" val="368214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A232B-D427-408B-8B8A-0C74DD9EB57A}"/>
              </a:ext>
            </a:extLst>
          </p:cNvPr>
          <p:cNvSpPr>
            <a:spLocks noGrp="1"/>
          </p:cNvSpPr>
          <p:nvPr>
            <p:ph type="title"/>
          </p:nvPr>
        </p:nvSpPr>
        <p:spPr/>
        <p:txBody>
          <a:bodyPr/>
          <a:lstStyle/>
          <a:p>
            <a:pPr algn="ctr"/>
            <a:r>
              <a:rPr lang="en-US" dirty="0"/>
              <a:t>How are the guidelines developed?</a:t>
            </a:r>
          </a:p>
        </p:txBody>
      </p:sp>
      <p:sp>
        <p:nvSpPr>
          <p:cNvPr id="3" name="Content Placeholder 2">
            <a:extLst>
              <a:ext uri="{FF2B5EF4-FFF2-40B4-BE49-F238E27FC236}">
                <a16:creationId xmlns:a16="http://schemas.microsoft.com/office/drawing/2014/main" id="{CCB23724-F098-49B0-8596-BF0A20B610E1}"/>
              </a:ext>
            </a:extLst>
          </p:cNvPr>
          <p:cNvSpPr>
            <a:spLocks noGrp="1"/>
          </p:cNvSpPr>
          <p:nvPr>
            <p:ph idx="1"/>
          </p:nvPr>
        </p:nvSpPr>
        <p:spPr>
          <a:xfrm>
            <a:off x="324994" y="2168978"/>
            <a:ext cx="9632737" cy="3880773"/>
          </a:xfrm>
        </p:spPr>
        <p:txBody>
          <a:bodyPr>
            <a:noAutofit/>
          </a:bodyPr>
          <a:lstStyle/>
          <a:p>
            <a:pPr>
              <a:lnSpc>
                <a:spcPct val="150000"/>
              </a:lnSpc>
            </a:pPr>
            <a:r>
              <a:rPr lang="en-US" dirty="0"/>
              <a:t>There are 3 steps in this process…</a:t>
            </a:r>
          </a:p>
          <a:p>
            <a:pPr lvl="1">
              <a:lnSpc>
                <a:spcPct val="150000"/>
              </a:lnSpc>
            </a:pPr>
            <a:r>
              <a:rPr lang="en-US" sz="1800" dirty="0"/>
              <a:t>Step 1: Review the Science</a:t>
            </a:r>
          </a:p>
          <a:p>
            <a:pPr lvl="1">
              <a:lnSpc>
                <a:spcPct val="150000"/>
              </a:lnSpc>
            </a:pPr>
            <a:r>
              <a:rPr lang="en-US" sz="1800" dirty="0"/>
              <a:t>Step 2: Develop the dietary guidelines</a:t>
            </a:r>
          </a:p>
          <a:p>
            <a:pPr lvl="1">
              <a:lnSpc>
                <a:spcPct val="150000"/>
              </a:lnSpc>
            </a:pPr>
            <a:r>
              <a:rPr lang="en-US" sz="1800" dirty="0"/>
              <a:t>Step 3: Implement dietary guidelines</a:t>
            </a:r>
          </a:p>
        </p:txBody>
      </p:sp>
    </p:spTree>
    <p:extLst>
      <p:ext uri="{BB962C8B-B14F-4D97-AF65-F5344CB8AC3E}">
        <p14:creationId xmlns:p14="http://schemas.microsoft.com/office/powerpoint/2010/main" val="131655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Face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2337</TotalTime>
  <Words>1745</Words>
  <Application>Microsoft Office PowerPoint</Application>
  <PresentationFormat>Widescreen</PresentationFormat>
  <Paragraphs>242</Paragraphs>
  <Slides>37</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Trebuchet MS</vt:lpstr>
      <vt:lpstr>Wingdings 3</vt:lpstr>
      <vt:lpstr>Facet</vt:lpstr>
      <vt:lpstr>Food and Disease Prevention</vt:lpstr>
      <vt:lpstr>Objectives</vt:lpstr>
      <vt:lpstr>What are the components of a healthy meal?</vt:lpstr>
      <vt:lpstr>https://www.foodnetwork.com/healthy/photos/myplate-meals</vt:lpstr>
      <vt:lpstr>https://montanamovesandmeals.com/tag/myplate/</vt:lpstr>
      <vt:lpstr>https://www.foodnetwork.com/recipes/food-network-kitchen/herbal-chicken-sandwiches-with-apple-avocado-smoothie-recipe-3361612</vt:lpstr>
      <vt:lpstr>Tips for making meals healthy when you’re busy…</vt:lpstr>
      <vt:lpstr>What are the 2015-2020 guidelines for Americans?</vt:lpstr>
      <vt:lpstr>How are the guidelines developed?</vt:lpstr>
      <vt:lpstr>Key Points</vt:lpstr>
      <vt:lpstr>PowerPoint Presentation</vt:lpstr>
      <vt:lpstr>Added Sugar</vt:lpstr>
      <vt:lpstr>Unlikely Sources of Added Sugar</vt:lpstr>
      <vt:lpstr>PowerPoint Presentation</vt:lpstr>
      <vt:lpstr>High calorie foods</vt:lpstr>
      <vt:lpstr>Eating out and staying healthy</vt:lpstr>
      <vt:lpstr>Diabetes</vt:lpstr>
      <vt:lpstr>Family History and Diabetes</vt:lpstr>
      <vt:lpstr>Salt</vt:lpstr>
      <vt:lpstr>PowerPoint Presentation</vt:lpstr>
      <vt:lpstr>Fats</vt:lpstr>
      <vt:lpstr>Why?</vt:lpstr>
      <vt:lpstr>PowerPoint Presentation</vt:lpstr>
      <vt:lpstr>PowerPoint Presentation</vt:lpstr>
      <vt:lpstr>Heart health and fat intake</vt:lpstr>
      <vt:lpstr>Physical Activity</vt:lpstr>
      <vt:lpstr>Physical Activity</vt:lpstr>
      <vt:lpstr>Benefits of Exercise</vt:lpstr>
      <vt:lpstr>Where Americans are at currently with physical activity</vt:lpstr>
      <vt:lpstr>Protein</vt:lpstr>
      <vt:lpstr>PowerPoint Presentation</vt:lpstr>
      <vt:lpstr>Animal Protein Sources…</vt:lpstr>
      <vt:lpstr>Plant Protein Sources</vt:lpstr>
      <vt:lpstr>Red Meats</vt:lpstr>
      <vt:lpstr>Cancer</vt:lpstr>
      <vt:lpstr>Conclusion</vt:lpstr>
      <vt:lpstr>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Dietary Guidelines for Americans</dc:title>
  <dc:creator>Nikki</dc:creator>
  <cp:lastModifiedBy>Masters, Andrea</cp:lastModifiedBy>
  <cp:revision>324</cp:revision>
  <dcterms:created xsi:type="dcterms:W3CDTF">2018-06-12T15:46:11Z</dcterms:created>
  <dcterms:modified xsi:type="dcterms:W3CDTF">2018-06-28T19:25:51Z</dcterms:modified>
</cp:coreProperties>
</file>