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9"/>
  </p:notesMasterIdLst>
  <p:handoutMasterIdLst>
    <p:handoutMasterId r:id="rId10"/>
  </p:handoutMasterIdLst>
  <p:sldIdLst>
    <p:sldId id="256" r:id="rId2"/>
    <p:sldId id="342" r:id="rId3"/>
    <p:sldId id="330" r:id="rId4"/>
    <p:sldId id="338" r:id="rId5"/>
    <p:sldId id="339" r:id="rId6"/>
    <p:sldId id="340" r:id="rId7"/>
    <p:sldId id="341"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FA5AC57-80CB-4C8E-B711-776F26BE2D6C}">
          <p14:sldIdLst>
            <p14:sldId id="256"/>
            <p14:sldId id="342"/>
            <p14:sldId id="330"/>
            <p14:sldId id="338"/>
            <p14:sldId id="339"/>
            <p14:sldId id="340"/>
            <p14:sldId id="341"/>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roeder, Matt" initials="S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4080"/>
    <a:srgbClr val="12175C"/>
    <a:srgbClr val="8E8E8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5" d="100"/>
          <a:sy n="75" d="100"/>
        </p:scale>
        <p:origin x="-1594" y="-18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B41D671D-5495-4C90-A7CE-1251633A3A9F}" type="datetimeFigureOut">
              <a:rPr lang="en-US" smtClean="0"/>
              <a:t>12/8/2014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05AF637-0278-46FB-8596-2419A3DA91CE}" type="slidenum">
              <a:rPr lang="en-US" smtClean="0"/>
              <a:t>‹#›</a:t>
            </a:fld>
            <a:endParaRPr lang="en-US" dirty="0"/>
          </a:p>
        </p:txBody>
      </p:sp>
    </p:spTree>
    <p:extLst>
      <p:ext uri="{BB962C8B-B14F-4D97-AF65-F5344CB8AC3E}">
        <p14:creationId xmlns:p14="http://schemas.microsoft.com/office/powerpoint/2010/main" val="610061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FE7383C-E3AB-40A2-90C2-1A91FC5164E6}" type="datetimeFigureOut">
              <a:rPr lang="en-US" smtClean="0"/>
              <a:t>12/8/2014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AF5E8D7-DB77-4E73-859A-9EADFAC7A4AC}" type="slidenum">
              <a:rPr lang="en-US" smtClean="0"/>
              <a:t>‹#›</a:t>
            </a:fld>
            <a:endParaRPr lang="en-US" dirty="0"/>
          </a:p>
        </p:txBody>
      </p:sp>
    </p:spTree>
    <p:extLst>
      <p:ext uri="{BB962C8B-B14F-4D97-AF65-F5344CB8AC3E}">
        <p14:creationId xmlns:p14="http://schemas.microsoft.com/office/powerpoint/2010/main" val="2226135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75F764B-B6C0-4EA7-9ED4-6842FA57BCB4}" type="datetime1">
              <a:rPr lang="en-US" smtClean="0"/>
              <a:t>12/8/2014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845594-D593-4C02-8B04-E2E669FA901F}" type="datetime1">
              <a:rPr lang="en-US" smtClean="0"/>
              <a:t>12/8/2014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91BE97-A67B-495E-8600-BE27FBA44F6C}" type="datetime1">
              <a:rPr lang="en-US" smtClean="0"/>
              <a:t>12/8/2014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C78E1-AA09-485C-8633-9006CA927525}" type="datetime1">
              <a:rPr lang="en-US" smtClean="0"/>
              <a:t>12/8/2014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EA0F15-005C-40FC-92C5-84D2FE6F12D1}" type="datetime1">
              <a:rPr lang="en-US" smtClean="0"/>
              <a:t>12/8/2014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26906F-1CD1-4F69-9627-CF5F3A28D084}" type="datetime1">
              <a:rPr lang="en-US" smtClean="0"/>
              <a:t>12/8/2014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888C76-5B38-4465-B9C8-3CD448F3BFEC}" type="datetime1">
              <a:rPr lang="en-US" smtClean="0"/>
              <a:t>12/8/2014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FD889E0-CAB2-4699-909D-B9A88D47ACBE}"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B47592-AD10-4EEE-AB5A-A50D64DAF07F}" type="datetime1">
              <a:rPr lang="en-US" smtClean="0"/>
              <a:t>12/8/2014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FD889E0-CAB2-4699-909D-B9A88D47ACB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EE9C9D-CCFA-4FD0-AB52-A763EB289852}" type="datetime1">
              <a:rPr lang="en-US" smtClean="0"/>
              <a:t>12/8/2014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FD889E0-CAB2-4699-909D-B9A88D47ACB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5375D9-C5E3-4C73-B098-B868FA8A4474}" type="datetime1">
              <a:rPr lang="en-US" smtClean="0"/>
              <a:t>12/8/2014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BE05087-DA9D-47C2-A718-ECA0B5035859}" type="datetime1">
              <a:rPr lang="en-US" smtClean="0"/>
              <a:t>12/8/2014</a:t>
            </a:fld>
            <a:endParaRPr lang="en-US" dirty="0"/>
          </a:p>
        </p:txBody>
      </p:sp>
      <p:sp>
        <p:nvSpPr>
          <p:cNvPr id="9" name="Slide Number Placeholder 8"/>
          <p:cNvSpPr>
            <a:spLocks noGrp="1"/>
          </p:cNvSpPr>
          <p:nvPr>
            <p:ph type="sldNum" sz="quarter" idx="11"/>
          </p:nvPr>
        </p:nvSpPr>
        <p:spPr/>
        <p:txBody>
          <a:bodyPr/>
          <a:lstStyle/>
          <a:p>
            <a:fld id="{5FD889E0-CAB2-4699-909D-B9A88D47ACBE}"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FD889E0-CAB2-4699-909D-B9A88D47ACBE}"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68C0202-5363-40BB-9105-BB53F32520DB}" type="datetime1">
              <a:rPr lang="en-US" smtClean="0"/>
              <a:t>12/8/2014</a:t>
            </a:fld>
            <a:endParaRPr lang="en-US" dirty="0"/>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package" Target="../embeddings/Microsoft_Excel_Worksheet2.xlsx"/><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emf"/><Relationship Id="rId5" Type="http://schemas.openxmlformats.org/officeDocument/2006/relationships/package" Target="../embeddings/Microsoft_Excel_Worksheet3.xlsx"/><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6.emf"/><Relationship Id="rId5" Type="http://schemas.openxmlformats.org/officeDocument/2006/relationships/package" Target="../embeddings/Microsoft_Excel_Worksheet4.xlsx"/><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7.emf"/><Relationship Id="rId5" Type="http://schemas.openxmlformats.org/officeDocument/2006/relationships/package" Target="../embeddings/Microsoft_Excel_Worksheet5.xlsx"/><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1"/>
          </p:nvPr>
        </p:nvSpPr>
        <p:spPr>
          <a:xfrm>
            <a:off x="1009684" y="5761408"/>
            <a:ext cx="6860998" cy="533400"/>
          </a:xfrm>
        </p:spPr>
        <p:txBody>
          <a:bodyPr>
            <a:noAutofit/>
          </a:bodyPr>
          <a:lstStyle/>
          <a:p>
            <a:r>
              <a:rPr lang="en-US" sz="2600" dirty="0" smtClean="0">
                <a:solidFill>
                  <a:schemeClr val="accent6">
                    <a:lumMod val="50000"/>
                  </a:schemeClr>
                </a:solidFill>
              </a:rPr>
              <a:t>Supplemental Capital Budgeting Request </a:t>
            </a:r>
          </a:p>
        </p:txBody>
      </p:sp>
      <p:pic>
        <p:nvPicPr>
          <p:cNvPr id="10" name="Picture 9"/>
          <p:cNvPicPr>
            <a:picLocks noChangeAspect="1"/>
          </p:cNvPicPr>
          <p:nvPr/>
        </p:nvPicPr>
        <p:blipFill>
          <a:blip r:embed="rId2"/>
          <a:stretch>
            <a:fillRect/>
          </a:stretch>
        </p:blipFill>
        <p:spPr>
          <a:xfrm>
            <a:off x="1123056" y="1778736"/>
            <a:ext cx="6066369" cy="2344399"/>
          </a:xfrm>
          <a:prstGeom prst="rect">
            <a:avLst/>
          </a:prstGeom>
        </p:spPr>
      </p:pic>
      <p:sp>
        <p:nvSpPr>
          <p:cNvPr id="5" name="Title 3"/>
          <p:cNvSpPr txBox="1">
            <a:spLocks/>
          </p:cNvSpPr>
          <p:nvPr/>
        </p:nvSpPr>
        <p:spPr>
          <a:xfrm>
            <a:off x="0" y="301098"/>
            <a:ext cx="8470672" cy="1143000"/>
          </a:xfrm>
          <a:prstGeom prst="rect">
            <a:avLst/>
          </a:prstGeom>
          <a:solidFill>
            <a:srgbClr val="004080"/>
          </a:solidFill>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endParaRPr lang="en-US" sz="2800" dirty="0">
              <a:solidFill>
                <a:schemeClr val="bg1"/>
              </a:solidFill>
            </a:endParaRPr>
          </a:p>
        </p:txBody>
      </p:sp>
      <p:sp>
        <p:nvSpPr>
          <p:cNvPr id="2" name="Slide Number Placeholder 1"/>
          <p:cNvSpPr>
            <a:spLocks noGrp="1"/>
          </p:cNvSpPr>
          <p:nvPr>
            <p:ph type="sldNum" sz="quarter" idx="12"/>
          </p:nvPr>
        </p:nvSpPr>
        <p:spPr/>
        <p:txBody>
          <a:bodyPr/>
          <a:lstStyle/>
          <a:p>
            <a:fld id="{5FD889E0-CAB2-4699-909D-B9A88D47ACBE}" type="slidenum">
              <a:rPr lang="en-US" smtClean="0"/>
              <a:t>1</a:t>
            </a:fld>
            <a:endParaRPr lang="en-US" dirty="0"/>
          </a:p>
        </p:txBody>
      </p:sp>
      <p:sp>
        <p:nvSpPr>
          <p:cNvPr id="7" name="Rectangle 6"/>
          <p:cNvSpPr/>
          <p:nvPr/>
        </p:nvSpPr>
        <p:spPr>
          <a:xfrm>
            <a:off x="740621" y="5917843"/>
            <a:ext cx="208711" cy="1914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123056" y="4496499"/>
            <a:ext cx="4473141" cy="923330"/>
          </a:xfrm>
          <a:prstGeom prst="rect">
            <a:avLst/>
          </a:prstGeom>
          <a:noFill/>
        </p:spPr>
        <p:txBody>
          <a:bodyPr wrap="square" rtlCol="0">
            <a:spAutoFit/>
          </a:bodyPr>
          <a:lstStyle/>
          <a:p>
            <a:r>
              <a:rPr lang="en-US" dirty="0" smtClean="0">
                <a:solidFill>
                  <a:schemeClr val="tx1">
                    <a:lumMod val="75000"/>
                    <a:lumOff val="25000"/>
                  </a:schemeClr>
                </a:solidFill>
              </a:rPr>
              <a:t>Board of Trustees</a:t>
            </a:r>
          </a:p>
          <a:p>
            <a:r>
              <a:rPr lang="en-US" dirty="0" smtClean="0">
                <a:solidFill>
                  <a:schemeClr val="tx1">
                    <a:lumMod val="75000"/>
                    <a:lumOff val="25000"/>
                  </a:schemeClr>
                </a:solidFill>
              </a:rPr>
              <a:t>Finance &amp; Audit Committee Meeting</a:t>
            </a:r>
          </a:p>
          <a:p>
            <a:r>
              <a:rPr lang="en-US" dirty="0" smtClean="0">
                <a:solidFill>
                  <a:schemeClr val="tx1">
                    <a:lumMod val="75000"/>
                    <a:lumOff val="25000"/>
                  </a:schemeClr>
                </a:solidFill>
              </a:rPr>
              <a:t>December 15, 2014</a:t>
            </a:r>
            <a:endParaRPr lang="en-US" dirty="0">
              <a:solidFill>
                <a:schemeClr val="tx1">
                  <a:lumMod val="75000"/>
                  <a:lumOff val="25000"/>
                </a:schemeClr>
              </a:solidFill>
            </a:endParaRPr>
          </a:p>
        </p:txBody>
      </p:sp>
    </p:spTree>
    <p:extLst>
      <p:ext uri="{BB962C8B-B14F-4D97-AF65-F5344CB8AC3E}">
        <p14:creationId xmlns:p14="http://schemas.microsoft.com/office/powerpoint/2010/main" val="3971455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01098"/>
            <a:ext cx="8470672" cy="1143000"/>
          </a:xfrm>
          <a:solidFill>
            <a:srgbClr val="004080"/>
          </a:solidFill>
        </p:spPr>
        <p:txBody>
          <a:bodyPr/>
          <a:lstStyle/>
          <a:p>
            <a:r>
              <a:rPr lang="en-US" sz="2800" dirty="0" smtClean="0">
                <a:solidFill>
                  <a:schemeClr val="bg1"/>
                </a:solidFill>
              </a:rPr>
              <a:t>UT CAPITAL SPEND VS. HIGHER ED INDUSTRY</a:t>
            </a:r>
            <a:endParaRPr lang="en-US" sz="2000" dirty="0">
              <a:solidFill>
                <a:schemeClr val="bg1"/>
              </a:solidFill>
            </a:endParaRPr>
          </a:p>
        </p:txBody>
      </p:sp>
      <p:pic>
        <p:nvPicPr>
          <p:cNvPr id="6" name="Picture 5"/>
          <p:cNvPicPr>
            <a:picLocks noChangeAspect="1"/>
          </p:cNvPicPr>
          <p:nvPr/>
        </p:nvPicPr>
        <p:blipFill>
          <a:blip r:embed="rId3"/>
          <a:stretch>
            <a:fillRect/>
          </a:stretch>
        </p:blipFill>
        <p:spPr>
          <a:xfrm>
            <a:off x="3786011" y="6253841"/>
            <a:ext cx="1115098" cy="430939"/>
          </a:xfrm>
          <a:prstGeom prst="rect">
            <a:avLst/>
          </a:prstGeom>
        </p:spPr>
      </p:pic>
      <p:sp>
        <p:nvSpPr>
          <p:cNvPr id="2" name="Slide Number Placeholder 1"/>
          <p:cNvSpPr>
            <a:spLocks noGrp="1"/>
          </p:cNvSpPr>
          <p:nvPr>
            <p:ph type="sldNum" sz="quarter" idx="12"/>
          </p:nvPr>
        </p:nvSpPr>
        <p:spPr/>
        <p:txBody>
          <a:bodyPr/>
          <a:lstStyle/>
          <a:p>
            <a:fld id="{5FD889E0-CAB2-4699-909D-B9A88D47ACBE}" type="slidenum">
              <a:rPr lang="en-US" smtClean="0"/>
              <a:t>2</a:t>
            </a:fld>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4140841994"/>
              </p:ext>
            </p:extLst>
          </p:nvPr>
        </p:nvGraphicFramePr>
        <p:xfrm>
          <a:off x="817563" y="1679575"/>
          <a:ext cx="7070725" cy="2124075"/>
        </p:xfrm>
        <a:graphic>
          <a:graphicData uri="http://schemas.openxmlformats.org/presentationml/2006/ole">
            <mc:AlternateContent xmlns:mc="http://schemas.openxmlformats.org/markup-compatibility/2006">
              <mc:Choice xmlns:v="urn:schemas-microsoft-com:vml" Requires="v">
                <p:oleObj spid="_x0000_s1043" name="Worksheet" r:id="rId5" imgW="4343305" imgH="1303128" progId="Excel.Sheet.12">
                  <p:embed/>
                </p:oleObj>
              </mc:Choice>
              <mc:Fallback>
                <p:oleObj name="Worksheet" r:id="rId5" imgW="4343305" imgH="1303128" progId="Excel.Sheet.12">
                  <p:embed/>
                  <p:pic>
                    <p:nvPicPr>
                      <p:cNvPr id="0" name=""/>
                      <p:cNvPicPr/>
                      <p:nvPr/>
                    </p:nvPicPr>
                    <p:blipFill>
                      <a:blip r:embed="rId6"/>
                      <a:stretch>
                        <a:fillRect/>
                      </a:stretch>
                    </p:blipFill>
                    <p:spPr>
                      <a:xfrm>
                        <a:off x="817563" y="1679575"/>
                        <a:ext cx="7070725" cy="2124075"/>
                      </a:xfrm>
                      <a:prstGeom prst="rect">
                        <a:avLst/>
                      </a:prstGeom>
                    </p:spPr>
                  </p:pic>
                </p:oleObj>
              </mc:Fallback>
            </mc:AlternateContent>
          </a:graphicData>
        </a:graphic>
      </p:graphicFrame>
      <p:sp>
        <p:nvSpPr>
          <p:cNvPr id="5" name="TextBox 4"/>
          <p:cNvSpPr txBox="1"/>
          <p:nvPr/>
        </p:nvSpPr>
        <p:spPr>
          <a:xfrm>
            <a:off x="1029926" y="4018326"/>
            <a:ext cx="6766084" cy="1754327"/>
          </a:xfrm>
          <a:prstGeom prst="rect">
            <a:avLst/>
          </a:prstGeom>
          <a:solidFill>
            <a:schemeClr val="bg2"/>
          </a:solidFill>
          <a:ln w="25400">
            <a:solidFill>
              <a:schemeClr val="accent1"/>
            </a:solidFill>
          </a:ln>
        </p:spPr>
        <p:txBody>
          <a:bodyPr wrap="square" rtlCol="0">
            <a:spAutoFit/>
          </a:bodyPr>
          <a:lstStyle/>
          <a:p>
            <a:r>
              <a:rPr lang="en-US" dirty="0" smtClean="0"/>
              <a:t>Key Take-Away Message:</a:t>
            </a:r>
          </a:p>
          <a:p>
            <a:pPr marL="342900" indent="-342900">
              <a:buFont typeface="+mj-lt"/>
              <a:buAutoNum type="arabicPeriod"/>
            </a:pPr>
            <a:r>
              <a:rPr lang="en-US" dirty="0" smtClean="0"/>
              <a:t>UT spending on physical plant lags the industry</a:t>
            </a:r>
          </a:p>
          <a:p>
            <a:pPr marL="342900" indent="-342900">
              <a:buFont typeface="+mj-lt"/>
              <a:buAutoNum type="arabicPeriod"/>
            </a:pPr>
            <a:r>
              <a:rPr lang="en-US" dirty="0" smtClean="0"/>
              <a:t>Our physical plant is older than the industry</a:t>
            </a:r>
          </a:p>
          <a:p>
            <a:pPr marL="342900" indent="-342900">
              <a:buFont typeface="+mj-lt"/>
              <a:buAutoNum type="arabicPeriod"/>
            </a:pPr>
            <a:r>
              <a:rPr lang="en-US" dirty="0" smtClean="0"/>
              <a:t>Our current pace of funding will cause the University to fall further behind.   </a:t>
            </a:r>
          </a:p>
          <a:p>
            <a:pPr marL="342900" indent="-342900">
              <a:buFont typeface="+mj-lt"/>
              <a:buAutoNum type="arabicPeriod"/>
            </a:pPr>
            <a:r>
              <a:rPr lang="en-US" dirty="0" smtClean="0">
                <a:solidFill>
                  <a:srgbClr val="000000"/>
                </a:solidFill>
              </a:rPr>
              <a:t>This same picture exists if we looked only at UTMC.</a:t>
            </a:r>
            <a:endParaRPr lang="en-US" dirty="0">
              <a:solidFill>
                <a:srgbClr val="000000"/>
              </a:solidFill>
            </a:endParaRPr>
          </a:p>
        </p:txBody>
      </p:sp>
    </p:spTree>
    <p:extLst>
      <p:ext uri="{BB962C8B-B14F-4D97-AF65-F5344CB8AC3E}">
        <p14:creationId xmlns:p14="http://schemas.microsoft.com/office/powerpoint/2010/main" val="859579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01098"/>
            <a:ext cx="8470672" cy="1143000"/>
          </a:xfrm>
          <a:solidFill>
            <a:srgbClr val="004080"/>
          </a:solidFill>
        </p:spPr>
        <p:txBody>
          <a:bodyPr/>
          <a:lstStyle/>
          <a:p>
            <a:r>
              <a:rPr lang="en-US" sz="2800" dirty="0" smtClean="0">
                <a:solidFill>
                  <a:schemeClr val="bg1"/>
                </a:solidFill>
              </a:rPr>
              <a:t>INVESTMENT IN CAPITAL ASSETS – THE CONUNDRUM</a:t>
            </a:r>
            <a:endParaRPr lang="en-US" sz="2000" dirty="0">
              <a:solidFill>
                <a:schemeClr val="bg1"/>
              </a:solidFill>
            </a:endParaRPr>
          </a:p>
        </p:txBody>
      </p:sp>
      <p:pic>
        <p:nvPicPr>
          <p:cNvPr id="6" name="Picture 5"/>
          <p:cNvPicPr>
            <a:picLocks noChangeAspect="1"/>
          </p:cNvPicPr>
          <p:nvPr/>
        </p:nvPicPr>
        <p:blipFill>
          <a:blip r:embed="rId3"/>
          <a:stretch>
            <a:fillRect/>
          </a:stretch>
        </p:blipFill>
        <p:spPr>
          <a:xfrm>
            <a:off x="3786011" y="6253841"/>
            <a:ext cx="1115098" cy="430939"/>
          </a:xfrm>
          <a:prstGeom prst="rect">
            <a:avLst/>
          </a:prstGeom>
        </p:spPr>
      </p:pic>
      <p:sp>
        <p:nvSpPr>
          <p:cNvPr id="2" name="Slide Number Placeholder 1"/>
          <p:cNvSpPr>
            <a:spLocks noGrp="1"/>
          </p:cNvSpPr>
          <p:nvPr>
            <p:ph type="sldNum" sz="quarter" idx="12"/>
          </p:nvPr>
        </p:nvSpPr>
        <p:spPr/>
        <p:txBody>
          <a:bodyPr/>
          <a:lstStyle/>
          <a:p>
            <a:fld id="{5FD889E0-CAB2-4699-909D-B9A88D47ACBE}" type="slidenum">
              <a:rPr lang="en-US" smtClean="0"/>
              <a:t>3</a:t>
            </a:fld>
            <a:endParaRPr lang="en-US" dirty="0"/>
          </a:p>
        </p:txBody>
      </p:sp>
      <p:graphicFrame>
        <p:nvGraphicFramePr>
          <p:cNvPr id="7" name="Content Placeholder 6"/>
          <p:cNvGraphicFramePr>
            <a:graphicFrameLocks noGrp="1" noChangeAspect="1"/>
          </p:cNvGraphicFramePr>
          <p:nvPr>
            <p:ph idx="1"/>
            <p:extLst>
              <p:ext uri="{D42A27DB-BD31-4B8C-83A1-F6EECF244321}">
                <p14:modId xmlns:p14="http://schemas.microsoft.com/office/powerpoint/2010/main" val="2607236493"/>
              </p:ext>
            </p:extLst>
          </p:nvPr>
        </p:nvGraphicFramePr>
        <p:xfrm>
          <a:off x="344469" y="1650305"/>
          <a:ext cx="4377954" cy="4261545"/>
        </p:xfrm>
        <a:graphic>
          <a:graphicData uri="http://schemas.openxmlformats.org/presentationml/2006/ole">
            <mc:AlternateContent xmlns:mc="http://schemas.openxmlformats.org/markup-compatibility/2006">
              <mc:Choice xmlns:v="urn:schemas-microsoft-com:vml" Requires="v">
                <p:oleObj spid="_x0000_s8220" name="Worksheet" r:id="rId5" imgW="3421396" imgH="3329856" progId="Excel.Sheet.12">
                  <p:embed/>
                </p:oleObj>
              </mc:Choice>
              <mc:Fallback>
                <p:oleObj name="Worksheet" r:id="rId5" imgW="3421396" imgH="3329856" progId="Excel.Sheet.12">
                  <p:embed/>
                  <p:pic>
                    <p:nvPicPr>
                      <p:cNvPr id="0" name=""/>
                      <p:cNvPicPr/>
                      <p:nvPr/>
                    </p:nvPicPr>
                    <p:blipFill>
                      <a:blip r:embed="rId6"/>
                      <a:stretch>
                        <a:fillRect/>
                      </a:stretch>
                    </p:blipFill>
                    <p:spPr>
                      <a:xfrm>
                        <a:off x="344469" y="1650305"/>
                        <a:ext cx="4377954" cy="4261545"/>
                      </a:xfrm>
                      <a:prstGeom prst="rect">
                        <a:avLst/>
                      </a:prstGeom>
                      <a:ln>
                        <a:solidFill>
                          <a:schemeClr val="accent1"/>
                        </a:solidFill>
                      </a:ln>
                    </p:spPr>
                  </p:pic>
                </p:oleObj>
              </mc:Fallback>
            </mc:AlternateContent>
          </a:graphicData>
        </a:graphic>
      </p:graphicFrame>
      <p:sp>
        <p:nvSpPr>
          <p:cNvPr id="8" name="TextBox 7"/>
          <p:cNvSpPr txBox="1"/>
          <p:nvPr/>
        </p:nvSpPr>
        <p:spPr>
          <a:xfrm>
            <a:off x="5167619" y="1650305"/>
            <a:ext cx="3053592" cy="4770537"/>
          </a:xfrm>
          <a:prstGeom prst="rect">
            <a:avLst/>
          </a:prstGeom>
          <a:solidFill>
            <a:schemeClr val="bg2"/>
          </a:solidFill>
          <a:ln w="25400">
            <a:solidFill>
              <a:schemeClr val="accent1"/>
            </a:solidFill>
          </a:ln>
        </p:spPr>
        <p:txBody>
          <a:bodyPr wrap="square" rtlCol="0">
            <a:spAutoFit/>
          </a:bodyPr>
          <a:lstStyle/>
          <a:p>
            <a:r>
              <a:rPr lang="en-US" sz="1600" dirty="0" smtClean="0"/>
              <a:t>Cash from Operations and State Capital Appropriations are insufficient to properly re-invest in the capital assets of the University.  </a:t>
            </a:r>
          </a:p>
          <a:p>
            <a:endParaRPr lang="en-US" sz="1600" dirty="0"/>
          </a:p>
          <a:p>
            <a:r>
              <a:rPr lang="en-US" sz="1600" dirty="0" smtClean="0"/>
              <a:t>To properly fund depreciation, the University would need to use institutional reserves or debt. </a:t>
            </a:r>
          </a:p>
          <a:p>
            <a:endParaRPr lang="en-US" sz="1600" dirty="0"/>
          </a:p>
          <a:p>
            <a:r>
              <a:rPr lang="en-US" sz="1600" dirty="0" smtClean="0"/>
              <a:t>This is not sustainable over the long-term.</a:t>
            </a:r>
          </a:p>
          <a:p>
            <a:endParaRPr lang="en-US" sz="1600" dirty="0">
              <a:solidFill>
                <a:srgbClr val="000000"/>
              </a:solidFill>
            </a:endParaRPr>
          </a:p>
          <a:p>
            <a:r>
              <a:rPr lang="en-US" sz="1600" dirty="0" smtClean="0">
                <a:solidFill>
                  <a:srgbClr val="000000"/>
                </a:solidFill>
              </a:rPr>
              <a:t>The University capital funding is $28M short of depreciation and approximately $40M short of the higher education industry.  This shortfall is split roughly 50/50 between the academic and clinical missions.</a:t>
            </a:r>
            <a:endParaRPr lang="en-US" sz="1600" dirty="0">
              <a:solidFill>
                <a:srgbClr val="000000"/>
              </a:solidFill>
            </a:endParaRPr>
          </a:p>
        </p:txBody>
      </p:sp>
      <p:sp>
        <p:nvSpPr>
          <p:cNvPr id="10" name="Oval 9"/>
          <p:cNvSpPr/>
          <p:nvPr/>
        </p:nvSpPr>
        <p:spPr>
          <a:xfrm>
            <a:off x="2953578" y="5286404"/>
            <a:ext cx="1253221" cy="50479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rved Left Arrow 10"/>
          <p:cNvSpPr/>
          <p:nvPr/>
        </p:nvSpPr>
        <p:spPr>
          <a:xfrm>
            <a:off x="3930894" y="3140931"/>
            <a:ext cx="377505" cy="1532669"/>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95157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01098"/>
            <a:ext cx="8470672" cy="1143000"/>
          </a:xfrm>
          <a:solidFill>
            <a:srgbClr val="004080"/>
          </a:solidFill>
        </p:spPr>
        <p:txBody>
          <a:bodyPr/>
          <a:lstStyle/>
          <a:p>
            <a:r>
              <a:rPr lang="en-US" sz="2800" dirty="0" smtClean="0">
                <a:solidFill>
                  <a:schemeClr val="bg1"/>
                </a:solidFill>
              </a:rPr>
              <a:t>FY 15 CAPITAL BUDGET ALLOCATION</a:t>
            </a:r>
            <a:endParaRPr lang="en-US" sz="2000" dirty="0">
              <a:solidFill>
                <a:schemeClr val="bg1"/>
              </a:solidFill>
            </a:endParaRPr>
          </a:p>
        </p:txBody>
      </p:sp>
      <p:pic>
        <p:nvPicPr>
          <p:cNvPr id="6" name="Picture 5"/>
          <p:cNvPicPr>
            <a:picLocks noChangeAspect="1"/>
          </p:cNvPicPr>
          <p:nvPr/>
        </p:nvPicPr>
        <p:blipFill>
          <a:blip r:embed="rId3"/>
          <a:stretch>
            <a:fillRect/>
          </a:stretch>
        </p:blipFill>
        <p:spPr>
          <a:xfrm>
            <a:off x="3786011" y="6253841"/>
            <a:ext cx="1115098" cy="430939"/>
          </a:xfrm>
          <a:prstGeom prst="rect">
            <a:avLst/>
          </a:prstGeom>
        </p:spPr>
      </p:pic>
      <p:sp>
        <p:nvSpPr>
          <p:cNvPr id="2" name="Slide Number Placeholder 1"/>
          <p:cNvSpPr>
            <a:spLocks noGrp="1"/>
          </p:cNvSpPr>
          <p:nvPr>
            <p:ph type="sldNum" sz="quarter" idx="12"/>
          </p:nvPr>
        </p:nvSpPr>
        <p:spPr/>
        <p:txBody>
          <a:bodyPr/>
          <a:lstStyle/>
          <a:p>
            <a:fld id="{5FD889E0-CAB2-4699-909D-B9A88D47ACBE}" type="slidenum">
              <a:rPr lang="en-US" smtClean="0"/>
              <a:t>4</a:t>
            </a:fld>
            <a:endParaRPr lang="en-US" dirty="0"/>
          </a:p>
        </p:txBody>
      </p:sp>
      <p:graphicFrame>
        <p:nvGraphicFramePr>
          <p:cNvPr id="7" name="Content Placeholder 6"/>
          <p:cNvGraphicFramePr>
            <a:graphicFrameLocks noGrp="1" noChangeAspect="1"/>
          </p:cNvGraphicFramePr>
          <p:nvPr>
            <p:ph idx="1"/>
            <p:extLst>
              <p:ext uri="{D42A27DB-BD31-4B8C-83A1-F6EECF244321}">
                <p14:modId xmlns:p14="http://schemas.microsoft.com/office/powerpoint/2010/main" val="3219588199"/>
              </p:ext>
            </p:extLst>
          </p:nvPr>
        </p:nvGraphicFramePr>
        <p:xfrm>
          <a:off x="542925" y="1829499"/>
          <a:ext cx="4119563" cy="4002088"/>
        </p:xfrm>
        <a:graphic>
          <a:graphicData uri="http://schemas.openxmlformats.org/presentationml/2006/ole">
            <mc:AlternateContent xmlns:mc="http://schemas.openxmlformats.org/markup-compatibility/2006">
              <mc:Choice xmlns:v="urn:schemas-microsoft-com:vml" Requires="v">
                <p:oleObj spid="_x0000_s9244" name="Worksheet" r:id="rId5" imgW="3428959" imgH="3329856" progId="Excel.Sheet.12">
                  <p:embed/>
                </p:oleObj>
              </mc:Choice>
              <mc:Fallback>
                <p:oleObj name="Worksheet" r:id="rId5" imgW="3428959" imgH="3329856" progId="Excel.Sheet.12">
                  <p:embed/>
                  <p:pic>
                    <p:nvPicPr>
                      <p:cNvPr id="0" name=""/>
                      <p:cNvPicPr/>
                      <p:nvPr/>
                    </p:nvPicPr>
                    <p:blipFill>
                      <a:blip r:embed="rId6"/>
                      <a:stretch>
                        <a:fillRect/>
                      </a:stretch>
                    </p:blipFill>
                    <p:spPr>
                      <a:xfrm>
                        <a:off x="542925" y="1829499"/>
                        <a:ext cx="4119563" cy="4002088"/>
                      </a:xfrm>
                      <a:prstGeom prst="rect">
                        <a:avLst/>
                      </a:prstGeom>
                      <a:ln>
                        <a:solidFill>
                          <a:schemeClr val="accent1"/>
                        </a:solidFill>
                      </a:ln>
                    </p:spPr>
                  </p:pic>
                </p:oleObj>
              </mc:Fallback>
            </mc:AlternateContent>
          </a:graphicData>
        </a:graphic>
      </p:graphicFrame>
      <p:sp>
        <p:nvSpPr>
          <p:cNvPr id="8" name="TextBox 7"/>
          <p:cNvSpPr txBox="1"/>
          <p:nvPr/>
        </p:nvSpPr>
        <p:spPr>
          <a:xfrm>
            <a:off x="5058562" y="1821109"/>
            <a:ext cx="3053592" cy="4247317"/>
          </a:xfrm>
          <a:prstGeom prst="rect">
            <a:avLst/>
          </a:prstGeom>
          <a:solidFill>
            <a:schemeClr val="bg2"/>
          </a:solidFill>
          <a:ln w="25400">
            <a:solidFill>
              <a:schemeClr val="accent1"/>
            </a:solidFill>
          </a:ln>
        </p:spPr>
        <p:txBody>
          <a:bodyPr wrap="square" rtlCol="0">
            <a:spAutoFit/>
          </a:bodyPr>
          <a:lstStyle/>
          <a:p>
            <a:r>
              <a:rPr lang="en-US" dirty="0" smtClean="0"/>
              <a:t>FY 15 Capital Budget was determined based on a break-even cash flow model.  </a:t>
            </a:r>
          </a:p>
          <a:p>
            <a:endParaRPr lang="en-US" dirty="0"/>
          </a:p>
          <a:p>
            <a:r>
              <a:rPr lang="en-US" dirty="0" smtClean="0"/>
              <a:t>The Academic portion was allocated between Facilities, IT, and Provost.</a:t>
            </a:r>
          </a:p>
          <a:p>
            <a:endParaRPr lang="en-US" dirty="0"/>
          </a:p>
          <a:p>
            <a:r>
              <a:rPr lang="en-US" dirty="0" smtClean="0"/>
              <a:t>The Hospital portion was allocated between top management and individual leaders.  Management’s portion was further allocated between Clinical, Facilities, and IT related initiatives. </a:t>
            </a:r>
          </a:p>
        </p:txBody>
      </p:sp>
      <p:sp>
        <p:nvSpPr>
          <p:cNvPr id="9" name="Curved Left Arrow 8"/>
          <p:cNvSpPr/>
          <p:nvPr/>
        </p:nvSpPr>
        <p:spPr>
          <a:xfrm>
            <a:off x="3966055" y="3439486"/>
            <a:ext cx="377505" cy="215813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48584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01098"/>
            <a:ext cx="8470672" cy="1143000"/>
          </a:xfrm>
          <a:solidFill>
            <a:srgbClr val="004080"/>
          </a:solidFill>
        </p:spPr>
        <p:txBody>
          <a:bodyPr/>
          <a:lstStyle/>
          <a:p>
            <a:r>
              <a:rPr lang="en-US" sz="2800" dirty="0" smtClean="0">
                <a:solidFill>
                  <a:schemeClr val="bg1"/>
                </a:solidFill>
              </a:rPr>
              <a:t>UT LIQUIDITY VS. INDUSTRY</a:t>
            </a:r>
            <a:endParaRPr lang="en-US" sz="2000" dirty="0">
              <a:solidFill>
                <a:schemeClr val="bg1"/>
              </a:solidFill>
            </a:endParaRPr>
          </a:p>
        </p:txBody>
      </p:sp>
      <p:pic>
        <p:nvPicPr>
          <p:cNvPr id="6" name="Picture 5"/>
          <p:cNvPicPr>
            <a:picLocks noChangeAspect="1"/>
          </p:cNvPicPr>
          <p:nvPr/>
        </p:nvPicPr>
        <p:blipFill>
          <a:blip r:embed="rId3"/>
          <a:stretch>
            <a:fillRect/>
          </a:stretch>
        </p:blipFill>
        <p:spPr>
          <a:xfrm>
            <a:off x="3786011" y="6253841"/>
            <a:ext cx="1115098" cy="430939"/>
          </a:xfrm>
          <a:prstGeom prst="rect">
            <a:avLst/>
          </a:prstGeom>
        </p:spPr>
      </p:pic>
      <p:sp>
        <p:nvSpPr>
          <p:cNvPr id="2" name="Slide Number Placeholder 1"/>
          <p:cNvSpPr>
            <a:spLocks noGrp="1"/>
          </p:cNvSpPr>
          <p:nvPr>
            <p:ph type="sldNum" sz="quarter" idx="12"/>
          </p:nvPr>
        </p:nvSpPr>
        <p:spPr/>
        <p:txBody>
          <a:bodyPr/>
          <a:lstStyle/>
          <a:p>
            <a:fld id="{5FD889E0-CAB2-4699-909D-B9A88D47ACBE}" type="slidenum">
              <a:rPr lang="en-US" smtClean="0"/>
              <a:t>5</a:t>
            </a:fld>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725399865"/>
              </p:ext>
            </p:extLst>
          </p:nvPr>
        </p:nvGraphicFramePr>
        <p:xfrm>
          <a:off x="1270569" y="1838966"/>
          <a:ext cx="5980112" cy="1527175"/>
        </p:xfrm>
        <a:graphic>
          <a:graphicData uri="http://schemas.openxmlformats.org/presentationml/2006/ole">
            <mc:AlternateContent xmlns:mc="http://schemas.openxmlformats.org/markup-compatibility/2006">
              <mc:Choice xmlns:v="urn:schemas-microsoft-com:vml" Requires="v">
                <p:oleObj spid="_x0000_s11288" name="Worksheet" r:id="rId5" imgW="3672944" imgH="937224" progId="Excel.Sheet.12">
                  <p:embed/>
                </p:oleObj>
              </mc:Choice>
              <mc:Fallback>
                <p:oleObj name="Worksheet" r:id="rId5" imgW="3672944" imgH="937224" progId="Excel.Sheet.12">
                  <p:embed/>
                  <p:pic>
                    <p:nvPicPr>
                      <p:cNvPr id="0" name=""/>
                      <p:cNvPicPr/>
                      <p:nvPr/>
                    </p:nvPicPr>
                    <p:blipFill>
                      <a:blip r:embed="rId6"/>
                      <a:stretch>
                        <a:fillRect/>
                      </a:stretch>
                    </p:blipFill>
                    <p:spPr>
                      <a:xfrm>
                        <a:off x="1270569" y="1838966"/>
                        <a:ext cx="5980112" cy="1527175"/>
                      </a:xfrm>
                      <a:prstGeom prst="rect">
                        <a:avLst/>
                      </a:prstGeom>
                    </p:spPr>
                  </p:pic>
                </p:oleObj>
              </mc:Fallback>
            </mc:AlternateContent>
          </a:graphicData>
        </a:graphic>
      </p:graphicFrame>
      <p:sp>
        <p:nvSpPr>
          <p:cNvPr id="5" name="TextBox 4"/>
          <p:cNvSpPr txBox="1"/>
          <p:nvPr/>
        </p:nvSpPr>
        <p:spPr>
          <a:xfrm>
            <a:off x="1029926" y="4018326"/>
            <a:ext cx="6766084" cy="1200329"/>
          </a:xfrm>
          <a:prstGeom prst="rect">
            <a:avLst/>
          </a:prstGeom>
          <a:solidFill>
            <a:schemeClr val="bg2"/>
          </a:solidFill>
          <a:ln w="25400">
            <a:solidFill>
              <a:schemeClr val="accent1"/>
            </a:solidFill>
          </a:ln>
        </p:spPr>
        <p:txBody>
          <a:bodyPr wrap="square" rtlCol="0">
            <a:spAutoFit/>
          </a:bodyPr>
          <a:lstStyle/>
          <a:p>
            <a:r>
              <a:rPr lang="en-US" dirty="0" smtClean="0"/>
              <a:t>Key Take-Away Message:</a:t>
            </a:r>
          </a:p>
          <a:p>
            <a:pPr marL="342900" indent="-342900">
              <a:buFont typeface="+mj-lt"/>
              <a:buAutoNum type="arabicPeriod"/>
            </a:pPr>
            <a:r>
              <a:rPr lang="en-US" dirty="0" smtClean="0"/>
              <a:t>UT liquidity lags the industry</a:t>
            </a:r>
          </a:p>
          <a:p>
            <a:pPr marL="342900" indent="-342900">
              <a:buFont typeface="+mj-lt"/>
              <a:buAutoNum type="arabicPeriod"/>
            </a:pPr>
            <a:r>
              <a:rPr lang="en-US" dirty="0" smtClean="0"/>
              <a:t>For context, one day of cash for UT equals $2.3 million</a:t>
            </a:r>
          </a:p>
          <a:p>
            <a:pPr marL="342900" indent="-342900">
              <a:buFont typeface="+mj-lt"/>
              <a:buAutoNum type="arabicPeriod"/>
            </a:pPr>
            <a:r>
              <a:rPr lang="en-US" dirty="0" smtClean="0">
                <a:solidFill>
                  <a:srgbClr val="000000"/>
                </a:solidFill>
              </a:rPr>
              <a:t>This same picture exists if we looked only at UTMC.</a:t>
            </a:r>
          </a:p>
        </p:txBody>
      </p:sp>
    </p:spTree>
    <p:extLst>
      <p:ext uri="{BB962C8B-B14F-4D97-AF65-F5344CB8AC3E}">
        <p14:creationId xmlns:p14="http://schemas.microsoft.com/office/powerpoint/2010/main" val="3549800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01098"/>
            <a:ext cx="8470672" cy="1143000"/>
          </a:xfrm>
          <a:solidFill>
            <a:srgbClr val="004080"/>
          </a:solidFill>
        </p:spPr>
        <p:txBody>
          <a:bodyPr/>
          <a:lstStyle/>
          <a:p>
            <a:r>
              <a:rPr lang="en-US" sz="2800" dirty="0" smtClean="0">
                <a:solidFill>
                  <a:schemeClr val="bg1"/>
                </a:solidFill>
              </a:rPr>
              <a:t>A PRACTICAL REALITY</a:t>
            </a:r>
            <a:endParaRPr lang="en-US" sz="2000" dirty="0">
              <a:solidFill>
                <a:schemeClr val="bg1"/>
              </a:solidFill>
            </a:endParaRPr>
          </a:p>
        </p:txBody>
      </p:sp>
      <p:pic>
        <p:nvPicPr>
          <p:cNvPr id="6" name="Picture 5"/>
          <p:cNvPicPr>
            <a:picLocks noChangeAspect="1"/>
          </p:cNvPicPr>
          <p:nvPr/>
        </p:nvPicPr>
        <p:blipFill>
          <a:blip r:embed="rId2"/>
          <a:stretch>
            <a:fillRect/>
          </a:stretch>
        </p:blipFill>
        <p:spPr>
          <a:xfrm>
            <a:off x="3786011" y="6253841"/>
            <a:ext cx="1115098" cy="430939"/>
          </a:xfrm>
          <a:prstGeom prst="rect">
            <a:avLst/>
          </a:prstGeom>
        </p:spPr>
      </p:pic>
      <p:sp>
        <p:nvSpPr>
          <p:cNvPr id="2" name="Slide Number Placeholder 1"/>
          <p:cNvSpPr>
            <a:spLocks noGrp="1"/>
          </p:cNvSpPr>
          <p:nvPr>
            <p:ph type="sldNum" sz="quarter" idx="12"/>
          </p:nvPr>
        </p:nvSpPr>
        <p:spPr/>
        <p:txBody>
          <a:bodyPr/>
          <a:lstStyle/>
          <a:p>
            <a:fld id="{5FD889E0-CAB2-4699-909D-B9A88D47ACBE}" type="slidenum">
              <a:rPr lang="en-US" smtClean="0"/>
              <a:t>6</a:t>
            </a:fld>
            <a:endParaRPr lang="en-US" dirty="0"/>
          </a:p>
        </p:txBody>
      </p:sp>
      <p:sp>
        <p:nvSpPr>
          <p:cNvPr id="5" name="TextBox 4"/>
          <p:cNvSpPr txBox="1"/>
          <p:nvPr/>
        </p:nvSpPr>
        <p:spPr>
          <a:xfrm>
            <a:off x="893406" y="1643995"/>
            <a:ext cx="6766084" cy="4524316"/>
          </a:xfrm>
          <a:prstGeom prst="rect">
            <a:avLst/>
          </a:prstGeom>
          <a:solidFill>
            <a:schemeClr val="bg2"/>
          </a:solidFill>
          <a:ln w="25400">
            <a:solidFill>
              <a:schemeClr val="accent1"/>
            </a:solidFill>
          </a:ln>
        </p:spPr>
        <p:txBody>
          <a:bodyPr wrap="square" rtlCol="0">
            <a:spAutoFit/>
          </a:bodyPr>
          <a:lstStyle/>
          <a:p>
            <a:pPr marL="342900" indent="-342900">
              <a:buFont typeface="+mj-lt"/>
              <a:buAutoNum type="arabicPeriod"/>
            </a:pPr>
            <a:r>
              <a:rPr lang="en-US" dirty="0" smtClean="0"/>
              <a:t>The University cannot accomplish its Academic and Clinical missions on capital spending from operations and statement appropriation of only $29.9 million (FY 15 Budget)</a:t>
            </a:r>
          </a:p>
          <a:p>
            <a:pPr marL="342900" indent="-342900">
              <a:buFont typeface="+mj-lt"/>
              <a:buAutoNum type="arabicPeriod"/>
            </a:pPr>
            <a:endParaRPr lang="en-US" dirty="0"/>
          </a:p>
          <a:p>
            <a:pPr marL="342900" indent="-342900">
              <a:buFont typeface="+mj-lt"/>
              <a:buAutoNum type="arabicPeriod"/>
            </a:pPr>
            <a:r>
              <a:rPr lang="en-US" dirty="0" smtClean="0"/>
              <a:t>Not properly investing in our plant will accelerate a downward spiral that will drive patients, physicians, students, faculty and staff  away from the institution. </a:t>
            </a:r>
          </a:p>
          <a:p>
            <a:pPr marL="342900" indent="-342900">
              <a:buFont typeface="+mj-lt"/>
              <a:buAutoNum type="arabicPeriod"/>
            </a:pPr>
            <a:endParaRPr lang="en-US" dirty="0"/>
          </a:p>
          <a:p>
            <a:pPr marL="342900" indent="-342900">
              <a:buFont typeface="+mj-lt"/>
              <a:buAutoNum type="arabicPeriod"/>
            </a:pPr>
            <a:r>
              <a:rPr lang="en-US" dirty="0" smtClean="0"/>
              <a:t>While we are diligently exploring ways to increase capital funding, we must continue to run the hospital and university.  </a:t>
            </a:r>
          </a:p>
          <a:p>
            <a:pPr marL="342900" indent="-342900">
              <a:buFont typeface="+mj-lt"/>
              <a:buAutoNum type="arabicPeriod"/>
            </a:pPr>
            <a:endParaRPr lang="en-US" dirty="0"/>
          </a:p>
          <a:p>
            <a:pPr marL="342900" indent="-342900">
              <a:buFont typeface="+mj-lt"/>
              <a:buAutoNum type="arabicPeriod"/>
            </a:pPr>
            <a:r>
              <a:rPr lang="en-US" dirty="0" smtClean="0"/>
              <a:t>We recommend that $28.7 million of supplemental capital funding be approved,</a:t>
            </a:r>
            <a:r>
              <a:rPr lang="en-US" dirty="0" smtClean="0">
                <a:solidFill>
                  <a:srgbClr val="000000"/>
                </a:solidFill>
              </a:rPr>
              <a:t> with actual spending to happen over the next three fiscal years.  This total amount would reduce cash on hand by 12 days, if no other management action is taken over that three year period.</a:t>
            </a:r>
          </a:p>
        </p:txBody>
      </p:sp>
    </p:spTree>
    <p:extLst>
      <p:ext uri="{BB962C8B-B14F-4D97-AF65-F5344CB8AC3E}">
        <p14:creationId xmlns:p14="http://schemas.microsoft.com/office/powerpoint/2010/main" val="1187611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01098"/>
            <a:ext cx="8470672" cy="1143000"/>
          </a:xfrm>
          <a:solidFill>
            <a:srgbClr val="004080"/>
          </a:solidFill>
        </p:spPr>
        <p:txBody>
          <a:bodyPr/>
          <a:lstStyle/>
          <a:p>
            <a:r>
              <a:rPr lang="en-US" sz="2800" dirty="0" smtClean="0">
                <a:solidFill>
                  <a:schemeClr val="bg1"/>
                </a:solidFill>
              </a:rPr>
              <a:t>REQUEST OF SUPPLEMENTAL CAPITAL FUNDING</a:t>
            </a:r>
            <a:endParaRPr lang="en-US" sz="2000" dirty="0">
              <a:solidFill>
                <a:schemeClr val="bg1"/>
              </a:solidFill>
            </a:endParaRPr>
          </a:p>
        </p:txBody>
      </p:sp>
      <p:pic>
        <p:nvPicPr>
          <p:cNvPr id="6" name="Picture 5"/>
          <p:cNvPicPr>
            <a:picLocks noChangeAspect="1"/>
          </p:cNvPicPr>
          <p:nvPr/>
        </p:nvPicPr>
        <p:blipFill>
          <a:blip r:embed="rId3"/>
          <a:stretch>
            <a:fillRect/>
          </a:stretch>
        </p:blipFill>
        <p:spPr>
          <a:xfrm>
            <a:off x="3786011" y="6253841"/>
            <a:ext cx="1115098" cy="430939"/>
          </a:xfrm>
          <a:prstGeom prst="rect">
            <a:avLst/>
          </a:prstGeom>
        </p:spPr>
      </p:pic>
      <p:sp>
        <p:nvSpPr>
          <p:cNvPr id="2" name="Slide Number Placeholder 1"/>
          <p:cNvSpPr>
            <a:spLocks noGrp="1"/>
          </p:cNvSpPr>
          <p:nvPr>
            <p:ph type="sldNum" sz="quarter" idx="12"/>
          </p:nvPr>
        </p:nvSpPr>
        <p:spPr/>
        <p:txBody>
          <a:bodyPr/>
          <a:lstStyle/>
          <a:p>
            <a:fld id="{5FD889E0-CAB2-4699-909D-B9A88D47ACBE}" type="slidenum">
              <a:rPr lang="en-US" smtClean="0"/>
              <a:t>7</a:t>
            </a:fld>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136016130"/>
              </p:ext>
            </p:extLst>
          </p:nvPr>
        </p:nvGraphicFramePr>
        <p:xfrm>
          <a:off x="413572" y="1837189"/>
          <a:ext cx="7445646" cy="4416652"/>
        </p:xfrm>
        <a:graphic>
          <a:graphicData uri="http://schemas.openxmlformats.org/presentationml/2006/ole">
            <mc:AlternateContent xmlns:mc="http://schemas.openxmlformats.org/markup-compatibility/2006">
              <mc:Choice xmlns:v="urn:schemas-microsoft-com:vml" Requires="v">
                <p:oleObj spid="_x0000_s12312" name="Worksheet" r:id="rId5" imgW="6896170" imgH="3581496" progId="Excel.Sheet.12">
                  <p:embed/>
                </p:oleObj>
              </mc:Choice>
              <mc:Fallback>
                <p:oleObj name="Worksheet" r:id="rId5" imgW="6896170" imgH="3581496" progId="Excel.Sheet.12">
                  <p:embed/>
                  <p:pic>
                    <p:nvPicPr>
                      <p:cNvPr id="0" name=""/>
                      <p:cNvPicPr/>
                      <p:nvPr/>
                    </p:nvPicPr>
                    <p:blipFill>
                      <a:blip r:embed="rId6"/>
                      <a:stretch>
                        <a:fillRect/>
                      </a:stretch>
                    </p:blipFill>
                    <p:spPr>
                      <a:xfrm>
                        <a:off x="413572" y="1837189"/>
                        <a:ext cx="7445646" cy="4416652"/>
                      </a:xfrm>
                      <a:prstGeom prst="rect">
                        <a:avLst/>
                      </a:prstGeom>
                    </p:spPr>
                  </p:pic>
                </p:oleObj>
              </mc:Fallback>
            </mc:AlternateContent>
          </a:graphicData>
        </a:graphic>
      </p:graphicFrame>
    </p:spTree>
    <p:extLst>
      <p:ext uri="{BB962C8B-B14F-4D97-AF65-F5344CB8AC3E}">
        <p14:creationId xmlns:p14="http://schemas.microsoft.com/office/powerpoint/2010/main" val="3118579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Adjacency.thmx</Template>
  <TotalTime>10554</TotalTime>
  <Words>392</Words>
  <Application>Microsoft Office PowerPoint</Application>
  <PresentationFormat>On-screen Show (4:3)</PresentationFormat>
  <Paragraphs>45</Paragraphs>
  <Slides>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Adjacency</vt:lpstr>
      <vt:lpstr>Worksheet</vt:lpstr>
      <vt:lpstr>PowerPoint Presentation</vt:lpstr>
      <vt:lpstr>UT CAPITAL SPEND VS. HIGHER ED INDUSTRY</vt:lpstr>
      <vt:lpstr>INVESTMENT IN CAPITAL ASSETS – THE CONUNDRUM</vt:lpstr>
      <vt:lpstr>FY 15 CAPITAL BUDGET ALLOCATION</vt:lpstr>
      <vt:lpstr>UT LIQUIDITY VS. INDUSTRY</vt:lpstr>
      <vt:lpstr>A PRACTICAL REALITY</vt:lpstr>
      <vt:lpstr>REQUEST OF SUPPLEMENTAL CAPITAL FUNDING</vt:lpstr>
    </vt:vector>
  </TitlesOfParts>
  <Company>University of Toledo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University of Toledo</dc:title>
  <dc:creator>Bryan Dadey</dc:creator>
  <cp:lastModifiedBy>Stasa, Joan</cp:lastModifiedBy>
  <cp:revision>334</cp:revision>
  <cp:lastPrinted>2014-11-03T14:46:15Z</cp:lastPrinted>
  <dcterms:created xsi:type="dcterms:W3CDTF">2014-03-31T16:03:54Z</dcterms:created>
  <dcterms:modified xsi:type="dcterms:W3CDTF">2014-12-08T20:52:59Z</dcterms:modified>
</cp:coreProperties>
</file>