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7" r:id="rId4"/>
    <p:sldId id="268" r:id="rId5"/>
    <p:sldId id="258" r:id="rId6"/>
    <p:sldId id="259" r:id="rId7"/>
    <p:sldId id="260" r:id="rId8"/>
    <p:sldId id="269" r:id="rId9"/>
    <p:sldId id="261" r:id="rId10"/>
    <p:sldId id="262" r:id="rId11"/>
    <p:sldId id="266" r:id="rId12"/>
    <p:sldId id="263"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4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0A5D1-04EE-5845-B2F3-293F539B269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CE8D2-B207-2640-8534-391B418A39E8}"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0B0A5D1-04EE-5845-B2F3-293F539B2693}" type="datetimeFigureOut">
              <a:rPr lang="en-US" smtClean="0"/>
              <a:t>1/29/2015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26CE8D2-B207-2640-8534-391B418A39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0A5D1-04EE-5845-B2F3-293F539B2693}"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CE8D2-B207-2640-8534-391B418A39E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0B0A5D1-04EE-5845-B2F3-293F539B2693}" type="datetimeFigureOut">
              <a:rPr lang="en-US" smtClean="0"/>
              <a:t>1/29/2015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626CE8D2-B207-2640-8534-391B418A39E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0A5D1-04EE-5845-B2F3-293F539B269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CE8D2-B207-2640-8534-391B418A39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0B0A5D1-04EE-5845-B2F3-293F539B269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CE8D2-B207-2640-8534-391B418A39E8}"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0A5D1-04EE-5845-B2F3-293F539B269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CE8D2-B207-2640-8534-391B418A39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0A5D1-04EE-5845-B2F3-293F539B269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CE8D2-B207-2640-8534-391B418A39E8}"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0A5D1-04EE-5845-B2F3-293F539B269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CE8D2-B207-2640-8534-391B418A39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B0A5D1-04EE-5845-B2F3-293F539B2693}"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CE8D2-B207-2640-8534-391B418A39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0B0A5D1-04EE-5845-B2F3-293F539B2693}"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CE8D2-B207-2640-8534-391B418A39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B0A5D1-04EE-5845-B2F3-293F539B2693}"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6CE8D2-B207-2640-8534-391B418A39E8}"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70B0A5D1-04EE-5845-B2F3-293F539B2693}"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6CE8D2-B207-2640-8534-391B418A39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0B0A5D1-04EE-5845-B2F3-293F539B2693}" type="datetimeFigureOut">
              <a:rPr lang="en-US" smtClean="0"/>
              <a:t>1/29/2015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26CE8D2-B207-2640-8534-391B418A39E8}"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70B0A5D1-04EE-5845-B2F3-293F539B2693}" type="datetimeFigureOut">
              <a:rPr lang="en-US" smtClean="0"/>
              <a:t>1/29/2015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626CE8D2-B207-2640-8534-391B418A39E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Graduate Council Report</a:t>
            </a:r>
            <a:endParaRPr lang="en-US" dirty="0"/>
          </a:p>
        </p:txBody>
      </p:sp>
      <p:sp>
        <p:nvSpPr>
          <p:cNvPr id="3" name="Subtitle 2"/>
          <p:cNvSpPr>
            <a:spLocks noGrp="1"/>
          </p:cNvSpPr>
          <p:nvPr>
            <p:ph type="subTitle" idx="1"/>
          </p:nvPr>
        </p:nvSpPr>
        <p:spPr/>
        <p:txBody>
          <a:bodyPr/>
          <a:lstStyle/>
          <a:p>
            <a:r>
              <a:rPr lang="en-US" dirty="0" smtClean="0"/>
              <a:t>Academic and Student Affairs Subcommittee</a:t>
            </a:r>
          </a:p>
          <a:p>
            <a:r>
              <a:rPr lang="en-US" dirty="0" smtClean="0"/>
              <a:t>UT Board of Trustees</a:t>
            </a:r>
          </a:p>
          <a:p>
            <a:r>
              <a:rPr lang="en-US" dirty="0" smtClean="0"/>
              <a:t>December 15, 2014</a:t>
            </a:r>
            <a:endParaRPr lang="en-US" dirty="0"/>
          </a:p>
        </p:txBody>
      </p:sp>
    </p:spTree>
    <p:extLst>
      <p:ext uri="{BB962C8B-B14F-4D97-AF65-F5344CB8AC3E}">
        <p14:creationId xmlns:p14="http://schemas.microsoft.com/office/powerpoint/2010/main" val="1499374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Graduate Education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UT has had a slight decline in graduate student headcount over the last two academic years.  However, the spring graduate enrollment headcount numbers are up by 9%.</a:t>
            </a:r>
          </a:p>
          <a:p>
            <a:endParaRPr lang="en-US" dirty="0"/>
          </a:p>
          <a:p>
            <a:r>
              <a:rPr lang="en-US" dirty="0" smtClean="0"/>
              <a:t>Potential loss of a significant number of graduate faculty due to impending retirements because of changes in the state retirement system.</a:t>
            </a:r>
          </a:p>
          <a:p>
            <a:endParaRPr lang="en-US" dirty="0"/>
          </a:p>
          <a:p>
            <a:r>
              <a:rPr lang="en-US" dirty="0" smtClean="0"/>
              <a:t>Enhancing the quality of graduate programs and student learning.</a:t>
            </a:r>
            <a:endParaRPr lang="en-US" dirty="0"/>
          </a:p>
        </p:txBody>
      </p:sp>
    </p:spTree>
    <p:extLst>
      <p:ext uri="{BB962C8B-B14F-4D97-AF65-F5344CB8AC3E}">
        <p14:creationId xmlns:p14="http://schemas.microsoft.com/office/powerpoint/2010/main" val="2616307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fellowships</a:t>
            </a:r>
            <a:endParaRPr lang="en-US" dirty="0"/>
          </a:p>
        </p:txBody>
      </p:sp>
      <p:sp>
        <p:nvSpPr>
          <p:cNvPr id="3" name="Content Placeholder 2"/>
          <p:cNvSpPr>
            <a:spLocks noGrp="1"/>
          </p:cNvSpPr>
          <p:nvPr>
            <p:ph idx="1"/>
          </p:nvPr>
        </p:nvSpPr>
        <p:spPr/>
        <p:txBody>
          <a:bodyPr/>
          <a:lstStyle/>
          <a:p>
            <a:pPr marL="0" indent="0">
              <a:buNone/>
            </a:pPr>
            <a:r>
              <a:rPr lang="en-US" dirty="0" smtClean="0"/>
              <a:t>There are a number of graduate students who have received fellowships and scholarships this academic year, including:</a:t>
            </a:r>
            <a:endParaRPr lang="en-US" dirty="0"/>
          </a:p>
          <a:p>
            <a:r>
              <a:rPr lang="en-US" dirty="0" smtClean="0"/>
              <a:t> 5 new Woodrow Wilson Fellows</a:t>
            </a:r>
          </a:p>
          <a:p>
            <a:r>
              <a:rPr lang="en-US" dirty="0" smtClean="0"/>
              <a:t>4 new University Fellows</a:t>
            </a:r>
          </a:p>
          <a:p>
            <a:r>
              <a:rPr lang="en-US" dirty="0" smtClean="0"/>
              <a:t>5 new GOAP scholars</a:t>
            </a:r>
          </a:p>
          <a:p>
            <a:r>
              <a:rPr lang="en-US" dirty="0" smtClean="0"/>
              <a:t>3 new McNair Scholars</a:t>
            </a:r>
          </a:p>
          <a:p>
            <a:pPr marL="0" indent="0">
              <a:buNone/>
            </a:pPr>
            <a:endParaRPr lang="en-US" dirty="0"/>
          </a:p>
        </p:txBody>
      </p:sp>
    </p:spTree>
    <p:extLst>
      <p:ext uri="{BB962C8B-B14F-4D97-AF65-F5344CB8AC3E}">
        <p14:creationId xmlns:p14="http://schemas.microsoft.com/office/powerpoint/2010/main" val="19416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 behalf of the Graduate Council, I look forward to providing this committee with future updates on:</a:t>
            </a:r>
          </a:p>
          <a:p>
            <a:pPr marL="0" indent="0">
              <a:buNone/>
            </a:pPr>
            <a:endParaRPr lang="en-US" dirty="0" smtClean="0"/>
          </a:p>
          <a:p>
            <a:pPr lvl="1"/>
            <a:r>
              <a:rPr lang="en-US" dirty="0" smtClean="0"/>
              <a:t>Graduate enrollment, in particular describing new recruitment efforts to better market graduate programs</a:t>
            </a:r>
          </a:p>
          <a:p>
            <a:pPr lvl="1"/>
            <a:endParaRPr lang="en-US" dirty="0"/>
          </a:p>
          <a:p>
            <a:pPr lvl="1"/>
            <a:r>
              <a:rPr lang="en-US" dirty="0" smtClean="0"/>
              <a:t>The impact of the new faculty strategic hiring plan in strengthening key graduate programs</a:t>
            </a:r>
          </a:p>
          <a:p>
            <a:pPr marL="282575" lvl="1" indent="0">
              <a:buNone/>
            </a:pPr>
            <a:r>
              <a:rPr lang="en-US" dirty="0" smtClean="0"/>
              <a:t> </a:t>
            </a:r>
            <a:endParaRPr lang="en-US" dirty="0"/>
          </a:p>
          <a:p>
            <a:pPr lvl="1"/>
            <a:r>
              <a:rPr lang="en-US" dirty="0" smtClean="0"/>
              <a:t>Quality assurance of graduate programs, as measured by assessment of student learning outcomes and program review</a:t>
            </a:r>
            <a:endParaRPr lang="en-US" dirty="0"/>
          </a:p>
          <a:p>
            <a:pPr lvl="1"/>
            <a:endParaRPr lang="en-US" dirty="0" smtClean="0"/>
          </a:p>
          <a:p>
            <a:pPr lvl="1"/>
            <a:r>
              <a:rPr lang="en-US" dirty="0" smtClean="0"/>
              <a:t>Updates from the Graduate Student Association</a:t>
            </a:r>
            <a:endParaRPr lang="en-US" dirty="0"/>
          </a:p>
        </p:txBody>
      </p:sp>
      <p:sp>
        <p:nvSpPr>
          <p:cNvPr id="4" name="TextBox 3"/>
          <p:cNvSpPr txBox="1"/>
          <p:nvPr/>
        </p:nvSpPr>
        <p:spPr>
          <a:xfrm>
            <a:off x="1740408" y="124655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5326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US" dirty="0" smtClean="0"/>
              <a:t>Thanks to President </a:t>
            </a:r>
            <a:r>
              <a:rPr lang="en-US" dirty="0" err="1" smtClean="0"/>
              <a:t>Naganathan</a:t>
            </a:r>
            <a:r>
              <a:rPr lang="en-US" dirty="0" smtClean="0"/>
              <a:t> and Board Chair </a:t>
            </a:r>
            <a:r>
              <a:rPr lang="en-US" dirty="0" err="1" smtClean="0"/>
              <a:t>Zerby</a:t>
            </a:r>
            <a:r>
              <a:rPr lang="en-US" dirty="0" smtClean="0"/>
              <a:t> for allowing the Graduate Council to provide the Board of Trustees with periodic updates about graduate education and graduate students at UT.</a:t>
            </a:r>
          </a:p>
          <a:p>
            <a:endParaRPr lang="en-US" dirty="0"/>
          </a:p>
          <a:p>
            <a:r>
              <a:rPr lang="en-US" dirty="0" smtClean="0"/>
              <a:t>The GC is grateful for the opportunity to provide these periodic updates.  </a:t>
            </a:r>
            <a:endParaRPr lang="en-US" dirty="0"/>
          </a:p>
        </p:txBody>
      </p:sp>
    </p:spTree>
    <p:extLst>
      <p:ext uri="{BB962C8B-B14F-4D97-AF65-F5344CB8AC3E}">
        <p14:creationId xmlns:p14="http://schemas.microsoft.com/office/powerpoint/2010/main" val="570073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 Overview</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 Graduate Council</a:t>
            </a:r>
            <a:r>
              <a:rPr lang="en-US" dirty="0"/>
              <a:t> </a:t>
            </a:r>
            <a:r>
              <a:rPr lang="en-US" dirty="0" smtClean="0"/>
              <a:t>is the elected body representing the 850 graduate faculty at UT.</a:t>
            </a:r>
          </a:p>
          <a:p>
            <a:pPr marL="0" indent="0">
              <a:buNone/>
            </a:pPr>
            <a:endParaRPr lang="en-US" dirty="0"/>
          </a:p>
          <a:p>
            <a:pPr marL="0" indent="0">
              <a:buNone/>
            </a:pPr>
            <a:r>
              <a:rPr lang="en-US" dirty="0" smtClean="0"/>
              <a:t>It meets biweekly during the fall and spring semester to discuss important issues impacting graduate education, ranging from academic to financial concerns. </a:t>
            </a:r>
          </a:p>
          <a:p>
            <a:pPr marL="0" indent="0">
              <a:buNone/>
            </a:pPr>
            <a:endParaRPr lang="en-US" dirty="0"/>
          </a:p>
          <a:p>
            <a:pPr marL="0" indent="0">
              <a:buNone/>
            </a:pPr>
            <a:r>
              <a:rPr lang="en-US" dirty="0" smtClean="0"/>
              <a:t>The College of Graduate Studies facilitates the efforts of graduate faculty and students at the university, and serves as the link to the Graduate Student Association, which represents 4,500 graduate students in the 12 colleges with graduate programs.</a:t>
            </a:r>
            <a:endParaRPr lang="en-US" dirty="0"/>
          </a:p>
        </p:txBody>
      </p:sp>
    </p:spTree>
    <p:extLst>
      <p:ext uri="{BB962C8B-B14F-4D97-AF65-F5344CB8AC3E}">
        <p14:creationId xmlns:p14="http://schemas.microsoft.com/office/powerpoint/2010/main" val="661589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Progress report</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Graduate Council met six times over the fall </a:t>
            </a:r>
            <a:r>
              <a:rPr lang="en-US" dirty="0" smtClean="0"/>
              <a:t>semester. </a:t>
            </a:r>
          </a:p>
          <a:p>
            <a:pPr marL="0" indent="0">
              <a:buNone/>
            </a:pPr>
            <a:endParaRPr lang="en-US" dirty="0" smtClean="0"/>
          </a:p>
          <a:p>
            <a:r>
              <a:rPr lang="en-US" dirty="0" smtClean="0"/>
              <a:t>The </a:t>
            </a:r>
            <a:r>
              <a:rPr lang="en-US" dirty="0"/>
              <a:t>agenda for these meetings are set by the Graduate Council Executive </a:t>
            </a:r>
            <a:r>
              <a:rPr lang="en-US" dirty="0" smtClean="0"/>
              <a:t>Committee, a group of 6 Graduate Faculty, the GSA President, and the Dean of the College of Graduate Studies and the Vice President of Research, as ex-officio members. </a:t>
            </a:r>
          </a:p>
          <a:p>
            <a:pPr marL="0" indent="0">
              <a:buNone/>
            </a:pPr>
            <a:endParaRPr lang="en-US" dirty="0" smtClean="0"/>
          </a:p>
          <a:p>
            <a:r>
              <a:rPr lang="en-US" dirty="0" smtClean="0"/>
              <a:t>The GC </a:t>
            </a:r>
            <a:r>
              <a:rPr lang="en-US" dirty="0"/>
              <a:t>has </a:t>
            </a:r>
            <a:r>
              <a:rPr lang="en-US" dirty="0" smtClean="0"/>
              <a:t>had a </a:t>
            </a:r>
            <a:r>
              <a:rPr lang="en-US" dirty="0"/>
              <a:t>productive semester facilitating graduate education at UT.</a:t>
            </a:r>
          </a:p>
          <a:p>
            <a:endParaRPr lang="en-US" dirty="0"/>
          </a:p>
        </p:txBody>
      </p:sp>
    </p:spTree>
    <p:extLst>
      <p:ext uri="{BB962C8B-B14F-4D97-AF65-F5344CB8AC3E}">
        <p14:creationId xmlns:p14="http://schemas.microsoft.com/office/powerpoint/2010/main" val="1043060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t>
            </a:r>
            <a:br>
              <a:rPr lang="en-US" dirty="0" smtClean="0"/>
            </a:br>
            <a:r>
              <a:rPr lang="en-US" dirty="0" smtClean="0"/>
              <a:t>structure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Graduate Council is made up of six standing committees, each with a representative from each of the colleges with graduate programs:</a:t>
            </a:r>
          </a:p>
          <a:p>
            <a:endParaRPr lang="en-US" dirty="0"/>
          </a:p>
          <a:p>
            <a:pPr lvl="1"/>
            <a:r>
              <a:rPr lang="en-US" dirty="0" smtClean="0"/>
              <a:t>Academic Standing</a:t>
            </a:r>
          </a:p>
          <a:p>
            <a:pPr lvl="1"/>
            <a:r>
              <a:rPr lang="en-US" dirty="0" smtClean="0"/>
              <a:t>Curriculum</a:t>
            </a:r>
          </a:p>
          <a:p>
            <a:pPr lvl="1"/>
            <a:r>
              <a:rPr lang="en-US" dirty="0" smtClean="0"/>
              <a:t>Fellowships and Scholarships</a:t>
            </a:r>
          </a:p>
          <a:p>
            <a:pPr lvl="1"/>
            <a:r>
              <a:rPr lang="en-US" dirty="0" smtClean="0"/>
              <a:t>Membership</a:t>
            </a:r>
          </a:p>
          <a:p>
            <a:pPr lvl="1"/>
            <a:r>
              <a:rPr lang="en-US" dirty="0"/>
              <a:t>Program </a:t>
            </a:r>
            <a:r>
              <a:rPr lang="en-US" dirty="0" smtClean="0"/>
              <a:t>Review</a:t>
            </a:r>
          </a:p>
          <a:p>
            <a:pPr lvl="1"/>
            <a:r>
              <a:rPr lang="en-US" dirty="0"/>
              <a:t>Student </a:t>
            </a:r>
            <a:r>
              <a:rPr lang="en-US" dirty="0" smtClean="0"/>
              <a:t>Affairs</a:t>
            </a:r>
          </a:p>
          <a:p>
            <a:pPr lvl="1"/>
            <a:endParaRPr lang="en-US" dirty="0" smtClean="0"/>
          </a:p>
          <a:p>
            <a:pPr lvl="1"/>
            <a:r>
              <a:rPr lang="en-US" dirty="0" smtClean="0"/>
              <a:t>There is also an ad hoc Constitution and Bylaws Committee</a:t>
            </a:r>
          </a:p>
          <a:p>
            <a:pPr lvl="1"/>
            <a:endParaRPr lang="en-US" dirty="0" smtClean="0"/>
          </a:p>
          <a:p>
            <a:pPr lvl="1"/>
            <a:r>
              <a:rPr lang="en-US" dirty="0" smtClean="0"/>
              <a:t>The most active of the six standing committees this fall have been the Membership Curriculum, and Constitution and Bylaws Committees.</a:t>
            </a:r>
            <a:endParaRPr lang="en-US" dirty="0"/>
          </a:p>
          <a:p>
            <a:pPr lvl="1"/>
            <a:endParaRPr lang="en-US" dirty="0"/>
          </a:p>
          <a:p>
            <a:pPr lvl="1"/>
            <a:endParaRPr lang="en-US" dirty="0"/>
          </a:p>
        </p:txBody>
      </p:sp>
    </p:spTree>
    <p:extLst>
      <p:ext uri="{BB962C8B-B14F-4D97-AF65-F5344CB8AC3E}">
        <p14:creationId xmlns:p14="http://schemas.microsoft.com/office/powerpoint/2010/main" val="2412918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Committee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Membership Committee, chaired by Samir Hefzy, the Associate Dean for Graduate Education in the College of Engineering, reviewed new or renewal applications for full, associate, adjunct, and special Graduate Faculty status.  </a:t>
            </a:r>
          </a:p>
          <a:p>
            <a:pPr marL="0" indent="0">
              <a:buNone/>
            </a:pPr>
            <a:endParaRPr lang="en-US" dirty="0"/>
          </a:p>
          <a:p>
            <a:pPr marL="0" indent="0">
              <a:buNone/>
            </a:pPr>
            <a:r>
              <a:rPr lang="en-US" dirty="0" smtClean="0"/>
              <a:t>This committee approved 95 applications for Graduate </a:t>
            </a:r>
            <a:r>
              <a:rPr lang="en-US" dirty="0"/>
              <a:t>Faculty </a:t>
            </a:r>
            <a:r>
              <a:rPr lang="en-US" dirty="0" smtClean="0"/>
              <a:t>membership.</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3077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committee</a:t>
            </a:r>
            <a:endParaRPr lang="en-US" dirty="0"/>
          </a:p>
        </p:txBody>
      </p:sp>
      <p:sp>
        <p:nvSpPr>
          <p:cNvPr id="3" name="Content Placeholder 2"/>
          <p:cNvSpPr>
            <a:spLocks noGrp="1"/>
          </p:cNvSpPr>
          <p:nvPr>
            <p:ph idx="1"/>
          </p:nvPr>
        </p:nvSpPr>
        <p:spPr/>
        <p:txBody>
          <a:bodyPr>
            <a:normAutofit fontScale="92500"/>
          </a:bodyPr>
          <a:lstStyle/>
          <a:p>
            <a:r>
              <a:rPr lang="en-US" dirty="0" smtClean="0"/>
              <a:t>The Curriculum Committee, chaired by John Plenefisch, a faculty member in the Biological Sciences Department in the College of Natural Science and Mathematics, reviewed 24 curriculum proposals for new or modified program and course proposals:</a:t>
            </a:r>
          </a:p>
          <a:p>
            <a:endParaRPr lang="en-US" dirty="0"/>
          </a:p>
          <a:p>
            <a:pPr lvl="1"/>
            <a:r>
              <a:rPr lang="en-US" dirty="0" smtClean="0"/>
              <a:t>Several new degree programs have been approved, including a pipeline program with Lourdes University, where students take three graduate courses in the Master’s of Public Health program in the College of Medicine and Life Sciences at UT as part of their BS at Lourdes, and then, if admitted, complete their MPH as full-time graduate students at UT.</a:t>
            </a:r>
            <a:endParaRPr lang="en-US" dirty="0"/>
          </a:p>
        </p:txBody>
      </p:sp>
    </p:spTree>
    <p:extLst>
      <p:ext uri="{BB962C8B-B14F-4D97-AF65-F5344CB8AC3E}">
        <p14:creationId xmlns:p14="http://schemas.microsoft.com/office/powerpoint/2010/main" val="3308682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 and bylaws committee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The Constitution and Bylaws Committee, chaired by Mark Templin, the department chair in Curriculum and Instruction in the Judith Herb College of Education, has worked to revise the GC bylaws. Items under discussion include:</a:t>
            </a:r>
            <a:endParaRPr lang="en-US" dirty="0"/>
          </a:p>
          <a:p>
            <a:r>
              <a:rPr lang="en-US" dirty="0" smtClean="0"/>
              <a:t>How best to handle the summer work of the Membership and Curriculum committees.</a:t>
            </a:r>
          </a:p>
          <a:p>
            <a:r>
              <a:rPr lang="en-US" dirty="0" smtClean="0"/>
              <a:t>The roles and responsibilities of different categories of Graduate Faculty membership.</a:t>
            </a:r>
          </a:p>
          <a:p>
            <a:r>
              <a:rPr lang="en-US" dirty="0" smtClean="0"/>
              <a:t>The role of the Graduate Council in the university program review process.</a:t>
            </a:r>
          </a:p>
          <a:p>
            <a:endParaRPr lang="en-US" dirty="0"/>
          </a:p>
        </p:txBody>
      </p:sp>
    </p:spTree>
    <p:extLst>
      <p:ext uri="{BB962C8B-B14F-4D97-AF65-F5344CB8AC3E}">
        <p14:creationId xmlns:p14="http://schemas.microsoft.com/office/powerpoint/2010/main" val="4050998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Graduate Student Association (GSA) is led by Mr. Aaron Shaw, a second-year physician assistant student in the College of Medicine and Life Sciences.</a:t>
            </a:r>
          </a:p>
          <a:p>
            <a:endParaRPr lang="en-US" dirty="0"/>
          </a:p>
          <a:p>
            <a:r>
              <a:rPr lang="en-US" dirty="0" smtClean="0"/>
              <a:t>GSA is preparing for the 6</a:t>
            </a:r>
            <a:r>
              <a:rPr lang="en-US" baseline="30000" dirty="0" smtClean="0"/>
              <a:t>th</a:t>
            </a:r>
            <a:r>
              <a:rPr lang="en-US" dirty="0" smtClean="0"/>
              <a:t> annual Midwest Graduate Student Research Symposium to be held in March 2015.  Last year more than 200 students from over 30 regional universities presented papers and posters at this symposium.</a:t>
            </a:r>
          </a:p>
          <a:p>
            <a:endParaRPr lang="en-US" dirty="0"/>
          </a:p>
          <a:p>
            <a:r>
              <a:rPr lang="en-US" dirty="0" smtClean="0"/>
              <a:t>The GC Student Affairs Committee is currently reviewing proposals for the GSA Research Awards.  Ten awards up to $2,000 will be awarded for the spring semester. </a:t>
            </a:r>
            <a:endParaRPr lang="en-US" dirty="0"/>
          </a:p>
        </p:txBody>
      </p:sp>
    </p:spTree>
    <p:extLst>
      <p:ext uri="{BB962C8B-B14F-4D97-AF65-F5344CB8AC3E}">
        <p14:creationId xmlns:p14="http://schemas.microsoft.com/office/powerpoint/2010/main" val="342827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Informational speakers</a:t>
            </a:r>
            <a:endParaRPr lang="en-US" dirty="0"/>
          </a:p>
        </p:txBody>
      </p:sp>
      <p:sp>
        <p:nvSpPr>
          <p:cNvPr id="3" name="Content Placeholder 2"/>
          <p:cNvSpPr>
            <a:spLocks noGrp="1"/>
          </p:cNvSpPr>
          <p:nvPr>
            <p:ph idx="1"/>
          </p:nvPr>
        </p:nvSpPr>
        <p:spPr/>
        <p:txBody>
          <a:bodyPr/>
          <a:lstStyle/>
          <a:p>
            <a:pPr marL="282575" lvl="1" indent="0">
              <a:buNone/>
            </a:pPr>
            <a:r>
              <a:rPr lang="en-US" dirty="0" smtClean="0"/>
              <a:t>Interim President Naganathan and Interim Provost Barrett each came to speak with Graduate Council this fall. </a:t>
            </a:r>
          </a:p>
          <a:p>
            <a:pPr marL="282575" lvl="1" indent="0">
              <a:buNone/>
            </a:pPr>
            <a:endParaRPr lang="en-US" dirty="0"/>
          </a:p>
          <a:p>
            <a:pPr marL="282575" lvl="1" indent="0">
              <a:buNone/>
            </a:pPr>
            <a:r>
              <a:rPr lang="en-US" dirty="0" smtClean="0"/>
              <a:t>They both discussed several topics, including graduate enrollment, financial support for graduate students, both tuition scholarships and stipends, and the strategic importance of research and graduate education.</a:t>
            </a:r>
          </a:p>
          <a:p>
            <a:pPr marL="282575" lvl="1" indent="0">
              <a:buNone/>
            </a:pPr>
            <a:endParaRPr lang="en-US" dirty="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5106968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251</TotalTime>
  <Words>845</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Precedent</vt:lpstr>
      <vt:lpstr>Graduate Council Report</vt:lpstr>
      <vt:lpstr>GC Overview</vt:lpstr>
      <vt:lpstr>Fall Progress report</vt:lpstr>
      <vt:lpstr>Committee  structure</vt:lpstr>
      <vt:lpstr>Membership Committee</vt:lpstr>
      <vt:lpstr>Curriculum committee</vt:lpstr>
      <vt:lpstr>Constitution and bylaws committee</vt:lpstr>
      <vt:lpstr>GSA</vt:lpstr>
      <vt:lpstr>Informational speakers</vt:lpstr>
      <vt:lpstr>Challenges in Graduate Education</vt:lpstr>
      <vt:lpstr>Graduate fellowships</vt:lpstr>
      <vt:lpstr>SUMMARY</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 Report</dc:title>
  <dc:creator>Opp Ronald D.</dc:creator>
  <cp:lastModifiedBy>Stasa, Joan</cp:lastModifiedBy>
  <cp:revision>60</cp:revision>
  <cp:lastPrinted>2014-12-15T16:09:53Z</cp:lastPrinted>
  <dcterms:created xsi:type="dcterms:W3CDTF">2014-12-14T19:35:14Z</dcterms:created>
  <dcterms:modified xsi:type="dcterms:W3CDTF">2015-01-29T19:26:50Z</dcterms:modified>
</cp:coreProperties>
</file>