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3" r:id="rId2"/>
    <p:sldId id="299" r:id="rId3"/>
    <p:sldId id="300" r:id="rId4"/>
    <p:sldId id="294" r:id="rId5"/>
    <p:sldId id="296" r:id="rId6"/>
    <p:sldId id="301" r:id="rId7"/>
    <p:sldId id="302" r:id="rId8"/>
    <p:sldId id="303" r:id="rId9"/>
    <p:sldId id="295" r:id="rId10"/>
    <p:sldId id="256" r:id="rId11"/>
    <p:sldId id="257" r:id="rId12"/>
    <p:sldId id="285" r:id="rId13"/>
    <p:sldId id="267" r:id="rId14"/>
    <p:sldId id="268" r:id="rId15"/>
    <p:sldId id="259" r:id="rId16"/>
    <p:sldId id="258" r:id="rId17"/>
    <p:sldId id="278" r:id="rId18"/>
    <p:sldId id="263" r:id="rId19"/>
    <p:sldId id="260" r:id="rId20"/>
    <p:sldId id="271" r:id="rId21"/>
    <p:sldId id="272" r:id="rId22"/>
    <p:sldId id="273" r:id="rId23"/>
    <p:sldId id="284" r:id="rId24"/>
    <p:sldId id="288" r:id="rId25"/>
    <p:sldId id="279" r:id="rId26"/>
    <p:sldId id="265" r:id="rId27"/>
    <p:sldId id="287" r:id="rId28"/>
    <p:sldId id="291" r:id="rId29"/>
    <p:sldId id="289" r:id="rId30"/>
    <p:sldId id="290" r:id="rId31"/>
    <p:sldId id="266" r:id="rId32"/>
    <p:sldId id="264" r:id="rId33"/>
    <p:sldId id="281" r:id="rId34"/>
    <p:sldId id="283" r:id="rId35"/>
    <p:sldId id="282" r:id="rId36"/>
    <p:sldId id="261" r:id="rId37"/>
    <p:sldId id="297" r:id="rId38"/>
    <p:sldId id="298"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5" autoAdjust="0"/>
    <p:restoredTop sz="94660"/>
  </p:normalViewPr>
  <p:slideViewPr>
    <p:cSldViewPr>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FE87C4-3C80-4816-BD4F-F1F63D5F51B0}" type="datetimeFigureOut">
              <a:rPr lang="en-US" smtClean="0"/>
              <a:pPr/>
              <a:t>4/18/2011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653384-5578-4E36-ADCA-9694ACC839D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2A72E-4235-4546-9F1B-5EC96B10077D}" type="datetimeFigureOut">
              <a:rPr lang="en-US" smtClean="0"/>
              <a:pPr/>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74520-DE85-44E7-80A6-4B5C33EC5F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8-Changing language to reflect new electronic voting process –</a:t>
            </a:r>
            <a:r>
              <a:rPr lang="en-US" sz="1200" baseline="0" dirty="0" smtClean="0">
                <a:solidFill>
                  <a:schemeClr val="tx1"/>
                </a:solidFill>
              </a:rPr>
              <a:t> taking ballot language out</a:t>
            </a:r>
            <a:r>
              <a:rPr lang="en-US" sz="1200" dirty="0" smtClean="0">
                <a:solidFill>
                  <a:schemeClr val="tx1"/>
                </a:solidFill>
              </a:rPr>
              <a:t>.</a:t>
            </a:r>
          </a:p>
          <a:p>
            <a:r>
              <a:rPr lang="en-US" sz="1200" dirty="0" smtClean="0">
                <a:solidFill>
                  <a:schemeClr val="tx1"/>
                </a:solidFill>
              </a:rPr>
              <a:t>9-Making the attendance policy stricter – PSC</a:t>
            </a:r>
            <a:r>
              <a:rPr lang="en-US" sz="1200" baseline="0" dirty="0" smtClean="0">
                <a:solidFill>
                  <a:schemeClr val="tx1"/>
                </a:solidFill>
              </a:rPr>
              <a:t> members are allowed to miss only 4 meetings in a term year – if they miss more than 4 they “will” be presented to PSC for removal instead of “may” be</a:t>
            </a:r>
          </a:p>
          <a:p>
            <a:r>
              <a:rPr lang="en-US" sz="1200" baseline="0" dirty="0" smtClean="0">
                <a:solidFill>
                  <a:schemeClr val="tx1"/>
                </a:solidFill>
              </a:rPr>
              <a:t>10-currently only chair from past 5 years can be on committee – changing language to any past chairs that are still employed at UT can be on committee</a:t>
            </a:r>
          </a:p>
          <a:p>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Responders note</a:t>
            </a:r>
            <a:r>
              <a:rPr lang="en-US" baseline="0" dirty="0" smtClean="0"/>
              <a:t> that they believe customer services is important to UT – approximately 61%</a:t>
            </a:r>
          </a:p>
          <a:p>
            <a:r>
              <a:rPr lang="en-US" baseline="0" dirty="0" smtClean="0"/>
              <a:t>Providing good customer is important – 98% agree or strongly agree</a:t>
            </a:r>
          </a:p>
          <a:p>
            <a:r>
              <a:rPr lang="en-US" baseline="0" dirty="0" smtClean="0"/>
              <a:t>97% believe customer service can impact the bottom line.</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Communication seems to be a strong issue of concern among PSA members.  </a:t>
            </a:r>
          </a:p>
          <a:p>
            <a:r>
              <a:rPr lang="en-US" dirty="0" smtClean="0"/>
              <a:t>64% </a:t>
            </a:r>
            <a:r>
              <a:rPr lang="en-US" b="0" u="sng" dirty="0" smtClean="0"/>
              <a:t>do not </a:t>
            </a:r>
            <a:r>
              <a:rPr lang="en-US" dirty="0" smtClean="0"/>
              <a:t>believe senior leadership is communicating effectively.</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suggestions on how to improve</a:t>
            </a:r>
            <a:r>
              <a:rPr lang="en-US" baseline="0" dirty="0" smtClean="0"/>
              <a:t> the communication gap.</a:t>
            </a:r>
          </a:p>
          <a:p>
            <a:r>
              <a:rPr lang="en-US" dirty="0" smtClean="0"/>
              <a:t>You can see more suggestions at the website we will tell you about later.</a:t>
            </a:r>
          </a:p>
          <a:p>
            <a:endParaRPr lang="en-US" dirty="0" smtClean="0"/>
          </a:p>
          <a:p>
            <a:endParaRPr lang="en-US" dirty="0" smtClean="0"/>
          </a:p>
          <a:p>
            <a:r>
              <a:rPr lang="en-US" dirty="0" smtClean="0"/>
              <a:t>Remember that PSA will ask questions at the Town Hall meetings</a:t>
            </a:r>
            <a:r>
              <a:rPr lang="en-US" baseline="0" dirty="0" smtClean="0"/>
              <a:t> on your behalf if you are not comfortable.  </a:t>
            </a:r>
          </a:p>
          <a:p>
            <a:r>
              <a:rPr lang="en-US" baseline="0" dirty="0" smtClean="0"/>
              <a:t>Effectiveness of Town Halls was also split (slide not shown)</a:t>
            </a:r>
          </a:p>
          <a:p>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indicated that</a:t>
            </a:r>
            <a:r>
              <a:rPr lang="en-US" baseline="0" dirty="0" smtClean="0"/>
              <a:t> </a:t>
            </a:r>
            <a:r>
              <a:rPr lang="en-US" dirty="0" smtClean="0"/>
              <a:t>PSA voices are not being taken into consideration.  </a:t>
            </a:r>
          </a:p>
          <a:p>
            <a:r>
              <a:rPr lang="en-US" dirty="0" smtClean="0"/>
              <a:t>Know that a PSC representatives</a:t>
            </a:r>
            <a:r>
              <a:rPr lang="en-US" baseline="0" dirty="0" smtClean="0"/>
              <a:t> sits on the following committees:  </a:t>
            </a:r>
          </a:p>
          <a:p>
            <a:r>
              <a:rPr lang="en-US" dirty="0" smtClean="0"/>
              <a:t>Finance task force</a:t>
            </a:r>
          </a:p>
          <a:p>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47% agreed</a:t>
            </a:r>
            <a:r>
              <a:rPr lang="en-US" baseline="0" dirty="0" smtClean="0"/>
              <a:t> or strongly agreed with this statement.</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67% of responders</a:t>
            </a:r>
            <a:r>
              <a:rPr lang="en-US" baseline="0" dirty="0" smtClean="0"/>
              <a:t> agreed or strongly agreed with this statement.</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78% of people</a:t>
            </a:r>
            <a:r>
              <a:rPr lang="en-US" baseline="0" dirty="0" smtClean="0"/>
              <a:t> strongly disagreed or disagreed with this statement.</a:t>
            </a:r>
          </a:p>
          <a:p>
            <a:r>
              <a:rPr lang="en-US" dirty="0" smtClean="0"/>
              <a:t>This may increase more as positions are abolished – giving people few options to move in to different positions here</a:t>
            </a:r>
            <a:r>
              <a:rPr lang="en-US" baseline="0" dirty="0" smtClean="0"/>
              <a:t> at UT.</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 to 40% of responders believe UT is not interested in our health and well being.</a:t>
            </a:r>
          </a:p>
          <a:p>
            <a:r>
              <a:rPr lang="en-US" dirty="0" smtClean="0"/>
              <a:t>PSC</a:t>
            </a:r>
            <a:r>
              <a:rPr lang="en-US" baseline="0" dirty="0" smtClean="0"/>
              <a:t> would l</a:t>
            </a:r>
            <a:r>
              <a:rPr lang="en-US" dirty="0" smtClean="0"/>
              <a:t>ike to see more wellness program promotion and options available to employees.</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Close to 50% of people believe the amount of stress</a:t>
            </a:r>
            <a:r>
              <a:rPr lang="en-US" baseline="0" dirty="0" smtClean="0"/>
              <a:t> they feel is reasonable.</a:t>
            </a:r>
          </a:p>
          <a:p>
            <a:r>
              <a:rPr lang="en-US" baseline="0" dirty="0" smtClean="0"/>
              <a:t>This may also go up with position abolishment's.  </a:t>
            </a:r>
          </a:p>
          <a:p>
            <a:r>
              <a:rPr lang="en-US" baseline="0" dirty="0" smtClean="0"/>
              <a:t>People sited workload and short on staff at top reasons. People also noted lack of communication, poor direction from supervisor, fear of job loss and lack of respect  as other contributors toward stress.</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majority</a:t>
            </a:r>
            <a:r>
              <a:rPr lang="en-US" baseline="0" dirty="0" smtClean="0"/>
              <a:t> of responders seem to feel supported by their direct supervisor.</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r>
              <a:rPr lang="en-US" smtClean="0">
                <a:ea typeface="ＭＳ Ｐゴシック" pitchFamily="84" charset="-128"/>
              </a:rPr>
              <a:t>The university is coming up for continued accreditation in February 2012.  The UT Self Study is a part of the comprehensive evaluation process to determine continued accreditation status, and is also the university’s first post-merger opportunity to examine who we are, where we’re going, and what opportunities still exist. </a:t>
            </a:r>
          </a:p>
        </p:txBody>
      </p:sp>
      <p:sp>
        <p:nvSpPr>
          <p:cNvPr id="6148" name="Slide Number Placeholder 3"/>
          <p:cNvSpPr>
            <a:spLocks noGrp="1"/>
          </p:cNvSpPr>
          <p:nvPr>
            <p:ph type="sldNum" sz="quarter" idx="5"/>
          </p:nvPr>
        </p:nvSpPr>
        <p:spPr>
          <a:noFill/>
        </p:spPr>
        <p:txBody>
          <a:bodyPr/>
          <a:lstStyle/>
          <a:p>
            <a:fld id="{AFCA0526-E831-4AE8-9CFE-9BCF6540C376}"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74520-DE85-44E7-80A6-4B5C33EC5FE6}"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89% of people agreed or strongly agreed with this statement…are loyal to UT</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when it comes to feeling like you belong…only 37% feel like they belong here at UT</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Responders believe UT is respected in the community and we are proud to tell people</a:t>
            </a:r>
            <a:r>
              <a:rPr lang="en-US" baseline="0" dirty="0" smtClean="0"/>
              <a:t> we work for UT.</a:t>
            </a:r>
          </a:p>
          <a:p>
            <a:r>
              <a:rPr lang="en-US" baseline="0" dirty="0" smtClean="0"/>
              <a:t>Overall, 86% of people are satisfied with the type of work they do.</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stay at UT for a variety of reason, but can be broken down into</a:t>
            </a:r>
            <a:r>
              <a:rPr lang="en-US" baseline="0" dirty="0" smtClean="0"/>
              <a:t> categories: benefits, people </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Workplace  - like </a:t>
            </a:r>
            <a:r>
              <a:rPr lang="en-US" baseline="0" dirty="0" smtClean="0"/>
              <a:t>their job, contributing to society, challenging intellectual work…passion for education</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Mission:  institutional pride, support the mission</a:t>
            </a:r>
          </a:p>
          <a:p>
            <a:r>
              <a:rPr lang="en-US" dirty="0" smtClean="0"/>
              <a:t>Other reasons:  close to family, flexibility of hours, good job</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 than have agreed or strongly agreed with the statement</a:t>
            </a:r>
            <a:r>
              <a:rPr lang="en-US" baseline="0" dirty="0" smtClean="0"/>
              <a:t> of teamwork and cooperation.</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74520-DE85-44E7-80A6-4B5C33EC5FE6}"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Largest participating other than “Other” were Information Technology and College of Medicine.</a:t>
            </a:r>
          </a:p>
          <a:p>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ln/>
        </p:spPr>
        <p:txBody>
          <a:bodyPr/>
          <a:lstStyle/>
          <a:p>
            <a:pPr eaLnBrk="1" hangingPunct="1">
              <a:defRPr/>
            </a:pPr>
            <a:r>
              <a:rPr lang="en-US" dirty="0" smtClean="0">
                <a:ea typeface="ＭＳ Ｐゴシック" pitchFamily="84" charset="-128"/>
              </a:rPr>
              <a:t>Within the Self Study, we must show that we meet five criteria: </a:t>
            </a:r>
          </a:p>
          <a:p>
            <a:pPr marL="228600" indent="-228600" eaLnBrk="1" hangingPunct="1">
              <a:buFontTx/>
              <a:buAutoNum type="arabicPeriod"/>
              <a:defRPr/>
            </a:pPr>
            <a:r>
              <a:rPr lang="en-US" b="1" dirty="0" smtClean="0">
                <a:ea typeface="ＭＳ Ｐゴシック" pitchFamily="84" charset="-128"/>
              </a:rPr>
              <a:t>Mission and Integrity</a:t>
            </a:r>
            <a:r>
              <a:rPr lang="en-US" dirty="0" smtClean="0">
                <a:ea typeface="ＭＳ Ｐゴシック" pitchFamily="84" charset="-128"/>
              </a:rPr>
              <a:t>: </a:t>
            </a:r>
            <a:r>
              <a:rPr lang="en-US" dirty="0" smtClean="0"/>
              <a:t>The organization operates with integrity to ensure the fulfillment of its mission through structures and processes that involve the board, administration, faculty, staff, and students. </a:t>
            </a:r>
          </a:p>
          <a:p>
            <a:pPr marL="228600" indent="-228600" eaLnBrk="1" hangingPunct="1">
              <a:buFontTx/>
              <a:buAutoNum type="arabicPeriod"/>
              <a:defRPr/>
            </a:pPr>
            <a:r>
              <a:rPr lang="en-US" b="1" dirty="0" smtClean="0">
                <a:ea typeface="ＭＳ Ｐゴシック" pitchFamily="84" charset="-128"/>
              </a:rPr>
              <a:t>Preparing for the Future</a:t>
            </a:r>
            <a:r>
              <a:rPr lang="en-US" dirty="0" smtClean="0">
                <a:ea typeface="ＭＳ Ｐゴシック" pitchFamily="84" charset="-128"/>
              </a:rPr>
              <a:t>: </a:t>
            </a:r>
            <a:r>
              <a:rPr lang="en-US" dirty="0" smtClean="0"/>
              <a:t>The organization's allocation of resources and its processes for evaluation and planning demonstrate its capacity to fulfill its mission, improve the quality of its education, and respond to future challenges and opportunities. </a:t>
            </a:r>
            <a:r>
              <a:rPr lang="en-US" dirty="0" smtClean="0">
                <a:ea typeface="ＭＳ Ｐゴシック" pitchFamily="84" charset="-128"/>
              </a:rPr>
              <a:t> </a:t>
            </a:r>
          </a:p>
          <a:p>
            <a:pPr marL="228600" indent="-228600" eaLnBrk="1" hangingPunct="1">
              <a:buFontTx/>
              <a:buAutoNum type="arabicPeriod"/>
              <a:defRPr/>
            </a:pPr>
            <a:r>
              <a:rPr lang="en-US" b="1" dirty="0" smtClean="0">
                <a:ea typeface="ＭＳ Ｐゴシック" pitchFamily="84" charset="-128"/>
              </a:rPr>
              <a:t>Student Learning and Effective Teaching</a:t>
            </a:r>
            <a:r>
              <a:rPr lang="en-US" dirty="0" smtClean="0">
                <a:ea typeface="ＭＳ Ｐゴシック" pitchFamily="84" charset="-128"/>
              </a:rPr>
              <a:t>: </a:t>
            </a:r>
            <a:r>
              <a:rPr lang="en-US" dirty="0" smtClean="0"/>
              <a:t>The organization provides evidence of student learning and teaching effectiveness that demonstrates it is fulfilling its educational mission. </a:t>
            </a:r>
            <a:endParaRPr lang="en-US" dirty="0" smtClean="0">
              <a:ea typeface="ＭＳ Ｐゴシック" pitchFamily="84" charset="-128"/>
            </a:endParaRPr>
          </a:p>
          <a:p>
            <a:pPr marL="228600" indent="-228600" eaLnBrk="1" hangingPunct="1">
              <a:buFontTx/>
              <a:buAutoNum type="arabicPeriod"/>
              <a:defRPr/>
            </a:pPr>
            <a:r>
              <a:rPr lang="en-US" b="1" dirty="0" smtClean="0">
                <a:ea typeface="ＭＳ Ｐゴシック" pitchFamily="84" charset="-128"/>
              </a:rPr>
              <a:t>Acquisition, Discovery, and Application of Knowledge</a:t>
            </a:r>
            <a:r>
              <a:rPr lang="en-US" dirty="0" smtClean="0">
                <a:ea typeface="ＭＳ Ｐゴシック" pitchFamily="84" charset="-128"/>
              </a:rPr>
              <a:t>: </a:t>
            </a:r>
            <a:r>
              <a:rPr lang="en-US" dirty="0" smtClean="0"/>
              <a:t>The organization promotes a life of learning for its faculty, administration, staff, and students by fostering and supporting inquiry, creativity, practice, and social responsibility in ways consistent with its mission. </a:t>
            </a:r>
            <a:r>
              <a:rPr lang="en-US" dirty="0" smtClean="0">
                <a:ea typeface="ＭＳ Ｐゴシック" pitchFamily="84" charset="-128"/>
              </a:rPr>
              <a:t> </a:t>
            </a:r>
          </a:p>
          <a:p>
            <a:pPr marL="228600" indent="-228600" eaLnBrk="1" hangingPunct="1">
              <a:buFontTx/>
              <a:buAutoNum type="arabicPeriod"/>
              <a:defRPr/>
            </a:pPr>
            <a:r>
              <a:rPr lang="en-US" b="1" dirty="0" smtClean="0">
                <a:ea typeface="ＭＳ Ｐゴシック" pitchFamily="84" charset="-128"/>
              </a:rPr>
              <a:t>Engagement and Service</a:t>
            </a:r>
            <a:r>
              <a:rPr lang="en-US" dirty="0" smtClean="0">
                <a:ea typeface="ＭＳ Ｐゴシック" pitchFamily="84" charset="-128"/>
              </a:rPr>
              <a:t>: </a:t>
            </a:r>
            <a:r>
              <a:rPr lang="en-US" dirty="0" smtClean="0"/>
              <a:t>As called for by its mission, the organization identifies its constituencies and serves them in ways both value.  </a:t>
            </a:r>
            <a:endParaRPr lang="en-US" dirty="0" smtClean="0">
              <a:ea typeface="ＭＳ Ｐゴシック" pitchFamily="84" charset="-128"/>
            </a:endParaRPr>
          </a:p>
          <a:p>
            <a:pPr marL="228600" indent="-228600" eaLnBrk="1" hangingPunct="1">
              <a:defRPr/>
            </a:pPr>
            <a:r>
              <a:rPr lang="en-US" b="1" dirty="0" smtClean="0">
                <a:ea typeface="ＭＳ Ｐゴシック" pitchFamily="84" charset="-128"/>
              </a:rPr>
              <a:t>Special Emphasis </a:t>
            </a:r>
            <a:r>
              <a:rPr lang="en-US" dirty="0" smtClean="0">
                <a:ea typeface="ＭＳ Ｐゴシック" pitchFamily="84" charset="-128"/>
              </a:rPr>
              <a:t>section on the merger between the Medical University of Ohio and the University of Toledo.</a:t>
            </a:r>
          </a:p>
        </p:txBody>
      </p:sp>
      <p:sp>
        <p:nvSpPr>
          <p:cNvPr id="7172" name="Slide Number Placeholder 3"/>
          <p:cNvSpPr>
            <a:spLocks noGrp="1"/>
          </p:cNvSpPr>
          <p:nvPr>
            <p:ph type="sldNum" sz="quarter" idx="5"/>
          </p:nvPr>
        </p:nvSpPr>
        <p:spPr>
          <a:noFill/>
        </p:spPr>
        <p:txBody>
          <a:bodyPr/>
          <a:lstStyle/>
          <a:p>
            <a:fld id="{0BB9D7C3-0123-444C-A018-34F05232687E}" type="slidenum">
              <a:rPr lang="en-US" smtClean="0"/>
              <a:pPr/>
              <a:t>7</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Greatest number of responders make between $40,000</a:t>
            </a:r>
            <a:r>
              <a:rPr lang="en-US" baseline="0" dirty="0" smtClean="0"/>
              <a:t> and $50,000</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Greatest number of responders have worked at UT for 5 or less years, closely behind 6-10 years</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74520-DE85-44E7-80A6-4B5C33EC5FE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ln/>
        </p:spPr>
        <p:txBody>
          <a:bodyPr/>
          <a:lstStyle/>
          <a:p>
            <a:pPr>
              <a:defRPr/>
            </a:pPr>
            <a:r>
              <a:rPr lang="en-US" dirty="0" smtClean="0">
                <a:ea typeface="ＭＳ Ｐゴシック" pitchFamily="84" charset="-128"/>
              </a:rPr>
              <a:t>The Self Study covers a lot of topics, and we need your help to make sure </a:t>
            </a:r>
          </a:p>
          <a:p>
            <a:pPr marL="228600" indent="-228600">
              <a:buFontTx/>
              <a:buAutoNum type="arabicPeriod"/>
              <a:defRPr/>
            </a:pPr>
            <a:r>
              <a:rPr lang="en-US" dirty="0" smtClean="0">
                <a:ea typeface="ＭＳ Ｐゴシック" pitchFamily="84" charset="-128"/>
              </a:rPr>
              <a:t>The information already included is correct.</a:t>
            </a:r>
          </a:p>
          <a:p>
            <a:pPr marL="228600" indent="-228600">
              <a:buFontTx/>
              <a:buAutoNum type="arabicPeriod"/>
              <a:defRPr/>
            </a:pPr>
            <a:r>
              <a:rPr lang="en-US" dirty="0" smtClean="0">
                <a:ea typeface="ＭＳ Ｐゴシック" pitchFamily="84" charset="-128"/>
              </a:rPr>
              <a:t>If there is additional information or analysis that should be included.</a:t>
            </a:r>
          </a:p>
          <a:p>
            <a:pPr marL="228600" indent="-228600">
              <a:buFontTx/>
              <a:buAutoNum type="arabicPeriod"/>
              <a:defRPr/>
            </a:pPr>
            <a:r>
              <a:rPr lang="en-US" dirty="0" smtClean="0">
                <a:ea typeface="ＭＳ Ｐゴシック" pitchFamily="84" charset="-128"/>
              </a:rPr>
              <a:t>Is your “voice” being heard?</a:t>
            </a:r>
          </a:p>
          <a:p>
            <a:pPr marL="228600" indent="-228600">
              <a:buFontTx/>
              <a:buAutoNum type="arabicPeriod"/>
              <a:defRPr/>
            </a:pPr>
            <a:endParaRPr lang="en-US" dirty="0" smtClean="0">
              <a:ea typeface="ＭＳ Ｐゴシック" pitchFamily="84" charset="-128"/>
            </a:endParaRPr>
          </a:p>
          <a:p>
            <a:pPr marL="228600" indent="-228600">
              <a:defRPr/>
            </a:pPr>
            <a:r>
              <a:rPr lang="en-US" dirty="0" smtClean="0">
                <a:ea typeface="ＭＳ Ｐゴシック" pitchFamily="84" charset="-128"/>
              </a:rPr>
              <a:t>Please read those sections that seem most related to your area, or divide up sections among your group.  Feedback can be sent via email through the end of May.</a:t>
            </a:r>
          </a:p>
          <a:p>
            <a:pPr marL="228600" indent="-228600">
              <a:defRPr/>
            </a:pPr>
            <a:endParaRPr lang="en-US" dirty="0" smtClean="0">
              <a:ea typeface="ＭＳ Ｐゴシック" pitchFamily="84" charset="-128"/>
            </a:endParaRPr>
          </a:p>
          <a:p>
            <a:pPr marL="228600" indent="-228600">
              <a:defRPr/>
            </a:pPr>
            <a:r>
              <a:rPr lang="en-US" dirty="0" smtClean="0">
                <a:ea typeface="ＭＳ Ｐゴシック" pitchFamily="84" charset="-128"/>
              </a:rPr>
              <a:t>A final draft of the UT Self Study will be posted in August.</a:t>
            </a:r>
          </a:p>
        </p:txBody>
      </p:sp>
      <p:sp>
        <p:nvSpPr>
          <p:cNvPr id="8196" name="Slide Number Placeholder 3"/>
          <p:cNvSpPr>
            <a:spLocks noGrp="1"/>
          </p:cNvSpPr>
          <p:nvPr>
            <p:ph type="sldNum" sz="quarter" idx="5"/>
          </p:nvPr>
        </p:nvSpPr>
        <p:spPr>
          <a:noFill/>
        </p:spPr>
        <p:txBody>
          <a:bodyPr/>
          <a:lstStyle/>
          <a:p>
            <a:fld id="{9864C9C8-F024-4EB8-AF73-3E5A15290644}"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Professional</a:t>
            </a:r>
            <a:r>
              <a:rPr lang="en-US" baseline="0" dirty="0" smtClean="0"/>
              <a:t> Staff Council conducted a satisfaction survey of the PSA membership in October 2010.  Though feeling may have shifted with current climate, we still wanted to share with you a snapshot of what </a:t>
            </a:r>
          </a:p>
          <a:p>
            <a:r>
              <a:rPr lang="en-US" baseline="0" dirty="0" smtClean="0"/>
              <a:t>we found. </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274520-DE85-44E7-80A6-4B5C33EC5FE6}"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results seemed to be close with a little over half Agreeing to this statement </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87% said of survey responders understood the UT mission and values (strongly agree and agree combined)</a:t>
            </a:r>
            <a:endParaRPr lang="en-US" dirty="0"/>
          </a:p>
        </p:txBody>
      </p:sp>
      <p:sp>
        <p:nvSpPr>
          <p:cNvPr id="4" name="Slide Number Placeholder 3"/>
          <p:cNvSpPr>
            <a:spLocks noGrp="1"/>
          </p:cNvSpPr>
          <p:nvPr>
            <p:ph type="sldNum" sz="quarter" idx="10"/>
          </p:nvPr>
        </p:nvSpPr>
        <p:spPr/>
        <p:txBody>
          <a:bodyPr/>
          <a:lstStyle/>
          <a:p>
            <a:fld id="{16274520-DE85-44E7-80A6-4B5C33EC5FE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2A6981-731F-4FC2-BC4D-DF67D7D9E8DE}"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A6981-731F-4FC2-BC4D-DF67D7D9E8DE}"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A6981-731F-4FC2-BC4D-DF67D7D9E8DE}"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2A6981-731F-4FC2-BC4D-DF67D7D9E8DE}"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A6981-731F-4FC2-BC4D-DF67D7D9E8DE}"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2A6981-731F-4FC2-BC4D-DF67D7D9E8DE}"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2A6981-731F-4FC2-BC4D-DF67D7D9E8DE}"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2A6981-731F-4FC2-BC4D-DF67D7D9E8DE}"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A6981-731F-4FC2-BC4D-DF67D7D9E8DE}"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A6981-731F-4FC2-BC4D-DF67D7D9E8DE}"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A6981-731F-4FC2-BC4D-DF67D7D9E8DE}"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4F267-4E54-4DA8-8BB7-545A4A5BC4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A6981-731F-4FC2-BC4D-DF67D7D9E8DE}" type="datetimeFigureOut">
              <a:rPr lang="en-US" smtClean="0"/>
              <a:pPr/>
              <a:t>4/18/2011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4F267-4E54-4DA8-8BB7-545A4A5BC4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oir.utoledo.edu/Surveys/Interactive_Assessment.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descr="MPj04387640000[1]"/>
          <p:cNvPicPr>
            <a:picLocks noChangeAspect="1" noChangeArrowheads="1"/>
          </p:cNvPicPr>
          <p:nvPr/>
        </p:nvPicPr>
        <p:blipFill>
          <a:blip r:embed="rId2" cstate="print"/>
          <a:srcRect/>
          <a:stretch>
            <a:fillRect/>
          </a:stretch>
        </p:blipFill>
        <p:spPr bwMode="auto">
          <a:xfrm>
            <a:off x="457200" y="0"/>
            <a:ext cx="8305800" cy="4105275"/>
          </a:xfrm>
          <a:prstGeom prst="rect">
            <a:avLst/>
          </a:prstGeom>
          <a:noFill/>
          <a:ln w="9525" algn="in">
            <a:noFill/>
            <a:miter lim="800000"/>
            <a:headEnd/>
            <a:tailEnd/>
          </a:ln>
          <a:effectLst/>
        </p:spPr>
      </p:pic>
      <p:grpSp>
        <p:nvGrpSpPr>
          <p:cNvPr id="1028" name="Group 4"/>
          <p:cNvGrpSpPr>
            <a:grpSpLocks/>
          </p:cNvGrpSpPr>
          <p:nvPr/>
        </p:nvGrpSpPr>
        <p:grpSpPr bwMode="auto">
          <a:xfrm>
            <a:off x="106813350" y="106641900"/>
            <a:ext cx="6743700" cy="7029450"/>
            <a:chOff x="106813350" y="106641900"/>
            <a:chExt cx="6743700" cy="7029450"/>
          </a:xfrm>
        </p:grpSpPr>
        <p:pic>
          <p:nvPicPr>
            <p:cNvPr id="1029" name="Picture 5" descr="MPj04387640000[1]"/>
            <p:cNvPicPr>
              <a:picLocks noChangeAspect="1" noChangeArrowheads="1"/>
            </p:cNvPicPr>
            <p:nvPr/>
          </p:nvPicPr>
          <p:blipFill>
            <a:blip r:embed="rId2" cstate="print"/>
            <a:srcRect/>
            <a:stretch>
              <a:fillRect/>
            </a:stretch>
          </p:blipFill>
          <p:spPr bwMode="auto">
            <a:xfrm>
              <a:off x="106841925" y="106699050"/>
              <a:ext cx="6715125" cy="4181909"/>
            </a:xfrm>
            <a:prstGeom prst="rect">
              <a:avLst/>
            </a:prstGeom>
            <a:noFill/>
            <a:ln w="9525" algn="in">
              <a:noFill/>
              <a:miter lim="800000"/>
              <a:headEnd/>
              <a:tailEnd/>
            </a:ln>
            <a:effectLst/>
          </p:spPr>
        </p:pic>
        <p:sp>
          <p:nvSpPr>
            <p:cNvPr id="1030" name="WordArt 6"/>
            <p:cNvSpPr>
              <a:spLocks noChangeArrowheads="1" noChangeShapeType="1" noTextEdit="1"/>
            </p:cNvSpPr>
            <p:nvPr/>
          </p:nvSpPr>
          <p:spPr bwMode="auto">
            <a:xfrm>
              <a:off x="106946700" y="106756200"/>
              <a:ext cx="6515100" cy="1143000"/>
            </a:xfrm>
            <a:prstGeom prst="rect">
              <a:avLst/>
            </a:prstGeom>
          </p:spPr>
          <p:txBody>
            <a:bodyPr wrap="none" fromWordArt="1">
              <a:prstTxWarp prst="textPlain">
                <a:avLst>
                  <a:gd name="adj" fmla="val 50000"/>
                </a:avLst>
              </a:prstTxWarp>
            </a:bodyPr>
            <a:lstStyle/>
            <a:p>
              <a:pPr algn="ctr" rtl="0"/>
              <a:r>
                <a:rPr lang="en-US" sz="3600" kern="10" spc="0" smtClean="0">
                  <a:ln w="9525" algn="ctr">
                    <a:solidFill>
                      <a:srgbClr val="000000"/>
                    </a:solidFill>
                    <a:round/>
                    <a:headEnd/>
                    <a:tailEnd/>
                  </a:ln>
                  <a:solidFill>
                    <a:srgbClr val="000000"/>
                  </a:solidFill>
                  <a:effectLst/>
                  <a:latin typeface="Cambria"/>
                </a:rPr>
                <a:t>Professional Staff Association</a:t>
              </a:r>
            </a:p>
            <a:p>
              <a:pPr algn="ctr" rtl="0"/>
              <a:r>
                <a:rPr lang="en-US" sz="3600" kern="10" spc="0" smtClean="0">
                  <a:ln w="9525" algn="ctr">
                    <a:solidFill>
                      <a:srgbClr val="000000"/>
                    </a:solidFill>
                    <a:round/>
                    <a:headEnd/>
                    <a:tailEnd/>
                  </a:ln>
                  <a:solidFill>
                    <a:srgbClr val="000000"/>
                  </a:solidFill>
                  <a:effectLst/>
                  <a:latin typeface="Cambria"/>
                </a:rPr>
                <a:t>Spring Semester General Meeting</a:t>
              </a:r>
              <a:endParaRPr lang="en-US" sz="3600" kern="10" spc="0">
                <a:ln w="9525" algn="ctr">
                  <a:solidFill>
                    <a:srgbClr val="000000"/>
                  </a:solidFill>
                  <a:round/>
                  <a:headEnd/>
                  <a:tailEnd/>
                </a:ln>
                <a:solidFill>
                  <a:srgbClr val="000000"/>
                </a:solidFill>
                <a:effectLst/>
                <a:latin typeface="Cambria"/>
              </a:endParaRPr>
            </a:p>
          </p:txBody>
        </p:sp>
        <p:sp>
          <p:nvSpPr>
            <p:cNvPr id="1031" name="Text Box 7"/>
            <p:cNvSpPr txBox="1">
              <a:spLocks noChangeArrowheads="1"/>
            </p:cNvSpPr>
            <p:nvPr/>
          </p:nvSpPr>
          <p:spPr bwMode="auto">
            <a:xfrm>
              <a:off x="107352171" y="107899639"/>
              <a:ext cx="6057900" cy="21717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rPr>
                <a:t>Tuesday, April 19, 2011</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rPr>
                <a:t>12:00-1:30 p.m.</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rPr>
                <a:t>Main Campus</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rPr>
                <a:t>				Student Union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alibri" pitchFamily="34" charset="0"/>
                </a:rPr>
                <a:t>Auditorium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2" name="Text Box 8"/>
            <p:cNvSpPr txBox="1">
              <a:spLocks noChangeArrowheads="1"/>
            </p:cNvSpPr>
            <p:nvPr/>
          </p:nvSpPr>
          <p:spPr bwMode="auto">
            <a:xfrm>
              <a:off x="107384850" y="109327950"/>
              <a:ext cx="4972050" cy="3943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rPr>
                <a:t>Spring General Meeting Agenda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sng"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300" b="1" i="0" u="none" strike="noStrike" cap="none" normalizeH="0" baseline="0" dirty="0" smtClean="0">
                  <a:ln>
                    <a:noFill/>
                  </a:ln>
                  <a:solidFill>
                    <a:srgbClr val="000000"/>
                  </a:solidFill>
                  <a:effectLst/>
                  <a:latin typeface="Calibri" pitchFamily="34" charset="0"/>
                </a:rPr>
                <a:t>Welcome and Remarks by Professional Staff Council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Calibri" pitchFamily="34" charset="0"/>
                </a:rPr>
                <a:t>      Chair: Joely Giammarco </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300" b="1" i="0" u="none" strike="noStrike" cap="none" normalizeH="0" baseline="0" dirty="0" smtClean="0">
                  <a:ln>
                    <a:noFill/>
                  </a:ln>
                  <a:solidFill>
                    <a:srgbClr val="000000"/>
                  </a:solidFill>
                  <a:effectLst/>
                  <a:latin typeface="Calibri" pitchFamily="34" charset="0"/>
                </a:rPr>
                <a:t>Professional Staff Council Committee Updates</a:t>
              </a:r>
              <a:endParaRPr kumimoji="0" lang="en-US" sz="1000" b="0" i="0" u="none" strike="noStrike" cap="none" normalizeH="0" baseline="0" dirty="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300" b="1" i="0" u="none" strike="noStrike" cap="none" normalizeH="0" baseline="0" dirty="0" smtClean="0">
                  <a:ln>
                    <a:noFill/>
                  </a:ln>
                  <a:solidFill>
                    <a:srgbClr val="000000"/>
                  </a:solidFill>
                  <a:effectLst/>
                  <a:latin typeface="Calibri" pitchFamily="34" charset="0"/>
                </a:rPr>
                <a:t>Bylaws Update</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300" b="1" i="0" u="none" strike="noStrike" cap="none" normalizeH="0" baseline="0" dirty="0" smtClean="0">
                  <a:ln>
                    <a:noFill/>
                  </a:ln>
                  <a:solidFill>
                    <a:srgbClr val="000000"/>
                  </a:solidFill>
                  <a:effectLst/>
                  <a:latin typeface="Calibri" pitchFamily="34" charset="0"/>
                </a:rPr>
                <a:t>PSA Satisfaction Survey</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sz="1300" b="1" i="0" u="none" strike="noStrike" cap="none" normalizeH="0" baseline="0" dirty="0" smtClean="0">
                  <a:ln>
                    <a:noFill/>
                  </a:ln>
                  <a:solidFill>
                    <a:srgbClr val="000000"/>
                  </a:solidFill>
                  <a:effectLst/>
                  <a:latin typeface="Calibri" pitchFamily="34" charset="0"/>
                </a:rPr>
                <a:t>Q &amp; A</a:t>
              </a:r>
              <a:endParaRPr kumimoji="0" lang="en-US" sz="1300" b="0" i="0" u="none" strike="noStrike" cap="none" normalizeH="0" baseline="0" dirty="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pitchFamily="34" charset="0"/>
                </a:rPr>
                <a:t>Silent Auction and 50/50 Raffle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To benefit the Professional Staff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Association Scholarship Fund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Prizes include: Two pairs of UT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Football Game Suite tickets,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rPr>
                <a:t>UT Gift Baskets and more!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33" name="Text Box 9"/>
            <p:cNvSpPr txBox="1">
              <a:spLocks noChangeArrowheads="1"/>
            </p:cNvSpPr>
            <p:nvPr/>
          </p:nvSpPr>
          <p:spPr bwMode="auto">
            <a:xfrm>
              <a:off x="110480475" y="111213900"/>
              <a:ext cx="2676525" cy="36135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8542"/>
                  </a:solidFill>
                  <a:effectLst/>
                  <a:latin typeface="Cambria" pitchFamily="18" charset="0"/>
                </a:rPr>
                <a:t>Bring your Lunch and Beverage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4" name="Rectangle 10"/>
            <p:cNvSpPr>
              <a:spLocks noChangeArrowheads="1"/>
            </p:cNvSpPr>
            <p:nvPr/>
          </p:nvSpPr>
          <p:spPr bwMode="auto">
            <a:xfrm>
              <a:off x="106813350" y="106641900"/>
              <a:ext cx="6743700" cy="7029450"/>
            </a:xfrm>
            <a:prstGeom prst="rect">
              <a:avLst/>
            </a:prstGeom>
            <a:noFill/>
            <a:ln w="38100" algn="in">
              <a:solidFill>
                <a:srgbClr val="008542"/>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35" name="Picture 11" descr="Crest UT logo-fc-horz"/>
            <p:cNvPicPr>
              <a:picLocks noChangeAspect="1" noChangeArrowheads="1"/>
            </p:cNvPicPr>
            <p:nvPr/>
          </p:nvPicPr>
          <p:blipFill>
            <a:blip r:embed="rId3" cstate="print"/>
            <a:srcRect/>
            <a:stretch>
              <a:fillRect/>
            </a:stretch>
          </p:blipFill>
          <p:spPr bwMode="auto">
            <a:xfrm>
              <a:off x="111785400" y="112014000"/>
              <a:ext cx="1371600" cy="534146"/>
            </a:xfrm>
            <a:prstGeom prst="rect">
              <a:avLst/>
            </a:prstGeom>
            <a:noFill/>
            <a:ln w="9525" algn="in">
              <a:noFill/>
              <a:miter lim="800000"/>
              <a:headEnd/>
              <a:tailEnd/>
            </a:ln>
            <a:effectLst/>
          </p:spPr>
        </p:pic>
      </p:grpSp>
      <p:sp>
        <p:nvSpPr>
          <p:cNvPr id="1044" name="WordArt 20"/>
          <p:cNvSpPr>
            <a:spLocks noChangeArrowheads="1" noChangeShapeType="1" noTextEdit="1"/>
          </p:cNvSpPr>
          <p:nvPr/>
        </p:nvSpPr>
        <p:spPr bwMode="auto">
          <a:xfrm>
            <a:off x="457200" y="304800"/>
            <a:ext cx="8153400" cy="1143000"/>
          </a:xfrm>
          <a:prstGeom prst="rect">
            <a:avLst/>
          </a:prstGeom>
        </p:spPr>
        <p:txBody>
          <a:bodyPr wrap="none" fromWordArt="1">
            <a:prstTxWarp prst="textPlain">
              <a:avLst>
                <a:gd name="adj" fmla="val 50000"/>
              </a:avLst>
            </a:prstTxWarp>
          </a:bodyPr>
          <a:lstStyle/>
          <a:p>
            <a:pPr algn="ctr" rtl="0"/>
            <a:r>
              <a:rPr lang="en-US" sz="3600" kern="10" spc="0" dirty="0" smtClean="0">
                <a:ln w="9525" algn="ctr">
                  <a:solidFill>
                    <a:srgbClr val="000000"/>
                  </a:solidFill>
                  <a:round/>
                  <a:headEnd/>
                  <a:tailEnd/>
                </a:ln>
                <a:solidFill>
                  <a:srgbClr val="000000"/>
                </a:solidFill>
                <a:effectLst/>
                <a:latin typeface="Cambria"/>
              </a:rPr>
              <a:t>Professional Staff Association</a:t>
            </a:r>
          </a:p>
          <a:p>
            <a:pPr algn="ctr" rtl="0"/>
            <a:r>
              <a:rPr lang="en-US" sz="3600" kern="10" spc="0" dirty="0" smtClean="0">
                <a:ln w="9525" algn="ctr">
                  <a:solidFill>
                    <a:srgbClr val="000000"/>
                  </a:solidFill>
                  <a:round/>
                  <a:headEnd/>
                  <a:tailEnd/>
                </a:ln>
                <a:solidFill>
                  <a:srgbClr val="000000"/>
                </a:solidFill>
                <a:effectLst/>
                <a:latin typeface="Cambria"/>
              </a:rPr>
              <a:t>Spring Semester General Meeting</a:t>
            </a:r>
            <a:endParaRPr lang="en-US" sz="3600" kern="10" spc="0" dirty="0">
              <a:ln w="9525" algn="ctr">
                <a:solidFill>
                  <a:srgbClr val="000000"/>
                </a:solidFill>
                <a:round/>
                <a:headEnd/>
                <a:tailEnd/>
              </a:ln>
              <a:solidFill>
                <a:srgbClr val="000000"/>
              </a:solidFill>
              <a:effectLst/>
              <a:latin typeface="Cambria"/>
            </a:endParaRPr>
          </a:p>
        </p:txBody>
      </p:sp>
      <p:sp>
        <p:nvSpPr>
          <p:cNvPr id="1045" name="Text Box 21"/>
          <p:cNvSpPr txBox="1">
            <a:spLocks noChangeArrowheads="1"/>
          </p:cNvSpPr>
          <p:nvPr/>
        </p:nvSpPr>
        <p:spPr bwMode="auto">
          <a:xfrm>
            <a:off x="1905000" y="1447800"/>
            <a:ext cx="6324600" cy="1447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8000"/>
                </a:solidFill>
                <a:effectLst/>
                <a:latin typeface="Calibri" pitchFamily="34" charset="0"/>
              </a:rPr>
              <a:t>Tuesday, April 19, 2011</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8000"/>
                </a:solidFill>
                <a:effectLst/>
                <a:latin typeface="Calibri" pitchFamily="34" charset="0"/>
              </a:rPr>
              <a:t>12:00-1:30 p.m.</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8000"/>
                </a:solidFill>
                <a:effectLst/>
                <a:latin typeface="Calibri" pitchFamily="34" charset="0"/>
              </a:rPr>
              <a:t>Main Campus</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8000"/>
                </a:solidFill>
                <a:effectLst/>
                <a:latin typeface="Calibri" pitchFamily="34" charset="0"/>
              </a:rPr>
              <a:t>			Student Union </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8000"/>
                </a:solidFill>
                <a:effectLst/>
                <a:latin typeface="Calibri" pitchFamily="34" charset="0"/>
              </a:rPr>
              <a:t>Auditorium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046" name="Text Box 22"/>
          <p:cNvSpPr txBox="1">
            <a:spLocks noChangeArrowheads="1"/>
          </p:cNvSpPr>
          <p:nvPr/>
        </p:nvSpPr>
        <p:spPr bwMode="auto">
          <a:xfrm>
            <a:off x="381000" y="2667000"/>
            <a:ext cx="7543800" cy="3962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00"/>
                </a:solidFill>
                <a:effectLst/>
                <a:latin typeface="Calibri" pitchFamily="34" charset="0"/>
              </a:rPr>
              <a:t>Agenda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sng"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Pts val="1000"/>
              <a:tabLst/>
            </a:pPr>
            <a:r>
              <a:rPr kumimoji="0" lang="en-US" sz="2000" i="0" u="none" strike="noStrike" cap="none" normalizeH="0" baseline="0" dirty="0" smtClean="0">
                <a:ln>
                  <a:noFill/>
                </a:ln>
                <a:solidFill>
                  <a:srgbClr val="000000"/>
                </a:solidFill>
                <a:effectLst/>
                <a:latin typeface="Calibri" pitchFamily="34" charset="0"/>
              </a:rPr>
              <a:t>Welcome and Remarks by</a:t>
            </a:r>
          </a:p>
          <a:p>
            <a:pPr marL="0" marR="0" lvl="0" indent="0" algn="l" defTabSz="914400" rtl="0" eaLnBrk="1" fontAlgn="base" latinLnBrk="0" hangingPunct="1">
              <a:lnSpc>
                <a:spcPct val="100000"/>
              </a:lnSpc>
              <a:spcBef>
                <a:spcPct val="0"/>
              </a:spcBef>
              <a:spcAft>
                <a:spcPct val="0"/>
              </a:spcAft>
              <a:buClrTx/>
              <a:buSzPts val="1000"/>
              <a:tabLst/>
            </a:pPr>
            <a:r>
              <a:rPr kumimoji="0" lang="en-US" sz="2000" i="0" u="none" strike="noStrike" cap="none" normalizeH="0" baseline="0" dirty="0" smtClean="0">
                <a:ln>
                  <a:noFill/>
                </a:ln>
                <a:solidFill>
                  <a:srgbClr val="000000"/>
                </a:solidFill>
                <a:effectLst/>
                <a:latin typeface="Calibri" pitchFamily="34" charset="0"/>
              </a:rPr>
              <a:t> Professional Staff Council Chair Joely </a:t>
            </a:r>
            <a:r>
              <a:rPr kumimoji="0" lang="en-US" sz="2000" i="0" u="none" strike="noStrike" cap="none" normalizeH="0" baseline="0" dirty="0" smtClean="0">
                <a:ln>
                  <a:noFill/>
                </a:ln>
                <a:solidFill>
                  <a:srgbClr val="000000"/>
                </a:solidFill>
                <a:effectLst/>
                <a:latin typeface="Calibri" pitchFamily="34" charset="0"/>
              </a:rPr>
              <a:t>Giammarco</a:t>
            </a:r>
          </a:p>
          <a:p>
            <a:pPr marL="0" marR="0" lvl="0" indent="0" algn="l" defTabSz="914400" rtl="0" eaLnBrk="1" fontAlgn="base" latinLnBrk="0" hangingPunct="1">
              <a:lnSpc>
                <a:spcPct val="100000"/>
              </a:lnSpc>
              <a:spcBef>
                <a:spcPct val="0"/>
              </a:spcBef>
              <a:spcAft>
                <a:spcPct val="0"/>
              </a:spcAft>
              <a:buClrTx/>
              <a:buSzPts val="1000"/>
              <a:tabLst/>
            </a:pPr>
            <a:r>
              <a:rPr lang="en-US" sz="2000" dirty="0" smtClean="0">
                <a:solidFill>
                  <a:srgbClr val="000000"/>
                </a:solidFill>
                <a:latin typeface="Calibri" pitchFamily="34" charset="0"/>
              </a:rPr>
              <a:t>	</a:t>
            </a:r>
            <a:r>
              <a:rPr lang="en-US" sz="2000" dirty="0" smtClean="0">
                <a:solidFill>
                  <a:srgbClr val="000000"/>
                </a:solidFill>
                <a:latin typeface="Calibri" pitchFamily="34" charset="0"/>
              </a:rPr>
              <a:t>and Vice Chair Deb Krohn</a:t>
            </a:r>
            <a:r>
              <a:rPr kumimoji="0" lang="en-US" sz="2000" i="0" u="none" strike="noStrike" cap="none" normalizeH="0" baseline="0" dirty="0" smtClean="0">
                <a:ln>
                  <a:noFill/>
                </a:ln>
                <a:solidFill>
                  <a:srgbClr val="000000"/>
                </a:solidFill>
                <a:effectLst/>
                <a:latin typeface="Calibri" pitchFamily="34" charset="0"/>
              </a:rPr>
              <a:t> </a:t>
            </a:r>
            <a:endParaRPr kumimoji="0" lang="en-US" sz="2000" i="0" u="none" strike="noStrike" cap="none" normalizeH="0" baseline="0" dirty="0" smtClean="0">
              <a:ln>
                <a:noFill/>
              </a:ln>
              <a:solidFill>
                <a:srgbClr val="000000"/>
              </a:solidFill>
              <a:effectLst/>
              <a:latin typeface="Calibri" pitchFamily="34" charset="0"/>
            </a:endParaRPr>
          </a:p>
          <a:p>
            <a:pPr fontAlgn="base">
              <a:spcBef>
                <a:spcPct val="0"/>
              </a:spcBef>
              <a:spcAft>
                <a:spcPct val="0"/>
              </a:spcAft>
              <a:buSzPts val="1000"/>
            </a:pPr>
            <a:r>
              <a:rPr lang="en-US" sz="2000" dirty="0" smtClean="0">
                <a:solidFill>
                  <a:srgbClr val="000000"/>
                </a:solidFill>
                <a:latin typeface="Calibri" pitchFamily="34" charset="0"/>
              </a:rPr>
              <a:t>Year in Review</a:t>
            </a:r>
          </a:p>
          <a:p>
            <a:pPr fontAlgn="base">
              <a:spcBef>
                <a:spcPct val="0"/>
              </a:spcBef>
              <a:spcAft>
                <a:spcPct val="0"/>
              </a:spcAft>
              <a:buSzPts val="1000"/>
            </a:pPr>
            <a:r>
              <a:rPr lang="en-US" sz="2000" dirty="0" smtClean="0">
                <a:solidFill>
                  <a:srgbClr val="000000"/>
                </a:solidFill>
                <a:latin typeface="Calibri" pitchFamily="34" charset="0"/>
              </a:rPr>
              <a:t>Bylaws Update</a:t>
            </a:r>
          </a:p>
          <a:p>
            <a:pPr fontAlgn="base">
              <a:spcBef>
                <a:spcPct val="0"/>
              </a:spcBef>
              <a:spcAft>
                <a:spcPct val="0"/>
              </a:spcAft>
              <a:buSzPts val="1000"/>
            </a:pPr>
            <a:r>
              <a:rPr lang="en-US" sz="2000" dirty="0" smtClean="0">
                <a:solidFill>
                  <a:srgbClr val="000000"/>
                </a:solidFill>
                <a:latin typeface="Calibri" pitchFamily="34" charset="0"/>
              </a:rPr>
              <a:t>HLC Update</a:t>
            </a:r>
            <a:endParaRPr lang="en-US" sz="2000" dirty="0" smtClean="0">
              <a:solidFill>
                <a:srgbClr val="000000"/>
              </a:solidFill>
              <a:latin typeface="Calibri" pitchFamily="34" charset="0"/>
            </a:endParaRPr>
          </a:p>
          <a:p>
            <a:pPr marL="0" marR="0" lvl="0" indent="0" algn="l" defTabSz="914400" rtl="0" eaLnBrk="1" fontAlgn="base" latinLnBrk="0" hangingPunct="1">
              <a:lnSpc>
                <a:spcPct val="100000"/>
              </a:lnSpc>
              <a:spcBef>
                <a:spcPct val="0"/>
              </a:spcBef>
              <a:spcAft>
                <a:spcPct val="0"/>
              </a:spcAft>
              <a:buClrTx/>
              <a:buSzPts val="1000"/>
              <a:tabLst/>
            </a:pPr>
            <a:r>
              <a:rPr kumimoji="0" lang="en-US" sz="2000" i="0" u="none" strike="noStrike" cap="none" normalizeH="0" baseline="0" dirty="0" smtClean="0">
                <a:ln>
                  <a:noFill/>
                </a:ln>
                <a:solidFill>
                  <a:srgbClr val="000000"/>
                </a:solidFill>
                <a:effectLst/>
                <a:latin typeface="Calibri" pitchFamily="34" charset="0"/>
              </a:rPr>
              <a:t>Professional Staff Council Committee Updates</a:t>
            </a:r>
            <a:endParaRPr kumimoji="0" lang="en-US" sz="2000" i="0" u="none" strike="noStrike" cap="none" normalizeH="0" baseline="0" dirty="0" smtClean="0">
              <a:ln>
                <a:noFill/>
              </a:ln>
              <a:solidFill>
                <a:srgbClr val="00000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Pts val="1000"/>
              <a:tabLst/>
            </a:pPr>
            <a:r>
              <a:rPr kumimoji="0" lang="en-US" sz="2000" i="0" u="none" strike="noStrike" cap="none" normalizeH="0" baseline="0" dirty="0" smtClean="0">
                <a:ln>
                  <a:noFill/>
                </a:ln>
                <a:solidFill>
                  <a:srgbClr val="000000"/>
                </a:solidFill>
                <a:effectLst/>
                <a:latin typeface="Calibri" pitchFamily="34" charset="0"/>
              </a:rPr>
              <a:t>PSA Satisfaction Survey</a:t>
            </a:r>
          </a:p>
          <a:p>
            <a:pPr marL="0" marR="0" lvl="0" indent="0" algn="l" defTabSz="914400" rtl="0" eaLnBrk="1" fontAlgn="base" latinLnBrk="0" hangingPunct="1">
              <a:lnSpc>
                <a:spcPct val="100000"/>
              </a:lnSpc>
              <a:spcBef>
                <a:spcPct val="0"/>
              </a:spcBef>
              <a:spcAft>
                <a:spcPct val="0"/>
              </a:spcAft>
              <a:buClrTx/>
              <a:buSzPts val="1000"/>
              <a:tabLst/>
            </a:pPr>
            <a:r>
              <a:rPr kumimoji="0" lang="en-US" sz="2000" i="0" u="none" strike="noStrike" cap="none" normalizeH="0" baseline="0" dirty="0" smtClean="0">
                <a:ln>
                  <a:noFill/>
                </a:ln>
                <a:solidFill>
                  <a:srgbClr val="000000"/>
                </a:solidFill>
                <a:effectLst/>
                <a:latin typeface="Calibri" pitchFamily="34" charset="0"/>
              </a:rPr>
              <a:t>Q &amp; 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Calibri" pitchFamily="34" charset="0"/>
              </a:rPr>
              <a:t>Silent Auction and 50/50 Raffle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a:solidFill>
                  <a:srgbClr val="002060"/>
                </a:solidFill>
                <a:latin typeface="Cambria" pitchFamily="18" charset="0"/>
              </a:rPr>
              <a:t>P</a:t>
            </a:r>
            <a:r>
              <a:rPr lang="en-US" dirty="0" smtClean="0">
                <a:solidFill>
                  <a:srgbClr val="002060"/>
                </a:solidFill>
                <a:latin typeface="Cambria" pitchFamily="18" charset="0"/>
              </a:rPr>
              <a:t>rofessional Staff Association</a:t>
            </a:r>
            <a:r>
              <a:rPr lang="en-US" dirty="0" smtClean="0">
                <a:solidFill>
                  <a:srgbClr val="002060"/>
                </a:solidFill>
              </a:rPr>
              <a:t/>
            </a:r>
            <a:br>
              <a:rPr lang="en-US" dirty="0" smtClean="0">
                <a:solidFill>
                  <a:srgbClr val="002060"/>
                </a:solidFill>
              </a:rPr>
            </a:br>
            <a:r>
              <a:rPr lang="en-US" b="1" dirty="0" smtClean="0">
                <a:solidFill>
                  <a:srgbClr val="002060"/>
                </a:solidFill>
              </a:rPr>
              <a:t>SATISFACTION SURVEY REVIEW</a:t>
            </a:r>
            <a:endParaRPr lang="en-US" b="1" dirty="0">
              <a:solidFill>
                <a:srgbClr val="002060"/>
              </a:solidFill>
            </a:endParaRPr>
          </a:p>
        </p:txBody>
      </p:sp>
      <p:sp>
        <p:nvSpPr>
          <p:cNvPr id="3" name="Subtitle 2"/>
          <p:cNvSpPr>
            <a:spLocks noGrp="1"/>
          </p:cNvSpPr>
          <p:nvPr>
            <p:ph type="subTitle" idx="1"/>
          </p:nvPr>
        </p:nvSpPr>
        <p:spPr>
          <a:xfrm>
            <a:off x="1295400" y="3048000"/>
            <a:ext cx="6400800" cy="1752600"/>
          </a:xfrm>
        </p:spPr>
        <p:txBody>
          <a:bodyPr/>
          <a:lstStyle/>
          <a:p>
            <a:r>
              <a:rPr lang="en-US" sz="4000" dirty="0" smtClean="0">
                <a:solidFill>
                  <a:schemeClr val="tx1"/>
                </a:solidFill>
              </a:rPr>
              <a:t>Snapshot  from Fall 2010 </a:t>
            </a:r>
          </a:p>
          <a:p>
            <a:r>
              <a:rPr lang="en-US" dirty="0" smtClean="0">
                <a:solidFill>
                  <a:schemeClr val="tx1"/>
                </a:solidFill>
              </a:rPr>
              <a:t>Participation rate = 23%</a:t>
            </a:r>
            <a:endParaRPr lang="en-US" dirty="0">
              <a:solidFill>
                <a:schemeClr val="tx1"/>
              </a:solidFill>
            </a:endParaRPr>
          </a:p>
        </p:txBody>
      </p:sp>
      <p:sp>
        <p:nvSpPr>
          <p:cNvPr id="4" name="Rectangle 3"/>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My Documents\UT Logos\Crest UT logo-fc-horz.jpg"/>
          <p:cNvPicPr>
            <a:picLocks noChangeAspect="1" noChangeArrowheads="1"/>
          </p:cNvPicPr>
          <p:nvPr/>
        </p:nvPicPr>
        <p:blipFill>
          <a:blip r:embed="rId3" cstate="print"/>
          <a:srcRect/>
          <a:stretch>
            <a:fillRect/>
          </a:stretch>
        </p:blipFill>
        <p:spPr bwMode="auto">
          <a:xfrm>
            <a:off x="6781800" y="5638800"/>
            <a:ext cx="1760872" cy="685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143000"/>
          </a:xfrm>
        </p:spPr>
        <p:txBody>
          <a:bodyPr>
            <a:normAutofit/>
          </a:bodyPr>
          <a:lstStyle/>
          <a:p>
            <a:r>
              <a:rPr lang="en-US" b="1" dirty="0" smtClean="0"/>
              <a:t>Question Focus Areas</a:t>
            </a:r>
            <a:endParaRPr lang="en-US" b="1" dirty="0"/>
          </a:p>
        </p:txBody>
      </p:sp>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idx="1"/>
          </p:nvPr>
        </p:nvSpPr>
        <p:spPr>
          <a:xfrm>
            <a:off x="2438400" y="1752600"/>
            <a:ext cx="5486400" cy="4525963"/>
          </a:xfrm>
        </p:spPr>
        <p:txBody>
          <a:bodyPr/>
          <a:lstStyle/>
          <a:p>
            <a:r>
              <a:rPr lang="en-US" dirty="0" smtClean="0"/>
              <a:t>Communication</a:t>
            </a:r>
          </a:p>
          <a:p>
            <a:r>
              <a:rPr lang="en-US" dirty="0" smtClean="0"/>
              <a:t>PSA value to the institution</a:t>
            </a:r>
          </a:p>
          <a:p>
            <a:r>
              <a:rPr lang="en-US" dirty="0" smtClean="0"/>
              <a:t>Supervisor relationships</a:t>
            </a:r>
          </a:p>
          <a:p>
            <a:r>
              <a:rPr lang="en-US" dirty="0" smtClean="0"/>
              <a:t>Personal satisfaction</a:t>
            </a:r>
          </a:p>
          <a:p>
            <a:endParaRPr lang="en-US" dirty="0"/>
          </a:p>
        </p:txBody>
      </p:sp>
      <p:pic>
        <p:nvPicPr>
          <p:cNvPr id="6" name="Picture 2" descr="C:\My Documents\UT Logos\Crest UT logo-fc-horz.jpg"/>
          <p:cNvPicPr>
            <a:picLocks noChangeAspect="1" noChangeArrowheads="1"/>
          </p:cNvPicPr>
          <p:nvPr/>
        </p:nvPicPr>
        <p:blipFill>
          <a:blip r:embed="rId3" cstate="print"/>
          <a:srcRect/>
          <a:stretch>
            <a:fillRect/>
          </a:stretch>
        </p:blipFill>
        <p:spPr bwMode="auto">
          <a:xfrm>
            <a:off x="6781800" y="5638800"/>
            <a:ext cx="1760872" cy="685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1447800"/>
          </a:xfrm>
        </p:spPr>
        <p:txBody>
          <a:bodyPr>
            <a:normAutofit/>
          </a:bodyPr>
          <a:lstStyle/>
          <a:p>
            <a:r>
              <a:rPr lang="en-US" sz="4000" b="1" dirty="0" smtClean="0"/>
              <a:t>Senior leadership is providing leadership necessary for UT’s continued success</a:t>
            </a:r>
            <a:endParaRPr lang="en-US" sz="4000" b="1" dirty="0"/>
          </a:p>
        </p:txBody>
      </p:sp>
      <p:pic>
        <p:nvPicPr>
          <p:cNvPr id="4" name="Content Placeholder 3"/>
          <p:cNvPicPr>
            <a:picLocks noGrp="1"/>
          </p:cNvPicPr>
          <p:nvPr>
            <p:ph idx="1"/>
          </p:nvPr>
        </p:nvPicPr>
        <p:blipFill>
          <a:blip r:embed="rId3" cstate="print"/>
          <a:srcRect t="14423"/>
          <a:stretch>
            <a:fillRect/>
          </a:stretch>
        </p:blipFill>
        <p:spPr bwMode="auto">
          <a:xfrm>
            <a:off x="1371600" y="1752600"/>
            <a:ext cx="6400800" cy="4800600"/>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b="1" dirty="0" smtClean="0"/>
              <a:t>I have an understanding of the mission and values of the University</a:t>
            </a:r>
            <a:endParaRPr lang="en-US" sz="4000" b="1" dirty="0"/>
          </a:p>
        </p:txBody>
      </p:sp>
      <p:pic>
        <p:nvPicPr>
          <p:cNvPr id="4" name="Content Placeholder 3"/>
          <p:cNvPicPr>
            <a:picLocks noGrp="1"/>
          </p:cNvPicPr>
          <p:nvPr>
            <p:ph idx="1"/>
          </p:nvPr>
        </p:nvPicPr>
        <p:blipFill>
          <a:blip r:embed="rId3" cstate="print"/>
          <a:srcRect t="14244"/>
          <a:stretch>
            <a:fillRect/>
          </a:stretch>
        </p:blipFill>
        <p:spPr bwMode="auto">
          <a:xfrm>
            <a:off x="914400" y="1828800"/>
            <a:ext cx="6629400" cy="4572000"/>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b="1" dirty="0" smtClean="0"/>
              <a:t>Customer Service/Satisfaction is </a:t>
            </a:r>
            <a:br>
              <a:rPr lang="en-US" sz="4000" b="1" dirty="0" smtClean="0"/>
            </a:br>
            <a:r>
              <a:rPr lang="en-US" sz="4000" b="1" dirty="0" smtClean="0"/>
              <a:t>one of the top priorities at UT</a:t>
            </a:r>
            <a:endParaRPr lang="en-US" sz="4000" b="1" dirty="0"/>
          </a:p>
        </p:txBody>
      </p:sp>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p:cNvGraphicFramePr>
            <a:graphicFrameLocks noGrp="1"/>
          </p:cNvGraphicFramePr>
          <p:nvPr/>
        </p:nvGraphicFramePr>
        <p:xfrm>
          <a:off x="228600" y="1752600"/>
          <a:ext cx="8763001" cy="4882331"/>
        </p:xfrm>
        <a:graphic>
          <a:graphicData uri="http://schemas.openxmlformats.org/drawingml/2006/table">
            <a:tbl>
              <a:tblPr/>
              <a:tblGrid>
                <a:gridCol w="3505200"/>
                <a:gridCol w="1219200"/>
                <a:gridCol w="990600"/>
                <a:gridCol w="990600"/>
                <a:gridCol w="1066800"/>
                <a:gridCol w="990601"/>
              </a:tblGrid>
              <a:tr h="533400">
                <a:tc>
                  <a:txBody>
                    <a:bodyPr/>
                    <a:lstStyle/>
                    <a:p>
                      <a:pPr marL="0" marR="0">
                        <a:spcBef>
                          <a:spcPts val="0"/>
                        </a:spcBef>
                        <a:spcAft>
                          <a:spcPts val="0"/>
                        </a:spcAft>
                      </a:pPr>
                      <a:endParaRPr lang="en-US" sz="1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Strongly</a:t>
                      </a:r>
                    </a:p>
                    <a:p>
                      <a:pPr marL="0" marR="0" algn="ctr">
                        <a:spcBef>
                          <a:spcPts val="0"/>
                        </a:spcBef>
                        <a:spcAft>
                          <a:spcPts val="0"/>
                        </a:spcAft>
                      </a:pPr>
                      <a:r>
                        <a:rPr lang="en-US" sz="1600" b="1" dirty="0" smtClean="0">
                          <a:latin typeface="Times New Roman"/>
                          <a:ea typeface="Times New Roman"/>
                        </a:rPr>
                        <a:t> Agree</a:t>
                      </a:r>
                      <a:endParaRPr lang="en-US" sz="16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Agree</a:t>
                      </a:r>
                      <a:endParaRPr lang="en-US" sz="16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Disagree</a:t>
                      </a:r>
                      <a:endParaRPr lang="en-US" sz="16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Strongly Disagree</a:t>
                      </a:r>
                      <a:endParaRPr lang="en-US" sz="16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smtClean="0">
                          <a:latin typeface="Times New Roman"/>
                          <a:ea typeface="Times New Roman"/>
                        </a:rPr>
                        <a:t>NA/DK</a:t>
                      </a:r>
                      <a:endParaRPr lang="en-US" sz="16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3464">
                <a:tc>
                  <a:txBody>
                    <a:bodyPr/>
                    <a:lstStyle/>
                    <a:p>
                      <a:pPr marL="0" marR="0">
                        <a:spcBef>
                          <a:spcPts val="0"/>
                        </a:spcBef>
                        <a:spcAft>
                          <a:spcPts val="0"/>
                        </a:spcAft>
                      </a:pPr>
                      <a:r>
                        <a:rPr lang="en-US" sz="2000" dirty="0">
                          <a:latin typeface="Tahoma"/>
                          <a:ea typeface="Tahoma"/>
                        </a:rPr>
                        <a:t>Customer </a:t>
                      </a:r>
                      <a:r>
                        <a:rPr lang="en-US" sz="2000" dirty="0" smtClean="0">
                          <a:latin typeface="Tahoma"/>
                          <a:ea typeface="Tahoma"/>
                        </a:rPr>
                        <a:t>service/satisfaction </a:t>
                      </a:r>
                      <a:r>
                        <a:rPr lang="en-US" sz="2000" dirty="0">
                          <a:latin typeface="Tahoma"/>
                          <a:ea typeface="Tahoma"/>
                        </a:rPr>
                        <a:t>is one of the top priorities at UT.</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17.0%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44.6%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25.1%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11.8%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1.5%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3464">
                <a:tc>
                  <a:txBody>
                    <a:bodyPr/>
                    <a:lstStyle/>
                    <a:p>
                      <a:pPr marL="0" marR="0">
                        <a:spcBef>
                          <a:spcPts val="0"/>
                        </a:spcBef>
                        <a:spcAft>
                          <a:spcPts val="0"/>
                        </a:spcAft>
                      </a:pPr>
                      <a:r>
                        <a:rPr lang="en-US" sz="2000" dirty="0">
                          <a:latin typeface="Tahoma"/>
                          <a:ea typeface="Tahoma"/>
                        </a:rPr>
                        <a:t>Providing good customer service is important to me.</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78.4%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20.9%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0.0%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0.4%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0.4%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0573">
                <a:tc>
                  <a:txBody>
                    <a:bodyPr/>
                    <a:lstStyle/>
                    <a:p>
                      <a:pPr marL="0" marR="0">
                        <a:spcBef>
                          <a:spcPts val="0"/>
                        </a:spcBef>
                        <a:spcAft>
                          <a:spcPts val="0"/>
                        </a:spcAft>
                      </a:pPr>
                      <a:r>
                        <a:rPr lang="en-US" sz="2000" dirty="0">
                          <a:latin typeface="Tahoma"/>
                          <a:ea typeface="Tahoma"/>
                        </a:rPr>
                        <a:t>I believe that customer service (good or bad) has a direct impact on UT’s enrollment, retention and ultimately bottom line.</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73.1%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24.0%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1.1%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0.4%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1.5%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220200" cy="1676400"/>
          </a:xfrm>
        </p:spPr>
        <p:txBody>
          <a:bodyPr>
            <a:noAutofit/>
          </a:bodyPr>
          <a:lstStyle/>
          <a:p>
            <a:r>
              <a:rPr lang="en-US" sz="3800" b="1" dirty="0" smtClean="0"/>
              <a:t>Do you feel senior leadership communicates effectively with PSA employees</a:t>
            </a:r>
            <a:endParaRPr lang="en-US" sz="3800" b="1" dirty="0"/>
          </a:p>
        </p:txBody>
      </p:sp>
      <p:pic>
        <p:nvPicPr>
          <p:cNvPr id="4" name="Content Placeholder 3"/>
          <p:cNvPicPr>
            <a:picLocks noGrp="1"/>
          </p:cNvPicPr>
          <p:nvPr>
            <p:ph idx="1"/>
          </p:nvPr>
        </p:nvPicPr>
        <p:blipFill>
          <a:blip r:embed="rId3" cstate="print"/>
          <a:srcRect t="15153"/>
          <a:stretch>
            <a:fillRect/>
          </a:stretch>
        </p:blipFill>
        <p:spPr bwMode="auto">
          <a:xfrm>
            <a:off x="1676400" y="2133600"/>
            <a:ext cx="6172200" cy="4191000"/>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b="1" dirty="0" smtClean="0"/>
              <a:t>Suggestions to remove the communication gap</a:t>
            </a:r>
            <a:endParaRPr lang="en-US" sz="4000" b="1" dirty="0"/>
          </a:p>
        </p:txBody>
      </p:sp>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457200" y="1951037"/>
            <a:ext cx="8229600" cy="4525963"/>
          </a:xfrm>
        </p:spPr>
        <p:txBody>
          <a:bodyPr>
            <a:normAutofit/>
          </a:bodyPr>
          <a:lstStyle/>
          <a:p>
            <a:r>
              <a:rPr lang="en-US" dirty="0" smtClean="0"/>
              <a:t>Senior leadership should involve the people that actually do the work with our students before making  budget and policy decisions </a:t>
            </a:r>
          </a:p>
          <a:p>
            <a:r>
              <a:rPr lang="en-US" dirty="0" smtClean="0"/>
              <a:t>Ask for feedback and take our opinions and concerns to heart</a:t>
            </a:r>
          </a:p>
          <a:p>
            <a:r>
              <a:rPr lang="en-US" dirty="0" smtClean="0"/>
              <a:t>Hold more  Open Forums specific to PSA</a:t>
            </a:r>
          </a:p>
          <a:p>
            <a:r>
              <a:rPr lang="en-US" dirty="0" smtClean="0"/>
              <a:t>Acknowledge PSA in forums</a:t>
            </a:r>
          </a:p>
          <a:p>
            <a:r>
              <a:rPr lang="en-US" dirty="0" smtClean="0"/>
              <a:t>Communicate Policies</a:t>
            </a:r>
          </a:p>
          <a:p>
            <a:endParaRPr lang="en-US" dirty="0" smtClean="0"/>
          </a:p>
          <a:p>
            <a:pPr>
              <a:buNone/>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30362"/>
          </a:xfrm>
        </p:spPr>
        <p:txBody>
          <a:bodyPr>
            <a:noAutofit/>
          </a:bodyPr>
          <a:lstStyle/>
          <a:p>
            <a:r>
              <a:rPr lang="en-US" sz="4000" b="1" dirty="0" smtClean="0"/>
              <a:t>PSA employee input is taken into consideration when changes are made which affect our work life</a:t>
            </a:r>
            <a:endParaRPr lang="en-US" sz="4000" b="1" dirty="0"/>
          </a:p>
        </p:txBody>
      </p:sp>
      <p:pic>
        <p:nvPicPr>
          <p:cNvPr id="4" name="Content Placeholder 3"/>
          <p:cNvPicPr>
            <a:picLocks noGrp="1"/>
          </p:cNvPicPr>
          <p:nvPr>
            <p:ph idx="1"/>
          </p:nvPr>
        </p:nvPicPr>
        <p:blipFill>
          <a:blip r:embed="rId3" cstate="print"/>
          <a:srcRect t="16836"/>
          <a:stretch>
            <a:fillRect/>
          </a:stretch>
        </p:blipFill>
        <p:spPr bwMode="auto">
          <a:xfrm>
            <a:off x="1218365" y="2209800"/>
            <a:ext cx="6706435" cy="4572000"/>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71600"/>
          </a:xfrm>
        </p:spPr>
        <p:txBody>
          <a:bodyPr>
            <a:normAutofit/>
          </a:bodyPr>
          <a:lstStyle/>
          <a:p>
            <a:r>
              <a:rPr lang="en-US" sz="4000" b="1" dirty="0" smtClean="0"/>
              <a:t>PSA employees are treated </a:t>
            </a:r>
            <a:br>
              <a:rPr lang="en-US" sz="4000" b="1" dirty="0" smtClean="0"/>
            </a:br>
            <a:r>
              <a:rPr lang="en-US" sz="4000" b="1" dirty="0" smtClean="0"/>
              <a:t>with respect at UT</a:t>
            </a:r>
            <a:endParaRPr lang="en-US" sz="4000" b="1" dirty="0"/>
          </a:p>
        </p:txBody>
      </p:sp>
      <p:pic>
        <p:nvPicPr>
          <p:cNvPr id="4" name="Content Placeholder 3"/>
          <p:cNvPicPr>
            <a:picLocks noGrp="1"/>
          </p:cNvPicPr>
          <p:nvPr>
            <p:ph idx="1"/>
          </p:nvPr>
        </p:nvPicPr>
        <p:blipFill>
          <a:blip r:embed="rId3" cstate="print"/>
          <a:srcRect t="11785"/>
          <a:stretch>
            <a:fillRect/>
          </a:stretch>
        </p:blipFill>
        <p:spPr bwMode="auto">
          <a:xfrm>
            <a:off x="1371600" y="1828800"/>
            <a:ext cx="6477000" cy="4648200"/>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Autofit/>
          </a:bodyPr>
          <a:lstStyle/>
          <a:p>
            <a:r>
              <a:rPr lang="en-US" sz="4000" b="1" dirty="0" smtClean="0"/>
              <a:t>There is a high degree of trust and</a:t>
            </a:r>
            <a:br>
              <a:rPr lang="en-US" sz="4000" b="1" dirty="0" smtClean="0"/>
            </a:br>
            <a:r>
              <a:rPr lang="en-US" sz="4000" b="1" dirty="0" smtClean="0"/>
              <a:t>respect among people at UT</a:t>
            </a:r>
            <a:endParaRPr lang="en-US" sz="4000" b="1" dirty="0"/>
          </a:p>
        </p:txBody>
      </p:sp>
      <p:pic>
        <p:nvPicPr>
          <p:cNvPr id="4" name="Content Placeholder 3"/>
          <p:cNvPicPr>
            <a:picLocks noGrp="1"/>
          </p:cNvPicPr>
          <p:nvPr>
            <p:ph idx="1"/>
          </p:nvPr>
        </p:nvPicPr>
        <p:blipFill>
          <a:blip r:embed="rId3" cstate="print"/>
          <a:srcRect t="11785"/>
          <a:stretch>
            <a:fillRect/>
          </a:stretch>
        </p:blipFill>
        <p:spPr bwMode="auto">
          <a:xfrm>
            <a:off x="1446965" y="1905000"/>
            <a:ext cx="6096835" cy="4495800"/>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Silent Auction Items</a:t>
            </a:r>
            <a:endParaRPr lang="en-US" dirty="0"/>
          </a:p>
        </p:txBody>
      </p:sp>
      <p:sp>
        <p:nvSpPr>
          <p:cNvPr id="3" name="Content Placeholder 2"/>
          <p:cNvSpPr>
            <a:spLocks noGrp="1"/>
          </p:cNvSpPr>
          <p:nvPr>
            <p:ph idx="1"/>
          </p:nvPr>
        </p:nvSpPr>
        <p:spPr>
          <a:xfrm>
            <a:off x="457200" y="1219200"/>
            <a:ext cx="8229600" cy="5410200"/>
          </a:xfrm>
        </p:spPr>
        <p:txBody>
          <a:bodyPr>
            <a:normAutofit fontScale="47500" lnSpcReduction="20000"/>
          </a:bodyPr>
          <a:lstStyle/>
          <a:p>
            <a:pPr marL="514350" indent="-514350">
              <a:buFont typeface="+mj-lt"/>
              <a:buAutoNum type="arabicPeriod"/>
            </a:pPr>
            <a:r>
              <a:rPr lang="en-US" sz="3400" dirty="0" smtClean="0"/>
              <a:t>Sponsored Membership to the main campus </a:t>
            </a:r>
            <a:r>
              <a:rPr lang="en-US" sz="3400" dirty="0" err="1" smtClean="0"/>
              <a:t>Rec</a:t>
            </a:r>
            <a:r>
              <a:rPr lang="en-US" sz="3400" dirty="0" smtClean="0"/>
              <a:t> Center ($388 value)</a:t>
            </a:r>
          </a:p>
          <a:p>
            <a:pPr marL="914400" lvl="1" indent="-514350">
              <a:buNone/>
            </a:pPr>
            <a:r>
              <a:rPr lang="en-US" sz="2600" i="1" dirty="0" smtClean="0">
                <a:solidFill>
                  <a:srgbClr val="FF0000"/>
                </a:solidFill>
              </a:rPr>
              <a:t>	Donated </a:t>
            </a:r>
            <a:r>
              <a:rPr lang="en-US" sz="2600" i="1" dirty="0" smtClean="0">
                <a:solidFill>
                  <a:srgbClr val="FF0000"/>
                </a:solidFill>
              </a:rPr>
              <a:t>by the </a:t>
            </a:r>
            <a:r>
              <a:rPr lang="en-US" sz="2600" i="1" dirty="0" err="1" smtClean="0">
                <a:solidFill>
                  <a:srgbClr val="FF0000"/>
                </a:solidFill>
              </a:rPr>
              <a:t>Rec</a:t>
            </a:r>
            <a:r>
              <a:rPr lang="en-US" sz="2600" i="1" dirty="0" smtClean="0">
                <a:solidFill>
                  <a:srgbClr val="FF0000"/>
                </a:solidFill>
              </a:rPr>
              <a:t> </a:t>
            </a:r>
            <a:r>
              <a:rPr lang="en-US" sz="2600" i="1" dirty="0" smtClean="0">
                <a:solidFill>
                  <a:srgbClr val="FF0000"/>
                </a:solidFill>
              </a:rPr>
              <a:t>Center</a:t>
            </a:r>
          </a:p>
          <a:p>
            <a:pPr marL="914400" lvl="1" indent="-514350">
              <a:buNone/>
            </a:pPr>
            <a:endParaRPr lang="en-US" sz="2600" dirty="0" smtClean="0"/>
          </a:p>
          <a:p>
            <a:pPr marL="514350" indent="-514350">
              <a:buFont typeface="+mj-lt"/>
              <a:buAutoNum type="arabicPeriod"/>
            </a:pPr>
            <a:r>
              <a:rPr lang="en-US" sz="3400" dirty="0" smtClean="0"/>
              <a:t>Two tickets to the President’s football suite ($200 value)</a:t>
            </a:r>
          </a:p>
          <a:p>
            <a:pPr marL="514350" indent="-514350">
              <a:buFont typeface="+mj-lt"/>
              <a:buAutoNum type="arabicPeriod"/>
            </a:pPr>
            <a:r>
              <a:rPr lang="en-US" sz="3400" dirty="0" smtClean="0"/>
              <a:t>Two tickets to the Institutional Advancement football suite ($200 value)</a:t>
            </a:r>
          </a:p>
          <a:p>
            <a:pPr marL="914400" lvl="1" indent="-514350">
              <a:buNone/>
            </a:pPr>
            <a:r>
              <a:rPr lang="en-US" sz="2600" i="1" dirty="0" smtClean="0">
                <a:solidFill>
                  <a:srgbClr val="FF0000"/>
                </a:solidFill>
              </a:rPr>
              <a:t>	Donated </a:t>
            </a:r>
            <a:r>
              <a:rPr lang="en-US" sz="2600" i="1" dirty="0" smtClean="0">
                <a:solidFill>
                  <a:srgbClr val="FF0000"/>
                </a:solidFill>
              </a:rPr>
              <a:t>by UT’s Office of Institutional </a:t>
            </a:r>
            <a:r>
              <a:rPr lang="en-US" sz="2600" i="1" dirty="0" smtClean="0">
                <a:solidFill>
                  <a:srgbClr val="FF0000"/>
                </a:solidFill>
              </a:rPr>
              <a:t>Advancement</a:t>
            </a:r>
          </a:p>
          <a:p>
            <a:pPr marL="914400" lvl="1" indent="-514350">
              <a:buNone/>
            </a:pPr>
            <a:endParaRPr lang="en-US" sz="2600" dirty="0" smtClean="0"/>
          </a:p>
          <a:p>
            <a:pPr marL="514350" indent="-514350">
              <a:buFont typeface="+mj-lt"/>
              <a:buAutoNum type="arabicPeriod"/>
            </a:pPr>
            <a:r>
              <a:rPr lang="en-US" sz="3300" dirty="0" smtClean="0"/>
              <a:t>Women’s pink polo shirt ($55 value)</a:t>
            </a:r>
          </a:p>
          <a:p>
            <a:pPr marL="514350" indent="-514350">
              <a:buFont typeface="+mj-lt"/>
              <a:buAutoNum type="arabicPeriod"/>
            </a:pPr>
            <a:r>
              <a:rPr lang="en-US" sz="3300" dirty="0" smtClean="0"/>
              <a:t>Men’s gold polo shirt ($55 value)</a:t>
            </a:r>
          </a:p>
          <a:p>
            <a:pPr marL="514350" indent="-514350">
              <a:buFont typeface="+mj-lt"/>
              <a:buAutoNum type="arabicPeriod"/>
            </a:pPr>
            <a:r>
              <a:rPr lang="en-US" sz="3300" dirty="0" smtClean="0"/>
              <a:t>Men’s tie ($69 value)</a:t>
            </a:r>
          </a:p>
          <a:p>
            <a:pPr marL="514350" indent="-514350">
              <a:buFont typeface="+mj-lt"/>
              <a:buAutoNum type="arabicPeriod"/>
            </a:pPr>
            <a:r>
              <a:rPr lang="en-US" sz="3300" dirty="0" smtClean="0"/>
              <a:t>Women’s scarf ($50 value)</a:t>
            </a:r>
          </a:p>
          <a:p>
            <a:pPr marL="514350" indent="-514350">
              <a:buFont typeface="+mj-lt"/>
              <a:buAutoNum type="arabicPeriod"/>
            </a:pPr>
            <a:r>
              <a:rPr lang="en-US" sz="3300" dirty="0" smtClean="0"/>
              <a:t>UT Swag Bag ($43 value)</a:t>
            </a:r>
          </a:p>
          <a:p>
            <a:pPr marL="914400" lvl="1" indent="-514350">
              <a:buNone/>
            </a:pPr>
            <a:r>
              <a:rPr lang="en-US" sz="2600" i="1" dirty="0" smtClean="0">
                <a:solidFill>
                  <a:srgbClr val="FF0000"/>
                </a:solidFill>
              </a:rPr>
              <a:t>	Donated </a:t>
            </a:r>
            <a:r>
              <a:rPr lang="en-US" sz="2600" i="1" dirty="0" smtClean="0">
                <a:solidFill>
                  <a:srgbClr val="FF0000"/>
                </a:solidFill>
              </a:rPr>
              <a:t>by UT’s External Affairs Office</a:t>
            </a:r>
          </a:p>
          <a:p>
            <a:pPr marL="914400" lvl="1" indent="-514350">
              <a:buFont typeface="+mj-lt"/>
              <a:buAutoNum type="arabicPeriod"/>
            </a:pPr>
            <a:endParaRPr lang="en-US" sz="2600" dirty="0" smtClean="0"/>
          </a:p>
          <a:p>
            <a:pPr marL="514350" indent="-514350">
              <a:buFont typeface="+mj-lt"/>
              <a:buAutoNum type="arabicPeriod"/>
            </a:pPr>
            <a:r>
              <a:rPr lang="en-US" sz="3300" dirty="0" smtClean="0"/>
              <a:t>UTMC Gift </a:t>
            </a:r>
            <a:r>
              <a:rPr lang="en-US" sz="3300" dirty="0" smtClean="0"/>
              <a:t>Basket ($50 Value)</a:t>
            </a:r>
          </a:p>
          <a:p>
            <a:pPr marL="914400" lvl="1" indent="-514350">
              <a:buNone/>
            </a:pPr>
            <a:r>
              <a:rPr lang="en-US" sz="2600" i="1" dirty="0" smtClean="0">
                <a:solidFill>
                  <a:srgbClr val="FF0000"/>
                </a:solidFill>
              </a:rPr>
              <a:t>	Donated by UT Medical Center</a:t>
            </a:r>
          </a:p>
          <a:p>
            <a:pPr marL="914400" lvl="1" indent="-514350">
              <a:buNone/>
            </a:pPr>
            <a:endParaRPr lang="en-US" sz="2600" dirty="0" smtClean="0"/>
          </a:p>
          <a:p>
            <a:pPr marL="514350" indent="-514350">
              <a:buFont typeface="+mj-lt"/>
              <a:buAutoNum type="arabicPeriod"/>
            </a:pPr>
            <a:r>
              <a:rPr lang="en-US" sz="3300" dirty="0" smtClean="0"/>
              <a:t>Two Stadium Club tickets to a home football game ($48 value)</a:t>
            </a:r>
          </a:p>
          <a:p>
            <a:pPr marL="914400" lvl="1" indent="-514350">
              <a:buNone/>
            </a:pPr>
            <a:r>
              <a:rPr lang="en-US" sz="2600" i="1" dirty="0" smtClean="0">
                <a:solidFill>
                  <a:srgbClr val="FF0000"/>
                </a:solidFill>
              </a:rPr>
              <a:t>	Donated by Professor Kelly Moore - College of Law</a:t>
            </a:r>
          </a:p>
          <a:p>
            <a:pPr marL="914400" lvl="1" indent="-514350">
              <a:buNone/>
            </a:pPr>
            <a:endParaRPr lang="en-US" sz="2600" i="1" dirty="0" smtClean="0">
              <a:solidFill>
                <a:srgbClr val="FF0000"/>
              </a:solidFill>
            </a:endParaRPr>
          </a:p>
          <a:p>
            <a:pPr marL="514350" indent="-514350">
              <a:buFont typeface="+mj-lt"/>
              <a:buAutoNum type="arabicPeriod"/>
            </a:pPr>
            <a:endParaRPr lang="en-US" sz="2000" dirty="0" smtClean="0"/>
          </a:p>
          <a:p>
            <a:pPr marL="914400" lvl="1" indent="-514350">
              <a:buNone/>
            </a:pPr>
            <a:endParaRPr lang="en-US" sz="1600" dirty="0" smtClean="0"/>
          </a:p>
          <a:p>
            <a:pPr marL="914400" lvl="1" indent="-514350">
              <a:buNone/>
            </a:pPr>
            <a:r>
              <a:rPr lang="en-US" sz="4200" dirty="0" smtClean="0"/>
              <a:t>50/50 Raffle</a:t>
            </a:r>
          </a:p>
          <a:p>
            <a:pPr marL="914400" lvl="1" indent="-514350">
              <a:buNone/>
            </a:pPr>
            <a:r>
              <a:rPr lang="en-US" sz="4200" dirty="0" smtClean="0"/>
              <a:t> All proceeds benefit PSA Scholarship Fund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4000" b="1" dirty="0" smtClean="0"/>
              <a:t>UT rewards productive, high performing PSA employees</a:t>
            </a:r>
            <a:endParaRPr lang="en-US" sz="4000" b="1" dirty="0"/>
          </a:p>
        </p:txBody>
      </p:sp>
      <p:pic>
        <p:nvPicPr>
          <p:cNvPr id="4" name="Content Placeholder 3"/>
          <p:cNvPicPr>
            <a:picLocks noGrp="1"/>
          </p:cNvPicPr>
          <p:nvPr>
            <p:ph idx="1"/>
          </p:nvPr>
        </p:nvPicPr>
        <p:blipFill>
          <a:blip r:embed="rId3" cstate="print"/>
          <a:srcRect t="15153"/>
          <a:stretch>
            <a:fillRect/>
          </a:stretch>
        </p:blipFill>
        <p:spPr bwMode="auto">
          <a:xfrm>
            <a:off x="1292782" y="1905000"/>
            <a:ext cx="6860618" cy="4572000"/>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r>
              <a:rPr lang="en-US" b="1" dirty="0" smtClean="0"/>
              <a:t>UT is interested in the health and well being of PSA employees</a:t>
            </a:r>
            <a:endParaRPr lang="en-US" b="1" dirty="0"/>
          </a:p>
        </p:txBody>
      </p:sp>
      <p:pic>
        <p:nvPicPr>
          <p:cNvPr id="4" name="Content Placeholder 3"/>
          <p:cNvPicPr>
            <a:picLocks noGrp="1"/>
          </p:cNvPicPr>
          <p:nvPr>
            <p:ph idx="1"/>
          </p:nvPr>
        </p:nvPicPr>
        <p:blipFill>
          <a:blip r:embed="rId3" cstate="print"/>
          <a:srcRect t="15153"/>
          <a:stretch>
            <a:fillRect/>
          </a:stretch>
        </p:blipFill>
        <p:spPr bwMode="auto">
          <a:xfrm>
            <a:off x="1066800" y="1752600"/>
            <a:ext cx="6258074" cy="4297363"/>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21449020">
            <a:off x="3663214" y="2297634"/>
            <a:ext cx="535879" cy="267510"/>
          </a:xfrm>
          <a:prstGeom prst="rect">
            <a:avLst/>
          </a:prstGeom>
          <a:solidFill>
            <a:schemeClr val="bg1"/>
          </a:solidFill>
        </p:spPr>
        <p:txBody>
          <a:bodyPr wrap="square" rtlCol="0">
            <a:spAutoFit/>
          </a:bodyPr>
          <a:lstStyle/>
          <a:p>
            <a:r>
              <a:rPr lang="en-US" sz="1100" dirty="0" smtClean="0"/>
              <a:t>4.4%</a:t>
            </a:r>
            <a:endParaRPr lang="en-US" sz="1100" dirty="0"/>
          </a:p>
        </p:txBody>
      </p:sp>
      <p:sp>
        <p:nvSpPr>
          <p:cNvPr id="7" name="TextBox 6"/>
          <p:cNvSpPr txBox="1"/>
          <p:nvPr/>
        </p:nvSpPr>
        <p:spPr>
          <a:xfrm rot="21449020">
            <a:off x="4501414" y="3595984"/>
            <a:ext cx="535879" cy="261610"/>
          </a:xfrm>
          <a:prstGeom prst="rect">
            <a:avLst/>
          </a:prstGeom>
          <a:solidFill>
            <a:schemeClr val="bg1"/>
          </a:solidFill>
        </p:spPr>
        <p:txBody>
          <a:bodyPr wrap="square" rtlCol="0">
            <a:spAutoFit/>
          </a:bodyPr>
          <a:lstStyle/>
          <a:p>
            <a:r>
              <a:rPr lang="en-US" sz="1100" dirty="0" smtClean="0"/>
              <a:t>38.7%</a:t>
            </a:r>
            <a:endParaRPr lang="en-US" sz="1100" dirty="0"/>
          </a:p>
        </p:txBody>
      </p:sp>
      <p:sp>
        <p:nvSpPr>
          <p:cNvPr id="8" name="TextBox 7"/>
          <p:cNvSpPr txBox="1"/>
          <p:nvPr/>
        </p:nvSpPr>
        <p:spPr>
          <a:xfrm rot="21449020">
            <a:off x="2748814" y="4812235"/>
            <a:ext cx="535879" cy="267510"/>
          </a:xfrm>
          <a:prstGeom prst="rect">
            <a:avLst/>
          </a:prstGeom>
          <a:solidFill>
            <a:schemeClr val="bg1"/>
          </a:solidFill>
        </p:spPr>
        <p:txBody>
          <a:bodyPr wrap="square" rtlCol="0">
            <a:spAutoFit/>
          </a:bodyPr>
          <a:lstStyle/>
          <a:p>
            <a:r>
              <a:rPr lang="en-US" sz="1100" dirty="0" smtClean="0"/>
              <a:t>29.5%</a:t>
            </a:r>
            <a:endParaRPr lang="en-US" sz="1100" dirty="0"/>
          </a:p>
        </p:txBody>
      </p:sp>
      <p:sp>
        <p:nvSpPr>
          <p:cNvPr id="9" name="TextBox 8"/>
          <p:cNvSpPr txBox="1"/>
          <p:nvPr/>
        </p:nvSpPr>
        <p:spPr>
          <a:xfrm rot="21449020">
            <a:off x="1986814" y="3364435"/>
            <a:ext cx="535879" cy="267510"/>
          </a:xfrm>
          <a:prstGeom prst="rect">
            <a:avLst/>
          </a:prstGeom>
          <a:solidFill>
            <a:schemeClr val="bg1"/>
          </a:solidFill>
        </p:spPr>
        <p:txBody>
          <a:bodyPr wrap="square" rtlCol="0">
            <a:spAutoFit/>
          </a:bodyPr>
          <a:lstStyle/>
          <a:p>
            <a:r>
              <a:rPr lang="en-US" sz="1100" dirty="0" smtClean="0"/>
              <a:t>18.1%</a:t>
            </a:r>
            <a:endParaRPr lang="en-US" sz="1100" dirty="0"/>
          </a:p>
        </p:txBody>
      </p:sp>
      <p:sp>
        <p:nvSpPr>
          <p:cNvPr id="10" name="TextBox 9"/>
          <p:cNvSpPr txBox="1"/>
          <p:nvPr/>
        </p:nvSpPr>
        <p:spPr>
          <a:xfrm rot="21449020">
            <a:off x="2672614" y="2526235"/>
            <a:ext cx="535879" cy="267510"/>
          </a:xfrm>
          <a:prstGeom prst="rect">
            <a:avLst/>
          </a:prstGeom>
          <a:solidFill>
            <a:schemeClr val="bg1"/>
          </a:solidFill>
        </p:spPr>
        <p:txBody>
          <a:bodyPr wrap="square" rtlCol="0">
            <a:spAutoFit/>
          </a:bodyPr>
          <a:lstStyle/>
          <a:p>
            <a:r>
              <a:rPr lang="en-US" sz="1100" dirty="0" smtClean="0"/>
              <a:t>9.2%</a:t>
            </a:r>
            <a:endParaRPr lang="en-US" sz="1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The amount of job stress </a:t>
            </a:r>
            <a:br>
              <a:rPr lang="en-US" b="1" dirty="0" smtClean="0"/>
            </a:br>
            <a:r>
              <a:rPr lang="en-US" b="1" dirty="0" smtClean="0"/>
              <a:t>I feel is reasonable</a:t>
            </a:r>
            <a:endParaRPr lang="en-US" b="1" dirty="0"/>
          </a:p>
        </p:txBody>
      </p:sp>
      <p:pic>
        <p:nvPicPr>
          <p:cNvPr id="4" name="Content Placeholder 3"/>
          <p:cNvPicPr>
            <a:picLocks noGrp="1"/>
          </p:cNvPicPr>
          <p:nvPr>
            <p:ph idx="1"/>
          </p:nvPr>
        </p:nvPicPr>
        <p:blipFill>
          <a:blip r:embed="rId3" cstate="print"/>
          <a:srcRect t="15217"/>
          <a:stretch>
            <a:fillRect/>
          </a:stretch>
        </p:blipFill>
        <p:spPr bwMode="auto">
          <a:xfrm>
            <a:off x="1219200" y="1752600"/>
            <a:ext cx="7086600" cy="4800600"/>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4000" b="1" dirty="0" smtClean="0"/>
              <a:t>Supervisor Findings</a:t>
            </a:r>
            <a:endParaRPr lang="en-US" sz="4000" b="1" dirty="0"/>
          </a:p>
        </p:txBody>
      </p:sp>
      <p:graphicFrame>
        <p:nvGraphicFramePr>
          <p:cNvPr id="5" name="Table 4"/>
          <p:cNvGraphicFramePr>
            <a:graphicFrameLocks noGrp="1"/>
          </p:cNvGraphicFramePr>
          <p:nvPr/>
        </p:nvGraphicFramePr>
        <p:xfrm>
          <a:off x="304800" y="1219200"/>
          <a:ext cx="8534400" cy="5468451"/>
        </p:xfrm>
        <a:graphic>
          <a:graphicData uri="http://schemas.openxmlformats.org/drawingml/2006/table">
            <a:tbl>
              <a:tblPr/>
              <a:tblGrid>
                <a:gridCol w="3048000"/>
                <a:gridCol w="1143000"/>
                <a:gridCol w="990600"/>
                <a:gridCol w="1219200"/>
                <a:gridCol w="1143000"/>
                <a:gridCol w="990600"/>
              </a:tblGrid>
              <a:tr h="695491">
                <a:tc>
                  <a:txBody>
                    <a:bodyPr/>
                    <a:lstStyle/>
                    <a:p>
                      <a:pPr marL="0" marR="0">
                        <a:lnSpc>
                          <a:spcPct val="115000"/>
                        </a:lnSpc>
                        <a:spcBef>
                          <a:spcPts val="0"/>
                        </a:spcBef>
                        <a:spcAft>
                          <a:spcPts val="0"/>
                        </a:spcAft>
                      </a:pPr>
                      <a:endParaRPr lang="en-US" sz="16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Strongly</a:t>
                      </a:r>
                    </a:p>
                    <a:p>
                      <a:pPr marL="0" marR="0" algn="ctr">
                        <a:spcBef>
                          <a:spcPts val="0"/>
                        </a:spcBef>
                        <a:spcAft>
                          <a:spcPts val="0"/>
                        </a:spcAft>
                      </a:pPr>
                      <a:r>
                        <a:rPr lang="en-US" sz="2000" b="1" dirty="0" smtClean="0">
                          <a:latin typeface="Times New Roman"/>
                          <a:ea typeface="Times New Roman"/>
                        </a:rPr>
                        <a:t> 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Disagree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Strongly Disagree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NA/DK</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5380">
                <a:tc>
                  <a:txBody>
                    <a:bodyPr/>
                    <a:lstStyle/>
                    <a:p>
                      <a:pPr marL="0" marR="0">
                        <a:lnSpc>
                          <a:spcPct val="115000"/>
                        </a:lnSpc>
                        <a:spcBef>
                          <a:spcPts val="0"/>
                        </a:spcBef>
                        <a:spcAft>
                          <a:spcPts val="0"/>
                        </a:spcAft>
                      </a:pPr>
                      <a:r>
                        <a:rPr lang="en-US" sz="2000" dirty="0">
                          <a:latin typeface="Tahoma"/>
                          <a:ea typeface="Tahoma"/>
                        </a:rPr>
                        <a:t>When I take a risk in order to do my job better, I feel my supervisor will support me.</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37.6%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40.6%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13.3%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4.4%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4.1%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6307">
                <a:tc>
                  <a:txBody>
                    <a:bodyPr/>
                    <a:lstStyle/>
                    <a:p>
                      <a:pPr marL="0" marR="0">
                        <a:lnSpc>
                          <a:spcPct val="115000"/>
                        </a:lnSpc>
                        <a:spcBef>
                          <a:spcPts val="0"/>
                        </a:spcBef>
                        <a:spcAft>
                          <a:spcPts val="0"/>
                        </a:spcAft>
                      </a:pPr>
                      <a:r>
                        <a:rPr lang="en-US" sz="2000" dirty="0">
                          <a:latin typeface="Tahoma"/>
                          <a:ea typeface="Tahoma"/>
                        </a:rPr>
                        <a:t>My supervisor is interested in learning about my ideas and suggestions.</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39.3%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41.1%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11.5%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6.7%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1.5%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1273">
                <a:tc>
                  <a:txBody>
                    <a:bodyPr/>
                    <a:lstStyle/>
                    <a:p>
                      <a:pPr marL="0" marR="0">
                        <a:lnSpc>
                          <a:spcPct val="115000"/>
                        </a:lnSpc>
                        <a:spcBef>
                          <a:spcPts val="0"/>
                        </a:spcBef>
                        <a:spcAft>
                          <a:spcPts val="0"/>
                        </a:spcAft>
                      </a:pPr>
                      <a:r>
                        <a:rPr lang="en-US" sz="2000" dirty="0">
                          <a:latin typeface="Tahoma"/>
                          <a:ea typeface="Tahoma"/>
                        </a:rPr>
                        <a:t>Directions from my supervisor are clear and precise.</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28.0%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39.9%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21.6%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7.5%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Tahoma"/>
                          <a:ea typeface="Tahoma"/>
                        </a:rPr>
                        <a:t>3.0%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4000" b="1" dirty="0" smtClean="0"/>
              <a:t>Supervisor Findings</a:t>
            </a:r>
            <a:endParaRPr lang="en-US" sz="4000" b="1" dirty="0"/>
          </a:p>
        </p:txBody>
      </p:sp>
      <p:sp>
        <p:nvSpPr>
          <p:cNvPr id="4" name="Rectangle 3"/>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nvGraphicFramePr>
        <p:xfrm>
          <a:off x="381001" y="1219200"/>
          <a:ext cx="8381998" cy="5142647"/>
        </p:xfrm>
        <a:graphic>
          <a:graphicData uri="http://schemas.openxmlformats.org/drawingml/2006/table">
            <a:tbl>
              <a:tblPr/>
              <a:tblGrid>
                <a:gridCol w="3276599"/>
                <a:gridCol w="1066800"/>
                <a:gridCol w="838200"/>
                <a:gridCol w="1066800"/>
                <a:gridCol w="1143000"/>
                <a:gridCol w="990599"/>
              </a:tblGrid>
              <a:tr h="685800">
                <a:tc>
                  <a:txBody>
                    <a:bodyPr/>
                    <a:lstStyle/>
                    <a:p>
                      <a:pPr marL="0" marR="0">
                        <a:spcBef>
                          <a:spcPts val="0"/>
                        </a:spcBef>
                        <a:spcAft>
                          <a:spcPts val="0"/>
                        </a:spcAft>
                      </a:pPr>
                      <a:endParaRPr lang="en-US" sz="1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Strongly</a:t>
                      </a:r>
                    </a:p>
                    <a:p>
                      <a:pPr marL="0" marR="0" algn="ctr">
                        <a:spcBef>
                          <a:spcPts val="0"/>
                        </a:spcBef>
                        <a:spcAft>
                          <a:spcPts val="0"/>
                        </a:spcAft>
                      </a:pPr>
                      <a:r>
                        <a:rPr lang="en-US" sz="2000" b="1" dirty="0" smtClean="0">
                          <a:latin typeface="Times New Roman"/>
                          <a:ea typeface="Times New Roman"/>
                        </a:rPr>
                        <a:t> 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Disagree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Strongly Disagree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NA/DK</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1598">
                <a:tc>
                  <a:txBody>
                    <a:bodyPr/>
                    <a:lstStyle/>
                    <a:p>
                      <a:pPr marL="0" marR="0">
                        <a:spcBef>
                          <a:spcPts val="0"/>
                        </a:spcBef>
                        <a:spcAft>
                          <a:spcPts val="0"/>
                        </a:spcAft>
                      </a:pPr>
                      <a:r>
                        <a:rPr lang="en-US" sz="1600" dirty="0">
                          <a:latin typeface="Tahoma"/>
                          <a:ea typeface="Tahoma"/>
                        </a:rPr>
                        <a:t>I respect my supervisor’s knowledge and skills.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43.3%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38.5%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10.4%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4.8%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3.0%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1217">
                <a:tc>
                  <a:txBody>
                    <a:bodyPr/>
                    <a:lstStyle/>
                    <a:p>
                      <a:pPr marL="0" marR="0">
                        <a:spcBef>
                          <a:spcPts val="0"/>
                        </a:spcBef>
                        <a:spcAft>
                          <a:spcPts val="0"/>
                        </a:spcAft>
                      </a:pPr>
                      <a:r>
                        <a:rPr lang="en-US" sz="1600" dirty="0">
                          <a:latin typeface="Tahoma"/>
                          <a:ea typeface="Tahoma"/>
                        </a:rPr>
                        <a:t>The person I report to gives me guidance in accomplishing my work.</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32.3%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39.4%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16.4%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9.7%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2.2%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1217">
                <a:tc>
                  <a:txBody>
                    <a:bodyPr/>
                    <a:lstStyle/>
                    <a:p>
                      <a:pPr marL="0" marR="0">
                        <a:spcBef>
                          <a:spcPts val="0"/>
                        </a:spcBef>
                        <a:spcAft>
                          <a:spcPts val="0"/>
                        </a:spcAft>
                      </a:pPr>
                      <a:r>
                        <a:rPr lang="en-US" sz="1600" dirty="0">
                          <a:latin typeface="Tahoma"/>
                          <a:ea typeface="Tahoma"/>
                        </a:rPr>
                        <a:t>When I take a risk in order to do my job better, I feel my supervisor will support me.</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37.6%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40.6%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13.3%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4.4%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4.1%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1217">
                <a:tc>
                  <a:txBody>
                    <a:bodyPr/>
                    <a:lstStyle/>
                    <a:p>
                      <a:pPr marL="0" marR="0">
                        <a:spcBef>
                          <a:spcPts val="0"/>
                        </a:spcBef>
                        <a:spcAft>
                          <a:spcPts val="0"/>
                        </a:spcAft>
                      </a:pPr>
                      <a:r>
                        <a:rPr lang="en-US" sz="1600">
                          <a:latin typeface="Tahoma"/>
                          <a:ea typeface="Tahoma"/>
                        </a:rPr>
                        <a:t>My supervisor is interested in learning about my ideas and suggestions.</a:t>
                      </a:r>
                      <a:endParaRPr lang="en-US" sz="240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39.3%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41.1%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11.5%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6.7%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1.5%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1598">
                <a:tc>
                  <a:txBody>
                    <a:bodyPr/>
                    <a:lstStyle/>
                    <a:p>
                      <a:pPr marL="0" marR="0">
                        <a:spcBef>
                          <a:spcPts val="0"/>
                        </a:spcBef>
                        <a:spcAft>
                          <a:spcPts val="0"/>
                        </a:spcAft>
                      </a:pPr>
                      <a:r>
                        <a:rPr lang="en-US" sz="1600">
                          <a:latin typeface="Tahoma"/>
                          <a:ea typeface="Tahoma"/>
                        </a:rPr>
                        <a:t>Directions from my supervisor are clear and precise.</a:t>
                      </a:r>
                      <a:endParaRPr lang="en-US" sz="240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28.0%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39.9%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21.6%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7.5%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a:latin typeface="Tahoma"/>
                          <a:ea typeface="Tahoma"/>
                        </a:rPr>
                        <a:t>3.0% </a:t>
                      </a:r>
                      <a:endParaRPr lang="en-US" sz="24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dirty="0" smtClean="0"/>
              <a:t>I am loyal to this University.</a:t>
            </a:r>
            <a:endParaRPr lang="en-US" sz="4000" b="1" dirty="0"/>
          </a:p>
        </p:txBody>
      </p:sp>
      <p:pic>
        <p:nvPicPr>
          <p:cNvPr id="4" name="Content Placeholder 3"/>
          <p:cNvPicPr>
            <a:picLocks noGrp="1"/>
          </p:cNvPicPr>
          <p:nvPr>
            <p:ph idx="1"/>
          </p:nvPr>
        </p:nvPicPr>
        <p:blipFill>
          <a:blip r:embed="rId3" cstate="print"/>
          <a:srcRect t="15153"/>
          <a:stretch>
            <a:fillRect/>
          </a:stretch>
        </p:blipFill>
        <p:spPr bwMode="auto">
          <a:xfrm>
            <a:off x="1292782" y="1600200"/>
            <a:ext cx="6403418" cy="4525963"/>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000" b="1" dirty="0" smtClean="0"/>
              <a:t>I feel like I belong at UT</a:t>
            </a:r>
            <a:endParaRPr lang="en-US" sz="4000" b="1" dirty="0"/>
          </a:p>
        </p:txBody>
      </p:sp>
      <p:pic>
        <p:nvPicPr>
          <p:cNvPr id="4" name="Content Placeholder 3"/>
          <p:cNvPicPr>
            <a:picLocks noGrp="1"/>
          </p:cNvPicPr>
          <p:nvPr>
            <p:ph idx="1"/>
          </p:nvPr>
        </p:nvPicPr>
        <p:blipFill>
          <a:blip r:embed="rId3" cstate="print"/>
          <a:srcRect t="6734"/>
          <a:stretch>
            <a:fillRect/>
          </a:stretch>
        </p:blipFill>
        <p:spPr bwMode="auto">
          <a:xfrm>
            <a:off x="1600200" y="1600200"/>
            <a:ext cx="5944017" cy="4525963"/>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b="1" dirty="0" smtClean="0"/>
              <a:t>What staff thinks about UT</a:t>
            </a:r>
            <a:endParaRPr lang="en-US" sz="4000" b="1" dirty="0"/>
          </a:p>
        </p:txBody>
      </p:sp>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533400" y="1295400"/>
          <a:ext cx="8153398" cy="5391149"/>
        </p:xfrm>
        <a:graphic>
          <a:graphicData uri="http://schemas.openxmlformats.org/drawingml/2006/table">
            <a:tbl>
              <a:tblPr/>
              <a:tblGrid>
                <a:gridCol w="2819400"/>
                <a:gridCol w="1143000"/>
                <a:gridCol w="990600"/>
                <a:gridCol w="1066800"/>
                <a:gridCol w="1219200"/>
                <a:gridCol w="914398"/>
              </a:tblGrid>
              <a:tr h="609600">
                <a:tc>
                  <a:txBody>
                    <a:bodyPr/>
                    <a:lstStyle/>
                    <a:p>
                      <a:pPr marL="0" marR="0">
                        <a:lnSpc>
                          <a:spcPct val="115000"/>
                        </a:lnSpc>
                        <a:spcBef>
                          <a:spcPts val="0"/>
                        </a:spcBef>
                        <a:spcAft>
                          <a:spcPts val="0"/>
                        </a:spcAft>
                      </a:pPr>
                      <a:endParaRPr lang="en-US" sz="16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Strongly</a:t>
                      </a:r>
                    </a:p>
                    <a:p>
                      <a:pPr marL="0" marR="0" algn="ctr">
                        <a:spcBef>
                          <a:spcPts val="0"/>
                        </a:spcBef>
                        <a:spcAft>
                          <a:spcPts val="0"/>
                        </a:spcAft>
                      </a:pPr>
                      <a:r>
                        <a:rPr lang="en-US" sz="2000" b="1" dirty="0" smtClean="0">
                          <a:latin typeface="Times New Roman"/>
                          <a:ea typeface="Times New Roman"/>
                        </a:rPr>
                        <a:t> 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Disagree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Strongly Disagree</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rPr>
                        <a:t>NA/DK</a:t>
                      </a:r>
                      <a:endParaRPr lang="en-US" sz="2000" b="1"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9639">
                <a:tc>
                  <a:txBody>
                    <a:bodyPr/>
                    <a:lstStyle/>
                    <a:p>
                      <a:pPr marL="0" marR="0">
                        <a:spcBef>
                          <a:spcPts val="0"/>
                        </a:spcBef>
                        <a:spcAft>
                          <a:spcPts val="0"/>
                        </a:spcAft>
                      </a:pPr>
                      <a:r>
                        <a:rPr lang="en-US" sz="2000" dirty="0">
                          <a:latin typeface="Tahoma"/>
                          <a:ea typeface="Tahoma"/>
                        </a:rPr>
                        <a:t>Our University is respected in the community.</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13.8</a:t>
                      </a:r>
                      <a:r>
                        <a:rPr lang="en-US" sz="2000" dirty="0" smtClean="0">
                          <a:latin typeface="Tahoma"/>
                          <a:ea typeface="Tahoma"/>
                        </a:rPr>
                        <a:t>%</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57.8%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14.6%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6.7%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7.1%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7380">
                <a:tc>
                  <a:txBody>
                    <a:bodyPr/>
                    <a:lstStyle/>
                    <a:p>
                      <a:pPr marL="0" marR="0">
                        <a:spcBef>
                          <a:spcPts val="0"/>
                        </a:spcBef>
                        <a:spcAft>
                          <a:spcPts val="0"/>
                        </a:spcAft>
                      </a:pPr>
                      <a:r>
                        <a:rPr lang="en-US" sz="2000" dirty="0">
                          <a:latin typeface="Tahoma"/>
                          <a:ea typeface="Tahoma"/>
                        </a:rPr>
                        <a:t>I am proud to tell people that I work for The University of Toledo.</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30.1%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55.8%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6.7%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4.1%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3.3%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7380">
                <a:tc>
                  <a:txBody>
                    <a:bodyPr/>
                    <a:lstStyle/>
                    <a:p>
                      <a:pPr marL="0" marR="0">
                        <a:spcBef>
                          <a:spcPts val="0"/>
                        </a:spcBef>
                        <a:spcAft>
                          <a:spcPts val="0"/>
                        </a:spcAft>
                      </a:pPr>
                      <a:r>
                        <a:rPr lang="en-US" sz="2000">
                          <a:latin typeface="Tahoma"/>
                          <a:ea typeface="Tahoma"/>
                        </a:rPr>
                        <a:t>Overall, I like my job, and I am satisfied with the type of work I do.</a:t>
                      </a:r>
                      <a:endParaRPr lang="en-US" sz="320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31.0%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55.7%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6.3%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3.3%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dirty="0">
                          <a:latin typeface="Tahoma"/>
                          <a:ea typeface="Tahoma"/>
                        </a:rPr>
                        <a:t>3.7% </a:t>
                      </a:r>
                      <a:endParaRPr lang="en-US" sz="3200" dirty="0">
                        <a:latin typeface="Times New Roman"/>
                        <a:ea typeface="Times New Roman"/>
                      </a:endParaRP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b="1" dirty="0" smtClean="0"/>
              <a:t>Why people stay at UT</a:t>
            </a:r>
            <a:endParaRPr lang="en-US" sz="3600" b="1" dirty="0"/>
          </a:p>
        </p:txBody>
      </p:sp>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457200" y="1600200"/>
            <a:ext cx="3733800" cy="4525963"/>
          </a:xfrm>
        </p:spPr>
        <p:txBody>
          <a:bodyPr>
            <a:normAutofit/>
          </a:bodyPr>
          <a:lstStyle/>
          <a:p>
            <a:pPr>
              <a:buNone/>
            </a:pPr>
            <a:r>
              <a:rPr lang="en-US" b="1" dirty="0" smtClean="0"/>
              <a:t>BENEFITS</a:t>
            </a:r>
            <a:r>
              <a:rPr lang="en-US" b="1" i="1" dirty="0" smtClean="0"/>
              <a:t>   </a:t>
            </a:r>
          </a:p>
          <a:p>
            <a:r>
              <a:rPr lang="en-US" sz="2000" dirty="0" smtClean="0"/>
              <a:t>Close to Retirement</a:t>
            </a:r>
          </a:p>
          <a:p>
            <a:r>
              <a:rPr lang="en-US" sz="2000" dirty="0" smtClean="0"/>
              <a:t>Education Benefit for employee spouses and children</a:t>
            </a:r>
          </a:p>
          <a:p>
            <a:r>
              <a:rPr lang="en-US" sz="2000" dirty="0" smtClean="0"/>
              <a:t>Health Care benefits</a:t>
            </a:r>
          </a:p>
          <a:p>
            <a:pPr>
              <a:buNone/>
            </a:pPr>
            <a:endParaRPr lang="en-US" sz="4800" dirty="0" smtClean="0"/>
          </a:p>
        </p:txBody>
      </p:sp>
      <p:sp>
        <p:nvSpPr>
          <p:cNvPr id="7" name="Content Placeholder 5"/>
          <p:cNvSpPr txBox="1">
            <a:spLocks/>
          </p:cNvSpPr>
          <p:nvPr/>
        </p:nvSpPr>
        <p:spPr>
          <a:xfrm>
            <a:off x="4267200" y="1676400"/>
            <a:ext cx="4343400" cy="4525963"/>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800" b="1" i="0" u="none" strike="noStrike" kern="1200" cap="none" spc="0" normalizeH="0" baseline="0" noProof="0" dirty="0" smtClean="0">
                <a:ln>
                  <a:noFill/>
                </a:ln>
                <a:solidFill>
                  <a:schemeClr val="tx1"/>
                </a:solidFill>
                <a:effectLst/>
                <a:uLnTx/>
                <a:uFillTx/>
                <a:latin typeface="+mn-lt"/>
                <a:ea typeface="+mn-ea"/>
                <a:cs typeface="+mn-cs"/>
              </a:rPr>
              <a:t>PEOPLE</a:t>
            </a:r>
            <a:endParaRPr kumimoji="0" lang="en-US" sz="9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Co-Workers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Students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Clients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Alum – connected to UT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Sense of helping patients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Great mentors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Supervisor is great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Talented employees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Diverse group of people to work with from all over the world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Loyalty to boss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6000" b="0" i="0" u="none" strike="noStrike" kern="1200" cap="none" spc="0" normalizeH="0" baseline="0" noProof="0" dirty="0" smtClean="0">
                <a:ln>
                  <a:noFill/>
                </a:ln>
                <a:solidFill>
                  <a:schemeClr val="tx1"/>
                </a:solidFill>
                <a:effectLst/>
                <a:uLnTx/>
                <a:uFillTx/>
                <a:latin typeface="+mn-lt"/>
                <a:ea typeface="+mn-ea"/>
                <a:cs typeface="+mn-cs"/>
              </a:rPr>
              <a:t>Family atmosphere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b="1" dirty="0" smtClean="0"/>
              <a:t>Why people stay at UT</a:t>
            </a:r>
            <a:endParaRPr lang="en-US" sz="4000" b="1" dirty="0"/>
          </a:p>
        </p:txBody>
      </p:sp>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457200" y="1371600"/>
            <a:ext cx="3581400" cy="5029200"/>
          </a:xfrm>
        </p:spPr>
        <p:txBody>
          <a:bodyPr>
            <a:normAutofit fontScale="25000" lnSpcReduction="20000"/>
          </a:bodyPr>
          <a:lstStyle/>
          <a:p>
            <a:pPr>
              <a:buNone/>
            </a:pPr>
            <a:endParaRPr lang="en-US" sz="4800" dirty="0" smtClean="0"/>
          </a:p>
          <a:p>
            <a:pPr>
              <a:buNone/>
            </a:pPr>
            <a:r>
              <a:rPr lang="en-US" sz="12800" b="1" dirty="0" smtClean="0"/>
              <a:t>WORK PLACE</a:t>
            </a:r>
          </a:p>
          <a:p>
            <a:r>
              <a:rPr lang="en-US" sz="8000" dirty="0" smtClean="0"/>
              <a:t>University campus experience - atmosphere</a:t>
            </a:r>
          </a:p>
          <a:p>
            <a:r>
              <a:rPr lang="en-US" sz="8000" dirty="0" smtClean="0"/>
              <a:t>The work makes a difference </a:t>
            </a:r>
          </a:p>
          <a:p>
            <a:r>
              <a:rPr lang="en-US" sz="8000" dirty="0" smtClean="0"/>
              <a:t>Love working in health care</a:t>
            </a:r>
          </a:p>
          <a:p>
            <a:r>
              <a:rPr lang="en-US" sz="8000" dirty="0" smtClean="0"/>
              <a:t>Love my job, enjoy what I do</a:t>
            </a:r>
          </a:p>
          <a:p>
            <a:r>
              <a:rPr lang="en-US" sz="8000" dirty="0" smtClean="0"/>
              <a:t>Hope for advancement opportunities</a:t>
            </a:r>
          </a:p>
          <a:p>
            <a:r>
              <a:rPr lang="en-US" sz="8000" dirty="0" smtClean="0"/>
              <a:t>Opportunity to transfer to other positions</a:t>
            </a:r>
          </a:p>
          <a:p>
            <a:r>
              <a:rPr lang="en-US" sz="8000" dirty="0" smtClean="0"/>
              <a:t>Job matches skill set</a:t>
            </a:r>
          </a:p>
          <a:p>
            <a:r>
              <a:rPr lang="en-US" sz="8000" dirty="0" smtClean="0"/>
              <a:t>I am appreciated</a:t>
            </a:r>
          </a:p>
          <a:p>
            <a:r>
              <a:rPr lang="en-US" sz="8000" dirty="0" smtClean="0"/>
              <a:t>Intellectual challenge - Challenging work</a:t>
            </a:r>
          </a:p>
        </p:txBody>
      </p:sp>
      <p:sp>
        <p:nvSpPr>
          <p:cNvPr id="7" name="Content Placeholder 5"/>
          <p:cNvSpPr txBox="1">
            <a:spLocks/>
          </p:cNvSpPr>
          <p:nvPr/>
        </p:nvSpPr>
        <p:spPr>
          <a:xfrm>
            <a:off x="4038600" y="1905000"/>
            <a:ext cx="5029200" cy="43434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Use of problem solving skills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Freedom of expression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Fulfilling work -Rewarding work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I feel like I can contribute my knowledge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Passion for education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Always learning something new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Opportunity for professional growth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Proud of the work I do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Treated with respect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Feel valuable to society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Working toward personal and professional goals –UT allows me to do so</a:t>
            </a: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MPj04387640000[1]"/>
          <p:cNvPicPr>
            <a:picLocks noChangeAspect="1" noChangeArrowheads="1"/>
          </p:cNvPicPr>
          <p:nvPr/>
        </p:nvPicPr>
        <p:blipFill>
          <a:blip r:embed="rId2" cstate="print"/>
          <a:srcRect/>
          <a:stretch>
            <a:fillRect/>
          </a:stretch>
        </p:blipFill>
        <p:spPr bwMode="auto">
          <a:xfrm>
            <a:off x="228600" y="1981200"/>
            <a:ext cx="8305800" cy="4105275"/>
          </a:xfrm>
          <a:prstGeom prst="rect">
            <a:avLst/>
          </a:prstGeom>
          <a:noFill/>
          <a:ln w="9525" algn="in">
            <a:noFill/>
            <a:miter lim="800000"/>
            <a:headEnd/>
            <a:tailEnd/>
          </a:ln>
          <a:effectLst/>
        </p:spPr>
      </p:pic>
      <p:sp>
        <p:nvSpPr>
          <p:cNvPr id="3" name="Content Placeholder 2"/>
          <p:cNvSpPr>
            <a:spLocks noGrp="1"/>
          </p:cNvSpPr>
          <p:nvPr>
            <p:ph idx="1"/>
          </p:nvPr>
        </p:nvSpPr>
        <p:spPr/>
        <p:txBody>
          <a:bodyPr>
            <a:normAutofit/>
          </a:bodyPr>
          <a:lstStyle/>
          <a:p>
            <a:pPr algn="ctr">
              <a:buNone/>
            </a:pPr>
            <a:r>
              <a:rPr lang="en-US" sz="5400" dirty="0" smtClean="0"/>
              <a:t>PSC Year In Review</a:t>
            </a:r>
            <a:endParaRPr lang="en-US" sz="5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b="1" dirty="0" smtClean="0"/>
              <a:t>Why people stay at UT</a:t>
            </a:r>
            <a:endParaRPr lang="en-US" sz="4000" b="1" dirty="0"/>
          </a:p>
        </p:txBody>
      </p:sp>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304800" y="1600200"/>
            <a:ext cx="4191000" cy="4876800"/>
          </a:xfrm>
        </p:spPr>
        <p:txBody>
          <a:bodyPr>
            <a:normAutofit fontScale="25000" lnSpcReduction="20000"/>
          </a:bodyPr>
          <a:lstStyle/>
          <a:p>
            <a:pPr>
              <a:buNone/>
            </a:pPr>
            <a:r>
              <a:rPr lang="en-US" sz="12800" b="1" dirty="0" smtClean="0"/>
              <a:t>MISSION</a:t>
            </a:r>
          </a:p>
          <a:p>
            <a:r>
              <a:rPr lang="en-US" sz="7200" dirty="0" smtClean="0"/>
              <a:t>Want to help the UTMC grow</a:t>
            </a:r>
          </a:p>
          <a:p>
            <a:r>
              <a:rPr lang="en-US" sz="7200" dirty="0" smtClean="0"/>
              <a:t>Like the UT mission of making a difference in the community; UT is excellent for the community</a:t>
            </a:r>
          </a:p>
          <a:p>
            <a:r>
              <a:rPr lang="en-US" sz="7200" dirty="0" smtClean="0"/>
              <a:t>Great place to work – love UT</a:t>
            </a:r>
          </a:p>
          <a:p>
            <a:r>
              <a:rPr lang="en-US" sz="7200" dirty="0" smtClean="0"/>
              <a:t>Proud to be part of UT’s growth</a:t>
            </a:r>
          </a:p>
          <a:p>
            <a:r>
              <a:rPr lang="en-US" sz="7200" dirty="0" smtClean="0"/>
              <a:t>Experience high education</a:t>
            </a:r>
          </a:p>
          <a:p>
            <a:r>
              <a:rPr lang="en-US" sz="7200" dirty="0" smtClean="0"/>
              <a:t>Learning different aspects of university administration and the opportunity to apply it</a:t>
            </a:r>
          </a:p>
          <a:p>
            <a:r>
              <a:rPr lang="en-US" sz="7200" dirty="0" smtClean="0"/>
              <a:t>Provided me a good education</a:t>
            </a:r>
          </a:p>
          <a:p>
            <a:r>
              <a:rPr lang="en-US" sz="7200" dirty="0" smtClean="0"/>
              <a:t>Loyal to UT </a:t>
            </a:r>
          </a:p>
          <a:p>
            <a:r>
              <a:rPr lang="en-US" sz="7200" dirty="0" smtClean="0"/>
              <a:t>Institution pride</a:t>
            </a:r>
          </a:p>
          <a:p>
            <a:r>
              <a:rPr lang="en-US" sz="7200" dirty="0" smtClean="0"/>
              <a:t>Large school with small school feeling</a:t>
            </a:r>
          </a:p>
          <a:p>
            <a:r>
              <a:rPr lang="en-US" sz="7200" dirty="0" smtClean="0"/>
              <a:t>Dr. Jacob’s mission for the changing the view of the hospital in the community</a:t>
            </a:r>
          </a:p>
          <a:p>
            <a:pPr>
              <a:buNone/>
            </a:pPr>
            <a:r>
              <a:rPr lang="en-US" sz="7200" dirty="0" smtClean="0"/>
              <a:t> </a:t>
            </a:r>
          </a:p>
        </p:txBody>
      </p:sp>
      <p:sp>
        <p:nvSpPr>
          <p:cNvPr id="7" name="Content Placeholder 5"/>
          <p:cNvSpPr txBox="1">
            <a:spLocks/>
          </p:cNvSpPr>
          <p:nvPr/>
        </p:nvSpPr>
        <p:spPr>
          <a:xfrm>
            <a:off x="4648200" y="1600200"/>
            <a:ext cx="4343400" cy="4525963"/>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800" b="1" i="0" strike="noStrike" kern="1200" cap="none" spc="0" normalizeH="0" baseline="0" noProof="0" dirty="0" smtClean="0">
                <a:ln>
                  <a:noFill/>
                </a:ln>
                <a:solidFill>
                  <a:schemeClr val="tx1"/>
                </a:solidFill>
                <a:effectLst/>
                <a:uLnTx/>
                <a:uFillTx/>
                <a:latin typeface="+mn-lt"/>
                <a:ea typeface="+mn-ea"/>
                <a:cs typeface="+mn-cs"/>
              </a:rPr>
              <a:t>OTHER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Family Income - Pay bills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Unlikely to find same level of compensation due to age, if I left 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Respectable job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Location - close to home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Determination to ride out the administration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Location to my family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Flexibility in hours, if needed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Can’t find a job elsewhere - Poor Toledo job market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5500" b="0" i="0" u="none" strike="noStrike" kern="1200" cap="none" spc="0" normalizeH="0" baseline="0" noProof="0" dirty="0" smtClean="0">
                <a:ln>
                  <a:noFill/>
                </a:ln>
                <a:solidFill>
                  <a:schemeClr val="tx1"/>
                </a:solidFill>
                <a:effectLst/>
                <a:uLnTx/>
                <a:uFillTx/>
                <a:latin typeface="+mn-lt"/>
                <a:ea typeface="+mn-ea"/>
                <a:cs typeface="+mn-cs"/>
              </a:rPr>
              <a:t>Place bound in Toledo</a:t>
            </a:r>
          </a:p>
          <a:p>
            <a:pPr marL="3429000" marR="0" lvl="7"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55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There is a spirit of cooperation and teamwork at UT</a:t>
            </a:r>
            <a:endParaRPr lang="en-US" b="1" dirty="0"/>
          </a:p>
        </p:txBody>
      </p:sp>
      <p:pic>
        <p:nvPicPr>
          <p:cNvPr id="4" name="Content Placeholder 3"/>
          <p:cNvPicPr>
            <a:picLocks noGrp="1"/>
          </p:cNvPicPr>
          <p:nvPr>
            <p:ph idx="1"/>
          </p:nvPr>
        </p:nvPicPr>
        <p:blipFill>
          <a:blip r:embed="rId3" cstate="print"/>
          <a:srcRect t="13469"/>
          <a:stretch>
            <a:fillRect/>
          </a:stretch>
        </p:blipFill>
        <p:spPr bwMode="auto">
          <a:xfrm>
            <a:off x="1371183" y="1874837"/>
            <a:ext cx="6934617" cy="4602163"/>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534400" cy="792162"/>
          </a:xfrm>
        </p:spPr>
        <p:txBody>
          <a:bodyPr>
            <a:noAutofit/>
          </a:bodyPr>
          <a:lstStyle/>
          <a:p>
            <a:r>
              <a:rPr lang="en-US" sz="2800" b="1" dirty="0" smtClean="0"/>
              <a:t>If you could offer any suggestions on how to make this University a better place to work, what would they be?</a:t>
            </a:r>
            <a:endParaRPr lang="en-US" dirty="0"/>
          </a:p>
        </p:txBody>
      </p:sp>
      <p:sp>
        <p:nvSpPr>
          <p:cNvPr id="3" name="Content Placeholder 2"/>
          <p:cNvSpPr>
            <a:spLocks noGrp="1"/>
          </p:cNvSpPr>
          <p:nvPr>
            <p:ph idx="1"/>
          </p:nvPr>
        </p:nvSpPr>
        <p:spPr>
          <a:xfrm>
            <a:off x="381000" y="1600200"/>
            <a:ext cx="8305800" cy="5029200"/>
          </a:xfrm>
        </p:spPr>
        <p:txBody>
          <a:bodyPr>
            <a:normAutofit fontScale="55000" lnSpcReduction="20000"/>
          </a:bodyPr>
          <a:lstStyle/>
          <a:p>
            <a:pPr lvl="0">
              <a:spcAft>
                <a:spcPts val="600"/>
              </a:spcAft>
            </a:pPr>
            <a:r>
              <a:rPr lang="en-US" sz="3800" dirty="0" smtClean="0"/>
              <a:t>I’m very happy to be here and feel fortunate to work for this institution.  That said, I think the one thing missing is employee recognition. </a:t>
            </a:r>
          </a:p>
          <a:p>
            <a:pPr lvl="0">
              <a:spcAft>
                <a:spcPts val="600"/>
              </a:spcAft>
            </a:pPr>
            <a:r>
              <a:rPr lang="en-US" sz="3800" dirty="0" smtClean="0"/>
              <a:t>Leaders:  Please talk to your employees, engage them and I think you will find solutions to many of the issues that you keep trying to define and fix.</a:t>
            </a:r>
          </a:p>
          <a:p>
            <a:pPr lvl="0">
              <a:spcAft>
                <a:spcPts val="600"/>
              </a:spcAft>
            </a:pPr>
            <a:r>
              <a:rPr lang="en-US" sz="3800" dirty="0" smtClean="0"/>
              <a:t>This is a university and should provide and embrace training/education necessary for job performance!</a:t>
            </a:r>
          </a:p>
          <a:p>
            <a:pPr lvl="0">
              <a:spcAft>
                <a:spcPts val="600"/>
              </a:spcAft>
            </a:pPr>
            <a:r>
              <a:rPr lang="en-US" sz="3800" dirty="0" smtClean="0"/>
              <a:t>I love working for the University of Toledo and I am very proud that I am also an alumni.  I would like better communication between my supervisor and our staff.</a:t>
            </a:r>
          </a:p>
          <a:p>
            <a:pPr lvl="0">
              <a:spcAft>
                <a:spcPts val="600"/>
              </a:spcAft>
            </a:pPr>
            <a:r>
              <a:rPr lang="en-US" sz="3800" dirty="0" smtClean="0"/>
              <a:t>Tiered pay scale.  Merit for performance.  Recognition for a job well done. Appreciation!</a:t>
            </a:r>
          </a:p>
          <a:p>
            <a:pPr lvl="0">
              <a:spcAft>
                <a:spcPts val="600"/>
              </a:spcAft>
            </a:pPr>
            <a:r>
              <a:rPr lang="en-US" sz="3800" dirty="0" smtClean="0"/>
              <a:t>Better integration with other departments (relationship building).  The best thing I’ve done is get out and interact with other people/departments on campus.</a:t>
            </a:r>
          </a:p>
          <a:p>
            <a:endParaRPr lang="en-US" dirty="0"/>
          </a:p>
        </p:txBody>
      </p:sp>
      <p:sp>
        <p:nvSpPr>
          <p:cNvPr id="4" name="Rectangle 3"/>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dirty="0" smtClean="0"/>
              <a:t>Department Breakdown</a:t>
            </a:r>
            <a:endParaRPr lang="en-US" sz="4000" b="1" dirty="0"/>
          </a:p>
        </p:txBody>
      </p:sp>
      <p:pic>
        <p:nvPicPr>
          <p:cNvPr id="4" name="Content Placeholder 3"/>
          <p:cNvPicPr>
            <a:picLocks noGrp="1"/>
          </p:cNvPicPr>
          <p:nvPr>
            <p:ph idx="1"/>
          </p:nvPr>
        </p:nvPicPr>
        <p:blipFill>
          <a:blip r:embed="rId3" cstate="print"/>
          <a:srcRect t="13469"/>
          <a:stretch>
            <a:fillRect/>
          </a:stretch>
        </p:blipFill>
        <p:spPr bwMode="auto">
          <a:xfrm>
            <a:off x="1057127" y="1570037"/>
            <a:ext cx="7096273" cy="5059363"/>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dirty="0" smtClean="0"/>
              <a:t>Annual Salary Breakdown</a:t>
            </a:r>
            <a:endParaRPr lang="en-US" sz="4000" b="1" dirty="0"/>
          </a:p>
        </p:txBody>
      </p:sp>
      <p:pic>
        <p:nvPicPr>
          <p:cNvPr id="4" name="Content Placeholder 3"/>
          <p:cNvPicPr>
            <a:picLocks noGrp="1"/>
          </p:cNvPicPr>
          <p:nvPr>
            <p:ph idx="1"/>
          </p:nvPr>
        </p:nvPicPr>
        <p:blipFill>
          <a:blip r:embed="rId3" cstate="print"/>
          <a:srcRect t="15153"/>
          <a:stretch>
            <a:fillRect/>
          </a:stretch>
        </p:blipFill>
        <p:spPr bwMode="auto">
          <a:xfrm>
            <a:off x="762000" y="1371600"/>
            <a:ext cx="7394018" cy="5059363"/>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Years of Service at </a:t>
            </a:r>
            <a:br>
              <a:rPr lang="en-US" b="1" dirty="0" smtClean="0"/>
            </a:br>
            <a:r>
              <a:rPr lang="en-US" b="1" dirty="0" smtClean="0"/>
              <a:t>The University of Toledo</a:t>
            </a:r>
            <a:endParaRPr lang="en-US" b="1" dirty="0"/>
          </a:p>
        </p:txBody>
      </p:sp>
      <p:pic>
        <p:nvPicPr>
          <p:cNvPr id="4" name="Content Placeholder 3"/>
          <p:cNvPicPr>
            <a:picLocks noGrp="1"/>
          </p:cNvPicPr>
          <p:nvPr>
            <p:ph idx="1"/>
          </p:nvPr>
        </p:nvPicPr>
        <p:blipFill>
          <a:blip r:embed="rId3" cstate="print"/>
          <a:srcRect t="15153"/>
          <a:stretch>
            <a:fillRect/>
          </a:stretch>
        </p:blipFill>
        <p:spPr bwMode="auto">
          <a:xfrm>
            <a:off x="1066800" y="1798637"/>
            <a:ext cx="7239000" cy="4754563"/>
          </a:xfrm>
          <a:prstGeom prst="rect">
            <a:avLst/>
          </a:prstGeom>
          <a:noFill/>
          <a:ln w="9525">
            <a:noFill/>
            <a:miter lim="800000"/>
            <a:headEnd/>
            <a:tailEnd/>
          </a:ln>
        </p:spPr>
      </p:pic>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Satisfaction Survey Website</a:t>
            </a:r>
            <a:endParaRPr lang="en-US" sz="4000" b="1" dirty="0"/>
          </a:p>
        </p:txBody>
      </p:sp>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57200" y="1600200"/>
            <a:ext cx="8229600" cy="4876800"/>
          </a:xfrm>
        </p:spPr>
        <p:txBody>
          <a:bodyPr/>
          <a:lstStyle/>
          <a:p>
            <a:pPr algn="ctr">
              <a:buNone/>
            </a:pPr>
            <a:endParaRPr lang="en-US" sz="2400" u="sng" dirty="0" smtClean="0">
              <a:hlinkClick r:id="rId2"/>
            </a:endParaRPr>
          </a:p>
          <a:p>
            <a:pPr algn="ctr">
              <a:buNone/>
            </a:pPr>
            <a:r>
              <a:rPr lang="en-US" sz="2400" u="sng" dirty="0" smtClean="0">
                <a:hlinkClick r:id="rId2"/>
              </a:rPr>
              <a:t>http://oir.utoledo.edu/Surveys/Interactive_Assessment.aspx</a:t>
            </a:r>
            <a:endParaRPr lang="en-US" sz="2400" u="sng" dirty="0" smtClean="0"/>
          </a:p>
          <a:p>
            <a:r>
              <a:rPr lang="en-US" dirty="0" smtClean="0"/>
              <a:t>By division or college</a:t>
            </a:r>
          </a:p>
          <a:p>
            <a:r>
              <a:rPr lang="en-US" dirty="0" smtClean="0"/>
              <a:t>By years of service</a:t>
            </a:r>
          </a:p>
          <a:p>
            <a:r>
              <a:rPr lang="en-US" dirty="0" smtClean="0"/>
              <a:t>By annual salary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a:t>
            </a:r>
            <a:endParaRPr lang="en-US" dirty="0"/>
          </a:p>
        </p:txBody>
      </p:sp>
      <p:sp>
        <p:nvSpPr>
          <p:cNvPr id="3" name="Content Placeholder 2"/>
          <p:cNvSpPr>
            <a:spLocks noGrp="1"/>
          </p:cNvSpPr>
          <p:nvPr>
            <p:ph idx="1"/>
          </p:nvPr>
        </p:nvSpPr>
        <p:spPr/>
        <p:txBody>
          <a:bodyPr/>
          <a:lstStyle/>
          <a:p>
            <a:r>
              <a:rPr lang="en-US" dirty="0" smtClean="0"/>
              <a:t>Outstanding Staff Awards – </a:t>
            </a:r>
          </a:p>
          <a:p>
            <a:pPr lvl="1"/>
            <a:r>
              <a:rPr lang="en-US" dirty="0" smtClean="0"/>
              <a:t>Thursday, April 28</a:t>
            </a:r>
          </a:p>
          <a:p>
            <a:pPr lvl="1"/>
            <a:r>
              <a:rPr lang="en-US" dirty="0" smtClean="0"/>
              <a:t>Scott Park Auditorium from 1:00-2:30pm</a:t>
            </a:r>
          </a:p>
          <a:p>
            <a:r>
              <a:rPr lang="en-US" dirty="0" smtClean="0"/>
              <a:t>PSA Open Discussion with Dr. Jacobs</a:t>
            </a:r>
          </a:p>
          <a:p>
            <a:pPr lvl="1"/>
            <a:r>
              <a:rPr lang="en-US" dirty="0" smtClean="0"/>
              <a:t> Tuesday, May 17</a:t>
            </a:r>
          </a:p>
          <a:p>
            <a:pPr lvl="1"/>
            <a:r>
              <a:rPr lang="en-US" dirty="0" smtClean="0"/>
              <a:t>12:00pm in Student Union 2592</a:t>
            </a:r>
          </a:p>
          <a:p>
            <a:r>
              <a:rPr lang="en-US" dirty="0" smtClean="0"/>
              <a:t>Professional Staff Council elections – May</a:t>
            </a:r>
          </a:p>
          <a:p>
            <a:endParaRPr lang="en-US" dirty="0" smtClean="0"/>
          </a:p>
          <a:p>
            <a:pPr>
              <a:buNone/>
            </a:pPr>
            <a:endParaRPr lang="en-US" dirty="0" smtClean="0"/>
          </a:p>
          <a:p>
            <a:pPr>
              <a:buNone/>
            </a:pPr>
            <a:endParaRPr lang="en-US" dirty="0" smtClean="0"/>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Silent Auction Bidding Closing Soon!!</a:t>
            </a:r>
            <a:endParaRPr lang="en-US" dirty="0"/>
          </a:p>
        </p:txBody>
      </p:sp>
      <p:sp>
        <p:nvSpPr>
          <p:cNvPr id="3" name="Content Placeholder 2"/>
          <p:cNvSpPr>
            <a:spLocks noGrp="1"/>
          </p:cNvSpPr>
          <p:nvPr>
            <p:ph idx="1"/>
          </p:nvPr>
        </p:nvSpPr>
        <p:spPr>
          <a:xfrm>
            <a:off x="457200" y="1219200"/>
            <a:ext cx="8229600" cy="5410200"/>
          </a:xfrm>
        </p:spPr>
        <p:txBody>
          <a:bodyPr>
            <a:normAutofit fontScale="55000" lnSpcReduction="20000"/>
          </a:bodyPr>
          <a:lstStyle/>
          <a:p>
            <a:pPr marL="514350" indent="-514350">
              <a:buFont typeface="+mj-lt"/>
              <a:buAutoNum type="arabicPeriod"/>
            </a:pPr>
            <a:r>
              <a:rPr lang="en-US" sz="2900" dirty="0" smtClean="0"/>
              <a:t>Sponsored Membership to the main campus </a:t>
            </a:r>
            <a:r>
              <a:rPr lang="en-US" sz="2900" dirty="0" err="1" smtClean="0"/>
              <a:t>Rec</a:t>
            </a:r>
            <a:r>
              <a:rPr lang="en-US" sz="2900" dirty="0" smtClean="0"/>
              <a:t> Center ($388 value)</a:t>
            </a:r>
          </a:p>
          <a:p>
            <a:pPr marL="914400" lvl="1" indent="-514350">
              <a:buNone/>
            </a:pPr>
            <a:r>
              <a:rPr lang="en-US" sz="2600" i="1" dirty="0" smtClean="0">
                <a:solidFill>
                  <a:srgbClr val="FF0000"/>
                </a:solidFill>
              </a:rPr>
              <a:t>	Donated </a:t>
            </a:r>
            <a:r>
              <a:rPr lang="en-US" sz="2600" i="1" dirty="0" smtClean="0">
                <a:solidFill>
                  <a:srgbClr val="FF0000"/>
                </a:solidFill>
              </a:rPr>
              <a:t>by the </a:t>
            </a:r>
            <a:r>
              <a:rPr lang="en-US" sz="2600" i="1" dirty="0" err="1" smtClean="0">
                <a:solidFill>
                  <a:srgbClr val="FF0000"/>
                </a:solidFill>
              </a:rPr>
              <a:t>Rec</a:t>
            </a:r>
            <a:r>
              <a:rPr lang="en-US" sz="2600" i="1" dirty="0" smtClean="0">
                <a:solidFill>
                  <a:srgbClr val="FF0000"/>
                </a:solidFill>
              </a:rPr>
              <a:t> </a:t>
            </a:r>
            <a:r>
              <a:rPr lang="en-US" sz="2600" i="1" dirty="0" smtClean="0">
                <a:solidFill>
                  <a:srgbClr val="FF0000"/>
                </a:solidFill>
              </a:rPr>
              <a:t>Center</a:t>
            </a:r>
          </a:p>
          <a:p>
            <a:pPr marL="914400" lvl="1" indent="-514350">
              <a:buNone/>
            </a:pPr>
            <a:endParaRPr lang="en-US" sz="2600" dirty="0" smtClean="0"/>
          </a:p>
          <a:p>
            <a:pPr marL="514350" indent="-514350">
              <a:buFont typeface="+mj-lt"/>
              <a:buAutoNum type="arabicPeriod"/>
            </a:pPr>
            <a:r>
              <a:rPr lang="en-US" sz="2900" dirty="0" smtClean="0"/>
              <a:t>Two tickets to the President’s football suite ($200 value)</a:t>
            </a:r>
          </a:p>
          <a:p>
            <a:pPr marL="514350" indent="-514350">
              <a:buFont typeface="+mj-lt"/>
              <a:buAutoNum type="arabicPeriod"/>
            </a:pPr>
            <a:r>
              <a:rPr lang="en-US" sz="2900" dirty="0" smtClean="0"/>
              <a:t>Two tickets to the Institutional Advancement football suite ($200 value)</a:t>
            </a:r>
          </a:p>
          <a:p>
            <a:pPr marL="914400" lvl="1" indent="-514350">
              <a:buNone/>
            </a:pPr>
            <a:r>
              <a:rPr lang="en-US" sz="2600" i="1" dirty="0" smtClean="0">
                <a:solidFill>
                  <a:srgbClr val="FF0000"/>
                </a:solidFill>
              </a:rPr>
              <a:t>	Donated </a:t>
            </a:r>
            <a:r>
              <a:rPr lang="en-US" sz="2600" i="1" dirty="0" smtClean="0">
                <a:solidFill>
                  <a:srgbClr val="FF0000"/>
                </a:solidFill>
              </a:rPr>
              <a:t>by UT’s Office of Institutional </a:t>
            </a:r>
            <a:r>
              <a:rPr lang="en-US" sz="2600" i="1" dirty="0" smtClean="0">
                <a:solidFill>
                  <a:srgbClr val="FF0000"/>
                </a:solidFill>
              </a:rPr>
              <a:t>Advancement</a:t>
            </a:r>
          </a:p>
          <a:p>
            <a:pPr marL="914400" lvl="1" indent="-514350">
              <a:buNone/>
            </a:pPr>
            <a:endParaRPr lang="en-US" sz="2600" dirty="0" smtClean="0"/>
          </a:p>
          <a:p>
            <a:pPr marL="514350" indent="-514350">
              <a:buFont typeface="+mj-lt"/>
              <a:buAutoNum type="arabicPeriod"/>
            </a:pPr>
            <a:r>
              <a:rPr lang="en-US" sz="2900" dirty="0" smtClean="0"/>
              <a:t>Women’s pink polo shirt ($55 value)</a:t>
            </a:r>
          </a:p>
          <a:p>
            <a:pPr marL="514350" indent="-514350">
              <a:buFont typeface="+mj-lt"/>
              <a:buAutoNum type="arabicPeriod"/>
            </a:pPr>
            <a:r>
              <a:rPr lang="en-US" sz="2900" dirty="0" smtClean="0"/>
              <a:t>Men’s gold polo shirt ($55 value)</a:t>
            </a:r>
          </a:p>
          <a:p>
            <a:pPr marL="514350" indent="-514350">
              <a:buFont typeface="+mj-lt"/>
              <a:buAutoNum type="arabicPeriod"/>
            </a:pPr>
            <a:r>
              <a:rPr lang="en-US" sz="2900" dirty="0" smtClean="0"/>
              <a:t>Men’s tie ($69 value)</a:t>
            </a:r>
          </a:p>
          <a:p>
            <a:pPr marL="514350" indent="-514350">
              <a:buFont typeface="+mj-lt"/>
              <a:buAutoNum type="arabicPeriod"/>
            </a:pPr>
            <a:r>
              <a:rPr lang="en-US" sz="2900" dirty="0" smtClean="0"/>
              <a:t>Women’s scarf ($50 value)</a:t>
            </a:r>
          </a:p>
          <a:p>
            <a:pPr marL="514350" indent="-514350">
              <a:buFont typeface="+mj-lt"/>
              <a:buAutoNum type="arabicPeriod"/>
            </a:pPr>
            <a:r>
              <a:rPr lang="en-US" sz="2900" dirty="0" smtClean="0"/>
              <a:t>UT Swag Bag ($43 value)</a:t>
            </a:r>
          </a:p>
          <a:p>
            <a:pPr marL="914400" lvl="1" indent="-514350">
              <a:buNone/>
            </a:pPr>
            <a:r>
              <a:rPr lang="en-US" sz="2600" i="1" dirty="0" smtClean="0">
                <a:solidFill>
                  <a:srgbClr val="FF0000"/>
                </a:solidFill>
              </a:rPr>
              <a:t>	Donated </a:t>
            </a:r>
            <a:r>
              <a:rPr lang="en-US" sz="2600" i="1" dirty="0" smtClean="0">
                <a:solidFill>
                  <a:srgbClr val="FF0000"/>
                </a:solidFill>
              </a:rPr>
              <a:t>by UT’s External Affairs Office</a:t>
            </a:r>
          </a:p>
          <a:p>
            <a:pPr marL="914400" lvl="1" indent="-514350">
              <a:buFont typeface="+mj-lt"/>
              <a:buAutoNum type="arabicPeriod"/>
            </a:pPr>
            <a:endParaRPr lang="en-US" sz="2600" dirty="0" smtClean="0"/>
          </a:p>
          <a:p>
            <a:pPr marL="514350" indent="-514350">
              <a:buFont typeface="+mj-lt"/>
              <a:buAutoNum type="arabicPeriod"/>
            </a:pPr>
            <a:r>
              <a:rPr lang="en-US" sz="2900" dirty="0" smtClean="0"/>
              <a:t>UTMC Gift </a:t>
            </a:r>
            <a:r>
              <a:rPr lang="en-US" sz="2900" dirty="0" smtClean="0"/>
              <a:t>Basket ($50 Value)</a:t>
            </a:r>
          </a:p>
          <a:p>
            <a:pPr marL="914400" lvl="1" indent="-514350">
              <a:buNone/>
            </a:pPr>
            <a:r>
              <a:rPr lang="en-US" sz="2600" i="1" dirty="0" smtClean="0">
                <a:solidFill>
                  <a:srgbClr val="FF0000"/>
                </a:solidFill>
              </a:rPr>
              <a:t>	Donated by UT Medical Center</a:t>
            </a:r>
          </a:p>
          <a:p>
            <a:pPr marL="914400" lvl="1" indent="-514350">
              <a:buNone/>
            </a:pPr>
            <a:endParaRPr lang="en-US" sz="2600" dirty="0" smtClean="0"/>
          </a:p>
          <a:p>
            <a:pPr marL="514350" indent="-514350">
              <a:buFont typeface="+mj-lt"/>
              <a:buAutoNum type="arabicPeriod"/>
            </a:pPr>
            <a:r>
              <a:rPr lang="en-US" sz="2900" dirty="0" smtClean="0"/>
              <a:t>Two Stadium Club tickets to a home football game ($48 value)</a:t>
            </a:r>
          </a:p>
          <a:p>
            <a:pPr marL="914400" lvl="1" indent="-514350">
              <a:buNone/>
            </a:pPr>
            <a:r>
              <a:rPr lang="en-US" sz="2600" i="1" dirty="0" smtClean="0">
                <a:solidFill>
                  <a:srgbClr val="FF0000"/>
                </a:solidFill>
              </a:rPr>
              <a:t>	Donated by Professor Kelly Moore - College of Law</a:t>
            </a:r>
            <a:endParaRPr lang="en-US" sz="2600" i="1" dirty="0" smtClean="0">
              <a:solidFill>
                <a:srgbClr val="FF0000"/>
              </a:solidFill>
            </a:endParaRPr>
          </a:p>
          <a:p>
            <a:pPr marL="514350" indent="-514350">
              <a:buFont typeface="+mj-lt"/>
              <a:buAutoNum type="arabicPeriod"/>
            </a:pPr>
            <a:endParaRPr lang="en-US" sz="2000" dirty="0" smtClean="0"/>
          </a:p>
          <a:p>
            <a:pPr marL="914400" lvl="1" indent="-514350">
              <a:buNone/>
            </a:pPr>
            <a:endParaRPr lang="en-US" sz="1600" dirty="0" smtClean="0"/>
          </a:p>
          <a:p>
            <a:pPr marL="914400" lvl="1" indent="-514350"/>
            <a:endParaRPr lang="en-US" sz="1600" dirty="0" smtClean="0"/>
          </a:p>
          <a:p>
            <a:pPr marL="914400" lvl="1" indent="-514350">
              <a:buNone/>
            </a:pPr>
            <a:r>
              <a:rPr lang="en-US" sz="1600" dirty="0" smtClean="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p:txBody>
          <a:bodyPr/>
          <a:lstStyle/>
          <a:p>
            <a:pPr algn="ctr">
              <a:buNone/>
            </a:pPr>
            <a:endParaRPr lang="en-US" b="1" dirty="0" smtClean="0"/>
          </a:p>
          <a:p>
            <a:pPr algn="ctr">
              <a:buNone/>
            </a:pPr>
            <a:r>
              <a:rPr lang="en-US" sz="4800" b="1" dirty="0" smtClean="0"/>
              <a:t>Questions?</a:t>
            </a:r>
          </a:p>
          <a:p>
            <a:pPr algn="ctr">
              <a:buNone/>
            </a:pPr>
            <a:endParaRPr lang="en-US" sz="4800" b="1" dirty="0" smtClean="0"/>
          </a:p>
          <a:p>
            <a:pPr algn="ctr">
              <a:buNone/>
            </a:pPr>
            <a:r>
              <a:rPr lang="en-US" sz="4800" b="1" dirty="0" smtClean="0"/>
              <a:t>Thank you!</a:t>
            </a:r>
            <a:endParaRPr lang="en-US" sz="4800" dirty="0"/>
          </a:p>
        </p:txBody>
      </p:sp>
      <p:pic>
        <p:nvPicPr>
          <p:cNvPr id="8" name="Picture 2" descr="C:\My Documents\UT Logos\Crest UT logo-fc-horz.jpg"/>
          <p:cNvPicPr>
            <a:picLocks noChangeAspect="1" noChangeArrowheads="1"/>
          </p:cNvPicPr>
          <p:nvPr/>
        </p:nvPicPr>
        <p:blipFill>
          <a:blip r:embed="rId3" cstate="print"/>
          <a:srcRect/>
          <a:stretch>
            <a:fillRect/>
          </a:stretch>
        </p:blipFill>
        <p:spPr bwMode="auto">
          <a:xfrm>
            <a:off x="6781800" y="5638800"/>
            <a:ext cx="1760872" cy="685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MPj04387640000[1]"/>
          <p:cNvPicPr>
            <a:picLocks noChangeAspect="1" noChangeArrowheads="1"/>
          </p:cNvPicPr>
          <p:nvPr/>
        </p:nvPicPr>
        <p:blipFill>
          <a:blip r:embed="rId2" cstate="print"/>
          <a:srcRect/>
          <a:stretch>
            <a:fillRect/>
          </a:stretch>
        </p:blipFill>
        <p:spPr bwMode="auto">
          <a:xfrm>
            <a:off x="228600" y="1981200"/>
            <a:ext cx="8305800" cy="4105275"/>
          </a:xfrm>
          <a:prstGeom prst="rect">
            <a:avLst/>
          </a:prstGeom>
          <a:noFill/>
          <a:ln w="9525" algn="in">
            <a:noFill/>
            <a:miter lim="800000"/>
            <a:headEnd/>
            <a:tailEnd/>
          </a:ln>
          <a:effectLst/>
        </p:spPr>
      </p:pic>
      <p:sp>
        <p:nvSpPr>
          <p:cNvPr id="3" name="Content Placeholder 2"/>
          <p:cNvSpPr>
            <a:spLocks noGrp="1"/>
          </p:cNvSpPr>
          <p:nvPr>
            <p:ph idx="1"/>
          </p:nvPr>
        </p:nvSpPr>
        <p:spPr/>
        <p:txBody>
          <a:bodyPr>
            <a:normAutofit/>
          </a:bodyPr>
          <a:lstStyle/>
          <a:p>
            <a:pPr algn="ctr">
              <a:buNone/>
            </a:pPr>
            <a:r>
              <a:rPr lang="en-US" sz="5400" dirty="0" smtClean="0"/>
              <a:t>PSA Bylaws Update</a:t>
            </a:r>
            <a:endParaRPr lang="en-US"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PSA Bylaws Update</a:t>
            </a:r>
            <a:endParaRPr lang="en-US" dirty="0"/>
          </a:p>
        </p:txBody>
      </p:sp>
      <p:sp>
        <p:nvSpPr>
          <p:cNvPr id="3" name="Subtitle 2"/>
          <p:cNvSpPr>
            <a:spLocks noGrp="1"/>
          </p:cNvSpPr>
          <p:nvPr>
            <p:ph type="subTitle" idx="1"/>
          </p:nvPr>
        </p:nvSpPr>
        <p:spPr>
          <a:xfrm>
            <a:off x="533400" y="1981200"/>
            <a:ext cx="8077200" cy="4419600"/>
          </a:xfrm>
        </p:spPr>
        <p:txBody>
          <a:bodyPr>
            <a:normAutofit lnSpcReduction="10000"/>
          </a:bodyPr>
          <a:lstStyle/>
          <a:p>
            <a:pPr algn="l"/>
            <a:r>
              <a:rPr lang="en-US" sz="2000" u="sng" dirty="0" smtClean="0">
                <a:solidFill>
                  <a:schemeClr val="tx1"/>
                </a:solidFill>
              </a:rPr>
              <a:t>Article III – Section 8 - Elections</a:t>
            </a:r>
          </a:p>
          <a:p>
            <a:pPr algn="l"/>
            <a:r>
              <a:rPr lang="en-US" sz="2000" dirty="0" smtClean="0">
                <a:solidFill>
                  <a:schemeClr val="tx1"/>
                </a:solidFill>
              </a:rPr>
              <a:t>	Changing language to reflect new electronic voting process</a:t>
            </a:r>
          </a:p>
          <a:p>
            <a:pPr algn="l"/>
            <a:endParaRPr lang="en-US" sz="2000" dirty="0" smtClean="0">
              <a:solidFill>
                <a:schemeClr val="tx1"/>
              </a:solidFill>
            </a:endParaRPr>
          </a:p>
          <a:p>
            <a:pPr algn="l"/>
            <a:r>
              <a:rPr lang="en-US" sz="2000" u="sng" dirty="0" smtClean="0">
                <a:solidFill>
                  <a:schemeClr val="tx1"/>
                </a:solidFill>
              </a:rPr>
              <a:t>Article III – Section 9 - Responsibilities of Professional Staff Council Members</a:t>
            </a:r>
          </a:p>
          <a:p>
            <a:pPr algn="l"/>
            <a:r>
              <a:rPr lang="en-US" sz="2000" dirty="0" smtClean="0">
                <a:solidFill>
                  <a:schemeClr val="tx1"/>
                </a:solidFill>
              </a:rPr>
              <a:t>	Making the attendance policy stricter</a:t>
            </a:r>
          </a:p>
          <a:p>
            <a:pPr algn="l"/>
            <a:endParaRPr lang="en-US" sz="2000" dirty="0" smtClean="0">
              <a:solidFill>
                <a:schemeClr val="tx1"/>
              </a:solidFill>
            </a:endParaRPr>
          </a:p>
          <a:p>
            <a:pPr algn="l"/>
            <a:r>
              <a:rPr lang="en-US" sz="2000" u="sng" dirty="0" smtClean="0">
                <a:solidFill>
                  <a:schemeClr val="tx1"/>
                </a:solidFill>
              </a:rPr>
              <a:t>Articl</a:t>
            </a:r>
            <a:r>
              <a:rPr lang="en-US" sz="2000" u="sng" dirty="0" smtClean="0">
                <a:solidFill>
                  <a:schemeClr val="tx1"/>
                </a:solidFill>
              </a:rPr>
              <a:t>e III – Section 10 – Past Chair Advisory Committee</a:t>
            </a:r>
            <a:r>
              <a:rPr lang="en-US" sz="2000" dirty="0" smtClean="0">
                <a:solidFill>
                  <a:schemeClr val="tx1"/>
                </a:solidFill>
              </a:rPr>
              <a:t>	</a:t>
            </a:r>
          </a:p>
          <a:p>
            <a:pPr algn="l"/>
            <a:r>
              <a:rPr lang="en-US" sz="2000" dirty="0" smtClean="0">
                <a:solidFill>
                  <a:schemeClr val="tx1"/>
                </a:solidFill>
              </a:rPr>
              <a:t>	</a:t>
            </a:r>
            <a:r>
              <a:rPr lang="en-US" sz="2000" dirty="0" smtClean="0">
                <a:solidFill>
                  <a:schemeClr val="tx1"/>
                </a:solidFill>
              </a:rPr>
              <a:t>Changing language as it relates to who is eligible to be on the 	committee</a:t>
            </a:r>
          </a:p>
          <a:p>
            <a:pPr algn="l"/>
            <a:endParaRPr lang="en-US" sz="2000" dirty="0" smtClean="0">
              <a:solidFill>
                <a:schemeClr val="tx1"/>
              </a:solidFill>
            </a:endParaRPr>
          </a:p>
          <a:p>
            <a:pPr algn="l"/>
            <a:r>
              <a:rPr lang="en-US" sz="2000" dirty="0" smtClean="0">
                <a:solidFill>
                  <a:schemeClr val="tx1"/>
                </a:solidFill>
              </a:rPr>
              <a:t>Email Voting on proposed changes will happen later this week</a:t>
            </a:r>
            <a:endParaRPr lang="en-US" sz="2000" dirty="0" smtClean="0">
              <a:solidFill>
                <a:schemeClr val="tx1"/>
              </a:solidFill>
            </a:endParaRPr>
          </a:p>
          <a:p>
            <a:pPr algn="l"/>
            <a:r>
              <a:rPr lang="en-US" dirty="0" smtClean="0">
                <a:solidFill>
                  <a:schemeClr val="tx1"/>
                </a:solidFill>
              </a:rPr>
              <a:t>	</a:t>
            </a:r>
            <a:endParaRPr lang="en-US" dirty="0">
              <a:solidFill>
                <a:schemeClr val="tx1"/>
              </a:solidFill>
            </a:endParaRPr>
          </a:p>
        </p:txBody>
      </p:sp>
      <p:sp>
        <p:nvSpPr>
          <p:cNvPr id="4" name="Rectangle 3"/>
          <p:cNvSpPr/>
          <p:nvPr/>
        </p:nvSpPr>
        <p:spPr>
          <a:xfrm>
            <a:off x="0" y="304800"/>
            <a:ext cx="9144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My Documents\UT Logos\Crest UT logo-fc-horz.jpg"/>
          <p:cNvPicPr>
            <a:picLocks noChangeAspect="1" noChangeArrowheads="1"/>
          </p:cNvPicPr>
          <p:nvPr/>
        </p:nvPicPr>
        <p:blipFill>
          <a:blip r:embed="rId3" cstate="print"/>
          <a:srcRect/>
          <a:stretch>
            <a:fillRect/>
          </a:stretch>
        </p:blipFill>
        <p:spPr bwMode="auto">
          <a:xfrm>
            <a:off x="6781800" y="5638800"/>
            <a:ext cx="1760872" cy="685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914400"/>
            <a:ext cx="8610600" cy="1470025"/>
          </a:xfrm>
        </p:spPr>
        <p:txBody>
          <a:bodyPr/>
          <a:lstStyle/>
          <a:p>
            <a:pPr algn="ctr" eaLnBrk="1" hangingPunct="1"/>
            <a:r>
              <a:rPr lang="en-US" sz="3400" dirty="0" smtClean="0">
                <a:solidFill>
                  <a:schemeClr val="tx2"/>
                </a:solidFill>
                <a:ea typeface="ＭＳ Ｐゴシック" pitchFamily="84" charset="-128"/>
              </a:rPr>
              <a:t>Higher Learning Commission Self Study</a:t>
            </a:r>
            <a:endParaRPr lang="en-US" sz="3200" b="0" dirty="0" smtClean="0">
              <a:solidFill>
                <a:schemeClr val="tx2"/>
              </a:solidFill>
              <a:ea typeface="ＭＳ Ｐゴシック" pitchFamily="84" charset="-128"/>
            </a:endParaRPr>
          </a:p>
        </p:txBody>
      </p:sp>
      <p:sp>
        <p:nvSpPr>
          <p:cNvPr id="2051" name="Rectangle 3"/>
          <p:cNvSpPr>
            <a:spLocks noGrp="1" noChangeArrowheads="1"/>
          </p:cNvSpPr>
          <p:nvPr>
            <p:ph type="subTitle" idx="1"/>
          </p:nvPr>
        </p:nvSpPr>
        <p:spPr>
          <a:xfrm>
            <a:off x="533400" y="2362200"/>
            <a:ext cx="8153400" cy="838200"/>
          </a:xfrm>
        </p:spPr>
        <p:txBody>
          <a:bodyPr/>
          <a:lstStyle/>
          <a:p>
            <a:pPr eaLnBrk="1" hangingPunct="1"/>
            <a:r>
              <a:rPr lang="en-US" sz="2800" b="1" smtClean="0">
                <a:latin typeface="Arial" charset="0"/>
                <a:ea typeface="ＭＳ Ｐゴシック" pitchFamily="84" charset="-128"/>
              </a:rPr>
              <a:t>What is the UT Self Study?</a:t>
            </a:r>
          </a:p>
          <a:p>
            <a:pPr eaLnBrk="1" hangingPunct="1"/>
            <a:endParaRPr lang="en-US" sz="2800" smtClean="0">
              <a:latin typeface="Arial" charset="0"/>
              <a:ea typeface="ＭＳ Ｐゴシック" pitchFamily="84" charset="-128"/>
            </a:endParaRPr>
          </a:p>
          <a:p>
            <a:pPr eaLnBrk="1" hangingPunct="1"/>
            <a:endParaRPr lang="en-US" sz="2600" smtClean="0">
              <a:latin typeface="Arial" charset="0"/>
              <a:ea typeface="ＭＳ Ｐゴシック" pitchFamily="84" charset="-128"/>
            </a:endParaRPr>
          </a:p>
          <a:p>
            <a:pPr eaLnBrk="1" hangingPunct="1"/>
            <a:endParaRPr lang="en-US" sz="2000" smtClean="0">
              <a:latin typeface="Arial" charset="0"/>
              <a:ea typeface="ＭＳ Ｐゴシック" pitchFamily="84" charset="-128"/>
            </a:endParaRPr>
          </a:p>
        </p:txBody>
      </p:sp>
      <p:sp>
        <p:nvSpPr>
          <p:cNvPr id="2052" name="TextBox 3"/>
          <p:cNvSpPr txBox="1">
            <a:spLocks noChangeArrowheads="1"/>
          </p:cNvSpPr>
          <p:nvPr/>
        </p:nvSpPr>
        <p:spPr bwMode="auto">
          <a:xfrm>
            <a:off x="1219200" y="6172200"/>
            <a:ext cx="5867400" cy="427038"/>
          </a:xfrm>
          <a:prstGeom prst="rect">
            <a:avLst/>
          </a:prstGeom>
          <a:noFill/>
          <a:ln w="9525">
            <a:noFill/>
            <a:miter lim="800000"/>
            <a:headEnd/>
            <a:tailEnd/>
          </a:ln>
        </p:spPr>
        <p:txBody>
          <a:bodyPr>
            <a:spAutoFit/>
          </a:bodyPr>
          <a:lstStyle/>
          <a:p>
            <a:pPr algn="ctr"/>
            <a:r>
              <a:rPr lang="en-US" sz="2200" b="1" i="1" dirty="0">
                <a:solidFill>
                  <a:schemeClr val="tx2"/>
                </a:solidFill>
              </a:rPr>
              <a:t>The HLC Study: Shaping UT’s Tomorrow</a:t>
            </a:r>
          </a:p>
        </p:txBody>
      </p:sp>
      <p:sp>
        <p:nvSpPr>
          <p:cNvPr id="5" name="Rectangle 3"/>
          <p:cNvSpPr txBox="1">
            <a:spLocks noChangeArrowheads="1"/>
          </p:cNvSpPr>
          <p:nvPr/>
        </p:nvSpPr>
        <p:spPr bwMode="auto">
          <a:xfrm>
            <a:off x="533400" y="3124200"/>
            <a:ext cx="8153400" cy="1752600"/>
          </a:xfrm>
          <a:prstGeom prst="rect">
            <a:avLst/>
          </a:prstGeom>
          <a:noFill/>
          <a:ln w="9525">
            <a:noFill/>
            <a:miter lim="800000"/>
            <a:headEnd/>
            <a:tailEnd/>
          </a:ln>
        </p:spPr>
        <p:txBody>
          <a:bodyPr/>
          <a:lstStyle/>
          <a:p>
            <a:pPr>
              <a:spcBef>
                <a:spcPct val="20000"/>
              </a:spcBef>
              <a:buFont typeface="Arial" pitchFamily="34" charset="0"/>
              <a:buChar char="•"/>
              <a:defRPr/>
            </a:pPr>
            <a:r>
              <a:rPr lang="en-US" sz="2800" kern="0" dirty="0">
                <a:cs typeface="ＭＳ Ｐゴシック" charset="-128"/>
              </a:rPr>
              <a:t> Part of accreditation process</a:t>
            </a:r>
          </a:p>
          <a:p>
            <a:pPr marL="236538" indent="-236538">
              <a:spcBef>
                <a:spcPct val="20000"/>
              </a:spcBef>
              <a:buFont typeface="Arial" pitchFamily="34" charset="0"/>
              <a:buChar char="•"/>
              <a:defRPr/>
            </a:pPr>
            <a:r>
              <a:rPr lang="en-US" sz="2800" kern="0" dirty="0">
                <a:cs typeface="ＭＳ Ｐゴシック" charset="-128"/>
              </a:rPr>
              <a:t>Post-merger opportunity to examine who we are, where we’re going, and what opportunities exist as a university</a:t>
            </a:r>
          </a:p>
          <a:p>
            <a:pPr algn="ctr">
              <a:spcBef>
                <a:spcPct val="20000"/>
              </a:spcBef>
              <a:defRPr/>
            </a:pPr>
            <a:endParaRPr lang="en-US" sz="2800" kern="0" dirty="0">
              <a:cs typeface="ＭＳ Ｐゴシック" charset="-128"/>
            </a:endParaRPr>
          </a:p>
          <a:p>
            <a:pPr algn="ctr">
              <a:spcBef>
                <a:spcPct val="20000"/>
              </a:spcBef>
              <a:defRPr/>
            </a:pPr>
            <a:endParaRPr lang="en-US" sz="2600" kern="0" dirty="0">
              <a:cs typeface="ＭＳ Ｐゴシック" charset="-128"/>
            </a:endParaRPr>
          </a:p>
          <a:p>
            <a:pPr algn="ctr">
              <a:spcBef>
                <a:spcPct val="20000"/>
              </a:spcBef>
              <a:defRPr/>
            </a:pPr>
            <a:endParaRPr lang="en-US" sz="2000" kern="0" dirty="0">
              <a:cs typeface="ＭＳ Ｐゴシック"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33400" y="1143000"/>
            <a:ext cx="8153400" cy="685800"/>
          </a:xfrm>
        </p:spPr>
        <p:txBody>
          <a:bodyPr/>
          <a:lstStyle/>
          <a:p>
            <a:pPr eaLnBrk="1" hangingPunct="1"/>
            <a:r>
              <a:rPr lang="en-US" sz="2800" b="1" dirty="0" smtClean="0">
                <a:solidFill>
                  <a:schemeClr val="tx2"/>
                </a:solidFill>
                <a:latin typeface="Arial" charset="0"/>
                <a:ea typeface="ＭＳ Ｐゴシック" pitchFamily="84" charset="-128"/>
              </a:rPr>
              <a:t>What are the Criteria?</a:t>
            </a:r>
          </a:p>
          <a:p>
            <a:pPr eaLnBrk="1" hangingPunct="1"/>
            <a:endParaRPr lang="en-US" sz="2000" dirty="0" smtClean="0">
              <a:latin typeface="Arial" charset="0"/>
              <a:ea typeface="ＭＳ Ｐゴシック" pitchFamily="84" charset="-128"/>
            </a:endParaRPr>
          </a:p>
        </p:txBody>
      </p:sp>
      <p:sp>
        <p:nvSpPr>
          <p:cNvPr id="3075" name="TextBox 3"/>
          <p:cNvSpPr txBox="1">
            <a:spLocks noChangeArrowheads="1"/>
          </p:cNvSpPr>
          <p:nvPr/>
        </p:nvSpPr>
        <p:spPr bwMode="auto">
          <a:xfrm>
            <a:off x="1219200" y="6049963"/>
            <a:ext cx="5867400" cy="427037"/>
          </a:xfrm>
          <a:prstGeom prst="rect">
            <a:avLst/>
          </a:prstGeom>
          <a:noFill/>
          <a:ln w="9525">
            <a:noFill/>
            <a:miter lim="800000"/>
            <a:headEnd/>
            <a:tailEnd/>
          </a:ln>
        </p:spPr>
        <p:txBody>
          <a:bodyPr>
            <a:spAutoFit/>
          </a:bodyPr>
          <a:lstStyle/>
          <a:p>
            <a:pPr algn="ctr"/>
            <a:r>
              <a:rPr lang="en-US" sz="2200" b="1" i="1" dirty="0">
                <a:solidFill>
                  <a:schemeClr val="tx2"/>
                </a:solidFill>
              </a:rPr>
              <a:t>The HLC Study: Shaping UT’s Tomorrow</a:t>
            </a:r>
          </a:p>
        </p:txBody>
      </p:sp>
      <p:sp>
        <p:nvSpPr>
          <p:cNvPr id="5" name="Rectangle 3"/>
          <p:cNvSpPr txBox="1">
            <a:spLocks noChangeArrowheads="1"/>
          </p:cNvSpPr>
          <p:nvPr/>
        </p:nvSpPr>
        <p:spPr bwMode="auto">
          <a:xfrm>
            <a:off x="609600" y="1828800"/>
            <a:ext cx="8153400" cy="4114800"/>
          </a:xfrm>
          <a:prstGeom prst="rect">
            <a:avLst/>
          </a:prstGeom>
          <a:noFill/>
          <a:ln w="9525">
            <a:noFill/>
            <a:miter lim="800000"/>
            <a:headEnd/>
            <a:tailEnd/>
          </a:ln>
        </p:spPr>
        <p:txBody>
          <a:bodyPr/>
          <a:lstStyle/>
          <a:p>
            <a:pPr marL="514350" indent="-514350">
              <a:spcBef>
                <a:spcPct val="20000"/>
              </a:spcBef>
              <a:buFont typeface="+mj-lt"/>
              <a:buAutoNum type="arabicPeriod"/>
              <a:defRPr/>
            </a:pPr>
            <a:r>
              <a:rPr lang="en-US" sz="2600" kern="0" dirty="0">
                <a:cs typeface="ＭＳ Ｐゴシック" charset="-128"/>
              </a:rPr>
              <a:t>Mission and Integrity</a:t>
            </a:r>
          </a:p>
          <a:p>
            <a:pPr marL="514350" indent="-514350">
              <a:spcBef>
                <a:spcPct val="20000"/>
              </a:spcBef>
              <a:buFont typeface="+mj-lt"/>
              <a:buAutoNum type="arabicPeriod"/>
              <a:defRPr/>
            </a:pPr>
            <a:r>
              <a:rPr lang="en-US" sz="2600" kern="0" dirty="0">
                <a:cs typeface="ＭＳ Ｐゴシック" charset="-128"/>
              </a:rPr>
              <a:t>Preparing for the Future</a:t>
            </a:r>
          </a:p>
          <a:p>
            <a:pPr marL="514350" indent="-514350">
              <a:spcBef>
                <a:spcPct val="20000"/>
              </a:spcBef>
              <a:buFont typeface="+mj-lt"/>
              <a:buAutoNum type="arabicPeriod"/>
              <a:defRPr/>
            </a:pPr>
            <a:r>
              <a:rPr lang="en-US" sz="2600" kern="0" dirty="0">
                <a:cs typeface="ＭＳ Ｐゴシック" charset="-128"/>
              </a:rPr>
              <a:t>Student Learning and Effective Teaching</a:t>
            </a:r>
          </a:p>
          <a:p>
            <a:pPr marL="514350" indent="-514350">
              <a:spcBef>
                <a:spcPct val="20000"/>
              </a:spcBef>
              <a:buFont typeface="+mj-lt"/>
              <a:buAutoNum type="arabicPeriod"/>
              <a:defRPr/>
            </a:pPr>
            <a:r>
              <a:rPr lang="en-US" sz="2600" kern="0" dirty="0">
                <a:cs typeface="ＭＳ Ｐゴシック" charset="-128"/>
              </a:rPr>
              <a:t>Acquisition, Discovery, and Application of Knowledge</a:t>
            </a:r>
          </a:p>
          <a:p>
            <a:pPr marL="514350" indent="-514350">
              <a:spcBef>
                <a:spcPct val="20000"/>
              </a:spcBef>
              <a:buFont typeface="+mj-lt"/>
              <a:buAutoNum type="arabicPeriod"/>
              <a:defRPr/>
            </a:pPr>
            <a:r>
              <a:rPr lang="en-US" sz="2600" kern="0" dirty="0">
                <a:cs typeface="ＭＳ Ｐゴシック" charset="-128"/>
              </a:rPr>
              <a:t>Engagement and Service</a:t>
            </a:r>
          </a:p>
          <a:p>
            <a:pPr>
              <a:spcBef>
                <a:spcPct val="20000"/>
              </a:spcBef>
              <a:defRPr/>
            </a:pPr>
            <a:r>
              <a:rPr lang="en-US" sz="2600" kern="0" dirty="0">
                <a:cs typeface="ＭＳ Ｐゴシック" charset="-128"/>
              </a:rPr>
              <a:t/>
            </a:r>
            <a:br>
              <a:rPr lang="en-US" sz="2600" kern="0" dirty="0">
                <a:cs typeface="ＭＳ Ｐゴシック" charset="-128"/>
              </a:rPr>
            </a:br>
            <a:r>
              <a:rPr lang="en-US" sz="2600" kern="0" dirty="0">
                <a:cs typeface="ＭＳ Ｐゴシック" charset="-128"/>
              </a:rPr>
              <a:t>Special Emphasis: A Newly Merged Institution Looks to its Future</a:t>
            </a:r>
          </a:p>
          <a:p>
            <a:pPr algn="ctr">
              <a:spcBef>
                <a:spcPct val="20000"/>
              </a:spcBef>
              <a:defRPr/>
            </a:pPr>
            <a:endParaRPr lang="en-US" sz="2600" kern="0" dirty="0">
              <a:cs typeface="ＭＳ Ｐゴシック" charset="-128"/>
            </a:endParaRPr>
          </a:p>
          <a:p>
            <a:pPr algn="ctr">
              <a:spcBef>
                <a:spcPct val="20000"/>
              </a:spcBef>
              <a:defRPr/>
            </a:pPr>
            <a:endParaRPr lang="en-US" sz="2000" kern="0" dirty="0">
              <a:cs typeface="ＭＳ Ｐゴシック"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p:cNvPicPr>
            <a:picLocks noGrp="1" noChangeAspect="1" noChangeArrowheads="1"/>
          </p:cNvPicPr>
          <p:nvPr>
            <p:ph idx="1"/>
          </p:nvPr>
        </p:nvPicPr>
        <p:blipFill>
          <a:blip r:embed="rId3" cstate="print"/>
          <a:srcRect l="6850" t="12329" r="8904" b="2740"/>
          <a:stretch>
            <a:fillRect/>
          </a:stretch>
        </p:blipFill>
        <p:spPr>
          <a:xfrm>
            <a:off x="381000" y="1981200"/>
            <a:ext cx="6248400" cy="4724400"/>
          </a:xfrm>
          <a:noFill/>
          <a:ln>
            <a:solidFill>
              <a:schemeClr val="tx1"/>
            </a:solidFill>
          </a:ln>
        </p:spPr>
      </p:pic>
      <p:sp>
        <p:nvSpPr>
          <p:cNvPr id="5" name="Oval 4"/>
          <p:cNvSpPr/>
          <p:nvPr/>
        </p:nvSpPr>
        <p:spPr>
          <a:xfrm>
            <a:off x="1676400" y="5181600"/>
            <a:ext cx="2362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1" name="TextBox 5"/>
          <p:cNvSpPr txBox="1">
            <a:spLocks noChangeArrowheads="1"/>
          </p:cNvSpPr>
          <p:nvPr/>
        </p:nvSpPr>
        <p:spPr bwMode="auto">
          <a:xfrm>
            <a:off x="0" y="1012825"/>
            <a:ext cx="9144000" cy="892175"/>
          </a:xfrm>
          <a:prstGeom prst="rect">
            <a:avLst/>
          </a:prstGeom>
          <a:noFill/>
          <a:ln w="9525">
            <a:noFill/>
            <a:miter lim="800000"/>
            <a:headEnd/>
            <a:tailEnd/>
          </a:ln>
        </p:spPr>
        <p:txBody>
          <a:bodyPr>
            <a:spAutoFit/>
          </a:bodyPr>
          <a:lstStyle/>
          <a:p>
            <a:pPr algn="ctr"/>
            <a:r>
              <a:rPr lang="en-US" sz="2600" b="1"/>
              <a:t>www.utoledo.edu/accreditation</a:t>
            </a:r>
          </a:p>
          <a:p>
            <a:pPr algn="ctr"/>
            <a:r>
              <a:rPr lang="en-US" sz="2600"/>
              <a:t>Feedback to utselfstudyfeedback@utoledo.edu </a:t>
            </a:r>
          </a:p>
        </p:txBody>
      </p:sp>
      <p:sp>
        <p:nvSpPr>
          <p:cNvPr id="6" name="Rectangle 5"/>
          <p:cNvSpPr/>
          <p:nvPr/>
        </p:nvSpPr>
        <p:spPr>
          <a:xfrm>
            <a:off x="381000" y="228600"/>
            <a:ext cx="7239000" cy="584775"/>
          </a:xfrm>
          <a:prstGeom prst="rect">
            <a:avLst/>
          </a:prstGeom>
        </p:spPr>
        <p:txBody>
          <a:bodyPr wrap="square">
            <a:spAutoFit/>
          </a:bodyPr>
          <a:lstStyle/>
          <a:p>
            <a:r>
              <a:rPr lang="en-US" sz="3200" dirty="0" smtClean="0">
                <a:solidFill>
                  <a:schemeClr val="tx2"/>
                </a:solidFill>
                <a:ea typeface="ＭＳ Ｐゴシック" pitchFamily="84" charset="-128"/>
              </a:rPr>
              <a:t>Your feedback is important!</a:t>
            </a:r>
            <a:endParaRPr lang="en-US" sz="3200" dirty="0">
              <a:solidFill>
                <a:schemeClr val="tx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MPj04387640000[1]"/>
          <p:cNvPicPr>
            <a:picLocks noChangeAspect="1" noChangeArrowheads="1"/>
          </p:cNvPicPr>
          <p:nvPr/>
        </p:nvPicPr>
        <p:blipFill>
          <a:blip r:embed="rId3" cstate="print"/>
          <a:srcRect/>
          <a:stretch>
            <a:fillRect/>
          </a:stretch>
        </p:blipFill>
        <p:spPr bwMode="auto">
          <a:xfrm>
            <a:off x="228600" y="1981200"/>
            <a:ext cx="8305800" cy="4105275"/>
          </a:xfrm>
          <a:prstGeom prst="rect">
            <a:avLst/>
          </a:prstGeom>
          <a:noFill/>
          <a:ln w="9525" algn="in">
            <a:noFill/>
            <a:miter lim="800000"/>
            <a:headEnd/>
            <a:tailEnd/>
          </a:ln>
          <a:effectLst/>
        </p:spPr>
      </p:pic>
      <p:sp>
        <p:nvSpPr>
          <p:cNvPr id="3" name="Content Placeholder 2"/>
          <p:cNvSpPr>
            <a:spLocks noGrp="1"/>
          </p:cNvSpPr>
          <p:nvPr>
            <p:ph idx="1"/>
          </p:nvPr>
        </p:nvSpPr>
        <p:spPr/>
        <p:txBody>
          <a:bodyPr>
            <a:normAutofit/>
          </a:bodyPr>
          <a:lstStyle/>
          <a:p>
            <a:pPr algn="ctr">
              <a:buNone/>
            </a:pPr>
            <a:r>
              <a:rPr lang="en-US" sz="5400" dirty="0" smtClean="0"/>
              <a:t>PSC Committee Updates</a:t>
            </a:r>
            <a:endParaRPr lang="en-US" sz="5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TotalTime>
  <Words>2387</Words>
  <Application>Microsoft Office PowerPoint</Application>
  <PresentationFormat>On-screen Show (4:3)</PresentationFormat>
  <Paragraphs>455</Paragraphs>
  <Slides>39</Slides>
  <Notes>32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Silent Auction Items</vt:lpstr>
      <vt:lpstr>Slide 3</vt:lpstr>
      <vt:lpstr>Slide 4</vt:lpstr>
      <vt:lpstr>PSA Bylaws Update</vt:lpstr>
      <vt:lpstr>Higher Learning Commission Self Study</vt:lpstr>
      <vt:lpstr>Slide 7</vt:lpstr>
      <vt:lpstr>Slide 8</vt:lpstr>
      <vt:lpstr>Slide 9</vt:lpstr>
      <vt:lpstr>Professional Staff Association SATISFACTION SURVEY REVIEW</vt:lpstr>
      <vt:lpstr>Question Focus Areas</vt:lpstr>
      <vt:lpstr>Senior leadership is providing leadership necessary for UT’s continued success</vt:lpstr>
      <vt:lpstr>I have an understanding of the mission and values of the University</vt:lpstr>
      <vt:lpstr>Customer Service/Satisfaction is  one of the top priorities at UT</vt:lpstr>
      <vt:lpstr>Do you feel senior leadership communicates effectively with PSA employees</vt:lpstr>
      <vt:lpstr>Suggestions to remove the communication gap</vt:lpstr>
      <vt:lpstr>PSA employee input is taken into consideration when changes are made which affect our work life</vt:lpstr>
      <vt:lpstr>PSA employees are treated  with respect at UT</vt:lpstr>
      <vt:lpstr>There is a high degree of trust and respect among people at UT</vt:lpstr>
      <vt:lpstr>UT rewards productive, high performing PSA employees</vt:lpstr>
      <vt:lpstr>UT is interested in the health and well being of PSA employees</vt:lpstr>
      <vt:lpstr>The amount of job stress  I feel is reasonable</vt:lpstr>
      <vt:lpstr>Supervisor Findings</vt:lpstr>
      <vt:lpstr>Supervisor Findings</vt:lpstr>
      <vt:lpstr>I am loyal to this University.</vt:lpstr>
      <vt:lpstr>I feel like I belong at UT</vt:lpstr>
      <vt:lpstr>What staff thinks about UT</vt:lpstr>
      <vt:lpstr>Why people stay at UT</vt:lpstr>
      <vt:lpstr>Why people stay at UT</vt:lpstr>
      <vt:lpstr>Why people stay at UT</vt:lpstr>
      <vt:lpstr>There is a spirit of cooperation and teamwork at UT</vt:lpstr>
      <vt:lpstr>If you could offer any suggestions on how to make this University a better place to work, what would they be?</vt:lpstr>
      <vt:lpstr>Department Breakdown</vt:lpstr>
      <vt:lpstr>Annual Salary Breakdown</vt:lpstr>
      <vt:lpstr>Years of Service at  The University of Toledo</vt:lpstr>
      <vt:lpstr>Satisfaction Survey Website</vt:lpstr>
      <vt:lpstr>Upcoming Events</vt:lpstr>
      <vt:lpstr>Silent Auction Bidding Closing Soon!!</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Staff Association SATISFACTION SURVEY REVIEW</dc:title>
  <dc:creator>Cathy</dc:creator>
  <cp:lastModifiedBy>Giammarco, Joely</cp:lastModifiedBy>
  <cp:revision>118</cp:revision>
  <dcterms:created xsi:type="dcterms:W3CDTF">2011-03-28T23:46:56Z</dcterms:created>
  <dcterms:modified xsi:type="dcterms:W3CDTF">2011-04-19T13:50:33Z</dcterms:modified>
</cp:coreProperties>
</file>