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7" r:id="rId3"/>
    <p:sldId id="276" r:id="rId4"/>
    <p:sldId id="277" r:id="rId5"/>
    <p:sldId id="261" r:id="rId6"/>
    <p:sldId id="279" r:id="rId7"/>
    <p:sldId id="284" r:id="rId8"/>
    <p:sldId id="280" r:id="rId9"/>
    <p:sldId id="262" r:id="rId10"/>
    <p:sldId id="263" r:id="rId11"/>
    <p:sldId id="264" r:id="rId12"/>
    <p:sldId id="259" r:id="rId13"/>
    <p:sldId id="260" r:id="rId14"/>
    <p:sldId id="281" r:id="rId15"/>
    <p:sldId id="286" r:id="rId16"/>
    <p:sldId id="287" r:id="rId17"/>
    <p:sldId id="266" r:id="rId18"/>
    <p:sldId id="267" r:id="rId19"/>
    <p:sldId id="265" r:id="rId20"/>
    <p:sldId id="293" r:id="rId21"/>
    <p:sldId id="294" r:id="rId22"/>
    <p:sldId id="295" r:id="rId23"/>
    <p:sldId id="290" r:id="rId24"/>
    <p:sldId id="296" r:id="rId25"/>
    <p:sldId id="288" r:id="rId26"/>
    <p:sldId id="283" r:id="rId27"/>
    <p:sldId id="291" r:id="rId28"/>
    <p:sldId id="29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4" autoAdjust="0"/>
    <p:restoredTop sz="94660"/>
  </p:normalViewPr>
  <p:slideViewPr>
    <p:cSldViewPr snapToGrid="0">
      <p:cViewPr varScale="1">
        <p:scale>
          <a:sx n="107" d="100"/>
          <a:sy n="107" d="100"/>
        </p:scale>
        <p:origin x="6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6E2E1A-16C4-4C7D-B6F5-4C31F0309AFE}"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FA7EBFEE-B602-47EA-839C-9E158D826A0C}">
      <dgm:prSet/>
      <dgm:spPr/>
      <dgm:t>
        <a:bodyPr/>
        <a:lstStyle/>
        <a:p>
          <a:r>
            <a:rPr lang="en-US"/>
            <a:t>Clarify</a:t>
          </a:r>
        </a:p>
      </dgm:t>
    </dgm:pt>
    <dgm:pt modelId="{D914A907-5E97-4372-9DCB-9288AE8F6543}" type="parTrans" cxnId="{12EDE8D5-1E08-46C4-A9D7-C1541B532002}">
      <dgm:prSet/>
      <dgm:spPr/>
      <dgm:t>
        <a:bodyPr/>
        <a:lstStyle/>
        <a:p>
          <a:endParaRPr lang="en-US"/>
        </a:p>
      </dgm:t>
    </dgm:pt>
    <dgm:pt modelId="{525926A7-64C8-4355-A4F4-8AF4F5303062}" type="sibTrans" cxnId="{12EDE8D5-1E08-46C4-A9D7-C1541B532002}">
      <dgm:prSet/>
      <dgm:spPr/>
      <dgm:t>
        <a:bodyPr/>
        <a:lstStyle/>
        <a:p>
          <a:endParaRPr lang="en-US"/>
        </a:p>
      </dgm:t>
    </dgm:pt>
    <dgm:pt modelId="{2D3251D8-3D5C-489A-8355-75D708C486FD}">
      <dgm:prSet/>
      <dgm:spPr/>
      <dgm:t>
        <a:bodyPr/>
        <a:lstStyle/>
        <a:p>
          <a:r>
            <a:rPr lang="en-US" dirty="0"/>
            <a:t>Concepts</a:t>
          </a:r>
        </a:p>
      </dgm:t>
    </dgm:pt>
    <dgm:pt modelId="{E22E9FBA-DF5B-4AEC-8540-3AA60312E099}" type="parTrans" cxnId="{ABB1C0A5-46FE-4AC6-9418-BD7A3F99A25E}">
      <dgm:prSet/>
      <dgm:spPr/>
      <dgm:t>
        <a:bodyPr/>
        <a:lstStyle/>
        <a:p>
          <a:endParaRPr lang="en-US"/>
        </a:p>
      </dgm:t>
    </dgm:pt>
    <dgm:pt modelId="{9E4C9E17-9DA6-4384-988C-34A530D8F780}" type="sibTrans" cxnId="{ABB1C0A5-46FE-4AC6-9418-BD7A3F99A25E}">
      <dgm:prSet/>
      <dgm:spPr/>
      <dgm:t>
        <a:bodyPr/>
        <a:lstStyle/>
        <a:p>
          <a:endParaRPr lang="en-US"/>
        </a:p>
      </dgm:t>
    </dgm:pt>
    <dgm:pt modelId="{965A524B-8729-4554-BEA3-E33E0E3D056A}">
      <dgm:prSet/>
      <dgm:spPr/>
      <dgm:t>
        <a:bodyPr/>
        <a:lstStyle/>
        <a:p>
          <a:r>
            <a:rPr lang="en-US" dirty="0"/>
            <a:t>Discuss</a:t>
          </a:r>
        </a:p>
      </dgm:t>
    </dgm:pt>
    <dgm:pt modelId="{C23BE9EC-7EEA-415A-B476-795779D3EF29}" type="parTrans" cxnId="{66FC1E4A-8AB8-4BC6-9CA6-5FB2494F6B4A}">
      <dgm:prSet/>
      <dgm:spPr/>
      <dgm:t>
        <a:bodyPr/>
        <a:lstStyle/>
        <a:p>
          <a:endParaRPr lang="en-US"/>
        </a:p>
      </dgm:t>
    </dgm:pt>
    <dgm:pt modelId="{F5D4F628-FC2C-4373-BF5E-22A7B4671B66}" type="sibTrans" cxnId="{66FC1E4A-8AB8-4BC6-9CA6-5FB2494F6B4A}">
      <dgm:prSet/>
      <dgm:spPr/>
      <dgm:t>
        <a:bodyPr/>
        <a:lstStyle/>
        <a:p>
          <a:endParaRPr lang="en-US"/>
        </a:p>
      </dgm:t>
    </dgm:pt>
    <dgm:pt modelId="{E1DB5E53-C4F8-47FD-A889-6DDEAB3A223E}">
      <dgm:prSet/>
      <dgm:spPr/>
      <dgm:t>
        <a:bodyPr/>
        <a:lstStyle/>
        <a:p>
          <a:r>
            <a:rPr lang="en-US" dirty="0"/>
            <a:t>International relations theories</a:t>
          </a:r>
        </a:p>
      </dgm:t>
    </dgm:pt>
    <dgm:pt modelId="{7AC8EE9D-F1B4-48AD-AA68-D35D82444D92}" type="parTrans" cxnId="{E0DF9AFC-F2BC-46C1-96CA-781464284910}">
      <dgm:prSet/>
      <dgm:spPr/>
      <dgm:t>
        <a:bodyPr/>
        <a:lstStyle/>
        <a:p>
          <a:endParaRPr lang="en-US"/>
        </a:p>
      </dgm:t>
    </dgm:pt>
    <dgm:pt modelId="{237EDAAD-0BF1-4A96-897F-DA4883FE4A36}" type="sibTrans" cxnId="{E0DF9AFC-F2BC-46C1-96CA-781464284910}">
      <dgm:prSet/>
      <dgm:spPr/>
      <dgm:t>
        <a:bodyPr/>
        <a:lstStyle/>
        <a:p>
          <a:endParaRPr lang="en-US"/>
        </a:p>
      </dgm:t>
    </dgm:pt>
    <dgm:pt modelId="{0791A836-7E3E-4AD0-929E-22E988F960A8}">
      <dgm:prSet/>
      <dgm:spPr/>
      <dgm:t>
        <a:bodyPr/>
        <a:lstStyle/>
        <a:p>
          <a:r>
            <a:rPr lang="en-US" dirty="0"/>
            <a:t>Describe</a:t>
          </a:r>
        </a:p>
      </dgm:t>
    </dgm:pt>
    <dgm:pt modelId="{382642E5-89CB-42F3-9098-B6A96070CA2B}" type="parTrans" cxnId="{24002675-D175-4109-87D0-C4482D34890E}">
      <dgm:prSet/>
      <dgm:spPr/>
      <dgm:t>
        <a:bodyPr/>
        <a:lstStyle/>
        <a:p>
          <a:endParaRPr lang="en-US"/>
        </a:p>
      </dgm:t>
    </dgm:pt>
    <dgm:pt modelId="{E0DC27E7-DA73-4140-8BD3-6AABDA213968}" type="sibTrans" cxnId="{24002675-D175-4109-87D0-C4482D34890E}">
      <dgm:prSet/>
      <dgm:spPr/>
      <dgm:t>
        <a:bodyPr/>
        <a:lstStyle/>
        <a:p>
          <a:endParaRPr lang="en-US"/>
        </a:p>
      </dgm:t>
    </dgm:pt>
    <dgm:pt modelId="{C6E77CD5-1B1A-4DA3-B1FE-60695925F21D}">
      <dgm:prSet custT="1"/>
      <dgm:spPr/>
      <dgm:t>
        <a:bodyPr/>
        <a:lstStyle/>
        <a:p>
          <a:r>
            <a:rPr lang="en-US" sz="1200" dirty="0">
              <a:latin typeface="Garamond" panose="02020404030301010803" pitchFamily="18" charset="0"/>
            </a:rPr>
            <a:t>Our framework </a:t>
          </a:r>
        </a:p>
      </dgm:t>
    </dgm:pt>
    <dgm:pt modelId="{B0618002-0928-4F4B-8075-8A57507E36D2}" type="parTrans" cxnId="{EB91CDDA-6039-4892-A1B4-6F2915F318B9}">
      <dgm:prSet/>
      <dgm:spPr/>
      <dgm:t>
        <a:bodyPr/>
        <a:lstStyle/>
        <a:p>
          <a:endParaRPr lang="en-US"/>
        </a:p>
      </dgm:t>
    </dgm:pt>
    <dgm:pt modelId="{6DA0531B-F02A-451E-97C9-E82EA980EBF1}" type="sibTrans" cxnId="{EB91CDDA-6039-4892-A1B4-6F2915F318B9}">
      <dgm:prSet/>
      <dgm:spPr/>
      <dgm:t>
        <a:bodyPr/>
        <a:lstStyle/>
        <a:p>
          <a:endParaRPr lang="en-US"/>
        </a:p>
      </dgm:t>
    </dgm:pt>
    <dgm:pt modelId="{4270EBF4-1DF5-496D-8B07-D2342BF4478A}">
      <dgm:prSet custT="1"/>
      <dgm:spPr/>
      <dgm:t>
        <a:bodyPr/>
        <a:lstStyle/>
        <a:p>
          <a:r>
            <a:rPr lang="en-US" sz="1200" dirty="0">
              <a:latin typeface="Garamond" panose="02020404030301010803" pitchFamily="18" charset="0"/>
            </a:rPr>
            <a:t>Foreign policy and economic interests </a:t>
          </a:r>
        </a:p>
      </dgm:t>
    </dgm:pt>
    <dgm:pt modelId="{DBC954DA-6A14-4C09-9EBE-D5DAF81FFE4B}" type="parTrans" cxnId="{09A27A53-101F-4817-9F26-93DE147A30B1}">
      <dgm:prSet/>
      <dgm:spPr/>
      <dgm:t>
        <a:bodyPr/>
        <a:lstStyle/>
        <a:p>
          <a:endParaRPr lang="en-US"/>
        </a:p>
      </dgm:t>
    </dgm:pt>
    <dgm:pt modelId="{BFDE95BA-7FCA-4194-A7AF-75512AD39024}" type="sibTrans" cxnId="{09A27A53-101F-4817-9F26-93DE147A30B1}">
      <dgm:prSet/>
      <dgm:spPr/>
      <dgm:t>
        <a:bodyPr/>
        <a:lstStyle/>
        <a:p>
          <a:endParaRPr lang="en-US"/>
        </a:p>
      </dgm:t>
    </dgm:pt>
    <dgm:pt modelId="{99778F94-F0D0-4363-AD3E-11F7829C8AE2}">
      <dgm:prSet custT="1"/>
      <dgm:spPr/>
      <dgm:t>
        <a:bodyPr/>
        <a:lstStyle/>
        <a:p>
          <a:r>
            <a:rPr lang="en-US" sz="1200" dirty="0">
              <a:latin typeface="Garamond" panose="02020404030301010803" pitchFamily="18" charset="0"/>
            </a:rPr>
            <a:t>Foreign policy and security interests </a:t>
          </a:r>
        </a:p>
      </dgm:t>
    </dgm:pt>
    <dgm:pt modelId="{21BFAD93-0D87-4343-9522-AC5A97C36239}" type="parTrans" cxnId="{DA4F4070-8CF0-4FA5-A113-6EB70AA964DC}">
      <dgm:prSet/>
      <dgm:spPr/>
      <dgm:t>
        <a:bodyPr/>
        <a:lstStyle/>
        <a:p>
          <a:endParaRPr lang="en-US"/>
        </a:p>
      </dgm:t>
    </dgm:pt>
    <dgm:pt modelId="{457BCA1C-1B6C-4EEA-9FFB-7E4D2A53A536}" type="sibTrans" cxnId="{DA4F4070-8CF0-4FA5-A113-6EB70AA964DC}">
      <dgm:prSet/>
      <dgm:spPr/>
      <dgm:t>
        <a:bodyPr/>
        <a:lstStyle/>
        <a:p>
          <a:endParaRPr lang="en-US"/>
        </a:p>
      </dgm:t>
    </dgm:pt>
    <dgm:pt modelId="{E01CC03B-9F18-43E0-B935-0470221E7D95}">
      <dgm:prSet custT="1"/>
      <dgm:spPr/>
      <dgm:t>
        <a:bodyPr/>
        <a:lstStyle/>
        <a:p>
          <a:r>
            <a:rPr lang="en-US" sz="1200" dirty="0">
              <a:latin typeface="Garamond" panose="02020404030301010803" pitchFamily="18" charset="0"/>
            </a:rPr>
            <a:t>Foreign policy and ‘human’ interests </a:t>
          </a:r>
        </a:p>
      </dgm:t>
    </dgm:pt>
    <dgm:pt modelId="{84EDAE9A-BE7D-4E66-B4F0-07B5A5626FEE}" type="parTrans" cxnId="{BB46C134-B689-40D9-8838-218F74EC6A6C}">
      <dgm:prSet/>
      <dgm:spPr/>
      <dgm:t>
        <a:bodyPr/>
        <a:lstStyle/>
        <a:p>
          <a:endParaRPr lang="en-US"/>
        </a:p>
      </dgm:t>
    </dgm:pt>
    <dgm:pt modelId="{36A7EC47-36B2-4E0B-8F35-E6329DDBB588}" type="sibTrans" cxnId="{BB46C134-B689-40D9-8838-218F74EC6A6C}">
      <dgm:prSet/>
      <dgm:spPr/>
      <dgm:t>
        <a:bodyPr/>
        <a:lstStyle/>
        <a:p>
          <a:endParaRPr lang="en-US"/>
        </a:p>
      </dgm:t>
    </dgm:pt>
    <dgm:pt modelId="{96713255-7262-4D51-BF50-9F3035862570}">
      <dgm:prSet/>
      <dgm:spPr/>
      <dgm:t>
        <a:bodyPr/>
        <a:lstStyle/>
        <a:p>
          <a:r>
            <a:rPr lang="en-US" dirty="0"/>
            <a:t>Questions and answers </a:t>
          </a:r>
        </a:p>
      </dgm:t>
    </dgm:pt>
    <dgm:pt modelId="{2FA725F0-479B-4BA9-BE61-D83D7AF7E03F}" type="parTrans" cxnId="{0D58E3E4-D663-434B-A482-F7935CD6F2CC}">
      <dgm:prSet/>
      <dgm:spPr/>
      <dgm:t>
        <a:bodyPr/>
        <a:lstStyle/>
        <a:p>
          <a:endParaRPr lang="en-US"/>
        </a:p>
      </dgm:t>
    </dgm:pt>
    <dgm:pt modelId="{A0D1FEB9-2C5E-45FB-9358-7319513884D1}" type="sibTrans" cxnId="{0D58E3E4-D663-434B-A482-F7935CD6F2CC}">
      <dgm:prSet/>
      <dgm:spPr/>
      <dgm:t>
        <a:bodyPr/>
        <a:lstStyle/>
        <a:p>
          <a:endParaRPr lang="en-US"/>
        </a:p>
      </dgm:t>
    </dgm:pt>
    <dgm:pt modelId="{AF3F7BD5-71EA-4B8B-AD13-8AED82EE9F61}" type="pres">
      <dgm:prSet presAssocID="{A46E2E1A-16C4-4C7D-B6F5-4C31F0309AFE}" presName="Name0" presStyleCnt="0">
        <dgm:presLayoutVars>
          <dgm:dir/>
          <dgm:animLvl val="lvl"/>
          <dgm:resizeHandles val="exact"/>
        </dgm:presLayoutVars>
      </dgm:prSet>
      <dgm:spPr/>
    </dgm:pt>
    <dgm:pt modelId="{A4285F26-32BE-4777-9E75-3FEDC3D99098}" type="pres">
      <dgm:prSet presAssocID="{FA7EBFEE-B602-47EA-839C-9E158D826A0C}" presName="linNode" presStyleCnt="0"/>
      <dgm:spPr/>
    </dgm:pt>
    <dgm:pt modelId="{5F5EA3D6-430D-4883-9C44-45FB65AA8415}" type="pres">
      <dgm:prSet presAssocID="{FA7EBFEE-B602-47EA-839C-9E158D826A0C}" presName="parentText" presStyleLbl="solidFgAcc1" presStyleIdx="0" presStyleCnt="4">
        <dgm:presLayoutVars>
          <dgm:chMax val="1"/>
          <dgm:bulletEnabled/>
        </dgm:presLayoutVars>
      </dgm:prSet>
      <dgm:spPr/>
    </dgm:pt>
    <dgm:pt modelId="{1E08B5E0-F38C-499E-A0F8-4159D415DB9C}" type="pres">
      <dgm:prSet presAssocID="{FA7EBFEE-B602-47EA-839C-9E158D826A0C}" presName="descendantText" presStyleLbl="alignNode1" presStyleIdx="0" presStyleCnt="4">
        <dgm:presLayoutVars>
          <dgm:bulletEnabled/>
        </dgm:presLayoutVars>
      </dgm:prSet>
      <dgm:spPr/>
    </dgm:pt>
    <dgm:pt modelId="{5FC13FE7-4212-43E6-8ECD-4752489AB3A5}" type="pres">
      <dgm:prSet presAssocID="{525926A7-64C8-4355-A4F4-8AF4F5303062}" presName="sp" presStyleCnt="0"/>
      <dgm:spPr/>
    </dgm:pt>
    <dgm:pt modelId="{8B3F87BA-EBF4-4A69-B70F-B3F85134AE28}" type="pres">
      <dgm:prSet presAssocID="{965A524B-8729-4554-BEA3-E33E0E3D056A}" presName="linNode" presStyleCnt="0"/>
      <dgm:spPr/>
    </dgm:pt>
    <dgm:pt modelId="{4BF608E7-86DB-4548-8A79-D60D53FEC318}" type="pres">
      <dgm:prSet presAssocID="{965A524B-8729-4554-BEA3-E33E0E3D056A}" presName="parentText" presStyleLbl="solidFgAcc1" presStyleIdx="1" presStyleCnt="4">
        <dgm:presLayoutVars>
          <dgm:chMax val="1"/>
          <dgm:bulletEnabled/>
        </dgm:presLayoutVars>
      </dgm:prSet>
      <dgm:spPr/>
    </dgm:pt>
    <dgm:pt modelId="{1DC50CBF-5C9B-4C97-AC75-AFB93488DA28}" type="pres">
      <dgm:prSet presAssocID="{965A524B-8729-4554-BEA3-E33E0E3D056A}" presName="descendantText" presStyleLbl="alignNode1" presStyleIdx="1" presStyleCnt="4">
        <dgm:presLayoutVars>
          <dgm:bulletEnabled/>
        </dgm:presLayoutVars>
      </dgm:prSet>
      <dgm:spPr/>
    </dgm:pt>
    <dgm:pt modelId="{9A1F19D9-085F-465F-B6D7-6F46A1B7E993}" type="pres">
      <dgm:prSet presAssocID="{F5D4F628-FC2C-4373-BF5E-22A7B4671B66}" presName="sp" presStyleCnt="0"/>
      <dgm:spPr/>
    </dgm:pt>
    <dgm:pt modelId="{4349EEAF-8D51-4B25-8F77-A951680BE62B}" type="pres">
      <dgm:prSet presAssocID="{0791A836-7E3E-4AD0-929E-22E988F960A8}" presName="linNode" presStyleCnt="0"/>
      <dgm:spPr/>
    </dgm:pt>
    <dgm:pt modelId="{BEC89C08-A1B0-4077-B90E-FC67A3F6735A}" type="pres">
      <dgm:prSet presAssocID="{0791A836-7E3E-4AD0-929E-22E988F960A8}" presName="parentText" presStyleLbl="solidFgAcc1" presStyleIdx="2" presStyleCnt="4">
        <dgm:presLayoutVars>
          <dgm:chMax val="1"/>
          <dgm:bulletEnabled/>
        </dgm:presLayoutVars>
      </dgm:prSet>
      <dgm:spPr/>
    </dgm:pt>
    <dgm:pt modelId="{A8FB5A08-AD9A-4F48-89A4-6C20ABC4F342}" type="pres">
      <dgm:prSet presAssocID="{0791A836-7E3E-4AD0-929E-22E988F960A8}" presName="descendantText" presStyleLbl="alignNode1" presStyleIdx="2" presStyleCnt="4" custLinFactNeighborX="55">
        <dgm:presLayoutVars>
          <dgm:bulletEnabled/>
        </dgm:presLayoutVars>
      </dgm:prSet>
      <dgm:spPr/>
    </dgm:pt>
    <dgm:pt modelId="{EF1B99D7-B4E6-4A2C-8784-5BE408963D5C}" type="pres">
      <dgm:prSet presAssocID="{E0DC27E7-DA73-4140-8BD3-6AABDA213968}" presName="sp" presStyleCnt="0"/>
      <dgm:spPr/>
    </dgm:pt>
    <dgm:pt modelId="{34B0AA0F-6DD1-409A-8268-7972CDB8DD7B}" type="pres">
      <dgm:prSet presAssocID="{96713255-7262-4D51-BF50-9F3035862570}" presName="linNode" presStyleCnt="0"/>
      <dgm:spPr/>
    </dgm:pt>
    <dgm:pt modelId="{6FE176C4-8014-4A7C-8CB6-8955D96878F4}" type="pres">
      <dgm:prSet presAssocID="{96713255-7262-4D51-BF50-9F3035862570}" presName="parentText" presStyleLbl="solidFgAcc1" presStyleIdx="3" presStyleCnt="4">
        <dgm:presLayoutVars>
          <dgm:chMax val="1"/>
          <dgm:bulletEnabled/>
        </dgm:presLayoutVars>
      </dgm:prSet>
      <dgm:spPr/>
    </dgm:pt>
    <dgm:pt modelId="{C2B794E1-41B8-405A-B3A6-5FF04DCDC944}" type="pres">
      <dgm:prSet presAssocID="{96713255-7262-4D51-BF50-9F3035862570}" presName="descendantText" presStyleLbl="alignNode1" presStyleIdx="3" presStyleCnt="4">
        <dgm:presLayoutVars>
          <dgm:bulletEnabled/>
        </dgm:presLayoutVars>
      </dgm:prSet>
      <dgm:spPr/>
    </dgm:pt>
  </dgm:ptLst>
  <dgm:cxnLst>
    <dgm:cxn modelId="{09BB8115-C47E-4C3E-9927-013661DAF84D}" type="presOf" srcId="{0791A836-7E3E-4AD0-929E-22E988F960A8}" destId="{BEC89C08-A1B0-4077-B90E-FC67A3F6735A}" srcOrd="0" destOrd="0" presId="urn:microsoft.com/office/officeart/2016/7/layout/VerticalHollowActionList"/>
    <dgm:cxn modelId="{8F516519-78AC-40E2-99BF-C748854A2458}" type="presOf" srcId="{4270EBF4-1DF5-496D-8B07-D2342BF4478A}" destId="{A8FB5A08-AD9A-4F48-89A4-6C20ABC4F342}" srcOrd="0" destOrd="1" presId="urn:microsoft.com/office/officeart/2016/7/layout/VerticalHollowActionList"/>
    <dgm:cxn modelId="{BB46C134-B689-40D9-8838-218F74EC6A6C}" srcId="{C6E77CD5-1B1A-4DA3-B1FE-60695925F21D}" destId="{E01CC03B-9F18-43E0-B935-0470221E7D95}" srcOrd="2" destOrd="0" parTransId="{84EDAE9A-BE7D-4E66-B4F0-07B5A5626FEE}" sibTransId="{36A7EC47-36B2-4E0B-8F35-E6329DDBB588}"/>
    <dgm:cxn modelId="{66FC1E4A-8AB8-4BC6-9CA6-5FB2494F6B4A}" srcId="{A46E2E1A-16C4-4C7D-B6F5-4C31F0309AFE}" destId="{965A524B-8729-4554-BEA3-E33E0E3D056A}" srcOrd="1" destOrd="0" parTransId="{C23BE9EC-7EEA-415A-B476-795779D3EF29}" sibTransId="{F5D4F628-FC2C-4373-BF5E-22A7B4671B66}"/>
    <dgm:cxn modelId="{09A27A53-101F-4817-9F26-93DE147A30B1}" srcId="{C6E77CD5-1B1A-4DA3-B1FE-60695925F21D}" destId="{4270EBF4-1DF5-496D-8B07-D2342BF4478A}" srcOrd="0" destOrd="0" parTransId="{DBC954DA-6A14-4C09-9EBE-D5DAF81FFE4B}" sibTransId="{BFDE95BA-7FCA-4194-A7AF-75512AD39024}"/>
    <dgm:cxn modelId="{A4C6F16C-F172-4FBB-9739-F0876D4EEC73}" type="presOf" srcId="{FA7EBFEE-B602-47EA-839C-9E158D826A0C}" destId="{5F5EA3D6-430D-4883-9C44-45FB65AA8415}" srcOrd="0" destOrd="0" presId="urn:microsoft.com/office/officeart/2016/7/layout/VerticalHollowActionList"/>
    <dgm:cxn modelId="{DA4F4070-8CF0-4FA5-A113-6EB70AA964DC}" srcId="{C6E77CD5-1B1A-4DA3-B1FE-60695925F21D}" destId="{99778F94-F0D0-4363-AD3E-11F7829C8AE2}" srcOrd="1" destOrd="0" parTransId="{21BFAD93-0D87-4343-9522-AC5A97C36239}" sibTransId="{457BCA1C-1B6C-4EEA-9FFB-7E4D2A53A536}"/>
    <dgm:cxn modelId="{24002675-D175-4109-87D0-C4482D34890E}" srcId="{A46E2E1A-16C4-4C7D-B6F5-4C31F0309AFE}" destId="{0791A836-7E3E-4AD0-929E-22E988F960A8}" srcOrd="2" destOrd="0" parTransId="{382642E5-89CB-42F3-9098-B6A96070CA2B}" sibTransId="{E0DC27E7-DA73-4140-8BD3-6AABDA213968}"/>
    <dgm:cxn modelId="{C99A837F-A53B-465A-8289-1EDA67E304EE}" type="presOf" srcId="{965A524B-8729-4554-BEA3-E33E0E3D056A}" destId="{4BF608E7-86DB-4548-8A79-D60D53FEC318}" srcOrd="0" destOrd="0" presId="urn:microsoft.com/office/officeart/2016/7/layout/VerticalHollowActionList"/>
    <dgm:cxn modelId="{7277C887-8D29-43B8-B894-8E1E55309C1A}" type="presOf" srcId="{96713255-7262-4D51-BF50-9F3035862570}" destId="{6FE176C4-8014-4A7C-8CB6-8955D96878F4}" srcOrd="0" destOrd="0" presId="urn:microsoft.com/office/officeart/2016/7/layout/VerticalHollowActionList"/>
    <dgm:cxn modelId="{04C034A3-09EA-4F6A-9C09-AB7C7E4B03B6}" type="presOf" srcId="{E1DB5E53-C4F8-47FD-A889-6DDEAB3A223E}" destId="{1DC50CBF-5C9B-4C97-AC75-AFB93488DA28}" srcOrd="0" destOrd="0" presId="urn:microsoft.com/office/officeart/2016/7/layout/VerticalHollowActionList"/>
    <dgm:cxn modelId="{ABB1C0A5-46FE-4AC6-9418-BD7A3F99A25E}" srcId="{FA7EBFEE-B602-47EA-839C-9E158D826A0C}" destId="{2D3251D8-3D5C-489A-8355-75D708C486FD}" srcOrd="0" destOrd="0" parTransId="{E22E9FBA-DF5B-4AEC-8540-3AA60312E099}" sibTransId="{9E4C9E17-9DA6-4384-988C-34A530D8F780}"/>
    <dgm:cxn modelId="{01B83DB3-9499-43B3-94D8-69B55E7D6A1B}" type="presOf" srcId="{99778F94-F0D0-4363-AD3E-11F7829C8AE2}" destId="{A8FB5A08-AD9A-4F48-89A4-6C20ABC4F342}" srcOrd="0" destOrd="2" presId="urn:microsoft.com/office/officeart/2016/7/layout/VerticalHollowActionList"/>
    <dgm:cxn modelId="{2D5C02BB-A6EE-42B4-9655-05D6005997A3}" type="presOf" srcId="{E01CC03B-9F18-43E0-B935-0470221E7D95}" destId="{A8FB5A08-AD9A-4F48-89A4-6C20ABC4F342}" srcOrd="0" destOrd="3" presId="urn:microsoft.com/office/officeart/2016/7/layout/VerticalHollowActionList"/>
    <dgm:cxn modelId="{5C7CD9C0-CC01-49A7-9DD4-4008981E8814}" type="presOf" srcId="{A46E2E1A-16C4-4C7D-B6F5-4C31F0309AFE}" destId="{AF3F7BD5-71EA-4B8B-AD13-8AED82EE9F61}" srcOrd="0" destOrd="0" presId="urn:microsoft.com/office/officeart/2016/7/layout/VerticalHollowActionList"/>
    <dgm:cxn modelId="{12EDE8D5-1E08-46C4-A9D7-C1541B532002}" srcId="{A46E2E1A-16C4-4C7D-B6F5-4C31F0309AFE}" destId="{FA7EBFEE-B602-47EA-839C-9E158D826A0C}" srcOrd="0" destOrd="0" parTransId="{D914A907-5E97-4372-9DCB-9288AE8F6543}" sibTransId="{525926A7-64C8-4355-A4F4-8AF4F5303062}"/>
    <dgm:cxn modelId="{EB91CDDA-6039-4892-A1B4-6F2915F318B9}" srcId="{0791A836-7E3E-4AD0-929E-22E988F960A8}" destId="{C6E77CD5-1B1A-4DA3-B1FE-60695925F21D}" srcOrd="0" destOrd="0" parTransId="{B0618002-0928-4F4B-8075-8A57507E36D2}" sibTransId="{6DA0531B-F02A-451E-97C9-E82EA980EBF1}"/>
    <dgm:cxn modelId="{EE258BE4-3DB7-4A0E-8BC0-5FC437873407}" type="presOf" srcId="{C6E77CD5-1B1A-4DA3-B1FE-60695925F21D}" destId="{A8FB5A08-AD9A-4F48-89A4-6C20ABC4F342}" srcOrd="0" destOrd="0" presId="urn:microsoft.com/office/officeart/2016/7/layout/VerticalHollowActionList"/>
    <dgm:cxn modelId="{0D58E3E4-D663-434B-A482-F7935CD6F2CC}" srcId="{A46E2E1A-16C4-4C7D-B6F5-4C31F0309AFE}" destId="{96713255-7262-4D51-BF50-9F3035862570}" srcOrd="3" destOrd="0" parTransId="{2FA725F0-479B-4BA9-BE61-D83D7AF7E03F}" sibTransId="{A0D1FEB9-2C5E-45FB-9358-7319513884D1}"/>
    <dgm:cxn modelId="{9BF495FC-11DC-414A-85FD-2152D63F2327}" type="presOf" srcId="{2D3251D8-3D5C-489A-8355-75D708C486FD}" destId="{1E08B5E0-F38C-499E-A0F8-4159D415DB9C}" srcOrd="0" destOrd="0" presId="urn:microsoft.com/office/officeart/2016/7/layout/VerticalHollowActionList"/>
    <dgm:cxn modelId="{E0DF9AFC-F2BC-46C1-96CA-781464284910}" srcId="{965A524B-8729-4554-BEA3-E33E0E3D056A}" destId="{E1DB5E53-C4F8-47FD-A889-6DDEAB3A223E}" srcOrd="0" destOrd="0" parTransId="{7AC8EE9D-F1B4-48AD-AA68-D35D82444D92}" sibTransId="{237EDAAD-0BF1-4A96-897F-DA4883FE4A36}"/>
    <dgm:cxn modelId="{34DDE86E-3841-4F46-8D6E-A3DEDFA0B1C5}" type="presParOf" srcId="{AF3F7BD5-71EA-4B8B-AD13-8AED82EE9F61}" destId="{A4285F26-32BE-4777-9E75-3FEDC3D99098}" srcOrd="0" destOrd="0" presId="urn:microsoft.com/office/officeart/2016/7/layout/VerticalHollowActionList"/>
    <dgm:cxn modelId="{3B0AB79F-6EC6-4FCD-8589-CF97BDFA4D73}" type="presParOf" srcId="{A4285F26-32BE-4777-9E75-3FEDC3D99098}" destId="{5F5EA3D6-430D-4883-9C44-45FB65AA8415}" srcOrd="0" destOrd="0" presId="urn:microsoft.com/office/officeart/2016/7/layout/VerticalHollowActionList"/>
    <dgm:cxn modelId="{C30351B2-8F22-44D4-9360-D1EC6611AD30}" type="presParOf" srcId="{A4285F26-32BE-4777-9E75-3FEDC3D99098}" destId="{1E08B5E0-F38C-499E-A0F8-4159D415DB9C}" srcOrd="1" destOrd="0" presId="urn:microsoft.com/office/officeart/2016/7/layout/VerticalHollowActionList"/>
    <dgm:cxn modelId="{79952176-B321-4D34-9A8A-8BF8D61D52FC}" type="presParOf" srcId="{AF3F7BD5-71EA-4B8B-AD13-8AED82EE9F61}" destId="{5FC13FE7-4212-43E6-8ECD-4752489AB3A5}" srcOrd="1" destOrd="0" presId="urn:microsoft.com/office/officeart/2016/7/layout/VerticalHollowActionList"/>
    <dgm:cxn modelId="{7B7FB6A7-B6BC-4C5B-BAB9-F236A12077A7}" type="presParOf" srcId="{AF3F7BD5-71EA-4B8B-AD13-8AED82EE9F61}" destId="{8B3F87BA-EBF4-4A69-B70F-B3F85134AE28}" srcOrd="2" destOrd="0" presId="urn:microsoft.com/office/officeart/2016/7/layout/VerticalHollowActionList"/>
    <dgm:cxn modelId="{BCA940F3-1FC9-49A0-94D6-7DC32FA4A674}" type="presParOf" srcId="{8B3F87BA-EBF4-4A69-B70F-B3F85134AE28}" destId="{4BF608E7-86DB-4548-8A79-D60D53FEC318}" srcOrd="0" destOrd="0" presId="urn:microsoft.com/office/officeart/2016/7/layout/VerticalHollowActionList"/>
    <dgm:cxn modelId="{2D7F2C76-B90F-424E-A435-F2E458CD18E8}" type="presParOf" srcId="{8B3F87BA-EBF4-4A69-B70F-B3F85134AE28}" destId="{1DC50CBF-5C9B-4C97-AC75-AFB93488DA28}" srcOrd="1" destOrd="0" presId="urn:microsoft.com/office/officeart/2016/7/layout/VerticalHollowActionList"/>
    <dgm:cxn modelId="{1D9BEB05-E38C-449D-830B-13F743805E6A}" type="presParOf" srcId="{AF3F7BD5-71EA-4B8B-AD13-8AED82EE9F61}" destId="{9A1F19D9-085F-465F-B6D7-6F46A1B7E993}" srcOrd="3" destOrd="0" presId="urn:microsoft.com/office/officeart/2016/7/layout/VerticalHollowActionList"/>
    <dgm:cxn modelId="{F2E377B2-49C7-4DB1-98C2-B7E6113363C1}" type="presParOf" srcId="{AF3F7BD5-71EA-4B8B-AD13-8AED82EE9F61}" destId="{4349EEAF-8D51-4B25-8F77-A951680BE62B}" srcOrd="4" destOrd="0" presId="urn:microsoft.com/office/officeart/2016/7/layout/VerticalHollowActionList"/>
    <dgm:cxn modelId="{191C7B3C-3DC0-49DF-908D-DFC6FB1B4C95}" type="presParOf" srcId="{4349EEAF-8D51-4B25-8F77-A951680BE62B}" destId="{BEC89C08-A1B0-4077-B90E-FC67A3F6735A}" srcOrd="0" destOrd="0" presId="urn:microsoft.com/office/officeart/2016/7/layout/VerticalHollowActionList"/>
    <dgm:cxn modelId="{305F07D6-B775-49BE-968B-FE161481775E}" type="presParOf" srcId="{4349EEAF-8D51-4B25-8F77-A951680BE62B}" destId="{A8FB5A08-AD9A-4F48-89A4-6C20ABC4F342}" srcOrd="1" destOrd="0" presId="urn:microsoft.com/office/officeart/2016/7/layout/VerticalHollowActionList"/>
    <dgm:cxn modelId="{05BCC6B9-2F99-48DB-8C3F-7A3E28858889}" type="presParOf" srcId="{AF3F7BD5-71EA-4B8B-AD13-8AED82EE9F61}" destId="{EF1B99D7-B4E6-4A2C-8784-5BE408963D5C}" srcOrd="5" destOrd="0" presId="urn:microsoft.com/office/officeart/2016/7/layout/VerticalHollowActionList"/>
    <dgm:cxn modelId="{FD1BFC82-B015-4736-839F-85BF9332C106}" type="presParOf" srcId="{AF3F7BD5-71EA-4B8B-AD13-8AED82EE9F61}" destId="{34B0AA0F-6DD1-409A-8268-7972CDB8DD7B}" srcOrd="6" destOrd="0" presId="urn:microsoft.com/office/officeart/2016/7/layout/VerticalHollowActionList"/>
    <dgm:cxn modelId="{07D2F8D0-AAF3-44B2-BEC5-348BF4C0DE1A}" type="presParOf" srcId="{34B0AA0F-6DD1-409A-8268-7972CDB8DD7B}" destId="{6FE176C4-8014-4A7C-8CB6-8955D96878F4}" srcOrd="0" destOrd="0" presId="urn:microsoft.com/office/officeart/2016/7/layout/VerticalHollowActionList"/>
    <dgm:cxn modelId="{CDAD4726-ADD1-47F0-AED4-24A596CF2D0F}" type="presParOf" srcId="{34B0AA0F-6DD1-409A-8268-7972CDB8DD7B}" destId="{C2B794E1-41B8-405A-B3A6-5FF04DCDC944}"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8B5E0-F38C-499E-A0F8-4159D415DB9C}">
      <dsp:nvSpPr>
        <dsp:cNvPr id="0" name=""/>
        <dsp:cNvSpPr/>
      </dsp:nvSpPr>
      <dsp:spPr>
        <a:xfrm>
          <a:off x="1789430" y="1936"/>
          <a:ext cx="7157720" cy="1002844"/>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880" tIns="254722" rIns="138880" bIns="254722" numCol="1" spcCol="1270" anchor="ctr" anchorCtr="0">
          <a:noAutofit/>
        </a:bodyPr>
        <a:lstStyle/>
        <a:p>
          <a:pPr marL="0" lvl="0" indent="0" algn="l" defTabSz="711200">
            <a:lnSpc>
              <a:spcPct val="90000"/>
            </a:lnSpc>
            <a:spcBef>
              <a:spcPct val="0"/>
            </a:spcBef>
            <a:spcAft>
              <a:spcPct val="35000"/>
            </a:spcAft>
            <a:buNone/>
          </a:pPr>
          <a:r>
            <a:rPr lang="en-US" sz="1600" kern="1200" dirty="0"/>
            <a:t>Concepts</a:t>
          </a:r>
        </a:p>
      </dsp:txBody>
      <dsp:txXfrm>
        <a:off x="1789430" y="1936"/>
        <a:ext cx="7157720" cy="1002844"/>
      </dsp:txXfrm>
    </dsp:sp>
    <dsp:sp modelId="{5F5EA3D6-430D-4883-9C44-45FB65AA8415}">
      <dsp:nvSpPr>
        <dsp:cNvPr id="0" name=""/>
        <dsp:cNvSpPr/>
      </dsp:nvSpPr>
      <dsp:spPr>
        <a:xfrm>
          <a:off x="0" y="1936"/>
          <a:ext cx="1789430" cy="1002844"/>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691" tIns="99059" rIns="94691" bIns="99059" numCol="1" spcCol="1270" anchor="ctr" anchorCtr="0">
          <a:noAutofit/>
        </a:bodyPr>
        <a:lstStyle/>
        <a:p>
          <a:pPr marL="0" lvl="0" indent="0" algn="ctr" defTabSz="889000">
            <a:lnSpc>
              <a:spcPct val="90000"/>
            </a:lnSpc>
            <a:spcBef>
              <a:spcPct val="0"/>
            </a:spcBef>
            <a:spcAft>
              <a:spcPct val="35000"/>
            </a:spcAft>
            <a:buNone/>
          </a:pPr>
          <a:r>
            <a:rPr lang="en-US" sz="2000" kern="1200"/>
            <a:t>Clarify</a:t>
          </a:r>
        </a:p>
      </dsp:txBody>
      <dsp:txXfrm>
        <a:off x="0" y="1936"/>
        <a:ext cx="1789430" cy="1002844"/>
      </dsp:txXfrm>
    </dsp:sp>
    <dsp:sp modelId="{1DC50CBF-5C9B-4C97-AC75-AFB93488DA28}">
      <dsp:nvSpPr>
        <dsp:cNvPr id="0" name=""/>
        <dsp:cNvSpPr/>
      </dsp:nvSpPr>
      <dsp:spPr>
        <a:xfrm>
          <a:off x="1789430" y="1064951"/>
          <a:ext cx="7157720" cy="1002844"/>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880" tIns="254722" rIns="138880" bIns="254722" numCol="1" spcCol="1270" anchor="ctr" anchorCtr="0">
          <a:noAutofit/>
        </a:bodyPr>
        <a:lstStyle/>
        <a:p>
          <a:pPr marL="0" lvl="0" indent="0" algn="l" defTabSz="711200">
            <a:lnSpc>
              <a:spcPct val="90000"/>
            </a:lnSpc>
            <a:spcBef>
              <a:spcPct val="0"/>
            </a:spcBef>
            <a:spcAft>
              <a:spcPct val="35000"/>
            </a:spcAft>
            <a:buNone/>
          </a:pPr>
          <a:r>
            <a:rPr lang="en-US" sz="1600" kern="1200" dirty="0"/>
            <a:t>International relations theories</a:t>
          </a:r>
        </a:p>
      </dsp:txBody>
      <dsp:txXfrm>
        <a:off x="1789430" y="1064951"/>
        <a:ext cx="7157720" cy="1002844"/>
      </dsp:txXfrm>
    </dsp:sp>
    <dsp:sp modelId="{4BF608E7-86DB-4548-8A79-D60D53FEC318}">
      <dsp:nvSpPr>
        <dsp:cNvPr id="0" name=""/>
        <dsp:cNvSpPr/>
      </dsp:nvSpPr>
      <dsp:spPr>
        <a:xfrm>
          <a:off x="0" y="1064951"/>
          <a:ext cx="1789430" cy="1002844"/>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691" tIns="99059" rIns="94691" bIns="99059" numCol="1" spcCol="1270" anchor="ctr" anchorCtr="0">
          <a:noAutofit/>
        </a:bodyPr>
        <a:lstStyle/>
        <a:p>
          <a:pPr marL="0" lvl="0" indent="0" algn="ctr" defTabSz="889000">
            <a:lnSpc>
              <a:spcPct val="90000"/>
            </a:lnSpc>
            <a:spcBef>
              <a:spcPct val="0"/>
            </a:spcBef>
            <a:spcAft>
              <a:spcPct val="35000"/>
            </a:spcAft>
            <a:buNone/>
          </a:pPr>
          <a:r>
            <a:rPr lang="en-US" sz="2000" kern="1200" dirty="0"/>
            <a:t>Discuss</a:t>
          </a:r>
        </a:p>
      </dsp:txBody>
      <dsp:txXfrm>
        <a:off x="0" y="1064951"/>
        <a:ext cx="1789430" cy="1002844"/>
      </dsp:txXfrm>
    </dsp:sp>
    <dsp:sp modelId="{A8FB5A08-AD9A-4F48-89A4-6C20ABC4F342}">
      <dsp:nvSpPr>
        <dsp:cNvPr id="0" name=""/>
        <dsp:cNvSpPr/>
      </dsp:nvSpPr>
      <dsp:spPr>
        <a:xfrm>
          <a:off x="1789430" y="2127966"/>
          <a:ext cx="7157720" cy="1002844"/>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880" tIns="254722" rIns="138880" bIns="254722" numCol="1" spcCol="1270" anchor="t" anchorCtr="0">
          <a:noAutofit/>
        </a:bodyPr>
        <a:lstStyle/>
        <a:p>
          <a:pPr marL="0" lvl="0" indent="0" algn="l" defTabSz="533400">
            <a:lnSpc>
              <a:spcPct val="90000"/>
            </a:lnSpc>
            <a:spcBef>
              <a:spcPct val="0"/>
            </a:spcBef>
            <a:spcAft>
              <a:spcPct val="35000"/>
            </a:spcAft>
            <a:buNone/>
          </a:pPr>
          <a:r>
            <a:rPr lang="en-US" sz="1200" kern="1200" dirty="0">
              <a:latin typeface="Garamond" panose="02020404030301010803" pitchFamily="18" charset="0"/>
            </a:rPr>
            <a:t>Our framework </a:t>
          </a:r>
        </a:p>
        <a:p>
          <a:pPr marL="114300" lvl="1" indent="-114300" algn="l" defTabSz="533400">
            <a:lnSpc>
              <a:spcPct val="90000"/>
            </a:lnSpc>
            <a:spcBef>
              <a:spcPct val="0"/>
            </a:spcBef>
            <a:spcAft>
              <a:spcPct val="15000"/>
            </a:spcAft>
            <a:buChar char="•"/>
          </a:pPr>
          <a:r>
            <a:rPr lang="en-US" sz="1200" kern="1200" dirty="0">
              <a:latin typeface="Garamond" panose="02020404030301010803" pitchFamily="18" charset="0"/>
            </a:rPr>
            <a:t>Foreign policy and economic interests </a:t>
          </a:r>
        </a:p>
        <a:p>
          <a:pPr marL="114300" lvl="1" indent="-114300" algn="l" defTabSz="533400">
            <a:lnSpc>
              <a:spcPct val="90000"/>
            </a:lnSpc>
            <a:spcBef>
              <a:spcPct val="0"/>
            </a:spcBef>
            <a:spcAft>
              <a:spcPct val="15000"/>
            </a:spcAft>
            <a:buChar char="•"/>
          </a:pPr>
          <a:r>
            <a:rPr lang="en-US" sz="1200" kern="1200" dirty="0">
              <a:latin typeface="Garamond" panose="02020404030301010803" pitchFamily="18" charset="0"/>
            </a:rPr>
            <a:t>Foreign policy and security interests </a:t>
          </a:r>
        </a:p>
        <a:p>
          <a:pPr marL="114300" lvl="1" indent="-114300" algn="l" defTabSz="533400">
            <a:lnSpc>
              <a:spcPct val="90000"/>
            </a:lnSpc>
            <a:spcBef>
              <a:spcPct val="0"/>
            </a:spcBef>
            <a:spcAft>
              <a:spcPct val="15000"/>
            </a:spcAft>
            <a:buChar char="•"/>
          </a:pPr>
          <a:r>
            <a:rPr lang="en-US" sz="1200" kern="1200" dirty="0">
              <a:latin typeface="Garamond" panose="02020404030301010803" pitchFamily="18" charset="0"/>
            </a:rPr>
            <a:t>Foreign policy and ‘human’ interests </a:t>
          </a:r>
        </a:p>
      </dsp:txBody>
      <dsp:txXfrm>
        <a:off x="1789430" y="2127966"/>
        <a:ext cx="7157720" cy="1002844"/>
      </dsp:txXfrm>
    </dsp:sp>
    <dsp:sp modelId="{BEC89C08-A1B0-4077-B90E-FC67A3F6735A}">
      <dsp:nvSpPr>
        <dsp:cNvPr id="0" name=""/>
        <dsp:cNvSpPr/>
      </dsp:nvSpPr>
      <dsp:spPr>
        <a:xfrm>
          <a:off x="0" y="2127966"/>
          <a:ext cx="1789430" cy="1002844"/>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691" tIns="99059" rIns="94691" bIns="99059" numCol="1" spcCol="1270" anchor="ctr" anchorCtr="0">
          <a:noAutofit/>
        </a:bodyPr>
        <a:lstStyle/>
        <a:p>
          <a:pPr marL="0" lvl="0" indent="0" algn="ctr" defTabSz="889000">
            <a:lnSpc>
              <a:spcPct val="90000"/>
            </a:lnSpc>
            <a:spcBef>
              <a:spcPct val="0"/>
            </a:spcBef>
            <a:spcAft>
              <a:spcPct val="35000"/>
            </a:spcAft>
            <a:buNone/>
          </a:pPr>
          <a:r>
            <a:rPr lang="en-US" sz="2000" kern="1200" dirty="0"/>
            <a:t>Describe</a:t>
          </a:r>
        </a:p>
      </dsp:txBody>
      <dsp:txXfrm>
        <a:off x="0" y="2127966"/>
        <a:ext cx="1789430" cy="1002844"/>
      </dsp:txXfrm>
    </dsp:sp>
    <dsp:sp modelId="{C2B794E1-41B8-405A-B3A6-5FF04DCDC944}">
      <dsp:nvSpPr>
        <dsp:cNvPr id="0" name=""/>
        <dsp:cNvSpPr/>
      </dsp:nvSpPr>
      <dsp:spPr>
        <a:xfrm>
          <a:off x="1789430" y="3190981"/>
          <a:ext cx="7157720" cy="1002844"/>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E176C4-8014-4A7C-8CB6-8955D96878F4}">
      <dsp:nvSpPr>
        <dsp:cNvPr id="0" name=""/>
        <dsp:cNvSpPr/>
      </dsp:nvSpPr>
      <dsp:spPr>
        <a:xfrm>
          <a:off x="0" y="3190981"/>
          <a:ext cx="1789430" cy="1002844"/>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691" tIns="99059" rIns="94691" bIns="99059" numCol="1" spcCol="1270" anchor="ctr" anchorCtr="0">
          <a:noAutofit/>
        </a:bodyPr>
        <a:lstStyle/>
        <a:p>
          <a:pPr marL="0" lvl="0" indent="0" algn="ctr" defTabSz="889000">
            <a:lnSpc>
              <a:spcPct val="90000"/>
            </a:lnSpc>
            <a:spcBef>
              <a:spcPct val="0"/>
            </a:spcBef>
            <a:spcAft>
              <a:spcPct val="35000"/>
            </a:spcAft>
            <a:buNone/>
          </a:pPr>
          <a:r>
            <a:rPr lang="en-US" sz="2000" kern="1200" dirty="0"/>
            <a:t>Questions and answers </a:t>
          </a:r>
        </a:p>
      </dsp:txBody>
      <dsp:txXfrm>
        <a:off x="0" y="3190981"/>
        <a:ext cx="1789430" cy="1002844"/>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7CBEF0-5E21-4E0F-AB95-7C2870AEF7FE}" type="datetimeFigureOut">
              <a:rPr lang="en-US" smtClean="0"/>
              <a:t>9/9/22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8EB10-EB50-4983-A422-F8C3B4A6C153}" type="slidenum">
              <a:rPr lang="en-US" smtClean="0"/>
              <a:t>‹#›</a:t>
            </a:fld>
            <a:endParaRPr lang="en-US"/>
          </a:p>
        </p:txBody>
      </p:sp>
    </p:spTree>
    <p:extLst>
      <p:ext uri="{BB962C8B-B14F-4D97-AF65-F5344CB8AC3E}">
        <p14:creationId xmlns:p14="http://schemas.microsoft.com/office/powerpoint/2010/main" val="2002885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7CBEF0-5E21-4E0F-AB95-7C2870AEF7FE}" type="datetimeFigureOut">
              <a:rPr lang="en-US" smtClean="0"/>
              <a:t>9/9/22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B8EB10-EB50-4983-A422-F8C3B4A6C153}" type="slidenum">
              <a:rPr lang="en-US" smtClean="0"/>
              <a:t>‹#›</a:t>
            </a:fld>
            <a:endParaRPr lang="en-US"/>
          </a:p>
        </p:txBody>
      </p:sp>
    </p:spTree>
    <p:extLst>
      <p:ext uri="{BB962C8B-B14F-4D97-AF65-F5344CB8AC3E}">
        <p14:creationId xmlns:p14="http://schemas.microsoft.com/office/powerpoint/2010/main" val="3685007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97CBEF0-5E21-4E0F-AB95-7C2870AEF7FE}" type="datetimeFigureOut">
              <a:rPr lang="en-US" smtClean="0"/>
              <a:t>9/9/22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8EB10-EB50-4983-A422-F8C3B4A6C153}" type="slidenum">
              <a:rPr lang="en-US" smtClean="0"/>
              <a:t>‹#›</a:t>
            </a:fld>
            <a:endParaRPr lang="en-US"/>
          </a:p>
        </p:txBody>
      </p:sp>
    </p:spTree>
    <p:extLst>
      <p:ext uri="{BB962C8B-B14F-4D97-AF65-F5344CB8AC3E}">
        <p14:creationId xmlns:p14="http://schemas.microsoft.com/office/powerpoint/2010/main" val="3353726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97CBEF0-5E21-4E0F-AB95-7C2870AEF7FE}" type="datetimeFigureOut">
              <a:rPr lang="en-US" smtClean="0"/>
              <a:t>9/9/22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8EB10-EB50-4983-A422-F8C3B4A6C153}"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58513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7CBEF0-5E21-4E0F-AB95-7C2870AEF7FE}" type="datetimeFigureOut">
              <a:rPr lang="en-US" smtClean="0"/>
              <a:t>9/9/22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8EB10-EB50-4983-A422-F8C3B4A6C153}" type="slidenum">
              <a:rPr lang="en-US" smtClean="0"/>
              <a:t>‹#›</a:t>
            </a:fld>
            <a:endParaRPr lang="en-US"/>
          </a:p>
        </p:txBody>
      </p:sp>
    </p:spTree>
    <p:extLst>
      <p:ext uri="{BB962C8B-B14F-4D97-AF65-F5344CB8AC3E}">
        <p14:creationId xmlns:p14="http://schemas.microsoft.com/office/powerpoint/2010/main" val="589399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97CBEF0-5E21-4E0F-AB95-7C2870AEF7FE}" type="datetimeFigureOut">
              <a:rPr lang="en-US" smtClean="0"/>
              <a:t>9/9/22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8EB10-EB50-4983-A422-F8C3B4A6C153}" type="slidenum">
              <a:rPr lang="en-US" smtClean="0"/>
              <a:t>‹#›</a:t>
            </a:fld>
            <a:endParaRPr lang="en-US"/>
          </a:p>
        </p:txBody>
      </p:sp>
    </p:spTree>
    <p:extLst>
      <p:ext uri="{BB962C8B-B14F-4D97-AF65-F5344CB8AC3E}">
        <p14:creationId xmlns:p14="http://schemas.microsoft.com/office/powerpoint/2010/main" val="2210596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97CBEF0-5E21-4E0F-AB95-7C2870AEF7FE}" type="datetimeFigureOut">
              <a:rPr lang="en-US" smtClean="0"/>
              <a:t>9/9/22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8EB10-EB50-4983-A422-F8C3B4A6C153}" type="slidenum">
              <a:rPr lang="en-US" smtClean="0"/>
              <a:t>‹#›</a:t>
            </a:fld>
            <a:endParaRPr lang="en-US"/>
          </a:p>
        </p:txBody>
      </p:sp>
    </p:spTree>
    <p:extLst>
      <p:ext uri="{BB962C8B-B14F-4D97-AF65-F5344CB8AC3E}">
        <p14:creationId xmlns:p14="http://schemas.microsoft.com/office/powerpoint/2010/main" val="3397713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7CBEF0-5E21-4E0F-AB95-7C2870AEF7FE}" type="datetimeFigureOut">
              <a:rPr lang="en-US" smtClean="0"/>
              <a:t>9/9/22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8EB10-EB50-4983-A422-F8C3B4A6C153}" type="slidenum">
              <a:rPr lang="en-US" smtClean="0"/>
              <a:t>‹#›</a:t>
            </a:fld>
            <a:endParaRPr lang="en-US"/>
          </a:p>
        </p:txBody>
      </p:sp>
    </p:spTree>
    <p:extLst>
      <p:ext uri="{BB962C8B-B14F-4D97-AF65-F5344CB8AC3E}">
        <p14:creationId xmlns:p14="http://schemas.microsoft.com/office/powerpoint/2010/main" val="4266524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7CBEF0-5E21-4E0F-AB95-7C2870AEF7FE}" type="datetimeFigureOut">
              <a:rPr lang="en-US" smtClean="0"/>
              <a:t>9/9/22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8EB10-EB50-4983-A422-F8C3B4A6C153}" type="slidenum">
              <a:rPr lang="en-US" smtClean="0"/>
              <a:t>‹#›</a:t>
            </a:fld>
            <a:endParaRPr lang="en-US"/>
          </a:p>
        </p:txBody>
      </p:sp>
    </p:spTree>
    <p:extLst>
      <p:ext uri="{BB962C8B-B14F-4D97-AF65-F5344CB8AC3E}">
        <p14:creationId xmlns:p14="http://schemas.microsoft.com/office/powerpoint/2010/main" val="9380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97CBEF0-5E21-4E0F-AB95-7C2870AEF7FE}" type="datetimeFigureOut">
              <a:rPr lang="en-US" smtClean="0"/>
              <a:t>9/9/22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8EB10-EB50-4983-A422-F8C3B4A6C153}" type="slidenum">
              <a:rPr lang="en-US" smtClean="0"/>
              <a:t>‹#›</a:t>
            </a:fld>
            <a:endParaRPr lang="en-US"/>
          </a:p>
        </p:txBody>
      </p:sp>
    </p:spTree>
    <p:extLst>
      <p:ext uri="{BB962C8B-B14F-4D97-AF65-F5344CB8AC3E}">
        <p14:creationId xmlns:p14="http://schemas.microsoft.com/office/powerpoint/2010/main" val="1950665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7CBEF0-5E21-4E0F-AB95-7C2870AEF7FE}" type="datetimeFigureOut">
              <a:rPr lang="en-US" smtClean="0"/>
              <a:t>9/9/22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8EB10-EB50-4983-A422-F8C3B4A6C153}" type="slidenum">
              <a:rPr lang="en-US" smtClean="0"/>
              <a:t>‹#›</a:t>
            </a:fld>
            <a:endParaRPr lang="en-US"/>
          </a:p>
        </p:txBody>
      </p:sp>
    </p:spTree>
    <p:extLst>
      <p:ext uri="{BB962C8B-B14F-4D97-AF65-F5344CB8AC3E}">
        <p14:creationId xmlns:p14="http://schemas.microsoft.com/office/powerpoint/2010/main" val="1410826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7CBEF0-5E21-4E0F-AB95-7C2870AEF7FE}" type="datetimeFigureOut">
              <a:rPr lang="en-US" smtClean="0"/>
              <a:t>9/9/22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B8EB10-EB50-4983-A422-F8C3B4A6C153}" type="slidenum">
              <a:rPr lang="en-US" smtClean="0"/>
              <a:t>‹#›</a:t>
            </a:fld>
            <a:endParaRPr lang="en-US"/>
          </a:p>
        </p:txBody>
      </p:sp>
    </p:spTree>
    <p:extLst>
      <p:ext uri="{BB962C8B-B14F-4D97-AF65-F5344CB8AC3E}">
        <p14:creationId xmlns:p14="http://schemas.microsoft.com/office/powerpoint/2010/main" val="2826237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7CBEF0-5E21-4E0F-AB95-7C2870AEF7FE}" type="datetimeFigureOut">
              <a:rPr lang="en-US" smtClean="0"/>
              <a:t>9/9/22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B8EB10-EB50-4983-A422-F8C3B4A6C153}" type="slidenum">
              <a:rPr lang="en-US" smtClean="0"/>
              <a:t>‹#›</a:t>
            </a:fld>
            <a:endParaRPr lang="en-US"/>
          </a:p>
        </p:txBody>
      </p:sp>
    </p:spTree>
    <p:extLst>
      <p:ext uri="{BB962C8B-B14F-4D97-AF65-F5344CB8AC3E}">
        <p14:creationId xmlns:p14="http://schemas.microsoft.com/office/powerpoint/2010/main" val="375097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97CBEF0-5E21-4E0F-AB95-7C2870AEF7FE}" type="datetimeFigureOut">
              <a:rPr lang="en-US" smtClean="0"/>
              <a:t>9/9/22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1B8EB10-EB50-4983-A422-F8C3B4A6C153}" type="slidenum">
              <a:rPr lang="en-US" smtClean="0"/>
              <a:t>‹#›</a:t>
            </a:fld>
            <a:endParaRPr lang="en-US"/>
          </a:p>
        </p:txBody>
      </p:sp>
    </p:spTree>
    <p:extLst>
      <p:ext uri="{BB962C8B-B14F-4D97-AF65-F5344CB8AC3E}">
        <p14:creationId xmlns:p14="http://schemas.microsoft.com/office/powerpoint/2010/main" val="1789967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97CBEF0-5E21-4E0F-AB95-7C2870AEF7FE}" type="datetimeFigureOut">
              <a:rPr lang="en-US" smtClean="0"/>
              <a:t>9/9/22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1B8EB10-EB50-4983-A422-F8C3B4A6C153}" type="slidenum">
              <a:rPr lang="en-US" smtClean="0"/>
              <a:t>‹#›</a:t>
            </a:fld>
            <a:endParaRPr lang="en-US"/>
          </a:p>
        </p:txBody>
      </p:sp>
    </p:spTree>
    <p:extLst>
      <p:ext uri="{BB962C8B-B14F-4D97-AF65-F5344CB8AC3E}">
        <p14:creationId xmlns:p14="http://schemas.microsoft.com/office/powerpoint/2010/main" val="4089794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697CBEF0-5E21-4E0F-AB95-7C2870AEF7FE}" type="datetimeFigureOut">
              <a:rPr lang="en-US" smtClean="0"/>
              <a:t>9/9/22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1B8EB10-EB50-4983-A422-F8C3B4A6C153}" type="slidenum">
              <a:rPr lang="en-US" smtClean="0"/>
              <a:t>‹#›</a:t>
            </a:fld>
            <a:endParaRPr lang="en-US"/>
          </a:p>
        </p:txBody>
      </p:sp>
    </p:spTree>
    <p:extLst>
      <p:ext uri="{BB962C8B-B14F-4D97-AF65-F5344CB8AC3E}">
        <p14:creationId xmlns:p14="http://schemas.microsoft.com/office/powerpoint/2010/main" val="27579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7CBEF0-5E21-4E0F-AB95-7C2870AEF7FE}" type="datetimeFigureOut">
              <a:rPr lang="en-US" smtClean="0"/>
              <a:t>9/9/22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B8EB10-EB50-4983-A422-F8C3B4A6C153}" type="slidenum">
              <a:rPr lang="en-US" smtClean="0"/>
              <a:t>‹#›</a:t>
            </a:fld>
            <a:endParaRPr lang="en-US"/>
          </a:p>
        </p:txBody>
      </p:sp>
    </p:spTree>
    <p:extLst>
      <p:ext uri="{BB962C8B-B14F-4D97-AF65-F5344CB8AC3E}">
        <p14:creationId xmlns:p14="http://schemas.microsoft.com/office/powerpoint/2010/main" val="1457043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97CBEF0-5E21-4E0F-AB95-7C2870AEF7FE}" type="datetimeFigureOut">
              <a:rPr lang="en-US" smtClean="0"/>
              <a:t>9/9/22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1B8EB10-EB50-4983-A422-F8C3B4A6C153}" type="slidenum">
              <a:rPr lang="en-US" smtClean="0"/>
              <a:t>‹#›</a:t>
            </a:fld>
            <a:endParaRPr lang="en-US"/>
          </a:p>
        </p:txBody>
      </p:sp>
    </p:spTree>
    <p:extLst>
      <p:ext uri="{BB962C8B-B14F-4D97-AF65-F5344CB8AC3E}">
        <p14:creationId xmlns:p14="http://schemas.microsoft.com/office/powerpoint/2010/main" val="273099724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cato.org/cato-journal/spring/summer-2018/demographics-their-implications-economy-policy#demographic-implications-for-fiscal-and-other-government-policie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hyperlink" Target="https://history.defense.gov/Historical-Sources/National-Security-Strateg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E3782-9737-5073-CEF2-82AE2EAE41BD}"/>
              </a:ext>
            </a:extLst>
          </p:cNvPr>
          <p:cNvSpPr>
            <a:spLocks noGrp="1"/>
          </p:cNvSpPr>
          <p:nvPr>
            <p:ph type="ctrTitle"/>
          </p:nvPr>
        </p:nvSpPr>
        <p:spPr>
          <a:xfrm>
            <a:off x="1901253" y="1634655"/>
            <a:ext cx="7333062" cy="1625379"/>
          </a:xfrm>
        </p:spPr>
        <p:txBody>
          <a:bodyPr/>
          <a:lstStyle/>
          <a:p>
            <a:pPr algn="ctr"/>
            <a:r>
              <a:rPr lang="en-US" dirty="0"/>
              <a:t>Changing Demographics 		</a:t>
            </a:r>
          </a:p>
        </p:txBody>
      </p:sp>
      <p:sp>
        <p:nvSpPr>
          <p:cNvPr id="5" name="Subtitle 4">
            <a:extLst>
              <a:ext uri="{FF2B5EF4-FFF2-40B4-BE49-F238E27FC236}">
                <a16:creationId xmlns:a16="http://schemas.microsoft.com/office/drawing/2014/main" id="{2A7C3527-C032-FA82-C2DE-537D6C9BB79F}"/>
              </a:ext>
            </a:extLst>
          </p:cNvPr>
          <p:cNvSpPr>
            <a:spLocks noGrp="1"/>
          </p:cNvSpPr>
          <p:nvPr>
            <p:ph type="subTitle" idx="1"/>
          </p:nvPr>
        </p:nvSpPr>
        <p:spPr>
          <a:xfrm>
            <a:off x="1154955" y="2818737"/>
            <a:ext cx="8825658" cy="2820064"/>
          </a:xfrm>
        </p:spPr>
        <p:txBody>
          <a:bodyPr>
            <a:normAutofit fontScale="92500" lnSpcReduction="10000"/>
          </a:bodyPr>
          <a:lstStyle/>
          <a:p>
            <a:pPr algn="ctr"/>
            <a:endParaRPr lang="en-US" dirty="0"/>
          </a:p>
          <a:p>
            <a:pPr algn="ctr"/>
            <a:r>
              <a:rPr lang="en-US" dirty="0"/>
              <a:t>August 29, 2022</a:t>
            </a:r>
          </a:p>
          <a:p>
            <a:pPr algn="ctr"/>
            <a:r>
              <a:rPr lang="en-US" dirty="0"/>
              <a:t>Toledo Public Library – Downtown Branch </a:t>
            </a:r>
          </a:p>
          <a:p>
            <a:pPr algn="ctr"/>
            <a:endParaRPr lang="en-US" dirty="0"/>
          </a:p>
          <a:p>
            <a:pPr algn="ctr"/>
            <a:endParaRPr lang="en-US" dirty="0"/>
          </a:p>
          <a:p>
            <a:pPr algn="ctr"/>
            <a:r>
              <a:rPr lang="en-US" dirty="0"/>
              <a:t>M. Joel Voss, PHD </a:t>
            </a:r>
          </a:p>
          <a:p>
            <a:pPr algn="ctr"/>
            <a:r>
              <a:rPr lang="en-US" dirty="0"/>
              <a:t>@mjoelvoss </a:t>
            </a:r>
          </a:p>
          <a:p>
            <a:pPr algn="ctr"/>
            <a:endParaRPr lang="en-US" dirty="0"/>
          </a:p>
        </p:txBody>
      </p:sp>
    </p:spTree>
    <p:extLst>
      <p:ext uri="{BB962C8B-B14F-4D97-AF65-F5344CB8AC3E}">
        <p14:creationId xmlns:p14="http://schemas.microsoft.com/office/powerpoint/2010/main" val="3452569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Content Placeholder 4" descr="Chart, scatter chart&#10;&#10;Description automatically generated">
            <a:extLst>
              <a:ext uri="{FF2B5EF4-FFF2-40B4-BE49-F238E27FC236}">
                <a16:creationId xmlns:a16="http://schemas.microsoft.com/office/drawing/2014/main" id="{095A7925-4529-BEEF-5638-A45FC8AF314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57028" y="643467"/>
            <a:ext cx="7477943" cy="5571066"/>
          </a:xfrm>
          <a:prstGeom prst="rect">
            <a:avLst/>
          </a:prstGeom>
        </p:spPr>
      </p:pic>
    </p:spTree>
    <p:extLst>
      <p:ext uri="{BB962C8B-B14F-4D97-AF65-F5344CB8AC3E}">
        <p14:creationId xmlns:p14="http://schemas.microsoft.com/office/powerpoint/2010/main" val="3364469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Content Placeholder 4" descr="Chart, line chart&#10;&#10;Description automatically generated">
            <a:extLst>
              <a:ext uri="{FF2B5EF4-FFF2-40B4-BE49-F238E27FC236}">
                <a16:creationId xmlns:a16="http://schemas.microsoft.com/office/drawing/2014/main" id="{4F93C49E-221E-649F-249E-EB9B328310A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93225" y="643467"/>
            <a:ext cx="7605550" cy="5571066"/>
          </a:xfrm>
          <a:prstGeom prst="rect">
            <a:avLst/>
          </a:prstGeom>
        </p:spPr>
      </p:pic>
    </p:spTree>
    <p:extLst>
      <p:ext uri="{BB962C8B-B14F-4D97-AF65-F5344CB8AC3E}">
        <p14:creationId xmlns:p14="http://schemas.microsoft.com/office/powerpoint/2010/main" val="2920145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Content Placeholder 4" descr="Table&#10;&#10;Description automatically generated with low confidence">
            <a:extLst>
              <a:ext uri="{FF2B5EF4-FFF2-40B4-BE49-F238E27FC236}">
                <a16:creationId xmlns:a16="http://schemas.microsoft.com/office/drawing/2014/main" id="{ECA8CC22-9A12-5266-E8BB-3B2519DF019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44440" y="643467"/>
            <a:ext cx="7503120" cy="5571066"/>
          </a:xfrm>
          <a:prstGeom prst="rect">
            <a:avLst/>
          </a:prstGeom>
        </p:spPr>
      </p:pic>
    </p:spTree>
    <p:extLst>
      <p:ext uri="{BB962C8B-B14F-4D97-AF65-F5344CB8AC3E}">
        <p14:creationId xmlns:p14="http://schemas.microsoft.com/office/powerpoint/2010/main" val="951162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Content Placeholder 4" descr="Calendar&#10;&#10;Description automatically generated with medium confidence">
            <a:extLst>
              <a:ext uri="{FF2B5EF4-FFF2-40B4-BE49-F238E27FC236}">
                <a16:creationId xmlns:a16="http://schemas.microsoft.com/office/drawing/2014/main" id="{720F13F0-2177-4AC2-846D-BAF1F31676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97380" y="643467"/>
            <a:ext cx="3997239" cy="5571066"/>
          </a:xfrm>
          <a:prstGeom prst="rect">
            <a:avLst/>
          </a:prstGeom>
        </p:spPr>
      </p:pic>
    </p:spTree>
    <p:extLst>
      <p:ext uri="{BB962C8B-B14F-4D97-AF65-F5344CB8AC3E}">
        <p14:creationId xmlns:p14="http://schemas.microsoft.com/office/powerpoint/2010/main" val="109853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CC468-9BFA-AAAF-2920-D59A8A0C8BA3}"/>
              </a:ext>
            </a:extLst>
          </p:cNvPr>
          <p:cNvSpPr>
            <a:spLocks noGrp="1"/>
          </p:cNvSpPr>
          <p:nvPr>
            <p:ph type="title"/>
          </p:nvPr>
        </p:nvSpPr>
        <p:spPr/>
        <p:txBody>
          <a:bodyPr/>
          <a:lstStyle/>
          <a:p>
            <a:r>
              <a:rPr lang="en-US" dirty="0"/>
              <a:t>Economic Impacts 	1</a:t>
            </a:r>
          </a:p>
        </p:txBody>
      </p:sp>
      <p:sp>
        <p:nvSpPr>
          <p:cNvPr id="3" name="Content Placeholder 2">
            <a:extLst>
              <a:ext uri="{FF2B5EF4-FFF2-40B4-BE49-F238E27FC236}">
                <a16:creationId xmlns:a16="http://schemas.microsoft.com/office/drawing/2014/main" id="{53E39200-814F-5EB8-E394-857429CAC466}"/>
              </a:ext>
            </a:extLst>
          </p:cNvPr>
          <p:cNvSpPr>
            <a:spLocks noGrp="1"/>
          </p:cNvSpPr>
          <p:nvPr>
            <p:ph idx="1"/>
          </p:nvPr>
        </p:nvSpPr>
        <p:spPr>
          <a:xfrm>
            <a:off x="1103312" y="1294726"/>
            <a:ext cx="8946541" cy="4953673"/>
          </a:xfrm>
        </p:spPr>
        <p:txBody>
          <a:bodyPr>
            <a:normAutofit lnSpcReduction="10000"/>
          </a:bodyPr>
          <a:lstStyle/>
          <a:p>
            <a:pPr lvl="1"/>
            <a:r>
              <a:rPr lang="en-US" u="sng" dirty="0">
                <a:latin typeface="Garamond" panose="02020404030301010803" pitchFamily="18" charset="0"/>
              </a:rPr>
              <a:t>Economic Growth:  </a:t>
            </a:r>
          </a:p>
          <a:p>
            <a:pPr lvl="2"/>
            <a:r>
              <a:rPr lang="en-US" b="0" dirty="0">
                <a:effectLst/>
                <a:latin typeface="Garamond" panose="02020404030301010803" pitchFamily="18" charset="0"/>
              </a:rPr>
              <a:t>Demographics suggest that labor force growth will be considerably slower than it has been in recent decades, and this will weigh on long‐​run economic growth.</a:t>
            </a:r>
          </a:p>
          <a:p>
            <a:pPr lvl="2"/>
            <a:r>
              <a:rPr lang="en-US" b="0" dirty="0">
                <a:effectLst/>
                <a:latin typeface="Garamond" panose="02020404030301010803" pitchFamily="18" charset="0"/>
              </a:rPr>
              <a:t>Labor mobility and business dynamism, including the number of start‐​ups in key innovative sectors like high tech, have been declining for some time (CATO 2022). </a:t>
            </a:r>
          </a:p>
          <a:p>
            <a:pPr lvl="2"/>
            <a:r>
              <a:rPr lang="en-US" b="0" dirty="0">
                <a:effectLst/>
                <a:latin typeface="Garamond" panose="02020404030301010803" pitchFamily="18" charset="0"/>
              </a:rPr>
              <a:t>In addition to affecting the economy’s trend growth rate, demographics will likely affect the composition of growth by shaping aggregate consumption, saving, and investment decisions (CATO 2022). </a:t>
            </a:r>
          </a:p>
          <a:p>
            <a:pPr lvl="2"/>
            <a:r>
              <a:rPr lang="en-US" b="0" dirty="0">
                <a:effectLst/>
                <a:latin typeface="Garamond" panose="02020404030301010803" pitchFamily="18" charset="0"/>
              </a:rPr>
              <a:t>Population change will drive large regional shifts in economic activity: decline in the shares of global economic activity in East and Southeast Asia, Europe, and North America; and an increase in the shares of Central and South Asia and sub-Saharan Africa. Economic shifts should be greater than population shifts</a:t>
            </a:r>
            <a:r>
              <a:rPr lang="en-US" dirty="0">
                <a:latin typeface="Garamond" panose="02020404030301010803" pitchFamily="18" charset="0"/>
              </a:rPr>
              <a:t> (Mason, et al 2022). </a:t>
            </a:r>
          </a:p>
          <a:p>
            <a:pPr lvl="2"/>
            <a:r>
              <a:rPr lang="en-US" b="0" dirty="0">
                <a:effectLst/>
                <a:latin typeface="Garamond" panose="02020404030301010803" pitchFamily="18" charset="0"/>
              </a:rPr>
              <a:t>Changes in age structure may boost per capita economic growth in low- and lower-middle-income countries but inhibit growth in high- and upper-middle-income countries </a:t>
            </a:r>
            <a:r>
              <a:rPr lang="en-US" dirty="0">
                <a:latin typeface="Garamond" panose="02020404030301010803" pitchFamily="18" charset="0"/>
              </a:rPr>
              <a:t>(Mason, et al 2022). </a:t>
            </a:r>
          </a:p>
          <a:p>
            <a:pPr lvl="2"/>
            <a:r>
              <a:rPr lang="en-US" b="0" dirty="0">
                <a:effectLst/>
                <a:latin typeface="Garamond" panose="02020404030301010803" pitchFamily="18" charset="0"/>
              </a:rPr>
              <a:t>Changes in age structure may boost per capita economic growth in low- and lower-middle-income (CATO 2022). </a:t>
            </a:r>
            <a:endParaRPr lang="en-US" dirty="0">
              <a:latin typeface="Garamond" panose="02020404030301010803" pitchFamily="18" charset="0"/>
            </a:endParaRPr>
          </a:p>
        </p:txBody>
      </p:sp>
    </p:spTree>
    <p:extLst>
      <p:ext uri="{BB962C8B-B14F-4D97-AF65-F5344CB8AC3E}">
        <p14:creationId xmlns:p14="http://schemas.microsoft.com/office/powerpoint/2010/main" val="1980087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A05AA-5612-3F02-9CB0-AAA5D180D84B}"/>
              </a:ext>
            </a:extLst>
          </p:cNvPr>
          <p:cNvSpPr>
            <a:spLocks noGrp="1"/>
          </p:cNvSpPr>
          <p:nvPr>
            <p:ph type="title"/>
          </p:nvPr>
        </p:nvSpPr>
        <p:spPr/>
        <p:txBody>
          <a:bodyPr/>
          <a:lstStyle/>
          <a:p>
            <a:r>
              <a:rPr lang="en-US" dirty="0"/>
              <a:t>Economic Impacts 2</a:t>
            </a:r>
          </a:p>
        </p:txBody>
      </p:sp>
      <p:sp>
        <p:nvSpPr>
          <p:cNvPr id="3" name="Content Placeholder 2">
            <a:extLst>
              <a:ext uri="{FF2B5EF4-FFF2-40B4-BE49-F238E27FC236}">
                <a16:creationId xmlns:a16="http://schemas.microsoft.com/office/drawing/2014/main" id="{55965451-6B06-DB44-9B5B-13FBB029F635}"/>
              </a:ext>
            </a:extLst>
          </p:cNvPr>
          <p:cNvSpPr>
            <a:spLocks noGrp="1"/>
          </p:cNvSpPr>
          <p:nvPr>
            <p:ph idx="1"/>
          </p:nvPr>
        </p:nvSpPr>
        <p:spPr>
          <a:xfrm>
            <a:off x="1103312" y="1391830"/>
            <a:ext cx="8946541" cy="4856569"/>
          </a:xfrm>
        </p:spPr>
        <p:txBody>
          <a:bodyPr>
            <a:normAutofit lnSpcReduction="10000"/>
          </a:bodyPr>
          <a:lstStyle/>
          <a:p>
            <a:pPr lvl="1"/>
            <a:r>
              <a:rPr lang="en-US" dirty="0">
                <a:latin typeface="Garamond" panose="02020404030301010803" pitchFamily="18" charset="0"/>
                <a:hlinkClick r:id="rId2">
                  <a:extLst>
                    <a:ext uri="{A12FA001-AC4F-418D-AE19-62706E023703}">
                      <ahyp:hlinkClr xmlns:ahyp="http://schemas.microsoft.com/office/drawing/2018/hyperlinkcolor" val="tx"/>
                    </a:ext>
                  </a:extLst>
                </a:hlinkClick>
              </a:rPr>
              <a:t>Labor Supply: </a:t>
            </a:r>
            <a:endParaRPr lang="en-US" dirty="0">
              <a:latin typeface="Garamond" panose="02020404030301010803" pitchFamily="18" charset="0"/>
            </a:endParaRPr>
          </a:p>
          <a:p>
            <a:pPr lvl="2"/>
            <a:r>
              <a:rPr lang="en-US" b="0" i="0" dirty="0">
                <a:effectLst/>
                <a:latin typeface="Garamond" panose="02020404030301010803" pitchFamily="18" charset="0"/>
              </a:rPr>
              <a:t>As a result of lower population growth and labor force participation, the growth of the U.S. labor force has slowed considerably, from 2.5 percent per year, on average, in the 1970s, to around 0.5 percent per year over 2010–2016. It is expected to remain near that level over the next decade (CATO 2022). </a:t>
            </a:r>
          </a:p>
          <a:p>
            <a:pPr lvl="1"/>
            <a:r>
              <a:rPr lang="en-US" u="sng" dirty="0">
                <a:latin typeface="Garamond" panose="02020404030301010803" pitchFamily="18" charset="0"/>
              </a:rPr>
              <a:t>Monetary policy: </a:t>
            </a:r>
          </a:p>
          <a:p>
            <a:pPr lvl="2"/>
            <a:r>
              <a:rPr lang="en-US" b="0" i="0" dirty="0">
                <a:effectLst/>
                <a:latin typeface="Garamond" panose="02020404030301010803" pitchFamily="18" charset="0"/>
              </a:rPr>
              <a:t>There will be a smaller share of young borrowers able to take advantage of a decrease in interest rates but a larger share of older people who benefit from higher asset prices; similar reasoning applies for an increase in interest rates. Demographic change may mean that wealth effects become a more important channel through which monetary policy affects the economy  (CATO 2022) .</a:t>
            </a:r>
          </a:p>
          <a:p>
            <a:pPr lvl="1"/>
            <a:r>
              <a:rPr lang="en-US" u="sng" dirty="0">
                <a:latin typeface="Garamond" panose="02020404030301010803" pitchFamily="18" charset="0"/>
              </a:rPr>
              <a:t>Fiscal Policy: </a:t>
            </a:r>
          </a:p>
          <a:p>
            <a:pPr lvl="2"/>
            <a:r>
              <a:rPr lang="en-US" b="0" i="0" dirty="0">
                <a:effectLst/>
                <a:latin typeface="Garamond" panose="02020404030301010803" pitchFamily="18" charset="0"/>
              </a:rPr>
              <a:t>The rising share of older people will put significant pressure on Social Security and Medicare in the United States, which are structured as pay‐​as‐​you‐​go programs, with current workers providing support for current retirees  (CATO 2022). </a:t>
            </a:r>
          </a:p>
          <a:p>
            <a:pPr lvl="2"/>
            <a:r>
              <a:rPr lang="en-US" b="0" dirty="0">
                <a:effectLst/>
                <a:latin typeface="Garamond" panose="02020404030301010803" pitchFamily="18" charset="0"/>
              </a:rPr>
              <a:t>Population aging will increase pressure for more </a:t>
            </a:r>
            <a:r>
              <a:rPr lang="en-US" b="0" dirty="0" err="1">
                <a:effectLst/>
                <a:latin typeface="Garamond" panose="02020404030301010803" pitchFamily="18" charset="0"/>
              </a:rPr>
              <a:t>privsate</a:t>
            </a:r>
            <a:r>
              <a:rPr lang="en-US" b="0" dirty="0">
                <a:effectLst/>
                <a:latin typeface="Garamond" panose="02020404030301010803" pitchFamily="18" charset="0"/>
              </a:rPr>
              <a:t> assets and/or more public debt with an uncertain impact on capital</a:t>
            </a:r>
            <a:r>
              <a:rPr lang="en-US" dirty="0">
                <a:latin typeface="Garamond" panose="02020404030301010803" pitchFamily="18" charset="0"/>
              </a:rPr>
              <a:t> (Mason, et al 2022). </a:t>
            </a:r>
          </a:p>
          <a:p>
            <a:pPr marL="0" indent="0">
              <a:buNone/>
            </a:pPr>
            <a:endParaRPr lang="en-US" dirty="0">
              <a:latin typeface="Garamond" panose="02020404030301010803" pitchFamily="18" charset="0"/>
            </a:endParaRPr>
          </a:p>
        </p:txBody>
      </p:sp>
    </p:spTree>
    <p:extLst>
      <p:ext uri="{BB962C8B-B14F-4D97-AF65-F5344CB8AC3E}">
        <p14:creationId xmlns:p14="http://schemas.microsoft.com/office/powerpoint/2010/main" val="822883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9"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234FCDAF-587E-B303-5BB7-612029E8FEF0}"/>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2. Security Interests </a:t>
            </a:r>
          </a:p>
        </p:txBody>
      </p:sp>
      <p:sp>
        <p:nvSpPr>
          <p:cNvPr id="3" name="Content Placeholder 2">
            <a:extLst>
              <a:ext uri="{FF2B5EF4-FFF2-40B4-BE49-F238E27FC236}">
                <a16:creationId xmlns:a16="http://schemas.microsoft.com/office/drawing/2014/main" id="{72BD53FF-E153-BADB-4D68-D0DC33422ADF}"/>
              </a:ext>
            </a:extLst>
          </p:cNvPr>
          <p:cNvSpPr>
            <a:spLocks noGrp="1"/>
          </p:cNvSpPr>
          <p:nvPr>
            <p:ph idx="1"/>
          </p:nvPr>
        </p:nvSpPr>
        <p:spPr>
          <a:xfrm>
            <a:off x="1103312" y="2763520"/>
            <a:ext cx="8946541" cy="3484879"/>
          </a:xfrm>
        </p:spPr>
        <p:txBody>
          <a:bodyPr>
            <a:normAutofit/>
          </a:bodyPr>
          <a:lstStyle/>
          <a:p>
            <a:r>
              <a:rPr lang="en-US" sz="2800" dirty="0"/>
              <a:t>Changing demographics may impact the security interests of the United States  by impacting the stability of foreign countries and /or the U.S. </a:t>
            </a:r>
          </a:p>
          <a:p>
            <a:pPr marL="0" indent="0">
              <a:buNone/>
            </a:pPr>
            <a:endParaRPr lang="en-US" sz="2800" dirty="0"/>
          </a:p>
          <a:p>
            <a:r>
              <a:rPr lang="en-US" sz="2800" dirty="0"/>
              <a:t>This could lead to a decrease in relative power </a:t>
            </a:r>
          </a:p>
          <a:p>
            <a:endParaRPr lang="en-US" dirty="0"/>
          </a:p>
        </p:txBody>
      </p:sp>
    </p:spTree>
    <p:extLst>
      <p:ext uri="{BB962C8B-B14F-4D97-AF65-F5344CB8AC3E}">
        <p14:creationId xmlns:p14="http://schemas.microsoft.com/office/powerpoint/2010/main" val="345087256"/>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Content Placeholder 4" descr="Chart&#10;&#10;Description automatically generated with medium confidence">
            <a:extLst>
              <a:ext uri="{FF2B5EF4-FFF2-40B4-BE49-F238E27FC236}">
                <a16:creationId xmlns:a16="http://schemas.microsoft.com/office/drawing/2014/main" id="{227FEB4F-FA52-25E4-BBD1-9CCDE809896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467" y="1384300"/>
            <a:ext cx="10905066" cy="4089399"/>
          </a:xfrm>
          <a:prstGeom prst="rect">
            <a:avLst/>
          </a:prstGeom>
        </p:spPr>
      </p:pic>
    </p:spTree>
    <p:extLst>
      <p:ext uri="{BB962C8B-B14F-4D97-AF65-F5344CB8AC3E}">
        <p14:creationId xmlns:p14="http://schemas.microsoft.com/office/powerpoint/2010/main" val="91144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Content Placeholder 4" descr="Graphical user interface&#10;&#10;Description automatically generated with medium confidence">
            <a:extLst>
              <a:ext uri="{FF2B5EF4-FFF2-40B4-BE49-F238E27FC236}">
                <a16:creationId xmlns:a16="http://schemas.microsoft.com/office/drawing/2014/main" id="{7AF2E3EF-2717-C8C4-16CB-AFD1A7143F7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0440" y="643467"/>
            <a:ext cx="9731119" cy="5571066"/>
          </a:xfrm>
          <a:prstGeom prst="rect">
            <a:avLst/>
          </a:prstGeom>
        </p:spPr>
      </p:pic>
    </p:spTree>
    <p:extLst>
      <p:ext uri="{BB962C8B-B14F-4D97-AF65-F5344CB8AC3E}">
        <p14:creationId xmlns:p14="http://schemas.microsoft.com/office/powerpoint/2010/main" val="2261853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Content Placeholder 4" descr="Chart, line chart&#10;&#10;Description automatically generated">
            <a:extLst>
              <a:ext uri="{FF2B5EF4-FFF2-40B4-BE49-F238E27FC236}">
                <a16:creationId xmlns:a16="http://schemas.microsoft.com/office/drawing/2014/main" id="{FDC1BE5C-A72C-A634-5FDF-EA9F095CD18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06553" y="643467"/>
            <a:ext cx="7378894" cy="5571066"/>
          </a:xfrm>
          <a:prstGeom prst="rect">
            <a:avLst/>
          </a:prstGeom>
        </p:spPr>
      </p:pic>
    </p:spTree>
    <p:extLst>
      <p:ext uri="{BB962C8B-B14F-4D97-AF65-F5344CB8AC3E}">
        <p14:creationId xmlns:p14="http://schemas.microsoft.com/office/powerpoint/2010/main" val="1468418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E985C-C27D-2E32-18C8-42D5EB65DB7A}"/>
              </a:ext>
            </a:extLst>
          </p:cNvPr>
          <p:cNvSpPr>
            <a:spLocks noGrp="1"/>
          </p:cNvSpPr>
          <p:nvPr>
            <p:ph type="title"/>
          </p:nvPr>
        </p:nvSpPr>
        <p:spPr/>
        <p:txBody>
          <a:bodyPr/>
          <a:lstStyle/>
          <a:p>
            <a:r>
              <a:rPr lang="en-US" sz="3600" dirty="0"/>
              <a:t>Great Decisions 2022: </a:t>
            </a:r>
            <a:br>
              <a:rPr lang="en-US" sz="3600" dirty="0"/>
            </a:br>
            <a:r>
              <a:rPr lang="en-US" sz="3600" dirty="0"/>
              <a:t>Toledo Public Library – Downtown Branch</a:t>
            </a:r>
          </a:p>
        </p:txBody>
      </p:sp>
      <p:sp>
        <p:nvSpPr>
          <p:cNvPr id="3" name="Content Placeholder 2">
            <a:extLst>
              <a:ext uri="{FF2B5EF4-FFF2-40B4-BE49-F238E27FC236}">
                <a16:creationId xmlns:a16="http://schemas.microsoft.com/office/drawing/2014/main" id="{F438A9E0-4D0F-8E1D-1285-2978538F059C}"/>
              </a:ext>
            </a:extLst>
          </p:cNvPr>
          <p:cNvSpPr>
            <a:spLocks noGrp="1"/>
          </p:cNvSpPr>
          <p:nvPr>
            <p:ph idx="1"/>
          </p:nvPr>
        </p:nvSpPr>
        <p:spPr>
          <a:xfrm>
            <a:off x="1103312" y="1990641"/>
            <a:ext cx="8946541" cy="4257758"/>
          </a:xfrm>
        </p:spPr>
        <p:txBody>
          <a:bodyPr>
            <a:noAutofit/>
          </a:bodyPr>
          <a:lstStyle/>
          <a:p>
            <a:pPr marL="0" marR="0">
              <a:spcBef>
                <a:spcPts val="0"/>
              </a:spcBef>
              <a:spcAft>
                <a:spcPts val="0"/>
              </a:spcAft>
            </a:pPr>
            <a:r>
              <a:rPr lang="en-US" dirty="0">
                <a:effectLst/>
                <a:latin typeface="Garamond" panose="02020404030301010803" pitchFamily="18" charset="0"/>
                <a:ea typeface="Calibri" panose="020F0502020204030204" pitchFamily="34" charset="0"/>
              </a:rPr>
              <a:t>August 29</a:t>
            </a:r>
            <a:r>
              <a:rPr lang="en-US" baseline="30000" dirty="0">
                <a:effectLst/>
                <a:latin typeface="Garamond" panose="02020404030301010803" pitchFamily="18" charset="0"/>
                <a:ea typeface="Calibri" panose="020F0502020204030204" pitchFamily="34" charset="0"/>
              </a:rPr>
              <a:t>th</a:t>
            </a:r>
            <a:r>
              <a:rPr lang="en-US" dirty="0">
                <a:effectLst/>
                <a:latin typeface="Garamond" panose="02020404030301010803" pitchFamily="18" charset="0"/>
                <a:ea typeface="Calibri" panose="020F0502020204030204" pitchFamily="34" charset="0"/>
              </a:rPr>
              <a:t> – Dr. Joel Voss with Changing Demographics </a:t>
            </a:r>
          </a:p>
          <a:p>
            <a:pPr marL="0" marR="0">
              <a:spcBef>
                <a:spcPts val="0"/>
              </a:spcBef>
              <a:spcAft>
                <a:spcPts val="0"/>
              </a:spcAft>
            </a:pPr>
            <a:endParaRPr lang="en-US" dirty="0">
              <a:effectLst/>
              <a:latin typeface="Garamond" panose="02020404030301010803" pitchFamily="18" charset="0"/>
              <a:ea typeface="Calibri" panose="020F0502020204030204" pitchFamily="34" charset="0"/>
            </a:endParaRPr>
          </a:p>
          <a:p>
            <a:pPr marL="0" marR="0">
              <a:spcBef>
                <a:spcPts val="0"/>
              </a:spcBef>
              <a:spcAft>
                <a:spcPts val="0"/>
              </a:spcAft>
            </a:pPr>
            <a:r>
              <a:rPr lang="en-US" dirty="0">
                <a:effectLst/>
                <a:latin typeface="Garamond" panose="02020404030301010803" pitchFamily="18" charset="0"/>
                <a:ea typeface="Calibri" panose="020F0502020204030204" pitchFamily="34" charset="0"/>
              </a:rPr>
              <a:t>September 8</a:t>
            </a:r>
            <a:r>
              <a:rPr lang="en-US" baseline="30000" dirty="0">
                <a:effectLst/>
                <a:latin typeface="Garamond" panose="02020404030301010803" pitchFamily="18" charset="0"/>
                <a:ea typeface="Calibri" panose="020F0502020204030204" pitchFamily="34" charset="0"/>
              </a:rPr>
              <a:t>th</a:t>
            </a:r>
            <a:r>
              <a:rPr lang="en-US" dirty="0">
                <a:effectLst/>
                <a:latin typeface="Garamond" panose="02020404030301010803" pitchFamily="18" charset="0"/>
                <a:ea typeface="Calibri" panose="020F0502020204030204" pitchFamily="34" charset="0"/>
              </a:rPr>
              <a:t> (Different day because of Labor Day) – Dr. Jeff Broxmeyer with The President’s Foreign Policy </a:t>
            </a:r>
          </a:p>
          <a:p>
            <a:pPr marL="0" marR="0">
              <a:spcBef>
                <a:spcPts val="0"/>
              </a:spcBef>
              <a:spcAft>
                <a:spcPts val="0"/>
              </a:spcAft>
            </a:pPr>
            <a:endParaRPr lang="en-US" dirty="0">
              <a:effectLst/>
              <a:latin typeface="Garamond" panose="02020404030301010803" pitchFamily="18" charset="0"/>
              <a:ea typeface="Calibri" panose="020F0502020204030204" pitchFamily="34" charset="0"/>
            </a:endParaRPr>
          </a:p>
          <a:p>
            <a:pPr marL="0" marR="0">
              <a:spcBef>
                <a:spcPts val="0"/>
              </a:spcBef>
              <a:spcAft>
                <a:spcPts val="0"/>
              </a:spcAft>
            </a:pPr>
            <a:r>
              <a:rPr lang="en-US" dirty="0">
                <a:effectLst/>
                <a:latin typeface="Garamond" panose="02020404030301010803" pitchFamily="18" charset="0"/>
                <a:ea typeface="Calibri" panose="020F0502020204030204" pitchFamily="34" charset="0"/>
              </a:rPr>
              <a:t>September 12</a:t>
            </a:r>
            <a:r>
              <a:rPr lang="en-US" baseline="30000" dirty="0">
                <a:effectLst/>
                <a:latin typeface="Garamond" panose="02020404030301010803" pitchFamily="18" charset="0"/>
                <a:ea typeface="Calibri" panose="020F0502020204030204" pitchFamily="34" charset="0"/>
              </a:rPr>
              <a:t>th</a:t>
            </a:r>
            <a:r>
              <a:rPr lang="en-US" dirty="0">
                <a:effectLst/>
                <a:latin typeface="Garamond" panose="02020404030301010803" pitchFamily="18" charset="0"/>
                <a:ea typeface="Calibri" panose="020F0502020204030204" pitchFamily="34" charset="0"/>
              </a:rPr>
              <a:t> – Dr. Paul Hong with Industrial Policy </a:t>
            </a:r>
          </a:p>
          <a:p>
            <a:pPr marL="0" marR="0">
              <a:spcBef>
                <a:spcPts val="0"/>
              </a:spcBef>
              <a:spcAft>
                <a:spcPts val="0"/>
              </a:spcAft>
            </a:pPr>
            <a:endParaRPr lang="en-US" dirty="0">
              <a:effectLst/>
              <a:latin typeface="Garamond" panose="02020404030301010803" pitchFamily="18" charset="0"/>
              <a:ea typeface="Calibri" panose="020F0502020204030204" pitchFamily="34" charset="0"/>
            </a:endParaRPr>
          </a:p>
          <a:p>
            <a:pPr marL="0" marR="0">
              <a:spcBef>
                <a:spcPts val="0"/>
              </a:spcBef>
              <a:spcAft>
                <a:spcPts val="0"/>
              </a:spcAft>
            </a:pPr>
            <a:r>
              <a:rPr lang="en-US" dirty="0">
                <a:effectLst/>
                <a:latin typeface="Garamond" panose="02020404030301010803" pitchFamily="18" charset="0"/>
                <a:ea typeface="Calibri" panose="020F0502020204030204" pitchFamily="34" charset="0"/>
              </a:rPr>
              <a:t>September 19</a:t>
            </a:r>
            <a:r>
              <a:rPr lang="en-US" baseline="30000" dirty="0">
                <a:effectLst/>
                <a:latin typeface="Garamond" panose="02020404030301010803" pitchFamily="18" charset="0"/>
                <a:ea typeface="Calibri" panose="020F0502020204030204" pitchFamily="34" charset="0"/>
              </a:rPr>
              <a:t>th</a:t>
            </a:r>
            <a:r>
              <a:rPr lang="en-US" dirty="0">
                <a:effectLst/>
                <a:latin typeface="Garamond" panose="02020404030301010803" pitchFamily="18" charset="0"/>
                <a:ea typeface="Calibri" panose="020F0502020204030204" pitchFamily="34" charset="0"/>
              </a:rPr>
              <a:t> – Dr. Tom Megeath with Outer Space </a:t>
            </a:r>
          </a:p>
          <a:p>
            <a:pPr marL="0" marR="0">
              <a:spcBef>
                <a:spcPts val="0"/>
              </a:spcBef>
              <a:spcAft>
                <a:spcPts val="0"/>
              </a:spcAft>
            </a:pPr>
            <a:endParaRPr lang="en-US" dirty="0">
              <a:effectLst/>
              <a:latin typeface="Garamond" panose="02020404030301010803" pitchFamily="18" charset="0"/>
              <a:ea typeface="Calibri" panose="020F0502020204030204" pitchFamily="34" charset="0"/>
            </a:endParaRPr>
          </a:p>
          <a:p>
            <a:pPr marL="0" marR="0">
              <a:spcBef>
                <a:spcPts val="0"/>
              </a:spcBef>
              <a:spcAft>
                <a:spcPts val="0"/>
              </a:spcAft>
            </a:pPr>
            <a:r>
              <a:rPr lang="en-US" dirty="0">
                <a:effectLst/>
                <a:latin typeface="Garamond" panose="02020404030301010803" pitchFamily="18" charset="0"/>
                <a:ea typeface="Calibri" panose="020F0502020204030204" pitchFamily="34" charset="0"/>
              </a:rPr>
              <a:t>September 26</a:t>
            </a:r>
            <a:r>
              <a:rPr lang="en-US" baseline="30000" dirty="0">
                <a:effectLst/>
                <a:latin typeface="Garamond" panose="02020404030301010803" pitchFamily="18" charset="0"/>
                <a:ea typeface="Calibri" panose="020F0502020204030204" pitchFamily="34" charset="0"/>
              </a:rPr>
              <a:t>th</a:t>
            </a:r>
            <a:r>
              <a:rPr lang="en-US" dirty="0">
                <a:effectLst/>
                <a:latin typeface="Garamond" panose="02020404030301010803" pitchFamily="18" charset="0"/>
                <a:ea typeface="Calibri" panose="020F0502020204030204" pitchFamily="34" charset="0"/>
              </a:rPr>
              <a:t> – Dr. Barry Jackisch and Owen Lee with Russia and the United States </a:t>
            </a:r>
          </a:p>
          <a:p>
            <a:pPr marL="0" marR="0">
              <a:spcBef>
                <a:spcPts val="0"/>
              </a:spcBef>
              <a:spcAft>
                <a:spcPts val="0"/>
              </a:spcAft>
            </a:pPr>
            <a:endParaRPr lang="en-US" dirty="0">
              <a:effectLst/>
              <a:latin typeface="Garamond" panose="02020404030301010803" pitchFamily="18" charset="0"/>
              <a:ea typeface="Calibri" panose="020F0502020204030204" pitchFamily="34" charset="0"/>
            </a:endParaRPr>
          </a:p>
          <a:p>
            <a:pPr marL="0" marR="0">
              <a:spcBef>
                <a:spcPts val="0"/>
              </a:spcBef>
              <a:spcAft>
                <a:spcPts val="0"/>
              </a:spcAft>
            </a:pPr>
            <a:r>
              <a:rPr lang="en-US" dirty="0">
                <a:effectLst/>
                <a:latin typeface="Garamond" panose="02020404030301010803" pitchFamily="18" charset="0"/>
                <a:ea typeface="Calibri" panose="020F0502020204030204" pitchFamily="34" charset="0"/>
              </a:rPr>
              <a:t>October 3</a:t>
            </a:r>
            <a:r>
              <a:rPr lang="en-US" baseline="30000" dirty="0">
                <a:effectLst/>
                <a:latin typeface="Garamond" panose="02020404030301010803" pitchFamily="18" charset="0"/>
                <a:ea typeface="Calibri" panose="020F0502020204030204" pitchFamily="34" charset="0"/>
              </a:rPr>
              <a:t>rd</a:t>
            </a:r>
            <a:r>
              <a:rPr lang="en-US" dirty="0">
                <a:effectLst/>
                <a:latin typeface="Garamond" panose="02020404030301010803" pitchFamily="18" charset="0"/>
                <a:ea typeface="Calibri" panose="020F0502020204030204" pitchFamily="34" charset="0"/>
              </a:rPr>
              <a:t> – Dr. Jetsa Caceres with Drug Policy in Latin America </a:t>
            </a:r>
          </a:p>
          <a:p>
            <a:pPr marL="0" marR="0">
              <a:spcBef>
                <a:spcPts val="0"/>
              </a:spcBef>
              <a:spcAft>
                <a:spcPts val="0"/>
              </a:spcAft>
            </a:pPr>
            <a:endParaRPr lang="en-US" dirty="0">
              <a:effectLst/>
              <a:latin typeface="Garamond" panose="02020404030301010803" pitchFamily="18" charset="0"/>
              <a:ea typeface="Calibri" panose="020F0502020204030204" pitchFamily="34" charset="0"/>
            </a:endParaRPr>
          </a:p>
          <a:p>
            <a:pPr marL="0" marR="0">
              <a:spcBef>
                <a:spcPts val="0"/>
              </a:spcBef>
              <a:spcAft>
                <a:spcPts val="0"/>
              </a:spcAft>
            </a:pPr>
            <a:r>
              <a:rPr lang="en-US" dirty="0">
                <a:effectLst/>
                <a:latin typeface="Garamond" panose="02020404030301010803" pitchFamily="18" charset="0"/>
                <a:ea typeface="Calibri" panose="020F0502020204030204" pitchFamily="34" charset="0"/>
              </a:rPr>
              <a:t>October 13</a:t>
            </a:r>
            <a:r>
              <a:rPr lang="en-US" baseline="30000" dirty="0">
                <a:effectLst/>
                <a:latin typeface="Garamond" panose="02020404030301010803" pitchFamily="18" charset="0"/>
                <a:ea typeface="Calibri" panose="020F0502020204030204" pitchFamily="34" charset="0"/>
              </a:rPr>
              <a:t>th</a:t>
            </a:r>
            <a:r>
              <a:rPr lang="en-US" dirty="0">
                <a:effectLst/>
                <a:latin typeface="Garamond" panose="02020404030301010803" pitchFamily="18" charset="0"/>
                <a:ea typeface="Calibri" panose="020F0502020204030204" pitchFamily="34" charset="0"/>
              </a:rPr>
              <a:t> (Different day because of Fall Break) – Dr. Andy Jorgensen with Climate Change </a:t>
            </a:r>
          </a:p>
          <a:p>
            <a:endParaRPr lang="en-US" dirty="0">
              <a:latin typeface="Garamond" panose="02020404030301010803" pitchFamily="18" charset="0"/>
            </a:endParaRPr>
          </a:p>
        </p:txBody>
      </p:sp>
    </p:spTree>
    <p:extLst>
      <p:ext uri="{BB962C8B-B14F-4D97-AF65-F5344CB8AC3E}">
        <p14:creationId xmlns:p14="http://schemas.microsoft.com/office/powerpoint/2010/main" val="3244437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Content Placeholder 4" descr="Timeline&#10;&#10;Description automatically generated">
            <a:extLst>
              <a:ext uri="{FF2B5EF4-FFF2-40B4-BE49-F238E27FC236}">
                <a16:creationId xmlns:a16="http://schemas.microsoft.com/office/drawing/2014/main" id="{F5F5FBAD-AAD7-05E9-3D5D-A25818DD111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67088" y="643467"/>
            <a:ext cx="7657823" cy="5571066"/>
          </a:xfrm>
          <a:prstGeom prst="rect">
            <a:avLst/>
          </a:prstGeom>
        </p:spPr>
      </p:pic>
    </p:spTree>
    <p:extLst>
      <p:ext uri="{BB962C8B-B14F-4D97-AF65-F5344CB8AC3E}">
        <p14:creationId xmlns:p14="http://schemas.microsoft.com/office/powerpoint/2010/main" val="3237305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Content Placeholder 4" descr="Chart, histogram&#10;&#10;Description automatically generated">
            <a:extLst>
              <a:ext uri="{FF2B5EF4-FFF2-40B4-BE49-F238E27FC236}">
                <a16:creationId xmlns:a16="http://schemas.microsoft.com/office/drawing/2014/main" id="{045D1D1E-D011-1879-04B2-9E71F06D3EA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0200" y="643467"/>
            <a:ext cx="7631599" cy="5571066"/>
          </a:xfrm>
          <a:prstGeom prst="rect">
            <a:avLst/>
          </a:prstGeom>
        </p:spPr>
      </p:pic>
    </p:spTree>
    <p:extLst>
      <p:ext uri="{BB962C8B-B14F-4D97-AF65-F5344CB8AC3E}">
        <p14:creationId xmlns:p14="http://schemas.microsoft.com/office/powerpoint/2010/main" val="1984578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Content Placeholder 4" descr="Graphical user interface&#10;&#10;Description automatically generated with medium confidence">
            <a:extLst>
              <a:ext uri="{FF2B5EF4-FFF2-40B4-BE49-F238E27FC236}">
                <a16:creationId xmlns:a16="http://schemas.microsoft.com/office/drawing/2014/main" id="{706D0544-7741-11C2-EF43-F984830A52D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09358" y="643467"/>
            <a:ext cx="4373284" cy="5571066"/>
          </a:xfrm>
          <a:prstGeom prst="rect">
            <a:avLst/>
          </a:prstGeom>
        </p:spPr>
      </p:pic>
    </p:spTree>
    <p:extLst>
      <p:ext uri="{BB962C8B-B14F-4D97-AF65-F5344CB8AC3E}">
        <p14:creationId xmlns:p14="http://schemas.microsoft.com/office/powerpoint/2010/main" val="1905056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Content Placeholder 4" descr="Timeline&#10;&#10;Description automatically generated">
            <a:extLst>
              <a:ext uri="{FF2B5EF4-FFF2-40B4-BE49-F238E27FC236}">
                <a16:creationId xmlns:a16="http://schemas.microsoft.com/office/drawing/2014/main" id="{FF2304AA-13C4-D0B7-6FF7-FF6287CD4C8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29528" y="643467"/>
            <a:ext cx="8132943" cy="5571066"/>
          </a:xfrm>
          <a:prstGeom prst="rect">
            <a:avLst/>
          </a:prstGeom>
        </p:spPr>
      </p:pic>
    </p:spTree>
    <p:extLst>
      <p:ext uri="{BB962C8B-B14F-4D97-AF65-F5344CB8AC3E}">
        <p14:creationId xmlns:p14="http://schemas.microsoft.com/office/powerpoint/2010/main" val="1533406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Content Placeholder 4" descr="Chart, waterfall chart&#10;&#10;Description automatically generated">
            <a:extLst>
              <a:ext uri="{FF2B5EF4-FFF2-40B4-BE49-F238E27FC236}">
                <a16:creationId xmlns:a16="http://schemas.microsoft.com/office/drawing/2014/main" id="{80BB894D-B8C2-8E25-D6D8-3982B906B77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10565" y="643467"/>
            <a:ext cx="8570870" cy="5571066"/>
          </a:xfrm>
          <a:prstGeom prst="rect">
            <a:avLst/>
          </a:prstGeom>
        </p:spPr>
      </p:pic>
    </p:spTree>
    <p:extLst>
      <p:ext uri="{BB962C8B-B14F-4D97-AF65-F5344CB8AC3E}">
        <p14:creationId xmlns:p14="http://schemas.microsoft.com/office/powerpoint/2010/main" val="1589900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4321-6645-0EFC-3889-0C920390C196}"/>
              </a:ext>
            </a:extLst>
          </p:cNvPr>
          <p:cNvSpPr>
            <a:spLocks noGrp="1"/>
          </p:cNvSpPr>
          <p:nvPr>
            <p:ph type="title"/>
          </p:nvPr>
        </p:nvSpPr>
        <p:spPr/>
        <p:txBody>
          <a:bodyPr/>
          <a:lstStyle/>
          <a:p>
            <a:r>
              <a:rPr lang="en-US" dirty="0"/>
              <a:t>Security Impacts  </a:t>
            </a:r>
          </a:p>
        </p:txBody>
      </p:sp>
      <p:sp>
        <p:nvSpPr>
          <p:cNvPr id="3" name="Content Placeholder 2">
            <a:extLst>
              <a:ext uri="{FF2B5EF4-FFF2-40B4-BE49-F238E27FC236}">
                <a16:creationId xmlns:a16="http://schemas.microsoft.com/office/drawing/2014/main" id="{1619286B-0367-7FE1-BAC9-E022748CD2DD}"/>
              </a:ext>
            </a:extLst>
          </p:cNvPr>
          <p:cNvSpPr>
            <a:spLocks noGrp="1"/>
          </p:cNvSpPr>
          <p:nvPr>
            <p:ph idx="1"/>
          </p:nvPr>
        </p:nvSpPr>
        <p:spPr>
          <a:xfrm>
            <a:off x="1103312" y="1157162"/>
            <a:ext cx="8946541" cy="5091238"/>
          </a:xfrm>
        </p:spPr>
        <p:txBody>
          <a:bodyPr>
            <a:normAutofit/>
          </a:bodyPr>
          <a:lstStyle/>
          <a:p>
            <a:r>
              <a:rPr lang="en-US" u="sng" dirty="0">
                <a:latin typeface="Garamond" panose="02020404030301010803" pitchFamily="18" charset="0"/>
              </a:rPr>
              <a:t>Changes in the nature of conflict: </a:t>
            </a:r>
          </a:p>
          <a:p>
            <a:pPr lvl="1"/>
            <a:r>
              <a:rPr lang="en-US" dirty="0">
                <a:latin typeface="Garamond" panose="02020404030301010803" pitchFamily="18" charset="0"/>
              </a:rPr>
              <a:t>C</a:t>
            </a:r>
            <a:r>
              <a:rPr lang="en-US" i="0" dirty="0">
                <a:effectLst/>
                <a:latin typeface="Garamond" panose="02020404030301010803" pitchFamily="18" charset="0"/>
              </a:rPr>
              <a:t>onflicts are likely to follow from increasing urbanization, the spread of immigrant communities, and demographic pressures on renewable resources, such as water, as well as from independent changes in military strategy and technology. Future high-intensity conflict is more likely to take place in urban areas. This presents a particular challenge to the conventional warfare capability and doctrine of U.S. ground forces (RAND 2022). </a:t>
            </a:r>
          </a:p>
          <a:p>
            <a:r>
              <a:rPr lang="en-US" i="0" u="sng" dirty="0">
                <a:effectLst/>
                <a:latin typeface="Garamond" panose="02020404030301010803" pitchFamily="18" charset="0"/>
              </a:rPr>
              <a:t>Changing sources of national power:</a:t>
            </a:r>
          </a:p>
          <a:p>
            <a:pPr lvl="1"/>
            <a:r>
              <a:rPr lang="en-US" i="0" dirty="0">
                <a:effectLst/>
                <a:latin typeface="Garamond" panose="02020404030301010803" pitchFamily="18" charset="0"/>
              </a:rPr>
              <a:t>Demographic factors will compel both low-growth and high-growth states to develop different sources of national power (Rand 2022). </a:t>
            </a:r>
          </a:p>
          <a:p>
            <a:r>
              <a:rPr lang="en-US" i="0" u="sng" dirty="0">
                <a:effectLst/>
                <a:latin typeface="Garamond" panose="02020404030301010803" pitchFamily="18" charset="0"/>
              </a:rPr>
              <a:t>Changing sources of conflict: </a:t>
            </a:r>
          </a:p>
          <a:p>
            <a:pPr lvl="1"/>
            <a:r>
              <a:rPr lang="en-US" i="0" dirty="0">
                <a:effectLst/>
                <a:latin typeface="Garamond" panose="02020404030301010803" pitchFamily="18" charset="0"/>
              </a:rPr>
              <a:t>Demographic factors can cause conflicts. Massive population migrations, for example, contribute to instability in both home and host countries. The home country faces the risk that those departing will use the host nation to undermine the home state, while the host nation faces challenges ranging from an overburdened infrastructure to growing ethnic imbalances (Rand 2022). </a:t>
            </a:r>
          </a:p>
          <a:p>
            <a:endParaRPr lang="en-US" dirty="0">
              <a:latin typeface="Garamond" panose="02020404030301010803" pitchFamily="18" charset="0"/>
            </a:endParaRPr>
          </a:p>
        </p:txBody>
      </p:sp>
    </p:spTree>
    <p:extLst>
      <p:ext uri="{BB962C8B-B14F-4D97-AF65-F5344CB8AC3E}">
        <p14:creationId xmlns:p14="http://schemas.microsoft.com/office/powerpoint/2010/main" val="3446404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B2852A8B-926D-CAD9-62EF-BA2E4DB15E10}"/>
              </a:ext>
            </a:extLst>
          </p:cNvPr>
          <p:cNvSpPr>
            <a:spLocks noGrp="1"/>
          </p:cNvSpPr>
          <p:nvPr>
            <p:ph type="title"/>
          </p:nvPr>
        </p:nvSpPr>
        <p:spPr>
          <a:xfrm>
            <a:off x="648930" y="629267"/>
            <a:ext cx="9252154" cy="1016654"/>
          </a:xfrm>
        </p:spPr>
        <p:txBody>
          <a:bodyPr>
            <a:normAutofit/>
          </a:bodyPr>
          <a:lstStyle/>
          <a:p>
            <a:r>
              <a:rPr lang="en-US" dirty="0">
                <a:solidFill>
                  <a:srgbClr val="EBEBEB"/>
                </a:solidFill>
              </a:rPr>
              <a:t>3. ‘Human’ issues 	</a:t>
            </a:r>
          </a:p>
        </p:txBody>
      </p:sp>
      <p:sp useBgFill="1">
        <p:nvSpPr>
          <p:cNvPr id="16" name="Freeform: Shape 15">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FA6CBE5F-E325-2932-B751-3698218883C7}"/>
              </a:ext>
            </a:extLst>
          </p:cNvPr>
          <p:cNvSpPr>
            <a:spLocks noGrp="1"/>
          </p:cNvSpPr>
          <p:nvPr>
            <p:ph idx="1"/>
          </p:nvPr>
        </p:nvSpPr>
        <p:spPr>
          <a:xfrm>
            <a:off x="648931" y="2548281"/>
            <a:ext cx="5122606" cy="3658689"/>
          </a:xfrm>
        </p:spPr>
        <p:txBody>
          <a:bodyPr>
            <a:normAutofit/>
          </a:bodyPr>
          <a:lstStyle/>
          <a:p>
            <a:pPr>
              <a:lnSpc>
                <a:spcPct val="90000"/>
              </a:lnSpc>
            </a:pPr>
            <a:r>
              <a:rPr lang="en-US" sz="1500" dirty="0">
                <a:latin typeface="Garamond" panose="02020404030301010803" pitchFamily="18" charset="0"/>
              </a:rPr>
              <a:t>Human rights abuses </a:t>
            </a:r>
          </a:p>
          <a:p>
            <a:pPr>
              <a:lnSpc>
                <a:spcPct val="90000"/>
              </a:lnSpc>
            </a:pPr>
            <a:r>
              <a:rPr lang="en-US" sz="1500" dirty="0">
                <a:latin typeface="Garamond" panose="02020404030301010803" pitchFamily="18" charset="0"/>
              </a:rPr>
              <a:t>Global Health </a:t>
            </a:r>
          </a:p>
          <a:p>
            <a:pPr lvl="1">
              <a:lnSpc>
                <a:spcPct val="90000"/>
              </a:lnSpc>
            </a:pPr>
            <a:r>
              <a:rPr lang="en-US" sz="1500" dirty="0">
                <a:latin typeface="Garamond" panose="02020404030301010803" pitchFamily="18" charset="0"/>
              </a:rPr>
              <a:t>Population mobility allows viruses to spread quickly (PRB 2022). </a:t>
            </a:r>
          </a:p>
          <a:p>
            <a:pPr lvl="1">
              <a:lnSpc>
                <a:spcPct val="90000"/>
              </a:lnSpc>
            </a:pPr>
            <a:r>
              <a:rPr lang="en-US" sz="1500" dirty="0">
                <a:latin typeface="Garamond" panose="02020404030301010803" pitchFamily="18" charset="0"/>
              </a:rPr>
              <a:t>Population density can heighten disease transmission (PRB 2022). </a:t>
            </a:r>
          </a:p>
          <a:p>
            <a:pPr lvl="1">
              <a:lnSpc>
                <a:spcPct val="90000"/>
              </a:lnSpc>
            </a:pPr>
            <a:r>
              <a:rPr lang="en-US" sz="1500" dirty="0">
                <a:latin typeface="Garamond" panose="02020404030301010803" pitchFamily="18" charset="0"/>
              </a:rPr>
              <a:t>Population aging may be more people at risk (PRB 2022). </a:t>
            </a:r>
          </a:p>
          <a:p>
            <a:pPr lvl="1">
              <a:lnSpc>
                <a:spcPct val="90000"/>
              </a:lnSpc>
            </a:pPr>
            <a:r>
              <a:rPr lang="en-US" sz="1500" dirty="0">
                <a:latin typeface="Garamond" panose="02020404030301010803" pitchFamily="18" charset="0"/>
              </a:rPr>
              <a:t>Deaths and disability from non-communicable diseases are increasing in poorer nations (CFR 2022). </a:t>
            </a:r>
          </a:p>
          <a:p>
            <a:pPr>
              <a:lnSpc>
                <a:spcPct val="90000"/>
              </a:lnSpc>
            </a:pPr>
            <a:r>
              <a:rPr lang="en-US" sz="1500" dirty="0">
                <a:latin typeface="Garamond" panose="02020404030301010803" pitchFamily="18" charset="0"/>
              </a:rPr>
              <a:t>Climate change </a:t>
            </a:r>
          </a:p>
          <a:p>
            <a:pPr marL="0" indent="0">
              <a:lnSpc>
                <a:spcPct val="90000"/>
              </a:lnSpc>
              <a:buNone/>
            </a:pPr>
            <a:endParaRPr lang="en-US" sz="1500" dirty="0">
              <a:latin typeface="Garamond" panose="02020404030301010803" pitchFamily="18" charset="0"/>
            </a:endParaRPr>
          </a:p>
        </p:txBody>
      </p:sp>
      <p:pic>
        <p:nvPicPr>
          <p:cNvPr id="5" name="Picture 4" descr="Chart, scatter chart, bubble chart&#10;&#10;Description automatically generated">
            <a:extLst>
              <a:ext uri="{FF2B5EF4-FFF2-40B4-BE49-F238E27FC236}">
                <a16:creationId xmlns:a16="http://schemas.microsoft.com/office/drawing/2014/main" id="{11B04300-860D-F207-D4F2-10A25C1E8E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6098" y="2548281"/>
            <a:ext cx="4563262" cy="3662018"/>
          </a:xfrm>
          <a:prstGeom prst="rect">
            <a:avLst/>
          </a:prstGeom>
          <a:effectLst/>
        </p:spPr>
      </p:pic>
    </p:spTree>
    <p:extLst>
      <p:ext uri="{BB962C8B-B14F-4D97-AF65-F5344CB8AC3E}">
        <p14:creationId xmlns:p14="http://schemas.microsoft.com/office/powerpoint/2010/main" val="2939423240"/>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11EC5389-1FCE-0FF8-AE2E-97A061B035C9}"/>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Conclusions </a:t>
            </a:r>
          </a:p>
        </p:txBody>
      </p:sp>
      <p:sp>
        <p:nvSpPr>
          <p:cNvPr id="3" name="Content Placeholder 2">
            <a:extLst>
              <a:ext uri="{FF2B5EF4-FFF2-40B4-BE49-F238E27FC236}">
                <a16:creationId xmlns:a16="http://schemas.microsoft.com/office/drawing/2014/main" id="{6BE64EB7-FD27-5EFB-1BA4-F3BD7E507D44}"/>
              </a:ext>
            </a:extLst>
          </p:cNvPr>
          <p:cNvSpPr>
            <a:spLocks noGrp="1"/>
          </p:cNvSpPr>
          <p:nvPr>
            <p:ph idx="1"/>
          </p:nvPr>
        </p:nvSpPr>
        <p:spPr>
          <a:xfrm>
            <a:off x="1103312" y="2763520"/>
            <a:ext cx="8946541" cy="3484879"/>
          </a:xfrm>
        </p:spPr>
        <p:txBody>
          <a:bodyPr>
            <a:normAutofit lnSpcReduction="10000"/>
          </a:bodyPr>
          <a:lstStyle/>
          <a:p>
            <a:r>
              <a:rPr lang="en-US" dirty="0"/>
              <a:t>1. Changing demographics will likely have a profound impact on U.S. foreign policy in the future including our economic and security concerns as well as human security concerns. </a:t>
            </a:r>
          </a:p>
          <a:p>
            <a:endParaRPr lang="en-US" dirty="0"/>
          </a:p>
          <a:p>
            <a:r>
              <a:rPr lang="en-US" dirty="0"/>
              <a:t>2. Administrations should do more to consider how demographics may impact our needs (excluding from NSS and other high-level documents</a:t>
            </a:r>
            <a:r>
              <a:rPr lang="en-US"/>
              <a:t>).  </a:t>
            </a:r>
          </a:p>
          <a:p>
            <a:endParaRPr lang="en-US" dirty="0"/>
          </a:p>
          <a:p>
            <a:r>
              <a:rPr lang="en-US" dirty="0"/>
              <a:t>3. However, other global powers are also facing very similar constraints. </a:t>
            </a:r>
          </a:p>
        </p:txBody>
      </p:sp>
    </p:spTree>
    <p:extLst>
      <p:ext uri="{BB962C8B-B14F-4D97-AF65-F5344CB8AC3E}">
        <p14:creationId xmlns:p14="http://schemas.microsoft.com/office/powerpoint/2010/main" val="3551384602"/>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E985C-C27D-2E32-18C8-42D5EB65DB7A}"/>
              </a:ext>
            </a:extLst>
          </p:cNvPr>
          <p:cNvSpPr>
            <a:spLocks noGrp="1"/>
          </p:cNvSpPr>
          <p:nvPr>
            <p:ph type="title"/>
          </p:nvPr>
        </p:nvSpPr>
        <p:spPr/>
        <p:txBody>
          <a:bodyPr/>
          <a:lstStyle/>
          <a:p>
            <a:r>
              <a:rPr lang="en-US" sz="3600" dirty="0"/>
              <a:t>Great Decisions 2022: </a:t>
            </a:r>
            <a:br>
              <a:rPr lang="en-US" sz="3600" dirty="0"/>
            </a:br>
            <a:r>
              <a:rPr lang="en-US" sz="3600" dirty="0"/>
              <a:t>Toledo Public Library – Downtown Branch</a:t>
            </a:r>
          </a:p>
        </p:txBody>
      </p:sp>
      <p:sp>
        <p:nvSpPr>
          <p:cNvPr id="3" name="Content Placeholder 2">
            <a:extLst>
              <a:ext uri="{FF2B5EF4-FFF2-40B4-BE49-F238E27FC236}">
                <a16:creationId xmlns:a16="http://schemas.microsoft.com/office/drawing/2014/main" id="{F438A9E0-4D0F-8E1D-1285-2978538F059C}"/>
              </a:ext>
            </a:extLst>
          </p:cNvPr>
          <p:cNvSpPr>
            <a:spLocks noGrp="1"/>
          </p:cNvSpPr>
          <p:nvPr>
            <p:ph idx="1"/>
          </p:nvPr>
        </p:nvSpPr>
        <p:spPr>
          <a:xfrm>
            <a:off x="1103312" y="1990641"/>
            <a:ext cx="8946541" cy="4257758"/>
          </a:xfrm>
        </p:spPr>
        <p:txBody>
          <a:bodyPr>
            <a:noAutofit/>
          </a:bodyPr>
          <a:lstStyle/>
          <a:p>
            <a:pPr marL="0" marR="0">
              <a:spcBef>
                <a:spcPts val="0"/>
              </a:spcBef>
              <a:spcAft>
                <a:spcPts val="0"/>
              </a:spcAft>
            </a:pPr>
            <a:r>
              <a:rPr lang="en-US" dirty="0">
                <a:effectLst/>
                <a:latin typeface="Garamond" panose="02020404030301010803" pitchFamily="18" charset="0"/>
                <a:ea typeface="Calibri" panose="020F0502020204030204" pitchFamily="34" charset="0"/>
              </a:rPr>
              <a:t>August 29</a:t>
            </a:r>
            <a:r>
              <a:rPr lang="en-US" baseline="30000" dirty="0">
                <a:effectLst/>
                <a:latin typeface="Garamond" panose="02020404030301010803" pitchFamily="18" charset="0"/>
                <a:ea typeface="Calibri" panose="020F0502020204030204" pitchFamily="34" charset="0"/>
              </a:rPr>
              <a:t>th</a:t>
            </a:r>
            <a:r>
              <a:rPr lang="en-US" dirty="0">
                <a:effectLst/>
                <a:latin typeface="Garamond" panose="02020404030301010803" pitchFamily="18" charset="0"/>
                <a:ea typeface="Calibri" panose="020F0502020204030204" pitchFamily="34" charset="0"/>
              </a:rPr>
              <a:t> – Dr. Joel Voss with Changing Demographics </a:t>
            </a:r>
          </a:p>
          <a:p>
            <a:pPr marL="0" marR="0">
              <a:spcBef>
                <a:spcPts val="0"/>
              </a:spcBef>
              <a:spcAft>
                <a:spcPts val="0"/>
              </a:spcAft>
            </a:pPr>
            <a:endParaRPr lang="en-US" dirty="0">
              <a:effectLst/>
              <a:latin typeface="Garamond" panose="02020404030301010803" pitchFamily="18" charset="0"/>
              <a:ea typeface="Calibri" panose="020F0502020204030204" pitchFamily="34" charset="0"/>
            </a:endParaRPr>
          </a:p>
          <a:p>
            <a:pPr marL="0" marR="0">
              <a:spcBef>
                <a:spcPts val="0"/>
              </a:spcBef>
              <a:spcAft>
                <a:spcPts val="0"/>
              </a:spcAft>
            </a:pPr>
            <a:r>
              <a:rPr lang="en-US" dirty="0">
                <a:effectLst/>
                <a:latin typeface="Garamond" panose="02020404030301010803" pitchFamily="18" charset="0"/>
                <a:ea typeface="Calibri" panose="020F0502020204030204" pitchFamily="34" charset="0"/>
              </a:rPr>
              <a:t>September 8</a:t>
            </a:r>
            <a:r>
              <a:rPr lang="en-US" baseline="30000" dirty="0">
                <a:effectLst/>
                <a:latin typeface="Garamond" panose="02020404030301010803" pitchFamily="18" charset="0"/>
                <a:ea typeface="Calibri" panose="020F0502020204030204" pitchFamily="34" charset="0"/>
              </a:rPr>
              <a:t>th</a:t>
            </a:r>
            <a:r>
              <a:rPr lang="en-US" dirty="0">
                <a:effectLst/>
                <a:latin typeface="Garamond" panose="02020404030301010803" pitchFamily="18" charset="0"/>
                <a:ea typeface="Calibri" panose="020F0502020204030204" pitchFamily="34" charset="0"/>
              </a:rPr>
              <a:t> (Different day because of Labor Day) – Dr. Jeff Broxmeyer with The President’s Foreign Policy </a:t>
            </a:r>
          </a:p>
          <a:p>
            <a:pPr marL="0" marR="0">
              <a:spcBef>
                <a:spcPts val="0"/>
              </a:spcBef>
              <a:spcAft>
                <a:spcPts val="0"/>
              </a:spcAft>
            </a:pPr>
            <a:endParaRPr lang="en-US" dirty="0">
              <a:effectLst/>
              <a:latin typeface="Garamond" panose="02020404030301010803" pitchFamily="18" charset="0"/>
              <a:ea typeface="Calibri" panose="020F0502020204030204" pitchFamily="34" charset="0"/>
            </a:endParaRPr>
          </a:p>
          <a:p>
            <a:pPr marL="0" marR="0">
              <a:spcBef>
                <a:spcPts val="0"/>
              </a:spcBef>
              <a:spcAft>
                <a:spcPts val="0"/>
              </a:spcAft>
            </a:pPr>
            <a:r>
              <a:rPr lang="en-US" dirty="0">
                <a:effectLst/>
                <a:latin typeface="Garamond" panose="02020404030301010803" pitchFamily="18" charset="0"/>
                <a:ea typeface="Calibri" panose="020F0502020204030204" pitchFamily="34" charset="0"/>
              </a:rPr>
              <a:t>September 12</a:t>
            </a:r>
            <a:r>
              <a:rPr lang="en-US" baseline="30000" dirty="0">
                <a:effectLst/>
                <a:latin typeface="Garamond" panose="02020404030301010803" pitchFamily="18" charset="0"/>
                <a:ea typeface="Calibri" panose="020F0502020204030204" pitchFamily="34" charset="0"/>
              </a:rPr>
              <a:t>th</a:t>
            </a:r>
            <a:r>
              <a:rPr lang="en-US" dirty="0">
                <a:effectLst/>
                <a:latin typeface="Garamond" panose="02020404030301010803" pitchFamily="18" charset="0"/>
                <a:ea typeface="Calibri" panose="020F0502020204030204" pitchFamily="34" charset="0"/>
              </a:rPr>
              <a:t> – Dr. Paul Hong with Industrial Policy </a:t>
            </a:r>
          </a:p>
          <a:p>
            <a:pPr marL="0" marR="0">
              <a:spcBef>
                <a:spcPts val="0"/>
              </a:spcBef>
              <a:spcAft>
                <a:spcPts val="0"/>
              </a:spcAft>
            </a:pPr>
            <a:endParaRPr lang="en-US" dirty="0">
              <a:effectLst/>
              <a:latin typeface="Garamond" panose="02020404030301010803" pitchFamily="18" charset="0"/>
              <a:ea typeface="Calibri" panose="020F0502020204030204" pitchFamily="34" charset="0"/>
            </a:endParaRPr>
          </a:p>
          <a:p>
            <a:pPr marL="0" marR="0">
              <a:spcBef>
                <a:spcPts val="0"/>
              </a:spcBef>
              <a:spcAft>
                <a:spcPts val="0"/>
              </a:spcAft>
            </a:pPr>
            <a:r>
              <a:rPr lang="en-US" dirty="0">
                <a:effectLst/>
                <a:latin typeface="Garamond" panose="02020404030301010803" pitchFamily="18" charset="0"/>
                <a:ea typeface="Calibri" panose="020F0502020204030204" pitchFamily="34" charset="0"/>
              </a:rPr>
              <a:t>September 19</a:t>
            </a:r>
            <a:r>
              <a:rPr lang="en-US" baseline="30000" dirty="0">
                <a:effectLst/>
                <a:latin typeface="Garamond" panose="02020404030301010803" pitchFamily="18" charset="0"/>
                <a:ea typeface="Calibri" panose="020F0502020204030204" pitchFamily="34" charset="0"/>
              </a:rPr>
              <a:t>th</a:t>
            </a:r>
            <a:r>
              <a:rPr lang="en-US" dirty="0">
                <a:effectLst/>
                <a:latin typeface="Garamond" panose="02020404030301010803" pitchFamily="18" charset="0"/>
                <a:ea typeface="Calibri" panose="020F0502020204030204" pitchFamily="34" charset="0"/>
              </a:rPr>
              <a:t> – Dr. Tom Megeath with Outer Space </a:t>
            </a:r>
          </a:p>
          <a:p>
            <a:pPr marL="0" marR="0">
              <a:spcBef>
                <a:spcPts val="0"/>
              </a:spcBef>
              <a:spcAft>
                <a:spcPts val="0"/>
              </a:spcAft>
            </a:pPr>
            <a:endParaRPr lang="en-US" dirty="0">
              <a:effectLst/>
              <a:latin typeface="Garamond" panose="02020404030301010803" pitchFamily="18" charset="0"/>
              <a:ea typeface="Calibri" panose="020F0502020204030204" pitchFamily="34" charset="0"/>
            </a:endParaRPr>
          </a:p>
          <a:p>
            <a:pPr marL="0" marR="0">
              <a:spcBef>
                <a:spcPts val="0"/>
              </a:spcBef>
              <a:spcAft>
                <a:spcPts val="0"/>
              </a:spcAft>
            </a:pPr>
            <a:r>
              <a:rPr lang="en-US" dirty="0">
                <a:effectLst/>
                <a:latin typeface="Garamond" panose="02020404030301010803" pitchFamily="18" charset="0"/>
                <a:ea typeface="Calibri" panose="020F0502020204030204" pitchFamily="34" charset="0"/>
              </a:rPr>
              <a:t>September 26</a:t>
            </a:r>
            <a:r>
              <a:rPr lang="en-US" baseline="30000" dirty="0">
                <a:effectLst/>
                <a:latin typeface="Garamond" panose="02020404030301010803" pitchFamily="18" charset="0"/>
                <a:ea typeface="Calibri" panose="020F0502020204030204" pitchFamily="34" charset="0"/>
              </a:rPr>
              <a:t>th</a:t>
            </a:r>
            <a:r>
              <a:rPr lang="en-US" dirty="0">
                <a:effectLst/>
                <a:latin typeface="Garamond" panose="02020404030301010803" pitchFamily="18" charset="0"/>
                <a:ea typeface="Calibri" panose="020F0502020204030204" pitchFamily="34" charset="0"/>
              </a:rPr>
              <a:t> – Dr. Barry Jackisch and Owen Lee with Russia and the United States </a:t>
            </a:r>
          </a:p>
          <a:p>
            <a:pPr marL="0" marR="0">
              <a:spcBef>
                <a:spcPts val="0"/>
              </a:spcBef>
              <a:spcAft>
                <a:spcPts val="0"/>
              </a:spcAft>
            </a:pPr>
            <a:endParaRPr lang="en-US" dirty="0">
              <a:effectLst/>
              <a:latin typeface="Garamond" panose="02020404030301010803" pitchFamily="18" charset="0"/>
              <a:ea typeface="Calibri" panose="020F0502020204030204" pitchFamily="34" charset="0"/>
            </a:endParaRPr>
          </a:p>
          <a:p>
            <a:pPr marL="0" marR="0">
              <a:spcBef>
                <a:spcPts val="0"/>
              </a:spcBef>
              <a:spcAft>
                <a:spcPts val="0"/>
              </a:spcAft>
            </a:pPr>
            <a:r>
              <a:rPr lang="en-US" dirty="0">
                <a:effectLst/>
                <a:latin typeface="Garamond" panose="02020404030301010803" pitchFamily="18" charset="0"/>
                <a:ea typeface="Calibri" panose="020F0502020204030204" pitchFamily="34" charset="0"/>
              </a:rPr>
              <a:t>October 3</a:t>
            </a:r>
            <a:r>
              <a:rPr lang="en-US" baseline="30000" dirty="0">
                <a:effectLst/>
                <a:latin typeface="Garamond" panose="02020404030301010803" pitchFamily="18" charset="0"/>
                <a:ea typeface="Calibri" panose="020F0502020204030204" pitchFamily="34" charset="0"/>
              </a:rPr>
              <a:t>rd</a:t>
            </a:r>
            <a:r>
              <a:rPr lang="en-US" dirty="0">
                <a:effectLst/>
                <a:latin typeface="Garamond" panose="02020404030301010803" pitchFamily="18" charset="0"/>
                <a:ea typeface="Calibri" panose="020F0502020204030204" pitchFamily="34" charset="0"/>
              </a:rPr>
              <a:t> – Dr. Jetsa Caceres with Drug Policy in Latin America </a:t>
            </a:r>
          </a:p>
          <a:p>
            <a:pPr marL="0" marR="0">
              <a:spcBef>
                <a:spcPts val="0"/>
              </a:spcBef>
              <a:spcAft>
                <a:spcPts val="0"/>
              </a:spcAft>
            </a:pPr>
            <a:endParaRPr lang="en-US" dirty="0">
              <a:effectLst/>
              <a:latin typeface="Garamond" panose="02020404030301010803" pitchFamily="18" charset="0"/>
              <a:ea typeface="Calibri" panose="020F0502020204030204" pitchFamily="34" charset="0"/>
            </a:endParaRPr>
          </a:p>
          <a:p>
            <a:pPr marL="0" marR="0">
              <a:spcBef>
                <a:spcPts val="0"/>
              </a:spcBef>
              <a:spcAft>
                <a:spcPts val="0"/>
              </a:spcAft>
            </a:pPr>
            <a:r>
              <a:rPr lang="en-US" dirty="0">
                <a:effectLst/>
                <a:latin typeface="Garamond" panose="02020404030301010803" pitchFamily="18" charset="0"/>
                <a:ea typeface="Calibri" panose="020F0502020204030204" pitchFamily="34" charset="0"/>
              </a:rPr>
              <a:t>October 13</a:t>
            </a:r>
            <a:r>
              <a:rPr lang="en-US" baseline="30000" dirty="0">
                <a:effectLst/>
                <a:latin typeface="Garamond" panose="02020404030301010803" pitchFamily="18" charset="0"/>
                <a:ea typeface="Calibri" panose="020F0502020204030204" pitchFamily="34" charset="0"/>
              </a:rPr>
              <a:t>th</a:t>
            </a:r>
            <a:r>
              <a:rPr lang="en-US" dirty="0">
                <a:effectLst/>
                <a:latin typeface="Garamond" panose="02020404030301010803" pitchFamily="18" charset="0"/>
                <a:ea typeface="Calibri" panose="020F0502020204030204" pitchFamily="34" charset="0"/>
              </a:rPr>
              <a:t> (Different day because of Fall Break) – Dr. Andy Jorgensen with Climate Change </a:t>
            </a:r>
          </a:p>
          <a:p>
            <a:endParaRPr lang="en-US" dirty="0">
              <a:latin typeface="Garamond" panose="02020404030301010803" pitchFamily="18" charset="0"/>
            </a:endParaRPr>
          </a:p>
        </p:txBody>
      </p:sp>
    </p:spTree>
    <p:extLst>
      <p:ext uri="{BB962C8B-B14F-4D97-AF65-F5344CB8AC3E}">
        <p14:creationId xmlns:p14="http://schemas.microsoft.com/office/powerpoint/2010/main" val="3608579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A2C7A-DF5D-B1E6-44E7-AE6CA5540353}"/>
              </a:ext>
            </a:extLst>
          </p:cNvPr>
          <p:cNvSpPr>
            <a:spLocks noGrp="1"/>
          </p:cNvSpPr>
          <p:nvPr>
            <p:ph type="title"/>
          </p:nvPr>
        </p:nvSpPr>
        <p:spPr/>
        <p:txBody>
          <a:bodyPr/>
          <a:lstStyle/>
          <a:p>
            <a:r>
              <a:rPr lang="en-US" dirty="0"/>
              <a:t>Overview of our talk 	</a:t>
            </a:r>
          </a:p>
        </p:txBody>
      </p:sp>
      <p:graphicFrame>
        <p:nvGraphicFramePr>
          <p:cNvPr id="7" name="Content Placeholder 2">
            <a:extLst>
              <a:ext uri="{FF2B5EF4-FFF2-40B4-BE49-F238E27FC236}">
                <a16:creationId xmlns:a16="http://schemas.microsoft.com/office/drawing/2014/main" id="{0FD30325-71CD-F3D1-7971-85CEA6C51D53}"/>
              </a:ext>
            </a:extLst>
          </p:cNvPr>
          <p:cNvGraphicFramePr>
            <a:graphicFrameLocks noGrp="1"/>
          </p:cNvGraphicFramePr>
          <p:nvPr>
            <p:ph idx="1"/>
            <p:extLst>
              <p:ext uri="{D42A27DB-BD31-4B8C-83A1-F6EECF244321}">
                <p14:modId xmlns:p14="http://schemas.microsoft.com/office/powerpoint/2010/main" val="1400593987"/>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1683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45999-214F-9CD5-7E5B-F0F18AF0EC30}"/>
              </a:ext>
            </a:extLst>
          </p:cNvPr>
          <p:cNvSpPr>
            <a:spLocks noGrp="1"/>
          </p:cNvSpPr>
          <p:nvPr>
            <p:ph type="title"/>
          </p:nvPr>
        </p:nvSpPr>
        <p:spPr/>
        <p:txBody>
          <a:bodyPr/>
          <a:lstStyle/>
          <a:p>
            <a:r>
              <a:rPr lang="en-US" dirty="0"/>
              <a:t>Clarifying Concepts</a:t>
            </a:r>
          </a:p>
        </p:txBody>
      </p:sp>
      <p:sp>
        <p:nvSpPr>
          <p:cNvPr id="3" name="Content Placeholder 2">
            <a:extLst>
              <a:ext uri="{FF2B5EF4-FFF2-40B4-BE49-F238E27FC236}">
                <a16:creationId xmlns:a16="http://schemas.microsoft.com/office/drawing/2014/main" id="{AAB5601F-794C-F6A8-D354-F52408658687}"/>
              </a:ext>
            </a:extLst>
          </p:cNvPr>
          <p:cNvSpPr>
            <a:spLocks noGrp="1"/>
          </p:cNvSpPr>
          <p:nvPr>
            <p:ph idx="1"/>
          </p:nvPr>
        </p:nvSpPr>
        <p:spPr>
          <a:xfrm>
            <a:off x="1103312" y="1286634"/>
            <a:ext cx="8946541" cy="4961765"/>
          </a:xfrm>
        </p:spPr>
        <p:txBody>
          <a:bodyPr/>
          <a:lstStyle/>
          <a:p>
            <a:r>
              <a:rPr lang="en-US" dirty="0">
                <a:latin typeface="Garamond" panose="02020404030301010803" pitchFamily="18" charset="0"/>
              </a:rPr>
              <a:t>What are demographics? </a:t>
            </a:r>
          </a:p>
          <a:p>
            <a:pPr lvl="1"/>
            <a:r>
              <a:rPr lang="en-US" dirty="0">
                <a:latin typeface="Garamond" panose="02020404030301010803" pitchFamily="18" charset="0"/>
              </a:rPr>
              <a:t>“</a:t>
            </a:r>
            <a:r>
              <a:rPr lang="en-US" b="0" i="0" dirty="0">
                <a:effectLst/>
                <a:latin typeface="Garamond" panose="02020404030301010803" pitchFamily="18" charset="0"/>
              </a:rPr>
              <a:t>Demography is the statistical study of human populations. Demography examines the size, structure, and movements of populations over space and time.”</a:t>
            </a:r>
          </a:p>
          <a:p>
            <a:pPr lvl="2"/>
            <a:r>
              <a:rPr lang="en-US" dirty="0">
                <a:latin typeface="Garamond" panose="02020404030301010803" pitchFamily="18" charset="0"/>
              </a:rPr>
              <a:t>Well-known examples of demography (demographics) is the U.S. Census. </a:t>
            </a:r>
          </a:p>
          <a:p>
            <a:pPr lvl="3"/>
            <a:r>
              <a:rPr lang="en-US" dirty="0">
                <a:latin typeface="Garamond" panose="02020404030301010803" pitchFamily="18" charset="0"/>
              </a:rPr>
              <a:t>Demographics include age, gender, income, education, race, sexual orientation, race, etc. </a:t>
            </a:r>
          </a:p>
          <a:p>
            <a:r>
              <a:rPr lang="en-US" dirty="0">
                <a:latin typeface="Garamond" panose="02020404030301010803" pitchFamily="18" charset="0"/>
              </a:rPr>
              <a:t>What is international relations? </a:t>
            </a:r>
          </a:p>
          <a:p>
            <a:pPr lvl="1"/>
            <a:r>
              <a:rPr lang="en-US" dirty="0">
                <a:latin typeface="Garamond" panose="02020404030301010803" pitchFamily="18" charset="0"/>
              </a:rPr>
              <a:t>“Scientific study of the interactions between sovereign states.” </a:t>
            </a:r>
          </a:p>
          <a:p>
            <a:r>
              <a:rPr lang="en-US" dirty="0">
                <a:latin typeface="Garamond" panose="02020404030301010803" pitchFamily="18" charset="0"/>
              </a:rPr>
              <a:t>What is foreign policy? </a:t>
            </a:r>
          </a:p>
          <a:p>
            <a:pPr lvl="1"/>
            <a:r>
              <a:rPr lang="en-US" dirty="0">
                <a:latin typeface="Garamond" panose="02020404030301010803" pitchFamily="18" charset="0"/>
              </a:rPr>
              <a:t>Focus on the decision-making process of actors within the state. </a:t>
            </a:r>
          </a:p>
          <a:p>
            <a:pPr lvl="2"/>
            <a:r>
              <a:rPr lang="en-US" dirty="0">
                <a:latin typeface="Garamond" panose="02020404030301010803" pitchFamily="18" charset="0"/>
              </a:rPr>
              <a:t>U.S. foreign policy is largely found in the </a:t>
            </a:r>
            <a:r>
              <a:rPr lang="en-US" dirty="0">
                <a:latin typeface="Garamond" panose="02020404030301010803" pitchFamily="18" charset="0"/>
                <a:hlinkClick r:id="rId2">
                  <a:extLst>
                    <a:ext uri="{A12FA001-AC4F-418D-AE19-62706E023703}">
                      <ahyp:hlinkClr xmlns:ahyp="http://schemas.microsoft.com/office/drawing/2018/hyperlinkcolor" val="tx"/>
                    </a:ext>
                  </a:extLst>
                </a:hlinkClick>
              </a:rPr>
              <a:t>National Security Strategy</a:t>
            </a:r>
            <a:r>
              <a:rPr lang="en-US" dirty="0">
                <a:latin typeface="Garamond" panose="02020404030301010803" pitchFamily="18" charset="0"/>
              </a:rPr>
              <a:t>. </a:t>
            </a:r>
          </a:p>
        </p:txBody>
      </p:sp>
    </p:spTree>
    <p:extLst>
      <p:ext uri="{BB962C8B-B14F-4D97-AF65-F5344CB8AC3E}">
        <p14:creationId xmlns:p14="http://schemas.microsoft.com/office/powerpoint/2010/main" val="2597649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ap&#10;&#10;Description automatically generated">
            <a:extLst>
              <a:ext uri="{FF2B5EF4-FFF2-40B4-BE49-F238E27FC236}">
                <a16:creationId xmlns:a16="http://schemas.microsoft.com/office/drawing/2014/main" id="{3BBD8CCB-941C-73F7-31CB-7F72358B13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21" y="1169895"/>
            <a:ext cx="11854050" cy="4664902"/>
          </a:xfrm>
        </p:spPr>
      </p:pic>
    </p:spTree>
    <p:extLst>
      <p:ext uri="{BB962C8B-B14F-4D97-AF65-F5344CB8AC3E}">
        <p14:creationId xmlns:p14="http://schemas.microsoft.com/office/powerpoint/2010/main" val="1517014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FBFED-7074-107E-97CD-69F0CDD1F5A0}"/>
              </a:ext>
            </a:extLst>
          </p:cNvPr>
          <p:cNvSpPr>
            <a:spLocks noGrp="1"/>
          </p:cNvSpPr>
          <p:nvPr>
            <p:ph type="title"/>
          </p:nvPr>
        </p:nvSpPr>
        <p:spPr/>
        <p:txBody>
          <a:bodyPr/>
          <a:lstStyle/>
          <a:p>
            <a:r>
              <a:rPr lang="en-US" dirty="0"/>
              <a:t>International Relations Theories</a:t>
            </a:r>
            <a:endParaRPr lang="en-US" sz="800" dirty="0"/>
          </a:p>
        </p:txBody>
      </p:sp>
      <p:graphicFrame>
        <p:nvGraphicFramePr>
          <p:cNvPr id="4" name="Table 4">
            <a:extLst>
              <a:ext uri="{FF2B5EF4-FFF2-40B4-BE49-F238E27FC236}">
                <a16:creationId xmlns:a16="http://schemas.microsoft.com/office/drawing/2014/main" id="{2D30E145-1AD6-F0F9-3203-C0CED3A948B2}"/>
              </a:ext>
            </a:extLst>
          </p:cNvPr>
          <p:cNvGraphicFramePr>
            <a:graphicFrameLocks noGrp="1"/>
          </p:cNvGraphicFramePr>
          <p:nvPr>
            <p:extLst>
              <p:ext uri="{D42A27DB-BD31-4B8C-83A1-F6EECF244321}">
                <p14:modId xmlns:p14="http://schemas.microsoft.com/office/powerpoint/2010/main" val="373783295"/>
              </p:ext>
            </p:extLst>
          </p:nvPr>
        </p:nvGraphicFramePr>
        <p:xfrm>
          <a:off x="728370" y="1470992"/>
          <a:ext cx="10884510" cy="4934290"/>
        </p:xfrm>
        <a:graphic>
          <a:graphicData uri="http://schemas.openxmlformats.org/drawingml/2006/table">
            <a:tbl>
              <a:tblPr firstRow="1" bandRow="1">
                <a:tableStyleId>{5C22544A-7EE6-4342-B048-85BDC9FD1C3A}</a:tableStyleId>
              </a:tblPr>
              <a:tblGrid>
                <a:gridCol w="2176902">
                  <a:extLst>
                    <a:ext uri="{9D8B030D-6E8A-4147-A177-3AD203B41FA5}">
                      <a16:colId xmlns:a16="http://schemas.microsoft.com/office/drawing/2014/main" val="3277772504"/>
                    </a:ext>
                  </a:extLst>
                </a:gridCol>
                <a:gridCol w="2176902">
                  <a:extLst>
                    <a:ext uri="{9D8B030D-6E8A-4147-A177-3AD203B41FA5}">
                      <a16:colId xmlns:a16="http://schemas.microsoft.com/office/drawing/2014/main" val="3716647337"/>
                    </a:ext>
                  </a:extLst>
                </a:gridCol>
                <a:gridCol w="2176902">
                  <a:extLst>
                    <a:ext uri="{9D8B030D-6E8A-4147-A177-3AD203B41FA5}">
                      <a16:colId xmlns:a16="http://schemas.microsoft.com/office/drawing/2014/main" val="936073757"/>
                    </a:ext>
                  </a:extLst>
                </a:gridCol>
                <a:gridCol w="2176902">
                  <a:extLst>
                    <a:ext uri="{9D8B030D-6E8A-4147-A177-3AD203B41FA5}">
                      <a16:colId xmlns:a16="http://schemas.microsoft.com/office/drawing/2014/main" val="3669501481"/>
                    </a:ext>
                  </a:extLst>
                </a:gridCol>
                <a:gridCol w="2176902">
                  <a:extLst>
                    <a:ext uri="{9D8B030D-6E8A-4147-A177-3AD203B41FA5}">
                      <a16:colId xmlns:a16="http://schemas.microsoft.com/office/drawing/2014/main" val="968331077"/>
                    </a:ext>
                  </a:extLst>
                </a:gridCol>
              </a:tblGrid>
              <a:tr h="704898">
                <a:tc>
                  <a:txBody>
                    <a:bodyPr/>
                    <a:lstStyle/>
                    <a:p>
                      <a:r>
                        <a:rPr lang="en-US" sz="1200" dirty="0">
                          <a:latin typeface="Garamond" panose="02020404030301010803" pitchFamily="18" charset="0"/>
                        </a:rPr>
                        <a:t>Theory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Garamond" panose="02020404030301010803" pitchFamily="18" charset="0"/>
                        </a:rPr>
                        <a:t>Key Actors</a:t>
                      </a:r>
                    </a:p>
                    <a:p>
                      <a:endParaRPr lang="en-US" sz="1200" dirty="0">
                        <a:latin typeface="Garamond" panose="02020404030301010803"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Garamond" panose="02020404030301010803" pitchFamily="18" charset="0"/>
                        </a:rPr>
                        <a:t>Characteristics of International system</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Garamond" panose="02020404030301010803" pitchFamily="18" charset="0"/>
                        </a:rPr>
                        <a:t>Characteristics of States</a:t>
                      </a:r>
                    </a:p>
                    <a:p>
                      <a:endParaRPr lang="en-US" sz="1200" dirty="0">
                        <a:latin typeface="Garamond" panose="02020404030301010803"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Garamond" panose="02020404030301010803" pitchFamily="18" charset="0"/>
                        </a:rPr>
                        <a:t>Beliefs about Change</a:t>
                      </a:r>
                    </a:p>
                    <a:p>
                      <a:endParaRPr lang="en-US" sz="1200" dirty="0">
                        <a:latin typeface="Garamond" panose="02020404030301010803" pitchFamily="18" charset="0"/>
                      </a:endParaRPr>
                    </a:p>
                  </a:txBody>
                  <a:tcPr/>
                </a:tc>
                <a:extLst>
                  <a:ext uri="{0D108BD9-81ED-4DB2-BD59-A6C34878D82A}">
                    <a16:rowId xmlns:a16="http://schemas.microsoft.com/office/drawing/2014/main" val="354874687"/>
                  </a:ext>
                </a:extLst>
              </a:tr>
              <a:tr h="986858">
                <a:tc>
                  <a:txBody>
                    <a:bodyPr/>
                    <a:lstStyle/>
                    <a:p>
                      <a:r>
                        <a:rPr lang="en-US" sz="1200" dirty="0">
                          <a:latin typeface="Garamond" panose="02020404030301010803" pitchFamily="18" charset="0"/>
                        </a:rPr>
                        <a:t>Neorealism</a:t>
                      </a:r>
                    </a:p>
                  </a:txBody>
                  <a:tcPr/>
                </a:tc>
                <a:tc>
                  <a:txBody>
                    <a:bodyPr/>
                    <a:lstStyle/>
                    <a:p>
                      <a:r>
                        <a:rPr lang="en-US" sz="1200" dirty="0">
                          <a:latin typeface="Garamond" panose="02020404030301010803" pitchFamily="18" charset="0"/>
                        </a:rPr>
                        <a:t>States (most powerful matter)</a:t>
                      </a:r>
                    </a:p>
                  </a:txBody>
                  <a:tcPr/>
                </a:tc>
                <a:tc>
                  <a:txBody>
                    <a:bodyPr/>
                    <a:lstStyle/>
                    <a:p>
                      <a:r>
                        <a:rPr lang="en-US" sz="1200" dirty="0">
                          <a:latin typeface="Garamond" panose="02020404030301010803" pitchFamily="18" charset="0"/>
                        </a:rPr>
                        <a:t>Insecure, selfish, power seeking</a:t>
                      </a:r>
                    </a:p>
                  </a:txBody>
                  <a:tcPr/>
                </a:tc>
                <a:tc>
                  <a:txBody>
                    <a:bodyPr/>
                    <a:lstStyle/>
                    <a:p>
                      <a:r>
                        <a:rPr lang="en-US" sz="1200" dirty="0">
                          <a:latin typeface="Garamond" panose="02020404030301010803" pitchFamily="18" charset="0"/>
                        </a:rPr>
                        <a:t>Unitary actors, rational, power-seeking</a:t>
                      </a:r>
                    </a:p>
                  </a:txBody>
                  <a:tcPr/>
                </a:tc>
                <a:tc>
                  <a:txBody>
                    <a:bodyPr/>
                    <a:lstStyle/>
                    <a:p>
                      <a:r>
                        <a:rPr lang="en-US" sz="1200" dirty="0">
                          <a:latin typeface="Garamond" panose="02020404030301010803" pitchFamily="18" charset="0"/>
                        </a:rPr>
                        <a:t>Emphasis on the management and frequency of war </a:t>
                      </a:r>
                    </a:p>
                  </a:txBody>
                  <a:tcPr/>
                </a:tc>
                <a:extLst>
                  <a:ext uri="{0D108BD9-81ED-4DB2-BD59-A6C34878D82A}">
                    <a16:rowId xmlns:a16="http://schemas.microsoft.com/office/drawing/2014/main" val="1810931049"/>
                  </a:ext>
                </a:extLst>
              </a:tr>
              <a:tr h="986858">
                <a:tc>
                  <a:txBody>
                    <a:bodyPr/>
                    <a:lstStyle/>
                    <a:p>
                      <a:r>
                        <a:rPr lang="en-US" sz="1200" dirty="0">
                          <a:latin typeface="Garamond" panose="02020404030301010803" pitchFamily="18" charset="0"/>
                        </a:rPr>
                        <a:t>Liberalism </a:t>
                      </a:r>
                    </a:p>
                  </a:txBody>
                  <a:tcPr/>
                </a:tc>
                <a:tc>
                  <a:txBody>
                    <a:bodyPr/>
                    <a:lstStyle/>
                    <a:p>
                      <a:r>
                        <a:rPr lang="en-US" sz="1200" dirty="0">
                          <a:latin typeface="Garamond" panose="02020404030301010803" pitchFamily="18" charset="0"/>
                        </a:rPr>
                        <a:t>States, NGOs, IOs </a:t>
                      </a:r>
                    </a:p>
                  </a:txBody>
                  <a:tcPr/>
                </a:tc>
                <a:tc>
                  <a:txBody>
                    <a:bodyPr/>
                    <a:lstStyle/>
                    <a:p>
                      <a:r>
                        <a:rPr lang="en-US" sz="1200" dirty="0">
                          <a:latin typeface="Garamond" panose="02020404030301010803" pitchFamily="18" charset="0"/>
                        </a:rPr>
                        <a:t>Basically good, social, capable of cooperating</a:t>
                      </a:r>
                    </a:p>
                  </a:txBody>
                  <a:tcPr/>
                </a:tc>
                <a:tc>
                  <a:txBody>
                    <a:bodyPr/>
                    <a:lstStyle/>
                    <a:p>
                      <a:r>
                        <a:rPr lang="en-US" sz="1200" dirty="0">
                          <a:latin typeface="Garamond" panose="02020404030301010803" pitchFamily="18" charset="0"/>
                        </a:rPr>
                        <a:t>Anarchy abridged by interdependence among actors</a:t>
                      </a:r>
                    </a:p>
                  </a:txBody>
                  <a:tcPr/>
                </a:tc>
                <a:tc>
                  <a:txBody>
                    <a:bodyPr/>
                    <a:lstStyle/>
                    <a:p>
                      <a:r>
                        <a:rPr lang="en-US" sz="1200" dirty="0">
                          <a:latin typeface="Garamond" panose="02020404030301010803" pitchFamily="18" charset="0"/>
                        </a:rPr>
                        <a:t>Self-interest is managed by institutions which leads to cooperation and peace</a:t>
                      </a:r>
                    </a:p>
                  </a:txBody>
                  <a:tcPr/>
                </a:tc>
                <a:extLst>
                  <a:ext uri="{0D108BD9-81ED-4DB2-BD59-A6C34878D82A}">
                    <a16:rowId xmlns:a16="http://schemas.microsoft.com/office/drawing/2014/main" val="3678061657"/>
                  </a:ext>
                </a:extLst>
              </a:tr>
              <a:tr h="1268818">
                <a:tc>
                  <a:txBody>
                    <a:bodyPr/>
                    <a:lstStyle/>
                    <a:p>
                      <a:r>
                        <a:rPr lang="en-US" sz="1200" dirty="0">
                          <a:latin typeface="Garamond" panose="02020404030301010803" pitchFamily="18" charset="0"/>
                        </a:rPr>
                        <a:t>Constructivism</a:t>
                      </a:r>
                    </a:p>
                  </a:txBody>
                  <a:tcPr/>
                </a:tc>
                <a:tc>
                  <a:txBody>
                    <a:bodyPr/>
                    <a:lstStyle/>
                    <a:p>
                      <a:r>
                        <a:rPr lang="en-US" sz="1200" dirty="0">
                          <a:latin typeface="Garamond" panose="02020404030301010803" pitchFamily="18" charset="0"/>
                        </a:rPr>
                        <a:t>People, elites, cultures</a:t>
                      </a:r>
                    </a:p>
                  </a:txBody>
                  <a:tcPr/>
                </a:tc>
                <a:tc>
                  <a:txBody>
                    <a:bodyPr/>
                    <a:lstStyle/>
                    <a:p>
                      <a:r>
                        <a:rPr lang="en-US" sz="1200" dirty="0">
                          <a:latin typeface="Garamond" panose="02020404030301010803" pitchFamily="18" charset="0"/>
                        </a:rPr>
                        <a:t>Key actors in the creation of meaning</a:t>
                      </a:r>
                    </a:p>
                  </a:txBody>
                  <a:tcPr/>
                </a:tc>
                <a:tc>
                  <a:txBody>
                    <a:bodyPr/>
                    <a:lstStyle/>
                    <a:p>
                      <a:r>
                        <a:rPr lang="en-US" sz="1200" dirty="0">
                          <a:latin typeface="Garamond" panose="02020404030301010803" pitchFamily="18" charset="0"/>
                        </a:rPr>
                        <a:t>An artifact that is socially constructed </a:t>
                      </a:r>
                    </a:p>
                  </a:txBody>
                  <a:tcPr/>
                </a:tc>
                <a:tc>
                  <a:txBody>
                    <a:bodyPr/>
                    <a:lstStyle/>
                    <a:p>
                      <a:r>
                        <a:rPr lang="en-US" sz="1200" dirty="0">
                          <a:latin typeface="Garamond" panose="02020404030301010803" pitchFamily="18" charset="0"/>
                        </a:rPr>
                        <a:t>Possible through socialization, diffusion of ideas, internationalization of norms </a:t>
                      </a:r>
                    </a:p>
                  </a:txBody>
                  <a:tcPr/>
                </a:tc>
                <a:extLst>
                  <a:ext uri="{0D108BD9-81ED-4DB2-BD59-A6C34878D82A}">
                    <a16:rowId xmlns:a16="http://schemas.microsoft.com/office/drawing/2014/main" val="2123355758"/>
                  </a:ext>
                </a:extLst>
              </a:tr>
              <a:tr h="986858">
                <a:tc>
                  <a:txBody>
                    <a:bodyPr/>
                    <a:lstStyle/>
                    <a:p>
                      <a:r>
                        <a:rPr lang="en-US" sz="1200" dirty="0">
                          <a:latin typeface="Garamond" panose="02020404030301010803" pitchFamily="18" charset="0"/>
                        </a:rPr>
                        <a:t>Marxism </a:t>
                      </a:r>
                    </a:p>
                  </a:txBody>
                  <a:tcPr/>
                </a:tc>
                <a:tc>
                  <a:txBody>
                    <a:bodyPr/>
                    <a:lstStyle/>
                    <a:p>
                      <a:r>
                        <a:rPr lang="en-US" sz="1200" dirty="0">
                          <a:latin typeface="Garamond" panose="02020404030301010803" pitchFamily="18" charset="0"/>
                        </a:rPr>
                        <a:t>Social classes, MNCs</a:t>
                      </a:r>
                    </a:p>
                  </a:txBody>
                  <a:tcPr/>
                </a:tc>
                <a:tc>
                  <a:txBody>
                    <a:bodyPr/>
                    <a:lstStyle/>
                    <a:p>
                      <a:r>
                        <a:rPr lang="en-US" sz="1200" dirty="0">
                          <a:latin typeface="Garamond" panose="02020404030301010803" pitchFamily="18" charset="0"/>
                        </a:rPr>
                        <a:t>States act on behalf of bourgeoisie </a:t>
                      </a:r>
                    </a:p>
                  </a:txBody>
                  <a:tcPr/>
                </a:tc>
                <a:tc>
                  <a:txBody>
                    <a:bodyPr/>
                    <a:lstStyle/>
                    <a:p>
                      <a:r>
                        <a:rPr lang="en-US" sz="1200" dirty="0">
                          <a:latin typeface="Garamond" panose="02020404030301010803" pitchFamily="18" charset="0"/>
                        </a:rPr>
                        <a:t>Hierarchal, by-product of expansion of certain economic forms</a:t>
                      </a:r>
                    </a:p>
                  </a:txBody>
                  <a:tcPr/>
                </a:tc>
                <a:tc>
                  <a:txBody>
                    <a:bodyPr/>
                    <a:lstStyle/>
                    <a:p>
                      <a:r>
                        <a:rPr lang="en-US" sz="1200" dirty="0">
                          <a:latin typeface="Garamond" panose="02020404030301010803" pitchFamily="18" charset="0"/>
                        </a:rPr>
                        <a:t>Possible through revolution</a:t>
                      </a:r>
                    </a:p>
                  </a:txBody>
                  <a:tcPr/>
                </a:tc>
                <a:extLst>
                  <a:ext uri="{0D108BD9-81ED-4DB2-BD59-A6C34878D82A}">
                    <a16:rowId xmlns:a16="http://schemas.microsoft.com/office/drawing/2014/main" val="3527501745"/>
                  </a:ext>
                </a:extLst>
              </a:tr>
            </a:tbl>
          </a:graphicData>
        </a:graphic>
      </p:graphicFrame>
      <p:sp>
        <p:nvSpPr>
          <p:cNvPr id="6" name="TextBox 5">
            <a:extLst>
              <a:ext uri="{FF2B5EF4-FFF2-40B4-BE49-F238E27FC236}">
                <a16:creationId xmlns:a16="http://schemas.microsoft.com/office/drawing/2014/main" id="{B528643E-5C24-0B05-95E4-D5FF0CCDEB35}"/>
              </a:ext>
            </a:extLst>
          </p:cNvPr>
          <p:cNvSpPr txBox="1"/>
          <p:nvPr/>
        </p:nvSpPr>
        <p:spPr>
          <a:xfrm>
            <a:off x="10737243" y="6261854"/>
            <a:ext cx="6096662" cy="338554"/>
          </a:xfrm>
          <a:prstGeom prst="rect">
            <a:avLst/>
          </a:prstGeom>
          <a:noFill/>
        </p:spPr>
        <p:txBody>
          <a:bodyPr wrap="square">
            <a:spAutoFit/>
          </a:bodyPr>
          <a:lstStyle/>
          <a:p>
            <a:endParaRPr lang="en-US" sz="800" dirty="0">
              <a:latin typeface="Garamond" panose="02020404030301010803" pitchFamily="18" charset="0"/>
            </a:endParaRPr>
          </a:p>
          <a:p>
            <a:r>
              <a:rPr lang="en-US" sz="800" dirty="0">
                <a:latin typeface="Garamond" panose="02020404030301010803" pitchFamily="18" charset="0"/>
              </a:rPr>
              <a:t>(</a:t>
            </a:r>
            <a:r>
              <a:rPr lang="en-US" sz="800" dirty="0" err="1">
                <a:latin typeface="Garamond" panose="02020404030301010803" pitchFamily="18" charset="0"/>
              </a:rPr>
              <a:t>Mingst</a:t>
            </a:r>
            <a:r>
              <a:rPr lang="en-US" sz="800" dirty="0">
                <a:latin typeface="Garamond" panose="02020404030301010803" pitchFamily="18" charset="0"/>
              </a:rPr>
              <a:t>, et al 2021)</a:t>
            </a:r>
          </a:p>
        </p:txBody>
      </p:sp>
    </p:spTree>
    <p:extLst>
      <p:ext uri="{BB962C8B-B14F-4D97-AF65-F5344CB8AC3E}">
        <p14:creationId xmlns:p14="http://schemas.microsoft.com/office/powerpoint/2010/main" val="4161777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D971009E-2667-11A6-549C-6F72D21896F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44889" y="643467"/>
            <a:ext cx="7902221" cy="5571066"/>
          </a:xfrm>
          <a:prstGeom prst="rect">
            <a:avLst/>
          </a:prstGeom>
        </p:spPr>
      </p:pic>
    </p:spTree>
    <p:extLst>
      <p:ext uri="{BB962C8B-B14F-4D97-AF65-F5344CB8AC3E}">
        <p14:creationId xmlns:p14="http://schemas.microsoft.com/office/powerpoint/2010/main" val="2479480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9"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9FA1C4B9-351A-8D76-3D56-C45A81622F78}"/>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1. Economic issues</a:t>
            </a:r>
          </a:p>
        </p:txBody>
      </p:sp>
      <p:sp>
        <p:nvSpPr>
          <p:cNvPr id="3" name="Content Placeholder 2">
            <a:extLst>
              <a:ext uri="{FF2B5EF4-FFF2-40B4-BE49-F238E27FC236}">
                <a16:creationId xmlns:a16="http://schemas.microsoft.com/office/drawing/2014/main" id="{85367361-7C4D-AF84-6A33-C9B6EDC09219}"/>
              </a:ext>
            </a:extLst>
          </p:cNvPr>
          <p:cNvSpPr>
            <a:spLocks noGrp="1"/>
          </p:cNvSpPr>
          <p:nvPr>
            <p:ph idx="1"/>
          </p:nvPr>
        </p:nvSpPr>
        <p:spPr>
          <a:xfrm>
            <a:off x="1103312" y="2763520"/>
            <a:ext cx="8946541" cy="3484879"/>
          </a:xfrm>
        </p:spPr>
        <p:txBody>
          <a:bodyPr>
            <a:normAutofit/>
          </a:bodyPr>
          <a:lstStyle/>
          <a:p>
            <a:r>
              <a:rPr lang="en-US" sz="4400" dirty="0">
                <a:latin typeface="Garamond" panose="02020404030301010803" pitchFamily="18" charset="0"/>
              </a:rPr>
              <a:t>Shifting populations from the global north to the global south may have a negative impact on the U.S.’s economy (and thus relative power). </a:t>
            </a:r>
          </a:p>
        </p:txBody>
      </p:sp>
    </p:spTree>
    <p:extLst>
      <p:ext uri="{BB962C8B-B14F-4D97-AF65-F5344CB8AC3E}">
        <p14:creationId xmlns:p14="http://schemas.microsoft.com/office/powerpoint/2010/main" val="19009453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Content Placeholder 4" descr="Chart&#10;&#10;Description automatically generated">
            <a:extLst>
              <a:ext uri="{FF2B5EF4-FFF2-40B4-BE49-F238E27FC236}">
                <a16:creationId xmlns:a16="http://schemas.microsoft.com/office/drawing/2014/main" id="{74C3CB1B-EAF8-4BA9-A868-F78473C55CE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06553" y="643467"/>
            <a:ext cx="7378894" cy="5571066"/>
          </a:xfrm>
          <a:prstGeom prst="rect">
            <a:avLst/>
          </a:prstGeom>
        </p:spPr>
      </p:pic>
    </p:spTree>
    <p:extLst>
      <p:ext uri="{BB962C8B-B14F-4D97-AF65-F5344CB8AC3E}">
        <p14:creationId xmlns:p14="http://schemas.microsoft.com/office/powerpoint/2010/main" val="18902128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1306</TotalTime>
  <Words>1323</Words>
  <Application>Microsoft Macintosh PowerPoint</Application>
  <PresentationFormat>Widescreen</PresentationFormat>
  <Paragraphs>128</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Century Gothic</vt:lpstr>
      <vt:lpstr>Garamond</vt:lpstr>
      <vt:lpstr>Wingdings 3</vt:lpstr>
      <vt:lpstr>Ion</vt:lpstr>
      <vt:lpstr>Changing Demographics   </vt:lpstr>
      <vt:lpstr>Great Decisions 2022:  Toledo Public Library – Downtown Branch</vt:lpstr>
      <vt:lpstr>Overview of our talk  </vt:lpstr>
      <vt:lpstr>Clarifying Concepts</vt:lpstr>
      <vt:lpstr>PowerPoint Presentation</vt:lpstr>
      <vt:lpstr>International Relations Theories</vt:lpstr>
      <vt:lpstr>PowerPoint Presentation</vt:lpstr>
      <vt:lpstr>1. Economic issues</vt:lpstr>
      <vt:lpstr>PowerPoint Presentation</vt:lpstr>
      <vt:lpstr>PowerPoint Presentation</vt:lpstr>
      <vt:lpstr>PowerPoint Presentation</vt:lpstr>
      <vt:lpstr>PowerPoint Presentation</vt:lpstr>
      <vt:lpstr>PowerPoint Presentation</vt:lpstr>
      <vt:lpstr>Economic Impacts  1</vt:lpstr>
      <vt:lpstr>Economic Impacts 2</vt:lpstr>
      <vt:lpstr>2. Security Interests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Security Impacts  </vt:lpstr>
      <vt:lpstr>3. ‘Human’ issues  </vt:lpstr>
      <vt:lpstr>Conclusions </vt:lpstr>
      <vt:lpstr>Great Decisions 2022:  Toledo Public Library – Downtown Branch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Changing Demographics   </dc:title>
  <dc:creator>M. Joel Voss</dc:creator>
  <cp:lastModifiedBy>Caceres, Jetsa</cp:lastModifiedBy>
  <cp:revision>39</cp:revision>
  <dcterms:created xsi:type="dcterms:W3CDTF">2022-07-26T15:59:28Z</dcterms:created>
  <dcterms:modified xsi:type="dcterms:W3CDTF">2022-09-09T16:27:33Z</dcterms:modified>
</cp:coreProperties>
</file>