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8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9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1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9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1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4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2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3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F93F5-8135-DA41-B949-BF6ED52899EB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2F605-60ED-E947-8DE5-01EC210EB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4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Correcting Misperceptions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Gateway Activities in WAC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23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 idx="4294967295"/>
          </p:nvPr>
        </p:nvSpPr>
        <p:spPr>
          <a:xfrm>
            <a:off x="2209800" y="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WAC approaches in Geology courses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90058" y="3352800"/>
            <a:ext cx="846738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writing </a:t>
            </a:r>
            <a:r>
              <a:rPr lang="en-US" alt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prompt</a:t>
            </a:r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beginning of class, before discussing the topic</a:t>
            </a:r>
          </a:p>
          <a:p>
            <a:pPr eaLnBrk="1" hangingPunct="1"/>
            <a:endParaRPr lang="en-US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US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en-US" alt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 carbon dioxide released by human activities</a:t>
            </a:r>
          </a:p>
          <a:p>
            <a:pPr eaLnBrk="1" hangingPunct="1"/>
            <a:r>
              <a:rPr lang="en-US" alt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affect ozone in the atmosphere?</a:t>
            </a:r>
            <a:endParaRPr lang="en-US" altLang="en-US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0057" y="1219200"/>
            <a:ext cx="65337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Verdana" panose="020B0604030504040204" pitchFamily="34" charset="0"/>
              </a:rPr>
              <a:t>Dealing with persistent misconceptions</a:t>
            </a:r>
          </a:p>
          <a:p>
            <a:endParaRPr lang="en-US" altLang="en-US" dirty="0">
              <a:latin typeface="Verdana" panose="020B0604030504040204" pitchFamily="34" charset="0"/>
            </a:endParaRPr>
          </a:p>
          <a:p>
            <a:r>
              <a:rPr lang="en-US" altLang="en-US" dirty="0">
                <a:latin typeface="Verdana" panose="020B0604030504040204" pitchFamily="34" charset="0"/>
              </a:rPr>
              <a:t>  A </a:t>
            </a:r>
            <a:r>
              <a:rPr lang="en-US" altLang="en-US" b="1" i="1" dirty="0">
                <a:latin typeface="Verdana" panose="020B0604030504040204" pitchFamily="34" charset="0"/>
              </a:rPr>
              <a:t>gateway</a:t>
            </a:r>
            <a:r>
              <a:rPr lang="en-US" altLang="en-US" dirty="0">
                <a:latin typeface="Verdana" panose="020B0604030504040204" pitchFamily="34" charset="0"/>
              </a:rPr>
              <a:t> question in Physical </a:t>
            </a:r>
            <a:r>
              <a:rPr lang="en-US" altLang="en-US" dirty="0">
                <a:latin typeface="Verdana" panose="020B0604030504040204" pitchFamily="34" charset="0"/>
              </a:rPr>
              <a:t>Geology</a:t>
            </a:r>
          </a:p>
          <a:p>
            <a:endParaRPr lang="en-US" dirty="0">
              <a:latin typeface="Verdana" panose="020B0604030504040204" pitchFamily="34" charset="0"/>
            </a:endParaRPr>
          </a:p>
          <a:p>
            <a:r>
              <a:rPr lang="en-US" dirty="0">
                <a:latin typeface="Verdana" panose="020B0604030504040204" pitchFamily="34" charset="0"/>
              </a:rPr>
              <a:t>Physical Geology is a Gen Ed / Core Curriculum course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59101" y="6286500"/>
            <a:ext cx="686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series was created </a:t>
            </a:r>
            <a:r>
              <a:rPr lang="en-US"/>
              <a:t>by Dr</a:t>
            </a:r>
            <a:r>
              <a:rPr lang="en-US" dirty="0"/>
              <a:t>. David </a:t>
            </a:r>
            <a:r>
              <a:rPr lang="en-US" dirty="0" err="1"/>
              <a:t>Krantz</a:t>
            </a:r>
            <a:r>
              <a:rPr lang="en-US" dirty="0"/>
              <a:t>, EEES, University of Toledo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en-US" sz="2800">
                <a:latin typeface="Verdana" pitchFamily="34" charset="0"/>
              </a:rPr>
              <a:t>CFCs and ozone depletion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5000" y="1066801"/>
            <a:ext cx="3627438" cy="2835275"/>
            <a:chOff x="381000" y="1066800"/>
            <a:chExt cx="3627438" cy="2835275"/>
          </a:xfrm>
        </p:grpSpPr>
        <p:sp>
          <p:nvSpPr>
            <p:cNvPr id="81925" name="Text Box 5"/>
            <p:cNvSpPr txBox="1">
              <a:spLocks noChangeArrowheads="1"/>
            </p:cNvSpPr>
            <p:nvPr/>
          </p:nvSpPr>
          <p:spPr bwMode="auto">
            <a:xfrm>
              <a:off x="381000" y="3505200"/>
              <a:ext cx="3627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Verdana" pitchFamily="34" charset="0"/>
                </a:rPr>
                <a:t>CFC = chloro fluoro carbon</a:t>
              </a:r>
            </a:p>
          </p:txBody>
        </p:sp>
        <p:pic>
          <p:nvPicPr>
            <p:cNvPr id="81926" name="Picture 6" descr="NAS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1066800"/>
              <a:ext cx="3048000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1927" name="Picture 7" descr="NASA_ozone_destroyed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65300"/>
            <a:ext cx="312420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29" name="Picture 9" descr="NASA_ozone_destroyed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3860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905001" y="4114800"/>
            <a:ext cx="3832331" cy="2428736"/>
            <a:chOff x="381000" y="4114800"/>
            <a:chExt cx="3832331" cy="2428736"/>
          </a:xfrm>
        </p:grpSpPr>
        <p:pic>
          <p:nvPicPr>
            <p:cNvPr id="7" name="Picture 6" descr="ozone_molecul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619" y="4114800"/>
              <a:ext cx="160020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81000" y="5835650"/>
              <a:ext cx="383233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Verdana" pitchFamily="34" charset="0"/>
                </a:rPr>
                <a:t>Discussion:  </a:t>
              </a:r>
              <a:r>
                <a:rPr lang="en-US" sz="2000" i="1" dirty="0">
                  <a:solidFill>
                    <a:srgbClr val="000000"/>
                  </a:solidFill>
                  <a:latin typeface="Verdana" pitchFamily="34" charset="0"/>
                </a:rPr>
                <a:t>What is ozone?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i="1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US" sz="2000" i="1" dirty="0">
                  <a:solidFill>
                    <a:srgbClr val="000000"/>
                  </a:solidFill>
                  <a:latin typeface="Verdana" pitchFamily="34" charset="0"/>
                </a:rPr>
                <a:t>    Why is ozone important?</a:t>
              </a:r>
              <a:endParaRPr lang="en-US" sz="2000" i="1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</p:grp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532439" y="905014"/>
            <a:ext cx="41825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Discussion:  </a:t>
            </a:r>
            <a:r>
              <a:rPr lang="en-US" sz="2000" i="1" dirty="0">
                <a:solidFill>
                  <a:srgbClr val="000000"/>
                </a:solidFill>
                <a:latin typeface="Verdana" pitchFamily="34" charset="0"/>
              </a:rPr>
              <a:t>What are CFCs?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Verdana" pitchFamily="34" charset="0"/>
              </a:rPr>
              <a:t> How do CFCs degrade ozone?</a:t>
            </a:r>
            <a:endParaRPr lang="en-US" sz="2000" i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2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en-US" sz="2800">
                <a:latin typeface="Verdana" pitchFamily="34" charset="0"/>
              </a:rPr>
              <a:t>The Earth’s ozone layer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429000" y="4953001"/>
            <a:ext cx="5566204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u="sng" dirty="0">
                <a:solidFill>
                  <a:srgbClr val="000000"/>
                </a:solidFill>
                <a:latin typeface="Verdana" pitchFamily="34" charset="0"/>
              </a:rPr>
              <a:t>REALLY Important Point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  Ozone depletion IS NOT the same issue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     as Global Climate Change</a:t>
            </a:r>
            <a:endParaRPr lang="en-US" sz="2000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83972" name="Picture 4" descr="NA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838200"/>
            <a:ext cx="4191000" cy="402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20836" y="1627257"/>
            <a:ext cx="22653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Discussion: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Verdana" pitchFamily="34" charset="0"/>
              </a:rPr>
              <a:t>Global impacts</a:t>
            </a:r>
          </a:p>
        </p:txBody>
      </p:sp>
    </p:spTree>
    <p:extLst>
      <p:ext uri="{BB962C8B-B14F-4D97-AF65-F5344CB8AC3E}">
        <p14:creationId xmlns:p14="http://schemas.microsoft.com/office/powerpoint/2010/main" val="67603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en-US" sz="2800">
                <a:latin typeface="Verdana" pitchFamily="34" charset="0"/>
              </a:rPr>
              <a:t>The Earth’s ozone layer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429000" y="4953001"/>
            <a:ext cx="57320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u="sng" dirty="0">
                <a:solidFill>
                  <a:srgbClr val="000000"/>
                </a:solidFill>
                <a:latin typeface="Verdana" pitchFamily="34" charset="0"/>
              </a:rPr>
              <a:t>Another REALLY Important Point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 Carbon dioxide DOES NOT deplete ozone</a:t>
            </a:r>
            <a:endParaRPr lang="en-US" sz="2000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83972" name="Picture 4" descr="NA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838200"/>
            <a:ext cx="4191000" cy="402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909386" y="5867400"/>
            <a:ext cx="8377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dirty="0">
                <a:solidFill>
                  <a:srgbClr val="000000"/>
                </a:solidFill>
                <a:latin typeface="Verdana" pitchFamily="34" charset="0"/>
              </a:rPr>
              <a:t>** This written response reappears on the next exam **</a:t>
            </a:r>
            <a:endParaRPr lang="en-US" sz="2000" b="1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20836" y="1627257"/>
            <a:ext cx="22653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Discussion: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Verdana" pitchFamily="34" charset="0"/>
              </a:rPr>
              <a:t>Global impacts</a:t>
            </a:r>
          </a:p>
        </p:txBody>
      </p:sp>
    </p:spTree>
    <p:extLst>
      <p:ext uri="{BB962C8B-B14F-4D97-AF65-F5344CB8AC3E}">
        <p14:creationId xmlns:p14="http://schemas.microsoft.com/office/powerpoint/2010/main" val="55320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Correcting Misperceptions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87382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asking students what they CURRENTLY think before offering instruction, you have the chance to CORRECT prior misconceptions that are going to interfere with the ability to learn new information. </a:t>
            </a:r>
          </a:p>
          <a:p>
            <a:endParaRPr lang="en-US" dirty="0"/>
          </a:p>
          <a:p>
            <a:r>
              <a:rPr lang="en-US" dirty="0" smtClean="0"/>
              <a:t>In this example, if a student persists in thinking that carbon dioxide created by human activity is what is depleting the atmospheric ozone layer, they will never fully understand that there is a significant difference between the emission of </a:t>
            </a:r>
            <a:r>
              <a:rPr lang="en-US" dirty="0" err="1" smtClean="0"/>
              <a:t>chloro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dirty="0" err="1" smtClean="0"/>
              <a:t>louro</a:t>
            </a:r>
            <a:r>
              <a:rPr lang="en-US" dirty="0" smtClean="0"/>
              <a:t> carbons, which contribute to the depletion of the ozone layer, and carbon dioxide emissions created by human activity, which are linked to global climate change but NOT to ozone depletion. </a:t>
            </a:r>
          </a:p>
          <a:p>
            <a:endParaRPr lang="en-US" dirty="0"/>
          </a:p>
          <a:p>
            <a:r>
              <a:rPr lang="en-US" dirty="0" smtClean="0"/>
              <a:t>Both ozone depletion and carbon dioxide emissions are linked to global warming, but not by the </a:t>
            </a:r>
            <a:r>
              <a:rPr lang="en-US" smtClean="0"/>
              <a:t>same mechanism.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5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300</Words>
  <Application>Microsoft Macintosh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Verdana</vt:lpstr>
      <vt:lpstr>Arial</vt:lpstr>
      <vt:lpstr>Office Theme</vt:lpstr>
      <vt:lpstr>Correcting Misperceptions</vt:lpstr>
      <vt:lpstr>WAC approaches in Geology courses</vt:lpstr>
      <vt:lpstr>CFCs and ozone depletion</vt:lpstr>
      <vt:lpstr>The Earth’s ozone layer</vt:lpstr>
      <vt:lpstr>The Earth’s ozone layer</vt:lpstr>
      <vt:lpstr>Correcting Misperceptions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Correcting Misperceptions</dc:title>
  <dc:creator>Schneider, Barbara</dc:creator>
  <cp:lastModifiedBy>Schneider, Barbara</cp:lastModifiedBy>
  <cp:revision>2</cp:revision>
  <dcterms:created xsi:type="dcterms:W3CDTF">2018-07-09T16:48:35Z</dcterms:created>
  <dcterms:modified xsi:type="dcterms:W3CDTF">2018-07-09T16:59:21Z</dcterms:modified>
</cp:coreProperties>
</file>