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0" r:id="rId2"/>
    <p:sldId id="279" r:id="rId3"/>
    <p:sldId id="290" r:id="rId4"/>
    <p:sldId id="289" r:id="rId5"/>
    <p:sldId id="282" r:id="rId6"/>
    <p:sldId id="281" r:id="rId7"/>
    <p:sldId id="297" r:id="rId8"/>
    <p:sldId id="296" r:id="rId9"/>
    <p:sldId id="299" r:id="rId10"/>
    <p:sldId id="300" r:id="rId11"/>
    <p:sldId id="291" r:id="rId12"/>
    <p:sldId id="292" r:id="rId13"/>
    <p:sldId id="293" r:id="rId14"/>
    <p:sldId id="302" r:id="rId15"/>
    <p:sldId id="295" r:id="rId16"/>
    <p:sldId id="298" r:id="rId17"/>
    <p:sldId id="301" r:id="rId18"/>
    <p:sldId id="294" r:id="rId19"/>
  </p:sldIdLst>
  <p:sldSz cx="12192000" cy="6858000"/>
  <p:notesSz cx="69850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99FF"/>
    <a:srgbClr val="002570"/>
    <a:srgbClr val="009999"/>
    <a:srgbClr val="002F8E"/>
    <a:srgbClr val="99CCFF"/>
    <a:srgbClr val="00CCFF"/>
    <a:srgbClr val="00FFFF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5" autoAdjust="0"/>
    <p:restoredTop sz="95309" autoAdjust="0"/>
  </p:normalViewPr>
  <p:slideViewPr>
    <p:cSldViewPr snapToGrid="0">
      <p:cViewPr varScale="1">
        <p:scale>
          <a:sx n="109" d="100"/>
          <a:sy n="109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AB17D7-418E-4409-8F86-F76737F323A2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1DA32A54-CA75-4A7F-B578-2E2373097F22}">
      <dgm:prSet phldrT="[Text]" custT="1"/>
      <dgm:spPr/>
      <dgm:t>
        <a:bodyPr/>
        <a:lstStyle/>
        <a:p>
          <a:r>
            <a:rPr lang="en-US" sz="2000" b="1" dirty="0" smtClean="0"/>
            <a:t>Bachelor of Business Administration (BBA) in Accounting</a:t>
          </a:r>
        </a:p>
        <a:p>
          <a:r>
            <a:rPr lang="en-US" sz="1400" dirty="0" smtClean="0"/>
            <a:t>- </a:t>
          </a:r>
          <a:r>
            <a:rPr lang="en-US" altLang="en-US" sz="1400" dirty="0" smtClean="0"/>
            <a:t>4 year degree (126 semester credit hours)</a:t>
          </a:r>
        </a:p>
        <a:p>
          <a:r>
            <a:rPr lang="en-US" altLang="en-US" sz="1400" dirty="0" smtClean="0"/>
            <a:t>- A Minor in Accounting is also available</a:t>
          </a:r>
        </a:p>
        <a:p>
          <a:r>
            <a:rPr lang="en-US" altLang="en-US" sz="1400" dirty="0" smtClean="0"/>
            <a:t>- 9 semester credit hour program for Business majors</a:t>
          </a:r>
          <a:endParaRPr lang="en-US" sz="1400" dirty="0"/>
        </a:p>
      </dgm:t>
    </dgm:pt>
    <dgm:pt modelId="{6B7014F5-0719-4007-87EF-35F2B0948612}" type="parTrans" cxnId="{BD195CFC-D4A6-4F30-AEEB-717DD25E26A7}">
      <dgm:prSet/>
      <dgm:spPr/>
      <dgm:t>
        <a:bodyPr/>
        <a:lstStyle/>
        <a:p>
          <a:endParaRPr lang="en-US"/>
        </a:p>
      </dgm:t>
    </dgm:pt>
    <dgm:pt modelId="{1CCE38B3-14CA-43A8-9F2A-E072A5898A6C}" type="sibTrans" cxnId="{BD195CFC-D4A6-4F30-AEEB-717DD25E26A7}">
      <dgm:prSet/>
      <dgm:spPr/>
      <dgm:t>
        <a:bodyPr/>
        <a:lstStyle/>
        <a:p>
          <a:endParaRPr lang="en-US"/>
        </a:p>
      </dgm:t>
    </dgm:pt>
    <dgm:pt modelId="{80C1F03F-A3D7-4D71-B9EB-0111D2353154}">
      <dgm:prSet phldrT="[Text]" custT="1"/>
      <dgm:spPr/>
      <dgm:t>
        <a:bodyPr/>
        <a:lstStyle/>
        <a:p>
          <a:r>
            <a:rPr lang="en-US" sz="1700" dirty="0" smtClean="0"/>
            <a:t>   </a:t>
          </a:r>
          <a:r>
            <a:rPr lang="en-US" sz="2000" b="1" dirty="0" smtClean="0"/>
            <a:t>Master of Science in Accountancy (MSA)</a:t>
          </a:r>
        </a:p>
        <a:p>
          <a:r>
            <a:rPr lang="en-US" sz="1700" dirty="0" smtClean="0"/>
            <a:t>   - 30 semester credit hour program</a:t>
          </a:r>
          <a:endParaRPr lang="en-US" sz="1700" dirty="0"/>
        </a:p>
      </dgm:t>
    </dgm:pt>
    <dgm:pt modelId="{AEBA7D87-0CE6-48AC-87A9-4023D91860C4}" type="parTrans" cxnId="{2225152C-03D6-4A8A-A7C9-A5EC2A60385A}">
      <dgm:prSet/>
      <dgm:spPr/>
      <dgm:t>
        <a:bodyPr/>
        <a:lstStyle/>
        <a:p>
          <a:endParaRPr lang="en-US"/>
        </a:p>
      </dgm:t>
    </dgm:pt>
    <dgm:pt modelId="{9FDA1313-28A7-4371-AFCD-530C7A471AC4}" type="sibTrans" cxnId="{2225152C-03D6-4A8A-A7C9-A5EC2A60385A}">
      <dgm:prSet/>
      <dgm:spPr/>
      <dgm:t>
        <a:bodyPr/>
        <a:lstStyle/>
        <a:p>
          <a:endParaRPr lang="en-US"/>
        </a:p>
      </dgm:t>
    </dgm:pt>
    <dgm:pt modelId="{4BBF50BF-FEAC-4657-A581-D47F07F4838D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altLang="en-US" sz="2000" b="1" dirty="0" smtClean="0"/>
            <a:t>Curriculum is continuously being updated to keep up with the profession</a:t>
          </a:r>
        </a:p>
        <a:p>
          <a:r>
            <a:rPr lang="en-US" sz="1700" dirty="0" smtClean="0"/>
            <a:t>- </a:t>
          </a:r>
          <a:r>
            <a:rPr lang="en-US" altLang="en-US" sz="1700" dirty="0" smtClean="0"/>
            <a:t>Accounting Advisory Board – made up of representatives from the Big 4 accounting firms, regional accounting firms, and major corporations in the region</a:t>
          </a:r>
          <a:endParaRPr lang="en-US" sz="1700" dirty="0"/>
        </a:p>
      </dgm:t>
    </dgm:pt>
    <dgm:pt modelId="{862FCF86-CB21-485B-AD8E-0B707F12E115}" type="parTrans" cxnId="{2A8D8165-09B3-4E25-9FA6-3F9006CDE9CE}">
      <dgm:prSet/>
      <dgm:spPr/>
      <dgm:t>
        <a:bodyPr/>
        <a:lstStyle/>
        <a:p>
          <a:endParaRPr lang="en-US"/>
        </a:p>
      </dgm:t>
    </dgm:pt>
    <dgm:pt modelId="{E665D8AF-2C8B-4702-A3A0-BE8623C6378F}" type="sibTrans" cxnId="{2A8D8165-09B3-4E25-9FA6-3F9006CDE9CE}">
      <dgm:prSet/>
      <dgm:spPr/>
      <dgm:t>
        <a:bodyPr/>
        <a:lstStyle/>
        <a:p>
          <a:endParaRPr lang="en-US"/>
        </a:p>
      </dgm:t>
    </dgm:pt>
    <dgm:pt modelId="{8C6BC198-637B-40D0-84AF-2A41C78BED4E}" type="pres">
      <dgm:prSet presAssocID="{27AB17D7-418E-4409-8F86-F76737F323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054C887-21E6-43E0-8452-D11311136035}" type="pres">
      <dgm:prSet presAssocID="{27AB17D7-418E-4409-8F86-F76737F323A2}" presName="Name1" presStyleCnt="0"/>
      <dgm:spPr/>
    </dgm:pt>
    <dgm:pt modelId="{206E077A-7E31-468F-BFD5-49149F8FD38B}" type="pres">
      <dgm:prSet presAssocID="{27AB17D7-418E-4409-8F86-F76737F323A2}" presName="cycle" presStyleCnt="0"/>
      <dgm:spPr/>
    </dgm:pt>
    <dgm:pt modelId="{3774A6F8-386E-4677-9EC4-A27AAB5C321B}" type="pres">
      <dgm:prSet presAssocID="{27AB17D7-418E-4409-8F86-F76737F323A2}" presName="srcNode" presStyleLbl="node1" presStyleIdx="0" presStyleCnt="3"/>
      <dgm:spPr/>
    </dgm:pt>
    <dgm:pt modelId="{1010F57C-EB8B-4C4B-973F-708A5C1AF790}" type="pres">
      <dgm:prSet presAssocID="{27AB17D7-418E-4409-8F86-F76737F323A2}" presName="conn" presStyleLbl="parChTrans1D2" presStyleIdx="0" presStyleCnt="1"/>
      <dgm:spPr/>
      <dgm:t>
        <a:bodyPr/>
        <a:lstStyle/>
        <a:p>
          <a:endParaRPr lang="en-US"/>
        </a:p>
      </dgm:t>
    </dgm:pt>
    <dgm:pt modelId="{B06331EA-8033-40FA-AE8E-3D70CDF92AC8}" type="pres">
      <dgm:prSet presAssocID="{27AB17D7-418E-4409-8F86-F76737F323A2}" presName="extraNode" presStyleLbl="node1" presStyleIdx="0" presStyleCnt="3"/>
      <dgm:spPr/>
    </dgm:pt>
    <dgm:pt modelId="{72514E12-C84C-44C6-89B4-3DCE02FC47BD}" type="pres">
      <dgm:prSet presAssocID="{27AB17D7-418E-4409-8F86-F76737F323A2}" presName="dstNode" presStyleLbl="node1" presStyleIdx="0" presStyleCnt="3"/>
      <dgm:spPr/>
    </dgm:pt>
    <dgm:pt modelId="{3A731489-F01D-4066-BA2E-A8C4B8432129}" type="pres">
      <dgm:prSet presAssocID="{1DA32A54-CA75-4A7F-B578-2E2373097F22}" presName="text_1" presStyleLbl="node1" presStyleIdx="0" presStyleCnt="3" custScaleY="131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EC2F31-76F3-40C6-B471-27AEE239493D}" type="pres">
      <dgm:prSet presAssocID="{1DA32A54-CA75-4A7F-B578-2E2373097F22}" presName="accent_1" presStyleCnt="0"/>
      <dgm:spPr/>
    </dgm:pt>
    <dgm:pt modelId="{4F25CAA3-E360-473E-90F4-08B8D338842B}" type="pres">
      <dgm:prSet presAssocID="{1DA32A54-CA75-4A7F-B578-2E2373097F22}" presName="accentRepeatNode" presStyleLbl="solidFgAcc1" presStyleIdx="0" presStyleCnt="3" custScaleY="109154"/>
      <dgm:spPr/>
    </dgm:pt>
    <dgm:pt modelId="{B03FCDEB-40C2-481E-A195-5B75127958A0}" type="pres">
      <dgm:prSet presAssocID="{80C1F03F-A3D7-4D71-B9EB-0111D2353154}" presName="text_2" presStyleLbl="node1" presStyleIdx="1" presStyleCnt="3" custScaleX="105775" custScaleY="131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C8027-F260-48A2-8A95-58BEED3D01C4}" type="pres">
      <dgm:prSet presAssocID="{80C1F03F-A3D7-4D71-B9EB-0111D2353154}" presName="accent_2" presStyleCnt="0"/>
      <dgm:spPr/>
    </dgm:pt>
    <dgm:pt modelId="{81E08C5D-82AB-43C7-9FC2-230DBCF7C32E}" type="pres">
      <dgm:prSet presAssocID="{80C1F03F-A3D7-4D71-B9EB-0111D2353154}" presName="accentRepeatNode" presStyleLbl="solidFgAcc1" presStyleIdx="1" presStyleCnt="3" custScaleY="109350"/>
      <dgm:spPr/>
    </dgm:pt>
    <dgm:pt modelId="{99C51A92-FCE1-4A3E-9017-4A777849AB91}" type="pres">
      <dgm:prSet presAssocID="{4BBF50BF-FEAC-4657-A581-D47F07F4838D}" presName="text_3" presStyleLbl="node1" presStyleIdx="2" presStyleCnt="3" custScaleX="100068" custScaleY="131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F56A7F-4CA6-4991-84E6-ED2045B21A6B}" type="pres">
      <dgm:prSet presAssocID="{4BBF50BF-FEAC-4657-A581-D47F07F4838D}" presName="accent_3" presStyleCnt="0"/>
      <dgm:spPr/>
    </dgm:pt>
    <dgm:pt modelId="{BB9D9493-2FE4-4B3C-963B-0C51012681F5}" type="pres">
      <dgm:prSet presAssocID="{4BBF50BF-FEAC-4657-A581-D47F07F4838D}" presName="accentRepeatNode" presStyleLbl="solidFgAcc1" presStyleIdx="2" presStyleCnt="3" custScaleY="109350"/>
      <dgm:spPr/>
    </dgm:pt>
  </dgm:ptLst>
  <dgm:cxnLst>
    <dgm:cxn modelId="{2225152C-03D6-4A8A-A7C9-A5EC2A60385A}" srcId="{27AB17D7-418E-4409-8F86-F76737F323A2}" destId="{80C1F03F-A3D7-4D71-B9EB-0111D2353154}" srcOrd="1" destOrd="0" parTransId="{AEBA7D87-0CE6-48AC-87A9-4023D91860C4}" sibTransId="{9FDA1313-28A7-4371-AFCD-530C7A471AC4}"/>
    <dgm:cxn modelId="{82E4A626-14CA-4273-83C0-51E4B3953FF1}" type="presOf" srcId="{1CCE38B3-14CA-43A8-9F2A-E072A5898A6C}" destId="{1010F57C-EB8B-4C4B-973F-708A5C1AF790}" srcOrd="0" destOrd="0" presId="urn:microsoft.com/office/officeart/2008/layout/VerticalCurvedList"/>
    <dgm:cxn modelId="{7B0FD74F-2A69-43F9-9650-0BC299ACC45C}" type="presOf" srcId="{27AB17D7-418E-4409-8F86-F76737F323A2}" destId="{8C6BC198-637B-40D0-84AF-2A41C78BED4E}" srcOrd="0" destOrd="0" presId="urn:microsoft.com/office/officeart/2008/layout/VerticalCurvedList"/>
    <dgm:cxn modelId="{A6868402-5BAE-428C-AAED-8EC988EB0FE6}" type="presOf" srcId="{1DA32A54-CA75-4A7F-B578-2E2373097F22}" destId="{3A731489-F01D-4066-BA2E-A8C4B8432129}" srcOrd="0" destOrd="0" presId="urn:microsoft.com/office/officeart/2008/layout/VerticalCurvedList"/>
    <dgm:cxn modelId="{7C671E3D-A61C-45F6-9C71-18EFB8480E49}" type="presOf" srcId="{4BBF50BF-FEAC-4657-A581-D47F07F4838D}" destId="{99C51A92-FCE1-4A3E-9017-4A777849AB91}" srcOrd="0" destOrd="0" presId="urn:microsoft.com/office/officeart/2008/layout/VerticalCurvedList"/>
    <dgm:cxn modelId="{2A8D8165-09B3-4E25-9FA6-3F9006CDE9CE}" srcId="{27AB17D7-418E-4409-8F86-F76737F323A2}" destId="{4BBF50BF-FEAC-4657-A581-D47F07F4838D}" srcOrd="2" destOrd="0" parTransId="{862FCF86-CB21-485B-AD8E-0B707F12E115}" sibTransId="{E665D8AF-2C8B-4702-A3A0-BE8623C6378F}"/>
    <dgm:cxn modelId="{BD195CFC-D4A6-4F30-AEEB-717DD25E26A7}" srcId="{27AB17D7-418E-4409-8F86-F76737F323A2}" destId="{1DA32A54-CA75-4A7F-B578-2E2373097F22}" srcOrd="0" destOrd="0" parTransId="{6B7014F5-0719-4007-87EF-35F2B0948612}" sibTransId="{1CCE38B3-14CA-43A8-9F2A-E072A5898A6C}"/>
    <dgm:cxn modelId="{A0029AED-87A4-4643-B6DA-D16804380D02}" type="presOf" srcId="{80C1F03F-A3D7-4D71-B9EB-0111D2353154}" destId="{B03FCDEB-40C2-481E-A195-5B75127958A0}" srcOrd="0" destOrd="0" presId="urn:microsoft.com/office/officeart/2008/layout/VerticalCurvedList"/>
    <dgm:cxn modelId="{84F48F24-2EB6-416A-9C7F-1B2036AA90B5}" type="presParOf" srcId="{8C6BC198-637B-40D0-84AF-2A41C78BED4E}" destId="{D054C887-21E6-43E0-8452-D11311136035}" srcOrd="0" destOrd="0" presId="urn:microsoft.com/office/officeart/2008/layout/VerticalCurvedList"/>
    <dgm:cxn modelId="{6DE2739A-DE24-4977-A176-634770E0A09B}" type="presParOf" srcId="{D054C887-21E6-43E0-8452-D11311136035}" destId="{206E077A-7E31-468F-BFD5-49149F8FD38B}" srcOrd="0" destOrd="0" presId="urn:microsoft.com/office/officeart/2008/layout/VerticalCurvedList"/>
    <dgm:cxn modelId="{A2EC8DE2-9199-4BC2-BB68-16EEA00F4A6C}" type="presParOf" srcId="{206E077A-7E31-468F-BFD5-49149F8FD38B}" destId="{3774A6F8-386E-4677-9EC4-A27AAB5C321B}" srcOrd="0" destOrd="0" presId="urn:microsoft.com/office/officeart/2008/layout/VerticalCurvedList"/>
    <dgm:cxn modelId="{37E72BED-CD04-4DE3-85FB-BB91B50CAD8E}" type="presParOf" srcId="{206E077A-7E31-468F-BFD5-49149F8FD38B}" destId="{1010F57C-EB8B-4C4B-973F-708A5C1AF790}" srcOrd="1" destOrd="0" presId="urn:microsoft.com/office/officeart/2008/layout/VerticalCurvedList"/>
    <dgm:cxn modelId="{A70E1824-7A16-4003-8861-ED1E8813561C}" type="presParOf" srcId="{206E077A-7E31-468F-BFD5-49149F8FD38B}" destId="{B06331EA-8033-40FA-AE8E-3D70CDF92AC8}" srcOrd="2" destOrd="0" presId="urn:microsoft.com/office/officeart/2008/layout/VerticalCurvedList"/>
    <dgm:cxn modelId="{958FF434-E344-486F-8306-261A6791CF92}" type="presParOf" srcId="{206E077A-7E31-468F-BFD5-49149F8FD38B}" destId="{72514E12-C84C-44C6-89B4-3DCE02FC47BD}" srcOrd="3" destOrd="0" presId="urn:microsoft.com/office/officeart/2008/layout/VerticalCurvedList"/>
    <dgm:cxn modelId="{3E894525-3983-4FF0-8605-377852EBFEA9}" type="presParOf" srcId="{D054C887-21E6-43E0-8452-D11311136035}" destId="{3A731489-F01D-4066-BA2E-A8C4B8432129}" srcOrd="1" destOrd="0" presId="urn:microsoft.com/office/officeart/2008/layout/VerticalCurvedList"/>
    <dgm:cxn modelId="{507B48D9-C4E2-45A5-8983-7AD230466823}" type="presParOf" srcId="{D054C887-21E6-43E0-8452-D11311136035}" destId="{A7EC2F31-76F3-40C6-B471-27AEE239493D}" srcOrd="2" destOrd="0" presId="urn:microsoft.com/office/officeart/2008/layout/VerticalCurvedList"/>
    <dgm:cxn modelId="{DBB1BA64-BF3F-436E-A37A-DCC76DB0960E}" type="presParOf" srcId="{A7EC2F31-76F3-40C6-B471-27AEE239493D}" destId="{4F25CAA3-E360-473E-90F4-08B8D338842B}" srcOrd="0" destOrd="0" presId="urn:microsoft.com/office/officeart/2008/layout/VerticalCurvedList"/>
    <dgm:cxn modelId="{9F8D7D45-D58E-4199-B926-D039ED8500CB}" type="presParOf" srcId="{D054C887-21E6-43E0-8452-D11311136035}" destId="{B03FCDEB-40C2-481E-A195-5B75127958A0}" srcOrd="3" destOrd="0" presId="urn:microsoft.com/office/officeart/2008/layout/VerticalCurvedList"/>
    <dgm:cxn modelId="{B156B5E3-A950-40D2-BB50-136FC7025A6C}" type="presParOf" srcId="{D054C887-21E6-43E0-8452-D11311136035}" destId="{9FEC8027-F260-48A2-8A95-58BEED3D01C4}" srcOrd="4" destOrd="0" presId="urn:microsoft.com/office/officeart/2008/layout/VerticalCurvedList"/>
    <dgm:cxn modelId="{01029E6E-2263-4C5B-8EB8-8753A6B48B42}" type="presParOf" srcId="{9FEC8027-F260-48A2-8A95-58BEED3D01C4}" destId="{81E08C5D-82AB-43C7-9FC2-230DBCF7C32E}" srcOrd="0" destOrd="0" presId="urn:microsoft.com/office/officeart/2008/layout/VerticalCurvedList"/>
    <dgm:cxn modelId="{463272EB-5F52-4C8B-B844-696CD49D0AB2}" type="presParOf" srcId="{D054C887-21E6-43E0-8452-D11311136035}" destId="{99C51A92-FCE1-4A3E-9017-4A777849AB91}" srcOrd="5" destOrd="0" presId="urn:microsoft.com/office/officeart/2008/layout/VerticalCurvedList"/>
    <dgm:cxn modelId="{7147CCFB-D3CB-462A-892F-C13060DD9313}" type="presParOf" srcId="{D054C887-21E6-43E0-8452-D11311136035}" destId="{A6F56A7F-4CA6-4991-84E6-ED2045B21A6B}" srcOrd="6" destOrd="0" presId="urn:microsoft.com/office/officeart/2008/layout/VerticalCurvedList"/>
    <dgm:cxn modelId="{085C39B7-E293-4F07-AF61-41B1884E2786}" type="presParOf" srcId="{A6F56A7F-4CA6-4991-84E6-ED2045B21A6B}" destId="{BB9D9493-2FE4-4B3C-963B-0C51012681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0F57C-EB8B-4C4B-973F-708A5C1AF790}">
      <dsp:nvSpPr>
        <dsp:cNvPr id="0" name=""/>
        <dsp:cNvSpPr/>
      </dsp:nvSpPr>
      <dsp:spPr>
        <a:xfrm>
          <a:off x="-6224899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31489-F01D-4066-BA2E-A8C4B8432129}">
      <dsp:nvSpPr>
        <dsp:cNvPr id="0" name=""/>
        <dsp:cNvSpPr/>
      </dsp:nvSpPr>
      <dsp:spPr>
        <a:xfrm>
          <a:off x="652388" y="371688"/>
          <a:ext cx="7301111" cy="1424090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Bachelor of Business Administration (BBA) in Accounting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- </a:t>
          </a:r>
          <a:r>
            <a:rPr lang="en-US" altLang="en-US" sz="1400" kern="1200" dirty="0" smtClean="0"/>
            <a:t>4 year degree (126 semester credit hours)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kern="1200" dirty="0" smtClean="0"/>
            <a:t>- A Minor in Accounting is also available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kern="1200" dirty="0" smtClean="0"/>
            <a:t>- 9 semester credit hour program for Business majors</a:t>
          </a:r>
          <a:endParaRPr lang="en-US" sz="1400" kern="1200" dirty="0"/>
        </a:p>
      </dsp:txBody>
      <dsp:txXfrm>
        <a:off x="652388" y="371688"/>
        <a:ext cx="7301111" cy="1424090"/>
      </dsp:txXfrm>
    </dsp:sp>
    <dsp:sp modelId="{4F25CAA3-E360-473E-90F4-08B8D338842B}">
      <dsp:nvSpPr>
        <dsp:cNvPr id="0" name=""/>
        <dsp:cNvSpPr/>
      </dsp:nvSpPr>
      <dsp:spPr>
        <a:xfrm>
          <a:off x="-24944" y="344396"/>
          <a:ext cx="1354666" cy="14786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FCDEB-40C2-481E-A195-5B75127958A0}">
      <dsp:nvSpPr>
        <dsp:cNvPr id="0" name=""/>
        <dsp:cNvSpPr/>
      </dsp:nvSpPr>
      <dsp:spPr>
        <a:xfrm>
          <a:off x="846881" y="1996101"/>
          <a:ext cx="7306063" cy="1426464"/>
        </a:xfrm>
        <a:prstGeom prst="rect">
          <a:avLst/>
        </a:prstGeom>
        <a:solidFill>
          <a:schemeClr val="accent5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   </a:t>
          </a:r>
          <a:r>
            <a:rPr lang="en-US" sz="2000" b="1" kern="1200" dirty="0" smtClean="0"/>
            <a:t>Master of Science in Accountancy (MSA)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   - 30 semester credit hour program</a:t>
          </a:r>
          <a:endParaRPr lang="en-US" sz="1700" kern="1200" dirty="0"/>
        </a:p>
      </dsp:txBody>
      <dsp:txXfrm>
        <a:off x="846881" y="1996101"/>
        <a:ext cx="7306063" cy="1426464"/>
      </dsp:txXfrm>
    </dsp:sp>
    <dsp:sp modelId="{81E08C5D-82AB-43C7-9FC2-230DBCF7C32E}">
      <dsp:nvSpPr>
        <dsp:cNvPr id="0" name=""/>
        <dsp:cNvSpPr/>
      </dsp:nvSpPr>
      <dsp:spPr>
        <a:xfrm>
          <a:off x="368992" y="1968669"/>
          <a:ext cx="1354666" cy="14813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51A92-FCE1-4A3E-9017-4A777849AB91}">
      <dsp:nvSpPr>
        <dsp:cNvPr id="0" name=""/>
        <dsp:cNvSpPr/>
      </dsp:nvSpPr>
      <dsp:spPr>
        <a:xfrm>
          <a:off x="649906" y="3621701"/>
          <a:ext cx="7306076" cy="142646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000" b="1" kern="1200" dirty="0" smtClean="0"/>
            <a:t>Curriculum is continuously being updated to keep up with the profession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- </a:t>
          </a:r>
          <a:r>
            <a:rPr lang="en-US" altLang="en-US" sz="1700" kern="1200" dirty="0" smtClean="0"/>
            <a:t>Accounting Advisory Board – made up of representatives from the Big 4 accounting firms, regional accounting firms, and major corporations in the region</a:t>
          </a:r>
          <a:endParaRPr lang="en-US" sz="1700" kern="1200" dirty="0"/>
        </a:p>
      </dsp:txBody>
      <dsp:txXfrm>
        <a:off x="649906" y="3621701"/>
        <a:ext cx="7306076" cy="1426464"/>
      </dsp:txXfrm>
    </dsp:sp>
    <dsp:sp modelId="{BB9D9493-2FE4-4B3C-963B-0C51012681F5}">
      <dsp:nvSpPr>
        <dsp:cNvPr id="0" name=""/>
        <dsp:cNvSpPr/>
      </dsp:nvSpPr>
      <dsp:spPr>
        <a:xfrm>
          <a:off x="-24944" y="3594269"/>
          <a:ext cx="1354666" cy="14813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160"/>
          </a:xfrm>
          <a:prstGeom prst="rect">
            <a:avLst/>
          </a:prstGeom>
        </p:spPr>
        <p:txBody>
          <a:bodyPr vert="horz" lIns="92885" tIns="46442" rIns="92885" bIns="46442" rtlCol="0"/>
          <a:lstStyle>
            <a:lvl1pPr algn="r">
              <a:defRPr sz="1200"/>
            </a:lvl1pPr>
          </a:lstStyle>
          <a:p>
            <a:fld id="{0C8F3761-7170-4454-91DE-5B8FCD70E7C3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85" tIns="46442" rIns="92885" bIns="4644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vert="horz" lIns="92885" tIns="46442" rIns="92885" bIns="4644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05841"/>
            <a:ext cx="3026833" cy="465159"/>
          </a:xfrm>
          <a:prstGeom prst="rect">
            <a:avLst/>
          </a:prstGeom>
        </p:spPr>
        <p:txBody>
          <a:bodyPr vert="horz" lIns="92885" tIns="46442" rIns="92885" bIns="46442" rtlCol="0" anchor="b"/>
          <a:lstStyle>
            <a:lvl1pPr algn="r">
              <a:defRPr sz="1200"/>
            </a:lvl1pPr>
          </a:lstStyle>
          <a:p>
            <a:fld id="{E392CEBF-02FB-4B32-B9EF-F5DE4CD57F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7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5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6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509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6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76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7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4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8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8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7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ADA60-5841-40E5-9E01-6FCD12A81E97}" type="datetimeFigureOut">
              <a:rPr lang="en-US" smtClean="0"/>
              <a:t>9/7/2018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61374-0B77-45D3-BE2E-0F13A989EA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9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igfuture.collegeboard.org/explore-careers/careers/hottest-careers-for-college-graduates#bachelors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erthalf.com/salary-guides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tartheregoplaces.com/why-accounting/salary-and-demand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iana.Franz@utoledo.edu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08"/>
          <a:stretch/>
        </p:blipFill>
        <p:spPr>
          <a:xfrm>
            <a:off x="0" y="0"/>
            <a:ext cx="1219199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40" y="873457"/>
            <a:ext cx="6718769" cy="322087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5636" y="1082077"/>
            <a:ext cx="640337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University of Toledo </a:t>
            </a:r>
            <a:r>
              <a:rPr lang="en-US" sz="4800" b="1" dirty="0" smtClean="0">
                <a:latin typeface="Freestyle Script" panose="030804020302050B0404" pitchFamily="66" charset="0"/>
                <a:cs typeface="Arial" panose="020B0604020202020204" pitchFamily="34" charset="0"/>
              </a:rPr>
              <a:t>Accounting Program &amp; Careers</a:t>
            </a:r>
            <a:endParaRPr lang="en-US" sz="4800" b="1" dirty="0">
              <a:latin typeface="Freestyle Script" panose="030804020302050B0404" pitchFamily="66" charset="0"/>
              <a:cs typeface="Arial" panose="020B0604020202020204" pitchFamily="34" charset="0"/>
            </a:endParaRPr>
          </a:p>
          <a:p>
            <a:pPr algn="ctr"/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Why Accounting?</a:t>
            </a:r>
            <a:endParaRPr lang="en-US" sz="7200" b="1" dirty="0">
              <a:latin typeface="Freestyle Script" panose="030804020302050B04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14149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02758"/>
            <a:ext cx="6141493" cy="2101755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+mj-lt"/>
              </a:rPr>
              <a:t>Graduate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+mj-lt"/>
              </a:rPr>
              <a:t>Accounting Courses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3285" y="112295"/>
            <a:ext cx="636871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6150: International </a:t>
            </a:r>
            <a:r>
              <a:rPr lang="en-US" altLang="en-US" sz="2800" dirty="0" smtClean="0"/>
              <a:t>Accounting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6190: Contemporary Accounting </a:t>
            </a:r>
            <a:r>
              <a:rPr lang="en-US" altLang="en-US" sz="2800" dirty="0" smtClean="0"/>
              <a:t>Problems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6210: Research in Accounting and </a:t>
            </a:r>
            <a:r>
              <a:rPr lang="en-US" altLang="en-US" sz="2800" dirty="0" smtClean="0"/>
              <a:t>Taxation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6310: Advanced Managerial </a:t>
            </a:r>
            <a:r>
              <a:rPr lang="en-US" altLang="en-US" sz="2800" dirty="0" smtClean="0"/>
              <a:t>Accounting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6430: Business Valuation and </a:t>
            </a:r>
            <a:r>
              <a:rPr lang="en-US" altLang="en-US" sz="2800" dirty="0" smtClean="0"/>
              <a:t>Analysis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6440: Advanced </a:t>
            </a:r>
            <a:r>
              <a:rPr lang="en-US" altLang="en-US" sz="2800" dirty="0" smtClean="0"/>
              <a:t>Auditing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914400" lvl="1" indent="-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6450: Fraud and Forensic Accounting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6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89" t="16322" b="14438"/>
          <a:stretch/>
        </p:blipFill>
        <p:spPr>
          <a:xfrm>
            <a:off x="3498842" y="-16042"/>
            <a:ext cx="6481550" cy="47484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8855310">
            <a:off x="10244763" y="1224409"/>
            <a:ext cx="1828800" cy="1828800"/>
          </a:xfrm>
          <a:prstGeom prst="rect">
            <a:avLst/>
          </a:prstGeom>
          <a:solidFill>
            <a:srgbClr val="FFCC00">
              <a:alpha val="88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8855310">
            <a:off x="8842530" y="2659700"/>
            <a:ext cx="1828800" cy="1828800"/>
          </a:xfrm>
          <a:prstGeom prst="rect">
            <a:avLst/>
          </a:prstGeom>
          <a:solidFill>
            <a:srgbClr val="FFCC00">
              <a:alpha val="88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8855310">
            <a:off x="10267350" y="4038512"/>
            <a:ext cx="1828800" cy="1828800"/>
          </a:xfrm>
          <a:prstGeom prst="rect">
            <a:avLst/>
          </a:prstGeom>
          <a:solidFill>
            <a:srgbClr val="FFCC00">
              <a:alpha val="88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658" y="666626"/>
            <a:ext cx="5308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C0000"/>
                </a:solidFill>
                <a:latin typeface="Lucida Handwriting" panose="03010101010101010101" pitchFamily="66" charset="0"/>
              </a:rPr>
              <a:t>What is a…</a:t>
            </a:r>
            <a:endParaRPr lang="en-US" sz="4000" b="1" dirty="0">
              <a:solidFill>
                <a:srgbClr val="CC00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026" name="Picture 2" descr="Image result for dollar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127" y="1442773"/>
            <a:ext cx="1392072" cy="13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llaborating at a t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065" y="2920609"/>
            <a:ext cx="1557730" cy="110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h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127" y="4256876"/>
            <a:ext cx="1465690" cy="146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1658" y="3893381"/>
            <a:ext cx="63912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CPA Exam Requirement: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Apply to sit based on state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Pass four exams with a 75% or higher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Exams: Auditing, Business Environment, Financial Accounting/Reporting, Regulation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21658" y="2248316"/>
            <a:ext cx="4368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Education requirement: </a:t>
            </a:r>
            <a:r>
              <a:rPr lang="en-US" sz="2800" dirty="0" smtClean="0"/>
              <a:t>A baccalaureate degree and 150 credit hours</a:t>
            </a:r>
          </a:p>
        </p:txBody>
      </p:sp>
    </p:spTree>
    <p:extLst>
      <p:ext uri="{BB962C8B-B14F-4D97-AF65-F5344CB8AC3E}">
        <p14:creationId xmlns:p14="http://schemas.microsoft.com/office/powerpoint/2010/main" val="27353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075" y="336329"/>
            <a:ext cx="8447964" cy="92333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F8E"/>
                </a:solidFill>
                <a:latin typeface="+mj-lt"/>
              </a:rPr>
              <a:t>Are there other certifications?</a:t>
            </a:r>
            <a:endParaRPr lang="en-US" sz="5400" b="1" dirty="0">
              <a:solidFill>
                <a:srgbClr val="002F8E"/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3429000"/>
            <a:ext cx="12192000" cy="1371600"/>
            <a:chOff x="0" y="4505808"/>
            <a:chExt cx="12192000" cy="13716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0" y="5149300"/>
              <a:ext cx="12192000" cy="84616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216075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100" dirty="0" smtClean="0"/>
                <a:t>CMA</a:t>
              </a:r>
              <a:endParaRPr lang="en-US" sz="31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951174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/>
                <a:t>CIA</a:t>
              </a:r>
              <a:endParaRPr lang="en-US" sz="40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3680687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50" dirty="0" smtClean="0"/>
                <a:t>CGMA</a:t>
              </a:r>
              <a:endParaRPr lang="en-US" sz="235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5410200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CFM</a:t>
              </a:r>
              <a:endParaRPr lang="en-US" sz="32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139713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/>
                <a:t>CFE</a:t>
              </a:r>
              <a:endParaRPr lang="en-US" sz="4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8869226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CGFM</a:t>
              </a:r>
              <a:endParaRPr lang="en-US" sz="24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0598739" y="4505808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99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/>
                <a:t>CFP</a:t>
              </a:r>
              <a:endParaRPr lang="en-US" sz="40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8688" y="5321468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F8E"/>
                </a:solidFill>
              </a:rPr>
              <a:t>Certified Management Accountant</a:t>
            </a:r>
            <a:endParaRPr lang="en-US" sz="2000" dirty="0">
              <a:solidFill>
                <a:srgbClr val="002F8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3787" y="5321468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F8E"/>
                </a:solidFill>
              </a:rPr>
              <a:t>Certified Internal Auditor</a:t>
            </a:r>
            <a:endParaRPr lang="en-US" sz="2000" dirty="0">
              <a:solidFill>
                <a:srgbClr val="002F8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7465" y="5167579"/>
            <a:ext cx="162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F8E"/>
                </a:solidFill>
              </a:rPr>
              <a:t>Certified Global Management</a:t>
            </a:r>
          </a:p>
          <a:p>
            <a:pPr algn="ctr"/>
            <a:r>
              <a:rPr lang="en-US" sz="2000" dirty="0" smtClean="0">
                <a:solidFill>
                  <a:srgbClr val="002F8E"/>
                </a:solidFill>
              </a:rPr>
              <a:t>Accountant</a:t>
            </a:r>
            <a:endParaRPr lang="en-US" sz="2000" dirty="0">
              <a:solidFill>
                <a:srgbClr val="002F8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41839" y="5167577"/>
            <a:ext cx="162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F8E"/>
                </a:solidFill>
              </a:rPr>
              <a:t>Certified Government Financial Manager</a:t>
            </a:r>
            <a:endParaRPr lang="en-US" sz="2000" dirty="0">
              <a:solidFill>
                <a:srgbClr val="002F8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2326" y="5321466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F8E"/>
                </a:solidFill>
              </a:rPr>
              <a:t>Certified Fraud Examiner</a:t>
            </a:r>
            <a:endParaRPr lang="en-US" sz="2000" dirty="0">
              <a:solidFill>
                <a:srgbClr val="002F8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1352" y="5321466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F8E"/>
                </a:solidFill>
              </a:rPr>
              <a:t>Certified Financial Planner</a:t>
            </a:r>
            <a:endParaRPr lang="en-US" sz="2000" dirty="0">
              <a:solidFill>
                <a:srgbClr val="002F8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82813" y="5321468"/>
            <a:ext cx="162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F8E"/>
                </a:solidFill>
              </a:rPr>
              <a:t>Certified Financial Manager</a:t>
            </a:r>
            <a:endParaRPr lang="en-US" sz="2000" dirty="0">
              <a:solidFill>
                <a:srgbClr val="002F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Image result for calcul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798" y="4053400"/>
            <a:ext cx="2796172" cy="279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27736" y="272715"/>
            <a:ext cx="2614863" cy="9279463"/>
            <a:chOff x="5903495" y="1331495"/>
            <a:chExt cx="2614863" cy="9279463"/>
          </a:xfrm>
        </p:grpSpPr>
        <p:sp>
          <p:nvSpPr>
            <p:cNvPr id="2" name="TextBox 1"/>
            <p:cNvSpPr txBox="1"/>
            <p:nvPr/>
          </p:nvSpPr>
          <p:spPr>
            <a:xfrm>
              <a:off x="6224336" y="1331495"/>
              <a:ext cx="2294022" cy="927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900" b="1" dirty="0" smtClean="0">
                  <a:solidFill>
                    <a:schemeClr val="accent3"/>
                  </a:solidFill>
                </a:rPr>
                <a:t>$</a:t>
              </a:r>
            </a:p>
            <a:p>
              <a:endParaRPr lang="en-US" sz="19900" b="1" dirty="0">
                <a:solidFill>
                  <a:schemeClr val="accent3"/>
                </a:solidFill>
              </a:endParaRPr>
            </a:p>
            <a:p>
              <a:endParaRPr lang="en-US" sz="19900" b="1" dirty="0">
                <a:solidFill>
                  <a:schemeClr val="accent3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 rot="427085">
              <a:off x="5903495" y="1732547"/>
              <a:ext cx="2053389" cy="2422358"/>
            </a:xfrm>
            <a:prstGeom prst="ellipse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2" name="Picture 8" descr="Image result for computer screen with ch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72" y="1046211"/>
            <a:ext cx="3636627" cy="363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275" y="267123"/>
            <a:ext cx="70323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How do I become an accountant?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275" y="1953309"/>
            <a:ext cx="6496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This is not </a:t>
            </a:r>
            <a:r>
              <a:rPr lang="en-US" altLang="en-US" sz="2200" b="1" dirty="0">
                <a:solidFill>
                  <a:schemeClr val="bg1"/>
                </a:solidFill>
                <a:cs typeface="Times New Roman" panose="02020603050405020304" pitchFamily="18" charset="0"/>
              </a:rPr>
              <a:t>an easy degree; if it was easy, everyone would do </a:t>
            </a:r>
            <a:r>
              <a:rPr lang="en-US" altLang="en-US" sz="2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it!</a:t>
            </a:r>
          </a:p>
          <a:p>
            <a:r>
              <a:rPr lang="en-US" altLang="en-US" sz="2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You will </a:t>
            </a: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have to work hard and a lot will be expected of </a:t>
            </a:r>
            <a:r>
              <a:rPr lang="en-US" altLang="en-US" sz="2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you</a:t>
            </a:r>
            <a:endParaRPr lang="en-US" altLang="en-US" sz="2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275" y="3502769"/>
            <a:ext cx="814459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cs typeface="Times New Roman" panose="02020603050405020304" pitchFamily="18" charset="0"/>
              </a:rPr>
              <a:t>What do you get in return if you major in accounting?</a:t>
            </a:r>
          </a:p>
          <a:p>
            <a:pPr marL="46863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Enhanced critical thinking, 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problem-solving</a:t>
            </a: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, and research skills</a:t>
            </a:r>
          </a:p>
          <a:p>
            <a:pPr marL="46863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Thorough knowledge of correct accounting procedures </a:t>
            </a:r>
          </a:p>
          <a:p>
            <a:pPr marL="46863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Financial expertise and experience</a:t>
            </a:r>
          </a:p>
          <a:p>
            <a:pPr marL="468630" lvl="1" indent="-28575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A job in accounting</a:t>
            </a:r>
            <a:r>
              <a:rPr lang="en-US" altLang="en-US" sz="2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!!</a:t>
            </a:r>
          </a:p>
          <a:p>
            <a:pPr marL="182880" lvl="1">
              <a:lnSpc>
                <a:spcPct val="100000"/>
              </a:lnSpc>
              <a:spcBef>
                <a:spcPts val="0"/>
              </a:spcBef>
            </a:pPr>
            <a:endParaRPr lang="en-US" altLang="en-US" sz="12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altLang="en-US" sz="2200" b="1" dirty="0">
                <a:solidFill>
                  <a:schemeClr val="bg1"/>
                </a:solidFill>
                <a:cs typeface="Times New Roman" panose="02020603050405020304" pitchFamily="18" charset="0"/>
              </a:rPr>
              <a:t>Top jobs are </a:t>
            </a:r>
            <a:r>
              <a:rPr lang="en-US" altLang="en-US" sz="22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competitive</a:t>
            </a:r>
            <a:endParaRPr lang="en-US" altLang="en-US" sz="2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r>
              <a:rPr lang="en-US" altLang="en-US" sz="2200" dirty="0">
                <a:solidFill>
                  <a:schemeClr val="bg1"/>
                </a:solidFill>
                <a:cs typeface="Times New Roman" panose="02020603050405020304" pitchFamily="18" charset="0"/>
              </a:rPr>
              <a:t>You will need good grades, join extracurricular activities and obtain an Internship (employers prefer to hire from intern pool)</a:t>
            </a:r>
            <a:endParaRPr lang="en-US" sz="2200" kern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992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ccount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921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47892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/>
              <a:t>Future prospects for accounting graduates…</a:t>
            </a:r>
            <a:endParaRPr lang="en-US" sz="5000" b="1" dirty="0"/>
          </a:p>
        </p:txBody>
      </p:sp>
      <p:sp>
        <p:nvSpPr>
          <p:cNvPr id="8" name="Rectangle 7"/>
          <p:cNvSpPr/>
          <p:nvPr/>
        </p:nvSpPr>
        <p:spPr>
          <a:xfrm>
            <a:off x="618698" y="6392338"/>
            <a:ext cx="11573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r"/>
            <a:r>
              <a:rPr lang="en-US" altLang="en-US" dirty="0" smtClean="0">
                <a:cs typeface="Times New Roman" panose="02020603050405020304" pitchFamily="18" charset="0"/>
              </a:rPr>
              <a:t>Source: </a:t>
            </a:r>
            <a:r>
              <a:rPr lang="en-US" altLang="en-US" dirty="0" smtClean="0"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altLang="en-US" dirty="0">
                <a:cs typeface="Times New Roman" panose="02020603050405020304" pitchFamily="18" charset="0"/>
                <a:hlinkClick r:id="rId3"/>
              </a:rPr>
              <a:t>://</a:t>
            </a:r>
            <a:r>
              <a:rPr lang="en-US" altLang="en-US" dirty="0" smtClean="0">
                <a:cs typeface="Times New Roman" panose="02020603050405020304" pitchFamily="18" charset="0"/>
                <a:hlinkClick r:id="rId3"/>
              </a:rPr>
              <a:t>bigfuture.collegeboard.org/explore-careers/careers/hottest-careers-for-college-graduates#bachelors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500" y="1428750"/>
            <a:ext cx="9477000" cy="464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ogl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6" y="3615174"/>
            <a:ext cx="2554014" cy="97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rnst and youn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187" y="4482258"/>
            <a:ext cx="1445258" cy="144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oldman sachs 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2787" r="28836" b="23055"/>
          <a:stretch/>
        </p:blipFill>
        <p:spPr bwMode="auto">
          <a:xfrm>
            <a:off x="419350" y="5137209"/>
            <a:ext cx="1612193" cy="158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w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58" y="711193"/>
            <a:ext cx="1914076" cy="14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icrosoft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77" y="2654695"/>
            <a:ext cx="3245740" cy="119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ppl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89" y="4677246"/>
            <a:ext cx="1218738" cy="15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deloitte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73" y="558344"/>
            <a:ext cx="3407555" cy="7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kpmg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844" y="2071916"/>
            <a:ext cx="3192252" cy="1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coca cola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09" y="3935024"/>
            <a:ext cx="2944800" cy="97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procter and gambl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480" y="5222710"/>
            <a:ext cx="1798731" cy="78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8060" y="6456082"/>
            <a:ext cx="753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http</a:t>
            </a:r>
            <a:r>
              <a:rPr lang="en-US" dirty="0"/>
              <a:t>://money.cnn.com/pf/jobs/newgrads/2013/snapshots/10.html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307713" y="108096"/>
            <a:ext cx="3997908" cy="3282495"/>
          </a:xfrm>
          <a:prstGeom prst="star7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latin typeface="Lucida Sans Typewriter" panose="020B0509030504030204" pitchFamily="49" charset="0"/>
            </a:endParaRPr>
          </a:p>
          <a:p>
            <a:pPr algn="ctr"/>
            <a:endParaRPr lang="en-US" sz="2800" b="1" dirty="0" smtClean="0">
              <a:latin typeface="Lucida Sans Typewriter" panose="020B0509030504030204" pitchFamily="49" charset="0"/>
            </a:endParaRPr>
          </a:p>
          <a:p>
            <a:pPr algn="ctr"/>
            <a:r>
              <a:rPr lang="en-US" sz="2800" b="1" dirty="0" smtClean="0">
                <a:latin typeface="Lucida Sans Typewriter" panose="020B0509030504030204" pitchFamily="49" charset="0"/>
              </a:rPr>
              <a:t>Top </a:t>
            </a:r>
            <a:r>
              <a:rPr lang="en-US" sz="2800" b="1" dirty="0">
                <a:latin typeface="Lucida Sans Typewriter" panose="020B0509030504030204" pitchFamily="49" charset="0"/>
              </a:rPr>
              <a:t>10 World Employers </a:t>
            </a:r>
          </a:p>
          <a:p>
            <a:pPr algn="ctr"/>
            <a:r>
              <a:rPr lang="en-US" sz="2800" b="1" dirty="0">
                <a:latin typeface="Lucida Sans Typewriter" panose="020B0509030504030204" pitchFamily="49" charset="0"/>
              </a:rPr>
              <a:t>for New Grads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48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8043"/>
            <a:ext cx="12192744" cy="37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546" y="144379"/>
            <a:ext cx="1174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Lucida Handwriting" panose="03010101010101010101" pitchFamily="66" charset="0"/>
              </a:rPr>
              <a:t>What are typical accounting salaries?</a:t>
            </a:r>
            <a:endParaRPr lang="en-US" sz="4000" b="1" dirty="0">
              <a:latin typeface="Lucida Handwriting" panose="03010101010101010101" pitchFamily="66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47538" y="1142940"/>
            <a:ext cx="3609473" cy="316029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Corporate Accounting and Public Accounting Firm entry-level salaries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5325979" y="2311980"/>
            <a:ext cx="2261937" cy="78606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63018" y="1077901"/>
            <a:ext cx="543827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dirty="0">
                <a:cs typeface="Times New Roman" panose="02020603050405020304" pitchFamily="18" charset="0"/>
              </a:rPr>
              <a:t>available at: </a:t>
            </a:r>
            <a:r>
              <a:rPr lang="en-US" altLang="en-US" dirty="0">
                <a:cs typeface="Times New Roman" panose="02020603050405020304" pitchFamily="18" charset="0"/>
                <a:hlinkClick r:id="rId3"/>
              </a:rPr>
              <a:t>http://www.roberthalf.com/salary-guides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0525" y="707777"/>
            <a:ext cx="872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cs typeface="Times New Roman" panose="02020603050405020304" pitchFamily="18" charset="0"/>
              </a:rPr>
              <a:t>available at: </a:t>
            </a:r>
            <a:r>
              <a:rPr lang="en-US" altLang="en-US" dirty="0">
                <a:hlinkClick r:id="rId4"/>
              </a:rPr>
              <a:t>http://www.startheregoplaces.com/why-accounting/salary-and-demand/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956885" y="1611691"/>
            <a:ext cx="2213810" cy="210857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$35,055 - $74,250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94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30857" y="1456669"/>
            <a:ext cx="3055389" cy="4849874"/>
            <a:chOff x="1018180" y="1004018"/>
            <a:chExt cx="3055389" cy="484987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Flowchart: Terminator 2"/>
            <p:cNvSpPr/>
            <p:nvPr/>
          </p:nvSpPr>
          <p:spPr>
            <a:xfrm>
              <a:off x="1018180" y="1004018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PricewaterhouseCoopers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Flowchart: Terminator 3"/>
            <p:cNvSpPr/>
            <p:nvPr/>
          </p:nvSpPr>
          <p:spPr>
            <a:xfrm>
              <a:off x="1018180" y="1501250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Ernst &amp; Young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Flowchart: Terminator 5"/>
            <p:cNvSpPr/>
            <p:nvPr/>
          </p:nvSpPr>
          <p:spPr>
            <a:xfrm>
              <a:off x="1018180" y="4990325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>
                  <a:solidFill>
                    <a:schemeClr val="tx1"/>
                  </a:solidFill>
                </a:rPr>
                <a:t>James H. </a:t>
              </a:r>
              <a:r>
                <a:rPr lang="en-US" altLang="en-US" dirty="0" smtClean="0">
                  <a:solidFill>
                    <a:schemeClr val="tx1"/>
                  </a:solidFill>
                </a:rPr>
                <a:t>Miles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Flowchart: Terminator 7"/>
            <p:cNvSpPr/>
            <p:nvPr/>
          </p:nvSpPr>
          <p:spPr>
            <a:xfrm>
              <a:off x="1018180" y="4492518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William Vaughan Co. </a:t>
              </a:r>
            </a:p>
          </p:txBody>
        </p:sp>
        <p:sp>
          <p:nvSpPr>
            <p:cNvPr id="9" name="Flowchart: Terminator 8"/>
            <p:cNvSpPr/>
            <p:nvPr/>
          </p:nvSpPr>
          <p:spPr>
            <a:xfrm>
              <a:off x="1018180" y="2501865"/>
              <a:ext cx="3055389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Mosley, </a:t>
              </a:r>
              <a:r>
                <a:rPr lang="en-US" altLang="en-US" dirty="0" err="1">
                  <a:solidFill>
                    <a:schemeClr val="tx1"/>
                  </a:solidFill>
                </a:rPr>
                <a:t>Pfundt</a:t>
              </a:r>
              <a:r>
                <a:rPr lang="en-US" altLang="en-US" dirty="0">
                  <a:solidFill>
                    <a:schemeClr val="tx1"/>
                  </a:solidFill>
                </a:rPr>
                <a:t> &amp; Glick, Inc.</a:t>
              </a:r>
            </a:p>
          </p:txBody>
        </p:sp>
        <p:sp>
          <p:nvSpPr>
            <p:cNvPr id="10" name="Flowchart: Terminator 9"/>
            <p:cNvSpPr/>
            <p:nvPr/>
          </p:nvSpPr>
          <p:spPr>
            <a:xfrm>
              <a:off x="1018180" y="3994711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Weber O'Brien Ltd</a:t>
              </a:r>
            </a:p>
          </p:txBody>
        </p:sp>
        <p:sp>
          <p:nvSpPr>
            <p:cNvPr id="11" name="Flowchart: Terminator 10"/>
            <p:cNvSpPr/>
            <p:nvPr/>
          </p:nvSpPr>
          <p:spPr>
            <a:xfrm>
              <a:off x="1018180" y="2999097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Gilmore </a:t>
              </a:r>
              <a:r>
                <a:rPr lang="en-US" dirty="0" err="1" smtClean="0">
                  <a:solidFill>
                    <a:schemeClr val="tx1"/>
                  </a:solidFill>
                </a:rPr>
                <a:t>Jasion</a:t>
              </a:r>
              <a:r>
                <a:rPr lang="en-US" dirty="0" smtClean="0">
                  <a:solidFill>
                    <a:schemeClr val="tx1"/>
                  </a:solidFill>
                </a:rPr>
                <a:t> Mahler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Flowchart: Terminator 13"/>
            <p:cNvSpPr/>
            <p:nvPr/>
          </p:nvSpPr>
          <p:spPr>
            <a:xfrm>
              <a:off x="1018180" y="3496904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 err="1" smtClean="0">
                  <a:solidFill>
                    <a:schemeClr val="tx1"/>
                  </a:solidFill>
                </a:rPr>
                <a:t>CliftonLarsonAllen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lowchart: Terminator 14"/>
            <p:cNvSpPr/>
            <p:nvPr/>
          </p:nvSpPr>
          <p:spPr>
            <a:xfrm>
              <a:off x="1018180" y="2003030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 smtClean="0">
                  <a:solidFill>
                    <a:schemeClr val="tx1"/>
                  </a:solidFill>
                </a:rPr>
                <a:t>Plante</a:t>
              </a:r>
              <a:r>
                <a:rPr lang="en-US" dirty="0" smtClean="0">
                  <a:solidFill>
                    <a:schemeClr val="tx1"/>
                  </a:solidFill>
                </a:rPr>
                <a:t> Moran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>
              <a:off x="1018180" y="5488132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Marathon Petroleum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77188" y="1456669"/>
            <a:ext cx="3055389" cy="4849874"/>
            <a:chOff x="1018180" y="1004018"/>
            <a:chExt cx="3055389" cy="484987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2" name="Flowchart: Terminator 21"/>
            <p:cNvSpPr/>
            <p:nvPr/>
          </p:nvSpPr>
          <p:spPr>
            <a:xfrm>
              <a:off x="1018180" y="1004018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Owens-Illinois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lowchart: Terminator 22"/>
            <p:cNvSpPr/>
            <p:nvPr/>
          </p:nvSpPr>
          <p:spPr>
            <a:xfrm>
              <a:off x="1018180" y="1501250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Dana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Flowchart: Terminator 23"/>
            <p:cNvSpPr/>
            <p:nvPr/>
          </p:nvSpPr>
          <p:spPr>
            <a:xfrm>
              <a:off x="1018180" y="4990325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 err="1" smtClean="0">
                  <a:solidFill>
                    <a:schemeClr val="tx1"/>
                  </a:solidFill>
                </a:rPr>
                <a:t>Welltower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lowchart: Terminator 24"/>
            <p:cNvSpPr/>
            <p:nvPr/>
          </p:nvSpPr>
          <p:spPr>
            <a:xfrm>
              <a:off x="1018180" y="4492518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 smtClean="0">
                  <a:solidFill>
                    <a:schemeClr val="tx1"/>
                  </a:solidFill>
                </a:rPr>
                <a:t>The Andersons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>
              <a:off x="1018180" y="2501865"/>
              <a:ext cx="3055389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 smtClean="0">
                  <a:solidFill>
                    <a:schemeClr val="tx1"/>
                  </a:solidFill>
                </a:rPr>
                <a:t>HCR ManorCare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Flowchart: Terminator 26"/>
            <p:cNvSpPr/>
            <p:nvPr/>
          </p:nvSpPr>
          <p:spPr>
            <a:xfrm>
              <a:off x="1018180" y="3994711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 smtClean="0">
                  <a:solidFill>
                    <a:schemeClr val="tx1"/>
                  </a:solidFill>
                </a:rPr>
                <a:t>Solo Foods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lowchart: Terminator 27"/>
            <p:cNvSpPr/>
            <p:nvPr/>
          </p:nvSpPr>
          <p:spPr>
            <a:xfrm>
              <a:off x="1018180" y="2999097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GE Aviation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Flowchart: Terminator 28"/>
            <p:cNvSpPr/>
            <p:nvPr/>
          </p:nvSpPr>
          <p:spPr>
            <a:xfrm>
              <a:off x="1018180" y="3496904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dirty="0" smtClean="0">
                  <a:solidFill>
                    <a:schemeClr val="tx1"/>
                  </a:solidFill>
                </a:rPr>
                <a:t>Scotts Miracle-</a:t>
              </a:r>
              <a:r>
                <a:rPr lang="en-US" altLang="en-US" dirty="0" err="1" smtClean="0">
                  <a:solidFill>
                    <a:schemeClr val="tx1"/>
                  </a:solidFill>
                </a:rPr>
                <a:t>Gro</a:t>
              </a:r>
              <a:r>
                <a:rPr lang="en-US" altLang="en-US" dirty="0" smtClean="0">
                  <a:solidFill>
                    <a:schemeClr val="tx1"/>
                  </a:solidFill>
                </a:rPr>
                <a:t> Co.</a:t>
              </a:r>
              <a:endParaRPr lang="en-US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lowchart: Terminator 29"/>
            <p:cNvSpPr/>
            <p:nvPr/>
          </p:nvSpPr>
          <p:spPr>
            <a:xfrm>
              <a:off x="1018180" y="2003030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000"/>
                </a:spcBef>
              </a:pPr>
              <a:r>
                <a:rPr lang="en-US" altLang="en-US" dirty="0">
                  <a:solidFill>
                    <a:schemeClr val="tx1"/>
                  </a:solidFill>
                </a:rPr>
                <a:t>Nestlé</a:t>
              </a:r>
            </a:p>
          </p:txBody>
        </p:sp>
        <p:sp>
          <p:nvSpPr>
            <p:cNvPr id="31" name="Flowchart: Terminator 30"/>
            <p:cNvSpPr/>
            <p:nvPr/>
          </p:nvSpPr>
          <p:spPr>
            <a:xfrm>
              <a:off x="1018180" y="5488132"/>
              <a:ext cx="3054096" cy="365760"/>
            </a:xfrm>
            <a:prstGeom prst="flowChartTerminato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Owens Corning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3094995" y="6511428"/>
            <a:ext cx="8978900" cy="34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Based on a 2013/2014 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University of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Toledo accounting 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</a:rPr>
              <a:t>student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</a:rPr>
              <a:t>survey</a:t>
            </a:r>
            <a:endParaRPr lang="en-US" altLang="en-US" sz="1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5659" y="233696"/>
            <a:ext cx="1172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Where do UT accounting graduates get jobs?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767403" y="1419939"/>
            <a:ext cx="471985" cy="4932324"/>
            <a:chOff x="404601" y="1419939"/>
            <a:chExt cx="471985" cy="4932324"/>
          </a:xfrm>
        </p:grpSpPr>
        <p:sp>
          <p:nvSpPr>
            <p:cNvPr id="47" name="Oval 46"/>
            <p:cNvSpPr/>
            <p:nvPr/>
          </p:nvSpPr>
          <p:spPr>
            <a:xfrm>
              <a:off x="410855" y="1419939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419386" y="1912543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419386" y="2406275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419386" y="4397653"/>
              <a:ext cx="457200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419386" y="4904664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8</a:t>
              </a: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404601" y="5401107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404601" y="5895063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10</a:t>
              </a:r>
              <a:endParaRPr lang="en-US" sz="1050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419386" y="2923876"/>
              <a:ext cx="45720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19386" y="3402065"/>
              <a:ext cx="45720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19386" y="3907707"/>
              <a:ext cx="457200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498949" y="1419939"/>
            <a:ext cx="471985" cy="4932324"/>
            <a:chOff x="404601" y="1419939"/>
            <a:chExt cx="471985" cy="4932324"/>
          </a:xfrm>
        </p:grpSpPr>
        <p:sp>
          <p:nvSpPr>
            <p:cNvPr id="70" name="Oval 69"/>
            <p:cNvSpPr/>
            <p:nvPr/>
          </p:nvSpPr>
          <p:spPr>
            <a:xfrm>
              <a:off x="410855" y="1419939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11</a:t>
              </a:r>
              <a:endParaRPr lang="en-US" sz="1050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419386" y="1912543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12</a:t>
              </a:r>
              <a:endParaRPr lang="en-US" sz="1050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419386" y="2406275"/>
              <a:ext cx="457200" cy="4572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13</a:t>
              </a:r>
              <a:endParaRPr lang="en-US" sz="105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419386" y="4397653"/>
              <a:ext cx="457200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17</a:t>
              </a:r>
              <a:endParaRPr lang="en-US" sz="1050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419386" y="4904664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18</a:t>
              </a:r>
              <a:endParaRPr lang="en-US" sz="1050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404601" y="5401107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19</a:t>
              </a:r>
              <a:endParaRPr lang="en-US" sz="1050" dirty="0"/>
            </a:p>
          </p:txBody>
        </p:sp>
        <p:sp>
          <p:nvSpPr>
            <p:cNvPr id="76" name="Oval 75"/>
            <p:cNvSpPr/>
            <p:nvPr/>
          </p:nvSpPr>
          <p:spPr>
            <a:xfrm>
              <a:off x="404601" y="5895063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20</a:t>
              </a:r>
              <a:endParaRPr lang="en-US" sz="600" dirty="0"/>
            </a:p>
          </p:txBody>
        </p:sp>
        <p:sp>
          <p:nvSpPr>
            <p:cNvPr id="77" name="Oval 76"/>
            <p:cNvSpPr/>
            <p:nvPr/>
          </p:nvSpPr>
          <p:spPr>
            <a:xfrm>
              <a:off x="419386" y="2923876"/>
              <a:ext cx="45720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14</a:t>
              </a:r>
              <a:endParaRPr lang="en-US" sz="1050" dirty="0"/>
            </a:p>
          </p:txBody>
        </p:sp>
        <p:sp>
          <p:nvSpPr>
            <p:cNvPr id="78" name="Oval 77"/>
            <p:cNvSpPr/>
            <p:nvPr/>
          </p:nvSpPr>
          <p:spPr>
            <a:xfrm>
              <a:off x="419386" y="3402065"/>
              <a:ext cx="457200" cy="457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15</a:t>
              </a:r>
              <a:endParaRPr lang="en-US" sz="1050" dirty="0"/>
            </a:p>
          </p:txBody>
        </p:sp>
        <p:sp>
          <p:nvSpPr>
            <p:cNvPr id="79" name="Oval 78"/>
            <p:cNvSpPr/>
            <p:nvPr/>
          </p:nvSpPr>
          <p:spPr>
            <a:xfrm>
              <a:off x="419386" y="3907707"/>
              <a:ext cx="457200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16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419032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lightbulb with writing in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477" y="3096126"/>
            <a:ext cx="2968015" cy="345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1474" y="753979"/>
            <a:ext cx="71547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chemeClr val="bg1"/>
                </a:solidFill>
                <a:latin typeface="+mj-lt"/>
              </a:rPr>
              <a:t>Thank you!</a:t>
            </a:r>
            <a:endParaRPr lang="en-US" sz="1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474" y="2572906"/>
            <a:ext cx="6240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570"/>
                </a:solidFill>
                <a:latin typeface="+mj-lt"/>
              </a:rPr>
              <a:t>Do you have any questions?</a:t>
            </a:r>
            <a:endParaRPr lang="en-US" sz="2800" b="1" dirty="0">
              <a:solidFill>
                <a:srgbClr val="00257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9621" y="4303423"/>
            <a:ext cx="61280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Dr. 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Diana Franz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9144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Department of Accounting, Chair</a:t>
            </a:r>
          </a:p>
          <a:p>
            <a:pPr marL="9144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  <a:hlinkClick r:id="rId3"/>
              </a:rPr>
              <a:t>Diana.Franz@utoledo.edu</a:t>
            </a: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9144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419-530-4264</a:t>
            </a:r>
            <a:endParaRPr lang="en-US" alt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Image result for person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0" y="4303423"/>
            <a:ext cx="726741" cy="7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1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e university of toledo camp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0" y="897324"/>
            <a:ext cx="3566160" cy="8503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Accounting Myths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0" y="1750360"/>
            <a:ext cx="3566160" cy="8503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Accounting Degree Options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0" y="2600752"/>
            <a:ext cx="3566160" cy="8686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What is a CPA?</a:t>
            </a:r>
            <a:endParaRPr lang="en-US" sz="2400" dirty="0"/>
          </a:p>
        </p:txBody>
      </p:sp>
      <p:sp>
        <p:nvSpPr>
          <p:cNvPr id="15" name="Rounded Rectangle 14"/>
          <p:cNvSpPr/>
          <p:nvPr/>
        </p:nvSpPr>
        <p:spPr>
          <a:xfrm>
            <a:off x="0" y="3456432"/>
            <a:ext cx="3566160" cy="85039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How do I become an accountant?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-1" y="4306824"/>
            <a:ext cx="3566160" cy="850392"/>
          </a:xfrm>
          <a:prstGeom prst="roundRect">
            <a:avLst/>
          </a:prstGeom>
          <a:solidFill>
            <a:srgbClr val="66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Accounting Job Prospects</a:t>
            </a:r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0" y="5157216"/>
            <a:ext cx="3566160" cy="85039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Typical Accounting Salaries</a:t>
            </a:r>
            <a:endParaRPr lang="en-US" sz="2400" dirty="0"/>
          </a:p>
        </p:txBody>
      </p:sp>
      <p:sp>
        <p:nvSpPr>
          <p:cNvPr id="18" name="Rounded Rectangle 17"/>
          <p:cNvSpPr/>
          <p:nvPr/>
        </p:nvSpPr>
        <p:spPr>
          <a:xfrm>
            <a:off x="0" y="6007608"/>
            <a:ext cx="3566160" cy="85039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Where do UT Accounting grads get jobs?</a:t>
            </a:r>
            <a:endParaRPr lang="en-US" sz="2400" dirty="0"/>
          </a:p>
        </p:txBody>
      </p:sp>
      <p:sp>
        <p:nvSpPr>
          <p:cNvPr id="19" name="Rounded Rectangle 18"/>
          <p:cNvSpPr/>
          <p:nvPr/>
        </p:nvSpPr>
        <p:spPr>
          <a:xfrm>
            <a:off x="-1" y="0"/>
            <a:ext cx="3684897" cy="89468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Accounting Overview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83779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" y="2947916"/>
            <a:ext cx="12186312" cy="3910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7051"/>
            <a:ext cx="1103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>Myth #1: Accounting = Bookkeeping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8" y="928048"/>
            <a:ext cx="116495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i="1" dirty="0" smtClean="0">
                <a:cs typeface="Times New Roman" panose="02020603050405020304" pitchFamily="18" charset="0"/>
              </a:rPr>
              <a:t>Bookkeepers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 typically perform data entry tasks, but </a:t>
            </a:r>
            <a:r>
              <a:rPr lang="en-US" altLang="en-US" sz="2800" b="1" i="1" dirty="0" smtClean="0">
                <a:cs typeface="Times New Roman" panose="02020603050405020304" pitchFamily="18" charset="0"/>
              </a:rPr>
              <a:t>accountants</a:t>
            </a:r>
            <a:r>
              <a:rPr lang="en-US" altLang="en-US" sz="2800" dirty="0" smtClean="0">
                <a:cs typeface="Times New Roman" panose="02020603050405020304" pitchFamily="18" charset="0"/>
              </a:rPr>
              <a:t> take over where bookkeepers leave off</a:t>
            </a:r>
          </a:p>
          <a:p>
            <a:pPr marL="61722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cs typeface="Times New Roman" panose="02020603050405020304" pitchFamily="18" charset="0"/>
              </a:rPr>
              <a:t>They spend most of their time in a decision-making capacity</a:t>
            </a:r>
          </a:p>
          <a:p>
            <a:pPr marL="61722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cs typeface="Times New Roman" panose="02020603050405020304" pitchFamily="18" charset="0"/>
              </a:rPr>
              <a:t>They assist </a:t>
            </a:r>
            <a:r>
              <a:rPr lang="en-US" altLang="en-US" sz="2000" dirty="0">
                <a:cs typeface="Times New Roman" panose="02020603050405020304" pitchFamily="18" charset="0"/>
              </a:rPr>
              <a:t>company management to understand 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the financial </a:t>
            </a:r>
            <a:r>
              <a:rPr lang="en-US" altLang="en-US" sz="2000" dirty="0">
                <a:cs typeface="Times New Roman" panose="02020603050405020304" pitchFamily="18" charset="0"/>
              </a:rPr>
              <a:t>impact of business decisions</a:t>
            </a:r>
          </a:p>
          <a:p>
            <a:pPr marL="617220" lvl="1" indent="-342900"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cs typeface="Times New Roman" panose="02020603050405020304" pitchFamily="18" charset="0"/>
              </a:rPr>
              <a:t>They typically </a:t>
            </a:r>
            <a:r>
              <a:rPr lang="en-US" altLang="en-US" sz="2000" dirty="0">
                <a:cs typeface="Times New Roman" panose="02020603050405020304" pitchFamily="18" charset="0"/>
              </a:rPr>
              <a:t>have at least a 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four </a:t>
            </a:r>
            <a:r>
              <a:rPr lang="en-US" altLang="en-US" sz="2000" dirty="0">
                <a:cs typeface="Times New Roman" panose="02020603050405020304" pitchFamily="18" charset="0"/>
              </a:rPr>
              <a:t>year </a:t>
            </a:r>
            <a:r>
              <a:rPr lang="en-US" altLang="en-US" sz="2000" dirty="0" smtClean="0">
                <a:cs typeface="Times New Roman" panose="02020603050405020304" pitchFamily="18" charset="0"/>
              </a:rPr>
              <a:t>degree and are </a:t>
            </a:r>
            <a:r>
              <a:rPr lang="en-US" altLang="en-US" sz="2000" dirty="0">
                <a:cs typeface="Times New Roman" panose="02020603050405020304" pitchFamily="18" charset="0"/>
              </a:rPr>
              <a:t>often CPA’s</a:t>
            </a:r>
          </a:p>
          <a:p>
            <a:endParaRPr lang="en-US" alt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3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7051"/>
            <a:ext cx="5554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tx2">
                    <a:lumMod val="75000"/>
                  </a:schemeClr>
                </a:solidFill>
              </a:rPr>
              <a:t>Myth #2:</a:t>
            </a:r>
            <a:endParaRPr lang="en-US" sz="8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6277969"/>
            <a:ext cx="8780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Not true! Would you consider the following careers boring?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9"/>
          <a:stretch/>
        </p:blipFill>
        <p:spPr>
          <a:xfrm>
            <a:off x="0" y="0"/>
            <a:ext cx="6138460" cy="3452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61" y="3452883"/>
            <a:ext cx="6053540" cy="3405117"/>
          </a:xfrm>
          <a:prstGeom prst="rect">
            <a:avLst/>
          </a:prstGeom>
        </p:spPr>
      </p:pic>
      <p:pic>
        <p:nvPicPr>
          <p:cNvPr id="4" name="Picture 4" descr="Image result for entertainment accounta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38460" y="0"/>
            <a:ext cx="6053540" cy="34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world travel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452882"/>
            <a:ext cx="6138460" cy="34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1150"/>
            <a:ext cx="41352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FBI 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A</a:t>
            </a:r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gent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9999" y="-18533"/>
            <a:ext cx="584200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en-US" sz="4000" b="1" dirty="0" smtClean="0">
                <a:solidFill>
                  <a:schemeClr val="bg1"/>
                </a:solidFill>
                <a:cs typeface="Times New Roman" pitchFamily="18" charset="0"/>
              </a:rPr>
              <a:t>Corporate Entertainment Accountant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471415"/>
            <a:ext cx="660703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World traveling accountant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8106" y="6177409"/>
            <a:ext cx="41352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smtClean="0">
                <a:solidFill>
                  <a:schemeClr val="bg1"/>
                </a:solidFill>
                <a:cs typeface="Times New Roman" pitchFamily="18" charset="0"/>
              </a:rPr>
              <a:t>Financial Advisor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1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58486" cy="3459254"/>
          </a:xfrm>
          <a:prstGeom prst="rect">
            <a:avLst/>
          </a:prstGeom>
        </p:spPr>
      </p:pic>
      <p:pic>
        <p:nvPicPr>
          <p:cNvPr id="3" name="Picture 2" descr="Image result for information technolog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8486" y="3385499"/>
            <a:ext cx="6033514" cy="347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88866"/>
            <a:ext cx="6173338" cy="3475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486" y="0"/>
            <a:ext cx="6033514" cy="33938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6143" y="0"/>
            <a:ext cx="4835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Chief Financial Officer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385499"/>
            <a:ext cx="3577389" cy="70788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Plant Controller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7979" y="4794085"/>
            <a:ext cx="2294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IT Auditor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596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1468" y="0"/>
            <a:ext cx="630115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3011" y="0"/>
            <a:ext cx="1092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accent1">
                    <a:lumMod val="50000"/>
                  </a:schemeClr>
                </a:solidFill>
              </a:rPr>
              <a:t>Accounting Degree Options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25268724"/>
              </p:ext>
            </p:extLst>
          </p:nvPr>
        </p:nvGraphicFramePr>
        <p:xfrm>
          <a:off x="2031965" y="10156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330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196" y="805216"/>
            <a:ext cx="5967987" cy="5780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4" y="805218"/>
            <a:ext cx="5967987" cy="5780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8364"/>
            <a:ext cx="60410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Accounting path for students under old catalog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41091" y="218364"/>
            <a:ext cx="614671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Accounting path for students under new catalog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863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14149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02758"/>
            <a:ext cx="6141493" cy="2101755"/>
          </a:xfrm>
          <a:prstGeom prst="rect">
            <a:avLst/>
          </a:prstGeom>
          <a:solidFill>
            <a:schemeClr val="accent1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+mj-lt"/>
              </a:rPr>
              <a:t>Undergraduate Accounting Courses</a:t>
            </a:r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41493" y="176463"/>
            <a:ext cx="6208294" cy="694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3110/3120: Intermediate Accounting I &amp; </a:t>
            </a:r>
            <a:r>
              <a:rPr lang="en-US" altLang="en-US" sz="2800" dirty="0" smtClean="0"/>
              <a:t>II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4130: Advanced </a:t>
            </a:r>
            <a:r>
              <a:rPr lang="en-US" altLang="en-US" sz="2800" dirty="0" smtClean="0"/>
              <a:t>Accounting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3210: Individual </a:t>
            </a:r>
            <a:r>
              <a:rPr lang="en-US" altLang="en-US" sz="2800" dirty="0" smtClean="0"/>
              <a:t>Taxation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3310: Accounting Information </a:t>
            </a:r>
            <a:r>
              <a:rPr lang="en-US" altLang="en-US" sz="2800" dirty="0" smtClean="0"/>
              <a:t>Systems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3320: Internal </a:t>
            </a:r>
            <a:r>
              <a:rPr lang="en-US" altLang="en-US" sz="2800" dirty="0" smtClean="0"/>
              <a:t>Reporting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4250: Taxation of Business </a:t>
            </a:r>
            <a:r>
              <a:rPr lang="en-US" altLang="en-US" sz="2800" dirty="0" smtClean="0"/>
              <a:t>Entities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4410: Governmental &amp; Not-for-Profit </a:t>
            </a:r>
            <a:r>
              <a:rPr lang="en-US" altLang="en-US" sz="2800" dirty="0" smtClean="0"/>
              <a:t>Accounting</a:t>
            </a:r>
          </a:p>
          <a:p>
            <a:pPr lvl="1">
              <a:spcBef>
                <a:spcPts val="600"/>
              </a:spcBef>
              <a:defRPr/>
            </a:pPr>
            <a:endParaRPr lang="en-US" altLang="en-US" sz="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800" dirty="0"/>
              <a:t>4420: Auditing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872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664</Words>
  <Application>Microsoft Office PowerPoint</Application>
  <PresentationFormat>Widescreen</PresentationFormat>
  <Paragraphs>161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Freestyle Script</vt:lpstr>
      <vt:lpstr>Lucida Handwriting</vt:lpstr>
      <vt:lpstr>Lucida Sans Typewriter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Toledo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Mosebach, Janet Ellen</dc:creator>
  <cp:lastModifiedBy>Welch, Susan M.</cp:lastModifiedBy>
  <cp:revision>190</cp:revision>
  <cp:lastPrinted>2014-04-05T13:45:50Z</cp:lastPrinted>
  <dcterms:created xsi:type="dcterms:W3CDTF">2014-03-22T12:14:40Z</dcterms:created>
  <dcterms:modified xsi:type="dcterms:W3CDTF">2018-09-07T17:01:08Z</dcterms:modified>
</cp:coreProperties>
</file>