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256" r:id="rId2"/>
    <p:sldId id="259" r:id="rId3"/>
    <p:sldId id="258" r:id="rId4"/>
    <p:sldId id="363" r:id="rId5"/>
    <p:sldId id="290" r:id="rId6"/>
    <p:sldId id="257" r:id="rId7"/>
    <p:sldId id="260" r:id="rId8"/>
    <p:sldId id="262" r:id="rId9"/>
    <p:sldId id="266" r:id="rId10"/>
    <p:sldId id="267" r:id="rId11"/>
    <p:sldId id="280" r:id="rId12"/>
    <p:sldId id="281" r:id="rId13"/>
    <p:sldId id="283" r:id="rId14"/>
    <p:sldId id="278" r:id="rId15"/>
    <p:sldId id="268" r:id="rId16"/>
    <p:sldId id="275" r:id="rId17"/>
    <p:sldId id="274" r:id="rId18"/>
    <p:sldId id="277" r:id="rId19"/>
    <p:sldId id="282" r:id="rId20"/>
    <p:sldId id="269" r:id="rId21"/>
    <p:sldId id="352" r:id="rId22"/>
    <p:sldId id="353" r:id="rId23"/>
    <p:sldId id="354" r:id="rId24"/>
    <p:sldId id="270" r:id="rId25"/>
    <p:sldId id="271" r:id="rId26"/>
    <p:sldId id="309" r:id="rId27"/>
    <p:sldId id="351" r:id="rId28"/>
    <p:sldId id="302" r:id="rId29"/>
    <p:sldId id="263" r:id="rId30"/>
    <p:sldId id="286" r:id="rId31"/>
    <p:sldId id="310" r:id="rId32"/>
    <p:sldId id="341" r:id="rId33"/>
    <p:sldId id="342" r:id="rId34"/>
    <p:sldId id="343" r:id="rId35"/>
    <p:sldId id="344" r:id="rId36"/>
    <p:sldId id="345" r:id="rId37"/>
    <p:sldId id="313" r:id="rId38"/>
    <p:sldId id="314" r:id="rId39"/>
    <p:sldId id="315" r:id="rId40"/>
    <p:sldId id="316" r:id="rId41"/>
    <p:sldId id="317" r:id="rId42"/>
    <p:sldId id="318" r:id="rId43"/>
    <p:sldId id="319" r:id="rId44"/>
    <p:sldId id="339" r:id="rId45"/>
    <p:sldId id="336" r:id="rId46"/>
    <p:sldId id="321" r:id="rId47"/>
    <p:sldId id="322" r:id="rId48"/>
    <p:sldId id="323" r:id="rId49"/>
    <p:sldId id="311" r:id="rId50"/>
    <p:sldId id="325" r:id="rId51"/>
    <p:sldId id="326" r:id="rId52"/>
    <p:sldId id="327" r:id="rId53"/>
    <p:sldId id="328" r:id="rId54"/>
    <p:sldId id="329" r:id="rId55"/>
    <p:sldId id="330" r:id="rId56"/>
    <p:sldId id="312" r:id="rId57"/>
    <p:sldId id="331" r:id="rId58"/>
    <p:sldId id="332" r:id="rId59"/>
    <p:sldId id="333" r:id="rId60"/>
    <p:sldId id="334" r:id="rId61"/>
    <p:sldId id="335" r:id="rId62"/>
    <p:sldId id="337" r:id="rId63"/>
    <p:sldId id="338" r:id="rId64"/>
    <p:sldId id="340" r:id="rId65"/>
    <p:sldId id="366" r:id="rId66"/>
    <p:sldId id="365" r:id="rId67"/>
    <p:sldId id="287" r:id="rId68"/>
    <p:sldId id="273" r:id="rId69"/>
    <p:sldId id="346" r:id="rId70"/>
    <p:sldId id="347" r:id="rId71"/>
    <p:sldId id="348" r:id="rId72"/>
    <p:sldId id="349" r:id="rId73"/>
    <p:sldId id="350" r:id="rId74"/>
    <p:sldId id="299" r:id="rId75"/>
    <p:sldId id="300" r:id="rId76"/>
    <p:sldId id="301" r:id="rId77"/>
    <p:sldId id="303" r:id="rId78"/>
    <p:sldId id="304" r:id="rId79"/>
    <p:sldId id="305" r:id="rId80"/>
    <p:sldId id="288" r:id="rId81"/>
    <p:sldId id="306" r:id="rId82"/>
    <p:sldId id="272" r:id="rId83"/>
    <p:sldId id="294" r:id="rId84"/>
    <p:sldId id="295" r:id="rId85"/>
    <p:sldId id="296" r:id="rId86"/>
    <p:sldId id="297" r:id="rId87"/>
    <p:sldId id="298" r:id="rId88"/>
    <p:sldId id="289" r:id="rId89"/>
    <p:sldId id="291" r:id="rId90"/>
    <p:sldId id="292" r:id="rId91"/>
    <p:sldId id="293" r:id="rId92"/>
    <p:sldId id="367" r:id="rId93"/>
    <p:sldId id="368" r:id="rId94"/>
    <p:sldId id="369" r:id="rId95"/>
    <p:sldId id="370" r:id="rId96"/>
    <p:sldId id="261" r:id="rId97"/>
    <p:sldId id="264" r:id="rId98"/>
    <p:sldId id="285" r:id="rId99"/>
    <p:sldId id="265"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93186" autoAdjust="0"/>
  </p:normalViewPr>
  <p:slideViewPr>
    <p:cSldViewPr>
      <p:cViewPr varScale="1">
        <p:scale>
          <a:sx n="67" d="100"/>
          <a:sy n="67" d="100"/>
        </p:scale>
        <p:origin x="1452" y="6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762C3-C390-4FA1-A294-D7536DCC015D}" type="datetimeFigureOut">
              <a:rPr lang="en-US" smtClean="0"/>
              <a:t>12/12/2020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966A35-A6EB-4F64-9FE9-47698F4A82C9}" type="slidenum">
              <a:rPr lang="en-US" smtClean="0"/>
              <a:t>‹#›</a:t>
            </a:fld>
            <a:endParaRPr lang="en-US"/>
          </a:p>
        </p:txBody>
      </p:sp>
    </p:spTree>
    <p:extLst>
      <p:ext uri="{BB962C8B-B14F-4D97-AF65-F5344CB8AC3E}">
        <p14:creationId xmlns:p14="http://schemas.microsoft.com/office/powerpoint/2010/main" val="2881377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66A35-A6EB-4F64-9FE9-47698F4A82C9}" type="slidenum">
              <a:rPr lang="en-US" smtClean="0"/>
              <a:t>42</a:t>
            </a:fld>
            <a:endParaRPr lang="en-US"/>
          </a:p>
        </p:txBody>
      </p:sp>
    </p:spTree>
    <p:extLst>
      <p:ext uri="{BB962C8B-B14F-4D97-AF65-F5344CB8AC3E}">
        <p14:creationId xmlns:p14="http://schemas.microsoft.com/office/powerpoint/2010/main" val="375874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66A35-A6EB-4F64-9FE9-47698F4A82C9}" type="slidenum">
              <a:rPr lang="en-US" smtClean="0"/>
              <a:t>43</a:t>
            </a:fld>
            <a:endParaRPr lang="en-US"/>
          </a:p>
        </p:txBody>
      </p:sp>
    </p:spTree>
    <p:extLst>
      <p:ext uri="{BB962C8B-B14F-4D97-AF65-F5344CB8AC3E}">
        <p14:creationId xmlns:p14="http://schemas.microsoft.com/office/powerpoint/2010/main" val="3053667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66A35-A6EB-4F64-9FE9-47698F4A82C9}" type="slidenum">
              <a:rPr lang="en-US" smtClean="0"/>
              <a:t>60</a:t>
            </a:fld>
            <a:endParaRPr lang="en-US"/>
          </a:p>
        </p:txBody>
      </p:sp>
    </p:spTree>
    <p:extLst>
      <p:ext uri="{BB962C8B-B14F-4D97-AF65-F5344CB8AC3E}">
        <p14:creationId xmlns:p14="http://schemas.microsoft.com/office/powerpoint/2010/main" val="2576030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81BAF8-5CB7-420B-B6B6-2CA5C88F6B28}"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E7A5D-4F9E-4A8F-98AB-FD9A78D3CE2F}" type="slidenum">
              <a:rPr lang="en-US" smtClean="0"/>
              <a:t>‹#›</a:t>
            </a:fld>
            <a:endParaRPr lang="en-US"/>
          </a:p>
        </p:txBody>
      </p:sp>
    </p:spTree>
    <p:extLst>
      <p:ext uri="{BB962C8B-B14F-4D97-AF65-F5344CB8AC3E}">
        <p14:creationId xmlns:p14="http://schemas.microsoft.com/office/powerpoint/2010/main" val="1899333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81BAF8-5CB7-420B-B6B6-2CA5C88F6B28}"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E7A5D-4F9E-4A8F-98AB-FD9A78D3CE2F}" type="slidenum">
              <a:rPr lang="en-US" smtClean="0"/>
              <a:t>‹#›</a:t>
            </a:fld>
            <a:endParaRPr lang="en-US"/>
          </a:p>
        </p:txBody>
      </p:sp>
    </p:spTree>
    <p:extLst>
      <p:ext uri="{BB962C8B-B14F-4D97-AF65-F5344CB8AC3E}">
        <p14:creationId xmlns:p14="http://schemas.microsoft.com/office/powerpoint/2010/main" val="1430920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81BAF8-5CB7-420B-B6B6-2CA5C88F6B28}"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E7A5D-4F9E-4A8F-98AB-FD9A78D3CE2F}" type="slidenum">
              <a:rPr lang="en-US" smtClean="0"/>
              <a:t>‹#›</a:t>
            </a:fld>
            <a:endParaRPr lang="en-US"/>
          </a:p>
        </p:txBody>
      </p:sp>
    </p:spTree>
    <p:extLst>
      <p:ext uri="{BB962C8B-B14F-4D97-AF65-F5344CB8AC3E}">
        <p14:creationId xmlns:p14="http://schemas.microsoft.com/office/powerpoint/2010/main" val="153238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781BAF8-5CB7-420B-B6B6-2CA5C88F6B28}"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a:t>Back to Start</a:t>
            </a:r>
          </a:p>
        </p:txBody>
      </p:sp>
    </p:spTree>
    <p:extLst>
      <p:ext uri="{BB962C8B-B14F-4D97-AF65-F5344CB8AC3E}">
        <p14:creationId xmlns:p14="http://schemas.microsoft.com/office/powerpoint/2010/main" val="9330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81BAF8-5CB7-420B-B6B6-2CA5C88F6B28}"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E7A5D-4F9E-4A8F-98AB-FD9A78D3CE2F}" type="slidenum">
              <a:rPr lang="en-US" smtClean="0"/>
              <a:t>‹#›</a:t>
            </a:fld>
            <a:endParaRPr lang="en-US"/>
          </a:p>
        </p:txBody>
      </p:sp>
    </p:spTree>
    <p:extLst>
      <p:ext uri="{BB962C8B-B14F-4D97-AF65-F5344CB8AC3E}">
        <p14:creationId xmlns:p14="http://schemas.microsoft.com/office/powerpoint/2010/main" val="540229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81BAF8-5CB7-420B-B6B6-2CA5C88F6B28}"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E7A5D-4F9E-4A8F-98AB-FD9A78D3CE2F}" type="slidenum">
              <a:rPr lang="en-US" smtClean="0"/>
              <a:t>‹#›</a:t>
            </a:fld>
            <a:endParaRPr lang="en-US"/>
          </a:p>
        </p:txBody>
      </p:sp>
    </p:spTree>
    <p:extLst>
      <p:ext uri="{BB962C8B-B14F-4D97-AF65-F5344CB8AC3E}">
        <p14:creationId xmlns:p14="http://schemas.microsoft.com/office/powerpoint/2010/main" val="75588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81BAF8-5CB7-420B-B6B6-2CA5C88F6B28}" type="datetimeFigureOut">
              <a:rPr lang="en-US" smtClean="0"/>
              <a:t>12/12/2020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2E7A5D-4F9E-4A8F-98AB-FD9A78D3CE2F}" type="slidenum">
              <a:rPr lang="en-US" smtClean="0"/>
              <a:t>‹#›</a:t>
            </a:fld>
            <a:endParaRPr lang="en-US"/>
          </a:p>
        </p:txBody>
      </p:sp>
    </p:spTree>
    <p:extLst>
      <p:ext uri="{BB962C8B-B14F-4D97-AF65-F5344CB8AC3E}">
        <p14:creationId xmlns:p14="http://schemas.microsoft.com/office/powerpoint/2010/main" val="159325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81BAF8-5CB7-420B-B6B6-2CA5C88F6B28}" type="datetimeFigureOut">
              <a:rPr lang="en-US" smtClean="0"/>
              <a:t>12/12/2020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2E7A5D-4F9E-4A8F-98AB-FD9A78D3CE2F}" type="slidenum">
              <a:rPr lang="en-US" smtClean="0"/>
              <a:t>‹#›</a:t>
            </a:fld>
            <a:endParaRPr lang="en-US"/>
          </a:p>
        </p:txBody>
      </p:sp>
    </p:spTree>
    <p:extLst>
      <p:ext uri="{BB962C8B-B14F-4D97-AF65-F5344CB8AC3E}">
        <p14:creationId xmlns:p14="http://schemas.microsoft.com/office/powerpoint/2010/main" val="3632606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81BAF8-5CB7-420B-B6B6-2CA5C88F6B28}" type="datetimeFigureOut">
              <a:rPr lang="en-US" smtClean="0"/>
              <a:t>12/12/2020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2E7A5D-4F9E-4A8F-98AB-FD9A78D3CE2F}" type="slidenum">
              <a:rPr lang="en-US" smtClean="0"/>
              <a:t>‹#›</a:t>
            </a:fld>
            <a:endParaRPr lang="en-US"/>
          </a:p>
        </p:txBody>
      </p:sp>
    </p:spTree>
    <p:extLst>
      <p:ext uri="{BB962C8B-B14F-4D97-AF65-F5344CB8AC3E}">
        <p14:creationId xmlns:p14="http://schemas.microsoft.com/office/powerpoint/2010/main" val="275991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81BAF8-5CB7-420B-B6B6-2CA5C88F6B28}"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E7A5D-4F9E-4A8F-98AB-FD9A78D3CE2F}" type="slidenum">
              <a:rPr lang="en-US" smtClean="0"/>
              <a:t>‹#›</a:t>
            </a:fld>
            <a:endParaRPr lang="en-US"/>
          </a:p>
        </p:txBody>
      </p:sp>
    </p:spTree>
    <p:extLst>
      <p:ext uri="{BB962C8B-B14F-4D97-AF65-F5344CB8AC3E}">
        <p14:creationId xmlns:p14="http://schemas.microsoft.com/office/powerpoint/2010/main" val="3750828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81BAF8-5CB7-420B-B6B6-2CA5C88F6B28}"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E7A5D-4F9E-4A8F-98AB-FD9A78D3CE2F}" type="slidenum">
              <a:rPr lang="en-US" smtClean="0"/>
              <a:t>‹#›</a:t>
            </a:fld>
            <a:endParaRPr lang="en-US"/>
          </a:p>
        </p:txBody>
      </p:sp>
    </p:spTree>
    <p:extLst>
      <p:ext uri="{BB962C8B-B14F-4D97-AF65-F5344CB8AC3E}">
        <p14:creationId xmlns:p14="http://schemas.microsoft.com/office/powerpoint/2010/main" val="1569367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1BAF8-5CB7-420B-B6B6-2CA5C88F6B28}" type="datetimeFigureOut">
              <a:rPr lang="en-US" smtClean="0"/>
              <a:t>12/12/2020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E7A5D-4F9E-4A8F-98AB-FD9A78D3CE2F}" type="slidenum">
              <a:rPr lang="en-US" smtClean="0"/>
              <a:t>‹#›</a:t>
            </a:fld>
            <a:endParaRPr lang="en-US"/>
          </a:p>
        </p:txBody>
      </p:sp>
    </p:spTree>
    <p:extLst>
      <p:ext uri="{BB962C8B-B14F-4D97-AF65-F5344CB8AC3E}">
        <p14:creationId xmlns:p14="http://schemas.microsoft.com/office/powerpoint/2010/main" val="1167820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slide" Target="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slide" Target="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slide" Target="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slide" Target="slide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slide" Target="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slide" Target="slide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slide" Target="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22.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 Target="slide21.xml"/><Relationship Id="rId5" Type="http://schemas.openxmlformats.org/officeDocument/2006/relationships/slide" Target="slide8.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98.xml"/><Relationship Id="rId1" Type="http://schemas.openxmlformats.org/officeDocument/2006/relationships/slideLayout" Target="../slideLayouts/slideLayout5.xml"/><Relationship Id="rId5" Type="http://schemas.openxmlformats.org/officeDocument/2006/relationships/slide" Target="slide8.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23.xml"/><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8.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slide" Target="slide8.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fif"/><Relationship Id="rId1" Type="http://schemas.openxmlformats.org/officeDocument/2006/relationships/slideLayout" Target="../slideLayouts/slideLayout4.xml"/><Relationship Id="rId5" Type="http://schemas.openxmlformats.org/officeDocument/2006/relationships/slide" Target="slide8.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 Target="slide8.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8.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slide" Target="slide8.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67.xml"/><Relationship Id="rId7" Type="http://schemas.openxmlformats.org/officeDocument/2006/relationships/image" Target="../media/image5.png"/><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92.xml"/><Relationship Id="rId4" Type="http://schemas.openxmlformats.org/officeDocument/2006/relationships/slide" Target="slide64.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49.xml"/><Relationship Id="rId7" Type="http://schemas.openxmlformats.org/officeDocument/2006/relationships/image" Target="../media/image5.png"/><Relationship Id="rId2" Type="http://schemas.openxmlformats.org/officeDocument/2006/relationships/slide" Target="slide31.xml"/><Relationship Id="rId1" Type="http://schemas.openxmlformats.org/officeDocument/2006/relationships/slideLayout" Target="../slideLayouts/slideLayout4.xml"/><Relationship Id="rId6" Type="http://schemas.openxmlformats.org/officeDocument/2006/relationships/slide" Target="slide2.xml"/><Relationship Id="rId5" Type="http://schemas.openxmlformats.org/officeDocument/2006/relationships/image" Target="../media/image13.png"/><Relationship Id="rId4" Type="http://schemas.openxmlformats.org/officeDocument/2006/relationships/slide" Target="slide56.xml"/></Relationships>
</file>

<file path=ppt/slides/_rels/slide3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7.xml"/><Relationship Id="rId7" Type="http://schemas.openxmlformats.org/officeDocument/2006/relationships/slide" Target="slide36.xml"/><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34.xml"/><Relationship Id="rId10" Type="http://schemas.openxmlformats.org/officeDocument/2006/relationships/slide" Target="slide30.xml"/><Relationship Id="rId4" Type="http://schemas.openxmlformats.org/officeDocument/2006/relationships/slide" Target="slide33.xml"/><Relationship Id="rId9"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5.png"/><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40.xml"/><Relationship Id="rId7" Type="http://schemas.openxmlformats.org/officeDocument/2006/relationships/slide" Target="slide46.xml"/><Relationship Id="rId12" Type="http://schemas.openxmlformats.org/officeDocument/2006/relationships/slide" Target="slide30.xml"/><Relationship Id="rId2"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image" Target="../media/image5.png"/><Relationship Id="rId5" Type="http://schemas.openxmlformats.org/officeDocument/2006/relationships/slide" Target="slide44.xml"/><Relationship Id="rId10" Type="http://schemas.openxmlformats.org/officeDocument/2006/relationships/slide" Target="slide2.xml"/><Relationship Id="rId4" Type="http://schemas.openxmlformats.org/officeDocument/2006/relationships/slide" Target="slide41.xml"/><Relationship Id="rId9" Type="http://schemas.openxmlformats.org/officeDocument/2006/relationships/slide" Target="slide48.xml"/></Relationships>
</file>

<file path=ppt/slides/_rels/slide34.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5.png"/><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slide" Target="slide42.xml"/><Relationship Id="rId7" Type="http://schemas.openxmlformats.org/officeDocument/2006/relationships/slide" Target="slide30.xml"/><Relationship Id="rId2"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slide" Target="slide43.xml"/></Relationships>
</file>

<file path=ppt/slides/_rels/slide36.xml.rels><?xml version="1.0" encoding="UTF-8" standalone="yes"?>
<Relationships xmlns="http://schemas.openxmlformats.org/package/2006/relationships"><Relationship Id="rId3" Type="http://schemas.openxmlformats.org/officeDocument/2006/relationships/slide" Target="slide40.xml"/><Relationship Id="rId7" Type="http://schemas.openxmlformats.org/officeDocument/2006/relationships/slide" Target="slide30.xml"/><Relationship Id="rId2"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slide" Target="slide46.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31.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slide" Target="slide3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3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31.xml"/></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slide" Target="slide31.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slide" Target="slide31.xml"/><Relationship Id="rId5" Type="http://schemas.openxmlformats.org/officeDocument/2006/relationships/image" Target="../media/image5.png"/><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slide" Target="slide3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slide" Target="slide31.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slide" Target="slide31.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 Target="slide31.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31.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31.xml"/></Relationships>
</file>

<file path=ppt/slides/_rels/slide4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1.xml"/><Relationship Id="rId7" Type="http://schemas.openxmlformats.org/officeDocument/2006/relationships/slide" Target="slide55.xml"/><Relationship Id="rId2"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slide" Target="slide54.xml"/><Relationship Id="rId5" Type="http://schemas.openxmlformats.org/officeDocument/2006/relationships/slide" Target="slide53.xml"/><Relationship Id="rId10" Type="http://schemas.openxmlformats.org/officeDocument/2006/relationships/slide" Target="slide30.xml"/><Relationship Id="rId4" Type="http://schemas.openxmlformats.org/officeDocument/2006/relationships/slide" Target="slide52.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49.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slide" Target="slide49.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slide" Target="slide49.xml"/></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slide" Target="slide49.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49.xml"/></Relationships>
</file>

<file path=ppt/slides/_rels/slide55.xml.rels><?xml version="1.0" encoding="UTF-8" standalone="yes"?>
<Relationships xmlns="http://schemas.openxmlformats.org/package/2006/relationships"><Relationship Id="rId3" Type="http://schemas.openxmlformats.org/officeDocument/2006/relationships/hyperlink" Target="http://www.utoledo.edu/business/ESSPS/ESSPSDocs/UTISC%20Judge%20Sheet.pdf" TargetMode="External"/><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slide" Target="slide49.xml"/><Relationship Id="rId5" Type="http://schemas.openxmlformats.org/officeDocument/2006/relationships/image" Target="../media/image5.png"/><Relationship Id="rId4" Type="http://schemas.openxmlformats.org/officeDocument/2006/relationships/slide" Target="slide2.xml"/></Relationships>
</file>

<file path=ppt/slides/_rels/slide56.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slide" Target="slide58.xml"/><Relationship Id="rId7" Type="http://schemas.openxmlformats.org/officeDocument/2006/relationships/slide" Target="slide62.xml"/><Relationship Id="rId2" Type="http://schemas.openxmlformats.org/officeDocument/2006/relationships/slide" Target="slide57.xml"/><Relationship Id="rId1" Type="http://schemas.openxmlformats.org/officeDocument/2006/relationships/slideLayout" Target="../slideLayouts/slideLayout2.xml"/><Relationship Id="rId6" Type="http://schemas.openxmlformats.org/officeDocument/2006/relationships/slide" Target="slide61.xml"/><Relationship Id="rId11" Type="http://schemas.openxmlformats.org/officeDocument/2006/relationships/slide" Target="slide30.xml"/><Relationship Id="rId5" Type="http://schemas.openxmlformats.org/officeDocument/2006/relationships/slide" Target="slide60.xml"/><Relationship Id="rId10" Type="http://schemas.openxmlformats.org/officeDocument/2006/relationships/image" Target="../media/image5.png"/><Relationship Id="rId4" Type="http://schemas.openxmlformats.org/officeDocument/2006/relationships/slide" Target="slide59.xml"/><Relationship Id="rId9" Type="http://schemas.openxmlformats.org/officeDocument/2006/relationships/slide" Target="slide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slide" Target="slide56.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slide" Target="slide56.xml"/></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slide" Target="slide5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 Target="slide96.xml"/><Relationship Id="rId7" Type="http://schemas.openxmlformats.org/officeDocument/2006/relationships/image" Target="../media/image5.pn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slide" Target="slide56.xml"/><Relationship Id="rId5" Type="http://schemas.openxmlformats.org/officeDocument/2006/relationships/image" Target="../media/image5.png"/><Relationship Id="rId4" Type="http://schemas.openxmlformats.org/officeDocument/2006/relationships/slide" Target="slide2.xml"/></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slide" Target="slide56.xml"/><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4.png"/><Relationship Id="rId7" Type="http://schemas.openxmlformats.org/officeDocument/2006/relationships/image" Target="../media/image35.png"/><Relationship Id="rId2" Type="http://schemas.openxmlformats.org/officeDocument/2006/relationships/hyperlink" Target="https://utessps.memberclicks.net/" TargetMode="External"/><Relationship Id="rId1" Type="http://schemas.openxmlformats.org/officeDocument/2006/relationships/slideLayout" Target="../slideLayouts/slideLayout4.xml"/><Relationship Id="rId6" Type="http://schemas.openxmlformats.org/officeDocument/2006/relationships/slide" Target="slide56.xml"/><Relationship Id="rId5" Type="http://schemas.openxmlformats.org/officeDocument/2006/relationships/image" Target="../media/image5.png"/><Relationship Id="rId4" Type="http://schemas.openxmlformats.org/officeDocument/2006/relationships/slide" Target="slide2.xml"/></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slide" Target="slide56.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 Target="slide67.xml"/><Relationship Id="rId7" Type="http://schemas.openxmlformats.org/officeDocument/2006/relationships/slide" Target="slide66.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image" Target="../media/image5.png"/><Relationship Id="rId10" Type="http://schemas.openxmlformats.org/officeDocument/2006/relationships/image" Target="../media/image39.png"/><Relationship Id="rId4" Type="http://schemas.openxmlformats.org/officeDocument/2006/relationships/slide" Target="slide2.xml"/><Relationship Id="rId9" Type="http://schemas.openxmlformats.org/officeDocument/2006/relationships/slide" Target="slide65.xml"/></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80.xml"/><Relationship Id="rId7" Type="http://schemas.openxmlformats.org/officeDocument/2006/relationships/image" Target="../media/image5.png"/><Relationship Id="rId2" Type="http://schemas.openxmlformats.org/officeDocument/2006/relationships/slide" Target="slide68.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88.xml"/><Relationship Id="rId4" Type="http://schemas.openxmlformats.org/officeDocument/2006/relationships/slide" Target="slide82.xml"/></Relationships>
</file>

<file path=ppt/slides/_rels/slide6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70.xml"/><Relationship Id="rId7" Type="http://schemas.openxmlformats.org/officeDocument/2006/relationships/hyperlink" Target="https://utessps.memberclicks.net/index.php?option=com_jevents&amp;Itemid=115&amp;task=." TargetMode="External"/><Relationship Id="rId2" Type="http://schemas.openxmlformats.org/officeDocument/2006/relationships/slide" Target="slide69.xml"/><Relationship Id="rId1" Type="http://schemas.openxmlformats.org/officeDocument/2006/relationships/slideLayout" Target="../slideLayouts/slideLayout2.xml"/><Relationship Id="rId6" Type="http://schemas.openxmlformats.org/officeDocument/2006/relationships/slide" Target="slide73.xml"/><Relationship Id="rId5" Type="http://schemas.openxmlformats.org/officeDocument/2006/relationships/slide" Target="slide72.xml"/><Relationship Id="rId10" Type="http://schemas.openxmlformats.org/officeDocument/2006/relationships/slide" Target="slide67.xml"/><Relationship Id="rId4" Type="http://schemas.openxmlformats.org/officeDocument/2006/relationships/slide" Target="slide71.xml"/><Relationship Id="rId9"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slide" Target="slide74.xml"/><Relationship Id="rId1" Type="http://schemas.openxmlformats.org/officeDocument/2006/relationships/slideLayout" Target="../slideLayouts/slideLayout2.xml"/><Relationship Id="rId6" Type="http://schemas.openxmlformats.org/officeDocument/2006/relationships/slide" Target="slide67.xml"/><Relationship Id="rId5" Type="http://schemas.openxmlformats.org/officeDocument/2006/relationships/image" Target="../media/image5.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5.png"/><Relationship Id="rId4" Type="http://schemas.openxmlformats.org/officeDocument/2006/relationships/slide" Target="slide2.xml"/></Relationships>
</file>

<file path=ppt/slides/_rels/slide70.xml.rels><?xml version="1.0" encoding="UTF-8" standalone="yes"?>
<Relationships xmlns="http://schemas.openxmlformats.org/package/2006/relationships"><Relationship Id="rId8" Type="http://schemas.openxmlformats.org/officeDocument/2006/relationships/slide" Target="slide67.xml"/><Relationship Id="rId3" Type="http://schemas.openxmlformats.org/officeDocument/2006/relationships/slide" Target="slide78.xml"/><Relationship Id="rId7" Type="http://schemas.openxmlformats.org/officeDocument/2006/relationships/image" Target="../media/image5.png"/><Relationship Id="rId2" Type="http://schemas.openxmlformats.org/officeDocument/2006/relationships/slide" Target="slide77.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26.xml"/><Relationship Id="rId4" Type="http://schemas.openxmlformats.org/officeDocument/2006/relationships/slide" Target="slide79.xml"/></Relationships>
</file>

<file path=ppt/slides/_rels/slide7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9.xml"/><Relationship Id="rId7" Type="http://schemas.openxmlformats.org/officeDocument/2006/relationships/slide" Target="slide2.xml"/><Relationship Id="rId2" Type="http://schemas.openxmlformats.org/officeDocument/2006/relationships/slide" Target="slide76.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5.xml"/><Relationship Id="rId4" Type="http://schemas.openxmlformats.org/officeDocument/2006/relationships/slide" Target="slide24.xml"/><Relationship Id="rId9" Type="http://schemas.openxmlformats.org/officeDocument/2006/relationships/slide" Target="slide67.xml"/></Relationships>
</file>

<file path=ppt/slides/_rels/slide72.xml.rels><?xml version="1.0" encoding="UTF-8" standalone="yes"?>
<Relationships xmlns="http://schemas.openxmlformats.org/package/2006/relationships"><Relationship Id="rId3" Type="http://schemas.openxmlformats.org/officeDocument/2006/relationships/slide" Target="slide29.xml"/><Relationship Id="rId7" Type="http://schemas.openxmlformats.org/officeDocument/2006/relationships/slide" Target="slide67.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slide" Target="slide77.xml"/></Relationships>
</file>

<file path=ppt/slides/_rels/slide7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74.xml"/><Relationship Id="rId1" Type="http://schemas.openxmlformats.org/officeDocument/2006/relationships/slideLayout" Target="../slideLayouts/slideLayout2.xml"/><Relationship Id="rId6" Type="http://schemas.openxmlformats.org/officeDocument/2006/relationships/slide" Target="slide67.xml"/><Relationship Id="rId5" Type="http://schemas.openxmlformats.org/officeDocument/2006/relationships/image" Target="../media/image5.png"/><Relationship Id="rId4" Type="http://schemas.openxmlformats.org/officeDocument/2006/relationships/slide" Target="slide2.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68.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68.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68.xml"/></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1.jpeg"/><Relationship Id="rId1" Type="http://schemas.openxmlformats.org/officeDocument/2006/relationships/slideLayout" Target="../slideLayouts/slideLayout4.xml"/><Relationship Id="rId5" Type="http://schemas.openxmlformats.org/officeDocument/2006/relationships/slide" Target="slide68.xml"/><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2.jpeg"/><Relationship Id="rId1" Type="http://schemas.openxmlformats.org/officeDocument/2006/relationships/slideLayout" Target="../slideLayouts/slideLayout4.xml"/><Relationship Id="rId5" Type="http://schemas.openxmlformats.org/officeDocument/2006/relationships/slide" Target="slide68.xml"/><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3.jpg"/><Relationship Id="rId1" Type="http://schemas.openxmlformats.org/officeDocument/2006/relationships/slideLayout" Target="../slideLayouts/slideLayout4.xml"/><Relationship Id="rId5" Type="http://schemas.openxmlformats.org/officeDocument/2006/relationships/slide" Target="slide6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9.xml"/><Relationship Id="rId18" Type="http://schemas.openxmlformats.org/officeDocument/2006/relationships/slide" Target="slide28.xml"/><Relationship Id="rId3" Type="http://schemas.openxmlformats.org/officeDocument/2006/relationships/slide" Target="slide9.xml"/><Relationship Id="rId21" Type="http://schemas.openxmlformats.org/officeDocument/2006/relationships/slide" Target="slide77.xml"/><Relationship Id="rId7" Type="http://schemas.openxmlformats.org/officeDocument/2006/relationships/slide" Target="slide13.xml"/><Relationship Id="rId12" Type="http://schemas.openxmlformats.org/officeDocument/2006/relationships/slide" Target="slide18.xml"/><Relationship Id="rId17" Type="http://schemas.openxmlformats.org/officeDocument/2006/relationships/slide" Target="slide27.xml"/><Relationship Id="rId25" Type="http://schemas.openxmlformats.org/officeDocument/2006/relationships/slide" Target="slide6.xml"/><Relationship Id="rId2" Type="http://schemas.openxmlformats.org/officeDocument/2006/relationships/slide" Target="slide20.xml"/><Relationship Id="rId16" Type="http://schemas.openxmlformats.org/officeDocument/2006/relationships/slide" Target="slide26.xml"/><Relationship Id="rId20" Type="http://schemas.openxmlformats.org/officeDocument/2006/relationships/slide" Target="slide79.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slide" Target="slide17.xml"/><Relationship Id="rId24" Type="http://schemas.openxmlformats.org/officeDocument/2006/relationships/image" Target="../media/image5.png"/><Relationship Id="rId5" Type="http://schemas.openxmlformats.org/officeDocument/2006/relationships/slide" Target="slide11.xml"/><Relationship Id="rId15" Type="http://schemas.openxmlformats.org/officeDocument/2006/relationships/slide" Target="slide25.xml"/><Relationship Id="rId23" Type="http://schemas.openxmlformats.org/officeDocument/2006/relationships/slide" Target="slide2.xml"/><Relationship Id="rId10" Type="http://schemas.openxmlformats.org/officeDocument/2006/relationships/slide" Target="slide16.xml"/><Relationship Id="rId19" Type="http://schemas.openxmlformats.org/officeDocument/2006/relationships/slide" Target="slide78.xml"/><Relationship Id="rId4" Type="http://schemas.openxmlformats.org/officeDocument/2006/relationships/slide" Target="slide10.xml"/><Relationship Id="rId9" Type="http://schemas.openxmlformats.org/officeDocument/2006/relationships/slide" Target="slide15.xml"/><Relationship Id="rId14" Type="http://schemas.openxmlformats.org/officeDocument/2006/relationships/slide" Target="slide24.xml"/><Relationship Id="rId22" Type="http://schemas.openxmlformats.org/officeDocument/2006/relationships/slide" Target="slide30.xml"/></Relationships>
</file>

<file path=ppt/slides/_rels/slide8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78.xml"/><Relationship Id="rId7" Type="http://schemas.openxmlformats.org/officeDocument/2006/relationships/slide" Target="slide2.xml"/><Relationship Id="rId2" Type="http://schemas.openxmlformats.org/officeDocument/2006/relationships/slide" Target="slide77.xml"/><Relationship Id="rId1" Type="http://schemas.openxmlformats.org/officeDocument/2006/relationships/slideLayout" Target="../slideLayouts/slideLayout2.xml"/><Relationship Id="rId6" Type="http://schemas.openxmlformats.org/officeDocument/2006/relationships/slide" Target="slide81.xml"/><Relationship Id="rId5" Type="http://schemas.openxmlformats.org/officeDocument/2006/relationships/slide" Target="slide24.xml"/><Relationship Id="rId4" Type="http://schemas.openxmlformats.org/officeDocument/2006/relationships/slide" Target="slide79.xml"/><Relationship Id="rId9" Type="http://schemas.openxmlformats.org/officeDocument/2006/relationships/slide" Target="slide67.xml"/></Relationships>
</file>

<file path=ppt/slides/_rels/slide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slide" Target="slide80.xml"/><Relationship Id="rId4" Type="http://schemas.openxmlformats.org/officeDocument/2006/relationships/image" Target="../media/image5.png"/></Relationships>
</file>

<file path=ppt/slides/_rels/slide8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84.xml"/><Relationship Id="rId7" Type="http://schemas.openxmlformats.org/officeDocument/2006/relationships/slide" Target="slide2.xml"/><Relationship Id="rId2" Type="http://schemas.openxmlformats.org/officeDocument/2006/relationships/slide" Target="slide83.xml"/><Relationship Id="rId1" Type="http://schemas.openxmlformats.org/officeDocument/2006/relationships/slideLayout" Target="../slideLayouts/slideLayout2.xml"/><Relationship Id="rId6" Type="http://schemas.openxmlformats.org/officeDocument/2006/relationships/slide" Target="slide87.xml"/><Relationship Id="rId5" Type="http://schemas.openxmlformats.org/officeDocument/2006/relationships/slide" Target="slide86.xml"/><Relationship Id="rId4" Type="http://schemas.openxmlformats.org/officeDocument/2006/relationships/slide" Target="slide85.xml"/><Relationship Id="rId9" Type="http://schemas.openxmlformats.org/officeDocument/2006/relationships/slide" Target="slide67.xml"/></Relationships>
</file>

<file path=ppt/slides/_rels/slide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6.jpeg"/><Relationship Id="rId1" Type="http://schemas.openxmlformats.org/officeDocument/2006/relationships/slideLayout" Target="../slideLayouts/slideLayout4.xml"/><Relationship Id="rId5" Type="http://schemas.openxmlformats.org/officeDocument/2006/relationships/slide" Target="slide82.xml"/><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slide" Target="slide82.xml"/></Relationships>
</file>

<file path=ppt/slides/_rels/slide8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 Target="slide2.xml"/><Relationship Id="rId7" Type="http://schemas.openxmlformats.org/officeDocument/2006/relationships/image" Target="../media/image35.png"/><Relationship Id="rId2" Type="http://schemas.openxmlformats.org/officeDocument/2006/relationships/hyperlink" Target="https://utessps.memberclicks.net/" TargetMode="Externa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slide" Target="slide82.xml"/><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8.png"/><Relationship Id="rId1" Type="http://schemas.openxmlformats.org/officeDocument/2006/relationships/slideLayout" Target="../slideLayouts/slideLayout4.xml"/><Relationship Id="rId5" Type="http://schemas.openxmlformats.org/officeDocument/2006/relationships/slide" Target="slide82.xml"/><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82.xml"/></Relationships>
</file>

<file path=ppt/slides/_rels/slide88.xml.rels><?xml version="1.0" encoding="UTF-8" standalone="yes"?>
<Relationships xmlns="http://schemas.openxmlformats.org/package/2006/relationships"><Relationship Id="rId8" Type="http://schemas.openxmlformats.org/officeDocument/2006/relationships/slide" Target="slide67.xml"/><Relationship Id="rId3" Type="http://schemas.openxmlformats.org/officeDocument/2006/relationships/slide" Target="slide90.xml"/><Relationship Id="rId7" Type="http://schemas.openxmlformats.org/officeDocument/2006/relationships/image" Target="../media/image5.png"/><Relationship Id="rId2" Type="http://schemas.openxmlformats.org/officeDocument/2006/relationships/slide" Target="slide89.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30.xml"/><Relationship Id="rId4" Type="http://schemas.openxmlformats.org/officeDocument/2006/relationships/slide" Target="slide91.xml"/></Relationships>
</file>

<file path=ppt/slides/_rels/slide89.xml.rels><?xml version="1.0" encoding="UTF-8" standalone="yes"?>
<Relationships xmlns="http://schemas.openxmlformats.org/package/2006/relationships"><Relationship Id="rId8" Type="http://schemas.openxmlformats.org/officeDocument/2006/relationships/slide" Target="slide88.xml"/><Relationship Id="rId3" Type="http://schemas.openxmlformats.org/officeDocument/2006/relationships/hyperlink" Target="http://www.texaswatchdog.org/2011/10/houston-assistant-city-attorney-counseled-over-email-in-support-of-hisd-paula-harris/1318453963.column" TargetMode="External"/><Relationship Id="rId7" Type="http://schemas.openxmlformats.org/officeDocument/2006/relationships/image" Target="../media/image5.png"/><Relationship Id="rId2"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slide" Target="slide2.xml"/><Relationship Id="rId5" Type="http://schemas.openxmlformats.org/officeDocument/2006/relationships/hyperlink" Target="http://hongkongphooey.wordpress.com/2009/02/18/first-look-huawei-android-phone/" TargetMode="External"/><Relationship Id="rId4" Type="http://schemas.openxmlformats.org/officeDocument/2006/relationships/image" Target="../media/image50.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slide" Target="slide8.xml"/></Relationships>
</file>

<file path=ppt/slides/_rels/slide9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1.jpeg"/><Relationship Id="rId1" Type="http://schemas.openxmlformats.org/officeDocument/2006/relationships/slideLayout" Target="../slideLayouts/slideLayout4.xml"/><Relationship Id="rId5" Type="http://schemas.openxmlformats.org/officeDocument/2006/relationships/slide" Target="slide88.xml"/><Relationship Id="rId4" Type="http://schemas.openxmlformats.org/officeDocument/2006/relationships/image" Target="../media/image5.png"/></Relationships>
</file>

<file path=ppt/slides/_rels/slide9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2.png"/><Relationship Id="rId1" Type="http://schemas.openxmlformats.org/officeDocument/2006/relationships/slideLayout" Target="../slideLayouts/slideLayout4.xml"/><Relationship Id="rId5" Type="http://schemas.openxmlformats.org/officeDocument/2006/relationships/slide" Target="slide88.xml"/><Relationship Id="rId4" Type="http://schemas.openxmlformats.org/officeDocument/2006/relationships/image" Target="../media/image5.png"/></Relationships>
</file>

<file path=ppt/slides/_rels/slide92.xml.rels><?xml version="1.0" encoding="UTF-8" standalone="yes"?>
<Relationships xmlns="http://schemas.openxmlformats.org/package/2006/relationships"><Relationship Id="rId8" Type="http://schemas.openxmlformats.org/officeDocument/2006/relationships/slide" Target="slide95.xml"/><Relationship Id="rId3" Type="http://schemas.openxmlformats.org/officeDocument/2006/relationships/image" Target="../media/image54.png"/><Relationship Id="rId7" Type="http://schemas.openxmlformats.org/officeDocument/2006/relationships/slide" Target="slide94.xml"/><Relationship Id="rId2"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slide" Target="slide93.xml"/><Relationship Id="rId11" Type="http://schemas.openxmlformats.org/officeDocument/2006/relationships/slide" Target="slide29.xml"/><Relationship Id="rId5" Type="http://schemas.openxmlformats.org/officeDocument/2006/relationships/hyperlink" Target="https://hbr.org/2014/03/how-companies-can-attract-the-best-college-talent" TargetMode="External"/><Relationship Id="rId10" Type="http://schemas.openxmlformats.org/officeDocument/2006/relationships/image" Target="../media/image5.png"/><Relationship Id="rId4" Type="http://schemas.openxmlformats.org/officeDocument/2006/relationships/image" Target="../media/image55.png"/><Relationship Id="rId9" Type="http://schemas.openxmlformats.org/officeDocument/2006/relationships/slide" Target="slide2.xml"/></Relationships>
</file>

<file path=ppt/slides/_rels/slide9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linkedin.com/pulse/sales-internships-count-deirdre-jones/" TargetMode="External"/><Relationship Id="rId1" Type="http://schemas.openxmlformats.org/officeDocument/2006/relationships/slideLayout" Target="../slideLayouts/slideLayout4.xml"/><Relationship Id="rId6" Type="http://schemas.openxmlformats.org/officeDocument/2006/relationships/slide" Target="slide92.xml"/><Relationship Id="rId5" Type="http://schemas.openxmlformats.org/officeDocument/2006/relationships/image" Target="../media/image5.png"/><Relationship Id="rId4" Type="http://schemas.openxmlformats.org/officeDocument/2006/relationships/slide" Target="slide2.xml"/></Relationships>
</file>

<file path=ppt/slides/_rels/slide9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linkedin.com/pulse/sales-internships-count-deirdre-jones/" TargetMode="External"/><Relationship Id="rId1" Type="http://schemas.openxmlformats.org/officeDocument/2006/relationships/slideLayout" Target="../slideLayouts/slideLayout4.xml"/><Relationship Id="rId6" Type="http://schemas.openxmlformats.org/officeDocument/2006/relationships/slide" Target="slide92.xml"/><Relationship Id="rId5" Type="http://schemas.openxmlformats.org/officeDocument/2006/relationships/image" Target="../media/image5.png"/><Relationship Id="rId4" Type="http://schemas.openxmlformats.org/officeDocument/2006/relationships/slide" Target="slide2.xml"/></Relationships>
</file>

<file path=ppt/slides/_rels/slide95.xml.rels><?xml version="1.0" encoding="UTF-8" standalone="yes"?>
<Relationships xmlns="http://schemas.openxmlformats.org/package/2006/relationships"><Relationship Id="rId3" Type="http://schemas.openxmlformats.org/officeDocument/2006/relationships/hyperlink" Target="https://www.linkedin.com/pulse/sales-internships-count-deirdre-jones/" TargetMode="External"/><Relationship Id="rId7" Type="http://schemas.openxmlformats.org/officeDocument/2006/relationships/slide" Target="slide92.xml"/><Relationship Id="rId2" Type="http://schemas.openxmlformats.org/officeDocument/2006/relationships/slide" Target="slide29.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image" Target="../media/image55.png"/></Relationships>
</file>

<file path=ppt/slides/_rels/slide96.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slide" Target="slide97.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5.png"/><Relationship Id="rId4" Type="http://schemas.openxmlformats.org/officeDocument/2006/relationships/slide" Target="slide2.xml"/></Relationships>
</file>

<file path=ppt/slides/_rels/slide9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98.xml"/><Relationship Id="rId1" Type="http://schemas.openxmlformats.org/officeDocument/2006/relationships/slideLayout" Target="../slideLayouts/slideLayout2.xml"/><Relationship Id="rId5" Type="http://schemas.openxmlformats.org/officeDocument/2006/relationships/slide" Target="slide96.xml"/><Relationship Id="rId4" Type="http://schemas.openxmlformats.org/officeDocument/2006/relationships/image" Target="../media/image5.png"/></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97.xml"/></Relationships>
</file>

<file path=ppt/slides/_rels/slide9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29.xml"/><Relationship Id="rId1" Type="http://schemas.openxmlformats.org/officeDocument/2006/relationships/slideLayout" Target="../slideLayouts/slideLayout2.xml"/><Relationship Id="rId5" Type="http://schemas.openxmlformats.org/officeDocument/2006/relationships/slide" Target="slide9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1045B59B-615E-4718-A150-42DE5D03E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CF29CD-38B8-4924-BA11-6D6051748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9144000" cy="261518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0258" y="4502330"/>
            <a:ext cx="8074057" cy="1207269"/>
          </a:xfrm>
        </p:spPr>
        <p:txBody>
          <a:bodyPr>
            <a:normAutofit fontScale="90000"/>
          </a:bodyPr>
          <a:lstStyle/>
          <a:p>
            <a:r>
              <a:rPr lang="en-US" sz="4100" dirty="0">
                <a:solidFill>
                  <a:srgbClr val="FFFFFF"/>
                </a:solidFill>
              </a:rPr>
              <a:t>Creating knowledge, shaping people, and making connections to transform the profession of sales</a:t>
            </a:r>
          </a:p>
        </p:txBody>
      </p:sp>
      <p:pic>
        <p:nvPicPr>
          <p:cNvPr id="5" name="Picture 4">
            <a:extLst>
              <a:ext uri="{FF2B5EF4-FFF2-40B4-BE49-F238E27FC236}">
                <a16:creationId xmlns:a16="http://schemas.microsoft.com/office/drawing/2014/main" id="{07307A23-2814-4B1F-A977-B32AC3E4B2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836" y="1241768"/>
            <a:ext cx="8176104" cy="2677674"/>
          </a:xfrm>
          <a:prstGeom prst="rect">
            <a:avLst/>
          </a:prstGeom>
        </p:spPr>
      </p:pic>
    </p:spTree>
    <p:extLst>
      <p:ext uri="{BB962C8B-B14F-4D97-AF65-F5344CB8AC3E}">
        <p14:creationId xmlns:p14="http://schemas.microsoft.com/office/powerpoint/2010/main" val="40195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DD8BE-2607-4522-B095-09C5503B311C}"/>
              </a:ext>
            </a:extLst>
          </p:cNvPr>
          <p:cNvSpPr>
            <a:spLocks noGrp="1"/>
          </p:cNvSpPr>
          <p:nvPr>
            <p:ph type="title"/>
          </p:nvPr>
        </p:nvSpPr>
        <p:spPr/>
        <p:txBody>
          <a:bodyPr/>
          <a:lstStyle/>
          <a:p>
            <a:r>
              <a:rPr lang="en-US" dirty="0"/>
              <a:t>Prospecting – PSLS 3450</a:t>
            </a:r>
          </a:p>
        </p:txBody>
      </p:sp>
      <p:sp>
        <p:nvSpPr>
          <p:cNvPr id="5" name="Text Placeholder 4">
            <a:extLst>
              <a:ext uri="{FF2B5EF4-FFF2-40B4-BE49-F238E27FC236}">
                <a16:creationId xmlns:a16="http://schemas.microsoft.com/office/drawing/2014/main" id="{B52002CA-BFF0-49D1-A4E0-9C42F88E2768}"/>
              </a:ext>
            </a:extLst>
          </p:cNvPr>
          <p:cNvSpPr>
            <a:spLocks noGrp="1"/>
          </p:cNvSpPr>
          <p:nvPr>
            <p:ph type="body" idx="1"/>
          </p:nvPr>
        </p:nvSpPr>
        <p:spPr/>
        <p:txBody>
          <a:bodyPr/>
          <a:lstStyle/>
          <a:p>
            <a:r>
              <a:rPr lang="en-US" dirty="0"/>
              <a:t>Description</a:t>
            </a:r>
          </a:p>
        </p:txBody>
      </p:sp>
      <p:sp>
        <p:nvSpPr>
          <p:cNvPr id="3" name="Content Placeholder 2">
            <a:extLst>
              <a:ext uri="{FF2B5EF4-FFF2-40B4-BE49-F238E27FC236}">
                <a16:creationId xmlns:a16="http://schemas.microsoft.com/office/drawing/2014/main" id="{FCA50385-3963-4C93-BB34-FBE0C12ABFB6}"/>
              </a:ext>
            </a:extLst>
          </p:cNvPr>
          <p:cNvSpPr>
            <a:spLocks noGrp="1"/>
          </p:cNvSpPr>
          <p:nvPr>
            <p:ph sz="half" idx="2"/>
          </p:nvPr>
        </p:nvSpPr>
        <p:spPr/>
        <p:txBody>
          <a:bodyPr>
            <a:normAutofit fontScale="92500"/>
          </a:bodyPr>
          <a:lstStyle/>
          <a:p>
            <a:r>
              <a:rPr lang="en-US" dirty="0"/>
              <a:t>Introduces students to the activities involved in supporting buyer-seller interactions and the personal selling process. Its purpose is to provide skills in areas related to prospecting, sales administration and technology, time and territory management, and managing customer follow up. </a:t>
            </a:r>
          </a:p>
          <a:p>
            <a:endParaRPr lang="en-US" dirty="0"/>
          </a:p>
        </p:txBody>
      </p:sp>
      <p:sp>
        <p:nvSpPr>
          <p:cNvPr id="6" name="Text Placeholder 5">
            <a:extLst>
              <a:ext uri="{FF2B5EF4-FFF2-40B4-BE49-F238E27FC236}">
                <a16:creationId xmlns:a16="http://schemas.microsoft.com/office/drawing/2014/main" id="{DE332FA2-AC22-4703-A4FB-225F053455E7}"/>
              </a:ext>
            </a:extLst>
          </p:cNvPr>
          <p:cNvSpPr>
            <a:spLocks noGrp="1"/>
          </p:cNvSpPr>
          <p:nvPr>
            <p:ph type="body" sz="quarter" idx="3"/>
          </p:nvPr>
        </p:nvSpPr>
        <p:spPr/>
        <p:txBody>
          <a:bodyPr/>
          <a:lstStyle/>
          <a:p>
            <a:r>
              <a:rPr lang="en-US" dirty="0"/>
              <a:t>Key Projects</a:t>
            </a:r>
          </a:p>
        </p:txBody>
      </p:sp>
      <p:sp>
        <p:nvSpPr>
          <p:cNvPr id="7" name="Content Placeholder 6">
            <a:extLst>
              <a:ext uri="{FF2B5EF4-FFF2-40B4-BE49-F238E27FC236}">
                <a16:creationId xmlns:a16="http://schemas.microsoft.com/office/drawing/2014/main" id="{DCA1E4CD-8B2A-4CE2-BA50-32FDDEA28DAF}"/>
              </a:ext>
            </a:extLst>
          </p:cNvPr>
          <p:cNvSpPr>
            <a:spLocks noGrp="1"/>
          </p:cNvSpPr>
          <p:nvPr>
            <p:ph sz="quarter" idx="4"/>
          </p:nvPr>
        </p:nvSpPr>
        <p:spPr/>
        <p:txBody>
          <a:bodyPr>
            <a:normAutofit fontScale="92500"/>
          </a:bodyPr>
          <a:lstStyle/>
          <a:p>
            <a:pPr lvl="0"/>
            <a:r>
              <a:rPr lang="en-US" dirty="0"/>
              <a:t>Sales Force Automation Simulation (SFA) and Customer Relationship Management (CRM) Lab</a:t>
            </a:r>
          </a:p>
          <a:p>
            <a:pPr lvl="0"/>
            <a:r>
              <a:rPr lang="en-US" dirty="0" err="1"/>
              <a:t>Chally</a:t>
            </a:r>
            <a:r>
              <a:rPr lang="en-US" dirty="0"/>
              <a:t> Assessment</a:t>
            </a:r>
          </a:p>
          <a:p>
            <a:pPr lvl="0"/>
            <a:r>
              <a:rPr lang="en-US" dirty="0"/>
              <a:t>Voicemail</a:t>
            </a:r>
          </a:p>
          <a:p>
            <a:pPr lvl="0"/>
            <a:r>
              <a:rPr lang="en-US" dirty="0"/>
              <a:t>Virtual Role Play</a:t>
            </a:r>
          </a:p>
          <a:p>
            <a:pPr lvl="0"/>
            <a:r>
              <a:rPr lang="en-US" dirty="0"/>
              <a:t>Job Shadow</a:t>
            </a:r>
          </a:p>
          <a:p>
            <a:pPr lvl="0"/>
            <a:r>
              <a:rPr lang="en-US" dirty="0"/>
              <a:t>Social Selling</a:t>
            </a:r>
          </a:p>
          <a:p>
            <a:pPr lvl="0"/>
            <a:r>
              <a:rPr lang="en-US" dirty="0"/>
              <a:t>Elevator Pitch</a:t>
            </a:r>
          </a:p>
        </p:txBody>
      </p:sp>
      <p:pic>
        <p:nvPicPr>
          <p:cNvPr id="11" name="Picture 10">
            <a:hlinkClick r:id="rId2" action="ppaction://hlinksldjump"/>
            <a:extLst>
              <a:ext uri="{FF2B5EF4-FFF2-40B4-BE49-F238E27FC236}">
                <a16:creationId xmlns:a16="http://schemas.microsoft.com/office/drawing/2014/main" id="{F8EF1B58-FF38-4F15-A8A8-288408B24027}"/>
              </a:ext>
            </a:extLst>
          </p:cNvPr>
          <p:cNvPicPr>
            <a:picLocks noChangeAspect="1"/>
          </p:cNvPicPr>
          <p:nvPr/>
        </p:nvPicPr>
        <p:blipFill>
          <a:blip r:embed="rId3"/>
          <a:stretch>
            <a:fillRect/>
          </a:stretch>
        </p:blipFill>
        <p:spPr>
          <a:xfrm>
            <a:off x="6667770" y="5854867"/>
            <a:ext cx="634039" cy="542591"/>
          </a:xfrm>
          <a:prstGeom prst="rect">
            <a:avLst/>
          </a:prstGeom>
        </p:spPr>
      </p:pic>
      <p:sp>
        <p:nvSpPr>
          <p:cNvPr id="12" name="Action Button: Go to Beginning 11">
            <a:hlinkClick r:id="rId4" action="ppaction://hlinksldjump" highlightClick="1"/>
            <a:extLst>
              <a:ext uri="{FF2B5EF4-FFF2-40B4-BE49-F238E27FC236}">
                <a16:creationId xmlns:a16="http://schemas.microsoft.com/office/drawing/2014/main" id="{6E0B4688-64FD-4DFD-831C-4D6110F45480}"/>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ction Button: Go Back or Previous 9">
            <a:hlinkClick r:id="" action="ppaction://hlinkshowjump?jump=lastslideviewed" highlightClick="1"/>
            <a:extLst>
              <a:ext uri="{FF2B5EF4-FFF2-40B4-BE49-F238E27FC236}">
                <a16:creationId xmlns:a16="http://schemas.microsoft.com/office/drawing/2014/main" id="{E969AD7E-ABFB-49AE-AAB0-032073E1D6A4}"/>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561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DD8BE-2607-4522-B095-09C5503B311C}"/>
              </a:ext>
            </a:extLst>
          </p:cNvPr>
          <p:cNvSpPr>
            <a:spLocks noGrp="1"/>
          </p:cNvSpPr>
          <p:nvPr>
            <p:ph type="title"/>
          </p:nvPr>
        </p:nvSpPr>
        <p:spPr/>
        <p:txBody>
          <a:bodyPr/>
          <a:lstStyle/>
          <a:p>
            <a:r>
              <a:rPr lang="en-US" dirty="0"/>
              <a:t>Sales Enablement – PSLS 3450</a:t>
            </a:r>
          </a:p>
        </p:txBody>
      </p:sp>
      <p:sp>
        <p:nvSpPr>
          <p:cNvPr id="5" name="Text Placeholder 4">
            <a:extLst>
              <a:ext uri="{FF2B5EF4-FFF2-40B4-BE49-F238E27FC236}">
                <a16:creationId xmlns:a16="http://schemas.microsoft.com/office/drawing/2014/main" id="{B52002CA-BFF0-49D1-A4E0-9C42F88E2768}"/>
              </a:ext>
            </a:extLst>
          </p:cNvPr>
          <p:cNvSpPr>
            <a:spLocks noGrp="1"/>
          </p:cNvSpPr>
          <p:nvPr>
            <p:ph type="body" idx="1"/>
          </p:nvPr>
        </p:nvSpPr>
        <p:spPr/>
        <p:txBody>
          <a:bodyPr/>
          <a:lstStyle/>
          <a:p>
            <a:r>
              <a:rPr lang="en-US" dirty="0"/>
              <a:t>Description</a:t>
            </a:r>
          </a:p>
        </p:txBody>
      </p:sp>
      <p:sp>
        <p:nvSpPr>
          <p:cNvPr id="3" name="Content Placeholder 2">
            <a:extLst>
              <a:ext uri="{FF2B5EF4-FFF2-40B4-BE49-F238E27FC236}">
                <a16:creationId xmlns:a16="http://schemas.microsoft.com/office/drawing/2014/main" id="{FCA50385-3963-4C93-BB34-FBE0C12ABFB6}"/>
              </a:ext>
            </a:extLst>
          </p:cNvPr>
          <p:cNvSpPr>
            <a:spLocks noGrp="1"/>
          </p:cNvSpPr>
          <p:nvPr>
            <p:ph sz="half" idx="2"/>
          </p:nvPr>
        </p:nvSpPr>
        <p:spPr/>
        <p:txBody>
          <a:bodyPr>
            <a:normAutofit fontScale="92500"/>
          </a:bodyPr>
          <a:lstStyle/>
          <a:p>
            <a:r>
              <a:rPr lang="en-US" dirty="0"/>
              <a:t>Introduces students to the activities involved in supporting buyer-seller interactions and the personal selling process. Its purpose is to provide skills in areas related to prospecting, sales administration and technology, time and territory management, and managing customer follow up. </a:t>
            </a:r>
          </a:p>
          <a:p>
            <a:endParaRPr lang="en-US" dirty="0"/>
          </a:p>
        </p:txBody>
      </p:sp>
      <p:sp>
        <p:nvSpPr>
          <p:cNvPr id="6" name="Text Placeholder 5">
            <a:extLst>
              <a:ext uri="{FF2B5EF4-FFF2-40B4-BE49-F238E27FC236}">
                <a16:creationId xmlns:a16="http://schemas.microsoft.com/office/drawing/2014/main" id="{DE332FA2-AC22-4703-A4FB-225F053455E7}"/>
              </a:ext>
            </a:extLst>
          </p:cNvPr>
          <p:cNvSpPr>
            <a:spLocks noGrp="1"/>
          </p:cNvSpPr>
          <p:nvPr>
            <p:ph type="body" sz="quarter" idx="3"/>
          </p:nvPr>
        </p:nvSpPr>
        <p:spPr/>
        <p:txBody>
          <a:bodyPr/>
          <a:lstStyle/>
          <a:p>
            <a:r>
              <a:rPr lang="en-US" dirty="0"/>
              <a:t>Key Projects</a:t>
            </a:r>
          </a:p>
        </p:txBody>
      </p:sp>
      <p:sp>
        <p:nvSpPr>
          <p:cNvPr id="7" name="Content Placeholder 6">
            <a:extLst>
              <a:ext uri="{FF2B5EF4-FFF2-40B4-BE49-F238E27FC236}">
                <a16:creationId xmlns:a16="http://schemas.microsoft.com/office/drawing/2014/main" id="{DCA1E4CD-8B2A-4CE2-BA50-32FDDEA28DAF}"/>
              </a:ext>
            </a:extLst>
          </p:cNvPr>
          <p:cNvSpPr>
            <a:spLocks noGrp="1"/>
          </p:cNvSpPr>
          <p:nvPr>
            <p:ph sz="quarter" idx="4"/>
          </p:nvPr>
        </p:nvSpPr>
        <p:spPr/>
        <p:txBody>
          <a:bodyPr>
            <a:normAutofit fontScale="92500"/>
          </a:bodyPr>
          <a:lstStyle/>
          <a:p>
            <a:pPr lvl="0"/>
            <a:r>
              <a:rPr lang="en-US" dirty="0"/>
              <a:t>Sales Force Automation Simulation (SFA) and Customer Relationship Management (CRM) Lab</a:t>
            </a:r>
          </a:p>
          <a:p>
            <a:pPr lvl="0"/>
            <a:r>
              <a:rPr lang="en-US" dirty="0" err="1"/>
              <a:t>Chally</a:t>
            </a:r>
            <a:r>
              <a:rPr lang="en-US" dirty="0"/>
              <a:t> Assessment</a:t>
            </a:r>
          </a:p>
          <a:p>
            <a:pPr lvl="0"/>
            <a:r>
              <a:rPr lang="en-US" dirty="0"/>
              <a:t>Voicemail</a:t>
            </a:r>
          </a:p>
          <a:p>
            <a:pPr lvl="0"/>
            <a:r>
              <a:rPr lang="en-US" dirty="0"/>
              <a:t>Virtual Role Play</a:t>
            </a:r>
          </a:p>
          <a:p>
            <a:pPr lvl="0"/>
            <a:r>
              <a:rPr lang="en-US" dirty="0"/>
              <a:t>Job Shadow</a:t>
            </a:r>
          </a:p>
          <a:p>
            <a:pPr lvl="0"/>
            <a:r>
              <a:rPr lang="en-US" dirty="0"/>
              <a:t>Social Selling</a:t>
            </a:r>
          </a:p>
          <a:p>
            <a:pPr lvl="0"/>
            <a:r>
              <a:rPr lang="en-US" dirty="0"/>
              <a:t>Elevator Pitch</a:t>
            </a:r>
          </a:p>
        </p:txBody>
      </p:sp>
      <p:pic>
        <p:nvPicPr>
          <p:cNvPr id="8" name="Picture 7">
            <a:hlinkClick r:id="rId2" action="ppaction://hlinksldjump"/>
            <a:extLst>
              <a:ext uri="{FF2B5EF4-FFF2-40B4-BE49-F238E27FC236}">
                <a16:creationId xmlns:a16="http://schemas.microsoft.com/office/drawing/2014/main" id="{178CCA23-0FD2-4AE8-8E3E-47442B11368E}"/>
              </a:ext>
            </a:extLst>
          </p:cNvPr>
          <p:cNvPicPr>
            <a:picLocks noChangeAspect="1"/>
          </p:cNvPicPr>
          <p:nvPr/>
        </p:nvPicPr>
        <p:blipFill>
          <a:blip r:embed="rId3"/>
          <a:stretch>
            <a:fillRect/>
          </a:stretch>
        </p:blipFill>
        <p:spPr>
          <a:xfrm>
            <a:off x="6667770" y="5854867"/>
            <a:ext cx="634039" cy="542591"/>
          </a:xfrm>
          <a:prstGeom prst="rect">
            <a:avLst/>
          </a:prstGeom>
        </p:spPr>
      </p:pic>
      <p:sp>
        <p:nvSpPr>
          <p:cNvPr id="9" name="Action Button: Go to Beginning 8">
            <a:hlinkClick r:id="rId4" action="ppaction://hlinksldjump" highlightClick="1"/>
            <a:extLst>
              <a:ext uri="{FF2B5EF4-FFF2-40B4-BE49-F238E27FC236}">
                <a16:creationId xmlns:a16="http://schemas.microsoft.com/office/drawing/2014/main" id="{BA786416-B4DC-49E2-85AD-BDE44750F31D}"/>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ction Button: Go Back or Previous 10">
            <a:hlinkClick r:id="" action="ppaction://hlinkshowjump?jump=lastslideviewed" highlightClick="1"/>
            <a:extLst>
              <a:ext uri="{FF2B5EF4-FFF2-40B4-BE49-F238E27FC236}">
                <a16:creationId xmlns:a16="http://schemas.microsoft.com/office/drawing/2014/main" id="{28AED747-A396-4244-AEBB-0E7209189D5F}"/>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762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DD8BE-2607-4522-B095-09C5503B311C}"/>
              </a:ext>
            </a:extLst>
          </p:cNvPr>
          <p:cNvSpPr>
            <a:spLocks noGrp="1"/>
          </p:cNvSpPr>
          <p:nvPr>
            <p:ph type="title"/>
          </p:nvPr>
        </p:nvSpPr>
        <p:spPr/>
        <p:txBody>
          <a:bodyPr/>
          <a:lstStyle/>
          <a:p>
            <a:r>
              <a:rPr lang="en-US" dirty="0"/>
              <a:t>Context (Inside) – PSLS 3450</a:t>
            </a:r>
          </a:p>
        </p:txBody>
      </p:sp>
      <p:sp>
        <p:nvSpPr>
          <p:cNvPr id="5" name="Text Placeholder 4">
            <a:extLst>
              <a:ext uri="{FF2B5EF4-FFF2-40B4-BE49-F238E27FC236}">
                <a16:creationId xmlns:a16="http://schemas.microsoft.com/office/drawing/2014/main" id="{B52002CA-BFF0-49D1-A4E0-9C42F88E2768}"/>
              </a:ext>
            </a:extLst>
          </p:cNvPr>
          <p:cNvSpPr>
            <a:spLocks noGrp="1"/>
          </p:cNvSpPr>
          <p:nvPr>
            <p:ph type="body" idx="1"/>
          </p:nvPr>
        </p:nvSpPr>
        <p:spPr/>
        <p:txBody>
          <a:bodyPr/>
          <a:lstStyle/>
          <a:p>
            <a:r>
              <a:rPr lang="en-US" dirty="0"/>
              <a:t>Description</a:t>
            </a:r>
          </a:p>
        </p:txBody>
      </p:sp>
      <p:sp>
        <p:nvSpPr>
          <p:cNvPr id="3" name="Content Placeholder 2">
            <a:extLst>
              <a:ext uri="{FF2B5EF4-FFF2-40B4-BE49-F238E27FC236}">
                <a16:creationId xmlns:a16="http://schemas.microsoft.com/office/drawing/2014/main" id="{FCA50385-3963-4C93-BB34-FBE0C12ABFB6}"/>
              </a:ext>
            </a:extLst>
          </p:cNvPr>
          <p:cNvSpPr>
            <a:spLocks noGrp="1"/>
          </p:cNvSpPr>
          <p:nvPr>
            <p:ph sz="half" idx="2"/>
          </p:nvPr>
        </p:nvSpPr>
        <p:spPr/>
        <p:txBody>
          <a:bodyPr>
            <a:normAutofit fontScale="92500"/>
          </a:bodyPr>
          <a:lstStyle/>
          <a:p>
            <a:r>
              <a:rPr lang="en-US" dirty="0"/>
              <a:t>Introduces students to the activities involved in supporting buyer-seller interactions and the personal selling process. Its purpose is to provide skills in areas related to prospecting, sales administration and technology, time and territory management, and managing customer follow up. </a:t>
            </a:r>
          </a:p>
          <a:p>
            <a:endParaRPr lang="en-US" dirty="0"/>
          </a:p>
        </p:txBody>
      </p:sp>
      <p:sp>
        <p:nvSpPr>
          <p:cNvPr id="6" name="Text Placeholder 5">
            <a:extLst>
              <a:ext uri="{FF2B5EF4-FFF2-40B4-BE49-F238E27FC236}">
                <a16:creationId xmlns:a16="http://schemas.microsoft.com/office/drawing/2014/main" id="{DE332FA2-AC22-4703-A4FB-225F053455E7}"/>
              </a:ext>
            </a:extLst>
          </p:cNvPr>
          <p:cNvSpPr>
            <a:spLocks noGrp="1"/>
          </p:cNvSpPr>
          <p:nvPr>
            <p:ph type="body" sz="quarter" idx="3"/>
          </p:nvPr>
        </p:nvSpPr>
        <p:spPr/>
        <p:txBody>
          <a:bodyPr/>
          <a:lstStyle/>
          <a:p>
            <a:r>
              <a:rPr lang="en-US" dirty="0"/>
              <a:t>Key Projects</a:t>
            </a:r>
          </a:p>
        </p:txBody>
      </p:sp>
      <p:sp>
        <p:nvSpPr>
          <p:cNvPr id="7" name="Content Placeholder 6">
            <a:extLst>
              <a:ext uri="{FF2B5EF4-FFF2-40B4-BE49-F238E27FC236}">
                <a16:creationId xmlns:a16="http://schemas.microsoft.com/office/drawing/2014/main" id="{DCA1E4CD-8B2A-4CE2-BA50-32FDDEA28DAF}"/>
              </a:ext>
            </a:extLst>
          </p:cNvPr>
          <p:cNvSpPr>
            <a:spLocks noGrp="1"/>
          </p:cNvSpPr>
          <p:nvPr>
            <p:ph sz="quarter" idx="4"/>
          </p:nvPr>
        </p:nvSpPr>
        <p:spPr/>
        <p:txBody>
          <a:bodyPr>
            <a:normAutofit fontScale="92500"/>
          </a:bodyPr>
          <a:lstStyle/>
          <a:p>
            <a:pPr lvl="0"/>
            <a:r>
              <a:rPr lang="en-US" dirty="0"/>
              <a:t>Sales Force Automation Simulation (SFA) and Customer Relationship Management (CRM) Lab</a:t>
            </a:r>
          </a:p>
          <a:p>
            <a:pPr lvl="0"/>
            <a:r>
              <a:rPr lang="en-US" dirty="0" err="1"/>
              <a:t>Chally</a:t>
            </a:r>
            <a:r>
              <a:rPr lang="en-US" dirty="0"/>
              <a:t> Assessment</a:t>
            </a:r>
          </a:p>
          <a:p>
            <a:pPr lvl="0"/>
            <a:r>
              <a:rPr lang="en-US" dirty="0"/>
              <a:t>Voicemail</a:t>
            </a:r>
          </a:p>
          <a:p>
            <a:pPr lvl="0"/>
            <a:r>
              <a:rPr lang="en-US" dirty="0"/>
              <a:t>Virtual Role Play</a:t>
            </a:r>
          </a:p>
          <a:p>
            <a:pPr lvl="0"/>
            <a:r>
              <a:rPr lang="en-US" dirty="0"/>
              <a:t>Job Shadow</a:t>
            </a:r>
          </a:p>
          <a:p>
            <a:pPr lvl="0"/>
            <a:r>
              <a:rPr lang="en-US" dirty="0"/>
              <a:t>Social Selling</a:t>
            </a:r>
          </a:p>
          <a:p>
            <a:pPr lvl="0"/>
            <a:r>
              <a:rPr lang="en-US" dirty="0"/>
              <a:t>Elevator Pitch</a:t>
            </a:r>
          </a:p>
        </p:txBody>
      </p:sp>
      <p:pic>
        <p:nvPicPr>
          <p:cNvPr id="8" name="Picture 7">
            <a:hlinkClick r:id="rId2" action="ppaction://hlinksldjump"/>
            <a:extLst>
              <a:ext uri="{FF2B5EF4-FFF2-40B4-BE49-F238E27FC236}">
                <a16:creationId xmlns:a16="http://schemas.microsoft.com/office/drawing/2014/main" id="{831BB8F3-F952-47CC-86F4-F7412349EC4A}"/>
              </a:ext>
            </a:extLst>
          </p:cNvPr>
          <p:cNvPicPr>
            <a:picLocks noChangeAspect="1"/>
          </p:cNvPicPr>
          <p:nvPr/>
        </p:nvPicPr>
        <p:blipFill>
          <a:blip r:embed="rId3"/>
          <a:stretch>
            <a:fillRect/>
          </a:stretch>
        </p:blipFill>
        <p:spPr>
          <a:xfrm>
            <a:off x="6667770" y="5854867"/>
            <a:ext cx="634039" cy="542591"/>
          </a:xfrm>
          <a:prstGeom prst="rect">
            <a:avLst/>
          </a:prstGeom>
        </p:spPr>
      </p:pic>
      <p:sp>
        <p:nvSpPr>
          <p:cNvPr id="9" name="Action Button: Go to Beginning 8">
            <a:hlinkClick r:id="rId4" action="ppaction://hlinksldjump" highlightClick="1"/>
            <a:extLst>
              <a:ext uri="{FF2B5EF4-FFF2-40B4-BE49-F238E27FC236}">
                <a16:creationId xmlns:a16="http://schemas.microsoft.com/office/drawing/2014/main" id="{6D73CCC1-C41F-4BF2-BA2D-68F22F135A99}"/>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ction Button: Go Back or Previous 10">
            <a:hlinkClick r:id="" action="ppaction://hlinkshowjump?jump=lastslideviewed" highlightClick="1"/>
            <a:extLst>
              <a:ext uri="{FF2B5EF4-FFF2-40B4-BE49-F238E27FC236}">
                <a16:creationId xmlns:a16="http://schemas.microsoft.com/office/drawing/2014/main" id="{4EE00CB9-DC6A-43FD-8FED-B2ECFDA343F8}"/>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3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1061-1162-4FC6-9EB7-6ED25124A903}"/>
              </a:ext>
            </a:extLst>
          </p:cNvPr>
          <p:cNvSpPr>
            <a:spLocks noGrp="1"/>
          </p:cNvSpPr>
          <p:nvPr>
            <p:ph type="title"/>
          </p:nvPr>
        </p:nvSpPr>
        <p:spPr/>
        <p:txBody>
          <a:bodyPr/>
          <a:lstStyle/>
          <a:p>
            <a:r>
              <a:rPr lang="en-US" dirty="0"/>
              <a:t>Context (Channels) – PSLS 3080</a:t>
            </a:r>
          </a:p>
        </p:txBody>
      </p:sp>
      <p:sp>
        <p:nvSpPr>
          <p:cNvPr id="4" name="Text Placeholder 3">
            <a:extLst>
              <a:ext uri="{FF2B5EF4-FFF2-40B4-BE49-F238E27FC236}">
                <a16:creationId xmlns:a16="http://schemas.microsoft.com/office/drawing/2014/main" id="{E797C027-539A-4B30-AFEF-026379564E6A}"/>
              </a:ext>
            </a:extLst>
          </p:cNvPr>
          <p:cNvSpPr>
            <a:spLocks noGrp="1"/>
          </p:cNvSpPr>
          <p:nvPr>
            <p:ph type="body" idx="1"/>
          </p:nvPr>
        </p:nvSpPr>
        <p:spPr/>
        <p:txBody>
          <a:bodyPr/>
          <a:lstStyle/>
          <a:p>
            <a:r>
              <a:rPr lang="en-US" dirty="0"/>
              <a:t>Description</a:t>
            </a:r>
          </a:p>
        </p:txBody>
      </p:sp>
      <p:sp>
        <p:nvSpPr>
          <p:cNvPr id="3" name="Content Placeholder 2">
            <a:extLst>
              <a:ext uri="{FF2B5EF4-FFF2-40B4-BE49-F238E27FC236}">
                <a16:creationId xmlns:a16="http://schemas.microsoft.com/office/drawing/2014/main" id="{2366B30A-F393-4B05-9052-CEC4DB900CB7}"/>
              </a:ext>
            </a:extLst>
          </p:cNvPr>
          <p:cNvSpPr>
            <a:spLocks noGrp="1"/>
          </p:cNvSpPr>
          <p:nvPr>
            <p:ph sz="half" idx="2"/>
          </p:nvPr>
        </p:nvSpPr>
        <p:spPr/>
        <p:txBody>
          <a:bodyPr>
            <a:normAutofit fontScale="85000" lnSpcReduction="10000"/>
          </a:bodyPr>
          <a:lstStyle/>
          <a:p>
            <a:r>
              <a:rPr lang="en-US" dirty="0"/>
              <a:t>Looks at the purchasing function from a strategic and behavioral perspective. Today's purchasing professional must deal with complicated supply chain relationships, increased demand for supply to be "Just-In-Time," and "Total Quality," with minimal costs. This course will use role plays, simulations, exercises, and cases to investigate issues relating to negotiation, relationship management, and other strategic purchasing issues.</a:t>
            </a:r>
          </a:p>
        </p:txBody>
      </p:sp>
      <p:sp>
        <p:nvSpPr>
          <p:cNvPr id="5" name="Text Placeholder 4">
            <a:extLst>
              <a:ext uri="{FF2B5EF4-FFF2-40B4-BE49-F238E27FC236}">
                <a16:creationId xmlns:a16="http://schemas.microsoft.com/office/drawing/2014/main" id="{6E987884-2E5E-48B7-B1B9-ABC83D2FA591}"/>
              </a:ext>
            </a:extLst>
          </p:cNvPr>
          <p:cNvSpPr>
            <a:spLocks noGrp="1"/>
          </p:cNvSpPr>
          <p:nvPr>
            <p:ph type="body" sz="quarter" idx="3"/>
          </p:nvPr>
        </p:nvSpPr>
        <p:spPr/>
        <p:txBody>
          <a:bodyPr/>
          <a:lstStyle/>
          <a:p>
            <a:r>
              <a:rPr lang="en-US" dirty="0"/>
              <a:t>Key Projects</a:t>
            </a:r>
          </a:p>
        </p:txBody>
      </p:sp>
      <p:sp>
        <p:nvSpPr>
          <p:cNvPr id="6" name="Content Placeholder 5">
            <a:extLst>
              <a:ext uri="{FF2B5EF4-FFF2-40B4-BE49-F238E27FC236}">
                <a16:creationId xmlns:a16="http://schemas.microsoft.com/office/drawing/2014/main" id="{1ADE5388-5310-4795-A3DB-B24EBEEB0BB8}"/>
              </a:ext>
            </a:extLst>
          </p:cNvPr>
          <p:cNvSpPr>
            <a:spLocks noGrp="1"/>
          </p:cNvSpPr>
          <p:nvPr>
            <p:ph sz="quarter" idx="4"/>
          </p:nvPr>
        </p:nvSpPr>
        <p:spPr/>
        <p:txBody>
          <a:bodyPr>
            <a:normAutofit fontScale="85000" lnSpcReduction="10000"/>
          </a:bodyPr>
          <a:lstStyle/>
          <a:p>
            <a:pPr lvl="0"/>
            <a:r>
              <a:rPr lang="en-US" dirty="0"/>
              <a:t>Role Plays – Information Gathering and Proposal Presentation</a:t>
            </a:r>
          </a:p>
          <a:p>
            <a:pPr lvl="0"/>
            <a:r>
              <a:rPr lang="en-US" dirty="0"/>
              <a:t>Request for Proposal (RFP)</a:t>
            </a:r>
          </a:p>
          <a:p>
            <a:pPr lvl="0"/>
            <a:r>
              <a:rPr lang="en-US" dirty="0"/>
              <a:t>Purchase Recommendation</a:t>
            </a:r>
          </a:p>
          <a:p>
            <a:pPr lvl="0"/>
            <a:r>
              <a:rPr lang="en-US" dirty="0"/>
              <a:t>Negotiation Exercise(s)</a:t>
            </a:r>
          </a:p>
        </p:txBody>
      </p:sp>
      <p:pic>
        <p:nvPicPr>
          <p:cNvPr id="8" name="Picture 7">
            <a:hlinkClick r:id="rId2" action="ppaction://hlinksldjump"/>
            <a:extLst>
              <a:ext uri="{FF2B5EF4-FFF2-40B4-BE49-F238E27FC236}">
                <a16:creationId xmlns:a16="http://schemas.microsoft.com/office/drawing/2014/main" id="{7FF2A95F-73D6-47AF-ABA1-93BA47FDE4F0}"/>
              </a:ext>
            </a:extLst>
          </p:cNvPr>
          <p:cNvPicPr>
            <a:picLocks noChangeAspect="1"/>
          </p:cNvPicPr>
          <p:nvPr/>
        </p:nvPicPr>
        <p:blipFill>
          <a:blip r:embed="rId3"/>
          <a:stretch>
            <a:fillRect/>
          </a:stretch>
        </p:blipFill>
        <p:spPr>
          <a:xfrm>
            <a:off x="6667770" y="5854867"/>
            <a:ext cx="634039" cy="542591"/>
          </a:xfrm>
          <a:prstGeom prst="rect">
            <a:avLst/>
          </a:prstGeom>
        </p:spPr>
      </p:pic>
      <p:sp>
        <p:nvSpPr>
          <p:cNvPr id="9" name="Action Button: Go to Beginning 8">
            <a:hlinkClick r:id="rId4" action="ppaction://hlinksldjump" highlightClick="1"/>
            <a:extLst>
              <a:ext uri="{FF2B5EF4-FFF2-40B4-BE49-F238E27FC236}">
                <a16:creationId xmlns:a16="http://schemas.microsoft.com/office/drawing/2014/main" id="{6E3C7650-BBD5-4E68-8BA2-A3A868D58C0F}"/>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ction Button: Go Back or Previous 10">
            <a:hlinkClick r:id="" action="ppaction://hlinkshowjump?jump=lastslideviewed" highlightClick="1"/>
            <a:extLst>
              <a:ext uri="{FF2B5EF4-FFF2-40B4-BE49-F238E27FC236}">
                <a16:creationId xmlns:a16="http://schemas.microsoft.com/office/drawing/2014/main" id="{2E453EC9-885B-41E2-99A8-1AFC27B42250}"/>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282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1061-1162-4FC6-9EB7-6ED25124A903}"/>
              </a:ext>
            </a:extLst>
          </p:cNvPr>
          <p:cNvSpPr>
            <a:spLocks noGrp="1"/>
          </p:cNvSpPr>
          <p:nvPr>
            <p:ph type="title"/>
          </p:nvPr>
        </p:nvSpPr>
        <p:spPr/>
        <p:txBody>
          <a:bodyPr/>
          <a:lstStyle/>
          <a:p>
            <a:r>
              <a:rPr lang="en-US" dirty="0"/>
              <a:t>Negotiations – PSLS 3080</a:t>
            </a:r>
          </a:p>
        </p:txBody>
      </p:sp>
      <p:sp>
        <p:nvSpPr>
          <p:cNvPr id="4" name="Text Placeholder 3">
            <a:extLst>
              <a:ext uri="{FF2B5EF4-FFF2-40B4-BE49-F238E27FC236}">
                <a16:creationId xmlns:a16="http://schemas.microsoft.com/office/drawing/2014/main" id="{E797C027-539A-4B30-AFEF-026379564E6A}"/>
              </a:ext>
            </a:extLst>
          </p:cNvPr>
          <p:cNvSpPr>
            <a:spLocks noGrp="1"/>
          </p:cNvSpPr>
          <p:nvPr>
            <p:ph type="body" idx="1"/>
          </p:nvPr>
        </p:nvSpPr>
        <p:spPr/>
        <p:txBody>
          <a:bodyPr/>
          <a:lstStyle/>
          <a:p>
            <a:r>
              <a:rPr lang="en-US" dirty="0"/>
              <a:t>Description</a:t>
            </a:r>
          </a:p>
        </p:txBody>
      </p:sp>
      <p:sp>
        <p:nvSpPr>
          <p:cNvPr id="3" name="Content Placeholder 2">
            <a:extLst>
              <a:ext uri="{FF2B5EF4-FFF2-40B4-BE49-F238E27FC236}">
                <a16:creationId xmlns:a16="http://schemas.microsoft.com/office/drawing/2014/main" id="{2366B30A-F393-4B05-9052-CEC4DB900CB7}"/>
              </a:ext>
            </a:extLst>
          </p:cNvPr>
          <p:cNvSpPr>
            <a:spLocks noGrp="1"/>
          </p:cNvSpPr>
          <p:nvPr>
            <p:ph sz="half" idx="2"/>
          </p:nvPr>
        </p:nvSpPr>
        <p:spPr/>
        <p:txBody>
          <a:bodyPr>
            <a:normAutofit fontScale="85000" lnSpcReduction="10000"/>
          </a:bodyPr>
          <a:lstStyle/>
          <a:p>
            <a:r>
              <a:rPr lang="en-US" dirty="0"/>
              <a:t>Looks at the purchasing function from a strategic and behavioral perspective. Today's purchasing professional must deal with complicated supply chain relationships, increased demand for supply to be "Just-In-Time," and "Total Quality," with minimal costs. This course will use role plays, simulations, exercises, and cases to investigate issues relating to negotiation, relationship management, and other strategic purchasing issues.</a:t>
            </a:r>
          </a:p>
        </p:txBody>
      </p:sp>
      <p:sp>
        <p:nvSpPr>
          <p:cNvPr id="5" name="Text Placeholder 4">
            <a:extLst>
              <a:ext uri="{FF2B5EF4-FFF2-40B4-BE49-F238E27FC236}">
                <a16:creationId xmlns:a16="http://schemas.microsoft.com/office/drawing/2014/main" id="{6E987884-2E5E-48B7-B1B9-ABC83D2FA591}"/>
              </a:ext>
            </a:extLst>
          </p:cNvPr>
          <p:cNvSpPr>
            <a:spLocks noGrp="1"/>
          </p:cNvSpPr>
          <p:nvPr>
            <p:ph type="body" sz="quarter" idx="3"/>
          </p:nvPr>
        </p:nvSpPr>
        <p:spPr/>
        <p:txBody>
          <a:bodyPr/>
          <a:lstStyle/>
          <a:p>
            <a:r>
              <a:rPr lang="en-US" dirty="0"/>
              <a:t>Key Projects</a:t>
            </a:r>
          </a:p>
        </p:txBody>
      </p:sp>
      <p:sp>
        <p:nvSpPr>
          <p:cNvPr id="6" name="Content Placeholder 5">
            <a:extLst>
              <a:ext uri="{FF2B5EF4-FFF2-40B4-BE49-F238E27FC236}">
                <a16:creationId xmlns:a16="http://schemas.microsoft.com/office/drawing/2014/main" id="{1ADE5388-5310-4795-A3DB-B24EBEEB0BB8}"/>
              </a:ext>
            </a:extLst>
          </p:cNvPr>
          <p:cNvSpPr>
            <a:spLocks noGrp="1"/>
          </p:cNvSpPr>
          <p:nvPr>
            <p:ph sz="quarter" idx="4"/>
          </p:nvPr>
        </p:nvSpPr>
        <p:spPr/>
        <p:txBody>
          <a:bodyPr>
            <a:normAutofit fontScale="85000" lnSpcReduction="10000"/>
          </a:bodyPr>
          <a:lstStyle/>
          <a:p>
            <a:pPr lvl="0"/>
            <a:r>
              <a:rPr lang="en-US" dirty="0"/>
              <a:t>Role Plays – Information Gathering and Proposal Presentation</a:t>
            </a:r>
          </a:p>
          <a:p>
            <a:pPr lvl="0"/>
            <a:r>
              <a:rPr lang="en-US" dirty="0"/>
              <a:t>Request for Proposal (RFP)</a:t>
            </a:r>
          </a:p>
          <a:p>
            <a:pPr lvl="0"/>
            <a:r>
              <a:rPr lang="en-US" dirty="0"/>
              <a:t>Purchase Recommendation</a:t>
            </a:r>
          </a:p>
          <a:p>
            <a:pPr lvl="0"/>
            <a:r>
              <a:rPr lang="en-US" dirty="0"/>
              <a:t>Negotiation Exercise(s)</a:t>
            </a:r>
          </a:p>
        </p:txBody>
      </p:sp>
      <p:pic>
        <p:nvPicPr>
          <p:cNvPr id="8" name="Picture 7">
            <a:hlinkClick r:id="rId2" action="ppaction://hlinksldjump"/>
            <a:extLst>
              <a:ext uri="{FF2B5EF4-FFF2-40B4-BE49-F238E27FC236}">
                <a16:creationId xmlns:a16="http://schemas.microsoft.com/office/drawing/2014/main" id="{5446A205-E52A-4E18-A2FB-70797463987B}"/>
              </a:ext>
            </a:extLst>
          </p:cNvPr>
          <p:cNvPicPr>
            <a:picLocks noChangeAspect="1"/>
          </p:cNvPicPr>
          <p:nvPr/>
        </p:nvPicPr>
        <p:blipFill>
          <a:blip r:embed="rId3"/>
          <a:stretch>
            <a:fillRect/>
          </a:stretch>
        </p:blipFill>
        <p:spPr>
          <a:xfrm>
            <a:off x="6667770" y="5854867"/>
            <a:ext cx="634039" cy="542591"/>
          </a:xfrm>
          <a:prstGeom prst="rect">
            <a:avLst/>
          </a:prstGeom>
        </p:spPr>
      </p:pic>
      <p:sp>
        <p:nvSpPr>
          <p:cNvPr id="9" name="Action Button: Go to Beginning 8">
            <a:hlinkClick r:id="rId4" action="ppaction://hlinksldjump" highlightClick="1"/>
            <a:extLst>
              <a:ext uri="{FF2B5EF4-FFF2-40B4-BE49-F238E27FC236}">
                <a16:creationId xmlns:a16="http://schemas.microsoft.com/office/drawing/2014/main" id="{A351C54E-12C4-4BA6-8479-A0236B903113}"/>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ction Button: Go Back or Previous 10">
            <a:hlinkClick r:id="" action="ppaction://hlinkshowjump?jump=lastslideviewed" highlightClick="1"/>
            <a:extLst>
              <a:ext uri="{FF2B5EF4-FFF2-40B4-BE49-F238E27FC236}">
                <a16:creationId xmlns:a16="http://schemas.microsoft.com/office/drawing/2014/main" id="{C8EECB52-E89A-4F8F-971D-DBA88C00837E}"/>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485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1061-1162-4FC6-9EB7-6ED25124A903}"/>
              </a:ext>
            </a:extLst>
          </p:cNvPr>
          <p:cNvSpPr>
            <a:spLocks noGrp="1"/>
          </p:cNvSpPr>
          <p:nvPr>
            <p:ph type="title"/>
          </p:nvPr>
        </p:nvSpPr>
        <p:spPr/>
        <p:txBody>
          <a:bodyPr/>
          <a:lstStyle/>
          <a:p>
            <a:r>
              <a:rPr lang="en-US" dirty="0"/>
              <a:t>Data Analytics – PSLS 4740</a:t>
            </a:r>
          </a:p>
        </p:txBody>
      </p:sp>
      <p:sp>
        <p:nvSpPr>
          <p:cNvPr id="4" name="Text Placeholder 3">
            <a:extLst>
              <a:ext uri="{FF2B5EF4-FFF2-40B4-BE49-F238E27FC236}">
                <a16:creationId xmlns:a16="http://schemas.microsoft.com/office/drawing/2014/main" id="{E797C027-539A-4B30-AFEF-026379564E6A}"/>
              </a:ext>
            </a:extLst>
          </p:cNvPr>
          <p:cNvSpPr>
            <a:spLocks noGrp="1"/>
          </p:cNvSpPr>
          <p:nvPr>
            <p:ph type="body" idx="1"/>
          </p:nvPr>
        </p:nvSpPr>
        <p:spPr/>
        <p:txBody>
          <a:bodyPr/>
          <a:lstStyle/>
          <a:p>
            <a:r>
              <a:rPr lang="en-US" dirty="0"/>
              <a:t>Description</a:t>
            </a:r>
          </a:p>
        </p:txBody>
      </p:sp>
      <p:sp>
        <p:nvSpPr>
          <p:cNvPr id="3" name="Content Placeholder 2">
            <a:extLst>
              <a:ext uri="{FF2B5EF4-FFF2-40B4-BE49-F238E27FC236}">
                <a16:creationId xmlns:a16="http://schemas.microsoft.com/office/drawing/2014/main" id="{2366B30A-F393-4B05-9052-CEC4DB900CB7}"/>
              </a:ext>
            </a:extLst>
          </p:cNvPr>
          <p:cNvSpPr>
            <a:spLocks noGrp="1"/>
          </p:cNvSpPr>
          <p:nvPr>
            <p:ph sz="half" idx="2"/>
          </p:nvPr>
        </p:nvSpPr>
        <p:spPr/>
        <p:txBody>
          <a:bodyPr/>
          <a:lstStyle/>
          <a:p>
            <a:r>
              <a:rPr lang="en-US" dirty="0"/>
              <a:t>Provides students in-depth study of advanced sales concepts including relationship management, problem solving, negotiation, and proposal writing. The course involves presentations by business people, field work, and video-taped role playing.</a:t>
            </a:r>
          </a:p>
        </p:txBody>
      </p:sp>
      <p:sp>
        <p:nvSpPr>
          <p:cNvPr id="5" name="Text Placeholder 4">
            <a:extLst>
              <a:ext uri="{FF2B5EF4-FFF2-40B4-BE49-F238E27FC236}">
                <a16:creationId xmlns:a16="http://schemas.microsoft.com/office/drawing/2014/main" id="{6E987884-2E5E-48B7-B1B9-ABC83D2FA591}"/>
              </a:ext>
            </a:extLst>
          </p:cNvPr>
          <p:cNvSpPr>
            <a:spLocks noGrp="1"/>
          </p:cNvSpPr>
          <p:nvPr>
            <p:ph type="body" sz="quarter" idx="3"/>
          </p:nvPr>
        </p:nvSpPr>
        <p:spPr/>
        <p:txBody>
          <a:bodyPr/>
          <a:lstStyle/>
          <a:p>
            <a:r>
              <a:rPr lang="en-US" dirty="0"/>
              <a:t>Key Projects</a:t>
            </a:r>
          </a:p>
        </p:txBody>
      </p:sp>
      <p:sp>
        <p:nvSpPr>
          <p:cNvPr id="6" name="Content Placeholder 5">
            <a:extLst>
              <a:ext uri="{FF2B5EF4-FFF2-40B4-BE49-F238E27FC236}">
                <a16:creationId xmlns:a16="http://schemas.microsoft.com/office/drawing/2014/main" id="{1ADE5388-5310-4795-A3DB-B24EBEEB0BB8}"/>
              </a:ext>
            </a:extLst>
          </p:cNvPr>
          <p:cNvSpPr>
            <a:spLocks noGrp="1"/>
          </p:cNvSpPr>
          <p:nvPr>
            <p:ph sz="quarter" idx="4"/>
          </p:nvPr>
        </p:nvSpPr>
        <p:spPr/>
        <p:txBody>
          <a:bodyPr/>
          <a:lstStyle/>
          <a:p>
            <a:pPr lvl="0"/>
            <a:r>
              <a:rPr lang="en-US" dirty="0"/>
              <a:t>Emotional Intelligence Assessment</a:t>
            </a:r>
          </a:p>
          <a:p>
            <a:pPr lvl="0"/>
            <a:r>
              <a:rPr lang="en-US" dirty="0"/>
              <a:t>Data Analytics</a:t>
            </a:r>
          </a:p>
          <a:p>
            <a:r>
              <a:rPr lang="en-US" dirty="0"/>
              <a:t>Team Role Plays – information gathering and proposal presentation</a:t>
            </a:r>
          </a:p>
        </p:txBody>
      </p:sp>
      <p:pic>
        <p:nvPicPr>
          <p:cNvPr id="8" name="Picture 7">
            <a:hlinkClick r:id="rId2" action="ppaction://hlinksldjump"/>
            <a:extLst>
              <a:ext uri="{FF2B5EF4-FFF2-40B4-BE49-F238E27FC236}">
                <a16:creationId xmlns:a16="http://schemas.microsoft.com/office/drawing/2014/main" id="{59B6593C-496C-453E-85DF-D82B1EDA2E07}"/>
              </a:ext>
            </a:extLst>
          </p:cNvPr>
          <p:cNvPicPr>
            <a:picLocks noChangeAspect="1"/>
          </p:cNvPicPr>
          <p:nvPr/>
        </p:nvPicPr>
        <p:blipFill>
          <a:blip r:embed="rId3"/>
          <a:stretch>
            <a:fillRect/>
          </a:stretch>
        </p:blipFill>
        <p:spPr>
          <a:xfrm>
            <a:off x="6667770" y="5854867"/>
            <a:ext cx="634039" cy="542591"/>
          </a:xfrm>
          <a:prstGeom prst="rect">
            <a:avLst/>
          </a:prstGeom>
        </p:spPr>
      </p:pic>
      <p:sp>
        <p:nvSpPr>
          <p:cNvPr id="9" name="Action Button: Go to Beginning 8">
            <a:hlinkClick r:id="rId4" action="ppaction://hlinksldjump" highlightClick="1"/>
            <a:extLst>
              <a:ext uri="{FF2B5EF4-FFF2-40B4-BE49-F238E27FC236}">
                <a16:creationId xmlns:a16="http://schemas.microsoft.com/office/drawing/2014/main" id="{13BE1DF6-365A-495C-80E9-593E95E5FB4A}"/>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ction Button: Go Back or Previous 10">
            <a:hlinkClick r:id="" action="ppaction://hlinkshowjump?jump=lastslideviewed" highlightClick="1"/>
            <a:extLst>
              <a:ext uri="{FF2B5EF4-FFF2-40B4-BE49-F238E27FC236}">
                <a16:creationId xmlns:a16="http://schemas.microsoft.com/office/drawing/2014/main" id="{11F20424-BDA6-4673-A476-65400641C1A1}"/>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068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1061-1162-4FC6-9EB7-6ED25124A903}"/>
              </a:ext>
            </a:extLst>
          </p:cNvPr>
          <p:cNvSpPr>
            <a:spLocks noGrp="1"/>
          </p:cNvSpPr>
          <p:nvPr>
            <p:ph type="title"/>
          </p:nvPr>
        </p:nvSpPr>
        <p:spPr/>
        <p:txBody>
          <a:bodyPr/>
          <a:lstStyle/>
          <a:p>
            <a:r>
              <a:rPr lang="en-US" dirty="0"/>
              <a:t>Emotional Intelligence – PSLS 4740</a:t>
            </a:r>
          </a:p>
        </p:txBody>
      </p:sp>
      <p:sp>
        <p:nvSpPr>
          <p:cNvPr id="4" name="Text Placeholder 3">
            <a:extLst>
              <a:ext uri="{FF2B5EF4-FFF2-40B4-BE49-F238E27FC236}">
                <a16:creationId xmlns:a16="http://schemas.microsoft.com/office/drawing/2014/main" id="{E797C027-539A-4B30-AFEF-026379564E6A}"/>
              </a:ext>
            </a:extLst>
          </p:cNvPr>
          <p:cNvSpPr>
            <a:spLocks noGrp="1"/>
          </p:cNvSpPr>
          <p:nvPr>
            <p:ph type="body" idx="1"/>
          </p:nvPr>
        </p:nvSpPr>
        <p:spPr/>
        <p:txBody>
          <a:bodyPr/>
          <a:lstStyle/>
          <a:p>
            <a:r>
              <a:rPr lang="en-US" dirty="0"/>
              <a:t>Description</a:t>
            </a:r>
          </a:p>
        </p:txBody>
      </p:sp>
      <p:sp>
        <p:nvSpPr>
          <p:cNvPr id="3" name="Content Placeholder 2">
            <a:extLst>
              <a:ext uri="{FF2B5EF4-FFF2-40B4-BE49-F238E27FC236}">
                <a16:creationId xmlns:a16="http://schemas.microsoft.com/office/drawing/2014/main" id="{2366B30A-F393-4B05-9052-CEC4DB900CB7}"/>
              </a:ext>
            </a:extLst>
          </p:cNvPr>
          <p:cNvSpPr>
            <a:spLocks noGrp="1"/>
          </p:cNvSpPr>
          <p:nvPr>
            <p:ph sz="half" idx="2"/>
          </p:nvPr>
        </p:nvSpPr>
        <p:spPr/>
        <p:txBody>
          <a:bodyPr/>
          <a:lstStyle/>
          <a:p>
            <a:r>
              <a:rPr lang="en-US" dirty="0"/>
              <a:t>Provides students in-depth study of advanced sales concepts including relationship management, problem solving, negotiation, and proposal writing. The course involves presentations by business people, field work, and video-taped role playing.</a:t>
            </a:r>
          </a:p>
        </p:txBody>
      </p:sp>
      <p:sp>
        <p:nvSpPr>
          <p:cNvPr id="5" name="Text Placeholder 4">
            <a:extLst>
              <a:ext uri="{FF2B5EF4-FFF2-40B4-BE49-F238E27FC236}">
                <a16:creationId xmlns:a16="http://schemas.microsoft.com/office/drawing/2014/main" id="{6E987884-2E5E-48B7-B1B9-ABC83D2FA591}"/>
              </a:ext>
            </a:extLst>
          </p:cNvPr>
          <p:cNvSpPr>
            <a:spLocks noGrp="1"/>
          </p:cNvSpPr>
          <p:nvPr>
            <p:ph type="body" sz="quarter" idx="3"/>
          </p:nvPr>
        </p:nvSpPr>
        <p:spPr/>
        <p:txBody>
          <a:bodyPr/>
          <a:lstStyle/>
          <a:p>
            <a:r>
              <a:rPr lang="en-US" dirty="0"/>
              <a:t>Key Projects</a:t>
            </a:r>
          </a:p>
        </p:txBody>
      </p:sp>
      <p:sp>
        <p:nvSpPr>
          <p:cNvPr id="6" name="Content Placeholder 5">
            <a:extLst>
              <a:ext uri="{FF2B5EF4-FFF2-40B4-BE49-F238E27FC236}">
                <a16:creationId xmlns:a16="http://schemas.microsoft.com/office/drawing/2014/main" id="{1ADE5388-5310-4795-A3DB-B24EBEEB0BB8}"/>
              </a:ext>
            </a:extLst>
          </p:cNvPr>
          <p:cNvSpPr>
            <a:spLocks noGrp="1"/>
          </p:cNvSpPr>
          <p:nvPr>
            <p:ph sz="quarter" idx="4"/>
          </p:nvPr>
        </p:nvSpPr>
        <p:spPr/>
        <p:txBody>
          <a:bodyPr/>
          <a:lstStyle/>
          <a:p>
            <a:pPr lvl="0"/>
            <a:r>
              <a:rPr lang="en-US" dirty="0"/>
              <a:t>Emotional Intelligence Assessment</a:t>
            </a:r>
          </a:p>
          <a:p>
            <a:pPr lvl="0"/>
            <a:r>
              <a:rPr lang="en-US" dirty="0"/>
              <a:t>Data Analytics</a:t>
            </a:r>
          </a:p>
          <a:p>
            <a:r>
              <a:rPr lang="en-US" dirty="0"/>
              <a:t>Team Role Plays – information gathering and proposal presentation</a:t>
            </a:r>
          </a:p>
        </p:txBody>
      </p:sp>
      <p:pic>
        <p:nvPicPr>
          <p:cNvPr id="8" name="Picture 7">
            <a:hlinkClick r:id="rId2" action="ppaction://hlinksldjump"/>
            <a:extLst>
              <a:ext uri="{FF2B5EF4-FFF2-40B4-BE49-F238E27FC236}">
                <a16:creationId xmlns:a16="http://schemas.microsoft.com/office/drawing/2014/main" id="{46B9A3A8-9172-420F-9661-489721CF370A}"/>
              </a:ext>
            </a:extLst>
          </p:cNvPr>
          <p:cNvPicPr>
            <a:picLocks noChangeAspect="1"/>
          </p:cNvPicPr>
          <p:nvPr/>
        </p:nvPicPr>
        <p:blipFill>
          <a:blip r:embed="rId3"/>
          <a:stretch>
            <a:fillRect/>
          </a:stretch>
        </p:blipFill>
        <p:spPr>
          <a:xfrm>
            <a:off x="6667770" y="5854867"/>
            <a:ext cx="634039" cy="542591"/>
          </a:xfrm>
          <a:prstGeom prst="rect">
            <a:avLst/>
          </a:prstGeom>
        </p:spPr>
      </p:pic>
      <p:sp>
        <p:nvSpPr>
          <p:cNvPr id="9" name="Action Button: Go to Beginning 8">
            <a:hlinkClick r:id="rId4" action="ppaction://hlinksldjump" highlightClick="1"/>
            <a:extLst>
              <a:ext uri="{FF2B5EF4-FFF2-40B4-BE49-F238E27FC236}">
                <a16:creationId xmlns:a16="http://schemas.microsoft.com/office/drawing/2014/main" id="{B6D99377-A762-49C0-9B96-5D06F973A6A0}"/>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ction Button: Go Back or Previous 10">
            <a:hlinkClick r:id="" action="ppaction://hlinkshowjump?jump=lastslideviewed" highlightClick="1"/>
            <a:extLst>
              <a:ext uri="{FF2B5EF4-FFF2-40B4-BE49-F238E27FC236}">
                <a16:creationId xmlns:a16="http://schemas.microsoft.com/office/drawing/2014/main" id="{E958B54D-5474-4C9C-A53C-B14A16B134AB}"/>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3239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1061-1162-4FC6-9EB7-6ED25124A903}"/>
              </a:ext>
            </a:extLst>
          </p:cNvPr>
          <p:cNvSpPr>
            <a:spLocks noGrp="1"/>
          </p:cNvSpPr>
          <p:nvPr>
            <p:ph type="title"/>
          </p:nvPr>
        </p:nvSpPr>
        <p:spPr/>
        <p:txBody>
          <a:bodyPr/>
          <a:lstStyle/>
          <a:p>
            <a:r>
              <a:rPr lang="en-US" dirty="0"/>
              <a:t>Team – PSLS 4740</a:t>
            </a:r>
          </a:p>
        </p:txBody>
      </p:sp>
      <p:sp>
        <p:nvSpPr>
          <p:cNvPr id="4" name="Text Placeholder 3">
            <a:extLst>
              <a:ext uri="{FF2B5EF4-FFF2-40B4-BE49-F238E27FC236}">
                <a16:creationId xmlns:a16="http://schemas.microsoft.com/office/drawing/2014/main" id="{E797C027-539A-4B30-AFEF-026379564E6A}"/>
              </a:ext>
            </a:extLst>
          </p:cNvPr>
          <p:cNvSpPr>
            <a:spLocks noGrp="1"/>
          </p:cNvSpPr>
          <p:nvPr>
            <p:ph type="body" idx="1"/>
          </p:nvPr>
        </p:nvSpPr>
        <p:spPr/>
        <p:txBody>
          <a:bodyPr/>
          <a:lstStyle/>
          <a:p>
            <a:r>
              <a:rPr lang="en-US" dirty="0"/>
              <a:t>Description</a:t>
            </a:r>
          </a:p>
        </p:txBody>
      </p:sp>
      <p:sp>
        <p:nvSpPr>
          <p:cNvPr id="3" name="Content Placeholder 2">
            <a:extLst>
              <a:ext uri="{FF2B5EF4-FFF2-40B4-BE49-F238E27FC236}">
                <a16:creationId xmlns:a16="http://schemas.microsoft.com/office/drawing/2014/main" id="{2366B30A-F393-4B05-9052-CEC4DB900CB7}"/>
              </a:ext>
            </a:extLst>
          </p:cNvPr>
          <p:cNvSpPr>
            <a:spLocks noGrp="1"/>
          </p:cNvSpPr>
          <p:nvPr>
            <p:ph sz="half" idx="2"/>
          </p:nvPr>
        </p:nvSpPr>
        <p:spPr/>
        <p:txBody>
          <a:bodyPr/>
          <a:lstStyle/>
          <a:p>
            <a:r>
              <a:rPr lang="en-US" dirty="0"/>
              <a:t>Provides students in-depth study of advanced sales concepts including relationship management, problem solving, negotiation, and proposal writing. The course involves presentations by business people, field work, and video-taped role playing.</a:t>
            </a:r>
          </a:p>
        </p:txBody>
      </p:sp>
      <p:sp>
        <p:nvSpPr>
          <p:cNvPr id="5" name="Text Placeholder 4">
            <a:extLst>
              <a:ext uri="{FF2B5EF4-FFF2-40B4-BE49-F238E27FC236}">
                <a16:creationId xmlns:a16="http://schemas.microsoft.com/office/drawing/2014/main" id="{6E987884-2E5E-48B7-B1B9-ABC83D2FA591}"/>
              </a:ext>
            </a:extLst>
          </p:cNvPr>
          <p:cNvSpPr>
            <a:spLocks noGrp="1"/>
          </p:cNvSpPr>
          <p:nvPr>
            <p:ph type="body" sz="quarter" idx="3"/>
          </p:nvPr>
        </p:nvSpPr>
        <p:spPr/>
        <p:txBody>
          <a:bodyPr/>
          <a:lstStyle/>
          <a:p>
            <a:r>
              <a:rPr lang="en-US" dirty="0"/>
              <a:t>Key Projects</a:t>
            </a:r>
          </a:p>
        </p:txBody>
      </p:sp>
      <p:sp>
        <p:nvSpPr>
          <p:cNvPr id="6" name="Content Placeholder 5">
            <a:extLst>
              <a:ext uri="{FF2B5EF4-FFF2-40B4-BE49-F238E27FC236}">
                <a16:creationId xmlns:a16="http://schemas.microsoft.com/office/drawing/2014/main" id="{1ADE5388-5310-4795-A3DB-B24EBEEB0BB8}"/>
              </a:ext>
            </a:extLst>
          </p:cNvPr>
          <p:cNvSpPr>
            <a:spLocks noGrp="1"/>
          </p:cNvSpPr>
          <p:nvPr>
            <p:ph sz="quarter" idx="4"/>
          </p:nvPr>
        </p:nvSpPr>
        <p:spPr/>
        <p:txBody>
          <a:bodyPr/>
          <a:lstStyle/>
          <a:p>
            <a:pPr lvl="0"/>
            <a:r>
              <a:rPr lang="en-US" dirty="0"/>
              <a:t>Emotional Intelligence Assessment</a:t>
            </a:r>
          </a:p>
          <a:p>
            <a:pPr lvl="0"/>
            <a:r>
              <a:rPr lang="en-US" dirty="0"/>
              <a:t>Data Analytics</a:t>
            </a:r>
          </a:p>
          <a:p>
            <a:r>
              <a:rPr lang="en-US" dirty="0"/>
              <a:t>Team Role Plays – information gathering and proposal presentation</a:t>
            </a:r>
          </a:p>
        </p:txBody>
      </p:sp>
      <p:pic>
        <p:nvPicPr>
          <p:cNvPr id="8" name="Picture 7">
            <a:hlinkClick r:id="rId2" action="ppaction://hlinksldjump"/>
            <a:extLst>
              <a:ext uri="{FF2B5EF4-FFF2-40B4-BE49-F238E27FC236}">
                <a16:creationId xmlns:a16="http://schemas.microsoft.com/office/drawing/2014/main" id="{68C43249-3E5B-4675-8990-3A4532958ECC}"/>
              </a:ext>
            </a:extLst>
          </p:cNvPr>
          <p:cNvPicPr>
            <a:picLocks noChangeAspect="1"/>
          </p:cNvPicPr>
          <p:nvPr/>
        </p:nvPicPr>
        <p:blipFill>
          <a:blip r:embed="rId3"/>
          <a:stretch>
            <a:fillRect/>
          </a:stretch>
        </p:blipFill>
        <p:spPr>
          <a:xfrm>
            <a:off x="6667770" y="5854867"/>
            <a:ext cx="634039" cy="542591"/>
          </a:xfrm>
          <a:prstGeom prst="rect">
            <a:avLst/>
          </a:prstGeom>
        </p:spPr>
      </p:pic>
      <p:sp>
        <p:nvSpPr>
          <p:cNvPr id="9" name="Action Button: Go to Beginning 8">
            <a:hlinkClick r:id="rId4" action="ppaction://hlinksldjump" highlightClick="1"/>
            <a:extLst>
              <a:ext uri="{FF2B5EF4-FFF2-40B4-BE49-F238E27FC236}">
                <a16:creationId xmlns:a16="http://schemas.microsoft.com/office/drawing/2014/main" id="{E7E52ED3-12E7-4475-B110-DDD9BDFC9BBA}"/>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ction Button: Go Back or Previous 10">
            <a:hlinkClick r:id="" action="ppaction://hlinkshowjump?jump=lastslideviewed" highlightClick="1"/>
            <a:extLst>
              <a:ext uri="{FF2B5EF4-FFF2-40B4-BE49-F238E27FC236}">
                <a16:creationId xmlns:a16="http://schemas.microsoft.com/office/drawing/2014/main" id="{E4D504AA-EBC6-4A43-964F-BE0042F02315}"/>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0736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1061-1162-4FC6-9EB7-6ED25124A903}"/>
              </a:ext>
            </a:extLst>
          </p:cNvPr>
          <p:cNvSpPr>
            <a:spLocks noGrp="1"/>
          </p:cNvSpPr>
          <p:nvPr>
            <p:ph type="title"/>
          </p:nvPr>
        </p:nvSpPr>
        <p:spPr/>
        <p:txBody>
          <a:bodyPr/>
          <a:lstStyle/>
          <a:p>
            <a:r>
              <a:rPr lang="en-US" dirty="0"/>
              <a:t>Leadership – PSLS 4710</a:t>
            </a:r>
          </a:p>
        </p:txBody>
      </p:sp>
      <p:sp>
        <p:nvSpPr>
          <p:cNvPr id="4" name="Text Placeholder 3">
            <a:extLst>
              <a:ext uri="{FF2B5EF4-FFF2-40B4-BE49-F238E27FC236}">
                <a16:creationId xmlns:a16="http://schemas.microsoft.com/office/drawing/2014/main" id="{E797C027-539A-4B30-AFEF-026379564E6A}"/>
              </a:ext>
            </a:extLst>
          </p:cNvPr>
          <p:cNvSpPr>
            <a:spLocks noGrp="1"/>
          </p:cNvSpPr>
          <p:nvPr>
            <p:ph type="body" idx="1"/>
          </p:nvPr>
        </p:nvSpPr>
        <p:spPr/>
        <p:txBody>
          <a:bodyPr/>
          <a:lstStyle/>
          <a:p>
            <a:r>
              <a:rPr lang="en-US" dirty="0"/>
              <a:t>Description</a:t>
            </a:r>
          </a:p>
        </p:txBody>
      </p:sp>
      <p:sp>
        <p:nvSpPr>
          <p:cNvPr id="3" name="Content Placeholder 2">
            <a:extLst>
              <a:ext uri="{FF2B5EF4-FFF2-40B4-BE49-F238E27FC236}">
                <a16:creationId xmlns:a16="http://schemas.microsoft.com/office/drawing/2014/main" id="{2366B30A-F393-4B05-9052-CEC4DB900CB7}"/>
              </a:ext>
            </a:extLst>
          </p:cNvPr>
          <p:cNvSpPr>
            <a:spLocks noGrp="1"/>
          </p:cNvSpPr>
          <p:nvPr>
            <p:ph sz="half" idx="2"/>
          </p:nvPr>
        </p:nvSpPr>
        <p:spPr/>
        <p:txBody>
          <a:bodyPr>
            <a:normAutofit fontScale="85000" lnSpcReduction="10000"/>
          </a:bodyPr>
          <a:lstStyle/>
          <a:p>
            <a:r>
              <a:rPr lang="en-US" dirty="0"/>
              <a:t>Focuses on the activities and problems of first line sales managers in managing the sales function in the modern business organization. The role and functions of the sales manager will be examined, including sales force size and organization, and management of the sales force. Issues related to hiring, training, supervising, compensating, and evaluating salespeople are also emphasized.</a:t>
            </a:r>
          </a:p>
        </p:txBody>
      </p:sp>
      <p:sp>
        <p:nvSpPr>
          <p:cNvPr id="5" name="Text Placeholder 4">
            <a:extLst>
              <a:ext uri="{FF2B5EF4-FFF2-40B4-BE49-F238E27FC236}">
                <a16:creationId xmlns:a16="http://schemas.microsoft.com/office/drawing/2014/main" id="{6E987884-2E5E-48B7-B1B9-ABC83D2FA591}"/>
              </a:ext>
            </a:extLst>
          </p:cNvPr>
          <p:cNvSpPr>
            <a:spLocks noGrp="1"/>
          </p:cNvSpPr>
          <p:nvPr>
            <p:ph type="body" sz="quarter" idx="3"/>
          </p:nvPr>
        </p:nvSpPr>
        <p:spPr/>
        <p:txBody>
          <a:bodyPr/>
          <a:lstStyle/>
          <a:p>
            <a:r>
              <a:rPr lang="en-US" dirty="0"/>
              <a:t>Key Projects</a:t>
            </a:r>
          </a:p>
        </p:txBody>
      </p:sp>
      <p:sp>
        <p:nvSpPr>
          <p:cNvPr id="6" name="Content Placeholder 5">
            <a:extLst>
              <a:ext uri="{FF2B5EF4-FFF2-40B4-BE49-F238E27FC236}">
                <a16:creationId xmlns:a16="http://schemas.microsoft.com/office/drawing/2014/main" id="{1ADE5388-5310-4795-A3DB-B24EBEEB0BB8}"/>
              </a:ext>
            </a:extLst>
          </p:cNvPr>
          <p:cNvSpPr>
            <a:spLocks noGrp="1"/>
          </p:cNvSpPr>
          <p:nvPr>
            <p:ph sz="quarter" idx="4"/>
          </p:nvPr>
        </p:nvSpPr>
        <p:spPr/>
        <p:txBody>
          <a:bodyPr>
            <a:normAutofit fontScale="85000" lnSpcReduction="10000"/>
          </a:bodyPr>
          <a:lstStyle/>
          <a:p>
            <a:pPr lvl="0"/>
            <a:r>
              <a:rPr lang="en-US" dirty="0"/>
              <a:t>Sales Simulation Game on allocating accounts, building teams, training, motivating, and compensating</a:t>
            </a:r>
          </a:p>
          <a:p>
            <a:r>
              <a:rPr lang="en-US" dirty="0"/>
              <a:t>Corporate Coaching Session</a:t>
            </a:r>
          </a:p>
        </p:txBody>
      </p:sp>
      <p:pic>
        <p:nvPicPr>
          <p:cNvPr id="8" name="Picture 7">
            <a:hlinkClick r:id="rId2" action="ppaction://hlinksldjump"/>
            <a:extLst>
              <a:ext uri="{FF2B5EF4-FFF2-40B4-BE49-F238E27FC236}">
                <a16:creationId xmlns:a16="http://schemas.microsoft.com/office/drawing/2014/main" id="{E1E88520-3C0C-4652-87F7-AAD6C4940260}"/>
              </a:ext>
            </a:extLst>
          </p:cNvPr>
          <p:cNvPicPr>
            <a:picLocks noChangeAspect="1"/>
          </p:cNvPicPr>
          <p:nvPr/>
        </p:nvPicPr>
        <p:blipFill>
          <a:blip r:embed="rId3"/>
          <a:stretch>
            <a:fillRect/>
          </a:stretch>
        </p:blipFill>
        <p:spPr>
          <a:xfrm>
            <a:off x="6667770" y="5854867"/>
            <a:ext cx="634039" cy="542591"/>
          </a:xfrm>
          <a:prstGeom prst="rect">
            <a:avLst/>
          </a:prstGeom>
        </p:spPr>
      </p:pic>
      <p:sp>
        <p:nvSpPr>
          <p:cNvPr id="9" name="Action Button: Go to Beginning 8">
            <a:hlinkClick r:id="rId4" action="ppaction://hlinksldjump" highlightClick="1"/>
            <a:extLst>
              <a:ext uri="{FF2B5EF4-FFF2-40B4-BE49-F238E27FC236}">
                <a16:creationId xmlns:a16="http://schemas.microsoft.com/office/drawing/2014/main" id="{DB3554B8-A136-4086-B0BD-59B48433A8BE}"/>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ction Button: Go Back or Previous 10">
            <a:hlinkClick r:id="" action="ppaction://hlinkshowjump?jump=lastslideviewed" highlightClick="1"/>
            <a:extLst>
              <a:ext uri="{FF2B5EF4-FFF2-40B4-BE49-F238E27FC236}">
                <a16:creationId xmlns:a16="http://schemas.microsoft.com/office/drawing/2014/main" id="{D8E296AF-C09B-4E23-9677-C88E436B55A2}"/>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747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DD8BE-2607-4522-B095-09C5503B311C}"/>
              </a:ext>
            </a:extLst>
          </p:cNvPr>
          <p:cNvSpPr>
            <a:spLocks noGrp="1"/>
          </p:cNvSpPr>
          <p:nvPr>
            <p:ph type="title"/>
          </p:nvPr>
        </p:nvSpPr>
        <p:spPr/>
        <p:txBody>
          <a:bodyPr/>
          <a:lstStyle/>
          <a:p>
            <a:r>
              <a:rPr lang="en-US" dirty="0"/>
              <a:t>Internship – PSLS 4940</a:t>
            </a:r>
          </a:p>
        </p:txBody>
      </p:sp>
      <p:sp>
        <p:nvSpPr>
          <p:cNvPr id="5" name="Text Placeholder 4">
            <a:extLst>
              <a:ext uri="{FF2B5EF4-FFF2-40B4-BE49-F238E27FC236}">
                <a16:creationId xmlns:a16="http://schemas.microsoft.com/office/drawing/2014/main" id="{B52002CA-BFF0-49D1-A4E0-9C42F88E2768}"/>
              </a:ext>
            </a:extLst>
          </p:cNvPr>
          <p:cNvSpPr>
            <a:spLocks noGrp="1"/>
          </p:cNvSpPr>
          <p:nvPr>
            <p:ph type="body" idx="1"/>
          </p:nvPr>
        </p:nvSpPr>
        <p:spPr/>
        <p:txBody>
          <a:bodyPr/>
          <a:lstStyle/>
          <a:p>
            <a:r>
              <a:rPr lang="en-US" dirty="0"/>
              <a:t>Description</a:t>
            </a:r>
          </a:p>
        </p:txBody>
      </p:sp>
      <p:sp>
        <p:nvSpPr>
          <p:cNvPr id="3" name="Content Placeholder 2">
            <a:extLst>
              <a:ext uri="{FF2B5EF4-FFF2-40B4-BE49-F238E27FC236}">
                <a16:creationId xmlns:a16="http://schemas.microsoft.com/office/drawing/2014/main" id="{FCA50385-3963-4C93-BB34-FBE0C12ABFB6}"/>
              </a:ext>
            </a:extLst>
          </p:cNvPr>
          <p:cNvSpPr>
            <a:spLocks noGrp="1"/>
          </p:cNvSpPr>
          <p:nvPr>
            <p:ph sz="half" idx="2"/>
          </p:nvPr>
        </p:nvSpPr>
        <p:spPr/>
        <p:txBody>
          <a:bodyPr>
            <a:normAutofit/>
          </a:bodyPr>
          <a:lstStyle/>
          <a:p>
            <a:r>
              <a:rPr lang="en-US" dirty="0"/>
              <a:t>Practical sales experience is obtained by working in an organization </a:t>
            </a:r>
          </a:p>
          <a:p>
            <a:r>
              <a:rPr lang="en-US" dirty="0"/>
              <a:t>170 hours</a:t>
            </a:r>
          </a:p>
          <a:p>
            <a:r>
              <a:rPr lang="en-US" dirty="0"/>
              <a:t>Hands-on</a:t>
            </a:r>
          </a:p>
        </p:txBody>
      </p:sp>
      <p:sp>
        <p:nvSpPr>
          <p:cNvPr id="6" name="Text Placeholder 5">
            <a:extLst>
              <a:ext uri="{FF2B5EF4-FFF2-40B4-BE49-F238E27FC236}">
                <a16:creationId xmlns:a16="http://schemas.microsoft.com/office/drawing/2014/main" id="{DE332FA2-AC22-4703-A4FB-225F053455E7}"/>
              </a:ext>
            </a:extLst>
          </p:cNvPr>
          <p:cNvSpPr>
            <a:spLocks noGrp="1"/>
          </p:cNvSpPr>
          <p:nvPr>
            <p:ph type="body" sz="quarter" idx="3"/>
          </p:nvPr>
        </p:nvSpPr>
        <p:spPr/>
        <p:txBody>
          <a:bodyPr/>
          <a:lstStyle/>
          <a:p>
            <a:r>
              <a:rPr lang="en-US" dirty="0"/>
              <a:t>Key Projects</a:t>
            </a:r>
          </a:p>
        </p:txBody>
      </p:sp>
      <p:sp>
        <p:nvSpPr>
          <p:cNvPr id="7" name="Content Placeholder 6">
            <a:extLst>
              <a:ext uri="{FF2B5EF4-FFF2-40B4-BE49-F238E27FC236}">
                <a16:creationId xmlns:a16="http://schemas.microsoft.com/office/drawing/2014/main" id="{DCA1E4CD-8B2A-4CE2-BA50-32FDDEA28DAF}"/>
              </a:ext>
            </a:extLst>
          </p:cNvPr>
          <p:cNvSpPr>
            <a:spLocks noGrp="1"/>
          </p:cNvSpPr>
          <p:nvPr>
            <p:ph sz="quarter" idx="4"/>
          </p:nvPr>
        </p:nvSpPr>
        <p:spPr/>
        <p:txBody>
          <a:bodyPr>
            <a:normAutofit/>
          </a:bodyPr>
          <a:lstStyle/>
          <a:p>
            <a:pPr lvl="0"/>
            <a:r>
              <a:rPr lang="en-US" dirty="0"/>
              <a:t>Internship Report</a:t>
            </a:r>
          </a:p>
          <a:p>
            <a:r>
              <a:rPr lang="en-US" dirty="0"/>
              <a:t>Employer Evaluation </a:t>
            </a:r>
          </a:p>
        </p:txBody>
      </p:sp>
      <p:pic>
        <p:nvPicPr>
          <p:cNvPr id="8" name="Picture 7">
            <a:hlinkClick r:id="rId2" action="ppaction://hlinksldjump"/>
            <a:extLst>
              <a:ext uri="{FF2B5EF4-FFF2-40B4-BE49-F238E27FC236}">
                <a16:creationId xmlns:a16="http://schemas.microsoft.com/office/drawing/2014/main" id="{8A9FE54A-1620-4F61-8644-C4512081C730}"/>
              </a:ext>
            </a:extLst>
          </p:cNvPr>
          <p:cNvPicPr>
            <a:picLocks noChangeAspect="1"/>
          </p:cNvPicPr>
          <p:nvPr/>
        </p:nvPicPr>
        <p:blipFill>
          <a:blip r:embed="rId3"/>
          <a:stretch>
            <a:fillRect/>
          </a:stretch>
        </p:blipFill>
        <p:spPr>
          <a:xfrm>
            <a:off x="6667770" y="5854867"/>
            <a:ext cx="634039" cy="542591"/>
          </a:xfrm>
          <a:prstGeom prst="rect">
            <a:avLst/>
          </a:prstGeom>
        </p:spPr>
      </p:pic>
      <p:sp>
        <p:nvSpPr>
          <p:cNvPr id="9" name="Action Button: Go to Beginning 8">
            <a:hlinkClick r:id="rId4" action="ppaction://hlinksldjump" highlightClick="1"/>
            <a:extLst>
              <a:ext uri="{FF2B5EF4-FFF2-40B4-BE49-F238E27FC236}">
                <a16:creationId xmlns:a16="http://schemas.microsoft.com/office/drawing/2014/main" id="{5B601B46-ADBA-47DC-8751-27CF1872AA00}"/>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ction Button: Go Back or Previous 10">
            <a:hlinkClick r:id="" action="ppaction://hlinkshowjump?jump=lastslideviewed" highlightClick="1"/>
            <a:extLst>
              <a:ext uri="{FF2B5EF4-FFF2-40B4-BE49-F238E27FC236}">
                <a16:creationId xmlns:a16="http://schemas.microsoft.com/office/drawing/2014/main" id="{1B8490F9-B106-4EA8-B842-45D9F20BDE64}"/>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015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7084" y="1625019"/>
            <a:ext cx="3299330" cy="1620852"/>
          </a:xfrm>
        </p:spPr>
        <p:txBody>
          <a:bodyPr>
            <a:normAutofit/>
          </a:bodyPr>
          <a:lstStyle/>
          <a:p>
            <a:pPr>
              <a:lnSpc>
                <a:spcPct val="90000"/>
              </a:lnSpc>
            </a:pPr>
            <a:r>
              <a:rPr lang="en-US" sz="3700" dirty="0"/>
              <a:t>Transforming the Profession of Sales</a:t>
            </a:r>
          </a:p>
        </p:txBody>
      </p:sp>
      <p:sp>
        <p:nvSpPr>
          <p:cNvPr id="11" name="Freeform: Shape 10">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5544"/>
            <a:ext cx="3525504" cy="3026781"/>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99694"/>
            <a:ext cx="2927453" cy="2658306"/>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C20C2C41-D9A8-45BE-9E21-91268EC18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345190"/>
            <a:ext cx="2781056" cy="2512810"/>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17" name="Oval 16">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19594" y="2513329"/>
            <a:ext cx="2628151" cy="2628151"/>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9" name="Oval 18">
            <a:extLst>
              <a:ext uri="{FF2B5EF4-FFF2-40B4-BE49-F238E27FC236}">
                <a16:creationId xmlns:a16="http://schemas.microsoft.com/office/drawing/2014/main" id="{B38B1FC8-38BF-4066-8F4A-12EEC1C1A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52290" y="2636696"/>
            <a:ext cx="2350692" cy="23506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178B4B56-5CC4-4608-A9A9-996108D35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546"/>
            <a:ext cx="3384554" cy="2885829"/>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pic>
        <p:nvPicPr>
          <p:cNvPr id="5" name="Picture 4">
            <a:extLst>
              <a:ext uri="{FF2B5EF4-FFF2-40B4-BE49-F238E27FC236}">
                <a16:creationId xmlns:a16="http://schemas.microsoft.com/office/drawing/2014/main" id="{73F78489-94AB-416A-A21B-623B034DBD2B}"/>
              </a:ext>
            </a:extLst>
          </p:cNvPr>
          <p:cNvPicPr/>
          <p:nvPr/>
        </p:nvPicPr>
        <p:blipFill>
          <a:blip r:embed="rId2">
            <a:extLst>
              <a:ext uri="{28A0092B-C50C-407E-A947-70E740481C1C}">
                <a14:useLocalDpi xmlns:a14="http://schemas.microsoft.com/office/drawing/2010/main" val="0"/>
              </a:ext>
            </a:extLst>
          </a:blip>
          <a:stretch>
            <a:fillRect/>
          </a:stretch>
        </p:blipFill>
        <p:spPr>
          <a:xfrm>
            <a:off x="557979" y="191942"/>
            <a:ext cx="1910034" cy="1910034"/>
          </a:xfrm>
          <a:prstGeom prst="rect">
            <a:avLst/>
          </a:prstGeom>
        </p:spPr>
      </p:pic>
      <p:pic>
        <p:nvPicPr>
          <p:cNvPr id="6" name="Picture 5">
            <a:extLst>
              <a:ext uri="{FF2B5EF4-FFF2-40B4-BE49-F238E27FC236}">
                <a16:creationId xmlns:a16="http://schemas.microsoft.com/office/drawing/2014/main" id="{43587ADC-98E0-4642-A821-2EBAE7BDBE29}"/>
              </a:ext>
            </a:extLst>
          </p:cNvPr>
          <p:cNvPicPr/>
          <p:nvPr/>
        </p:nvPicPr>
        <p:blipFill>
          <a:blip r:embed="rId3">
            <a:extLst>
              <a:ext uri="{28A0092B-C50C-407E-A947-70E740481C1C}">
                <a14:useLocalDpi xmlns:a14="http://schemas.microsoft.com/office/drawing/2010/main" val="0"/>
              </a:ext>
            </a:extLst>
          </a:blip>
          <a:stretch>
            <a:fillRect/>
          </a:stretch>
        </p:blipFill>
        <p:spPr>
          <a:xfrm>
            <a:off x="3076010" y="3044263"/>
            <a:ext cx="1566280" cy="1566280"/>
          </a:xfrm>
          <a:prstGeom prst="rect">
            <a:avLst/>
          </a:prstGeom>
        </p:spPr>
      </p:pic>
      <p:pic>
        <p:nvPicPr>
          <p:cNvPr id="4" name="Picture 3">
            <a:extLst>
              <a:ext uri="{FF2B5EF4-FFF2-40B4-BE49-F238E27FC236}">
                <a16:creationId xmlns:a16="http://schemas.microsoft.com/office/drawing/2014/main" id="{58D43183-0ECF-4F86-BA7B-A1CF66B6F194}"/>
              </a:ext>
            </a:extLst>
          </p:cNvPr>
          <p:cNvPicPr/>
          <p:nvPr/>
        </p:nvPicPr>
        <p:blipFill>
          <a:blip r:embed="rId4">
            <a:extLst>
              <a:ext uri="{28A0092B-C50C-407E-A947-70E740481C1C}">
                <a14:useLocalDpi xmlns:a14="http://schemas.microsoft.com/office/drawing/2010/main" val="0"/>
              </a:ext>
            </a:extLst>
          </a:blip>
          <a:stretch>
            <a:fillRect/>
          </a:stretch>
        </p:blipFill>
        <p:spPr>
          <a:xfrm>
            <a:off x="372838" y="4955761"/>
            <a:ext cx="1694100" cy="1694100"/>
          </a:xfrm>
          <a:prstGeom prst="rect">
            <a:avLst/>
          </a:prstGeom>
        </p:spPr>
      </p:pic>
      <p:sp>
        <p:nvSpPr>
          <p:cNvPr id="3" name="Content Placeholder 2"/>
          <p:cNvSpPr>
            <a:spLocks noGrp="1"/>
          </p:cNvSpPr>
          <p:nvPr>
            <p:ph idx="1"/>
          </p:nvPr>
        </p:nvSpPr>
        <p:spPr>
          <a:xfrm>
            <a:off x="5407083" y="3533752"/>
            <a:ext cx="3178922" cy="2386263"/>
          </a:xfrm>
        </p:spPr>
        <p:txBody>
          <a:bodyPr anchor="t">
            <a:normAutofit lnSpcReduction="10000"/>
          </a:bodyPr>
          <a:lstStyle/>
          <a:p>
            <a:r>
              <a:rPr lang="en-US" sz="2000" dirty="0">
                <a:hlinkClick r:id="rId5" action="ppaction://hlinksldjump">
                  <a:extLst>
                    <a:ext uri="{A12FA001-AC4F-418D-AE19-62706E023703}">
                      <ahyp:hlinkClr xmlns:ahyp="http://schemas.microsoft.com/office/drawing/2018/hyperlinkcolor" val="tx"/>
                    </a:ext>
                  </a:extLst>
                </a:hlinkClick>
              </a:rPr>
              <a:t>Creating Knowledge</a:t>
            </a:r>
            <a:endParaRPr lang="en-US" sz="2000" dirty="0">
              <a:hlinkClick r:id="" action="ppaction://noaction">
                <a:extLst>
                  <a:ext uri="{A12FA001-AC4F-418D-AE19-62706E023703}">
                    <ahyp:hlinkClr xmlns:ahyp="http://schemas.microsoft.com/office/drawing/2018/hyperlinkcolor" val="tx"/>
                  </a:ext>
                </a:extLst>
              </a:hlinkClick>
            </a:endParaRPr>
          </a:p>
          <a:p>
            <a:endParaRPr lang="en-US" sz="1800" dirty="0">
              <a:hlinkClick r:id="" action="ppaction://noaction">
                <a:extLst>
                  <a:ext uri="{A12FA001-AC4F-418D-AE19-62706E023703}">
                    <ahyp:hlinkClr xmlns:ahyp="http://schemas.microsoft.com/office/drawing/2018/hyperlinkcolor" val="tx"/>
                  </a:ext>
                </a:extLst>
              </a:hlinkClick>
            </a:endParaRPr>
          </a:p>
          <a:p>
            <a:endParaRPr lang="en-US" sz="1800" dirty="0">
              <a:hlinkClick r:id="" action="ppaction://noaction">
                <a:extLst>
                  <a:ext uri="{A12FA001-AC4F-418D-AE19-62706E023703}">
                    <ahyp:hlinkClr xmlns:ahyp="http://schemas.microsoft.com/office/drawing/2018/hyperlinkcolor" val="tx"/>
                  </a:ext>
                </a:extLst>
              </a:hlinkClick>
            </a:endParaRPr>
          </a:p>
          <a:p>
            <a:r>
              <a:rPr lang="en-US" sz="2000" dirty="0">
                <a:hlinkClick r:id="rId6" action="ppaction://hlinksldjump">
                  <a:extLst>
                    <a:ext uri="{A12FA001-AC4F-418D-AE19-62706E023703}">
                      <ahyp:hlinkClr xmlns:ahyp="http://schemas.microsoft.com/office/drawing/2018/hyperlinkcolor" val="tx"/>
                    </a:ext>
                  </a:extLst>
                </a:hlinkClick>
              </a:rPr>
              <a:t>Shaping People </a:t>
            </a:r>
            <a:endParaRPr lang="en-US" sz="2000" dirty="0"/>
          </a:p>
          <a:p>
            <a:endParaRPr lang="en-US" sz="2000" dirty="0">
              <a:hlinkClick r:id="" action="ppaction://noaction">
                <a:extLst>
                  <a:ext uri="{A12FA001-AC4F-418D-AE19-62706E023703}">
                    <ahyp:hlinkClr xmlns:ahyp="http://schemas.microsoft.com/office/drawing/2018/hyperlinkcolor" val="tx"/>
                  </a:ext>
                </a:extLst>
              </a:hlinkClick>
            </a:endParaRPr>
          </a:p>
          <a:p>
            <a:endParaRPr lang="en-US" sz="2000" dirty="0">
              <a:hlinkClick r:id="" action="ppaction://noaction">
                <a:extLst>
                  <a:ext uri="{A12FA001-AC4F-418D-AE19-62706E023703}">
                    <ahyp:hlinkClr xmlns:ahyp="http://schemas.microsoft.com/office/drawing/2018/hyperlinkcolor" val="tx"/>
                  </a:ext>
                </a:extLst>
              </a:hlinkClick>
            </a:endParaRPr>
          </a:p>
          <a:p>
            <a:r>
              <a:rPr lang="en-US" sz="2000" dirty="0">
                <a:hlinkClick r:id="rId6" action="ppaction://hlinksldjump">
                  <a:extLst>
                    <a:ext uri="{A12FA001-AC4F-418D-AE19-62706E023703}">
                      <ahyp:hlinkClr xmlns:ahyp="http://schemas.microsoft.com/office/drawing/2018/hyperlinkcolor" val="tx"/>
                    </a:ext>
                  </a:extLst>
                </a:hlinkClick>
              </a:rPr>
              <a:t>Making Connections </a:t>
            </a:r>
            <a:endParaRPr lang="en-US" sz="2000" dirty="0"/>
          </a:p>
          <a:p>
            <a:endParaRPr lang="en-US" sz="1350" dirty="0"/>
          </a:p>
          <a:p>
            <a:endParaRPr lang="en-US" sz="1350" dirty="0"/>
          </a:p>
        </p:txBody>
      </p:sp>
      <p:sp>
        <p:nvSpPr>
          <p:cNvPr id="14" name="Action Button: Go Back or Previous 13">
            <a:hlinkClick r:id="" action="ppaction://hlinkshowjump?jump=lastslideviewed" highlightClick="1"/>
            <a:extLst>
              <a:ext uri="{FF2B5EF4-FFF2-40B4-BE49-F238E27FC236}">
                <a16:creationId xmlns:a16="http://schemas.microsoft.com/office/drawing/2014/main" id="{91E110ED-3E18-451C-86FB-8B12A9E154C1}"/>
              </a:ext>
            </a:extLst>
          </p:cNvPr>
          <p:cNvSpPr/>
          <p:nvPr/>
        </p:nvSpPr>
        <p:spPr>
          <a:xfrm>
            <a:off x="8134077" y="6089071"/>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94532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28EA7F-274C-4099-8841-B0FAAD3773AF}"/>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nSpc>
                <a:spcPct val="90000"/>
              </a:lnSpc>
            </a:pPr>
            <a:r>
              <a:rPr lang="en-US" sz="4200" kern="1200">
                <a:solidFill>
                  <a:srgbClr val="FFFFFF"/>
                </a:solidFill>
                <a:latin typeface="+mj-lt"/>
                <a:ea typeface="+mj-ea"/>
                <a:cs typeface="+mj-cs"/>
              </a:rPr>
              <a:t>Curricula Overview</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A7079C5-B829-47DA-8DF1-A01B24CD104E}"/>
              </a:ext>
            </a:extLst>
          </p:cNvPr>
          <p:cNvPicPr>
            <a:picLocks noChangeAspect="1"/>
          </p:cNvPicPr>
          <p:nvPr/>
        </p:nvPicPr>
        <p:blipFill>
          <a:blip r:embed="rId2"/>
          <a:stretch>
            <a:fillRect/>
          </a:stretch>
        </p:blipFill>
        <p:spPr>
          <a:xfrm>
            <a:off x="3758800" y="761271"/>
            <a:ext cx="4915159" cy="5299363"/>
          </a:xfrm>
          <a:prstGeom prst="rect">
            <a:avLst/>
          </a:prstGeom>
        </p:spPr>
      </p:pic>
      <p:pic>
        <p:nvPicPr>
          <p:cNvPr id="7" name="Picture 6">
            <a:hlinkClick r:id="rId3" action="ppaction://hlinksldjump"/>
            <a:extLst>
              <a:ext uri="{FF2B5EF4-FFF2-40B4-BE49-F238E27FC236}">
                <a16:creationId xmlns:a16="http://schemas.microsoft.com/office/drawing/2014/main" id="{456D4513-E6F6-422B-86C4-E8490FDADEBA}"/>
              </a:ext>
            </a:extLst>
          </p:cNvPr>
          <p:cNvPicPr>
            <a:picLocks noChangeAspect="1"/>
          </p:cNvPicPr>
          <p:nvPr/>
        </p:nvPicPr>
        <p:blipFill>
          <a:blip r:embed="rId4"/>
          <a:stretch>
            <a:fillRect/>
          </a:stretch>
        </p:blipFill>
        <p:spPr>
          <a:xfrm>
            <a:off x="6810778" y="6172200"/>
            <a:ext cx="634039" cy="542591"/>
          </a:xfrm>
          <a:prstGeom prst="rect">
            <a:avLst/>
          </a:prstGeom>
        </p:spPr>
      </p:pic>
      <p:sp>
        <p:nvSpPr>
          <p:cNvPr id="8" name="Action Button: Go to Beginning 7">
            <a:hlinkClick r:id="rId5" action="ppaction://hlinksldjump" highlightClick="1"/>
            <a:extLst>
              <a:ext uri="{FF2B5EF4-FFF2-40B4-BE49-F238E27FC236}">
                <a16:creationId xmlns:a16="http://schemas.microsoft.com/office/drawing/2014/main" id="{81553A71-FB18-41B9-AC38-2651C8932064}"/>
              </a:ext>
            </a:extLst>
          </p:cNvPr>
          <p:cNvSpPr/>
          <p:nvPr/>
        </p:nvSpPr>
        <p:spPr>
          <a:xfrm>
            <a:off x="7534408" y="6172200"/>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ction Button: Go Back or Previous 11">
            <a:hlinkClick r:id="" action="ppaction://hlinkshowjump?jump=lastslideviewed" highlightClick="1"/>
            <a:extLst>
              <a:ext uri="{FF2B5EF4-FFF2-40B4-BE49-F238E27FC236}">
                <a16:creationId xmlns:a16="http://schemas.microsoft.com/office/drawing/2014/main" id="{71732DE0-A745-4AB9-BD53-BE48AB70FC9C}"/>
              </a:ext>
            </a:extLst>
          </p:cNvPr>
          <p:cNvSpPr/>
          <p:nvPr/>
        </p:nvSpPr>
        <p:spPr>
          <a:xfrm>
            <a:off x="8258038" y="6172200"/>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00ED6BD-F649-47D8-AFAB-B4D67D89135D}"/>
              </a:ext>
            </a:extLst>
          </p:cNvPr>
          <p:cNvSpPr txBox="1"/>
          <p:nvPr/>
        </p:nvSpPr>
        <p:spPr>
          <a:xfrm>
            <a:off x="751301" y="5555416"/>
            <a:ext cx="977759" cy="646331"/>
          </a:xfrm>
          <a:prstGeom prst="rect">
            <a:avLst/>
          </a:prstGeom>
          <a:noFill/>
        </p:spPr>
        <p:txBody>
          <a:bodyPr wrap="square" rtlCol="0">
            <a:spAutoFit/>
          </a:bodyPr>
          <a:lstStyle/>
          <a:p>
            <a:r>
              <a:rPr lang="en-US" dirty="0">
                <a:solidFill>
                  <a:schemeClr val="bg1"/>
                </a:solidFill>
                <a:hlinkClick r:id="rId6" action="ppaction://hlinksldjump">
                  <a:extLst>
                    <a:ext uri="{A12FA001-AC4F-418D-AE19-62706E023703}">
                      <ahyp:hlinkClr xmlns:ahyp="http://schemas.microsoft.com/office/drawing/2018/hyperlinkcolor" val="tx"/>
                    </a:ext>
                  </a:extLst>
                </a:hlinkClick>
              </a:rPr>
              <a:t>Degree Options</a:t>
            </a:r>
            <a:endParaRPr lang="en-US" dirty="0">
              <a:solidFill>
                <a:schemeClr val="bg1"/>
              </a:solidFill>
            </a:endParaRPr>
          </a:p>
        </p:txBody>
      </p:sp>
      <p:sp>
        <p:nvSpPr>
          <p:cNvPr id="10" name="TextBox 9">
            <a:extLst>
              <a:ext uri="{FF2B5EF4-FFF2-40B4-BE49-F238E27FC236}">
                <a16:creationId xmlns:a16="http://schemas.microsoft.com/office/drawing/2014/main" id="{35610E4E-C763-441E-A344-ADF5180A91FF}"/>
              </a:ext>
            </a:extLst>
          </p:cNvPr>
          <p:cNvSpPr txBox="1"/>
          <p:nvPr/>
        </p:nvSpPr>
        <p:spPr>
          <a:xfrm>
            <a:off x="1992979" y="5558526"/>
            <a:ext cx="1055021" cy="646331"/>
          </a:xfrm>
          <a:prstGeom prst="rect">
            <a:avLst/>
          </a:prstGeom>
          <a:noFill/>
        </p:spPr>
        <p:txBody>
          <a:bodyPr wrap="square" rtlCol="0">
            <a:spAutoFit/>
          </a:bodyPr>
          <a:lstStyle/>
          <a:p>
            <a:r>
              <a:rPr lang="en-US" dirty="0">
                <a:solidFill>
                  <a:schemeClr val="bg1"/>
                </a:solidFill>
                <a:hlinkClick r:id="rId7" action="ppaction://hlinksldjump">
                  <a:extLst>
                    <a:ext uri="{A12FA001-AC4F-418D-AE19-62706E023703}">
                      <ahyp:hlinkClr xmlns:ahyp="http://schemas.microsoft.com/office/drawing/2018/hyperlinkcolor" val="tx"/>
                    </a:ext>
                  </a:extLst>
                </a:hlinkClick>
              </a:rPr>
              <a:t>Learning Goals</a:t>
            </a:r>
            <a:endParaRPr lang="en-US" dirty="0">
              <a:solidFill>
                <a:schemeClr val="bg1"/>
              </a:solidFill>
            </a:endParaRPr>
          </a:p>
        </p:txBody>
      </p:sp>
    </p:spTree>
    <p:extLst>
      <p:ext uri="{BB962C8B-B14F-4D97-AF65-F5344CB8AC3E}">
        <p14:creationId xmlns:p14="http://schemas.microsoft.com/office/powerpoint/2010/main" val="1449915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DD8BE-2607-4522-B095-09C5503B311C}"/>
              </a:ext>
            </a:extLst>
          </p:cNvPr>
          <p:cNvSpPr>
            <a:spLocks noGrp="1"/>
          </p:cNvSpPr>
          <p:nvPr>
            <p:ph type="title"/>
          </p:nvPr>
        </p:nvSpPr>
        <p:spPr/>
        <p:txBody>
          <a:bodyPr/>
          <a:lstStyle/>
          <a:p>
            <a:r>
              <a:rPr lang="en-US" dirty="0"/>
              <a:t>Degree Options</a:t>
            </a:r>
          </a:p>
        </p:txBody>
      </p:sp>
      <p:sp>
        <p:nvSpPr>
          <p:cNvPr id="5" name="Text Placeholder 4">
            <a:extLst>
              <a:ext uri="{FF2B5EF4-FFF2-40B4-BE49-F238E27FC236}">
                <a16:creationId xmlns:a16="http://schemas.microsoft.com/office/drawing/2014/main" id="{B52002CA-BFF0-49D1-A4E0-9C42F88E2768}"/>
              </a:ext>
            </a:extLst>
          </p:cNvPr>
          <p:cNvSpPr>
            <a:spLocks noGrp="1"/>
          </p:cNvSpPr>
          <p:nvPr>
            <p:ph type="body" idx="1"/>
          </p:nvPr>
        </p:nvSpPr>
        <p:spPr/>
        <p:txBody>
          <a:bodyPr/>
          <a:lstStyle/>
          <a:p>
            <a:r>
              <a:rPr lang="en-US" dirty="0"/>
              <a:t>Undergraduate</a:t>
            </a:r>
          </a:p>
        </p:txBody>
      </p:sp>
      <p:sp>
        <p:nvSpPr>
          <p:cNvPr id="3" name="Content Placeholder 2">
            <a:extLst>
              <a:ext uri="{FF2B5EF4-FFF2-40B4-BE49-F238E27FC236}">
                <a16:creationId xmlns:a16="http://schemas.microsoft.com/office/drawing/2014/main" id="{FCA50385-3963-4C93-BB34-FBE0C12ABFB6}"/>
              </a:ext>
            </a:extLst>
          </p:cNvPr>
          <p:cNvSpPr>
            <a:spLocks noGrp="1"/>
          </p:cNvSpPr>
          <p:nvPr>
            <p:ph sz="half" idx="2"/>
          </p:nvPr>
        </p:nvSpPr>
        <p:spPr>
          <a:xfrm>
            <a:off x="457200" y="2174875"/>
            <a:ext cx="4040188" cy="2092325"/>
          </a:xfrm>
        </p:spPr>
        <p:txBody>
          <a:bodyPr>
            <a:normAutofit/>
          </a:bodyPr>
          <a:lstStyle/>
          <a:p>
            <a:r>
              <a:rPr lang="en-US" dirty="0"/>
              <a:t>Major</a:t>
            </a:r>
          </a:p>
          <a:p>
            <a:pPr lvl="1"/>
            <a:r>
              <a:rPr lang="en-US" dirty="0"/>
              <a:t>1 of 27 nationwide</a:t>
            </a:r>
          </a:p>
          <a:p>
            <a:r>
              <a:rPr lang="en-US" dirty="0"/>
              <a:t>Minor</a:t>
            </a:r>
          </a:p>
          <a:p>
            <a:r>
              <a:rPr lang="en-US" dirty="0"/>
              <a:t>Concentration</a:t>
            </a:r>
          </a:p>
        </p:txBody>
      </p:sp>
      <p:sp>
        <p:nvSpPr>
          <p:cNvPr id="6" name="Text Placeholder 5">
            <a:extLst>
              <a:ext uri="{FF2B5EF4-FFF2-40B4-BE49-F238E27FC236}">
                <a16:creationId xmlns:a16="http://schemas.microsoft.com/office/drawing/2014/main" id="{DE332FA2-AC22-4703-A4FB-225F053455E7}"/>
              </a:ext>
            </a:extLst>
          </p:cNvPr>
          <p:cNvSpPr>
            <a:spLocks noGrp="1"/>
          </p:cNvSpPr>
          <p:nvPr>
            <p:ph type="body" sz="quarter" idx="3"/>
          </p:nvPr>
        </p:nvSpPr>
        <p:spPr/>
        <p:txBody>
          <a:bodyPr/>
          <a:lstStyle/>
          <a:p>
            <a:r>
              <a:rPr lang="en-US" dirty="0"/>
              <a:t>Graduate</a:t>
            </a:r>
          </a:p>
        </p:txBody>
      </p:sp>
      <p:sp>
        <p:nvSpPr>
          <p:cNvPr id="7" name="Content Placeholder 6">
            <a:extLst>
              <a:ext uri="{FF2B5EF4-FFF2-40B4-BE49-F238E27FC236}">
                <a16:creationId xmlns:a16="http://schemas.microsoft.com/office/drawing/2014/main" id="{DCA1E4CD-8B2A-4CE2-BA50-32FDDEA28DAF}"/>
              </a:ext>
            </a:extLst>
          </p:cNvPr>
          <p:cNvSpPr>
            <a:spLocks noGrp="1"/>
          </p:cNvSpPr>
          <p:nvPr>
            <p:ph sz="quarter" idx="4"/>
          </p:nvPr>
        </p:nvSpPr>
        <p:spPr>
          <a:xfrm>
            <a:off x="4645025" y="2174875"/>
            <a:ext cx="4041775" cy="2016125"/>
          </a:xfrm>
        </p:spPr>
        <p:txBody>
          <a:bodyPr>
            <a:normAutofit/>
          </a:bodyPr>
          <a:lstStyle/>
          <a:p>
            <a:pPr lvl="0"/>
            <a:r>
              <a:rPr lang="en-US" dirty="0">
                <a:hlinkClick r:id="rId2" action="ppaction://hlinksldjump"/>
              </a:rPr>
              <a:t>MBA Concentration (within Specialization)</a:t>
            </a:r>
            <a:endParaRPr lang="en-US" dirty="0"/>
          </a:p>
        </p:txBody>
      </p:sp>
      <p:pic>
        <p:nvPicPr>
          <p:cNvPr id="8" name="Picture 7">
            <a:hlinkClick r:id="rId3" action="ppaction://hlinksldjump"/>
            <a:extLst>
              <a:ext uri="{FF2B5EF4-FFF2-40B4-BE49-F238E27FC236}">
                <a16:creationId xmlns:a16="http://schemas.microsoft.com/office/drawing/2014/main" id="{8A9FE54A-1620-4F61-8644-C4512081C730}"/>
              </a:ext>
            </a:extLst>
          </p:cNvPr>
          <p:cNvPicPr>
            <a:picLocks noChangeAspect="1"/>
          </p:cNvPicPr>
          <p:nvPr/>
        </p:nvPicPr>
        <p:blipFill>
          <a:blip r:embed="rId4"/>
          <a:stretch>
            <a:fillRect/>
          </a:stretch>
        </p:blipFill>
        <p:spPr>
          <a:xfrm>
            <a:off x="6667770" y="5854867"/>
            <a:ext cx="634039" cy="542591"/>
          </a:xfrm>
          <a:prstGeom prst="rect">
            <a:avLst/>
          </a:prstGeom>
        </p:spPr>
      </p:pic>
      <p:sp>
        <p:nvSpPr>
          <p:cNvPr id="9" name="Action Button: Go to Beginning 8">
            <a:hlinkClick r:id="rId5" action="ppaction://hlinksldjump" highlightClick="1"/>
            <a:extLst>
              <a:ext uri="{FF2B5EF4-FFF2-40B4-BE49-F238E27FC236}">
                <a16:creationId xmlns:a16="http://schemas.microsoft.com/office/drawing/2014/main" id="{5B601B46-ADBA-47DC-8751-27CF1872AA00}"/>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ction Button: Go Back or Previous 10">
            <a:hlinkClick r:id="" action="ppaction://hlinkshowjump?jump=lastslideviewed" highlightClick="1"/>
            <a:extLst>
              <a:ext uri="{FF2B5EF4-FFF2-40B4-BE49-F238E27FC236}">
                <a16:creationId xmlns:a16="http://schemas.microsoft.com/office/drawing/2014/main" id="{1B8490F9-B106-4EA8-B842-45D9F20BDE64}"/>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3BD3563-34D6-4423-BD66-2ABEAED95102}"/>
              </a:ext>
            </a:extLst>
          </p:cNvPr>
          <p:cNvSpPr txBox="1"/>
          <p:nvPr/>
        </p:nvSpPr>
        <p:spPr>
          <a:xfrm>
            <a:off x="1333500" y="4445297"/>
            <a:ext cx="6477000" cy="923330"/>
          </a:xfrm>
          <a:prstGeom prst="rect">
            <a:avLst/>
          </a:prstGeom>
          <a:solidFill>
            <a:srgbClr val="FFFF00"/>
          </a:solidFill>
        </p:spPr>
        <p:txBody>
          <a:bodyPr wrap="square" rtlCol="0">
            <a:spAutoFit/>
          </a:bodyPr>
          <a:lstStyle/>
          <a:p>
            <a:pPr algn="ctr"/>
            <a:r>
              <a:rPr lang="en-US" b="1" dirty="0">
                <a:solidFill>
                  <a:srgbClr val="0070C0"/>
                </a:solidFill>
                <a:effectLst>
                  <a:outerShdw blurRad="38100" dist="38100" dir="2700000" algn="tl">
                    <a:srgbClr val="000000">
                      <a:alpha val="43137"/>
                    </a:srgbClr>
                  </a:outerShdw>
                </a:effectLst>
              </a:rPr>
              <a:t>UToledo ESSPS is </a:t>
            </a:r>
            <a:r>
              <a:rPr lang="en-US" b="1" u="sng" dirty="0">
                <a:solidFill>
                  <a:srgbClr val="0070C0"/>
                </a:solidFill>
                <a:effectLst>
                  <a:outerShdw blurRad="38100" dist="38100" dir="2700000" algn="tl">
                    <a:srgbClr val="000000">
                      <a:alpha val="43137"/>
                    </a:srgbClr>
                  </a:outerShdw>
                </a:effectLst>
              </a:rPr>
              <a:t>1 of 2 programs</a:t>
            </a:r>
            <a:r>
              <a:rPr lang="en-US" b="1" dirty="0">
                <a:solidFill>
                  <a:srgbClr val="0070C0"/>
                </a:solidFill>
                <a:effectLst>
                  <a:outerShdw blurRad="38100" dist="38100" dir="2700000" algn="tl">
                    <a:srgbClr val="000000">
                      <a:alpha val="43137"/>
                    </a:srgbClr>
                  </a:outerShdw>
                </a:effectLst>
              </a:rPr>
              <a:t> in the </a:t>
            </a:r>
            <a:r>
              <a:rPr lang="en-US" b="1" u="sng" dirty="0">
                <a:solidFill>
                  <a:srgbClr val="0070C0"/>
                </a:solidFill>
                <a:effectLst>
                  <a:outerShdw blurRad="38100" dist="38100" dir="2700000" algn="tl">
                    <a:srgbClr val="000000">
                      <a:alpha val="43137"/>
                    </a:srgbClr>
                  </a:outerShdw>
                </a:effectLst>
              </a:rPr>
              <a:t>country</a:t>
            </a:r>
            <a:r>
              <a:rPr lang="en-US" b="1" dirty="0">
                <a:solidFill>
                  <a:srgbClr val="0070C0"/>
                </a:solidFill>
                <a:effectLst>
                  <a:outerShdw blurRad="38100" dist="38100" dir="2700000" algn="tl">
                    <a:srgbClr val="000000">
                      <a:alpha val="43137"/>
                    </a:srgbClr>
                  </a:outerShdw>
                </a:effectLst>
              </a:rPr>
              <a:t> to offer a major, minor, “other” undergraduate degree designation AND </a:t>
            </a:r>
          </a:p>
          <a:p>
            <a:pPr algn="ctr"/>
            <a:r>
              <a:rPr lang="en-US" b="1" dirty="0">
                <a:solidFill>
                  <a:srgbClr val="0070C0"/>
                </a:solidFill>
                <a:effectLst>
                  <a:outerShdw blurRad="38100" dist="38100" dir="2700000" algn="tl">
                    <a:srgbClr val="000000">
                      <a:alpha val="43137"/>
                    </a:srgbClr>
                  </a:outerShdw>
                </a:effectLst>
              </a:rPr>
              <a:t>a graduate degree designation</a:t>
            </a:r>
          </a:p>
        </p:txBody>
      </p:sp>
    </p:spTree>
    <p:extLst>
      <p:ext uri="{BB962C8B-B14F-4D97-AF65-F5344CB8AC3E}">
        <p14:creationId xmlns:p14="http://schemas.microsoft.com/office/powerpoint/2010/main" val="3212405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DD8BE-2607-4522-B095-09C5503B311C}"/>
              </a:ext>
            </a:extLst>
          </p:cNvPr>
          <p:cNvSpPr>
            <a:spLocks noGrp="1"/>
          </p:cNvSpPr>
          <p:nvPr>
            <p:ph type="title"/>
          </p:nvPr>
        </p:nvSpPr>
        <p:spPr/>
        <p:txBody>
          <a:bodyPr/>
          <a:lstStyle/>
          <a:p>
            <a:r>
              <a:rPr lang="en-US" dirty="0"/>
              <a:t>Learning Goals</a:t>
            </a:r>
          </a:p>
        </p:txBody>
      </p:sp>
      <p:sp>
        <p:nvSpPr>
          <p:cNvPr id="3" name="Content Placeholder 2">
            <a:extLst>
              <a:ext uri="{FF2B5EF4-FFF2-40B4-BE49-F238E27FC236}">
                <a16:creationId xmlns:a16="http://schemas.microsoft.com/office/drawing/2014/main" id="{FCA50385-3963-4C93-BB34-FBE0C12ABFB6}"/>
              </a:ext>
            </a:extLst>
          </p:cNvPr>
          <p:cNvSpPr>
            <a:spLocks noGrp="1"/>
          </p:cNvSpPr>
          <p:nvPr>
            <p:ph idx="1"/>
          </p:nvPr>
        </p:nvSpPr>
        <p:spPr/>
        <p:txBody>
          <a:bodyPr>
            <a:normAutofit fontScale="92500" lnSpcReduction="20000"/>
          </a:bodyPr>
          <a:lstStyle/>
          <a:p>
            <a:pPr marL="514350" indent="-514350">
              <a:buFont typeface="+mj-lt"/>
              <a:buAutoNum type="arabicPeriod"/>
            </a:pPr>
            <a:r>
              <a:rPr lang="en-US" dirty="0"/>
              <a:t>Basic selling skills</a:t>
            </a:r>
          </a:p>
          <a:p>
            <a:pPr marL="514350" indent="-514350">
              <a:buFont typeface="+mj-lt"/>
              <a:buAutoNum type="arabicPeriod"/>
            </a:pPr>
            <a:r>
              <a:rPr lang="en-US" dirty="0"/>
              <a:t>Time and territory management</a:t>
            </a:r>
          </a:p>
          <a:p>
            <a:pPr marL="514350" indent="-514350">
              <a:buFont typeface="+mj-lt"/>
              <a:buAutoNum type="arabicPeriod"/>
            </a:pPr>
            <a:r>
              <a:rPr lang="en-US" dirty="0"/>
              <a:t>Advanced selling, problem solving,  and planning</a:t>
            </a:r>
          </a:p>
          <a:p>
            <a:pPr marL="514350" indent="-514350">
              <a:buFont typeface="+mj-lt"/>
              <a:buAutoNum type="arabicPeriod"/>
            </a:pPr>
            <a:r>
              <a:rPr lang="en-US" dirty="0"/>
              <a:t>Salesforce leadership</a:t>
            </a:r>
          </a:p>
          <a:p>
            <a:pPr marL="514350" indent="-514350">
              <a:buFont typeface="+mj-lt"/>
              <a:buAutoNum type="arabicPeriod"/>
            </a:pPr>
            <a:r>
              <a:rPr lang="en-US" dirty="0"/>
              <a:t>Sales and purchasing strategy</a:t>
            </a:r>
          </a:p>
          <a:p>
            <a:pPr marL="514350" indent="-514350">
              <a:buFont typeface="+mj-lt"/>
              <a:buAutoNum type="arabicPeriod"/>
            </a:pPr>
            <a:r>
              <a:rPr lang="en-US" dirty="0"/>
              <a:t>Communication</a:t>
            </a:r>
          </a:p>
          <a:p>
            <a:pPr marL="514350" indent="-514350">
              <a:buFont typeface="+mj-lt"/>
              <a:buAutoNum type="arabicPeriod"/>
            </a:pPr>
            <a:r>
              <a:rPr lang="en-US" dirty="0"/>
              <a:t>Ethics</a:t>
            </a:r>
          </a:p>
          <a:p>
            <a:pPr marL="514350" indent="-514350">
              <a:buFont typeface="+mj-lt"/>
              <a:buAutoNum type="arabicPeriod"/>
            </a:pPr>
            <a:endParaRPr lang="en-US" dirty="0"/>
          </a:p>
          <a:p>
            <a:pPr marL="0" indent="0">
              <a:buNone/>
            </a:pPr>
            <a:r>
              <a:rPr lang="en-US" dirty="0"/>
              <a:t>…</a:t>
            </a:r>
            <a:r>
              <a:rPr lang="en-US" dirty="0">
                <a:hlinkClick r:id="rId2" action="ppaction://hlinksldjump"/>
              </a:rPr>
              <a:t>Assurance of Learning</a:t>
            </a:r>
            <a:endParaRPr lang="en-US" dirty="0"/>
          </a:p>
        </p:txBody>
      </p:sp>
      <p:pic>
        <p:nvPicPr>
          <p:cNvPr id="8" name="Picture 7">
            <a:hlinkClick r:id="rId3" action="ppaction://hlinksldjump"/>
            <a:extLst>
              <a:ext uri="{FF2B5EF4-FFF2-40B4-BE49-F238E27FC236}">
                <a16:creationId xmlns:a16="http://schemas.microsoft.com/office/drawing/2014/main" id="{8A9FE54A-1620-4F61-8644-C4512081C730}"/>
              </a:ext>
            </a:extLst>
          </p:cNvPr>
          <p:cNvPicPr>
            <a:picLocks noChangeAspect="1"/>
          </p:cNvPicPr>
          <p:nvPr/>
        </p:nvPicPr>
        <p:blipFill>
          <a:blip r:embed="rId4"/>
          <a:stretch>
            <a:fillRect/>
          </a:stretch>
        </p:blipFill>
        <p:spPr>
          <a:xfrm>
            <a:off x="6667770" y="5854867"/>
            <a:ext cx="634039" cy="542591"/>
          </a:xfrm>
          <a:prstGeom prst="rect">
            <a:avLst/>
          </a:prstGeom>
        </p:spPr>
      </p:pic>
      <p:sp>
        <p:nvSpPr>
          <p:cNvPr id="9" name="Action Button: Go to Beginning 8">
            <a:hlinkClick r:id="rId5" action="ppaction://hlinksldjump" highlightClick="1"/>
            <a:extLst>
              <a:ext uri="{FF2B5EF4-FFF2-40B4-BE49-F238E27FC236}">
                <a16:creationId xmlns:a16="http://schemas.microsoft.com/office/drawing/2014/main" id="{5B601B46-ADBA-47DC-8751-27CF1872AA00}"/>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ction Button: Go Back or Previous 10">
            <a:hlinkClick r:id="" action="ppaction://hlinkshowjump?jump=lastslideviewed" highlightClick="1"/>
            <a:extLst>
              <a:ext uri="{FF2B5EF4-FFF2-40B4-BE49-F238E27FC236}">
                <a16:creationId xmlns:a16="http://schemas.microsoft.com/office/drawing/2014/main" id="{1B8490F9-B106-4EA8-B842-45D9F20BDE64}"/>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3802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DD8BE-2607-4522-B095-09C5503B311C}"/>
              </a:ext>
            </a:extLst>
          </p:cNvPr>
          <p:cNvSpPr>
            <a:spLocks noGrp="1"/>
          </p:cNvSpPr>
          <p:nvPr>
            <p:ph type="title"/>
          </p:nvPr>
        </p:nvSpPr>
        <p:spPr/>
        <p:txBody>
          <a:bodyPr/>
          <a:lstStyle/>
          <a:p>
            <a:r>
              <a:rPr lang="en-US" dirty="0"/>
              <a:t>Assurance of Learning</a:t>
            </a:r>
          </a:p>
        </p:txBody>
      </p:sp>
      <p:graphicFrame>
        <p:nvGraphicFramePr>
          <p:cNvPr id="4" name="Content Placeholder 3">
            <a:extLst>
              <a:ext uri="{FF2B5EF4-FFF2-40B4-BE49-F238E27FC236}">
                <a16:creationId xmlns:a16="http://schemas.microsoft.com/office/drawing/2014/main" id="{BBA6E580-69D9-4E43-A17A-C7BB33351DB4}"/>
              </a:ext>
            </a:extLst>
          </p:cNvPr>
          <p:cNvGraphicFramePr>
            <a:graphicFrameLocks noGrp="1"/>
          </p:cNvGraphicFramePr>
          <p:nvPr>
            <p:ph idx="1"/>
            <p:extLst>
              <p:ext uri="{D42A27DB-BD31-4B8C-83A1-F6EECF244321}">
                <p14:modId xmlns:p14="http://schemas.microsoft.com/office/powerpoint/2010/main" val="3512132557"/>
              </p:ext>
            </p:extLst>
          </p:nvPr>
        </p:nvGraphicFramePr>
        <p:xfrm>
          <a:off x="1910802" y="1371600"/>
          <a:ext cx="5322396" cy="4373566"/>
        </p:xfrm>
        <a:graphic>
          <a:graphicData uri="http://schemas.openxmlformats.org/drawingml/2006/table">
            <a:tbl>
              <a:tblPr>
                <a:tableStyleId>{5C22544A-7EE6-4342-B048-85BDC9FD1C3A}</a:tableStyleId>
              </a:tblPr>
              <a:tblGrid>
                <a:gridCol w="2798018">
                  <a:extLst>
                    <a:ext uri="{9D8B030D-6E8A-4147-A177-3AD203B41FA5}">
                      <a16:colId xmlns:a16="http://schemas.microsoft.com/office/drawing/2014/main" val="4029282000"/>
                    </a:ext>
                  </a:extLst>
                </a:gridCol>
                <a:gridCol w="369782">
                  <a:extLst>
                    <a:ext uri="{9D8B030D-6E8A-4147-A177-3AD203B41FA5}">
                      <a16:colId xmlns:a16="http://schemas.microsoft.com/office/drawing/2014/main" val="435867882"/>
                    </a:ext>
                  </a:extLst>
                </a:gridCol>
                <a:gridCol w="369782">
                  <a:extLst>
                    <a:ext uri="{9D8B030D-6E8A-4147-A177-3AD203B41FA5}">
                      <a16:colId xmlns:a16="http://schemas.microsoft.com/office/drawing/2014/main" val="4247561311"/>
                    </a:ext>
                  </a:extLst>
                </a:gridCol>
                <a:gridCol w="369782">
                  <a:extLst>
                    <a:ext uri="{9D8B030D-6E8A-4147-A177-3AD203B41FA5}">
                      <a16:colId xmlns:a16="http://schemas.microsoft.com/office/drawing/2014/main" val="2505977898"/>
                    </a:ext>
                  </a:extLst>
                </a:gridCol>
                <a:gridCol w="369782">
                  <a:extLst>
                    <a:ext uri="{9D8B030D-6E8A-4147-A177-3AD203B41FA5}">
                      <a16:colId xmlns:a16="http://schemas.microsoft.com/office/drawing/2014/main" val="3931858954"/>
                    </a:ext>
                  </a:extLst>
                </a:gridCol>
                <a:gridCol w="369782">
                  <a:extLst>
                    <a:ext uri="{9D8B030D-6E8A-4147-A177-3AD203B41FA5}">
                      <a16:colId xmlns:a16="http://schemas.microsoft.com/office/drawing/2014/main" val="305238263"/>
                    </a:ext>
                  </a:extLst>
                </a:gridCol>
                <a:gridCol w="369782">
                  <a:extLst>
                    <a:ext uri="{9D8B030D-6E8A-4147-A177-3AD203B41FA5}">
                      <a16:colId xmlns:a16="http://schemas.microsoft.com/office/drawing/2014/main" val="1524675096"/>
                    </a:ext>
                  </a:extLst>
                </a:gridCol>
                <a:gridCol w="305686">
                  <a:extLst>
                    <a:ext uri="{9D8B030D-6E8A-4147-A177-3AD203B41FA5}">
                      <a16:colId xmlns:a16="http://schemas.microsoft.com/office/drawing/2014/main" val="3296585553"/>
                    </a:ext>
                  </a:extLst>
                </a:gridCol>
              </a:tblGrid>
              <a:tr h="228265">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gridSpan="7">
                  <a:txBody>
                    <a:bodyPr/>
                    <a:lstStyle/>
                    <a:p>
                      <a:pPr marL="0" marR="0" algn="ctr">
                        <a:spcBef>
                          <a:spcPts val="0"/>
                        </a:spcBef>
                        <a:spcAft>
                          <a:spcPts val="0"/>
                        </a:spcAft>
                      </a:pPr>
                      <a:r>
                        <a:rPr lang="en-US" sz="1000" b="1" dirty="0">
                          <a:effectLst/>
                        </a:rPr>
                        <a:t>LEARNING  GOALS</a:t>
                      </a:r>
                      <a:endParaRPr lang="en-US" sz="1000" b="1" dirty="0">
                        <a:solidFill>
                          <a:srgbClr val="000000"/>
                        </a:solidFill>
                        <a:effectLst/>
                        <a:latin typeface="Times New Roman" panose="02020603050405020304" pitchFamily="18" charset="0"/>
                      </a:endParaRPr>
                    </a:p>
                  </a:txBody>
                  <a:tcPr marL="68031" marR="68031"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26747973"/>
                  </a:ext>
                </a:extLst>
              </a:tr>
              <a:tr h="228265">
                <a:tc>
                  <a:txBody>
                    <a:bodyPr/>
                    <a:lstStyle/>
                    <a:p>
                      <a:pPr marL="0" marR="0">
                        <a:spcBef>
                          <a:spcPts val="0"/>
                        </a:spcBef>
                        <a:spcAft>
                          <a:spcPts val="0"/>
                        </a:spcAft>
                      </a:pPr>
                      <a:r>
                        <a:rPr lang="en-US" sz="1000">
                          <a:effectLst/>
                        </a:rPr>
                        <a:t>BBA PSLS Program</a:t>
                      </a:r>
                      <a:endParaRPr lang="en-US" sz="1000" b="1">
                        <a:solidFill>
                          <a:srgbClr val="000000"/>
                        </a:solidFill>
                        <a:effectLst/>
                        <a:latin typeface="Times New Roman" panose="02020603050405020304" pitchFamily="18" charset="0"/>
                      </a:endParaRPr>
                    </a:p>
                  </a:txBody>
                  <a:tcPr marL="68031" marR="68031" marT="0" marB="0" anchor="b"/>
                </a:tc>
                <a:tc>
                  <a:txBody>
                    <a:bodyPr/>
                    <a:lstStyle/>
                    <a:p>
                      <a:pPr marL="0" marR="0" algn="ctr">
                        <a:spcBef>
                          <a:spcPts val="0"/>
                        </a:spcBef>
                        <a:spcAft>
                          <a:spcPts val="0"/>
                        </a:spcAft>
                      </a:pPr>
                      <a:r>
                        <a:rPr lang="en-US" sz="14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lgn="ctr">
                        <a:spcBef>
                          <a:spcPts val="0"/>
                        </a:spcBef>
                        <a:spcAft>
                          <a:spcPts val="0"/>
                        </a:spcAft>
                      </a:pPr>
                      <a:r>
                        <a:rPr lang="en-US" sz="14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lgn="ctr">
                        <a:spcBef>
                          <a:spcPts val="0"/>
                        </a:spcBef>
                        <a:spcAft>
                          <a:spcPts val="0"/>
                        </a:spcAft>
                      </a:pPr>
                      <a:r>
                        <a:rPr lang="en-US" sz="14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lgn="ctr">
                        <a:spcBef>
                          <a:spcPts val="0"/>
                        </a:spcBef>
                        <a:spcAft>
                          <a:spcPts val="0"/>
                        </a:spcAft>
                      </a:pPr>
                      <a:r>
                        <a:rPr lang="en-US" sz="14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lgn="ctr">
                        <a:spcBef>
                          <a:spcPts val="0"/>
                        </a:spcBef>
                        <a:spcAft>
                          <a:spcPts val="0"/>
                        </a:spcAft>
                      </a:pPr>
                      <a:r>
                        <a:rPr lang="en-US" sz="1400">
                          <a:effectLst/>
                        </a:rPr>
                        <a:t>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lgn="ctr">
                        <a:spcBef>
                          <a:spcPts val="0"/>
                        </a:spcBef>
                        <a:spcAft>
                          <a:spcPts val="0"/>
                        </a:spcAft>
                      </a:pPr>
                      <a:r>
                        <a:rPr lang="en-US" sz="1400">
                          <a:effectLst/>
                        </a:rPr>
                        <a:t>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lgn="ctr">
                        <a:spcBef>
                          <a:spcPts val="0"/>
                        </a:spcBef>
                        <a:spcAft>
                          <a:spcPts val="0"/>
                        </a:spcAft>
                      </a:pPr>
                      <a:r>
                        <a:rPr lang="en-US" sz="1400">
                          <a:effectLst/>
                        </a:rPr>
                        <a:t>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extLst>
                  <a:ext uri="{0D108BD9-81ED-4DB2-BD59-A6C34878D82A}">
                    <a16:rowId xmlns:a16="http://schemas.microsoft.com/office/drawing/2014/main" val="1738960988"/>
                  </a:ext>
                </a:extLst>
              </a:tr>
              <a:tr h="283050">
                <a:tc>
                  <a:txBody>
                    <a:bodyPr/>
                    <a:lstStyle/>
                    <a:p>
                      <a:pPr marL="0" marR="0">
                        <a:spcBef>
                          <a:spcPts val="0"/>
                        </a:spcBef>
                        <a:spcAft>
                          <a:spcPts val="0"/>
                        </a:spcAft>
                      </a:pPr>
                      <a:r>
                        <a:rPr lang="en-US" sz="1400" b="1" dirty="0">
                          <a:effectLst/>
                        </a:rPr>
                        <a:t>Assessment Methods </a:t>
                      </a: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extLst>
                  <a:ext uri="{0D108BD9-81ED-4DB2-BD59-A6C34878D82A}">
                    <a16:rowId xmlns:a16="http://schemas.microsoft.com/office/drawing/2014/main" val="294379604"/>
                  </a:ext>
                </a:extLst>
              </a:tr>
              <a:tr h="191743">
                <a:tc>
                  <a:txBody>
                    <a:bodyPr/>
                    <a:lstStyle/>
                    <a:p>
                      <a:pPr marL="0" marR="0">
                        <a:spcBef>
                          <a:spcPts val="0"/>
                        </a:spcBef>
                        <a:spcAft>
                          <a:spcPts val="0"/>
                        </a:spcAft>
                      </a:pPr>
                      <a:r>
                        <a:rPr lang="en-US" sz="1200">
                          <a:effectLst/>
                        </a:rPr>
                        <a:t>Description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extLst>
                  <a:ext uri="{0D108BD9-81ED-4DB2-BD59-A6C34878D82A}">
                    <a16:rowId xmlns:a16="http://schemas.microsoft.com/office/drawing/2014/main" val="352922425"/>
                  </a:ext>
                </a:extLst>
              </a:tr>
              <a:tr h="182612">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extLst>
                  <a:ext uri="{0D108BD9-81ED-4DB2-BD59-A6C34878D82A}">
                    <a16:rowId xmlns:a16="http://schemas.microsoft.com/office/drawing/2014/main" val="609258990"/>
                  </a:ext>
                </a:extLst>
              </a:tr>
              <a:tr h="191743">
                <a:tc>
                  <a:txBody>
                    <a:bodyPr/>
                    <a:lstStyle/>
                    <a:p>
                      <a:pPr marL="0" marR="0">
                        <a:spcBef>
                          <a:spcPts val="0"/>
                        </a:spcBef>
                        <a:spcAft>
                          <a:spcPts val="0"/>
                        </a:spcAft>
                      </a:pPr>
                      <a:r>
                        <a:rPr lang="en-US" sz="1200">
                          <a:effectLst/>
                        </a:rPr>
                        <a:t>Case Analysis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extLst>
                  <a:ext uri="{0D108BD9-81ED-4DB2-BD59-A6C34878D82A}">
                    <a16:rowId xmlns:a16="http://schemas.microsoft.com/office/drawing/2014/main" val="1592499260"/>
                  </a:ext>
                </a:extLst>
              </a:tr>
              <a:tr h="191743">
                <a:tc>
                  <a:txBody>
                    <a:bodyPr/>
                    <a:lstStyle/>
                    <a:p>
                      <a:pPr marL="0" marR="0">
                        <a:spcBef>
                          <a:spcPts val="0"/>
                        </a:spcBef>
                        <a:spcAft>
                          <a:spcPts val="0"/>
                        </a:spcAft>
                      </a:pPr>
                      <a:r>
                        <a:rPr lang="en-US" sz="1200">
                          <a:effectLst/>
                        </a:rPr>
                        <a:t>Writing Reports/Proposals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extLst>
                  <a:ext uri="{0D108BD9-81ED-4DB2-BD59-A6C34878D82A}">
                    <a16:rowId xmlns:a16="http://schemas.microsoft.com/office/drawing/2014/main" val="2925062415"/>
                  </a:ext>
                </a:extLst>
              </a:tr>
              <a:tr h="191743">
                <a:tc>
                  <a:txBody>
                    <a:bodyPr/>
                    <a:lstStyle/>
                    <a:p>
                      <a:pPr marL="0" marR="0">
                        <a:spcBef>
                          <a:spcPts val="0"/>
                        </a:spcBef>
                        <a:spcAft>
                          <a:spcPts val="0"/>
                        </a:spcAft>
                      </a:pPr>
                      <a:r>
                        <a:rPr lang="en-US" sz="1200">
                          <a:effectLst/>
                        </a:rPr>
                        <a:t>Decision Making projects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extLst>
                  <a:ext uri="{0D108BD9-81ED-4DB2-BD59-A6C34878D82A}">
                    <a16:rowId xmlns:a16="http://schemas.microsoft.com/office/drawing/2014/main" val="1930394293"/>
                  </a:ext>
                </a:extLst>
              </a:tr>
              <a:tr h="191743">
                <a:tc>
                  <a:txBody>
                    <a:bodyPr/>
                    <a:lstStyle/>
                    <a:p>
                      <a:pPr marL="0" marR="0">
                        <a:spcBef>
                          <a:spcPts val="0"/>
                        </a:spcBef>
                        <a:spcAft>
                          <a:spcPts val="0"/>
                        </a:spcAft>
                      </a:pPr>
                      <a:r>
                        <a:rPr lang="en-US" sz="1200">
                          <a:effectLst/>
                        </a:rPr>
                        <a:t>In-class experiential exercises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extLst>
                  <a:ext uri="{0D108BD9-81ED-4DB2-BD59-A6C34878D82A}">
                    <a16:rowId xmlns:a16="http://schemas.microsoft.com/office/drawing/2014/main" val="3902154390"/>
                  </a:ext>
                </a:extLst>
              </a:tr>
              <a:tr h="191743">
                <a:tc>
                  <a:txBody>
                    <a:bodyPr/>
                    <a:lstStyle/>
                    <a:p>
                      <a:pPr marL="0" marR="0">
                        <a:spcBef>
                          <a:spcPts val="0"/>
                        </a:spcBef>
                        <a:spcAft>
                          <a:spcPts val="0"/>
                        </a:spcAft>
                      </a:pPr>
                      <a:r>
                        <a:rPr lang="en-US" sz="1200">
                          <a:effectLst/>
                        </a:rPr>
                        <a:t>Team Work</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dirty="0">
                          <a:effectLst/>
                        </a:rPr>
                        <a:t>x</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extLst>
                  <a:ext uri="{0D108BD9-81ED-4DB2-BD59-A6C34878D82A}">
                    <a16:rowId xmlns:a16="http://schemas.microsoft.com/office/drawing/2014/main" val="3885324633"/>
                  </a:ext>
                </a:extLst>
              </a:tr>
              <a:tr h="191743">
                <a:tc>
                  <a:txBody>
                    <a:bodyPr/>
                    <a:lstStyle/>
                    <a:p>
                      <a:pPr marL="0" marR="0">
                        <a:spcBef>
                          <a:spcPts val="0"/>
                        </a:spcBef>
                        <a:spcAft>
                          <a:spcPts val="0"/>
                        </a:spcAft>
                      </a:pPr>
                      <a:r>
                        <a:rPr lang="en-US" sz="1200" dirty="0">
                          <a:effectLst/>
                        </a:rPr>
                        <a:t>Oral presentations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extLst>
                  <a:ext uri="{0D108BD9-81ED-4DB2-BD59-A6C34878D82A}">
                    <a16:rowId xmlns:a16="http://schemas.microsoft.com/office/drawing/2014/main" val="728174371"/>
                  </a:ext>
                </a:extLst>
              </a:tr>
              <a:tr h="191743">
                <a:tc>
                  <a:txBody>
                    <a:bodyPr/>
                    <a:lstStyle/>
                    <a:p>
                      <a:pPr marL="0" marR="0">
                        <a:spcBef>
                          <a:spcPts val="0"/>
                        </a:spcBef>
                        <a:spcAft>
                          <a:spcPts val="0"/>
                        </a:spcAft>
                      </a:pPr>
                      <a:r>
                        <a:rPr lang="en-US" sz="1200">
                          <a:effectLst/>
                        </a:rPr>
                        <a:t>Simulations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extLst>
                  <a:ext uri="{0D108BD9-81ED-4DB2-BD59-A6C34878D82A}">
                    <a16:rowId xmlns:a16="http://schemas.microsoft.com/office/drawing/2014/main" val="3185081330"/>
                  </a:ext>
                </a:extLst>
              </a:tr>
              <a:tr h="191743">
                <a:tc>
                  <a:txBody>
                    <a:bodyPr/>
                    <a:lstStyle/>
                    <a:p>
                      <a:pPr marL="0" marR="0">
                        <a:spcBef>
                          <a:spcPts val="0"/>
                        </a:spcBef>
                        <a:spcAft>
                          <a:spcPts val="0"/>
                        </a:spcAft>
                      </a:pPr>
                      <a:r>
                        <a:rPr lang="en-US" sz="1200">
                          <a:effectLst/>
                        </a:rPr>
                        <a:t>News Analysis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extLst>
                  <a:ext uri="{0D108BD9-81ED-4DB2-BD59-A6C34878D82A}">
                    <a16:rowId xmlns:a16="http://schemas.microsoft.com/office/drawing/2014/main" val="3853229417"/>
                  </a:ext>
                </a:extLst>
              </a:tr>
              <a:tr h="191743">
                <a:tc>
                  <a:txBody>
                    <a:bodyPr/>
                    <a:lstStyle/>
                    <a:p>
                      <a:pPr marL="0" marR="0">
                        <a:spcBef>
                          <a:spcPts val="0"/>
                        </a:spcBef>
                        <a:spcAft>
                          <a:spcPts val="0"/>
                        </a:spcAft>
                      </a:pPr>
                      <a:r>
                        <a:rPr lang="en-US" sz="1200">
                          <a:effectLst/>
                        </a:rPr>
                        <a:t>Industry/Company/Product Analysis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extLst>
                  <a:ext uri="{0D108BD9-81ED-4DB2-BD59-A6C34878D82A}">
                    <a16:rowId xmlns:a16="http://schemas.microsoft.com/office/drawing/2014/main" val="1377625081"/>
                  </a:ext>
                </a:extLst>
              </a:tr>
              <a:tr h="191743">
                <a:tc>
                  <a:txBody>
                    <a:bodyPr/>
                    <a:lstStyle/>
                    <a:p>
                      <a:pPr marL="0" marR="0">
                        <a:spcBef>
                          <a:spcPts val="0"/>
                        </a:spcBef>
                        <a:spcAft>
                          <a:spcPts val="0"/>
                        </a:spcAft>
                      </a:pPr>
                      <a:r>
                        <a:rPr lang="en-US" sz="1200">
                          <a:effectLst/>
                        </a:rPr>
                        <a:t>Database (e.g., CRM) Analysis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extLst>
                  <a:ext uri="{0D108BD9-81ED-4DB2-BD59-A6C34878D82A}">
                    <a16:rowId xmlns:a16="http://schemas.microsoft.com/office/drawing/2014/main" val="4154008213"/>
                  </a:ext>
                </a:extLst>
              </a:tr>
              <a:tr h="191743">
                <a:tc>
                  <a:txBody>
                    <a:bodyPr/>
                    <a:lstStyle/>
                    <a:p>
                      <a:pPr marL="0" marR="0">
                        <a:spcBef>
                          <a:spcPts val="0"/>
                        </a:spcBef>
                        <a:spcAft>
                          <a:spcPts val="0"/>
                        </a:spcAft>
                      </a:pPr>
                      <a:r>
                        <a:rPr lang="en-US" sz="1200">
                          <a:effectLst/>
                        </a:rPr>
                        <a:t>Internet Research</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extLst>
                  <a:ext uri="{0D108BD9-81ED-4DB2-BD59-A6C34878D82A}">
                    <a16:rowId xmlns:a16="http://schemas.microsoft.com/office/drawing/2014/main" val="3967379743"/>
                  </a:ext>
                </a:extLst>
              </a:tr>
              <a:tr h="191743">
                <a:tc>
                  <a:txBody>
                    <a:bodyPr/>
                    <a:lstStyle/>
                    <a:p>
                      <a:pPr marL="0" marR="0">
                        <a:spcBef>
                          <a:spcPts val="0"/>
                        </a:spcBef>
                        <a:spcAft>
                          <a:spcPts val="0"/>
                        </a:spcAft>
                      </a:pPr>
                      <a:r>
                        <a:rPr lang="en-US" sz="1200">
                          <a:effectLst/>
                        </a:rPr>
                        <a:t>Specialized Software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extLst>
                  <a:ext uri="{0D108BD9-81ED-4DB2-BD59-A6C34878D82A}">
                    <a16:rowId xmlns:a16="http://schemas.microsoft.com/office/drawing/2014/main" val="1432633972"/>
                  </a:ext>
                </a:extLst>
              </a:tr>
              <a:tr h="191743">
                <a:tc>
                  <a:txBody>
                    <a:bodyPr/>
                    <a:lstStyle/>
                    <a:p>
                      <a:pPr marL="0" marR="0">
                        <a:spcBef>
                          <a:spcPts val="0"/>
                        </a:spcBef>
                        <a:spcAft>
                          <a:spcPts val="0"/>
                        </a:spcAft>
                      </a:pPr>
                      <a:r>
                        <a:rPr lang="en-US" sz="1200">
                          <a:effectLst/>
                        </a:rPr>
                        <a:t>Guest Speakers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extLst>
                  <a:ext uri="{0D108BD9-81ED-4DB2-BD59-A6C34878D82A}">
                    <a16:rowId xmlns:a16="http://schemas.microsoft.com/office/drawing/2014/main" val="1314224556"/>
                  </a:ext>
                </a:extLst>
              </a:tr>
              <a:tr h="191743">
                <a:tc>
                  <a:txBody>
                    <a:bodyPr/>
                    <a:lstStyle/>
                    <a:p>
                      <a:pPr marL="0" marR="0">
                        <a:spcBef>
                          <a:spcPts val="0"/>
                        </a:spcBef>
                        <a:spcAft>
                          <a:spcPts val="0"/>
                        </a:spcAft>
                      </a:pPr>
                      <a:r>
                        <a:rPr lang="en-US" sz="1200">
                          <a:effectLst/>
                        </a:rPr>
                        <a:t>Exams/Quizzes-multiple choice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extLst>
                  <a:ext uri="{0D108BD9-81ED-4DB2-BD59-A6C34878D82A}">
                    <a16:rowId xmlns:a16="http://schemas.microsoft.com/office/drawing/2014/main" val="220819758"/>
                  </a:ext>
                </a:extLst>
              </a:tr>
              <a:tr h="191743">
                <a:tc>
                  <a:txBody>
                    <a:bodyPr/>
                    <a:lstStyle/>
                    <a:p>
                      <a:pPr marL="0" marR="0">
                        <a:spcBef>
                          <a:spcPts val="0"/>
                        </a:spcBef>
                        <a:spcAft>
                          <a:spcPts val="0"/>
                        </a:spcAft>
                      </a:pPr>
                      <a:r>
                        <a:rPr lang="en-US" sz="1200">
                          <a:effectLst/>
                        </a:rPr>
                        <a:t>Exams/Quizzes-essay</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extLst>
                  <a:ext uri="{0D108BD9-81ED-4DB2-BD59-A6C34878D82A}">
                    <a16:rowId xmlns:a16="http://schemas.microsoft.com/office/drawing/2014/main" val="2816274103"/>
                  </a:ext>
                </a:extLst>
              </a:tr>
              <a:tr h="191743">
                <a:tc>
                  <a:txBody>
                    <a:bodyPr/>
                    <a:lstStyle/>
                    <a:p>
                      <a:pPr marL="0" marR="0">
                        <a:spcBef>
                          <a:spcPts val="0"/>
                        </a:spcBef>
                        <a:spcAft>
                          <a:spcPts val="0"/>
                        </a:spcAft>
                      </a:pPr>
                      <a:r>
                        <a:rPr lang="en-US" sz="1200">
                          <a:effectLst/>
                        </a:rPr>
                        <a:t>Video Analysis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extLst>
                  <a:ext uri="{0D108BD9-81ED-4DB2-BD59-A6C34878D82A}">
                    <a16:rowId xmlns:a16="http://schemas.microsoft.com/office/drawing/2014/main" val="6137188"/>
                  </a:ext>
                </a:extLst>
              </a:tr>
              <a:tr h="191743">
                <a:tc>
                  <a:txBody>
                    <a:bodyPr/>
                    <a:lstStyle/>
                    <a:p>
                      <a:pPr marL="0" marR="0">
                        <a:spcBef>
                          <a:spcPts val="0"/>
                        </a:spcBef>
                        <a:spcAft>
                          <a:spcPts val="0"/>
                        </a:spcAft>
                      </a:pPr>
                      <a:r>
                        <a:rPr lang="en-US" sz="1200">
                          <a:effectLst/>
                        </a:rPr>
                        <a:t>Field Work (interviews/data collection)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a:effectLst/>
                        </a:rPr>
                        <a:t>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031" marR="68031" marT="0" marB="0" anchor="b"/>
                </a:tc>
                <a:extLst>
                  <a:ext uri="{0D108BD9-81ED-4DB2-BD59-A6C34878D82A}">
                    <a16:rowId xmlns:a16="http://schemas.microsoft.com/office/drawing/2014/main" val="3856927054"/>
                  </a:ext>
                </a:extLst>
              </a:tr>
            </a:tbl>
          </a:graphicData>
        </a:graphic>
      </p:graphicFrame>
      <p:pic>
        <p:nvPicPr>
          <p:cNvPr id="8" name="Picture 7">
            <a:hlinkClick r:id="rId2" action="ppaction://hlinksldjump"/>
            <a:extLst>
              <a:ext uri="{FF2B5EF4-FFF2-40B4-BE49-F238E27FC236}">
                <a16:creationId xmlns:a16="http://schemas.microsoft.com/office/drawing/2014/main" id="{8A9FE54A-1620-4F61-8644-C4512081C730}"/>
              </a:ext>
            </a:extLst>
          </p:cNvPr>
          <p:cNvPicPr>
            <a:picLocks noChangeAspect="1"/>
          </p:cNvPicPr>
          <p:nvPr/>
        </p:nvPicPr>
        <p:blipFill>
          <a:blip r:embed="rId3"/>
          <a:stretch>
            <a:fillRect/>
          </a:stretch>
        </p:blipFill>
        <p:spPr>
          <a:xfrm>
            <a:off x="6667770" y="5854867"/>
            <a:ext cx="634039" cy="542591"/>
          </a:xfrm>
          <a:prstGeom prst="rect">
            <a:avLst/>
          </a:prstGeom>
        </p:spPr>
      </p:pic>
      <p:sp>
        <p:nvSpPr>
          <p:cNvPr id="9" name="Action Button: Go to Beginning 8">
            <a:hlinkClick r:id="rId4" action="ppaction://hlinksldjump" highlightClick="1"/>
            <a:extLst>
              <a:ext uri="{FF2B5EF4-FFF2-40B4-BE49-F238E27FC236}">
                <a16:creationId xmlns:a16="http://schemas.microsoft.com/office/drawing/2014/main" id="{5B601B46-ADBA-47DC-8751-27CF1872AA00}"/>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ction Button: Go Back or Previous 10">
            <a:hlinkClick r:id="" action="ppaction://hlinkshowjump?jump=lastslideviewed" highlightClick="1"/>
            <a:extLst>
              <a:ext uri="{FF2B5EF4-FFF2-40B4-BE49-F238E27FC236}">
                <a16:creationId xmlns:a16="http://schemas.microsoft.com/office/drawing/2014/main" id="{1B8490F9-B106-4EA8-B842-45D9F20BDE64}"/>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947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FE410-4B64-4AD6-9196-A78244717CD6}"/>
              </a:ext>
            </a:extLst>
          </p:cNvPr>
          <p:cNvSpPr>
            <a:spLocks noGrp="1"/>
          </p:cNvSpPr>
          <p:nvPr>
            <p:ph type="title"/>
          </p:nvPr>
        </p:nvSpPr>
        <p:spPr>
          <a:xfrm>
            <a:off x="491490" y="365125"/>
            <a:ext cx="3840085" cy="1692794"/>
          </a:xfrm>
        </p:spPr>
        <p:txBody>
          <a:bodyPr vert="horz" lIns="91440" tIns="45720" rIns="91440" bIns="45720" rtlCol="0" anchor="ctr">
            <a:normAutofit/>
          </a:bodyPr>
          <a:lstStyle/>
          <a:p>
            <a:pPr algn="l">
              <a:lnSpc>
                <a:spcPct val="90000"/>
              </a:lnSpc>
            </a:pPr>
            <a:r>
              <a:rPr lang="en-US" sz="3700"/>
              <a:t>Corporate Coaching Sessions</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5A5A3532-C16F-4BAA-8E89-D49BB1696ACF}"/>
              </a:ext>
            </a:extLst>
          </p:cNvPr>
          <p:cNvSpPr>
            <a:spLocks noGrp="1"/>
          </p:cNvSpPr>
          <p:nvPr>
            <p:ph sz="half" idx="1"/>
          </p:nvPr>
        </p:nvSpPr>
        <p:spPr>
          <a:xfrm>
            <a:off x="491490" y="2575034"/>
            <a:ext cx="3840085" cy="3462228"/>
          </a:xfrm>
        </p:spPr>
        <p:txBody>
          <a:bodyPr vert="horz" lIns="91440" tIns="45720" rIns="91440" bIns="45720" rtlCol="0">
            <a:normAutofit/>
          </a:bodyPr>
          <a:lstStyle/>
          <a:p>
            <a:pPr indent="-228600">
              <a:lnSpc>
                <a:spcPct val="90000"/>
              </a:lnSpc>
            </a:pPr>
            <a:r>
              <a:rPr lang="en-US" sz="1600" dirty="0"/>
              <a:t>30 minute, 1-1 coaching sessions </a:t>
            </a:r>
            <a:r>
              <a:rPr lang="en-US" sz="1600" u="sng" dirty="0"/>
              <a:t>each semester</a:t>
            </a:r>
          </a:p>
          <a:p>
            <a:pPr indent="-228600">
              <a:lnSpc>
                <a:spcPct val="90000"/>
              </a:lnSpc>
            </a:pPr>
            <a:r>
              <a:rPr lang="en-US" sz="1600" dirty="0"/>
              <a:t>Interact with sales talent that is still available for post-graduation employment</a:t>
            </a:r>
          </a:p>
          <a:p>
            <a:pPr indent="-228600">
              <a:lnSpc>
                <a:spcPct val="90000"/>
              </a:lnSpc>
            </a:pPr>
            <a:r>
              <a:rPr lang="en-US" sz="1600" dirty="0"/>
              <a:t>Provide relevant and valuable coaching feedback while also demonstrating a good coaching model </a:t>
            </a:r>
          </a:p>
          <a:p>
            <a:pPr lvl="1" indent="-228600">
              <a:lnSpc>
                <a:spcPct val="90000"/>
              </a:lnSpc>
              <a:buFont typeface="Arial" panose="020B0604020202020204" pitchFamily="34" charset="0"/>
              <a:buChar char="•"/>
            </a:pPr>
            <a:r>
              <a:rPr lang="en-US" sz="1600" dirty="0"/>
              <a:t>PSLS 3440 Sales (juniors)</a:t>
            </a:r>
          </a:p>
          <a:p>
            <a:pPr lvl="1" indent="-228600">
              <a:lnSpc>
                <a:spcPct val="90000"/>
              </a:lnSpc>
              <a:buFont typeface="Arial" panose="020B0604020202020204" pitchFamily="34" charset="0"/>
              <a:buChar char="•"/>
            </a:pPr>
            <a:r>
              <a:rPr lang="en-US" sz="1600" dirty="0"/>
              <a:t>PSLS 4710 Sales Force Leadership (seniors)</a:t>
            </a:r>
          </a:p>
        </p:txBody>
      </p:sp>
      <p:pic>
        <p:nvPicPr>
          <p:cNvPr id="6" name="Content Placeholder 5">
            <a:extLst>
              <a:ext uri="{FF2B5EF4-FFF2-40B4-BE49-F238E27FC236}">
                <a16:creationId xmlns:a16="http://schemas.microsoft.com/office/drawing/2014/main" id="{9F2F5C32-3839-471A-A255-0F7A3C653570}"/>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3905" r="30009" b="-1"/>
          <a:stretch/>
        </p:blipFill>
        <p:spPr bwMode="auto">
          <a:xfrm>
            <a:off x="4414316" y="13"/>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graphicFrame>
        <p:nvGraphicFramePr>
          <p:cNvPr id="8" name="Table 7">
            <a:extLst>
              <a:ext uri="{FF2B5EF4-FFF2-40B4-BE49-F238E27FC236}">
                <a16:creationId xmlns:a16="http://schemas.microsoft.com/office/drawing/2014/main" id="{1DF1633F-91C7-412B-AA47-E8FE80879357}"/>
              </a:ext>
            </a:extLst>
          </p:cNvPr>
          <p:cNvGraphicFramePr>
            <a:graphicFrameLocks noGrp="1"/>
          </p:cNvGraphicFramePr>
          <p:nvPr>
            <p:extLst>
              <p:ext uri="{D42A27DB-BD31-4B8C-83A1-F6EECF244321}">
                <p14:modId xmlns:p14="http://schemas.microsoft.com/office/powerpoint/2010/main" val="445561132"/>
              </p:ext>
            </p:extLst>
          </p:nvPr>
        </p:nvGraphicFramePr>
        <p:xfrm>
          <a:off x="494708" y="5562600"/>
          <a:ext cx="5067892" cy="733215"/>
        </p:xfrm>
        <a:graphic>
          <a:graphicData uri="http://schemas.openxmlformats.org/drawingml/2006/table">
            <a:tbl>
              <a:tblPr firstRow="1" firstCol="1" lastRow="1" lastCol="1" bandRow="1" bandCol="1"/>
              <a:tblGrid>
                <a:gridCol w="1013261">
                  <a:extLst>
                    <a:ext uri="{9D8B030D-6E8A-4147-A177-3AD203B41FA5}">
                      <a16:colId xmlns:a16="http://schemas.microsoft.com/office/drawing/2014/main" val="2760736248"/>
                    </a:ext>
                  </a:extLst>
                </a:gridCol>
                <a:gridCol w="1013790">
                  <a:extLst>
                    <a:ext uri="{9D8B030D-6E8A-4147-A177-3AD203B41FA5}">
                      <a16:colId xmlns:a16="http://schemas.microsoft.com/office/drawing/2014/main" val="992889329"/>
                    </a:ext>
                  </a:extLst>
                </a:gridCol>
                <a:gridCol w="1013261">
                  <a:extLst>
                    <a:ext uri="{9D8B030D-6E8A-4147-A177-3AD203B41FA5}">
                      <a16:colId xmlns:a16="http://schemas.microsoft.com/office/drawing/2014/main" val="3288195538"/>
                    </a:ext>
                  </a:extLst>
                </a:gridCol>
                <a:gridCol w="1013790">
                  <a:extLst>
                    <a:ext uri="{9D8B030D-6E8A-4147-A177-3AD203B41FA5}">
                      <a16:colId xmlns:a16="http://schemas.microsoft.com/office/drawing/2014/main" val="3195407014"/>
                    </a:ext>
                  </a:extLst>
                </a:gridCol>
                <a:gridCol w="1013790">
                  <a:extLst>
                    <a:ext uri="{9D8B030D-6E8A-4147-A177-3AD203B41FA5}">
                      <a16:colId xmlns:a16="http://schemas.microsoft.com/office/drawing/2014/main" val="987119288"/>
                    </a:ext>
                  </a:extLst>
                </a:gridCol>
              </a:tblGrid>
              <a:tr h="733215">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Diamond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4-6 students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Platinum</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3-5 students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Gold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2-4 students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Recog</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Recruit</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Pending availability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 la Carte</a:t>
                      </a:r>
                    </a:p>
                    <a:p>
                      <a:pPr marL="0" marR="0">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N/A</a:t>
                      </a: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4232661"/>
                  </a:ext>
                </a:extLst>
              </a:tr>
            </a:tbl>
          </a:graphicData>
        </a:graphic>
      </p:graphicFrame>
      <p:pic>
        <p:nvPicPr>
          <p:cNvPr id="9" name="Picture 8">
            <a:hlinkClick r:id="rId3" action="ppaction://hlinksldjump"/>
            <a:extLst>
              <a:ext uri="{FF2B5EF4-FFF2-40B4-BE49-F238E27FC236}">
                <a16:creationId xmlns:a16="http://schemas.microsoft.com/office/drawing/2014/main" id="{5B97907A-EE20-471D-BC80-0908A0F16EFA}"/>
              </a:ext>
            </a:extLst>
          </p:cNvPr>
          <p:cNvPicPr>
            <a:picLocks noChangeAspect="1"/>
          </p:cNvPicPr>
          <p:nvPr/>
        </p:nvPicPr>
        <p:blipFill>
          <a:blip r:embed="rId4"/>
          <a:stretch>
            <a:fillRect/>
          </a:stretch>
        </p:blipFill>
        <p:spPr>
          <a:xfrm>
            <a:off x="6743970" y="6172200"/>
            <a:ext cx="634039" cy="542591"/>
          </a:xfrm>
          <a:prstGeom prst="rect">
            <a:avLst/>
          </a:prstGeom>
        </p:spPr>
      </p:pic>
      <p:sp>
        <p:nvSpPr>
          <p:cNvPr id="10" name="Action Button: Go to Beginning 9">
            <a:hlinkClick r:id="rId5" action="ppaction://hlinksldjump" highlightClick="1"/>
            <a:extLst>
              <a:ext uri="{FF2B5EF4-FFF2-40B4-BE49-F238E27FC236}">
                <a16:creationId xmlns:a16="http://schemas.microsoft.com/office/drawing/2014/main" id="{27521D4C-DC7B-404C-91F2-A39E9B3CB7A8}"/>
              </a:ext>
            </a:extLst>
          </p:cNvPr>
          <p:cNvSpPr/>
          <p:nvPr/>
        </p:nvSpPr>
        <p:spPr>
          <a:xfrm>
            <a:off x="7467600" y="6172200"/>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ction Button: Go Back or Previous 12">
            <a:hlinkClick r:id="" action="ppaction://hlinkshowjump?jump=lastslideviewed" highlightClick="1"/>
            <a:extLst>
              <a:ext uri="{FF2B5EF4-FFF2-40B4-BE49-F238E27FC236}">
                <a16:creationId xmlns:a16="http://schemas.microsoft.com/office/drawing/2014/main" id="{0F468977-C942-4E2A-8E00-F72C5BCAC624}"/>
              </a:ext>
            </a:extLst>
          </p:cNvPr>
          <p:cNvSpPr/>
          <p:nvPr/>
        </p:nvSpPr>
        <p:spPr>
          <a:xfrm>
            <a:off x="8202116" y="6163100"/>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9560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DBE46-C66B-4AC2-89A3-D8FC2CB17896}"/>
              </a:ext>
            </a:extLst>
          </p:cNvPr>
          <p:cNvSpPr>
            <a:spLocks noGrp="1"/>
          </p:cNvSpPr>
          <p:nvPr>
            <p:ph type="title"/>
          </p:nvPr>
        </p:nvSpPr>
        <p:spPr>
          <a:xfrm>
            <a:off x="491490" y="365125"/>
            <a:ext cx="3840085" cy="1692794"/>
          </a:xfrm>
        </p:spPr>
        <p:txBody>
          <a:bodyPr vert="horz" lIns="91440" tIns="45720" rIns="91440" bIns="45720" rtlCol="0" anchor="ctr">
            <a:normAutofit/>
          </a:bodyPr>
          <a:lstStyle/>
          <a:p>
            <a:pPr algn="l">
              <a:lnSpc>
                <a:spcPct val="90000"/>
              </a:lnSpc>
            </a:pPr>
            <a:r>
              <a:rPr lang="en-US" dirty="0"/>
              <a:t>Class Interactions</a:t>
            </a:r>
          </a:p>
        </p:txBody>
      </p:sp>
      <p:cxnSp>
        <p:nvCxnSpPr>
          <p:cNvPr id="21" name="Straight Arrow Connector 2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FCF84319-2C0E-4023-B520-52238EB85F70}"/>
              </a:ext>
            </a:extLst>
          </p:cNvPr>
          <p:cNvSpPr>
            <a:spLocks noGrp="1"/>
          </p:cNvSpPr>
          <p:nvPr>
            <p:ph sz="half" idx="1"/>
          </p:nvPr>
        </p:nvSpPr>
        <p:spPr>
          <a:xfrm>
            <a:off x="491490" y="2575034"/>
            <a:ext cx="3840085" cy="3462228"/>
          </a:xfrm>
        </p:spPr>
        <p:txBody>
          <a:bodyPr vert="horz" lIns="91440" tIns="45720" rIns="91440" bIns="45720" rtlCol="0">
            <a:normAutofit/>
          </a:bodyPr>
          <a:lstStyle/>
          <a:p>
            <a:pPr indent="-228600">
              <a:lnSpc>
                <a:spcPct val="90000"/>
              </a:lnSpc>
            </a:pPr>
            <a:r>
              <a:rPr lang="en-US" sz="1600" dirty="0"/>
              <a:t>Guaranteed invitation to speak, role play, do Q&amp;A panel, </a:t>
            </a:r>
            <a:r>
              <a:rPr lang="en-US" sz="1600" dirty="0" err="1"/>
              <a:t>etc</a:t>
            </a:r>
            <a:r>
              <a:rPr lang="en-US" sz="1600" dirty="0"/>
              <a:t> in a sales class</a:t>
            </a:r>
          </a:p>
          <a:p>
            <a:pPr indent="-228600">
              <a:lnSpc>
                <a:spcPct val="90000"/>
              </a:lnSpc>
            </a:pPr>
            <a:r>
              <a:rPr lang="en-US" sz="1600" dirty="0"/>
              <a:t>All opportunities are schedules permitting</a:t>
            </a:r>
          </a:p>
          <a:p>
            <a:pPr indent="-228600">
              <a:lnSpc>
                <a:spcPct val="90000"/>
              </a:lnSpc>
            </a:pPr>
            <a:r>
              <a:rPr lang="en-US" sz="1600" dirty="0"/>
              <a:t>Put your company’s flavor on the current classroom topic</a:t>
            </a:r>
          </a:p>
        </p:txBody>
      </p:sp>
      <p:pic>
        <p:nvPicPr>
          <p:cNvPr id="11" name="Content Placeholder 10">
            <a:extLst>
              <a:ext uri="{FF2B5EF4-FFF2-40B4-BE49-F238E27FC236}">
                <a16:creationId xmlns:a16="http://schemas.microsoft.com/office/drawing/2014/main" id="{CFC19A18-9D04-4D68-A952-533F4FAFC83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6345" r="31874"/>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14" name="Picture 13">
            <a:hlinkClick r:id="rId3" action="ppaction://hlinksldjump"/>
            <a:extLst>
              <a:ext uri="{FF2B5EF4-FFF2-40B4-BE49-F238E27FC236}">
                <a16:creationId xmlns:a16="http://schemas.microsoft.com/office/drawing/2014/main" id="{23143AF8-0413-4216-A729-592E33A8468F}"/>
              </a:ext>
            </a:extLst>
          </p:cNvPr>
          <p:cNvPicPr>
            <a:picLocks noChangeAspect="1"/>
          </p:cNvPicPr>
          <p:nvPr/>
        </p:nvPicPr>
        <p:blipFill>
          <a:blip r:embed="rId4"/>
          <a:stretch>
            <a:fillRect/>
          </a:stretch>
        </p:blipFill>
        <p:spPr>
          <a:xfrm>
            <a:off x="6743970" y="6172200"/>
            <a:ext cx="634039" cy="542591"/>
          </a:xfrm>
          <a:prstGeom prst="rect">
            <a:avLst/>
          </a:prstGeom>
        </p:spPr>
      </p:pic>
      <p:sp>
        <p:nvSpPr>
          <p:cNvPr id="15" name="Action Button: Go to Beginning 14">
            <a:hlinkClick r:id="rId5" action="ppaction://hlinksldjump" highlightClick="1"/>
            <a:extLst>
              <a:ext uri="{FF2B5EF4-FFF2-40B4-BE49-F238E27FC236}">
                <a16:creationId xmlns:a16="http://schemas.microsoft.com/office/drawing/2014/main" id="{E544A95C-A52D-4FA3-ACE4-26700DF73713}"/>
              </a:ext>
            </a:extLst>
          </p:cNvPr>
          <p:cNvSpPr/>
          <p:nvPr/>
        </p:nvSpPr>
        <p:spPr>
          <a:xfrm>
            <a:off x="7467600" y="6172200"/>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Table 17">
            <a:extLst>
              <a:ext uri="{FF2B5EF4-FFF2-40B4-BE49-F238E27FC236}">
                <a16:creationId xmlns:a16="http://schemas.microsoft.com/office/drawing/2014/main" id="{5C30A6EC-C2E9-4F9E-A742-1EC6A1231AB6}"/>
              </a:ext>
            </a:extLst>
          </p:cNvPr>
          <p:cNvGraphicFramePr>
            <a:graphicFrameLocks noGrp="1"/>
          </p:cNvGraphicFramePr>
          <p:nvPr>
            <p:extLst>
              <p:ext uri="{D42A27DB-BD31-4B8C-83A1-F6EECF244321}">
                <p14:modId xmlns:p14="http://schemas.microsoft.com/office/powerpoint/2010/main" val="3414531772"/>
              </p:ext>
            </p:extLst>
          </p:nvPr>
        </p:nvGraphicFramePr>
        <p:xfrm>
          <a:off x="494708" y="5562600"/>
          <a:ext cx="5067892" cy="733215"/>
        </p:xfrm>
        <a:graphic>
          <a:graphicData uri="http://schemas.openxmlformats.org/drawingml/2006/table">
            <a:tbl>
              <a:tblPr firstRow="1" firstCol="1" lastRow="1" lastCol="1" bandRow="1" bandCol="1"/>
              <a:tblGrid>
                <a:gridCol w="1013261">
                  <a:extLst>
                    <a:ext uri="{9D8B030D-6E8A-4147-A177-3AD203B41FA5}">
                      <a16:colId xmlns:a16="http://schemas.microsoft.com/office/drawing/2014/main" val="2760736248"/>
                    </a:ext>
                  </a:extLst>
                </a:gridCol>
                <a:gridCol w="1013790">
                  <a:extLst>
                    <a:ext uri="{9D8B030D-6E8A-4147-A177-3AD203B41FA5}">
                      <a16:colId xmlns:a16="http://schemas.microsoft.com/office/drawing/2014/main" val="992889329"/>
                    </a:ext>
                  </a:extLst>
                </a:gridCol>
                <a:gridCol w="1013261">
                  <a:extLst>
                    <a:ext uri="{9D8B030D-6E8A-4147-A177-3AD203B41FA5}">
                      <a16:colId xmlns:a16="http://schemas.microsoft.com/office/drawing/2014/main" val="3288195538"/>
                    </a:ext>
                  </a:extLst>
                </a:gridCol>
                <a:gridCol w="1013790">
                  <a:extLst>
                    <a:ext uri="{9D8B030D-6E8A-4147-A177-3AD203B41FA5}">
                      <a16:colId xmlns:a16="http://schemas.microsoft.com/office/drawing/2014/main" val="3195407014"/>
                    </a:ext>
                  </a:extLst>
                </a:gridCol>
                <a:gridCol w="1013790">
                  <a:extLst>
                    <a:ext uri="{9D8B030D-6E8A-4147-A177-3AD203B41FA5}">
                      <a16:colId xmlns:a16="http://schemas.microsoft.com/office/drawing/2014/main" val="987119288"/>
                    </a:ext>
                  </a:extLst>
                </a:gridCol>
              </a:tblGrid>
              <a:tr h="733215">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Diamond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Pre-Release</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 sect/</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yr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Platinum</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a:t>
                      </a:r>
                      <a:r>
                        <a:rPr lang="en-US" sz="1200" b="1"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look</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 sect/</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yr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Gold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a:t>
                      </a:r>
                      <a:r>
                        <a:rPr lang="en-US" sz="1200" b="1"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look</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 sect/</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yr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Recog</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Recruit</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Pending availability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 la Carte</a:t>
                      </a:r>
                    </a:p>
                    <a:p>
                      <a:pPr marL="0" marR="0">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N/A</a:t>
                      </a: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4232661"/>
                  </a:ext>
                </a:extLst>
              </a:tr>
            </a:tbl>
          </a:graphicData>
        </a:graphic>
      </p:graphicFrame>
      <p:sp>
        <p:nvSpPr>
          <p:cNvPr id="10" name="Action Button: Go Back or Previous 9">
            <a:hlinkClick r:id="" action="ppaction://hlinkshowjump?jump=lastslideviewed" highlightClick="1"/>
            <a:extLst>
              <a:ext uri="{FF2B5EF4-FFF2-40B4-BE49-F238E27FC236}">
                <a16:creationId xmlns:a16="http://schemas.microsoft.com/office/drawing/2014/main" id="{EAAF0538-5867-4322-946E-07DE059DF302}"/>
              </a:ext>
            </a:extLst>
          </p:cNvPr>
          <p:cNvSpPr/>
          <p:nvPr/>
        </p:nvSpPr>
        <p:spPr>
          <a:xfrm>
            <a:off x="8191230" y="6163100"/>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976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CB9FF4-0F8C-4EAF-8DE3-9E11DDC0EB05}"/>
              </a:ext>
            </a:extLst>
          </p:cNvPr>
          <p:cNvSpPr>
            <a:spLocks noGrp="1"/>
          </p:cNvSpPr>
          <p:nvPr>
            <p:ph type="title"/>
          </p:nvPr>
        </p:nvSpPr>
        <p:spPr/>
        <p:txBody>
          <a:bodyPr/>
          <a:lstStyle/>
          <a:p>
            <a:r>
              <a:rPr lang="en-US" dirty="0"/>
              <a:t>Discussion Forums</a:t>
            </a:r>
          </a:p>
        </p:txBody>
      </p:sp>
      <p:sp>
        <p:nvSpPr>
          <p:cNvPr id="2" name="Content Placeholder 1">
            <a:extLst>
              <a:ext uri="{FF2B5EF4-FFF2-40B4-BE49-F238E27FC236}">
                <a16:creationId xmlns:a16="http://schemas.microsoft.com/office/drawing/2014/main" id="{FABA1CB8-5106-4FAE-8ABF-25DF9B18203E}"/>
              </a:ext>
            </a:extLst>
          </p:cNvPr>
          <p:cNvSpPr>
            <a:spLocks noGrp="1"/>
          </p:cNvSpPr>
          <p:nvPr>
            <p:ph sz="half" idx="1"/>
          </p:nvPr>
        </p:nvSpPr>
        <p:spPr>
          <a:xfrm>
            <a:off x="473309" y="1600200"/>
            <a:ext cx="2819400" cy="4525963"/>
          </a:xfrm>
        </p:spPr>
        <p:txBody>
          <a:bodyPr/>
          <a:lstStyle/>
          <a:p>
            <a:r>
              <a:rPr lang="en-US" dirty="0"/>
              <a:t>Gain insight and participate in guiding students’ professional development and skills</a:t>
            </a:r>
          </a:p>
        </p:txBody>
      </p:sp>
      <p:graphicFrame>
        <p:nvGraphicFramePr>
          <p:cNvPr id="7" name="Table 6">
            <a:extLst>
              <a:ext uri="{FF2B5EF4-FFF2-40B4-BE49-F238E27FC236}">
                <a16:creationId xmlns:a16="http://schemas.microsoft.com/office/drawing/2014/main" id="{FC11EC90-A33E-42E5-825B-9A69B83ABFEF}"/>
              </a:ext>
            </a:extLst>
          </p:cNvPr>
          <p:cNvGraphicFramePr>
            <a:graphicFrameLocks noGrp="1"/>
          </p:cNvGraphicFramePr>
          <p:nvPr>
            <p:extLst>
              <p:ext uri="{D42A27DB-BD31-4B8C-83A1-F6EECF244321}">
                <p14:modId xmlns:p14="http://schemas.microsoft.com/office/powerpoint/2010/main" val="4063105646"/>
              </p:ext>
            </p:extLst>
          </p:nvPr>
        </p:nvGraphicFramePr>
        <p:xfrm>
          <a:off x="457200" y="5832760"/>
          <a:ext cx="5029200" cy="475965"/>
        </p:xfrm>
        <a:graphic>
          <a:graphicData uri="http://schemas.openxmlformats.org/drawingml/2006/table">
            <a:tbl>
              <a:tblPr firstRow="1" firstCol="1" lastRow="1" lastCol="1" bandRow="1" bandCol="1"/>
              <a:tblGrid>
                <a:gridCol w="1005840">
                  <a:extLst>
                    <a:ext uri="{9D8B030D-6E8A-4147-A177-3AD203B41FA5}">
                      <a16:colId xmlns:a16="http://schemas.microsoft.com/office/drawing/2014/main" val="2760736248"/>
                    </a:ext>
                  </a:extLst>
                </a:gridCol>
                <a:gridCol w="1005840">
                  <a:extLst>
                    <a:ext uri="{9D8B030D-6E8A-4147-A177-3AD203B41FA5}">
                      <a16:colId xmlns:a16="http://schemas.microsoft.com/office/drawing/2014/main" val="992889329"/>
                    </a:ext>
                  </a:extLst>
                </a:gridCol>
                <a:gridCol w="1005840">
                  <a:extLst>
                    <a:ext uri="{9D8B030D-6E8A-4147-A177-3AD203B41FA5}">
                      <a16:colId xmlns:a16="http://schemas.microsoft.com/office/drawing/2014/main" val="3288195538"/>
                    </a:ext>
                  </a:extLst>
                </a:gridCol>
                <a:gridCol w="1005840">
                  <a:extLst>
                    <a:ext uri="{9D8B030D-6E8A-4147-A177-3AD203B41FA5}">
                      <a16:colId xmlns:a16="http://schemas.microsoft.com/office/drawing/2014/main" val="3195407014"/>
                    </a:ext>
                  </a:extLst>
                </a:gridCol>
                <a:gridCol w="1005840">
                  <a:extLst>
                    <a:ext uri="{9D8B030D-6E8A-4147-A177-3AD203B41FA5}">
                      <a16:colId xmlns:a16="http://schemas.microsoft.com/office/drawing/2014/main" val="1982193132"/>
                    </a:ext>
                  </a:extLst>
                </a:gridCol>
              </a:tblGrid>
              <a:tr h="475965">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Diamond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Platinum</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Gold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Recog</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Recruit</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 la Carte</a:t>
                      </a:r>
                    </a:p>
                    <a:p>
                      <a:pPr marL="0" marR="0">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N/A</a:t>
                      </a: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4232661"/>
                  </a:ext>
                </a:extLst>
              </a:tr>
            </a:tbl>
          </a:graphicData>
        </a:graphic>
      </p:graphicFrame>
      <p:pic>
        <p:nvPicPr>
          <p:cNvPr id="9" name="Picture 8">
            <a:hlinkClick r:id="rId2" action="ppaction://hlinksldjump"/>
            <a:extLst>
              <a:ext uri="{FF2B5EF4-FFF2-40B4-BE49-F238E27FC236}">
                <a16:creationId xmlns:a16="http://schemas.microsoft.com/office/drawing/2014/main" id="{B49549B5-A324-45FB-86FC-979FD238DBAC}"/>
              </a:ext>
            </a:extLst>
          </p:cNvPr>
          <p:cNvPicPr>
            <a:picLocks noChangeAspect="1"/>
          </p:cNvPicPr>
          <p:nvPr/>
        </p:nvPicPr>
        <p:blipFill>
          <a:blip r:embed="rId3"/>
          <a:stretch>
            <a:fillRect/>
          </a:stretch>
        </p:blipFill>
        <p:spPr>
          <a:xfrm>
            <a:off x="6696306" y="5832760"/>
            <a:ext cx="634039" cy="542591"/>
          </a:xfrm>
          <a:prstGeom prst="rect">
            <a:avLst/>
          </a:prstGeom>
        </p:spPr>
      </p:pic>
      <p:sp>
        <p:nvSpPr>
          <p:cNvPr id="10" name="Action Button: Go to Beginning 9">
            <a:hlinkClick r:id="rId4" action="ppaction://hlinksldjump" highlightClick="1"/>
            <a:extLst>
              <a:ext uri="{FF2B5EF4-FFF2-40B4-BE49-F238E27FC236}">
                <a16:creationId xmlns:a16="http://schemas.microsoft.com/office/drawing/2014/main" id="{D15B0CEA-CBE1-4212-8D32-765F828C8E29}"/>
              </a:ext>
            </a:extLst>
          </p:cNvPr>
          <p:cNvSpPr/>
          <p:nvPr/>
        </p:nvSpPr>
        <p:spPr>
          <a:xfrm>
            <a:off x="7419936" y="5832760"/>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Content Placeholder 13">
            <a:extLst>
              <a:ext uri="{FF2B5EF4-FFF2-40B4-BE49-F238E27FC236}">
                <a16:creationId xmlns:a16="http://schemas.microsoft.com/office/drawing/2014/main" id="{1FD9CF12-8585-4892-BA85-EBDDFC66CC26}"/>
              </a:ext>
            </a:extLst>
          </p:cNvPr>
          <p:cNvPicPr>
            <a:picLocks noGrp="1" noChangeAspect="1"/>
          </p:cNvPicPr>
          <p:nvPr>
            <p:ph sz="half" idx="2"/>
          </p:nvPr>
        </p:nvPicPr>
        <p:blipFill>
          <a:blip r:embed="rId5"/>
          <a:stretch>
            <a:fillRect/>
          </a:stretch>
        </p:blipFill>
        <p:spPr>
          <a:xfrm>
            <a:off x="3657600" y="2146086"/>
            <a:ext cx="5231288" cy="3531485"/>
          </a:xfrm>
          <a:prstGeom prst="rect">
            <a:avLst/>
          </a:prstGeom>
        </p:spPr>
      </p:pic>
      <p:pic>
        <p:nvPicPr>
          <p:cNvPr id="3" name="Picture 2">
            <a:extLst>
              <a:ext uri="{FF2B5EF4-FFF2-40B4-BE49-F238E27FC236}">
                <a16:creationId xmlns:a16="http://schemas.microsoft.com/office/drawing/2014/main" id="{A8583561-98D1-4C62-8498-54D671B185D1}"/>
              </a:ext>
            </a:extLst>
          </p:cNvPr>
          <p:cNvPicPr>
            <a:picLocks noChangeAspect="1"/>
          </p:cNvPicPr>
          <p:nvPr/>
        </p:nvPicPr>
        <p:blipFill rotWithShape="1">
          <a:blip r:embed="rId6"/>
          <a:srcRect b="4323"/>
          <a:stretch/>
        </p:blipFill>
        <p:spPr>
          <a:xfrm>
            <a:off x="6876613" y="693484"/>
            <a:ext cx="1530283" cy="1802899"/>
          </a:xfrm>
          <a:prstGeom prst="rect">
            <a:avLst/>
          </a:prstGeom>
        </p:spPr>
      </p:pic>
      <p:sp>
        <p:nvSpPr>
          <p:cNvPr id="12" name="Action Button: Go Back or Previous 11">
            <a:hlinkClick r:id="" action="ppaction://hlinkshowjump?jump=lastslideviewed" highlightClick="1"/>
            <a:extLst>
              <a:ext uri="{FF2B5EF4-FFF2-40B4-BE49-F238E27FC236}">
                <a16:creationId xmlns:a16="http://schemas.microsoft.com/office/drawing/2014/main" id="{91C3F2E3-AB0C-42B0-9072-FFB28031B0C8}"/>
              </a:ext>
            </a:extLst>
          </p:cNvPr>
          <p:cNvSpPr/>
          <p:nvPr/>
        </p:nvSpPr>
        <p:spPr>
          <a:xfrm>
            <a:off x="8167842" y="5832760"/>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085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CB9FF4-0F8C-4EAF-8DE3-9E11DDC0EB05}"/>
              </a:ext>
            </a:extLst>
          </p:cNvPr>
          <p:cNvSpPr>
            <a:spLocks noGrp="1"/>
          </p:cNvSpPr>
          <p:nvPr>
            <p:ph type="title"/>
          </p:nvPr>
        </p:nvSpPr>
        <p:spPr/>
        <p:txBody>
          <a:bodyPr/>
          <a:lstStyle/>
          <a:p>
            <a:r>
              <a:rPr lang="en-US" dirty="0"/>
              <a:t>Advisory Board</a:t>
            </a:r>
          </a:p>
        </p:txBody>
      </p:sp>
      <p:sp>
        <p:nvSpPr>
          <p:cNvPr id="2" name="Content Placeholder 1">
            <a:extLst>
              <a:ext uri="{FF2B5EF4-FFF2-40B4-BE49-F238E27FC236}">
                <a16:creationId xmlns:a16="http://schemas.microsoft.com/office/drawing/2014/main" id="{FABA1CB8-5106-4FAE-8ABF-25DF9B18203E}"/>
              </a:ext>
            </a:extLst>
          </p:cNvPr>
          <p:cNvSpPr>
            <a:spLocks noGrp="1"/>
          </p:cNvSpPr>
          <p:nvPr>
            <p:ph idx="1"/>
          </p:nvPr>
        </p:nvSpPr>
        <p:spPr/>
        <p:txBody>
          <a:bodyPr>
            <a:normAutofit/>
          </a:bodyPr>
          <a:lstStyle/>
          <a:p>
            <a:r>
              <a:rPr lang="en-US" dirty="0"/>
              <a:t>Meet 1-3 times a year to provide feedback and insight on alignment of ESSPS curricula, outreach, and research</a:t>
            </a:r>
          </a:p>
          <a:p>
            <a:r>
              <a:rPr lang="en-US" dirty="0"/>
              <a:t>Comprised of our business community partners, alumni, and students</a:t>
            </a:r>
          </a:p>
        </p:txBody>
      </p:sp>
      <p:graphicFrame>
        <p:nvGraphicFramePr>
          <p:cNvPr id="7" name="Table 6">
            <a:extLst>
              <a:ext uri="{FF2B5EF4-FFF2-40B4-BE49-F238E27FC236}">
                <a16:creationId xmlns:a16="http://schemas.microsoft.com/office/drawing/2014/main" id="{FC11EC90-A33E-42E5-825B-9A69B83ABFEF}"/>
              </a:ext>
            </a:extLst>
          </p:cNvPr>
          <p:cNvGraphicFramePr>
            <a:graphicFrameLocks noGrp="1"/>
          </p:cNvGraphicFramePr>
          <p:nvPr>
            <p:extLst>
              <p:ext uri="{D42A27DB-BD31-4B8C-83A1-F6EECF244321}">
                <p14:modId xmlns:p14="http://schemas.microsoft.com/office/powerpoint/2010/main" val="1911283368"/>
              </p:ext>
            </p:extLst>
          </p:nvPr>
        </p:nvGraphicFramePr>
        <p:xfrm>
          <a:off x="457200" y="5832760"/>
          <a:ext cx="5029200" cy="475965"/>
        </p:xfrm>
        <a:graphic>
          <a:graphicData uri="http://schemas.openxmlformats.org/drawingml/2006/table">
            <a:tbl>
              <a:tblPr firstRow="1" firstCol="1" lastRow="1" lastCol="1" bandRow="1" bandCol="1"/>
              <a:tblGrid>
                <a:gridCol w="1005840">
                  <a:extLst>
                    <a:ext uri="{9D8B030D-6E8A-4147-A177-3AD203B41FA5}">
                      <a16:colId xmlns:a16="http://schemas.microsoft.com/office/drawing/2014/main" val="2760736248"/>
                    </a:ext>
                  </a:extLst>
                </a:gridCol>
                <a:gridCol w="1005840">
                  <a:extLst>
                    <a:ext uri="{9D8B030D-6E8A-4147-A177-3AD203B41FA5}">
                      <a16:colId xmlns:a16="http://schemas.microsoft.com/office/drawing/2014/main" val="992889329"/>
                    </a:ext>
                  </a:extLst>
                </a:gridCol>
                <a:gridCol w="1005840">
                  <a:extLst>
                    <a:ext uri="{9D8B030D-6E8A-4147-A177-3AD203B41FA5}">
                      <a16:colId xmlns:a16="http://schemas.microsoft.com/office/drawing/2014/main" val="3288195538"/>
                    </a:ext>
                  </a:extLst>
                </a:gridCol>
                <a:gridCol w="1005840">
                  <a:extLst>
                    <a:ext uri="{9D8B030D-6E8A-4147-A177-3AD203B41FA5}">
                      <a16:colId xmlns:a16="http://schemas.microsoft.com/office/drawing/2014/main" val="3195407014"/>
                    </a:ext>
                  </a:extLst>
                </a:gridCol>
                <a:gridCol w="1005840">
                  <a:extLst>
                    <a:ext uri="{9D8B030D-6E8A-4147-A177-3AD203B41FA5}">
                      <a16:colId xmlns:a16="http://schemas.microsoft.com/office/drawing/2014/main" val="1982193132"/>
                    </a:ext>
                  </a:extLst>
                </a:gridCol>
              </a:tblGrid>
              <a:tr h="475965">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Diamond</a:t>
                      </a:r>
                    </a:p>
                    <a:p>
                      <a:pPr marL="0" marR="0">
                        <a:lnSpc>
                          <a:spcPct val="115000"/>
                        </a:lnSpc>
                        <a:spcBef>
                          <a:spcPts val="0"/>
                        </a:spcBef>
                        <a:spcAft>
                          <a:spcPts val="0"/>
                        </a:spcAft>
                      </a:pPr>
                      <a:r>
                        <a:rPr lang="en-US"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mtgs/</a:t>
                      </a:r>
                      <a:r>
                        <a:rPr lang="en-US" sz="12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yr</a:t>
                      </a:r>
                      <a:endParaRPr lang="en-US"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Platinum</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mtgs/</a:t>
                      </a:r>
                      <a:r>
                        <a:rPr lang="en-US" sz="12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yr</a:t>
                      </a:r>
                      <a:endParaRPr lang="en-US"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Gold</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mtgs/</a:t>
                      </a:r>
                      <a:r>
                        <a:rPr lang="en-US" sz="12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yr</a:t>
                      </a:r>
                      <a:endParaRPr lang="en-US"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Recog</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Recruit</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Sometimes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 la Carte</a:t>
                      </a:r>
                    </a:p>
                    <a:p>
                      <a:pPr marL="0" marR="0">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N/A</a:t>
                      </a: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4232661"/>
                  </a:ext>
                </a:extLst>
              </a:tr>
            </a:tbl>
          </a:graphicData>
        </a:graphic>
      </p:graphicFrame>
      <p:pic>
        <p:nvPicPr>
          <p:cNvPr id="9" name="Picture 8">
            <a:hlinkClick r:id="rId2" action="ppaction://hlinksldjump"/>
            <a:extLst>
              <a:ext uri="{FF2B5EF4-FFF2-40B4-BE49-F238E27FC236}">
                <a16:creationId xmlns:a16="http://schemas.microsoft.com/office/drawing/2014/main" id="{B49549B5-A324-45FB-86FC-979FD238DBAC}"/>
              </a:ext>
            </a:extLst>
          </p:cNvPr>
          <p:cNvPicPr>
            <a:picLocks noChangeAspect="1"/>
          </p:cNvPicPr>
          <p:nvPr/>
        </p:nvPicPr>
        <p:blipFill>
          <a:blip r:embed="rId3"/>
          <a:stretch>
            <a:fillRect/>
          </a:stretch>
        </p:blipFill>
        <p:spPr>
          <a:xfrm>
            <a:off x="6696306" y="5832760"/>
            <a:ext cx="634039" cy="542591"/>
          </a:xfrm>
          <a:prstGeom prst="rect">
            <a:avLst/>
          </a:prstGeom>
        </p:spPr>
      </p:pic>
      <p:sp>
        <p:nvSpPr>
          <p:cNvPr id="10" name="Action Button: Go to Beginning 9">
            <a:hlinkClick r:id="rId4" action="ppaction://hlinksldjump" highlightClick="1"/>
            <a:extLst>
              <a:ext uri="{FF2B5EF4-FFF2-40B4-BE49-F238E27FC236}">
                <a16:creationId xmlns:a16="http://schemas.microsoft.com/office/drawing/2014/main" id="{D15B0CEA-CBE1-4212-8D32-765F828C8E29}"/>
              </a:ext>
            </a:extLst>
          </p:cNvPr>
          <p:cNvSpPr/>
          <p:nvPr/>
        </p:nvSpPr>
        <p:spPr>
          <a:xfrm>
            <a:off x="7419936" y="5832760"/>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ction Button: Go Back or Previous 11">
            <a:hlinkClick r:id="" action="ppaction://hlinkshowjump?jump=lastslideviewed" highlightClick="1"/>
            <a:extLst>
              <a:ext uri="{FF2B5EF4-FFF2-40B4-BE49-F238E27FC236}">
                <a16:creationId xmlns:a16="http://schemas.microsoft.com/office/drawing/2014/main" id="{91C3F2E3-AB0C-42B0-9072-FFB28031B0C8}"/>
              </a:ext>
            </a:extLst>
          </p:cNvPr>
          <p:cNvSpPr/>
          <p:nvPr/>
        </p:nvSpPr>
        <p:spPr>
          <a:xfrm>
            <a:off x="8167842" y="5832760"/>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155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FD788-2C00-4DB2-9504-AAA748BBACDA}"/>
              </a:ext>
            </a:extLst>
          </p:cNvPr>
          <p:cNvSpPr>
            <a:spLocks noGrp="1"/>
          </p:cNvSpPr>
          <p:nvPr>
            <p:ph type="title"/>
          </p:nvPr>
        </p:nvSpPr>
        <p:spPr/>
        <p:txBody>
          <a:bodyPr/>
          <a:lstStyle/>
          <a:p>
            <a:r>
              <a:rPr lang="en-US" dirty="0"/>
              <a:t>Job Shadow List</a:t>
            </a:r>
          </a:p>
        </p:txBody>
      </p:sp>
      <p:sp>
        <p:nvSpPr>
          <p:cNvPr id="3" name="Content Placeholder 2">
            <a:extLst>
              <a:ext uri="{FF2B5EF4-FFF2-40B4-BE49-F238E27FC236}">
                <a16:creationId xmlns:a16="http://schemas.microsoft.com/office/drawing/2014/main" id="{B054C1BE-7937-4FD4-BE46-9303B63516E4}"/>
              </a:ext>
            </a:extLst>
          </p:cNvPr>
          <p:cNvSpPr>
            <a:spLocks noGrp="1"/>
          </p:cNvSpPr>
          <p:nvPr>
            <p:ph sz="half" idx="1"/>
          </p:nvPr>
        </p:nvSpPr>
        <p:spPr/>
        <p:txBody>
          <a:bodyPr/>
          <a:lstStyle/>
          <a:p>
            <a:r>
              <a:rPr lang="en-US" dirty="0"/>
              <a:t>Indicate interest in providing job shadow exposure to students</a:t>
            </a:r>
          </a:p>
          <a:p>
            <a:r>
              <a:rPr lang="en-US" dirty="0"/>
              <a:t>Appear in directory search performed by students</a:t>
            </a:r>
          </a:p>
          <a:p>
            <a:endParaRPr lang="en-US" dirty="0"/>
          </a:p>
        </p:txBody>
      </p:sp>
      <p:pic>
        <p:nvPicPr>
          <p:cNvPr id="7" name="Content Placeholder 6">
            <a:extLst>
              <a:ext uri="{FF2B5EF4-FFF2-40B4-BE49-F238E27FC236}">
                <a16:creationId xmlns:a16="http://schemas.microsoft.com/office/drawing/2014/main" id="{BE482F55-8D3F-45E0-BBC1-A30241E4A75A}"/>
              </a:ext>
            </a:extLst>
          </p:cNvPr>
          <p:cNvPicPr>
            <a:picLocks noGrp="1" noChangeAspect="1"/>
          </p:cNvPicPr>
          <p:nvPr>
            <p:ph sz="half" idx="2"/>
          </p:nvPr>
        </p:nvPicPr>
        <p:blipFill rotWithShape="1">
          <a:blip r:embed="rId2"/>
          <a:srcRect l="9434" r="22641"/>
          <a:stretch/>
        </p:blipFill>
        <p:spPr>
          <a:xfrm>
            <a:off x="4495800" y="1752600"/>
            <a:ext cx="4436432" cy="3672126"/>
          </a:xfrm>
          <a:prstGeom prst="rect">
            <a:avLst/>
          </a:prstGeom>
        </p:spPr>
      </p:pic>
      <p:graphicFrame>
        <p:nvGraphicFramePr>
          <p:cNvPr id="4" name="Table 3">
            <a:extLst>
              <a:ext uri="{FF2B5EF4-FFF2-40B4-BE49-F238E27FC236}">
                <a16:creationId xmlns:a16="http://schemas.microsoft.com/office/drawing/2014/main" id="{84F874DE-1322-4E44-9D64-18086BBB186C}"/>
              </a:ext>
            </a:extLst>
          </p:cNvPr>
          <p:cNvGraphicFramePr>
            <a:graphicFrameLocks noGrp="1"/>
          </p:cNvGraphicFramePr>
          <p:nvPr>
            <p:extLst>
              <p:ext uri="{D42A27DB-BD31-4B8C-83A1-F6EECF244321}">
                <p14:modId xmlns:p14="http://schemas.microsoft.com/office/powerpoint/2010/main" val="2573891472"/>
              </p:ext>
            </p:extLst>
          </p:nvPr>
        </p:nvGraphicFramePr>
        <p:xfrm>
          <a:off x="478302" y="6008132"/>
          <a:ext cx="5084300" cy="408305"/>
        </p:xfrm>
        <a:graphic>
          <a:graphicData uri="http://schemas.openxmlformats.org/drawingml/2006/table">
            <a:tbl>
              <a:tblPr firstRow="1" firstCol="1" lastRow="1" lastCol="1" bandRow="1" bandCol="1"/>
              <a:tblGrid>
                <a:gridCol w="1016542">
                  <a:extLst>
                    <a:ext uri="{9D8B030D-6E8A-4147-A177-3AD203B41FA5}">
                      <a16:colId xmlns:a16="http://schemas.microsoft.com/office/drawing/2014/main" val="2760736248"/>
                    </a:ext>
                  </a:extLst>
                </a:gridCol>
                <a:gridCol w="1017072">
                  <a:extLst>
                    <a:ext uri="{9D8B030D-6E8A-4147-A177-3AD203B41FA5}">
                      <a16:colId xmlns:a16="http://schemas.microsoft.com/office/drawing/2014/main" val="992889329"/>
                    </a:ext>
                  </a:extLst>
                </a:gridCol>
                <a:gridCol w="1016542">
                  <a:extLst>
                    <a:ext uri="{9D8B030D-6E8A-4147-A177-3AD203B41FA5}">
                      <a16:colId xmlns:a16="http://schemas.microsoft.com/office/drawing/2014/main" val="3288195538"/>
                    </a:ext>
                  </a:extLst>
                </a:gridCol>
                <a:gridCol w="1017072">
                  <a:extLst>
                    <a:ext uri="{9D8B030D-6E8A-4147-A177-3AD203B41FA5}">
                      <a16:colId xmlns:a16="http://schemas.microsoft.com/office/drawing/2014/main" val="3195407014"/>
                    </a:ext>
                  </a:extLst>
                </a:gridCol>
                <a:gridCol w="1017072">
                  <a:extLst>
                    <a:ext uri="{9D8B030D-6E8A-4147-A177-3AD203B41FA5}">
                      <a16:colId xmlns:a16="http://schemas.microsoft.com/office/drawing/2014/main" val="1872958409"/>
                    </a:ext>
                  </a:extLst>
                </a:gridCol>
              </a:tblGrid>
              <a:tr h="393225">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Diamond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Platinum</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Gold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Recog</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Recruit</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 la Carte</a:t>
                      </a:r>
                    </a:p>
                    <a:p>
                      <a:pPr marL="0" marR="0">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N/A</a:t>
                      </a: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4232661"/>
                  </a:ext>
                </a:extLst>
              </a:tr>
            </a:tbl>
          </a:graphicData>
        </a:graphic>
      </p:graphicFrame>
      <p:pic>
        <p:nvPicPr>
          <p:cNvPr id="9" name="Picture 8">
            <a:hlinkClick r:id="rId3" action="ppaction://hlinksldjump"/>
            <a:extLst>
              <a:ext uri="{FF2B5EF4-FFF2-40B4-BE49-F238E27FC236}">
                <a16:creationId xmlns:a16="http://schemas.microsoft.com/office/drawing/2014/main" id="{3EA0FC00-0E97-4A2D-9DA5-639602ECB493}"/>
              </a:ext>
            </a:extLst>
          </p:cNvPr>
          <p:cNvPicPr>
            <a:picLocks noChangeAspect="1"/>
          </p:cNvPicPr>
          <p:nvPr/>
        </p:nvPicPr>
        <p:blipFill>
          <a:blip r:embed="rId4"/>
          <a:stretch>
            <a:fillRect/>
          </a:stretch>
        </p:blipFill>
        <p:spPr>
          <a:xfrm>
            <a:off x="6578179" y="6008132"/>
            <a:ext cx="634039" cy="542591"/>
          </a:xfrm>
          <a:prstGeom prst="rect">
            <a:avLst/>
          </a:prstGeom>
        </p:spPr>
      </p:pic>
      <p:sp>
        <p:nvSpPr>
          <p:cNvPr id="10" name="Action Button: Go to Beginning 9">
            <a:hlinkClick r:id="rId5" action="ppaction://hlinksldjump" highlightClick="1"/>
            <a:extLst>
              <a:ext uri="{FF2B5EF4-FFF2-40B4-BE49-F238E27FC236}">
                <a16:creationId xmlns:a16="http://schemas.microsoft.com/office/drawing/2014/main" id="{CD203680-BCA7-4673-8EAE-747D473336C9}"/>
              </a:ext>
            </a:extLst>
          </p:cNvPr>
          <p:cNvSpPr/>
          <p:nvPr/>
        </p:nvSpPr>
        <p:spPr>
          <a:xfrm>
            <a:off x="7301809" y="6008132"/>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ction Button: Go Back or Previous 11">
            <a:hlinkClick r:id="" action="ppaction://hlinkshowjump?jump=lastslideviewed" highlightClick="1"/>
            <a:extLst>
              <a:ext uri="{FF2B5EF4-FFF2-40B4-BE49-F238E27FC236}">
                <a16:creationId xmlns:a16="http://schemas.microsoft.com/office/drawing/2014/main" id="{082A6A98-C667-4CC9-8811-F82E2BA556E6}"/>
              </a:ext>
            </a:extLst>
          </p:cNvPr>
          <p:cNvSpPr/>
          <p:nvPr/>
        </p:nvSpPr>
        <p:spPr>
          <a:xfrm>
            <a:off x="8049715" y="6008132"/>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9688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Entry Sales Recruitment</a:t>
            </a:r>
          </a:p>
        </p:txBody>
      </p:sp>
      <p:sp>
        <p:nvSpPr>
          <p:cNvPr id="3" name="Content Placeholder 2"/>
          <p:cNvSpPr>
            <a:spLocks noGrp="1"/>
          </p:cNvSpPr>
          <p:nvPr>
            <p:ph idx="1"/>
          </p:nvPr>
        </p:nvSpPr>
        <p:spPr/>
        <p:txBody>
          <a:bodyPr/>
          <a:lstStyle/>
          <a:p>
            <a:r>
              <a:rPr lang="en-US" dirty="0">
                <a:hlinkClick r:id="rId2" action="ppaction://hlinksldjump"/>
              </a:rPr>
              <a:t>Nation’s TOP + AVAILABLE sales talent</a:t>
            </a:r>
            <a:endParaRPr lang="en-US" dirty="0"/>
          </a:p>
          <a:p>
            <a:endParaRPr lang="en-US" dirty="0">
              <a:hlinkClick r:id="rId3" action="ppaction://hlinksldjump"/>
            </a:endParaRPr>
          </a:p>
          <a:p>
            <a:r>
              <a:rPr lang="en-US" dirty="0" err="1">
                <a:hlinkClick r:id="rId3" action="ppaction://hlinksldjump"/>
              </a:rPr>
              <a:t>UToledo’s</a:t>
            </a:r>
            <a:r>
              <a:rPr lang="en-US" dirty="0">
                <a:hlinkClick r:id="rId3" action="ppaction://hlinksldjump"/>
              </a:rPr>
              <a:t> ESSPS talent</a:t>
            </a:r>
            <a:endParaRPr lang="en-US" dirty="0"/>
          </a:p>
          <a:p>
            <a:endParaRPr lang="en-US" dirty="0"/>
          </a:p>
          <a:p>
            <a:r>
              <a:rPr lang="en-US" dirty="0">
                <a:hlinkClick r:id="rId4" action="ppaction://hlinksldjump"/>
              </a:rPr>
              <a:t>BOTH!</a:t>
            </a:r>
            <a:endParaRPr lang="en-US" dirty="0"/>
          </a:p>
          <a:p>
            <a:endParaRPr lang="en-US" dirty="0">
              <a:hlinkClick r:id="rId5" action="ppaction://hlinksldjump"/>
            </a:endParaRPr>
          </a:p>
          <a:p>
            <a:r>
              <a:rPr lang="en-US" dirty="0">
                <a:hlinkClick r:id="rId5" action="ppaction://hlinksldjump"/>
              </a:rPr>
              <a:t>Preparing recruitment resources</a:t>
            </a:r>
            <a:endParaRPr lang="en-US" dirty="0"/>
          </a:p>
        </p:txBody>
      </p:sp>
      <p:pic>
        <p:nvPicPr>
          <p:cNvPr id="5" name="Picture 4">
            <a:hlinkClick r:id="rId6" action="ppaction://hlinksldjump"/>
            <a:extLst>
              <a:ext uri="{FF2B5EF4-FFF2-40B4-BE49-F238E27FC236}">
                <a16:creationId xmlns:a16="http://schemas.microsoft.com/office/drawing/2014/main" id="{437A14B7-9B34-4BC0-BF78-AEF4E7B7A524}"/>
              </a:ext>
            </a:extLst>
          </p:cNvPr>
          <p:cNvPicPr>
            <a:picLocks noChangeAspect="1"/>
          </p:cNvPicPr>
          <p:nvPr/>
        </p:nvPicPr>
        <p:blipFill>
          <a:blip r:embed="rId7"/>
          <a:stretch>
            <a:fillRect/>
          </a:stretch>
        </p:blipFill>
        <p:spPr>
          <a:xfrm>
            <a:off x="6667770" y="5854867"/>
            <a:ext cx="634039" cy="542591"/>
          </a:xfrm>
          <a:prstGeom prst="rect">
            <a:avLst/>
          </a:prstGeom>
        </p:spPr>
      </p:pic>
      <p:sp>
        <p:nvSpPr>
          <p:cNvPr id="6" name="Action Button: Go to Beginning 5">
            <a:hlinkClick r:id="rId8" action="ppaction://hlinksldjump" highlightClick="1"/>
            <a:extLst>
              <a:ext uri="{FF2B5EF4-FFF2-40B4-BE49-F238E27FC236}">
                <a16:creationId xmlns:a16="http://schemas.microsoft.com/office/drawing/2014/main" id="{C353C58E-7C8E-4369-AE3C-F914105B724E}"/>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Go Back or Previous 7">
            <a:hlinkClick r:id="" action="ppaction://hlinkshowjump?jump=lastslideviewed" highlightClick="1"/>
            <a:extLst>
              <a:ext uri="{FF2B5EF4-FFF2-40B4-BE49-F238E27FC236}">
                <a16:creationId xmlns:a16="http://schemas.microsoft.com/office/drawing/2014/main" id="{13A41AE9-BCCB-4EAE-858A-7B08E0EE0916}"/>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5101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6" y="629266"/>
            <a:ext cx="3708114" cy="1622321"/>
          </a:xfrm>
        </p:spPr>
        <p:txBody>
          <a:bodyPr vert="horz" lIns="91440" tIns="45720" rIns="91440" bIns="45720" rtlCol="0" anchor="ctr">
            <a:normAutofit/>
          </a:bodyPr>
          <a:lstStyle/>
          <a:p>
            <a:pPr algn="l">
              <a:lnSpc>
                <a:spcPct val="90000"/>
              </a:lnSpc>
            </a:pPr>
            <a:r>
              <a:rPr lang="en-US" sz="3700" kern="1200" dirty="0">
                <a:solidFill>
                  <a:schemeClr val="tx1"/>
                </a:solidFill>
                <a:latin typeface="+mj-lt"/>
                <a:ea typeface="+mj-ea"/>
                <a:cs typeface="+mj-cs"/>
              </a:rPr>
              <a:t>Creating Knowledge</a:t>
            </a:r>
          </a:p>
        </p:txBody>
      </p:sp>
      <p:sp>
        <p:nvSpPr>
          <p:cNvPr id="3" name="Content Placeholder 2"/>
          <p:cNvSpPr>
            <a:spLocks noGrp="1"/>
          </p:cNvSpPr>
          <p:nvPr>
            <p:ph sz="half" idx="1"/>
          </p:nvPr>
        </p:nvSpPr>
        <p:spPr>
          <a:xfrm>
            <a:off x="486697" y="2438400"/>
            <a:ext cx="3708113" cy="3785419"/>
          </a:xfrm>
        </p:spPr>
        <p:txBody>
          <a:bodyPr vert="horz" lIns="91440" tIns="45720" rIns="91440" bIns="45720" rtlCol="0">
            <a:normAutofit/>
          </a:bodyPr>
          <a:lstStyle/>
          <a:p>
            <a:pPr indent="-228600">
              <a:lnSpc>
                <a:spcPct val="90000"/>
              </a:lnSpc>
            </a:pPr>
            <a:r>
              <a:rPr lang="en-US" sz="2100" dirty="0"/>
              <a:t>Motivation</a:t>
            </a:r>
          </a:p>
          <a:p>
            <a:pPr indent="-228600">
              <a:lnSpc>
                <a:spcPct val="90000"/>
              </a:lnSpc>
            </a:pPr>
            <a:r>
              <a:rPr lang="en-US" sz="2100" dirty="0"/>
              <a:t>Branding </a:t>
            </a:r>
          </a:p>
          <a:p>
            <a:pPr indent="-228600">
              <a:lnSpc>
                <a:spcPct val="90000"/>
              </a:lnSpc>
            </a:pPr>
            <a:r>
              <a:rPr lang="en-US" sz="2100" dirty="0"/>
              <a:t>International</a:t>
            </a:r>
          </a:p>
          <a:p>
            <a:pPr indent="-228600">
              <a:lnSpc>
                <a:spcPct val="90000"/>
              </a:lnSpc>
            </a:pPr>
            <a:r>
              <a:rPr lang="en-US" sz="2100" dirty="0"/>
              <a:t>Emotional Intelligence</a:t>
            </a:r>
          </a:p>
          <a:p>
            <a:pPr indent="-228600">
              <a:lnSpc>
                <a:spcPct val="90000"/>
              </a:lnSpc>
            </a:pPr>
            <a:r>
              <a:rPr lang="en-US" sz="2100" dirty="0"/>
              <a:t>Technology</a:t>
            </a:r>
          </a:p>
          <a:p>
            <a:pPr indent="-228600">
              <a:lnSpc>
                <a:spcPct val="90000"/>
              </a:lnSpc>
            </a:pPr>
            <a:endParaRPr lang="en-US" sz="2100" dirty="0"/>
          </a:p>
          <a:p>
            <a:pPr indent="-228600">
              <a:lnSpc>
                <a:spcPct val="90000"/>
              </a:lnSpc>
            </a:pPr>
            <a:r>
              <a:rPr lang="en-US" sz="2100" dirty="0">
                <a:hlinkClick r:id="rId2" action="ppaction://hlinksldjump"/>
              </a:rPr>
              <a:t>Research Corner blog in Memberclicks</a:t>
            </a:r>
            <a:endParaRPr lang="en-US" sz="2100" dirty="0"/>
          </a:p>
          <a:p>
            <a:pPr indent="-228600">
              <a:lnSpc>
                <a:spcPct val="90000"/>
              </a:lnSpc>
            </a:pPr>
            <a:endParaRPr lang="en-US" sz="2100" dirty="0"/>
          </a:p>
          <a:p>
            <a:pPr indent="-228600">
              <a:lnSpc>
                <a:spcPct val="90000"/>
              </a:lnSpc>
            </a:pPr>
            <a:r>
              <a:rPr lang="en-US" sz="2100" dirty="0">
                <a:hlinkClick r:id="rId3" action="ppaction://hlinksldjump"/>
              </a:rPr>
              <a:t>Impact of academic research</a:t>
            </a:r>
            <a:endParaRPr lang="en-US" sz="2100" dirty="0"/>
          </a:p>
          <a:p>
            <a:pPr indent="-228600">
              <a:lnSpc>
                <a:spcPct val="90000"/>
              </a:lnSpc>
            </a:pPr>
            <a:endParaRPr lang="en-US" sz="2100" dirty="0"/>
          </a:p>
        </p:txBody>
      </p:sp>
      <p:sp>
        <p:nvSpPr>
          <p:cNvPr id="29" name="Rectangle 28">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712" y="0"/>
            <a:ext cx="457428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186" y="484632"/>
            <a:ext cx="384765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a:extLst>
              <a:ext uri="{FF2B5EF4-FFF2-40B4-BE49-F238E27FC236}">
                <a16:creationId xmlns:a16="http://schemas.microsoft.com/office/drawing/2014/main" id="{5AFA0CE8-666C-4CC7-8FDE-B1EBBC670DF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295516" y="1792728"/>
            <a:ext cx="3122994" cy="3122994"/>
          </a:xfrm>
          <a:prstGeom prst="rect">
            <a:avLst/>
          </a:prstGeom>
          <a:effectLst/>
        </p:spPr>
      </p:pic>
      <p:pic>
        <p:nvPicPr>
          <p:cNvPr id="6" name="Picture 5">
            <a:hlinkClick r:id="rId5" action="ppaction://hlinksldjump"/>
            <a:extLst>
              <a:ext uri="{FF2B5EF4-FFF2-40B4-BE49-F238E27FC236}">
                <a16:creationId xmlns:a16="http://schemas.microsoft.com/office/drawing/2014/main" id="{B65772D5-DE19-47C2-842A-CF1621314F33}"/>
              </a:ext>
            </a:extLst>
          </p:cNvPr>
          <p:cNvPicPr>
            <a:picLocks noChangeAspect="1"/>
          </p:cNvPicPr>
          <p:nvPr/>
        </p:nvPicPr>
        <p:blipFill>
          <a:blip r:embed="rId6"/>
          <a:stretch>
            <a:fillRect/>
          </a:stretch>
        </p:blipFill>
        <p:spPr>
          <a:xfrm>
            <a:off x="7377129" y="6278713"/>
            <a:ext cx="634039" cy="542591"/>
          </a:xfrm>
          <a:prstGeom prst="rect">
            <a:avLst/>
          </a:prstGeom>
        </p:spPr>
      </p:pic>
      <p:sp>
        <p:nvSpPr>
          <p:cNvPr id="9" name="Action Button: Go Back or Previous 8">
            <a:hlinkClick r:id="" action="ppaction://hlinkshowjump?jump=lastslideviewed" highlightClick="1"/>
            <a:extLst>
              <a:ext uri="{FF2B5EF4-FFF2-40B4-BE49-F238E27FC236}">
                <a16:creationId xmlns:a16="http://schemas.microsoft.com/office/drawing/2014/main" id="{A90DCE6C-B765-49CB-B990-34D3D3ABE3C3}"/>
              </a:ext>
            </a:extLst>
          </p:cNvPr>
          <p:cNvSpPr/>
          <p:nvPr/>
        </p:nvSpPr>
        <p:spPr>
          <a:xfrm>
            <a:off x="8163568" y="6260514"/>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560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p:txBody>
          <a:bodyPr>
            <a:normAutofit fontScale="90000"/>
          </a:bodyPr>
          <a:lstStyle/>
          <a:p>
            <a:r>
              <a:rPr lang="en-US" dirty="0"/>
              <a:t>Nation’s TOP + AVAILABLE</a:t>
            </a:r>
            <a:br>
              <a:rPr lang="en-US" dirty="0"/>
            </a:br>
            <a:r>
              <a:rPr lang="en-US" dirty="0"/>
              <a:t>Sales Talent</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sz="half" idx="1"/>
          </p:nvPr>
        </p:nvSpPr>
        <p:spPr/>
        <p:txBody>
          <a:bodyPr/>
          <a:lstStyle/>
          <a:p>
            <a:endParaRPr lang="en-US" dirty="0"/>
          </a:p>
          <a:p>
            <a:endParaRPr lang="en-US" dirty="0">
              <a:hlinkClick r:id="rId2" action="ppaction://hlinksldjump"/>
            </a:endParaRPr>
          </a:p>
          <a:p>
            <a:r>
              <a:rPr lang="en-US" dirty="0">
                <a:hlinkClick r:id="rId2" action="ppaction://hlinksldjump"/>
              </a:rPr>
              <a:t>Student and Faculty Interaction</a:t>
            </a:r>
            <a:endParaRPr lang="en-US" dirty="0"/>
          </a:p>
          <a:p>
            <a:endParaRPr lang="en-US" dirty="0"/>
          </a:p>
          <a:p>
            <a:r>
              <a:rPr lang="en-US" dirty="0">
                <a:hlinkClick r:id="rId3" action="ppaction://hlinksldjump"/>
              </a:rPr>
              <a:t>Pre-Screening</a:t>
            </a:r>
            <a:endParaRPr lang="en-US" dirty="0"/>
          </a:p>
          <a:p>
            <a:endParaRPr lang="en-US" dirty="0"/>
          </a:p>
          <a:p>
            <a:r>
              <a:rPr lang="en-US" dirty="0">
                <a:hlinkClick r:id="rId4" action="ppaction://hlinksldjump"/>
              </a:rPr>
              <a:t>Student and Faculty Awareness</a:t>
            </a:r>
            <a:endParaRPr lang="en-US" dirty="0"/>
          </a:p>
        </p:txBody>
      </p:sp>
      <p:pic>
        <p:nvPicPr>
          <p:cNvPr id="9" name="Content Placeholder 8">
            <a:extLst>
              <a:ext uri="{FF2B5EF4-FFF2-40B4-BE49-F238E27FC236}">
                <a16:creationId xmlns:a16="http://schemas.microsoft.com/office/drawing/2014/main" id="{99321D64-CF3B-4ADC-AD8F-CB64852CFA99}"/>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648200" y="2833339"/>
            <a:ext cx="4038600" cy="2059685"/>
          </a:xfrm>
        </p:spPr>
      </p:pic>
      <p:pic>
        <p:nvPicPr>
          <p:cNvPr id="5" name="Picture 4">
            <a:hlinkClick r:id="rId6"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7"/>
          <a:stretch>
            <a:fillRect/>
          </a:stretch>
        </p:blipFill>
        <p:spPr>
          <a:xfrm>
            <a:off x="6667770" y="5854867"/>
            <a:ext cx="634039" cy="542591"/>
          </a:xfrm>
          <a:prstGeom prst="rect">
            <a:avLst/>
          </a:prstGeom>
        </p:spPr>
      </p:pic>
      <p:sp>
        <p:nvSpPr>
          <p:cNvPr id="6" name="Action Button: Go to Beginning 5">
            <a:hlinkClick r:id="rId8" action="ppaction://hlinksldjump" highlightClick="1"/>
            <a:extLst>
              <a:ext uri="{FF2B5EF4-FFF2-40B4-BE49-F238E27FC236}">
                <a16:creationId xmlns:a16="http://schemas.microsoft.com/office/drawing/2014/main" id="{F68F2346-4C42-46D2-A5C0-4771BD7074DB}"/>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Go Back or Previous 7">
            <a:hlinkClick r:id="" action="ppaction://hlinkshowjump?jump=lastslideviewed" highlightClick="1"/>
            <a:extLst>
              <a:ext uri="{FF2B5EF4-FFF2-40B4-BE49-F238E27FC236}">
                <a16:creationId xmlns:a16="http://schemas.microsoft.com/office/drawing/2014/main" id="{01C8C11E-8004-4324-8DC0-CB0828FF3ECD}"/>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255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a:xfrm>
            <a:off x="457200" y="274638"/>
            <a:ext cx="8229600" cy="1143000"/>
          </a:xfrm>
        </p:spPr>
        <p:txBody>
          <a:bodyPr>
            <a:normAutofit fontScale="90000"/>
          </a:bodyPr>
          <a:lstStyle/>
          <a:p>
            <a:r>
              <a:rPr lang="en-US" dirty="0"/>
              <a:t>UTISC - Student and Faculty Interaction</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idx="1"/>
          </p:nvPr>
        </p:nvSpPr>
        <p:spPr/>
        <p:txBody>
          <a:bodyPr>
            <a:normAutofit/>
          </a:bodyPr>
          <a:lstStyle/>
          <a:p>
            <a:r>
              <a:rPr lang="en-US" dirty="0">
                <a:hlinkClick r:id="rId2" action="ppaction://hlinksldjump"/>
              </a:rPr>
              <a:t>Deep Immersion</a:t>
            </a:r>
            <a:endParaRPr lang="en-US" dirty="0">
              <a:hlinkClick r:id="rId3" action="ppaction://hlinksldjump"/>
            </a:endParaRPr>
          </a:p>
          <a:p>
            <a:r>
              <a:rPr lang="en-US" dirty="0">
                <a:hlinkClick r:id="rId4" action="ppaction://hlinksldjump"/>
              </a:rPr>
              <a:t>Large Scale</a:t>
            </a:r>
            <a:endParaRPr lang="en-US" dirty="0">
              <a:hlinkClick r:id="rId3" action="ppaction://hlinksldjump"/>
            </a:endParaRPr>
          </a:p>
          <a:p>
            <a:r>
              <a:rPr lang="en-US" dirty="0">
                <a:hlinkClick r:id="rId5" action="ppaction://hlinksldjump"/>
              </a:rPr>
              <a:t>Small Group</a:t>
            </a:r>
            <a:endParaRPr lang="en-US" dirty="0">
              <a:hlinkClick r:id="rId3" action="ppaction://hlinksldjump"/>
            </a:endParaRPr>
          </a:p>
          <a:p>
            <a:r>
              <a:rPr lang="en-US" dirty="0">
                <a:hlinkClick r:id="rId6" action="ppaction://hlinksldjump"/>
              </a:rPr>
              <a:t>1-1</a:t>
            </a:r>
            <a:endParaRPr lang="en-US" dirty="0">
              <a:hlinkClick r:id="rId3" action="ppaction://hlinksldjump"/>
            </a:endParaRPr>
          </a:p>
          <a:p>
            <a:r>
              <a:rPr lang="en-US" dirty="0">
                <a:hlinkClick r:id="rId7" action="ppaction://hlinksldjump"/>
              </a:rPr>
              <a:t>Online</a:t>
            </a:r>
            <a:endParaRPr lang="en-US" dirty="0">
              <a:hlinkClick r:id="rId3" action="ppaction://hlinksldjump"/>
            </a:endParaRPr>
          </a:p>
          <a:p>
            <a:endParaRPr lang="en-US" dirty="0"/>
          </a:p>
        </p:txBody>
      </p:sp>
      <p:pic>
        <p:nvPicPr>
          <p:cNvPr id="5" name="Picture 4">
            <a:hlinkClick r:id="rId8"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9"/>
          <a:stretch>
            <a:fillRect/>
          </a:stretch>
        </p:blipFill>
        <p:spPr>
          <a:xfrm>
            <a:off x="6667770" y="5854867"/>
            <a:ext cx="634039" cy="542591"/>
          </a:xfrm>
          <a:prstGeom prst="rect">
            <a:avLst/>
          </a:prstGeom>
        </p:spPr>
      </p:pic>
      <p:sp>
        <p:nvSpPr>
          <p:cNvPr id="6" name="Action Button: Go to Beginning 5">
            <a:hlinkClick r:id="rId10" action="ppaction://hlinksldjump" highlightClick="1"/>
            <a:extLst>
              <a:ext uri="{FF2B5EF4-FFF2-40B4-BE49-F238E27FC236}">
                <a16:creationId xmlns:a16="http://schemas.microsoft.com/office/drawing/2014/main" id="{F68F2346-4C42-46D2-A5C0-4771BD7074DB}"/>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Go Back or Previous 7">
            <a:hlinkClick r:id="" action="ppaction://hlinkshowjump?jump=lastslideviewed" highlightClick="1"/>
            <a:extLst>
              <a:ext uri="{FF2B5EF4-FFF2-40B4-BE49-F238E27FC236}">
                <a16:creationId xmlns:a16="http://schemas.microsoft.com/office/drawing/2014/main" id="{9D8D1FAA-EA13-4308-9575-2181EDA2E507}"/>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601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a:xfrm>
            <a:off x="457200" y="274638"/>
            <a:ext cx="8229600" cy="1143000"/>
          </a:xfrm>
        </p:spPr>
        <p:txBody>
          <a:bodyPr>
            <a:normAutofit/>
          </a:bodyPr>
          <a:lstStyle/>
          <a:p>
            <a:r>
              <a:rPr lang="en-US" dirty="0"/>
              <a:t>UTISC – Deep Immersion</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idx="1"/>
          </p:nvPr>
        </p:nvSpPr>
        <p:spPr/>
        <p:txBody>
          <a:bodyPr>
            <a:normAutofit/>
          </a:bodyPr>
          <a:lstStyle/>
          <a:p>
            <a:r>
              <a:rPr lang="en-US" dirty="0">
                <a:hlinkClick r:id="rId2" action="ppaction://hlinksldjump"/>
              </a:rPr>
              <a:t>Role Play Scenario Based on Your Product/Service</a:t>
            </a:r>
            <a:endParaRPr lang="en-US" dirty="0"/>
          </a:p>
          <a:p>
            <a:r>
              <a:rPr lang="en-US" dirty="0">
                <a:hlinkClick r:id="rId3" action="ppaction://hlinksldjump"/>
              </a:rPr>
              <a:t>Student Development (Skills and Insights)</a:t>
            </a:r>
            <a:endParaRPr lang="en-US" dirty="0"/>
          </a:p>
          <a:p>
            <a:endParaRPr lang="en-US" dirty="0"/>
          </a:p>
        </p:txBody>
      </p:sp>
      <p:pic>
        <p:nvPicPr>
          <p:cNvPr id="5" name="Picture 4">
            <a:hlinkClick r:id="rId4"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5"/>
          <a:stretch>
            <a:fillRect/>
          </a:stretch>
        </p:blipFill>
        <p:spPr>
          <a:xfrm>
            <a:off x="6667770" y="5854867"/>
            <a:ext cx="634039" cy="542591"/>
          </a:xfrm>
          <a:prstGeom prst="rect">
            <a:avLst/>
          </a:prstGeom>
        </p:spPr>
      </p:pic>
      <p:sp>
        <p:nvSpPr>
          <p:cNvPr id="6" name="Action Button: Go to Beginning 5">
            <a:hlinkClick r:id="rId6" action="ppaction://hlinksldjump" highlightClick="1"/>
            <a:extLst>
              <a:ext uri="{FF2B5EF4-FFF2-40B4-BE49-F238E27FC236}">
                <a16:creationId xmlns:a16="http://schemas.microsoft.com/office/drawing/2014/main" id="{F68F2346-4C42-46D2-A5C0-4771BD7074DB}"/>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Go Back or Previous 7">
            <a:hlinkClick r:id="" action="ppaction://hlinkshowjump?jump=lastslideviewed" highlightClick="1"/>
            <a:extLst>
              <a:ext uri="{FF2B5EF4-FFF2-40B4-BE49-F238E27FC236}">
                <a16:creationId xmlns:a16="http://schemas.microsoft.com/office/drawing/2014/main" id="{A0828ED0-7ABF-4B8D-8148-D108A26B1991}"/>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751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a:xfrm>
            <a:off x="457200" y="274638"/>
            <a:ext cx="8229600" cy="1143000"/>
          </a:xfrm>
        </p:spPr>
        <p:txBody>
          <a:bodyPr>
            <a:normAutofit/>
          </a:bodyPr>
          <a:lstStyle/>
          <a:p>
            <a:r>
              <a:rPr lang="en-US" dirty="0"/>
              <a:t>UTISC – Large Scale Interaction</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idx="1"/>
          </p:nvPr>
        </p:nvSpPr>
        <p:spPr/>
        <p:txBody>
          <a:bodyPr>
            <a:normAutofit/>
          </a:bodyPr>
          <a:lstStyle/>
          <a:p>
            <a:r>
              <a:rPr lang="en-US" dirty="0">
                <a:hlinkClick r:id="rId2" action="ppaction://hlinksldjump"/>
              </a:rPr>
              <a:t>Keynote at Awards Reception</a:t>
            </a:r>
            <a:endParaRPr lang="en-US" dirty="0">
              <a:hlinkClick r:id="rId3" action="ppaction://hlinksldjump"/>
            </a:endParaRPr>
          </a:p>
          <a:p>
            <a:r>
              <a:rPr lang="en-US" dirty="0">
                <a:hlinkClick r:id="rId4" action="ppaction://hlinksldjump"/>
              </a:rPr>
              <a:t>Entertainment Tickets</a:t>
            </a:r>
            <a:endParaRPr lang="en-US" dirty="0"/>
          </a:p>
          <a:p>
            <a:r>
              <a:rPr lang="en-US" dirty="0">
                <a:hlinkClick r:id="rId5" action="ppaction://hlinksldjump"/>
              </a:rPr>
              <a:t>Award Reception Seats</a:t>
            </a:r>
            <a:endParaRPr lang="en-US" dirty="0"/>
          </a:p>
          <a:p>
            <a:r>
              <a:rPr lang="en-US" dirty="0">
                <a:hlinkClick r:id="rId6" action="ppaction://hlinksldjump"/>
              </a:rPr>
              <a:t>Career Fair Table</a:t>
            </a:r>
            <a:endParaRPr lang="en-US" dirty="0"/>
          </a:p>
          <a:p>
            <a:r>
              <a:rPr lang="en-US" dirty="0">
                <a:hlinkClick r:id="rId7" action="ppaction://hlinksldjump"/>
              </a:rPr>
              <a:t>Discussion Forums</a:t>
            </a:r>
            <a:endParaRPr lang="en-US" dirty="0"/>
          </a:p>
          <a:p>
            <a:r>
              <a:rPr lang="en-US" dirty="0">
                <a:hlinkClick r:id="rId8" action="ppaction://hlinksldjump"/>
              </a:rPr>
              <a:t>Welcome Reception Seats</a:t>
            </a:r>
            <a:endParaRPr lang="en-US" dirty="0"/>
          </a:p>
          <a:p>
            <a:r>
              <a:rPr lang="en-US" dirty="0">
                <a:hlinkClick r:id="rId9" action="ppaction://hlinksldjump"/>
              </a:rPr>
              <a:t>Faculty Reception Seats</a:t>
            </a:r>
            <a:endParaRPr lang="en-US" dirty="0"/>
          </a:p>
          <a:p>
            <a:endParaRPr lang="en-US" dirty="0"/>
          </a:p>
        </p:txBody>
      </p:sp>
      <p:pic>
        <p:nvPicPr>
          <p:cNvPr id="5" name="Picture 4">
            <a:hlinkClick r:id="rId10"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11"/>
          <a:stretch>
            <a:fillRect/>
          </a:stretch>
        </p:blipFill>
        <p:spPr>
          <a:xfrm>
            <a:off x="6667770" y="5854867"/>
            <a:ext cx="634039" cy="542591"/>
          </a:xfrm>
          <a:prstGeom prst="rect">
            <a:avLst/>
          </a:prstGeom>
        </p:spPr>
      </p:pic>
      <p:sp>
        <p:nvSpPr>
          <p:cNvPr id="6" name="Action Button: Go to Beginning 5">
            <a:hlinkClick r:id="rId12" action="ppaction://hlinksldjump" highlightClick="1"/>
            <a:extLst>
              <a:ext uri="{FF2B5EF4-FFF2-40B4-BE49-F238E27FC236}">
                <a16:creationId xmlns:a16="http://schemas.microsoft.com/office/drawing/2014/main" id="{F68F2346-4C42-46D2-A5C0-4771BD7074DB}"/>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Go Back or Previous 7">
            <a:hlinkClick r:id="" action="ppaction://hlinkshowjump?jump=lastslideviewed" highlightClick="1"/>
            <a:extLst>
              <a:ext uri="{FF2B5EF4-FFF2-40B4-BE49-F238E27FC236}">
                <a16:creationId xmlns:a16="http://schemas.microsoft.com/office/drawing/2014/main" id="{E51AF19C-3E62-49DE-8FB6-EE40780CBE56}"/>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042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a:xfrm>
            <a:off x="457200" y="274638"/>
            <a:ext cx="8229600" cy="1143000"/>
          </a:xfrm>
        </p:spPr>
        <p:txBody>
          <a:bodyPr>
            <a:normAutofit/>
          </a:bodyPr>
          <a:lstStyle/>
          <a:p>
            <a:r>
              <a:rPr lang="en-US" dirty="0"/>
              <a:t>UTISC – Small Group Interaction</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idx="1"/>
          </p:nvPr>
        </p:nvSpPr>
        <p:spPr/>
        <p:txBody>
          <a:bodyPr>
            <a:normAutofit/>
          </a:bodyPr>
          <a:lstStyle/>
          <a:p>
            <a:r>
              <a:rPr lang="en-US" dirty="0">
                <a:hlinkClick r:id="rId2" action="ppaction://hlinksldjump"/>
              </a:rPr>
              <a:t>UToledo Sales Competition Team Workshops</a:t>
            </a:r>
            <a:endParaRPr lang="en-US" dirty="0"/>
          </a:p>
          <a:p>
            <a:r>
              <a:rPr lang="en-US" dirty="0">
                <a:hlinkClick r:id="rId3" action="ppaction://hlinksldjump"/>
              </a:rPr>
              <a:t>Student Development (Skills and Insights)</a:t>
            </a:r>
            <a:endParaRPr lang="en-US" dirty="0"/>
          </a:p>
          <a:p>
            <a:endParaRPr lang="en-US" dirty="0"/>
          </a:p>
        </p:txBody>
      </p:sp>
      <p:pic>
        <p:nvPicPr>
          <p:cNvPr id="5" name="Picture 4">
            <a:hlinkClick r:id="rId4"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5"/>
          <a:stretch>
            <a:fillRect/>
          </a:stretch>
        </p:blipFill>
        <p:spPr>
          <a:xfrm>
            <a:off x="6667770" y="5854867"/>
            <a:ext cx="634039" cy="542591"/>
          </a:xfrm>
          <a:prstGeom prst="rect">
            <a:avLst/>
          </a:prstGeom>
        </p:spPr>
      </p:pic>
      <p:sp>
        <p:nvSpPr>
          <p:cNvPr id="6" name="Action Button: Go to Beginning 5">
            <a:hlinkClick r:id="rId6" action="ppaction://hlinksldjump" highlightClick="1"/>
            <a:extLst>
              <a:ext uri="{FF2B5EF4-FFF2-40B4-BE49-F238E27FC236}">
                <a16:creationId xmlns:a16="http://schemas.microsoft.com/office/drawing/2014/main" id="{F68F2346-4C42-46D2-A5C0-4771BD7074DB}"/>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Go Back or Previous 7">
            <a:hlinkClick r:id="" action="ppaction://hlinkshowjump?jump=lastslideviewed" highlightClick="1"/>
            <a:extLst>
              <a:ext uri="{FF2B5EF4-FFF2-40B4-BE49-F238E27FC236}">
                <a16:creationId xmlns:a16="http://schemas.microsoft.com/office/drawing/2014/main" id="{399D1619-FAE8-4F03-88EB-DCAFD04275D5}"/>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41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a:xfrm>
            <a:off x="457200" y="274638"/>
            <a:ext cx="8229600" cy="1143000"/>
          </a:xfrm>
        </p:spPr>
        <p:txBody>
          <a:bodyPr>
            <a:normAutofit/>
          </a:bodyPr>
          <a:lstStyle/>
          <a:p>
            <a:r>
              <a:rPr lang="en-US" dirty="0"/>
              <a:t>UTISC – 1-1 Interaction</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idx="1"/>
          </p:nvPr>
        </p:nvSpPr>
        <p:spPr/>
        <p:txBody>
          <a:bodyPr>
            <a:normAutofit/>
          </a:bodyPr>
          <a:lstStyle/>
          <a:p>
            <a:r>
              <a:rPr lang="en-US" dirty="0">
                <a:hlinkClick r:id="rId2" action="ppaction://hlinksldjump"/>
              </a:rPr>
              <a:t>UToledo Sales Competition Team Workshops</a:t>
            </a:r>
            <a:endParaRPr lang="en-US" dirty="0"/>
          </a:p>
          <a:p>
            <a:r>
              <a:rPr lang="en-US" dirty="0">
                <a:hlinkClick r:id="rId3" action="ppaction://hlinksldjump"/>
              </a:rPr>
              <a:t>Coaching/Interviewing Sessions</a:t>
            </a:r>
            <a:endParaRPr lang="en-US" dirty="0"/>
          </a:p>
          <a:p>
            <a:r>
              <a:rPr lang="en-US" dirty="0">
                <a:hlinkClick r:id="rId4" action="ppaction://hlinksldjump"/>
              </a:rPr>
              <a:t>Opportunity to Play Buyer</a:t>
            </a:r>
            <a:endParaRPr lang="en-US" dirty="0"/>
          </a:p>
          <a:p>
            <a:endParaRPr lang="en-US" dirty="0"/>
          </a:p>
        </p:txBody>
      </p:sp>
      <p:pic>
        <p:nvPicPr>
          <p:cNvPr id="5" name="Picture 4">
            <a:hlinkClick r:id="rId5"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6"/>
          <a:stretch>
            <a:fillRect/>
          </a:stretch>
        </p:blipFill>
        <p:spPr>
          <a:xfrm>
            <a:off x="6667770" y="5854867"/>
            <a:ext cx="634039" cy="542591"/>
          </a:xfrm>
          <a:prstGeom prst="rect">
            <a:avLst/>
          </a:prstGeom>
        </p:spPr>
      </p:pic>
      <p:sp>
        <p:nvSpPr>
          <p:cNvPr id="6" name="Action Button: Go to Beginning 5">
            <a:hlinkClick r:id="rId7" action="ppaction://hlinksldjump" highlightClick="1"/>
            <a:extLst>
              <a:ext uri="{FF2B5EF4-FFF2-40B4-BE49-F238E27FC236}">
                <a16:creationId xmlns:a16="http://schemas.microsoft.com/office/drawing/2014/main" id="{F68F2346-4C42-46D2-A5C0-4771BD7074DB}"/>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Go Back or Previous 7">
            <a:hlinkClick r:id="" action="ppaction://hlinkshowjump?jump=previousslide" highlightClick="1"/>
            <a:extLst>
              <a:ext uri="{FF2B5EF4-FFF2-40B4-BE49-F238E27FC236}">
                <a16:creationId xmlns:a16="http://schemas.microsoft.com/office/drawing/2014/main" id="{A374BD67-9879-469D-9DB3-9A050671FEAF}"/>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517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a:xfrm>
            <a:off x="457200" y="274638"/>
            <a:ext cx="8229600" cy="1143000"/>
          </a:xfrm>
        </p:spPr>
        <p:txBody>
          <a:bodyPr>
            <a:normAutofit/>
          </a:bodyPr>
          <a:lstStyle/>
          <a:p>
            <a:r>
              <a:rPr lang="en-US" dirty="0"/>
              <a:t>UTISC – Online Interaction</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idx="1"/>
          </p:nvPr>
        </p:nvSpPr>
        <p:spPr/>
        <p:txBody>
          <a:bodyPr>
            <a:normAutofit/>
          </a:bodyPr>
          <a:lstStyle/>
          <a:p>
            <a:r>
              <a:rPr lang="en-US" dirty="0">
                <a:hlinkClick r:id="rId2" action="ppaction://hlinksldjump"/>
              </a:rPr>
              <a:t>Role Play Scenario Based on Your Product/Service</a:t>
            </a:r>
            <a:endParaRPr lang="en-US" dirty="0"/>
          </a:p>
          <a:p>
            <a:r>
              <a:rPr lang="en-US" dirty="0">
                <a:hlinkClick r:id="rId3" action="ppaction://hlinksldjump"/>
              </a:rPr>
              <a:t>Student Development (Skills and Insights)</a:t>
            </a:r>
            <a:endParaRPr lang="en-US" dirty="0"/>
          </a:p>
          <a:p>
            <a:r>
              <a:rPr lang="en-US" dirty="0">
                <a:hlinkClick r:id="rId4" action="ppaction://hlinksldjump"/>
              </a:rPr>
              <a:t>Discussion Forum</a:t>
            </a:r>
            <a:endParaRPr lang="en-US" dirty="0"/>
          </a:p>
          <a:p>
            <a:endParaRPr lang="en-US" dirty="0"/>
          </a:p>
        </p:txBody>
      </p:sp>
      <p:pic>
        <p:nvPicPr>
          <p:cNvPr id="5" name="Picture 4">
            <a:hlinkClick r:id="rId5"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6"/>
          <a:stretch>
            <a:fillRect/>
          </a:stretch>
        </p:blipFill>
        <p:spPr>
          <a:xfrm>
            <a:off x="6667770" y="5854867"/>
            <a:ext cx="634039" cy="542591"/>
          </a:xfrm>
          <a:prstGeom prst="rect">
            <a:avLst/>
          </a:prstGeom>
        </p:spPr>
      </p:pic>
      <p:sp>
        <p:nvSpPr>
          <p:cNvPr id="6" name="Action Button: Go to Beginning 5">
            <a:hlinkClick r:id="rId7" action="ppaction://hlinksldjump" highlightClick="1"/>
            <a:extLst>
              <a:ext uri="{FF2B5EF4-FFF2-40B4-BE49-F238E27FC236}">
                <a16:creationId xmlns:a16="http://schemas.microsoft.com/office/drawing/2014/main" id="{F68F2346-4C42-46D2-A5C0-4771BD7074DB}"/>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Go Back or Previous 7">
            <a:hlinkClick r:id="" action="ppaction://hlinkshowjump?jump=lastslideviewed" highlightClick="1"/>
            <a:extLst>
              <a:ext uri="{FF2B5EF4-FFF2-40B4-BE49-F238E27FC236}">
                <a16:creationId xmlns:a16="http://schemas.microsoft.com/office/drawing/2014/main" id="{4F46488E-9051-4252-A811-EF0E634EAA50}"/>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438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a:xfrm>
            <a:off x="457200" y="274638"/>
            <a:ext cx="8229600" cy="1143000"/>
          </a:xfrm>
        </p:spPr>
        <p:txBody>
          <a:bodyPr>
            <a:normAutofit fontScale="90000"/>
          </a:bodyPr>
          <a:lstStyle/>
          <a:p>
            <a:r>
              <a:rPr lang="en-US" dirty="0"/>
              <a:t>UTISC - Role Play Scenario Based on Your Product/Service</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idx="1"/>
          </p:nvPr>
        </p:nvSpPr>
        <p:spPr/>
        <p:txBody>
          <a:bodyPr>
            <a:normAutofit/>
          </a:bodyPr>
          <a:lstStyle/>
          <a:p>
            <a:r>
              <a:rPr lang="en-US" dirty="0"/>
              <a:t>Scenario Based on Your Product/Service</a:t>
            </a:r>
          </a:p>
          <a:p>
            <a:pPr lvl="1"/>
            <a:r>
              <a:rPr lang="en-US" dirty="0"/>
              <a:t>36 universities (and faculty), 100+ students </a:t>
            </a:r>
          </a:p>
          <a:p>
            <a:r>
              <a:rPr lang="en-US" dirty="0"/>
              <a:t>Sales Materials on/in UTISC Website and Showcase </a:t>
            </a:r>
          </a:p>
          <a:p>
            <a:r>
              <a:rPr lang="en-US" dirty="0"/>
              <a:t>Buyer in Finals</a:t>
            </a:r>
          </a:p>
          <a:p>
            <a:endParaRPr lang="en-US" dirty="0"/>
          </a:p>
          <a:p>
            <a:endParaRPr lang="en-US" dirty="0"/>
          </a:p>
        </p:txBody>
      </p:sp>
      <p:pic>
        <p:nvPicPr>
          <p:cNvPr id="5" name="Picture 4">
            <a:hlinkClick r:id="rId2"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3"/>
          <a:stretch>
            <a:fillRect/>
          </a:stretch>
        </p:blipFill>
        <p:spPr>
          <a:xfrm>
            <a:off x="6578179" y="5854867"/>
            <a:ext cx="634039" cy="542591"/>
          </a:xfrm>
          <a:prstGeom prst="rect">
            <a:avLst/>
          </a:prstGeom>
        </p:spPr>
      </p:pic>
      <p:sp>
        <p:nvSpPr>
          <p:cNvPr id="6" name="Action Button: Go to Beginning 5">
            <a:hlinkClick r:id="rId4" action="ppaction://hlinksldjump" highlightClick="1"/>
            <a:extLst>
              <a:ext uri="{FF2B5EF4-FFF2-40B4-BE49-F238E27FC236}">
                <a16:creationId xmlns:a16="http://schemas.microsoft.com/office/drawing/2014/main" id="{F68F2346-4C42-46D2-A5C0-4771BD7074DB}"/>
              </a:ext>
            </a:extLst>
          </p:cNvPr>
          <p:cNvSpPr/>
          <p:nvPr/>
        </p:nvSpPr>
        <p:spPr>
          <a:xfrm>
            <a:off x="7301809"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8">
            <a:extLst>
              <a:ext uri="{FF2B5EF4-FFF2-40B4-BE49-F238E27FC236}">
                <a16:creationId xmlns:a16="http://schemas.microsoft.com/office/drawing/2014/main" id="{8C7274D7-044C-47CE-AD5E-D8A7DA3EBD83}"/>
              </a:ext>
            </a:extLst>
          </p:cNvPr>
          <p:cNvGraphicFramePr>
            <a:graphicFrameLocks noGrp="1"/>
          </p:cNvGraphicFramePr>
          <p:nvPr>
            <p:extLst>
              <p:ext uri="{D42A27DB-BD31-4B8C-83A1-F6EECF244321}">
                <p14:modId xmlns:p14="http://schemas.microsoft.com/office/powerpoint/2010/main" val="431859286"/>
              </p:ext>
            </p:extLst>
          </p:nvPr>
        </p:nvGraphicFramePr>
        <p:xfrm>
          <a:off x="457200" y="5854867"/>
          <a:ext cx="4495800" cy="370626"/>
        </p:xfrm>
        <a:graphic>
          <a:graphicData uri="http://schemas.openxmlformats.org/drawingml/2006/table">
            <a:tbl>
              <a:tblPr firstRow="1" firstCol="1" bandRow="1"/>
              <a:tblGrid>
                <a:gridCol w="898924">
                  <a:extLst>
                    <a:ext uri="{9D8B030D-6E8A-4147-A177-3AD203B41FA5}">
                      <a16:colId xmlns:a16="http://schemas.microsoft.com/office/drawing/2014/main" val="431739368"/>
                    </a:ext>
                  </a:extLst>
                </a:gridCol>
                <a:gridCol w="898924">
                  <a:extLst>
                    <a:ext uri="{9D8B030D-6E8A-4147-A177-3AD203B41FA5}">
                      <a16:colId xmlns:a16="http://schemas.microsoft.com/office/drawing/2014/main" val="3285184280"/>
                    </a:ext>
                  </a:extLst>
                </a:gridCol>
                <a:gridCol w="899514">
                  <a:extLst>
                    <a:ext uri="{9D8B030D-6E8A-4147-A177-3AD203B41FA5}">
                      <a16:colId xmlns:a16="http://schemas.microsoft.com/office/drawing/2014/main" val="3428843000"/>
                    </a:ext>
                  </a:extLst>
                </a:gridCol>
                <a:gridCol w="898924">
                  <a:extLst>
                    <a:ext uri="{9D8B030D-6E8A-4147-A177-3AD203B41FA5}">
                      <a16:colId xmlns:a16="http://schemas.microsoft.com/office/drawing/2014/main" val="3538403513"/>
                    </a:ext>
                  </a:extLst>
                </a:gridCol>
                <a:gridCol w="899514">
                  <a:extLst>
                    <a:ext uri="{9D8B030D-6E8A-4147-A177-3AD203B41FA5}">
                      <a16:colId xmlns:a16="http://schemas.microsoft.com/office/drawing/2014/main" val="2958604486"/>
                    </a:ext>
                  </a:extLst>
                </a:gridCol>
              </a:tblGrid>
              <a:tr h="370626">
                <a:tc>
                  <a:txBody>
                    <a:bodyPr/>
                    <a:lstStyle/>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Product </a:t>
                      </a:r>
                    </a:p>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Rocket</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Glass</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Blue</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Intro</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583878091"/>
                  </a:ext>
                </a:extLst>
              </a:tr>
            </a:tbl>
          </a:graphicData>
        </a:graphic>
      </p:graphicFrame>
      <p:sp>
        <p:nvSpPr>
          <p:cNvPr id="8" name="Action Button: Go Back or Previous 7">
            <a:hlinkClick r:id="" action="ppaction://hlinkshowjump?jump=lastslideviewed" highlightClick="1"/>
            <a:extLst>
              <a:ext uri="{FF2B5EF4-FFF2-40B4-BE49-F238E27FC236}">
                <a16:creationId xmlns:a16="http://schemas.microsoft.com/office/drawing/2014/main" id="{ED444057-9139-4D7A-BA97-BFC30A1C2C35}"/>
              </a:ext>
            </a:extLst>
          </p:cNvPr>
          <p:cNvSpPr/>
          <p:nvPr/>
        </p:nvSpPr>
        <p:spPr>
          <a:xfrm>
            <a:off x="8049715"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400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3E89CE9-2F01-420A-87D7-D659E6039568}"/>
              </a:ext>
            </a:extLst>
          </p:cNvPr>
          <p:cNvPicPr>
            <a:picLocks noGrp="1" noChangeAspect="1"/>
          </p:cNvPicPr>
          <p:nvPr>
            <p:ph sz="half" idx="2"/>
          </p:nvPr>
        </p:nvPicPr>
        <p:blipFill rotWithShape="1">
          <a:blip r:embed="rId2"/>
          <a:srcRect l="11333"/>
          <a:stretch/>
        </p:blipFill>
        <p:spPr>
          <a:xfrm>
            <a:off x="20" y="10"/>
            <a:ext cx="9143980" cy="6857990"/>
          </a:xfrm>
          <a:prstGeom prst="rect">
            <a:avLst/>
          </a:prstGeom>
        </p:spPr>
      </p:pic>
      <p:sp>
        <p:nvSpPr>
          <p:cNvPr id="25" name="Freeform: Shape 24">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62605" y="-2"/>
            <a:ext cx="4081395"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a:xfrm>
            <a:off x="5888273" y="632990"/>
            <a:ext cx="3046982" cy="1043409"/>
          </a:xfrm>
        </p:spPr>
        <p:txBody>
          <a:bodyPr vert="horz" lIns="91440" tIns="45720" rIns="91440" bIns="45720" rtlCol="0" anchor="ctr">
            <a:normAutofit/>
          </a:bodyPr>
          <a:lstStyle/>
          <a:p>
            <a:pPr algn="l">
              <a:lnSpc>
                <a:spcPct val="90000"/>
              </a:lnSpc>
            </a:pPr>
            <a:r>
              <a:rPr lang="en-US" sz="2900"/>
              <a:t>UTISC – Keynote at Awards Reception</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sz="half" idx="1"/>
          </p:nvPr>
        </p:nvSpPr>
        <p:spPr>
          <a:xfrm>
            <a:off x="5715773" y="1774372"/>
            <a:ext cx="3046981" cy="2754086"/>
          </a:xfrm>
        </p:spPr>
        <p:txBody>
          <a:bodyPr vert="horz" lIns="91440" tIns="45720" rIns="91440" bIns="45720" rtlCol="0" anchor="t">
            <a:normAutofit/>
          </a:bodyPr>
          <a:lstStyle/>
          <a:p>
            <a:pPr indent="-228600">
              <a:lnSpc>
                <a:spcPct val="90000"/>
              </a:lnSpc>
            </a:pPr>
            <a:r>
              <a:rPr lang="en-US" sz="1600"/>
              <a:t>10 minute presentation</a:t>
            </a:r>
          </a:p>
          <a:p>
            <a:pPr indent="-228600">
              <a:lnSpc>
                <a:spcPct val="90000"/>
              </a:lnSpc>
            </a:pPr>
            <a:r>
              <a:rPr lang="en-US" sz="1600"/>
              <a:t>Inspirational, motivational</a:t>
            </a:r>
          </a:p>
          <a:p>
            <a:pPr indent="-228600">
              <a:lnSpc>
                <a:spcPct val="90000"/>
              </a:lnSpc>
            </a:pPr>
            <a:r>
              <a:rPr lang="en-US" sz="1600"/>
              <a:t>Share some corporate information</a:t>
            </a:r>
          </a:p>
          <a:p>
            <a:pPr indent="-228600">
              <a:lnSpc>
                <a:spcPct val="90000"/>
              </a:lnSpc>
            </a:pPr>
            <a:endParaRPr lang="en-US" sz="1600"/>
          </a:p>
        </p:txBody>
      </p:sp>
      <p:pic>
        <p:nvPicPr>
          <p:cNvPr id="5" name="Picture 4">
            <a:hlinkClick r:id="rId3"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4"/>
          <a:stretch>
            <a:fillRect/>
          </a:stretch>
        </p:blipFill>
        <p:spPr>
          <a:xfrm>
            <a:off x="6605501" y="5858918"/>
            <a:ext cx="634039" cy="542591"/>
          </a:xfrm>
          <a:prstGeom prst="rect">
            <a:avLst/>
          </a:prstGeom>
        </p:spPr>
      </p:pic>
      <p:sp>
        <p:nvSpPr>
          <p:cNvPr id="6" name="Action Button: Go to Beginning 5">
            <a:hlinkClick r:id="rId5" action="ppaction://hlinksldjump" highlightClick="1"/>
            <a:extLst>
              <a:ext uri="{FF2B5EF4-FFF2-40B4-BE49-F238E27FC236}">
                <a16:creationId xmlns:a16="http://schemas.microsoft.com/office/drawing/2014/main" id="{F68F2346-4C42-46D2-A5C0-4771BD7074DB}"/>
              </a:ext>
            </a:extLst>
          </p:cNvPr>
          <p:cNvSpPr/>
          <p:nvPr/>
        </p:nvSpPr>
        <p:spPr>
          <a:xfrm>
            <a:off x="7329131" y="5858918"/>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7" name="Table 16">
            <a:extLst>
              <a:ext uri="{FF2B5EF4-FFF2-40B4-BE49-F238E27FC236}">
                <a16:creationId xmlns:a16="http://schemas.microsoft.com/office/drawing/2014/main" id="{C41593CC-77C2-427A-A553-800F53DA817E}"/>
              </a:ext>
            </a:extLst>
          </p:cNvPr>
          <p:cNvGraphicFramePr>
            <a:graphicFrameLocks noGrp="1"/>
          </p:cNvGraphicFramePr>
          <p:nvPr>
            <p:extLst>
              <p:ext uri="{D42A27DB-BD31-4B8C-83A1-F6EECF244321}">
                <p14:modId xmlns:p14="http://schemas.microsoft.com/office/powerpoint/2010/main" val="923276812"/>
              </p:ext>
            </p:extLst>
          </p:nvPr>
        </p:nvGraphicFramePr>
        <p:xfrm>
          <a:off x="457200" y="5854867"/>
          <a:ext cx="4495800" cy="370626"/>
        </p:xfrm>
        <a:graphic>
          <a:graphicData uri="http://schemas.openxmlformats.org/drawingml/2006/table">
            <a:tbl>
              <a:tblPr firstRow="1" firstCol="1" bandRow="1"/>
              <a:tblGrid>
                <a:gridCol w="898924">
                  <a:extLst>
                    <a:ext uri="{9D8B030D-6E8A-4147-A177-3AD203B41FA5}">
                      <a16:colId xmlns:a16="http://schemas.microsoft.com/office/drawing/2014/main" val="431739368"/>
                    </a:ext>
                  </a:extLst>
                </a:gridCol>
                <a:gridCol w="898924">
                  <a:extLst>
                    <a:ext uri="{9D8B030D-6E8A-4147-A177-3AD203B41FA5}">
                      <a16:colId xmlns:a16="http://schemas.microsoft.com/office/drawing/2014/main" val="3285184280"/>
                    </a:ext>
                  </a:extLst>
                </a:gridCol>
                <a:gridCol w="899514">
                  <a:extLst>
                    <a:ext uri="{9D8B030D-6E8A-4147-A177-3AD203B41FA5}">
                      <a16:colId xmlns:a16="http://schemas.microsoft.com/office/drawing/2014/main" val="3428843000"/>
                    </a:ext>
                  </a:extLst>
                </a:gridCol>
                <a:gridCol w="898924">
                  <a:extLst>
                    <a:ext uri="{9D8B030D-6E8A-4147-A177-3AD203B41FA5}">
                      <a16:colId xmlns:a16="http://schemas.microsoft.com/office/drawing/2014/main" val="3538403513"/>
                    </a:ext>
                  </a:extLst>
                </a:gridCol>
                <a:gridCol w="899514">
                  <a:extLst>
                    <a:ext uri="{9D8B030D-6E8A-4147-A177-3AD203B41FA5}">
                      <a16:colId xmlns:a16="http://schemas.microsoft.com/office/drawing/2014/main" val="2958604486"/>
                    </a:ext>
                  </a:extLst>
                </a:gridCol>
              </a:tblGrid>
              <a:tr h="370626">
                <a:tc>
                  <a:txBody>
                    <a:bodyPr/>
                    <a:lstStyle/>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Product </a:t>
                      </a:r>
                    </a:p>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Rocket</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Glass</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Blue</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Intro</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583878091"/>
                  </a:ext>
                </a:extLst>
              </a:tr>
            </a:tbl>
          </a:graphicData>
        </a:graphic>
      </p:graphicFrame>
      <p:sp>
        <p:nvSpPr>
          <p:cNvPr id="11" name="Action Button: Go Back or Previous 10">
            <a:hlinkClick r:id="" action="ppaction://hlinkshowjump?jump=lastslideviewed" highlightClick="1"/>
            <a:extLst>
              <a:ext uri="{FF2B5EF4-FFF2-40B4-BE49-F238E27FC236}">
                <a16:creationId xmlns:a16="http://schemas.microsoft.com/office/drawing/2014/main" id="{C564DFFC-1845-4E42-BC8D-9E931844122B}"/>
              </a:ext>
            </a:extLst>
          </p:cNvPr>
          <p:cNvSpPr/>
          <p:nvPr/>
        </p:nvSpPr>
        <p:spPr>
          <a:xfrm>
            <a:off x="8085418" y="5838270"/>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5499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a:xfrm>
            <a:off x="457200" y="274638"/>
            <a:ext cx="8229600" cy="1143000"/>
          </a:xfrm>
        </p:spPr>
        <p:txBody>
          <a:bodyPr>
            <a:normAutofit fontScale="90000"/>
          </a:bodyPr>
          <a:lstStyle/>
          <a:p>
            <a:r>
              <a:rPr lang="en-US" dirty="0"/>
              <a:t>UTISC – UToledo Sales Competition Team Workshops</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idx="1"/>
          </p:nvPr>
        </p:nvSpPr>
        <p:spPr/>
        <p:txBody>
          <a:bodyPr>
            <a:normAutofit/>
          </a:bodyPr>
          <a:lstStyle/>
          <a:p>
            <a:r>
              <a:rPr lang="en-US" dirty="0"/>
              <a:t>1-2 workshops each semester</a:t>
            </a:r>
          </a:p>
          <a:p>
            <a:r>
              <a:rPr lang="en-US" dirty="0"/>
              <a:t>Train, coach, and role play</a:t>
            </a:r>
          </a:p>
        </p:txBody>
      </p:sp>
      <p:pic>
        <p:nvPicPr>
          <p:cNvPr id="5" name="Picture 4">
            <a:hlinkClick r:id="rId2"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3"/>
          <a:stretch>
            <a:fillRect/>
          </a:stretch>
        </p:blipFill>
        <p:spPr>
          <a:xfrm>
            <a:off x="6610836" y="5854867"/>
            <a:ext cx="634039" cy="542591"/>
          </a:xfrm>
          <a:prstGeom prst="rect">
            <a:avLst/>
          </a:prstGeom>
        </p:spPr>
      </p:pic>
      <p:sp>
        <p:nvSpPr>
          <p:cNvPr id="6" name="Action Button: Go to Beginning 5">
            <a:hlinkClick r:id="rId4" action="ppaction://hlinksldjump" highlightClick="1"/>
            <a:extLst>
              <a:ext uri="{FF2B5EF4-FFF2-40B4-BE49-F238E27FC236}">
                <a16:creationId xmlns:a16="http://schemas.microsoft.com/office/drawing/2014/main" id="{F68F2346-4C42-46D2-A5C0-4771BD7074DB}"/>
              </a:ext>
            </a:extLst>
          </p:cNvPr>
          <p:cNvSpPr/>
          <p:nvPr/>
        </p:nvSpPr>
        <p:spPr>
          <a:xfrm>
            <a:off x="7334466"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7">
            <a:extLst>
              <a:ext uri="{FF2B5EF4-FFF2-40B4-BE49-F238E27FC236}">
                <a16:creationId xmlns:a16="http://schemas.microsoft.com/office/drawing/2014/main" id="{81EEA603-85BA-4F66-8F06-FB7C75BFE9DC}"/>
              </a:ext>
            </a:extLst>
          </p:cNvPr>
          <p:cNvGraphicFramePr>
            <a:graphicFrameLocks noGrp="1"/>
          </p:cNvGraphicFramePr>
          <p:nvPr>
            <p:extLst>
              <p:ext uri="{D42A27DB-BD31-4B8C-83A1-F6EECF244321}">
                <p14:modId xmlns:p14="http://schemas.microsoft.com/office/powerpoint/2010/main" val="2326868372"/>
              </p:ext>
            </p:extLst>
          </p:nvPr>
        </p:nvGraphicFramePr>
        <p:xfrm>
          <a:off x="457200" y="5854867"/>
          <a:ext cx="4495800" cy="370626"/>
        </p:xfrm>
        <a:graphic>
          <a:graphicData uri="http://schemas.openxmlformats.org/drawingml/2006/table">
            <a:tbl>
              <a:tblPr firstRow="1" firstCol="1" bandRow="1"/>
              <a:tblGrid>
                <a:gridCol w="898924">
                  <a:extLst>
                    <a:ext uri="{9D8B030D-6E8A-4147-A177-3AD203B41FA5}">
                      <a16:colId xmlns:a16="http://schemas.microsoft.com/office/drawing/2014/main" val="431739368"/>
                    </a:ext>
                  </a:extLst>
                </a:gridCol>
                <a:gridCol w="898924">
                  <a:extLst>
                    <a:ext uri="{9D8B030D-6E8A-4147-A177-3AD203B41FA5}">
                      <a16:colId xmlns:a16="http://schemas.microsoft.com/office/drawing/2014/main" val="3285184280"/>
                    </a:ext>
                  </a:extLst>
                </a:gridCol>
                <a:gridCol w="899514">
                  <a:extLst>
                    <a:ext uri="{9D8B030D-6E8A-4147-A177-3AD203B41FA5}">
                      <a16:colId xmlns:a16="http://schemas.microsoft.com/office/drawing/2014/main" val="3428843000"/>
                    </a:ext>
                  </a:extLst>
                </a:gridCol>
                <a:gridCol w="898924">
                  <a:extLst>
                    <a:ext uri="{9D8B030D-6E8A-4147-A177-3AD203B41FA5}">
                      <a16:colId xmlns:a16="http://schemas.microsoft.com/office/drawing/2014/main" val="3538403513"/>
                    </a:ext>
                  </a:extLst>
                </a:gridCol>
                <a:gridCol w="899514">
                  <a:extLst>
                    <a:ext uri="{9D8B030D-6E8A-4147-A177-3AD203B41FA5}">
                      <a16:colId xmlns:a16="http://schemas.microsoft.com/office/drawing/2014/main" val="2958604486"/>
                    </a:ext>
                  </a:extLst>
                </a:gridCol>
              </a:tblGrid>
              <a:tr h="370626">
                <a:tc>
                  <a:txBody>
                    <a:bodyPr/>
                    <a:lstStyle/>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Product </a:t>
                      </a:r>
                    </a:p>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Rocket</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Glass</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Blue</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Intro</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583878091"/>
                  </a:ext>
                </a:extLst>
              </a:tr>
            </a:tbl>
          </a:graphicData>
        </a:graphic>
      </p:graphicFrame>
      <p:sp>
        <p:nvSpPr>
          <p:cNvPr id="9" name="Action Button: Go Back or Previous 8">
            <a:hlinkClick r:id="" action="ppaction://hlinkshowjump?jump=lastslideviewed" highlightClick="1"/>
            <a:extLst>
              <a:ext uri="{FF2B5EF4-FFF2-40B4-BE49-F238E27FC236}">
                <a16:creationId xmlns:a16="http://schemas.microsoft.com/office/drawing/2014/main" id="{95AFED5C-C0B1-406F-B603-F89B0E431C79}"/>
              </a:ext>
            </a:extLst>
          </p:cNvPr>
          <p:cNvSpPr/>
          <p:nvPr/>
        </p:nvSpPr>
        <p:spPr>
          <a:xfrm>
            <a:off x="8082372"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518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0227EA-D81E-4359-91BA-0F5BD37BCE47}"/>
              </a:ext>
            </a:extLst>
          </p:cNvPr>
          <p:cNvSpPr>
            <a:spLocks noGrp="1"/>
          </p:cNvSpPr>
          <p:nvPr>
            <p:ph type="title"/>
          </p:nvPr>
        </p:nvSpPr>
        <p:spPr/>
        <p:txBody>
          <a:bodyPr/>
          <a:lstStyle/>
          <a:p>
            <a:r>
              <a:rPr lang="en-US" dirty="0"/>
              <a:t>Impact of Academic Research</a:t>
            </a:r>
          </a:p>
        </p:txBody>
      </p:sp>
      <p:sp>
        <p:nvSpPr>
          <p:cNvPr id="6" name="Content Placeholder 5">
            <a:extLst>
              <a:ext uri="{FF2B5EF4-FFF2-40B4-BE49-F238E27FC236}">
                <a16:creationId xmlns:a16="http://schemas.microsoft.com/office/drawing/2014/main" id="{37EC309F-8DFA-4703-9E41-CBE42A1668C3}"/>
              </a:ext>
            </a:extLst>
          </p:cNvPr>
          <p:cNvSpPr>
            <a:spLocks noGrp="1"/>
          </p:cNvSpPr>
          <p:nvPr>
            <p:ph idx="1"/>
          </p:nvPr>
        </p:nvSpPr>
        <p:spPr/>
        <p:txBody>
          <a:bodyPr/>
          <a:lstStyle/>
          <a:p>
            <a:r>
              <a:rPr lang="en-US" dirty="0"/>
              <a:t>Elevates the profession</a:t>
            </a:r>
          </a:p>
          <a:p>
            <a:pPr lvl="1"/>
            <a:r>
              <a:rPr lang="en-US" dirty="0"/>
              <a:t>Sales is a profession worth researching</a:t>
            </a:r>
          </a:p>
          <a:p>
            <a:r>
              <a:rPr lang="en-US" dirty="0"/>
              <a:t>Identifies and guides trends in industry</a:t>
            </a:r>
          </a:p>
          <a:p>
            <a:r>
              <a:rPr lang="en-US" dirty="0"/>
              <a:t>Develops curricula</a:t>
            </a:r>
          </a:p>
          <a:p>
            <a:pPr lvl="1"/>
            <a:r>
              <a:rPr lang="en-US" dirty="0"/>
              <a:t>UToledo and beyond</a:t>
            </a:r>
          </a:p>
          <a:p>
            <a:r>
              <a:rPr lang="en-US" dirty="0"/>
              <a:t>Feeds textbooks</a:t>
            </a:r>
          </a:p>
        </p:txBody>
      </p:sp>
      <p:pic>
        <p:nvPicPr>
          <p:cNvPr id="7" name="Picture 6">
            <a:hlinkClick r:id="rId2" action="ppaction://hlinksldjump"/>
            <a:extLst>
              <a:ext uri="{FF2B5EF4-FFF2-40B4-BE49-F238E27FC236}">
                <a16:creationId xmlns:a16="http://schemas.microsoft.com/office/drawing/2014/main" id="{31FDFE3B-97C2-48C9-A650-F14D6F18FEFA}"/>
              </a:ext>
            </a:extLst>
          </p:cNvPr>
          <p:cNvPicPr>
            <a:picLocks noChangeAspect="1"/>
          </p:cNvPicPr>
          <p:nvPr/>
        </p:nvPicPr>
        <p:blipFill>
          <a:blip r:embed="rId3"/>
          <a:stretch>
            <a:fillRect/>
          </a:stretch>
        </p:blipFill>
        <p:spPr>
          <a:xfrm>
            <a:off x="6602455" y="5714909"/>
            <a:ext cx="634039" cy="542591"/>
          </a:xfrm>
          <a:prstGeom prst="rect">
            <a:avLst/>
          </a:prstGeom>
        </p:spPr>
      </p:pic>
      <p:sp>
        <p:nvSpPr>
          <p:cNvPr id="8" name="Action Button: Go to Beginning 7">
            <a:hlinkClick r:id="rId4" action="ppaction://hlinksldjump" highlightClick="1"/>
            <a:extLst>
              <a:ext uri="{FF2B5EF4-FFF2-40B4-BE49-F238E27FC236}">
                <a16:creationId xmlns:a16="http://schemas.microsoft.com/office/drawing/2014/main" id="{0C474FFA-F88A-4E0D-B562-C24EC28FC7BF}"/>
              </a:ext>
            </a:extLst>
          </p:cNvPr>
          <p:cNvSpPr/>
          <p:nvPr/>
        </p:nvSpPr>
        <p:spPr>
          <a:xfrm>
            <a:off x="7326085" y="5714909"/>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ction Button: Go Back or Previous 8">
            <a:hlinkClick r:id="" action="ppaction://hlinkshowjump?jump=lastslideviewed" highlightClick="1"/>
            <a:extLst>
              <a:ext uri="{FF2B5EF4-FFF2-40B4-BE49-F238E27FC236}">
                <a16:creationId xmlns:a16="http://schemas.microsoft.com/office/drawing/2014/main" id="{2B70C115-9C0F-403F-A57E-A1D060595027}"/>
              </a:ext>
            </a:extLst>
          </p:cNvPr>
          <p:cNvSpPr/>
          <p:nvPr/>
        </p:nvSpPr>
        <p:spPr>
          <a:xfrm>
            <a:off x="8049715" y="5716780"/>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096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a:xfrm>
            <a:off x="457200" y="274638"/>
            <a:ext cx="8229600" cy="1143000"/>
          </a:xfrm>
        </p:spPr>
        <p:txBody>
          <a:bodyPr>
            <a:normAutofit/>
          </a:bodyPr>
          <a:lstStyle/>
          <a:p>
            <a:r>
              <a:rPr lang="en-US" dirty="0"/>
              <a:t>UTISC – Student Development</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idx="1"/>
          </p:nvPr>
        </p:nvSpPr>
        <p:spPr/>
        <p:txBody>
          <a:bodyPr>
            <a:normAutofit/>
          </a:bodyPr>
          <a:lstStyle/>
          <a:p>
            <a:r>
              <a:rPr lang="en-US" dirty="0"/>
              <a:t>Skills – Online </a:t>
            </a:r>
          </a:p>
          <a:p>
            <a:pPr lvl="1"/>
            <a:r>
              <a:rPr lang="en-US" b="1" dirty="0"/>
              <a:t>Selling</a:t>
            </a:r>
            <a:r>
              <a:rPr lang="en-US" dirty="0"/>
              <a:t> or </a:t>
            </a:r>
            <a:r>
              <a:rPr lang="en-US" b="1" dirty="0"/>
              <a:t>coaching</a:t>
            </a:r>
            <a:r>
              <a:rPr lang="en-US" dirty="0"/>
              <a:t> content on UTISC website and/or UTISC Showcase</a:t>
            </a:r>
          </a:p>
          <a:p>
            <a:r>
              <a:rPr lang="en-US" dirty="0"/>
              <a:t>Insights – Onsite* </a:t>
            </a:r>
          </a:p>
          <a:p>
            <a:pPr lvl="1"/>
            <a:r>
              <a:rPr lang="en-US" dirty="0"/>
              <a:t>35 minute block to share </a:t>
            </a:r>
            <a:r>
              <a:rPr lang="en-US" b="1" dirty="0"/>
              <a:t>career</a:t>
            </a:r>
            <a:r>
              <a:rPr lang="en-US" dirty="0"/>
              <a:t> journeys and insights</a:t>
            </a:r>
          </a:p>
          <a:p>
            <a:endParaRPr lang="en-US" dirty="0"/>
          </a:p>
          <a:p>
            <a:endParaRPr lang="en-US" dirty="0"/>
          </a:p>
        </p:txBody>
      </p:sp>
      <p:pic>
        <p:nvPicPr>
          <p:cNvPr id="5" name="Picture 4">
            <a:hlinkClick r:id="rId2"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3"/>
          <a:stretch>
            <a:fillRect/>
          </a:stretch>
        </p:blipFill>
        <p:spPr>
          <a:xfrm>
            <a:off x="6667770" y="5854867"/>
            <a:ext cx="634039" cy="542591"/>
          </a:xfrm>
          <a:prstGeom prst="rect">
            <a:avLst/>
          </a:prstGeom>
        </p:spPr>
      </p:pic>
      <p:sp>
        <p:nvSpPr>
          <p:cNvPr id="6" name="Action Button: Go to Beginning 5">
            <a:hlinkClick r:id="rId4" action="ppaction://hlinksldjump" highlightClick="1"/>
            <a:extLst>
              <a:ext uri="{FF2B5EF4-FFF2-40B4-BE49-F238E27FC236}">
                <a16:creationId xmlns:a16="http://schemas.microsoft.com/office/drawing/2014/main" id="{F68F2346-4C42-46D2-A5C0-4771BD7074DB}"/>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7">
            <a:extLst>
              <a:ext uri="{FF2B5EF4-FFF2-40B4-BE49-F238E27FC236}">
                <a16:creationId xmlns:a16="http://schemas.microsoft.com/office/drawing/2014/main" id="{B021B6A7-28D5-4646-B0C3-BC4AE6AFF9EF}"/>
              </a:ext>
            </a:extLst>
          </p:cNvPr>
          <p:cNvGraphicFramePr>
            <a:graphicFrameLocks noGrp="1"/>
          </p:cNvGraphicFramePr>
          <p:nvPr>
            <p:extLst>
              <p:ext uri="{D42A27DB-BD31-4B8C-83A1-F6EECF244321}">
                <p14:modId xmlns:p14="http://schemas.microsoft.com/office/powerpoint/2010/main" val="2449615759"/>
              </p:ext>
            </p:extLst>
          </p:nvPr>
        </p:nvGraphicFramePr>
        <p:xfrm>
          <a:off x="457200" y="5854867"/>
          <a:ext cx="4495800" cy="489712"/>
        </p:xfrm>
        <a:graphic>
          <a:graphicData uri="http://schemas.openxmlformats.org/drawingml/2006/table">
            <a:tbl>
              <a:tblPr firstRow="1" firstCol="1" bandRow="1"/>
              <a:tblGrid>
                <a:gridCol w="898924">
                  <a:extLst>
                    <a:ext uri="{9D8B030D-6E8A-4147-A177-3AD203B41FA5}">
                      <a16:colId xmlns:a16="http://schemas.microsoft.com/office/drawing/2014/main" val="431739368"/>
                    </a:ext>
                  </a:extLst>
                </a:gridCol>
                <a:gridCol w="898924">
                  <a:extLst>
                    <a:ext uri="{9D8B030D-6E8A-4147-A177-3AD203B41FA5}">
                      <a16:colId xmlns:a16="http://schemas.microsoft.com/office/drawing/2014/main" val="3285184280"/>
                    </a:ext>
                  </a:extLst>
                </a:gridCol>
                <a:gridCol w="899514">
                  <a:extLst>
                    <a:ext uri="{9D8B030D-6E8A-4147-A177-3AD203B41FA5}">
                      <a16:colId xmlns:a16="http://schemas.microsoft.com/office/drawing/2014/main" val="3428843000"/>
                    </a:ext>
                  </a:extLst>
                </a:gridCol>
                <a:gridCol w="898924">
                  <a:extLst>
                    <a:ext uri="{9D8B030D-6E8A-4147-A177-3AD203B41FA5}">
                      <a16:colId xmlns:a16="http://schemas.microsoft.com/office/drawing/2014/main" val="3538403513"/>
                    </a:ext>
                  </a:extLst>
                </a:gridCol>
                <a:gridCol w="899514">
                  <a:extLst>
                    <a:ext uri="{9D8B030D-6E8A-4147-A177-3AD203B41FA5}">
                      <a16:colId xmlns:a16="http://schemas.microsoft.com/office/drawing/2014/main" val="2958604486"/>
                    </a:ext>
                  </a:extLst>
                </a:gridCol>
              </a:tblGrid>
              <a:tr h="370626">
                <a:tc>
                  <a:txBody>
                    <a:bodyPr/>
                    <a:lstStyle/>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Product </a:t>
                      </a:r>
                    </a:p>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Selling + Career*</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Rocket</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Coaching (1</a:t>
                      </a:r>
                      <a:r>
                        <a:rPr lang="en-US" sz="95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
                      </a: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Career*</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Glass</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Career*</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Blue</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Intro</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583878091"/>
                  </a:ext>
                </a:extLst>
              </a:tr>
            </a:tbl>
          </a:graphicData>
        </a:graphic>
      </p:graphicFrame>
      <p:sp>
        <p:nvSpPr>
          <p:cNvPr id="4" name="TextBox 3">
            <a:extLst>
              <a:ext uri="{FF2B5EF4-FFF2-40B4-BE49-F238E27FC236}">
                <a16:creationId xmlns:a16="http://schemas.microsoft.com/office/drawing/2014/main" id="{E233F100-D5CE-474E-9A02-7D991370EDFE}"/>
              </a:ext>
            </a:extLst>
          </p:cNvPr>
          <p:cNvSpPr txBox="1"/>
          <p:nvPr/>
        </p:nvSpPr>
        <p:spPr>
          <a:xfrm>
            <a:off x="394931" y="6397458"/>
            <a:ext cx="2133600" cy="230832"/>
          </a:xfrm>
          <a:prstGeom prst="rect">
            <a:avLst/>
          </a:prstGeom>
          <a:noFill/>
        </p:spPr>
        <p:txBody>
          <a:bodyPr wrap="square" rtlCol="0">
            <a:spAutoFit/>
          </a:bodyPr>
          <a:lstStyle/>
          <a:p>
            <a:r>
              <a:rPr lang="en-US" sz="900" b="1" dirty="0"/>
              <a:t>*First 3 sponsors across those levels</a:t>
            </a:r>
          </a:p>
        </p:txBody>
      </p:sp>
      <p:sp>
        <p:nvSpPr>
          <p:cNvPr id="9" name="Action Button: Go Back or Previous 8">
            <a:hlinkClick r:id="" action="ppaction://hlinkshowjump?jump=lastslideviewed" highlightClick="1"/>
            <a:extLst>
              <a:ext uri="{FF2B5EF4-FFF2-40B4-BE49-F238E27FC236}">
                <a16:creationId xmlns:a16="http://schemas.microsoft.com/office/drawing/2014/main" id="{7BAB08FE-EF31-461A-AABE-1282CE5D957B}"/>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978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FBF9AE4-2CDF-4D41-8B24-41894C0721EE}"/>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r="10999" b="-1"/>
          <a:stretch/>
        </p:blipFill>
        <p:spPr>
          <a:xfrm>
            <a:off x="-1" y="10"/>
            <a:ext cx="9144000" cy="6857990"/>
          </a:xfrm>
          <a:prstGeom prst="rect">
            <a:avLst/>
          </a:prstGeom>
        </p:spPr>
      </p:pic>
      <p:sp>
        <p:nvSpPr>
          <p:cNvPr id="2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24631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a:xfrm>
            <a:off x="568370" y="3149961"/>
            <a:ext cx="3153103" cy="1007066"/>
          </a:xfrm>
        </p:spPr>
        <p:txBody>
          <a:bodyPr vert="horz" lIns="91440" tIns="45720" rIns="91440" bIns="45720" rtlCol="0" anchor="ctr">
            <a:normAutofit/>
          </a:bodyPr>
          <a:lstStyle/>
          <a:p>
            <a:pPr>
              <a:lnSpc>
                <a:spcPct val="90000"/>
              </a:lnSpc>
            </a:pPr>
            <a:r>
              <a:rPr lang="en-US" sz="2400" kern="1200" dirty="0">
                <a:solidFill>
                  <a:schemeClr val="tx1"/>
                </a:solidFill>
                <a:latin typeface="+mj-lt"/>
                <a:ea typeface="+mj-ea"/>
                <a:cs typeface="+mj-cs"/>
              </a:rPr>
              <a:t>UTISC – Entertainment Tickets</a:t>
            </a:r>
          </a:p>
        </p:txBody>
      </p:sp>
      <p:cxnSp>
        <p:nvCxnSpPr>
          <p:cNvPr id="25" name="Straight Connector 2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5115" y="4226880"/>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F8066A-629D-48D8-B326-AA198482407E}"/>
              </a:ext>
            </a:extLst>
          </p:cNvPr>
          <p:cNvSpPr>
            <a:spLocks noGrp="1"/>
          </p:cNvSpPr>
          <p:nvPr>
            <p:ph sz="half" idx="1"/>
          </p:nvPr>
        </p:nvSpPr>
        <p:spPr>
          <a:xfrm>
            <a:off x="430421" y="4277679"/>
            <a:ext cx="3444766" cy="1964879"/>
          </a:xfrm>
        </p:spPr>
        <p:txBody>
          <a:bodyPr vert="horz" lIns="91440" tIns="45720" rIns="91440" bIns="45720" rtlCol="0" anchor="ctr">
            <a:normAutofit/>
          </a:bodyPr>
          <a:lstStyle/>
          <a:p>
            <a:pPr indent="-228600">
              <a:lnSpc>
                <a:spcPct val="90000"/>
              </a:lnSpc>
            </a:pPr>
            <a:r>
              <a:rPr lang="en-US" sz="1575" dirty="0"/>
              <a:t>Socialize with the students and faculty</a:t>
            </a:r>
          </a:p>
          <a:p>
            <a:pPr indent="-228600">
              <a:lnSpc>
                <a:spcPct val="90000"/>
              </a:lnSpc>
            </a:pPr>
            <a:r>
              <a:rPr lang="en-US" sz="1575" dirty="0"/>
              <a:t>Draw, announce, and congratulate winners of the Career Fair raffle</a:t>
            </a:r>
          </a:p>
          <a:p>
            <a:pPr indent="-228600">
              <a:lnSpc>
                <a:spcPct val="90000"/>
              </a:lnSpc>
            </a:pPr>
            <a:r>
              <a:rPr lang="en-US" sz="1575" dirty="0"/>
              <a:t>First to know who makes it through to Semi Finals and be present to congratulate</a:t>
            </a:r>
          </a:p>
          <a:p>
            <a:pPr indent="-228600">
              <a:lnSpc>
                <a:spcPct val="90000"/>
              </a:lnSpc>
            </a:pPr>
            <a:endParaRPr lang="en-US" sz="1575" dirty="0"/>
          </a:p>
        </p:txBody>
      </p:sp>
      <p:pic>
        <p:nvPicPr>
          <p:cNvPr id="5" name="Picture 4">
            <a:hlinkClick r:id="rId3"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4"/>
          <a:stretch>
            <a:fillRect/>
          </a:stretch>
        </p:blipFill>
        <p:spPr>
          <a:xfrm>
            <a:off x="6706140" y="6068522"/>
            <a:ext cx="634039" cy="542591"/>
          </a:xfrm>
          <a:prstGeom prst="rect">
            <a:avLst/>
          </a:prstGeom>
        </p:spPr>
      </p:pic>
      <p:sp>
        <p:nvSpPr>
          <p:cNvPr id="6" name="Action Button: Go to Beginning 5">
            <a:hlinkClick r:id="rId5" action="ppaction://hlinksldjump" highlightClick="1"/>
            <a:extLst>
              <a:ext uri="{FF2B5EF4-FFF2-40B4-BE49-F238E27FC236}">
                <a16:creationId xmlns:a16="http://schemas.microsoft.com/office/drawing/2014/main" id="{F68F2346-4C42-46D2-A5C0-4771BD7074DB}"/>
              </a:ext>
            </a:extLst>
          </p:cNvPr>
          <p:cNvSpPr/>
          <p:nvPr/>
        </p:nvSpPr>
        <p:spPr>
          <a:xfrm>
            <a:off x="7429770" y="6068522"/>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5" name="Table 14">
            <a:extLst>
              <a:ext uri="{FF2B5EF4-FFF2-40B4-BE49-F238E27FC236}">
                <a16:creationId xmlns:a16="http://schemas.microsoft.com/office/drawing/2014/main" id="{D153F395-93AB-4C26-9F13-2AB16D942742}"/>
              </a:ext>
            </a:extLst>
          </p:cNvPr>
          <p:cNvGraphicFramePr>
            <a:graphicFrameLocks noGrp="1"/>
          </p:cNvGraphicFramePr>
          <p:nvPr>
            <p:extLst>
              <p:ext uri="{D42A27DB-BD31-4B8C-83A1-F6EECF244321}">
                <p14:modId xmlns:p14="http://schemas.microsoft.com/office/powerpoint/2010/main" val="2628184382"/>
              </p:ext>
            </p:extLst>
          </p:nvPr>
        </p:nvGraphicFramePr>
        <p:xfrm>
          <a:off x="430421" y="6158359"/>
          <a:ext cx="4495800" cy="370626"/>
        </p:xfrm>
        <a:graphic>
          <a:graphicData uri="http://schemas.openxmlformats.org/drawingml/2006/table">
            <a:tbl>
              <a:tblPr firstRow="1" firstCol="1" bandRow="1"/>
              <a:tblGrid>
                <a:gridCol w="898924">
                  <a:extLst>
                    <a:ext uri="{9D8B030D-6E8A-4147-A177-3AD203B41FA5}">
                      <a16:colId xmlns:a16="http://schemas.microsoft.com/office/drawing/2014/main" val="431739368"/>
                    </a:ext>
                  </a:extLst>
                </a:gridCol>
                <a:gridCol w="898924">
                  <a:extLst>
                    <a:ext uri="{9D8B030D-6E8A-4147-A177-3AD203B41FA5}">
                      <a16:colId xmlns:a16="http://schemas.microsoft.com/office/drawing/2014/main" val="3285184280"/>
                    </a:ext>
                  </a:extLst>
                </a:gridCol>
                <a:gridCol w="899514">
                  <a:extLst>
                    <a:ext uri="{9D8B030D-6E8A-4147-A177-3AD203B41FA5}">
                      <a16:colId xmlns:a16="http://schemas.microsoft.com/office/drawing/2014/main" val="3428843000"/>
                    </a:ext>
                  </a:extLst>
                </a:gridCol>
                <a:gridCol w="898924">
                  <a:extLst>
                    <a:ext uri="{9D8B030D-6E8A-4147-A177-3AD203B41FA5}">
                      <a16:colId xmlns:a16="http://schemas.microsoft.com/office/drawing/2014/main" val="3538403513"/>
                    </a:ext>
                  </a:extLst>
                </a:gridCol>
                <a:gridCol w="899514">
                  <a:extLst>
                    <a:ext uri="{9D8B030D-6E8A-4147-A177-3AD203B41FA5}">
                      <a16:colId xmlns:a16="http://schemas.microsoft.com/office/drawing/2014/main" val="2958604486"/>
                    </a:ext>
                  </a:extLst>
                </a:gridCol>
              </a:tblGrid>
              <a:tr h="370626">
                <a:tc>
                  <a:txBody>
                    <a:bodyPr/>
                    <a:lstStyle/>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Product </a:t>
                      </a:r>
                    </a:p>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Rocket</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Glass</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Blue</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Intro</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583878091"/>
                  </a:ext>
                </a:extLst>
              </a:tr>
            </a:tbl>
          </a:graphicData>
        </a:graphic>
      </p:graphicFrame>
      <p:sp>
        <p:nvSpPr>
          <p:cNvPr id="11" name="Action Button: Go Back or Previous 10">
            <a:hlinkClick r:id="" action="ppaction://hlinkshowjump?jump=lastslideviewed" highlightClick="1"/>
            <a:extLst>
              <a:ext uri="{FF2B5EF4-FFF2-40B4-BE49-F238E27FC236}">
                <a16:creationId xmlns:a16="http://schemas.microsoft.com/office/drawing/2014/main" id="{728356B5-1E5C-4340-AB8F-5D4236B19CB1}"/>
              </a:ext>
            </a:extLst>
          </p:cNvPr>
          <p:cNvSpPr/>
          <p:nvPr/>
        </p:nvSpPr>
        <p:spPr>
          <a:xfrm>
            <a:off x="8158843" y="6050323"/>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28426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6" descr="https://photos-2.dropbox.com/t/2/AAAmozE2ST2hlOtNF91p9pAsruikTwWK1TA32p3MN8-84Q/12/96827589/jpeg/32x32/1/_/1/2/UTISC%20(10).jpg/ENuq8PEEGEcgAigC/yE4sLqehk_L4uXF-EEnQt-XCUz2sF1Si8ESVBtsb2rA?size=800x600&amp;size_mode=3">
            <a:extLst>
              <a:ext uri="{FF2B5EF4-FFF2-40B4-BE49-F238E27FC236}">
                <a16:creationId xmlns:a16="http://schemas.microsoft.com/office/drawing/2014/main" id="{94902568-EA0F-40BA-A9AA-6CB3380F38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89" r="6209" b="-1"/>
          <a:stretch/>
        </p:blipFill>
        <p:spPr bwMode="auto">
          <a:xfrm>
            <a:off x="-1" y="10"/>
            <a:ext cx="9144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24631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a:xfrm>
            <a:off x="576252" y="2994037"/>
            <a:ext cx="3153103" cy="1007066"/>
          </a:xfrm>
        </p:spPr>
        <p:txBody>
          <a:bodyPr vert="horz" lIns="91440" tIns="45720" rIns="91440" bIns="45720" rtlCol="0" anchor="ctr">
            <a:normAutofit/>
          </a:bodyPr>
          <a:lstStyle/>
          <a:p>
            <a:pPr>
              <a:lnSpc>
                <a:spcPct val="90000"/>
              </a:lnSpc>
            </a:pPr>
            <a:r>
              <a:rPr lang="en-US" sz="2200" kern="1200" dirty="0">
                <a:solidFill>
                  <a:schemeClr val="tx1"/>
                </a:solidFill>
                <a:latin typeface="+mj-lt"/>
                <a:ea typeface="+mj-ea"/>
                <a:cs typeface="+mj-cs"/>
              </a:rPr>
              <a:t>UTISC – Coaching/Interviewing Sessions</a:t>
            </a:r>
          </a:p>
        </p:txBody>
      </p:sp>
      <p:cxnSp>
        <p:nvCxnSpPr>
          <p:cNvPr id="19" name="Straight Connector 1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5115" y="4226880"/>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F8066A-629D-48D8-B326-AA198482407E}"/>
              </a:ext>
            </a:extLst>
          </p:cNvPr>
          <p:cNvSpPr>
            <a:spLocks noGrp="1"/>
          </p:cNvSpPr>
          <p:nvPr>
            <p:ph sz="half" idx="1"/>
          </p:nvPr>
        </p:nvSpPr>
        <p:spPr>
          <a:xfrm>
            <a:off x="480460" y="4023570"/>
            <a:ext cx="3444766" cy="1964879"/>
          </a:xfrm>
        </p:spPr>
        <p:txBody>
          <a:bodyPr vert="horz" lIns="91440" tIns="45720" rIns="91440" bIns="45720" rtlCol="0" anchor="ctr">
            <a:normAutofit/>
          </a:bodyPr>
          <a:lstStyle/>
          <a:p>
            <a:pPr indent="-228600">
              <a:lnSpc>
                <a:spcPct val="90000"/>
              </a:lnSpc>
            </a:pPr>
            <a:r>
              <a:rPr lang="en-US" sz="900" dirty="0"/>
              <a:t>Coaching</a:t>
            </a:r>
          </a:p>
          <a:p>
            <a:pPr lvl="1" indent="-228600">
              <a:lnSpc>
                <a:spcPct val="90000"/>
              </a:lnSpc>
              <a:buFont typeface="Arial" panose="020B0604020202020204" pitchFamily="34" charset="0"/>
              <a:buChar char="•"/>
            </a:pPr>
            <a:r>
              <a:rPr lang="en-US" sz="900" dirty="0"/>
              <a:t>Career</a:t>
            </a:r>
          </a:p>
          <a:p>
            <a:pPr lvl="1" indent="-228600">
              <a:lnSpc>
                <a:spcPct val="90000"/>
              </a:lnSpc>
              <a:buFont typeface="Arial" panose="020B0604020202020204" pitchFamily="34" charset="0"/>
              <a:buChar char="•"/>
            </a:pPr>
            <a:r>
              <a:rPr lang="en-US" sz="900" dirty="0"/>
              <a:t>Role play prep and/or debrief</a:t>
            </a:r>
          </a:p>
          <a:p>
            <a:pPr indent="-228600">
              <a:lnSpc>
                <a:spcPct val="90000"/>
              </a:lnSpc>
            </a:pPr>
            <a:r>
              <a:rPr lang="en-US" sz="900" dirty="0"/>
              <a:t>Interviewing</a:t>
            </a:r>
          </a:p>
          <a:p>
            <a:pPr lvl="1" indent="-228600">
              <a:lnSpc>
                <a:spcPct val="90000"/>
              </a:lnSpc>
              <a:buFont typeface="Arial" panose="020B0604020202020204" pitchFamily="34" charset="0"/>
              <a:buChar char="•"/>
            </a:pPr>
            <a:r>
              <a:rPr lang="en-US" sz="900" dirty="0"/>
              <a:t>Internships and post graduation</a:t>
            </a:r>
          </a:p>
          <a:p>
            <a:pPr indent="-228600">
              <a:lnSpc>
                <a:spcPct val="90000"/>
              </a:lnSpc>
            </a:pPr>
            <a:r>
              <a:rPr lang="en-US" sz="900" dirty="0"/>
              <a:t>1-1 session (or small group) with multiple pairings in the same room</a:t>
            </a:r>
          </a:p>
          <a:p>
            <a:pPr lvl="1" indent="-228600">
              <a:lnSpc>
                <a:spcPct val="90000"/>
              </a:lnSpc>
              <a:buFont typeface="Arial" panose="020B0604020202020204" pitchFamily="34" charset="0"/>
              <a:buChar char="•"/>
            </a:pPr>
            <a:r>
              <a:rPr lang="en-US" sz="900" dirty="0"/>
              <a:t>Small groups are typically students from the same university</a:t>
            </a:r>
          </a:p>
          <a:p>
            <a:pPr indent="-228600">
              <a:lnSpc>
                <a:spcPct val="90000"/>
              </a:lnSpc>
            </a:pPr>
            <a:r>
              <a:rPr lang="en-US" sz="900" dirty="0"/>
              <a:t>Competitors </a:t>
            </a:r>
            <a:r>
              <a:rPr lang="en-US" sz="900" u="sng" dirty="0"/>
              <a:t>and</a:t>
            </a:r>
            <a:r>
              <a:rPr lang="en-US" sz="900" dirty="0"/>
              <a:t> Alternates </a:t>
            </a:r>
            <a:r>
              <a:rPr lang="en-US" sz="900" u="sng" dirty="0"/>
              <a:t>and</a:t>
            </a:r>
            <a:r>
              <a:rPr lang="en-US" sz="900" dirty="0"/>
              <a:t> Peer Coaches (still available for post graduation hire)</a:t>
            </a:r>
          </a:p>
          <a:p>
            <a:pPr lvl="1" indent="-228600">
              <a:lnSpc>
                <a:spcPct val="90000"/>
              </a:lnSpc>
              <a:buFont typeface="Arial" panose="020B0604020202020204" pitchFamily="34" charset="0"/>
              <a:buChar char="•"/>
            </a:pPr>
            <a:r>
              <a:rPr lang="en-US" sz="900" dirty="0"/>
              <a:t>All students regardless of their role and whether they advance or not in the competition</a:t>
            </a:r>
          </a:p>
        </p:txBody>
      </p:sp>
      <p:pic>
        <p:nvPicPr>
          <p:cNvPr id="5" name="Picture 4">
            <a:hlinkClick r:id="rId4"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5"/>
          <a:stretch>
            <a:fillRect/>
          </a:stretch>
        </p:blipFill>
        <p:spPr>
          <a:xfrm>
            <a:off x="6894170" y="6006648"/>
            <a:ext cx="634039" cy="542591"/>
          </a:xfrm>
          <a:prstGeom prst="rect">
            <a:avLst/>
          </a:prstGeom>
        </p:spPr>
      </p:pic>
      <p:sp>
        <p:nvSpPr>
          <p:cNvPr id="6" name="Action Button: Go to Beginning 5">
            <a:hlinkClick r:id="rId6" action="ppaction://hlinksldjump" highlightClick="1"/>
            <a:extLst>
              <a:ext uri="{FF2B5EF4-FFF2-40B4-BE49-F238E27FC236}">
                <a16:creationId xmlns:a16="http://schemas.microsoft.com/office/drawing/2014/main" id="{F68F2346-4C42-46D2-A5C0-4771BD7074DB}"/>
              </a:ext>
            </a:extLst>
          </p:cNvPr>
          <p:cNvSpPr/>
          <p:nvPr/>
        </p:nvSpPr>
        <p:spPr>
          <a:xfrm>
            <a:off x="7617800" y="6006648"/>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4" name="Table 13">
            <a:extLst>
              <a:ext uri="{FF2B5EF4-FFF2-40B4-BE49-F238E27FC236}">
                <a16:creationId xmlns:a16="http://schemas.microsoft.com/office/drawing/2014/main" id="{202271F8-7F1C-49B8-8D42-4FF4AA40F38F}"/>
              </a:ext>
            </a:extLst>
          </p:cNvPr>
          <p:cNvGraphicFramePr>
            <a:graphicFrameLocks noGrp="1"/>
          </p:cNvGraphicFramePr>
          <p:nvPr>
            <p:extLst>
              <p:ext uri="{D42A27DB-BD31-4B8C-83A1-F6EECF244321}">
                <p14:modId xmlns:p14="http://schemas.microsoft.com/office/powerpoint/2010/main" val="3350948018"/>
              </p:ext>
            </p:extLst>
          </p:nvPr>
        </p:nvGraphicFramePr>
        <p:xfrm>
          <a:off x="480460" y="5971101"/>
          <a:ext cx="5284578" cy="792388"/>
        </p:xfrm>
        <a:graphic>
          <a:graphicData uri="http://schemas.openxmlformats.org/drawingml/2006/table">
            <a:tbl>
              <a:tblPr firstRow="1" firstCol="1" bandRow="1"/>
              <a:tblGrid>
                <a:gridCol w="1056638">
                  <a:extLst>
                    <a:ext uri="{9D8B030D-6E8A-4147-A177-3AD203B41FA5}">
                      <a16:colId xmlns:a16="http://schemas.microsoft.com/office/drawing/2014/main" val="431739368"/>
                    </a:ext>
                  </a:extLst>
                </a:gridCol>
                <a:gridCol w="1056638">
                  <a:extLst>
                    <a:ext uri="{9D8B030D-6E8A-4147-A177-3AD203B41FA5}">
                      <a16:colId xmlns:a16="http://schemas.microsoft.com/office/drawing/2014/main" val="3285184280"/>
                    </a:ext>
                  </a:extLst>
                </a:gridCol>
                <a:gridCol w="1057332">
                  <a:extLst>
                    <a:ext uri="{9D8B030D-6E8A-4147-A177-3AD203B41FA5}">
                      <a16:colId xmlns:a16="http://schemas.microsoft.com/office/drawing/2014/main" val="3428843000"/>
                    </a:ext>
                  </a:extLst>
                </a:gridCol>
                <a:gridCol w="1056638">
                  <a:extLst>
                    <a:ext uri="{9D8B030D-6E8A-4147-A177-3AD203B41FA5}">
                      <a16:colId xmlns:a16="http://schemas.microsoft.com/office/drawing/2014/main" val="3538403513"/>
                    </a:ext>
                  </a:extLst>
                </a:gridCol>
                <a:gridCol w="1057332">
                  <a:extLst>
                    <a:ext uri="{9D8B030D-6E8A-4147-A177-3AD203B41FA5}">
                      <a16:colId xmlns:a16="http://schemas.microsoft.com/office/drawing/2014/main" val="2958604486"/>
                    </a:ext>
                  </a:extLst>
                </a:gridCol>
              </a:tblGrid>
              <a:tr h="792388">
                <a:tc>
                  <a:txBody>
                    <a:bodyPr/>
                    <a:lstStyle/>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Product </a:t>
                      </a:r>
                    </a:p>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blocks of Peer Coaches and/or Competitors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Rocket</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blocks of Peer Coaches and/or Competitors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Glass</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blocks of Competitors and/or Alternates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Blue</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Pending availability</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Intro</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583878091"/>
                  </a:ext>
                </a:extLst>
              </a:tr>
            </a:tbl>
          </a:graphicData>
        </a:graphic>
      </p:graphicFrame>
      <p:sp>
        <p:nvSpPr>
          <p:cNvPr id="11" name="Action Button: Go Back or Previous 10">
            <a:hlinkClick r:id="" action="ppaction://hlinkshowjump?jump=lastslideviewed" highlightClick="1"/>
            <a:extLst>
              <a:ext uri="{FF2B5EF4-FFF2-40B4-BE49-F238E27FC236}">
                <a16:creationId xmlns:a16="http://schemas.microsoft.com/office/drawing/2014/main" id="{508029C1-AC4D-4A58-922F-CBEAA536EE83}"/>
              </a:ext>
            </a:extLst>
          </p:cNvPr>
          <p:cNvSpPr/>
          <p:nvPr/>
        </p:nvSpPr>
        <p:spPr>
          <a:xfrm>
            <a:off x="8344997" y="5988449"/>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0943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2">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D63B199-5B7D-4B1D-8993-8CF04277BD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 b="10501"/>
          <a:stretch/>
        </p:blipFill>
        <p:spPr>
          <a:xfrm>
            <a:off x="4940497" y="1690689"/>
            <a:ext cx="4203503"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9" name="Content Placeholder 8">
            <a:extLst>
              <a:ext uri="{FF2B5EF4-FFF2-40B4-BE49-F238E27FC236}">
                <a16:creationId xmlns:a16="http://schemas.microsoft.com/office/drawing/2014/main" id="{ED929D11-F8D4-4EED-9E34-9C7B68558279}"/>
              </a:ext>
            </a:extLst>
          </p:cNvPr>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10993" t="17664" r="10995" b="14840"/>
          <a:stretch/>
        </p:blipFill>
        <p:spPr>
          <a:xfrm>
            <a:off x="3593306" y="4327137"/>
            <a:ext cx="5550694"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25"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5678446"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gn="l">
              <a:lnSpc>
                <a:spcPct val="90000"/>
              </a:lnSpc>
            </a:pPr>
            <a:r>
              <a:rPr lang="en-US" kern="1200">
                <a:solidFill>
                  <a:schemeClr val="bg1"/>
                </a:solidFill>
                <a:latin typeface="+mj-lt"/>
                <a:ea typeface="+mj-ea"/>
                <a:cs typeface="+mj-cs"/>
              </a:rPr>
              <a:t>UTISC – Opportunity to Play Buyer</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sz="half" idx="1"/>
          </p:nvPr>
        </p:nvSpPr>
        <p:spPr>
          <a:xfrm>
            <a:off x="628650" y="2015406"/>
            <a:ext cx="3823334" cy="4065986"/>
          </a:xfrm>
        </p:spPr>
        <p:txBody>
          <a:bodyPr vert="horz" lIns="91440" tIns="45720" rIns="91440" bIns="45720" rtlCol="0" anchor="t">
            <a:normAutofit/>
          </a:bodyPr>
          <a:lstStyle/>
          <a:p>
            <a:pPr indent="-228600">
              <a:lnSpc>
                <a:spcPct val="90000"/>
              </a:lnSpc>
            </a:pPr>
            <a:r>
              <a:rPr lang="en-US" sz="1400"/>
              <a:t>Buyers will interact directly with the competitors for their role play room</a:t>
            </a:r>
          </a:p>
          <a:p>
            <a:pPr indent="-228600">
              <a:lnSpc>
                <a:spcPct val="90000"/>
              </a:lnSpc>
            </a:pPr>
            <a:r>
              <a:rPr lang="en-US" sz="1400"/>
              <a:t>The buyer role and background information (story, social style, needs, objections, and acceptable closes) will be provided prior to the competition so the buyers can prepare (it is imperative that the buyer information be kept private)</a:t>
            </a:r>
          </a:p>
          <a:p>
            <a:pPr indent="-228600">
              <a:lnSpc>
                <a:spcPct val="90000"/>
              </a:lnSpc>
            </a:pPr>
            <a:r>
              <a:rPr lang="en-US" sz="1400"/>
              <a:t>Buyers will have a few minutes following each role play to talk with their student/seller in the hallway outside the role play room; precious time for feedback and networking</a:t>
            </a:r>
          </a:p>
          <a:p>
            <a:pPr indent="-228600">
              <a:lnSpc>
                <a:spcPct val="90000"/>
              </a:lnSpc>
            </a:pPr>
            <a:r>
              <a:rPr lang="en-US" sz="1400"/>
              <a:t>Both judges and buyers are expected to play their role for the duration of the round to ensure consistency and fairness</a:t>
            </a:r>
          </a:p>
          <a:p>
            <a:pPr indent="-228600">
              <a:lnSpc>
                <a:spcPct val="90000"/>
              </a:lnSpc>
            </a:pPr>
            <a:endParaRPr lang="en-US" sz="1400"/>
          </a:p>
          <a:p>
            <a:pPr indent="-228600">
              <a:lnSpc>
                <a:spcPct val="90000"/>
              </a:lnSpc>
            </a:pPr>
            <a:endParaRPr lang="en-US" sz="1400"/>
          </a:p>
        </p:txBody>
      </p:sp>
      <p:pic>
        <p:nvPicPr>
          <p:cNvPr id="5" name="Picture 4">
            <a:hlinkClick r:id="rId5"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6"/>
          <a:stretch>
            <a:fillRect/>
          </a:stretch>
        </p:blipFill>
        <p:spPr>
          <a:xfrm>
            <a:off x="6796585" y="6044114"/>
            <a:ext cx="634039" cy="542591"/>
          </a:xfrm>
          <a:prstGeom prst="rect">
            <a:avLst/>
          </a:prstGeom>
        </p:spPr>
      </p:pic>
      <p:sp>
        <p:nvSpPr>
          <p:cNvPr id="6" name="Action Button: Go to Beginning 5">
            <a:hlinkClick r:id="rId7" action="ppaction://hlinksldjump" highlightClick="1"/>
            <a:extLst>
              <a:ext uri="{FF2B5EF4-FFF2-40B4-BE49-F238E27FC236}">
                <a16:creationId xmlns:a16="http://schemas.microsoft.com/office/drawing/2014/main" id="{F68F2346-4C42-46D2-A5C0-4771BD7074DB}"/>
              </a:ext>
            </a:extLst>
          </p:cNvPr>
          <p:cNvSpPr/>
          <p:nvPr/>
        </p:nvSpPr>
        <p:spPr>
          <a:xfrm>
            <a:off x="7520215" y="6044114"/>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5" name="Table 14">
            <a:extLst>
              <a:ext uri="{FF2B5EF4-FFF2-40B4-BE49-F238E27FC236}">
                <a16:creationId xmlns:a16="http://schemas.microsoft.com/office/drawing/2014/main" id="{B11DC683-8011-4D93-8752-63F45006E7D8}"/>
              </a:ext>
            </a:extLst>
          </p:cNvPr>
          <p:cNvGraphicFramePr>
            <a:graphicFrameLocks noGrp="1"/>
          </p:cNvGraphicFramePr>
          <p:nvPr>
            <p:extLst>
              <p:ext uri="{D42A27DB-BD31-4B8C-83A1-F6EECF244321}">
                <p14:modId xmlns:p14="http://schemas.microsoft.com/office/powerpoint/2010/main" val="3713620136"/>
              </p:ext>
            </p:extLst>
          </p:nvPr>
        </p:nvGraphicFramePr>
        <p:xfrm>
          <a:off x="360445" y="6094716"/>
          <a:ext cx="5284578" cy="441385"/>
        </p:xfrm>
        <a:graphic>
          <a:graphicData uri="http://schemas.openxmlformats.org/drawingml/2006/table">
            <a:tbl>
              <a:tblPr firstRow="1" firstCol="1" bandRow="1"/>
              <a:tblGrid>
                <a:gridCol w="1056638">
                  <a:extLst>
                    <a:ext uri="{9D8B030D-6E8A-4147-A177-3AD203B41FA5}">
                      <a16:colId xmlns:a16="http://schemas.microsoft.com/office/drawing/2014/main" val="431739368"/>
                    </a:ext>
                  </a:extLst>
                </a:gridCol>
                <a:gridCol w="1056638">
                  <a:extLst>
                    <a:ext uri="{9D8B030D-6E8A-4147-A177-3AD203B41FA5}">
                      <a16:colId xmlns:a16="http://schemas.microsoft.com/office/drawing/2014/main" val="3285184280"/>
                    </a:ext>
                  </a:extLst>
                </a:gridCol>
                <a:gridCol w="1057332">
                  <a:extLst>
                    <a:ext uri="{9D8B030D-6E8A-4147-A177-3AD203B41FA5}">
                      <a16:colId xmlns:a16="http://schemas.microsoft.com/office/drawing/2014/main" val="3428843000"/>
                    </a:ext>
                  </a:extLst>
                </a:gridCol>
                <a:gridCol w="1056638">
                  <a:extLst>
                    <a:ext uri="{9D8B030D-6E8A-4147-A177-3AD203B41FA5}">
                      <a16:colId xmlns:a16="http://schemas.microsoft.com/office/drawing/2014/main" val="3538403513"/>
                    </a:ext>
                  </a:extLst>
                </a:gridCol>
                <a:gridCol w="1057332">
                  <a:extLst>
                    <a:ext uri="{9D8B030D-6E8A-4147-A177-3AD203B41FA5}">
                      <a16:colId xmlns:a16="http://schemas.microsoft.com/office/drawing/2014/main" val="2958604486"/>
                    </a:ext>
                  </a:extLst>
                </a:gridCol>
              </a:tblGrid>
              <a:tr h="4413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Product </a:t>
                      </a:r>
                    </a:p>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BC9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Rocket</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99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Glass</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BF8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Blue</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DB3E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Intro</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B"/>
                    </a:solidFill>
                  </a:tcPr>
                </a:tc>
                <a:extLst>
                  <a:ext uri="{0D108BD9-81ED-4DB2-BD59-A6C34878D82A}">
                    <a16:rowId xmlns:a16="http://schemas.microsoft.com/office/drawing/2014/main" val="583878091"/>
                  </a:ext>
                </a:extLst>
              </a:tr>
            </a:tbl>
          </a:graphicData>
        </a:graphic>
      </p:graphicFrame>
      <p:sp>
        <p:nvSpPr>
          <p:cNvPr id="12" name="Action Button: Go Back or Previous 11">
            <a:hlinkClick r:id="" action="ppaction://hlinkshowjump?jump=lastslideviewed" highlightClick="1"/>
            <a:extLst>
              <a:ext uri="{FF2B5EF4-FFF2-40B4-BE49-F238E27FC236}">
                <a16:creationId xmlns:a16="http://schemas.microsoft.com/office/drawing/2014/main" id="{975CA03C-DA01-4520-81E5-641B70467703}"/>
              </a:ext>
            </a:extLst>
          </p:cNvPr>
          <p:cNvSpPr/>
          <p:nvPr/>
        </p:nvSpPr>
        <p:spPr>
          <a:xfrm>
            <a:off x="8243845" y="6035013"/>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9455446"/>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6">
            <a:extLst>
              <a:ext uri="{FF2B5EF4-FFF2-40B4-BE49-F238E27FC236}">
                <a16:creationId xmlns:a16="http://schemas.microsoft.com/office/drawing/2014/main" id="{94902568-EA0F-40BA-A9AA-6CB3380F38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6848"/>
            <a:ext cx="9144000" cy="6851151"/>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24631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68580" tIns="34290" rIns="68580" bIns="34290" rtlCol="0" anchor="t">
            <a:normAutofit/>
          </a:bodyPr>
          <a:lstStyle/>
          <a:p>
            <a:pPr marL="0" marR="0" lvl="0" indent="0" algn="ctr" defTabSz="914400" rtl="0" eaLnBrk="1" fontAlgn="auto" latinLnBrk="0" hangingPunct="1">
              <a:lnSpc>
                <a:spcPct val="100000"/>
              </a:lnSpc>
              <a:spcBef>
                <a:spcPts val="0"/>
              </a:spcBef>
              <a:spcAft>
                <a:spcPts val="750"/>
              </a:spcAft>
              <a:buClr>
                <a:prstClr val="black"/>
              </a:buClr>
              <a:buSzPct val="100000"/>
              <a:buFontTx/>
              <a:buNone/>
              <a:tabLst/>
              <a:defRPr/>
            </a:pPr>
            <a:endParaRPr kumimoji="0" lang="en-US" sz="1200" b="0" i="0" u="none" strike="noStrike" kern="1200" cap="all" spc="0" normalizeH="0" baseline="0" noProof="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a:xfrm>
            <a:off x="568370" y="3149961"/>
            <a:ext cx="3153103" cy="1007066"/>
          </a:xfrm>
        </p:spPr>
        <p:txBody>
          <a:bodyPr vert="horz" lIns="91440" tIns="45720" rIns="91440" bIns="45720" rtlCol="0" anchor="ctr">
            <a:normAutofit/>
          </a:bodyPr>
          <a:lstStyle/>
          <a:p>
            <a:pPr>
              <a:lnSpc>
                <a:spcPct val="90000"/>
              </a:lnSpc>
            </a:pPr>
            <a:r>
              <a:rPr lang="en-US" sz="2400" kern="1200" dirty="0">
                <a:solidFill>
                  <a:schemeClr val="tx1"/>
                </a:solidFill>
                <a:latin typeface="+mj-lt"/>
                <a:ea typeface="+mj-ea"/>
                <a:cs typeface="+mj-cs"/>
              </a:rPr>
              <a:t>UTISC – Award Reception Seats</a:t>
            </a:r>
          </a:p>
        </p:txBody>
      </p:sp>
      <p:cxnSp>
        <p:nvCxnSpPr>
          <p:cNvPr id="19" name="Straight Connector 1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5115" y="4226880"/>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F8066A-629D-48D8-B326-AA198482407E}"/>
              </a:ext>
            </a:extLst>
          </p:cNvPr>
          <p:cNvSpPr>
            <a:spLocks noGrp="1"/>
          </p:cNvSpPr>
          <p:nvPr>
            <p:ph sz="half" idx="1"/>
          </p:nvPr>
        </p:nvSpPr>
        <p:spPr>
          <a:xfrm>
            <a:off x="430421" y="4277679"/>
            <a:ext cx="3444766" cy="1964879"/>
          </a:xfrm>
        </p:spPr>
        <p:txBody>
          <a:bodyPr vert="horz" lIns="91440" tIns="45720" rIns="91440" bIns="45720" rtlCol="0" anchor="ctr">
            <a:normAutofit/>
          </a:bodyPr>
          <a:lstStyle/>
          <a:p>
            <a:pPr indent="-228600">
              <a:lnSpc>
                <a:spcPct val="90000"/>
              </a:lnSpc>
            </a:pPr>
            <a:r>
              <a:rPr lang="en-US" sz="1600" dirty="0"/>
              <a:t>Luncheon at the end of the UTISC to announce placement of the Finalists, Semi-Finalists, and university teams </a:t>
            </a:r>
          </a:p>
        </p:txBody>
      </p:sp>
      <p:pic>
        <p:nvPicPr>
          <p:cNvPr id="10" name="Picture 9">
            <a:hlinkClick r:id="rId3" action="ppaction://hlinksldjump"/>
            <a:extLst>
              <a:ext uri="{FF2B5EF4-FFF2-40B4-BE49-F238E27FC236}">
                <a16:creationId xmlns:a16="http://schemas.microsoft.com/office/drawing/2014/main" id="{27C170B9-A98C-4775-A7A7-739A8D95FADA}"/>
              </a:ext>
            </a:extLst>
          </p:cNvPr>
          <p:cNvPicPr>
            <a:picLocks noChangeAspect="1"/>
          </p:cNvPicPr>
          <p:nvPr/>
        </p:nvPicPr>
        <p:blipFill>
          <a:blip r:embed="rId4"/>
          <a:stretch>
            <a:fillRect/>
          </a:stretch>
        </p:blipFill>
        <p:spPr>
          <a:xfrm>
            <a:off x="6705600" y="6156934"/>
            <a:ext cx="634039" cy="542591"/>
          </a:xfrm>
          <a:prstGeom prst="rect">
            <a:avLst/>
          </a:prstGeom>
        </p:spPr>
      </p:pic>
      <p:sp>
        <p:nvSpPr>
          <p:cNvPr id="11" name="Action Button: Go to Beginning 10">
            <a:hlinkClick r:id="rId5" action="ppaction://hlinksldjump" highlightClick="1"/>
            <a:extLst>
              <a:ext uri="{FF2B5EF4-FFF2-40B4-BE49-F238E27FC236}">
                <a16:creationId xmlns:a16="http://schemas.microsoft.com/office/drawing/2014/main" id="{D81FD5BF-C43D-4E03-B6D7-D0F3A3F66ADA}"/>
              </a:ext>
            </a:extLst>
          </p:cNvPr>
          <p:cNvSpPr/>
          <p:nvPr/>
        </p:nvSpPr>
        <p:spPr>
          <a:xfrm>
            <a:off x="7429230" y="6156934"/>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4" name="Table 13">
            <a:extLst>
              <a:ext uri="{FF2B5EF4-FFF2-40B4-BE49-F238E27FC236}">
                <a16:creationId xmlns:a16="http://schemas.microsoft.com/office/drawing/2014/main" id="{F587B108-F2D8-4625-AAB6-07AB2E4C4AD0}"/>
              </a:ext>
            </a:extLst>
          </p:cNvPr>
          <p:cNvGraphicFramePr>
            <a:graphicFrameLocks noGrp="1"/>
          </p:cNvGraphicFramePr>
          <p:nvPr>
            <p:extLst>
              <p:ext uri="{D42A27DB-BD31-4B8C-83A1-F6EECF244321}">
                <p14:modId xmlns:p14="http://schemas.microsoft.com/office/powerpoint/2010/main" val="2903934667"/>
              </p:ext>
            </p:extLst>
          </p:nvPr>
        </p:nvGraphicFramePr>
        <p:xfrm>
          <a:off x="430421" y="6156934"/>
          <a:ext cx="5284578" cy="407717"/>
        </p:xfrm>
        <a:graphic>
          <a:graphicData uri="http://schemas.openxmlformats.org/drawingml/2006/table">
            <a:tbl>
              <a:tblPr firstRow="1" firstCol="1" bandRow="1"/>
              <a:tblGrid>
                <a:gridCol w="1056638">
                  <a:extLst>
                    <a:ext uri="{9D8B030D-6E8A-4147-A177-3AD203B41FA5}">
                      <a16:colId xmlns:a16="http://schemas.microsoft.com/office/drawing/2014/main" val="431739368"/>
                    </a:ext>
                  </a:extLst>
                </a:gridCol>
                <a:gridCol w="1056638">
                  <a:extLst>
                    <a:ext uri="{9D8B030D-6E8A-4147-A177-3AD203B41FA5}">
                      <a16:colId xmlns:a16="http://schemas.microsoft.com/office/drawing/2014/main" val="3285184280"/>
                    </a:ext>
                  </a:extLst>
                </a:gridCol>
                <a:gridCol w="1057332">
                  <a:extLst>
                    <a:ext uri="{9D8B030D-6E8A-4147-A177-3AD203B41FA5}">
                      <a16:colId xmlns:a16="http://schemas.microsoft.com/office/drawing/2014/main" val="3428843000"/>
                    </a:ext>
                  </a:extLst>
                </a:gridCol>
                <a:gridCol w="1056638">
                  <a:extLst>
                    <a:ext uri="{9D8B030D-6E8A-4147-A177-3AD203B41FA5}">
                      <a16:colId xmlns:a16="http://schemas.microsoft.com/office/drawing/2014/main" val="3538403513"/>
                    </a:ext>
                  </a:extLst>
                </a:gridCol>
                <a:gridCol w="1057332">
                  <a:extLst>
                    <a:ext uri="{9D8B030D-6E8A-4147-A177-3AD203B41FA5}">
                      <a16:colId xmlns:a16="http://schemas.microsoft.com/office/drawing/2014/main" val="2958604486"/>
                    </a:ext>
                  </a:extLst>
                </a:gridCol>
              </a:tblGrid>
              <a:tr h="407717">
                <a:tc>
                  <a:txBody>
                    <a:bodyPr/>
                    <a:lstStyle/>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Product </a:t>
                      </a:r>
                    </a:p>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Unlimited</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Rocket</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Unlimited</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Glass</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Blue</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Intro</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583878091"/>
                  </a:ext>
                </a:extLst>
              </a:tr>
            </a:tbl>
          </a:graphicData>
        </a:graphic>
      </p:graphicFrame>
      <p:sp>
        <p:nvSpPr>
          <p:cNvPr id="15" name="Action Button: Go Back or Previous 14">
            <a:hlinkClick r:id="" action="ppaction://hlinkshowjump?jump=lastslideviewed" highlightClick="1"/>
            <a:extLst>
              <a:ext uri="{FF2B5EF4-FFF2-40B4-BE49-F238E27FC236}">
                <a16:creationId xmlns:a16="http://schemas.microsoft.com/office/drawing/2014/main" id="{0B39A079-81C0-4722-8F9F-C04F0B081097}"/>
              </a:ext>
            </a:extLst>
          </p:cNvPr>
          <p:cNvSpPr/>
          <p:nvPr/>
        </p:nvSpPr>
        <p:spPr>
          <a:xfrm>
            <a:off x="8152860" y="6149621"/>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5425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F728A7EE-A262-4C09-8529-55EBC02316C1}"/>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9091" b="9091"/>
          <a:stretch/>
        </p:blipFill>
        <p:spPr>
          <a:xfrm>
            <a:off x="20" y="10"/>
            <a:ext cx="9143980" cy="6857990"/>
          </a:xfrm>
          <a:prstGeom prst="rect">
            <a:avLst/>
          </a:prstGeom>
        </p:spPr>
      </p:pic>
      <p:sp>
        <p:nvSpPr>
          <p:cNvPr id="14" name="Freeform: Shape 13">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62605" y="-2"/>
            <a:ext cx="4081395"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a:xfrm>
            <a:off x="5888273" y="632990"/>
            <a:ext cx="3046982" cy="1043409"/>
          </a:xfrm>
        </p:spPr>
        <p:txBody>
          <a:bodyPr vert="horz" lIns="91440" tIns="45720" rIns="91440" bIns="45720" rtlCol="0" anchor="ctr">
            <a:normAutofit/>
          </a:bodyPr>
          <a:lstStyle/>
          <a:p>
            <a:pPr algn="l">
              <a:lnSpc>
                <a:spcPct val="90000"/>
              </a:lnSpc>
            </a:pPr>
            <a:r>
              <a:rPr lang="en-US" sz="3100"/>
              <a:t>UTISC – Career Fair Table</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sz="half" idx="1"/>
          </p:nvPr>
        </p:nvSpPr>
        <p:spPr>
          <a:xfrm>
            <a:off x="5715773" y="1774372"/>
            <a:ext cx="3046981" cy="2754086"/>
          </a:xfrm>
        </p:spPr>
        <p:txBody>
          <a:bodyPr vert="horz" lIns="91440" tIns="45720" rIns="91440" bIns="45720" rtlCol="0" anchor="t">
            <a:normAutofit/>
          </a:bodyPr>
          <a:lstStyle/>
          <a:p>
            <a:pPr indent="-228600">
              <a:lnSpc>
                <a:spcPct val="90000"/>
              </a:lnSpc>
            </a:pPr>
            <a:r>
              <a:rPr lang="en-US" sz="1600"/>
              <a:t>Takes place on Friday concurrent to Round 1</a:t>
            </a:r>
          </a:p>
          <a:p>
            <a:pPr indent="-228600">
              <a:lnSpc>
                <a:spcPct val="90000"/>
              </a:lnSpc>
            </a:pPr>
            <a:r>
              <a:rPr lang="en-US" sz="1600"/>
              <a:t>One skirted 6’ table and 2 chairs</a:t>
            </a:r>
          </a:p>
          <a:p>
            <a:pPr indent="-228600">
              <a:lnSpc>
                <a:spcPct val="90000"/>
              </a:lnSpc>
            </a:pPr>
            <a:r>
              <a:rPr lang="en-US" sz="1600"/>
              <a:t>Sponsors will be provided with tickets to pass out to students who actively engage them at the Career Fair.  The tickets will be entered into a raffle drawing for the students to win prizes</a:t>
            </a:r>
          </a:p>
        </p:txBody>
      </p:sp>
      <p:pic>
        <p:nvPicPr>
          <p:cNvPr id="5" name="Picture 4">
            <a:hlinkClick r:id="rId3"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4"/>
          <a:stretch>
            <a:fillRect/>
          </a:stretch>
        </p:blipFill>
        <p:spPr>
          <a:xfrm>
            <a:off x="6825702" y="6156934"/>
            <a:ext cx="634039" cy="542591"/>
          </a:xfrm>
          <a:prstGeom prst="rect">
            <a:avLst/>
          </a:prstGeom>
        </p:spPr>
      </p:pic>
      <p:sp>
        <p:nvSpPr>
          <p:cNvPr id="6" name="Action Button: Go to Beginning 5">
            <a:hlinkClick r:id="rId5" action="ppaction://hlinksldjump" highlightClick="1"/>
            <a:extLst>
              <a:ext uri="{FF2B5EF4-FFF2-40B4-BE49-F238E27FC236}">
                <a16:creationId xmlns:a16="http://schemas.microsoft.com/office/drawing/2014/main" id="{F68F2346-4C42-46D2-A5C0-4771BD7074DB}"/>
              </a:ext>
            </a:extLst>
          </p:cNvPr>
          <p:cNvSpPr/>
          <p:nvPr/>
        </p:nvSpPr>
        <p:spPr>
          <a:xfrm>
            <a:off x="7549332" y="6156934"/>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Table 9">
            <a:extLst>
              <a:ext uri="{FF2B5EF4-FFF2-40B4-BE49-F238E27FC236}">
                <a16:creationId xmlns:a16="http://schemas.microsoft.com/office/drawing/2014/main" id="{0354761A-E13F-45E5-A3D4-CCB3D8BD0944}"/>
              </a:ext>
            </a:extLst>
          </p:cNvPr>
          <p:cNvGraphicFramePr>
            <a:graphicFrameLocks noGrp="1"/>
          </p:cNvGraphicFramePr>
          <p:nvPr>
            <p:extLst>
              <p:ext uri="{D42A27DB-BD31-4B8C-83A1-F6EECF244321}">
                <p14:modId xmlns:p14="http://schemas.microsoft.com/office/powerpoint/2010/main" val="3423669880"/>
              </p:ext>
            </p:extLst>
          </p:nvPr>
        </p:nvGraphicFramePr>
        <p:xfrm>
          <a:off x="430421" y="6156934"/>
          <a:ext cx="5284578" cy="407717"/>
        </p:xfrm>
        <a:graphic>
          <a:graphicData uri="http://schemas.openxmlformats.org/drawingml/2006/table">
            <a:tbl>
              <a:tblPr firstRow="1" firstCol="1" bandRow="1"/>
              <a:tblGrid>
                <a:gridCol w="1056638">
                  <a:extLst>
                    <a:ext uri="{9D8B030D-6E8A-4147-A177-3AD203B41FA5}">
                      <a16:colId xmlns:a16="http://schemas.microsoft.com/office/drawing/2014/main" val="431739368"/>
                    </a:ext>
                  </a:extLst>
                </a:gridCol>
                <a:gridCol w="1056638">
                  <a:extLst>
                    <a:ext uri="{9D8B030D-6E8A-4147-A177-3AD203B41FA5}">
                      <a16:colId xmlns:a16="http://schemas.microsoft.com/office/drawing/2014/main" val="3285184280"/>
                    </a:ext>
                  </a:extLst>
                </a:gridCol>
                <a:gridCol w="1057332">
                  <a:extLst>
                    <a:ext uri="{9D8B030D-6E8A-4147-A177-3AD203B41FA5}">
                      <a16:colId xmlns:a16="http://schemas.microsoft.com/office/drawing/2014/main" val="3428843000"/>
                    </a:ext>
                  </a:extLst>
                </a:gridCol>
                <a:gridCol w="1056638">
                  <a:extLst>
                    <a:ext uri="{9D8B030D-6E8A-4147-A177-3AD203B41FA5}">
                      <a16:colId xmlns:a16="http://schemas.microsoft.com/office/drawing/2014/main" val="3538403513"/>
                    </a:ext>
                  </a:extLst>
                </a:gridCol>
                <a:gridCol w="1057332">
                  <a:extLst>
                    <a:ext uri="{9D8B030D-6E8A-4147-A177-3AD203B41FA5}">
                      <a16:colId xmlns:a16="http://schemas.microsoft.com/office/drawing/2014/main" val="2958604486"/>
                    </a:ext>
                  </a:extLst>
                </a:gridCol>
              </a:tblGrid>
              <a:tr h="407717">
                <a:tc>
                  <a:txBody>
                    <a:bodyPr/>
                    <a:lstStyle/>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Product </a:t>
                      </a:r>
                    </a:p>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Prominent</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Rocket</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Prominent</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Glass</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Blue</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Intro</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583878091"/>
                  </a:ext>
                </a:extLst>
              </a:tr>
            </a:tbl>
          </a:graphicData>
        </a:graphic>
      </p:graphicFrame>
      <p:sp>
        <p:nvSpPr>
          <p:cNvPr id="11" name="Action Button: Go Back or Previous 10">
            <a:hlinkClick r:id="" action="ppaction://hlinkshowjump?jump=lastslideviewed" highlightClick="1"/>
            <a:extLst>
              <a:ext uri="{FF2B5EF4-FFF2-40B4-BE49-F238E27FC236}">
                <a16:creationId xmlns:a16="http://schemas.microsoft.com/office/drawing/2014/main" id="{BFF555D2-A994-4D5C-A0A7-4A8BE5407399}"/>
              </a:ext>
            </a:extLst>
          </p:cNvPr>
          <p:cNvSpPr/>
          <p:nvPr/>
        </p:nvSpPr>
        <p:spPr>
          <a:xfrm>
            <a:off x="8272962" y="6147834"/>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967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p:txBody>
          <a:bodyPr>
            <a:normAutofit/>
          </a:bodyPr>
          <a:lstStyle/>
          <a:p>
            <a:r>
              <a:rPr lang="en-US" dirty="0"/>
              <a:t>UTISC – Discussion Forums</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sz="half" idx="1"/>
          </p:nvPr>
        </p:nvSpPr>
        <p:spPr>
          <a:xfrm>
            <a:off x="457200" y="1600200"/>
            <a:ext cx="3200400" cy="4525963"/>
          </a:xfrm>
        </p:spPr>
        <p:txBody>
          <a:bodyPr>
            <a:normAutofit/>
          </a:bodyPr>
          <a:lstStyle/>
          <a:p>
            <a:r>
              <a:rPr lang="en-US" dirty="0"/>
              <a:t>Gain insight and participate in guiding students’ professional development and skills</a:t>
            </a:r>
          </a:p>
          <a:p>
            <a:endParaRPr lang="en-US" dirty="0"/>
          </a:p>
          <a:p>
            <a:endParaRPr lang="en-US" dirty="0"/>
          </a:p>
        </p:txBody>
      </p:sp>
      <p:sp>
        <p:nvSpPr>
          <p:cNvPr id="4" name="Content Placeholder 3">
            <a:extLst>
              <a:ext uri="{FF2B5EF4-FFF2-40B4-BE49-F238E27FC236}">
                <a16:creationId xmlns:a16="http://schemas.microsoft.com/office/drawing/2014/main" id="{2575D0A1-25D1-4078-966E-6E68F3B6F010}"/>
              </a:ext>
            </a:extLst>
          </p:cNvPr>
          <p:cNvSpPr>
            <a:spLocks noGrp="1"/>
          </p:cNvSpPr>
          <p:nvPr>
            <p:ph sz="half" idx="2"/>
          </p:nvPr>
        </p:nvSpPr>
        <p:spPr/>
        <p:txBody>
          <a:bodyPr/>
          <a:lstStyle/>
          <a:p>
            <a:endParaRPr lang="en-US" dirty="0"/>
          </a:p>
        </p:txBody>
      </p:sp>
      <p:pic>
        <p:nvPicPr>
          <p:cNvPr id="5" name="Picture 4">
            <a:hlinkClick r:id="rId2"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3"/>
          <a:stretch>
            <a:fillRect/>
          </a:stretch>
        </p:blipFill>
        <p:spPr>
          <a:xfrm>
            <a:off x="6718816" y="6147617"/>
            <a:ext cx="634039" cy="542591"/>
          </a:xfrm>
          <a:prstGeom prst="rect">
            <a:avLst/>
          </a:prstGeom>
        </p:spPr>
      </p:pic>
      <p:sp>
        <p:nvSpPr>
          <p:cNvPr id="6" name="Action Button: Go to Beginning 5">
            <a:hlinkClick r:id="rId4" action="ppaction://hlinksldjump" highlightClick="1"/>
            <a:extLst>
              <a:ext uri="{FF2B5EF4-FFF2-40B4-BE49-F238E27FC236}">
                <a16:creationId xmlns:a16="http://schemas.microsoft.com/office/drawing/2014/main" id="{F68F2346-4C42-46D2-A5C0-4771BD7074DB}"/>
              </a:ext>
            </a:extLst>
          </p:cNvPr>
          <p:cNvSpPr/>
          <p:nvPr/>
        </p:nvSpPr>
        <p:spPr>
          <a:xfrm>
            <a:off x="7442446" y="614761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13">
            <a:extLst>
              <a:ext uri="{FF2B5EF4-FFF2-40B4-BE49-F238E27FC236}">
                <a16:creationId xmlns:a16="http://schemas.microsoft.com/office/drawing/2014/main" id="{06F9B95B-BE7F-4DC3-9766-F58FD5BA0FF1}"/>
              </a:ext>
            </a:extLst>
          </p:cNvPr>
          <p:cNvPicPr>
            <a:picLocks noChangeAspect="1"/>
          </p:cNvPicPr>
          <p:nvPr/>
        </p:nvPicPr>
        <p:blipFill>
          <a:blip r:embed="rId5"/>
          <a:stretch>
            <a:fillRect/>
          </a:stretch>
        </p:blipFill>
        <p:spPr>
          <a:xfrm>
            <a:off x="3733800" y="2594678"/>
            <a:ext cx="5231288" cy="3531485"/>
          </a:xfrm>
          <a:prstGeom prst="rect">
            <a:avLst/>
          </a:prstGeom>
        </p:spPr>
      </p:pic>
      <p:pic>
        <p:nvPicPr>
          <p:cNvPr id="9" name="Picture 8">
            <a:extLst>
              <a:ext uri="{FF2B5EF4-FFF2-40B4-BE49-F238E27FC236}">
                <a16:creationId xmlns:a16="http://schemas.microsoft.com/office/drawing/2014/main" id="{09317093-0706-446D-A2EE-3CBDBB1BF625}"/>
              </a:ext>
            </a:extLst>
          </p:cNvPr>
          <p:cNvPicPr>
            <a:picLocks noChangeAspect="1"/>
          </p:cNvPicPr>
          <p:nvPr/>
        </p:nvPicPr>
        <p:blipFill rotWithShape="1">
          <a:blip r:embed="rId6"/>
          <a:srcRect b="4323"/>
          <a:stretch/>
        </p:blipFill>
        <p:spPr>
          <a:xfrm>
            <a:off x="6952813" y="1142076"/>
            <a:ext cx="1530283" cy="1802899"/>
          </a:xfrm>
          <a:prstGeom prst="rect">
            <a:avLst/>
          </a:prstGeom>
        </p:spPr>
      </p:pic>
      <p:graphicFrame>
        <p:nvGraphicFramePr>
          <p:cNvPr id="10" name="Table 9">
            <a:extLst>
              <a:ext uri="{FF2B5EF4-FFF2-40B4-BE49-F238E27FC236}">
                <a16:creationId xmlns:a16="http://schemas.microsoft.com/office/drawing/2014/main" id="{BDC69F11-689B-4CBF-861E-19C592E63D1D}"/>
              </a:ext>
            </a:extLst>
          </p:cNvPr>
          <p:cNvGraphicFramePr>
            <a:graphicFrameLocks noGrp="1"/>
          </p:cNvGraphicFramePr>
          <p:nvPr>
            <p:extLst>
              <p:ext uri="{D42A27DB-BD31-4B8C-83A1-F6EECF244321}">
                <p14:modId xmlns:p14="http://schemas.microsoft.com/office/powerpoint/2010/main" val="2446706318"/>
              </p:ext>
            </p:extLst>
          </p:nvPr>
        </p:nvGraphicFramePr>
        <p:xfrm>
          <a:off x="430421" y="6156934"/>
          <a:ext cx="5284578" cy="407717"/>
        </p:xfrm>
        <a:graphic>
          <a:graphicData uri="http://schemas.openxmlformats.org/drawingml/2006/table">
            <a:tbl>
              <a:tblPr firstRow="1" firstCol="1" bandRow="1"/>
              <a:tblGrid>
                <a:gridCol w="1056638">
                  <a:extLst>
                    <a:ext uri="{9D8B030D-6E8A-4147-A177-3AD203B41FA5}">
                      <a16:colId xmlns:a16="http://schemas.microsoft.com/office/drawing/2014/main" val="431739368"/>
                    </a:ext>
                  </a:extLst>
                </a:gridCol>
                <a:gridCol w="1056638">
                  <a:extLst>
                    <a:ext uri="{9D8B030D-6E8A-4147-A177-3AD203B41FA5}">
                      <a16:colId xmlns:a16="http://schemas.microsoft.com/office/drawing/2014/main" val="3285184280"/>
                    </a:ext>
                  </a:extLst>
                </a:gridCol>
                <a:gridCol w="1057332">
                  <a:extLst>
                    <a:ext uri="{9D8B030D-6E8A-4147-A177-3AD203B41FA5}">
                      <a16:colId xmlns:a16="http://schemas.microsoft.com/office/drawing/2014/main" val="3428843000"/>
                    </a:ext>
                  </a:extLst>
                </a:gridCol>
                <a:gridCol w="1056638">
                  <a:extLst>
                    <a:ext uri="{9D8B030D-6E8A-4147-A177-3AD203B41FA5}">
                      <a16:colId xmlns:a16="http://schemas.microsoft.com/office/drawing/2014/main" val="3538403513"/>
                    </a:ext>
                  </a:extLst>
                </a:gridCol>
                <a:gridCol w="1057332">
                  <a:extLst>
                    <a:ext uri="{9D8B030D-6E8A-4147-A177-3AD203B41FA5}">
                      <a16:colId xmlns:a16="http://schemas.microsoft.com/office/drawing/2014/main" val="2958604486"/>
                    </a:ext>
                  </a:extLst>
                </a:gridCol>
              </a:tblGrid>
              <a:tr h="407717">
                <a:tc>
                  <a:txBody>
                    <a:bodyPr/>
                    <a:lstStyle/>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Product </a:t>
                      </a:r>
                    </a:p>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Rocket</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Glass</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Blue</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Intro</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583878091"/>
                  </a:ext>
                </a:extLst>
              </a:tr>
            </a:tbl>
          </a:graphicData>
        </a:graphic>
      </p:graphicFrame>
      <p:sp>
        <p:nvSpPr>
          <p:cNvPr id="11" name="Action Button: Go Back or Previous 10">
            <a:hlinkClick r:id="" action="ppaction://hlinkshowjump?jump=lastslideviewed" highlightClick="1"/>
            <a:extLst>
              <a:ext uri="{FF2B5EF4-FFF2-40B4-BE49-F238E27FC236}">
                <a16:creationId xmlns:a16="http://schemas.microsoft.com/office/drawing/2014/main" id="{5EA2D30C-EB78-47E4-BEE5-63BEEFBA009F}"/>
              </a:ext>
            </a:extLst>
          </p:cNvPr>
          <p:cNvSpPr/>
          <p:nvPr/>
        </p:nvSpPr>
        <p:spPr>
          <a:xfrm>
            <a:off x="8188859" y="6129418"/>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1186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p:txBody>
          <a:bodyPr>
            <a:normAutofit/>
          </a:bodyPr>
          <a:lstStyle/>
          <a:p>
            <a:r>
              <a:rPr lang="en-US" dirty="0"/>
              <a:t>UTISC – Welcome Reception Seats</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idx="1"/>
          </p:nvPr>
        </p:nvSpPr>
        <p:spPr/>
        <p:txBody>
          <a:bodyPr>
            <a:normAutofit/>
          </a:bodyPr>
          <a:lstStyle/>
          <a:p>
            <a:r>
              <a:rPr lang="en-US" dirty="0"/>
              <a:t>Enjoy networking and a warm meal with all of our UTISC guests to kick-off the event</a:t>
            </a:r>
          </a:p>
          <a:p>
            <a:r>
              <a:rPr lang="en-US" dirty="0"/>
              <a:t>Orientation sessions immediately follow the reception</a:t>
            </a:r>
          </a:p>
          <a:p>
            <a:endParaRPr lang="en-US" dirty="0"/>
          </a:p>
          <a:p>
            <a:endParaRPr lang="en-US" dirty="0"/>
          </a:p>
        </p:txBody>
      </p:sp>
      <p:pic>
        <p:nvPicPr>
          <p:cNvPr id="5" name="Picture 4">
            <a:hlinkClick r:id="rId2"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3"/>
          <a:stretch>
            <a:fillRect/>
          </a:stretch>
        </p:blipFill>
        <p:spPr>
          <a:xfrm>
            <a:off x="6665671" y="6126163"/>
            <a:ext cx="634039" cy="542591"/>
          </a:xfrm>
          <a:prstGeom prst="rect">
            <a:avLst/>
          </a:prstGeom>
        </p:spPr>
      </p:pic>
      <p:sp>
        <p:nvSpPr>
          <p:cNvPr id="6" name="Action Button: Go to Beginning 5">
            <a:hlinkClick r:id="rId4" action="ppaction://hlinksldjump" highlightClick="1"/>
            <a:extLst>
              <a:ext uri="{FF2B5EF4-FFF2-40B4-BE49-F238E27FC236}">
                <a16:creationId xmlns:a16="http://schemas.microsoft.com/office/drawing/2014/main" id="{F68F2346-4C42-46D2-A5C0-4771BD7074DB}"/>
              </a:ext>
            </a:extLst>
          </p:cNvPr>
          <p:cNvSpPr/>
          <p:nvPr/>
        </p:nvSpPr>
        <p:spPr>
          <a:xfrm>
            <a:off x="7389301" y="6126163"/>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7">
            <a:extLst>
              <a:ext uri="{FF2B5EF4-FFF2-40B4-BE49-F238E27FC236}">
                <a16:creationId xmlns:a16="http://schemas.microsoft.com/office/drawing/2014/main" id="{A13F66B6-81F7-4753-9CDD-40B0379B268B}"/>
              </a:ext>
            </a:extLst>
          </p:cNvPr>
          <p:cNvGraphicFramePr>
            <a:graphicFrameLocks noGrp="1"/>
          </p:cNvGraphicFramePr>
          <p:nvPr>
            <p:extLst>
              <p:ext uri="{D42A27DB-BD31-4B8C-83A1-F6EECF244321}">
                <p14:modId xmlns:p14="http://schemas.microsoft.com/office/powerpoint/2010/main" val="3620719866"/>
              </p:ext>
            </p:extLst>
          </p:nvPr>
        </p:nvGraphicFramePr>
        <p:xfrm>
          <a:off x="430421" y="6156934"/>
          <a:ext cx="5284578" cy="407717"/>
        </p:xfrm>
        <a:graphic>
          <a:graphicData uri="http://schemas.openxmlformats.org/drawingml/2006/table">
            <a:tbl>
              <a:tblPr firstRow="1" firstCol="1" bandRow="1"/>
              <a:tblGrid>
                <a:gridCol w="1056638">
                  <a:extLst>
                    <a:ext uri="{9D8B030D-6E8A-4147-A177-3AD203B41FA5}">
                      <a16:colId xmlns:a16="http://schemas.microsoft.com/office/drawing/2014/main" val="431739368"/>
                    </a:ext>
                  </a:extLst>
                </a:gridCol>
                <a:gridCol w="1056638">
                  <a:extLst>
                    <a:ext uri="{9D8B030D-6E8A-4147-A177-3AD203B41FA5}">
                      <a16:colId xmlns:a16="http://schemas.microsoft.com/office/drawing/2014/main" val="3285184280"/>
                    </a:ext>
                  </a:extLst>
                </a:gridCol>
                <a:gridCol w="1057332">
                  <a:extLst>
                    <a:ext uri="{9D8B030D-6E8A-4147-A177-3AD203B41FA5}">
                      <a16:colId xmlns:a16="http://schemas.microsoft.com/office/drawing/2014/main" val="3428843000"/>
                    </a:ext>
                  </a:extLst>
                </a:gridCol>
                <a:gridCol w="1056638">
                  <a:extLst>
                    <a:ext uri="{9D8B030D-6E8A-4147-A177-3AD203B41FA5}">
                      <a16:colId xmlns:a16="http://schemas.microsoft.com/office/drawing/2014/main" val="3538403513"/>
                    </a:ext>
                  </a:extLst>
                </a:gridCol>
                <a:gridCol w="1057332">
                  <a:extLst>
                    <a:ext uri="{9D8B030D-6E8A-4147-A177-3AD203B41FA5}">
                      <a16:colId xmlns:a16="http://schemas.microsoft.com/office/drawing/2014/main" val="2958604486"/>
                    </a:ext>
                  </a:extLst>
                </a:gridCol>
              </a:tblGrid>
              <a:tr h="407717">
                <a:tc>
                  <a:txBody>
                    <a:bodyPr/>
                    <a:lstStyle/>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Product </a:t>
                      </a:r>
                    </a:p>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Unlimited</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Rocket</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Unlimited</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Glass</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Unlimited</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Blue</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Unlimited</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Intro</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Unlimited</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583878091"/>
                  </a:ext>
                </a:extLst>
              </a:tr>
            </a:tbl>
          </a:graphicData>
        </a:graphic>
      </p:graphicFrame>
      <p:sp>
        <p:nvSpPr>
          <p:cNvPr id="9" name="Action Button: Go Back or Previous 8">
            <a:hlinkClick r:id="" action="ppaction://hlinkshowjump?jump=lastslideviewed" highlightClick="1"/>
            <a:extLst>
              <a:ext uri="{FF2B5EF4-FFF2-40B4-BE49-F238E27FC236}">
                <a16:creationId xmlns:a16="http://schemas.microsoft.com/office/drawing/2014/main" id="{E1571DB9-40BA-4B6C-BF37-14FE497F1085}"/>
              </a:ext>
            </a:extLst>
          </p:cNvPr>
          <p:cNvSpPr/>
          <p:nvPr/>
        </p:nvSpPr>
        <p:spPr>
          <a:xfrm>
            <a:off x="8129260" y="6107964"/>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2509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p:txBody>
          <a:bodyPr>
            <a:normAutofit/>
          </a:bodyPr>
          <a:lstStyle/>
          <a:p>
            <a:r>
              <a:rPr lang="en-US" dirty="0"/>
              <a:t>UTISC – Faculty Reception Seats</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idx="1"/>
          </p:nvPr>
        </p:nvSpPr>
        <p:spPr/>
        <p:txBody>
          <a:bodyPr>
            <a:normAutofit fontScale="92500" lnSpcReduction="10000"/>
          </a:bodyPr>
          <a:lstStyle/>
          <a:p>
            <a:r>
              <a:rPr lang="en-US" dirty="0"/>
              <a:t>Faculty (university team coach) at tables to represent their university and share sales program information with interested UTISC sponsors</a:t>
            </a:r>
          </a:p>
          <a:p>
            <a:r>
              <a:rPr lang="en-US" dirty="0"/>
              <a:t>UTISC sponsors openly network to different university tables to learn more</a:t>
            </a:r>
          </a:p>
          <a:p>
            <a:r>
              <a:rPr lang="en-US" dirty="0"/>
              <a:t>Reception is held on the first day of the UTISC before the competition and career fair begin to provide dedicated interaction time for faculty and UTISC sponsors</a:t>
            </a:r>
          </a:p>
          <a:p>
            <a:endParaRPr lang="en-US" dirty="0"/>
          </a:p>
          <a:p>
            <a:endParaRPr lang="en-US" dirty="0"/>
          </a:p>
        </p:txBody>
      </p:sp>
      <p:pic>
        <p:nvPicPr>
          <p:cNvPr id="5" name="Picture 4">
            <a:hlinkClick r:id="rId2"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3"/>
          <a:stretch>
            <a:fillRect/>
          </a:stretch>
        </p:blipFill>
        <p:spPr>
          <a:xfrm>
            <a:off x="6706140" y="6126163"/>
            <a:ext cx="634039" cy="542591"/>
          </a:xfrm>
          <a:prstGeom prst="rect">
            <a:avLst/>
          </a:prstGeom>
        </p:spPr>
      </p:pic>
      <p:sp>
        <p:nvSpPr>
          <p:cNvPr id="6" name="Action Button: Go to Beginning 5">
            <a:hlinkClick r:id="rId4" action="ppaction://hlinksldjump" highlightClick="1"/>
            <a:extLst>
              <a:ext uri="{FF2B5EF4-FFF2-40B4-BE49-F238E27FC236}">
                <a16:creationId xmlns:a16="http://schemas.microsoft.com/office/drawing/2014/main" id="{F68F2346-4C42-46D2-A5C0-4771BD7074DB}"/>
              </a:ext>
            </a:extLst>
          </p:cNvPr>
          <p:cNvSpPr/>
          <p:nvPr/>
        </p:nvSpPr>
        <p:spPr>
          <a:xfrm>
            <a:off x="7429770" y="6126163"/>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7">
            <a:extLst>
              <a:ext uri="{FF2B5EF4-FFF2-40B4-BE49-F238E27FC236}">
                <a16:creationId xmlns:a16="http://schemas.microsoft.com/office/drawing/2014/main" id="{966E9FB5-E1A0-46BB-B943-2AC47BC0CE20}"/>
              </a:ext>
            </a:extLst>
          </p:cNvPr>
          <p:cNvGraphicFramePr>
            <a:graphicFrameLocks noGrp="1"/>
          </p:cNvGraphicFramePr>
          <p:nvPr>
            <p:extLst>
              <p:ext uri="{D42A27DB-BD31-4B8C-83A1-F6EECF244321}">
                <p14:modId xmlns:p14="http://schemas.microsoft.com/office/powerpoint/2010/main" val="1922471348"/>
              </p:ext>
            </p:extLst>
          </p:nvPr>
        </p:nvGraphicFramePr>
        <p:xfrm>
          <a:off x="430421" y="6156934"/>
          <a:ext cx="5284578" cy="407717"/>
        </p:xfrm>
        <a:graphic>
          <a:graphicData uri="http://schemas.openxmlformats.org/drawingml/2006/table">
            <a:tbl>
              <a:tblPr firstRow="1" firstCol="1" bandRow="1"/>
              <a:tblGrid>
                <a:gridCol w="1056638">
                  <a:extLst>
                    <a:ext uri="{9D8B030D-6E8A-4147-A177-3AD203B41FA5}">
                      <a16:colId xmlns:a16="http://schemas.microsoft.com/office/drawing/2014/main" val="431739368"/>
                    </a:ext>
                  </a:extLst>
                </a:gridCol>
                <a:gridCol w="1056638">
                  <a:extLst>
                    <a:ext uri="{9D8B030D-6E8A-4147-A177-3AD203B41FA5}">
                      <a16:colId xmlns:a16="http://schemas.microsoft.com/office/drawing/2014/main" val="3285184280"/>
                    </a:ext>
                  </a:extLst>
                </a:gridCol>
                <a:gridCol w="1057332">
                  <a:extLst>
                    <a:ext uri="{9D8B030D-6E8A-4147-A177-3AD203B41FA5}">
                      <a16:colId xmlns:a16="http://schemas.microsoft.com/office/drawing/2014/main" val="3428843000"/>
                    </a:ext>
                  </a:extLst>
                </a:gridCol>
                <a:gridCol w="1056638">
                  <a:extLst>
                    <a:ext uri="{9D8B030D-6E8A-4147-A177-3AD203B41FA5}">
                      <a16:colId xmlns:a16="http://schemas.microsoft.com/office/drawing/2014/main" val="3538403513"/>
                    </a:ext>
                  </a:extLst>
                </a:gridCol>
                <a:gridCol w="1057332">
                  <a:extLst>
                    <a:ext uri="{9D8B030D-6E8A-4147-A177-3AD203B41FA5}">
                      <a16:colId xmlns:a16="http://schemas.microsoft.com/office/drawing/2014/main" val="2958604486"/>
                    </a:ext>
                  </a:extLst>
                </a:gridCol>
              </a:tblGrid>
              <a:tr h="407717">
                <a:tc>
                  <a:txBody>
                    <a:bodyPr/>
                    <a:lstStyle/>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Product </a:t>
                      </a:r>
                    </a:p>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Unlimited</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Rocket</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Unlimited</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Glass</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Unlimited</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Blue</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Unlimited</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Intro</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Unlimited</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583878091"/>
                  </a:ext>
                </a:extLst>
              </a:tr>
            </a:tbl>
          </a:graphicData>
        </a:graphic>
      </p:graphicFrame>
      <p:sp>
        <p:nvSpPr>
          <p:cNvPr id="10" name="Action Button: Go Back or Previous 9">
            <a:hlinkClick r:id="" action="ppaction://hlinkshowjump?jump=lastslideviewed" highlightClick="1"/>
            <a:extLst>
              <a:ext uri="{FF2B5EF4-FFF2-40B4-BE49-F238E27FC236}">
                <a16:creationId xmlns:a16="http://schemas.microsoft.com/office/drawing/2014/main" id="{AFBE912B-360A-43E4-AF4B-6E2FFD9536FD}"/>
              </a:ext>
            </a:extLst>
          </p:cNvPr>
          <p:cNvSpPr/>
          <p:nvPr/>
        </p:nvSpPr>
        <p:spPr>
          <a:xfrm>
            <a:off x="8153400" y="6089850"/>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83615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p:txBody>
          <a:bodyPr>
            <a:normAutofit/>
          </a:bodyPr>
          <a:lstStyle/>
          <a:p>
            <a:r>
              <a:rPr lang="en-US" dirty="0"/>
              <a:t>UTISC – Pre-Screening</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idx="1"/>
          </p:nvPr>
        </p:nvSpPr>
        <p:spPr/>
        <p:txBody>
          <a:bodyPr>
            <a:normAutofit/>
          </a:bodyPr>
          <a:lstStyle/>
          <a:p>
            <a:r>
              <a:rPr lang="en-US" dirty="0">
                <a:hlinkClick r:id="rId2" action="ppaction://hlinksldjump"/>
              </a:rPr>
              <a:t>Dedicated Interview Room</a:t>
            </a:r>
            <a:endParaRPr lang="en-US" dirty="0"/>
          </a:p>
          <a:p>
            <a:r>
              <a:rPr lang="en-US" dirty="0">
                <a:hlinkClick r:id="rId3" action="ppaction://hlinksldjump"/>
              </a:rPr>
              <a:t>Role Play Channel, UTISC</a:t>
            </a:r>
            <a:endParaRPr lang="en-US" dirty="0"/>
          </a:p>
          <a:p>
            <a:r>
              <a:rPr lang="en-US" dirty="0">
                <a:hlinkClick r:id="rId4" action="ppaction://hlinksldjump"/>
              </a:rPr>
              <a:t>Resumes on Competitors, Alternates, Peer Coaches, and ESSPS Workers</a:t>
            </a:r>
            <a:endParaRPr lang="en-US" dirty="0"/>
          </a:p>
          <a:p>
            <a:r>
              <a:rPr lang="en-US" dirty="0">
                <a:hlinkClick r:id="rId5" action="ppaction://hlinksldjump"/>
              </a:rPr>
              <a:t>University Contacts Report</a:t>
            </a:r>
            <a:endParaRPr lang="en-US" dirty="0"/>
          </a:p>
          <a:p>
            <a:r>
              <a:rPr lang="en-US" dirty="0">
                <a:hlinkClick r:id="rId6" action="ppaction://hlinksldjump"/>
              </a:rPr>
              <a:t>Observation Room Passes</a:t>
            </a:r>
            <a:endParaRPr lang="en-US" dirty="0"/>
          </a:p>
          <a:p>
            <a:r>
              <a:rPr lang="en-US" dirty="0">
                <a:hlinkClick r:id="rId7" action="ppaction://hlinksldjump"/>
              </a:rPr>
              <a:t>Opportunity to Judge</a:t>
            </a:r>
            <a:endParaRPr lang="en-US" dirty="0"/>
          </a:p>
        </p:txBody>
      </p:sp>
      <p:pic>
        <p:nvPicPr>
          <p:cNvPr id="5" name="Picture 4">
            <a:hlinkClick r:id="rId8"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9"/>
          <a:stretch>
            <a:fillRect/>
          </a:stretch>
        </p:blipFill>
        <p:spPr>
          <a:xfrm>
            <a:off x="6667770" y="5854867"/>
            <a:ext cx="634039" cy="542591"/>
          </a:xfrm>
          <a:prstGeom prst="rect">
            <a:avLst/>
          </a:prstGeom>
        </p:spPr>
      </p:pic>
      <p:sp>
        <p:nvSpPr>
          <p:cNvPr id="6" name="Action Button: Go to Beginning 5">
            <a:hlinkClick r:id="rId10" action="ppaction://hlinksldjump" highlightClick="1"/>
            <a:extLst>
              <a:ext uri="{FF2B5EF4-FFF2-40B4-BE49-F238E27FC236}">
                <a16:creationId xmlns:a16="http://schemas.microsoft.com/office/drawing/2014/main" id="{F68F2346-4C42-46D2-A5C0-4771BD7074DB}"/>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Go Back or Previous 7">
            <a:hlinkClick r:id="" action="ppaction://hlinkshowjump?jump=lastslideviewed" highlightClick="1"/>
            <a:extLst>
              <a:ext uri="{FF2B5EF4-FFF2-40B4-BE49-F238E27FC236}">
                <a16:creationId xmlns:a16="http://schemas.microsoft.com/office/drawing/2014/main" id="{AF159A99-120B-44E7-835D-75112D2D4269}"/>
              </a:ext>
            </a:extLst>
          </p:cNvPr>
          <p:cNvSpPr/>
          <p:nvPr/>
        </p:nvSpPr>
        <p:spPr>
          <a:xfrm>
            <a:off x="8139306" y="58457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0527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7572F9-42BA-44B4-82D4-C1FB830A6835}"/>
              </a:ext>
            </a:extLst>
          </p:cNvPr>
          <p:cNvSpPr>
            <a:spLocks noGrp="1"/>
          </p:cNvSpPr>
          <p:nvPr>
            <p:ph type="title"/>
          </p:nvPr>
        </p:nvSpPr>
        <p:spPr/>
        <p:txBody>
          <a:bodyPr/>
          <a:lstStyle/>
          <a:p>
            <a:r>
              <a:rPr lang="en-US" dirty="0"/>
              <a:t>Research Corner</a:t>
            </a:r>
          </a:p>
        </p:txBody>
      </p:sp>
      <p:sp>
        <p:nvSpPr>
          <p:cNvPr id="6" name="Content Placeholder 5">
            <a:extLst>
              <a:ext uri="{FF2B5EF4-FFF2-40B4-BE49-F238E27FC236}">
                <a16:creationId xmlns:a16="http://schemas.microsoft.com/office/drawing/2014/main" id="{79EF62D9-D276-4D34-921E-E97222971699}"/>
              </a:ext>
            </a:extLst>
          </p:cNvPr>
          <p:cNvSpPr>
            <a:spLocks noGrp="1"/>
          </p:cNvSpPr>
          <p:nvPr>
            <p:ph sz="half" idx="1"/>
          </p:nvPr>
        </p:nvSpPr>
        <p:spPr/>
        <p:txBody>
          <a:bodyPr/>
          <a:lstStyle/>
          <a:p>
            <a:r>
              <a:rPr lang="en-US" dirty="0" err="1"/>
              <a:t>Practioner</a:t>
            </a:r>
            <a:r>
              <a:rPr lang="en-US" dirty="0"/>
              <a:t> focused articles and summaries of sales research conducted by UToledo/ESSPS faculty/staff</a:t>
            </a:r>
          </a:p>
          <a:p>
            <a:endParaRPr lang="en-US" dirty="0"/>
          </a:p>
        </p:txBody>
      </p:sp>
      <p:pic>
        <p:nvPicPr>
          <p:cNvPr id="3" name="Content Placeholder 2">
            <a:extLst>
              <a:ext uri="{FF2B5EF4-FFF2-40B4-BE49-F238E27FC236}">
                <a16:creationId xmlns:a16="http://schemas.microsoft.com/office/drawing/2014/main" id="{7090F281-FFF2-4EB8-A6B3-A06291E9ED4A}"/>
              </a:ext>
            </a:extLst>
          </p:cNvPr>
          <p:cNvPicPr>
            <a:picLocks noGrp="1" noChangeAspect="1"/>
          </p:cNvPicPr>
          <p:nvPr>
            <p:ph sz="half" idx="2"/>
          </p:nvPr>
        </p:nvPicPr>
        <p:blipFill>
          <a:blip r:embed="rId2"/>
          <a:stretch>
            <a:fillRect/>
          </a:stretch>
        </p:blipFill>
        <p:spPr>
          <a:xfrm>
            <a:off x="4572000" y="1551889"/>
            <a:ext cx="4461828" cy="3855453"/>
          </a:xfrm>
          <a:prstGeom prst="rect">
            <a:avLst/>
          </a:prstGeom>
        </p:spPr>
      </p:pic>
      <p:pic>
        <p:nvPicPr>
          <p:cNvPr id="8" name="Picture 7">
            <a:hlinkClick r:id="rId3" action="ppaction://hlinksldjump"/>
            <a:extLst>
              <a:ext uri="{FF2B5EF4-FFF2-40B4-BE49-F238E27FC236}">
                <a16:creationId xmlns:a16="http://schemas.microsoft.com/office/drawing/2014/main" id="{5D52D634-E34F-46D8-9015-DA22CB9865D3}"/>
              </a:ext>
            </a:extLst>
          </p:cNvPr>
          <p:cNvPicPr>
            <a:picLocks noChangeAspect="1"/>
          </p:cNvPicPr>
          <p:nvPr/>
        </p:nvPicPr>
        <p:blipFill>
          <a:blip r:embed="rId4"/>
          <a:stretch>
            <a:fillRect/>
          </a:stretch>
        </p:blipFill>
        <p:spPr>
          <a:xfrm>
            <a:off x="6602455" y="5714909"/>
            <a:ext cx="634039" cy="542591"/>
          </a:xfrm>
          <a:prstGeom prst="rect">
            <a:avLst/>
          </a:prstGeom>
        </p:spPr>
      </p:pic>
      <p:sp>
        <p:nvSpPr>
          <p:cNvPr id="9" name="Action Button: Go to Beginning 8">
            <a:hlinkClick r:id="rId5" action="ppaction://hlinksldjump" highlightClick="1"/>
            <a:extLst>
              <a:ext uri="{FF2B5EF4-FFF2-40B4-BE49-F238E27FC236}">
                <a16:creationId xmlns:a16="http://schemas.microsoft.com/office/drawing/2014/main" id="{DAB64905-B0D3-4277-9BCC-12837BD5292F}"/>
              </a:ext>
            </a:extLst>
          </p:cNvPr>
          <p:cNvSpPr/>
          <p:nvPr/>
        </p:nvSpPr>
        <p:spPr>
          <a:xfrm>
            <a:off x="7326085" y="5714909"/>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ction Button: Go Back or Previous 10">
            <a:hlinkClick r:id="" action="ppaction://hlinkshowjump?jump=lastslideviewed" highlightClick="1"/>
            <a:extLst>
              <a:ext uri="{FF2B5EF4-FFF2-40B4-BE49-F238E27FC236}">
                <a16:creationId xmlns:a16="http://schemas.microsoft.com/office/drawing/2014/main" id="{33F025BA-3CCB-4F50-8102-98479648F057}"/>
              </a:ext>
            </a:extLst>
          </p:cNvPr>
          <p:cNvSpPr/>
          <p:nvPr/>
        </p:nvSpPr>
        <p:spPr>
          <a:xfrm>
            <a:off x="8049715" y="5716780"/>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224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p:txBody>
          <a:bodyPr>
            <a:normAutofit/>
          </a:bodyPr>
          <a:lstStyle/>
          <a:p>
            <a:r>
              <a:rPr lang="en-US" dirty="0"/>
              <a:t>UTISC – Dedicated Interview Room</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idx="1"/>
          </p:nvPr>
        </p:nvSpPr>
        <p:spPr/>
        <p:txBody>
          <a:bodyPr>
            <a:normAutofit/>
          </a:bodyPr>
          <a:lstStyle/>
          <a:p>
            <a:r>
              <a:rPr lang="en-US" dirty="0"/>
              <a:t>Room in one of the UTISC buildings (likely Savage Business Complex) </a:t>
            </a:r>
          </a:p>
          <a:p>
            <a:r>
              <a:rPr lang="en-US" dirty="0"/>
              <a:t>Exclusively dedicated to applicable sponsors for the purpose of conducting interviews Ensures that the sponsor always has a private and quiet space to conduct interviews </a:t>
            </a:r>
          </a:p>
          <a:p>
            <a:r>
              <a:rPr lang="en-US" dirty="0"/>
              <a:t>One room per applicable sponsor</a:t>
            </a:r>
          </a:p>
        </p:txBody>
      </p:sp>
      <p:pic>
        <p:nvPicPr>
          <p:cNvPr id="5" name="Picture 4">
            <a:hlinkClick r:id="rId2"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3"/>
          <a:stretch>
            <a:fillRect/>
          </a:stretch>
        </p:blipFill>
        <p:spPr>
          <a:xfrm>
            <a:off x="6706140" y="6126163"/>
            <a:ext cx="634039" cy="542591"/>
          </a:xfrm>
          <a:prstGeom prst="rect">
            <a:avLst/>
          </a:prstGeom>
        </p:spPr>
      </p:pic>
      <p:sp>
        <p:nvSpPr>
          <p:cNvPr id="6" name="Action Button: Go to Beginning 5">
            <a:hlinkClick r:id="rId4" action="ppaction://hlinksldjump" highlightClick="1"/>
            <a:extLst>
              <a:ext uri="{FF2B5EF4-FFF2-40B4-BE49-F238E27FC236}">
                <a16:creationId xmlns:a16="http://schemas.microsoft.com/office/drawing/2014/main" id="{F68F2346-4C42-46D2-A5C0-4771BD7074DB}"/>
              </a:ext>
            </a:extLst>
          </p:cNvPr>
          <p:cNvSpPr/>
          <p:nvPr/>
        </p:nvSpPr>
        <p:spPr>
          <a:xfrm>
            <a:off x="7429770" y="6126163"/>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7">
            <a:extLst>
              <a:ext uri="{FF2B5EF4-FFF2-40B4-BE49-F238E27FC236}">
                <a16:creationId xmlns:a16="http://schemas.microsoft.com/office/drawing/2014/main" id="{47BBD563-37F5-4C6C-8A59-48C1BF0C549F}"/>
              </a:ext>
            </a:extLst>
          </p:cNvPr>
          <p:cNvGraphicFramePr>
            <a:graphicFrameLocks noGrp="1"/>
          </p:cNvGraphicFramePr>
          <p:nvPr>
            <p:extLst>
              <p:ext uri="{D42A27DB-BD31-4B8C-83A1-F6EECF244321}">
                <p14:modId xmlns:p14="http://schemas.microsoft.com/office/powerpoint/2010/main" val="1759610058"/>
              </p:ext>
            </p:extLst>
          </p:nvPr>
        </p:nvGraphicFramePr>
        <p:xfrm>
          <a:off x="430421" y="6156934"/>
          <a:ext cx="5284578" cy="407717"/>
        </p:xfrm>
        <a:graphic>
          <a:graphicData uri="http://schemas.openxmlformats.org/drawingml/2006/table">
            <a:tbl>
              <a:tblPr firstRow="1" firstCol="1" bandRow="1"/>
              <a:tblGrid>
                <a:gridCol w="1056638">
                  <a:extLst>
                    <a:ext uri="{9D8B030D-6E8A-4147-A177-3AD203B41FA5}">
                      <a16:colId xmlns:a16="http://schemas.microsoft.com/office/drawing/2014/main" val="431739368"/>
                    </a:ext>
                  </a:extLst>
                </a:gridCol>
                <a:gridCol w="1056638">
                  <a:extLst>
                    <a:ext uri="{9D8B030D-6E8A-4147-A177-3AD203B41FA5}">
                      <a16:colId xmlns:a16="http://schemas.microsoft.com/office/drawing/2014/main" val="3285184280"/>
                    </a:ext>
                  </a:extLst>
                </a:gridCol>
                <a:gridCol w="1057332">
                  <a:extLst>
                    <a:ext uri="{9D8B030D-6E8A-4147-A177-3AD203B41FA5}">
                      <a16:colId xmlns:a16="http://schemas.microsoft.com/office/drawing/2014/main" val="3428843000"/>
                    </a:ext>
                  </a:extLst>
                </a:gridCol>
                <a:gridCol w="1056638">
                  <a:extLst>
                    <a:ext uri="{9D8B030D-6E8A-4147-A177-3AD203B41FA5}">
                      <a16:colId xmlns:a16="http://schemas.microsoft.com/office/drawing/2014/main" val="3538403513"/>
                    </a:ext>
                  </a:extLst>
                </a:gridCol>
                <a:gridCol w="1057332">
                  <a:extLst>
                    <a:ext uri="{9D8B030D-6E8A-4147-A177-3AD203B41FA5}">
                      <a16:colId xmlns:a16="http://schemas.microsoft.com/office/drawing/2014/main" val="2958604486"/>
                    </a:ext>
                  </a:extLst>
                </a:gridCol>
              </a:tblGrid>
              <a:tr h="407717">
                <a:tc>
                  <a:txBody>
                    <a:bodyPr/>
                    <a:lstStyle/>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Product </a:t>
                      </a:r>
                    </a:p>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Rocket</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Glass</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Blue</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Intro</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583878091"/>
                  </a:ext>
                </a:extLst>
              </a:tr>
            </a:tbl>
          </a:graphicData>
        </a:graphic>
      </p:graphicFrame>
      <p:sp>
        <p:nvSpPr>
          <p:cNvPr id="9" name="Action Button: Go Back or Previous 8">
            <a:hlinkClick r:id="" action="ppaction://hlinkshowjump?jump=lastslideviewed" highlightClick="1"/>
            <a:extLst>
              <a:ext uri="{FF2B5EF4-FFF2-40B4-BE49-F238E27FC236}">
                <a16:creationId xmlns:a16="http://schemas.microsoft.com/office/drawing/2014/main" id="{3D02D6AE-66A5-4FE0-850C-7A8BC1A60BF6}"/>
              </a:ext>
            </a:extLst>
          </p:cNvPr>
          <p:cNvSpPr/>
          <p:nvPr/>
        </p:nvSpPr>
        <p:spPr>
          <a:xfrm>
            <a:off x="8154381" y="6107964"/>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49176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p:txBody>
          <a:bodyPr>
            <a:normAutofit/>
          </a:bodyPr>
          <a:lstStyle/>
          <a:p>
            <a:r>
              <a:rPr lang="en-US" dirty="0"/>
              <a:t>UTISC – Role Play Channel, UTISC</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sz="half" idx="1"/>
          </p:nvPr>
        </p:nvSpPr>
        <p:spPr/>
        <p:txBody>
          <a:bodyPr>
            <a:normAutofit/>
          </a:bodyPr>
          <a:lstStyle/>
          <a:p>
            <a:r>
              <a:rPr lang="en-US" dirty="0"/>
              <a:t>Online channel of all UTISC role plays for that competition sponsorship year</a:t>
            </a:r>
          </a:p>
          <a:p>
            <a:r>
              <a:rPr lang="en-US" dirty="0"/>
              <a:t>Access is guaranteed for at least 1 year</a:t>
            </a:r>
          </a:p>
        </p:txBody>
      </p:sp>
      <p:pic>
        <p:nvPicPr>
          <p:cNvPr id="5" name="Picture 4">
            <a:hlinkClick r:id="rId2"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3"/>
          <a:stretch>
            <a:fillRect/>
          </a:stretch>
        </p:blipFill>
        <p:spPr>
          <a:xfrm>
            <a:off x="6656448" y="6157997"/>
            <a:ext cx="634039" cy="542591"/>
          </a:xfrm>
          <a:prstGeom prst="rect">
            <a:avLst/>
          </a:prstGeom>
        </p:spPr>
      </p:pic>
      <p:sp>
        <p:nvSpPr>
          <p:cNvPr id="6" name="Action Button: Go to Beginning 5">
            <a:hlinkClick r:id="rId4" action="ppaction://hlinksldjump" highlightClick="1"/>
            <a:extLst>
              <a:ext uri="{FF2B5EF4-FFF2-40B4-BE49-F238E27FC236}">
                <a16:creationId xmlns:a16="http://schemas.microsoft.com/office/drawing/2014/main" id="{F68F2346-4C42-46D2-A5C0-4771BD7074DB}"/>
              </a:ext>
            </a:extLst>
          </p:cNvPr>
          <p:cNvSpPr/>
          <p:nvPr/>
        </p:nvSpPr>
        <p:spPr>
          <a:xfrm>
            <a:off x="7380078" y="615799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Content Placeholder 10">
            <a:extLst>
              <a:ext uri="{FF2B5EF4-FFF2-40B4-BE49-F238E27FC236}">
                <a16:creationId xmlns:a16="http://schemas.microsoft.com/office/drawing/2014/main" id="{8F7471AE-04A6-4517-BF38-FFE7FFBF4F32}"/>
              </a:ext>
            </a:extLst>
          </p:cNvPr>
          <p:cNvPicPr>
            <a:picLocks noGrp="1" noChangeAspect="1"/>
          </p:cNvPicPr>
          <p:nvPr>
            <p:ph sz="half" idx="2"/>
          </p:nvPr>
        </p:nvPicPr>
        <p:blipFill rotWithShape="1">
          <a:blip r:embed="rId5"/>
          <a:srcRect b="20273"/>
          <a:stretch/>
        </p:blipFill>
        <p:spPr>
          <a:xfrm>
            <a:off x="4978815" y="3124200"/>
            <a:ext cx="3355265" cy="2819399"/>
          </a:xfrm>
          <a:prstGeom prst="rect">
            <a:avLst/>
          </a:prstGeom>
        </p:spPr>
      </p:pic>
      <p:graphicFrame>
        <p:nvGraphicFramePr>
          <p:cNvPr id="8" name="Table 7">
            <a:extLst>
              <a:ext uri="{FF2B5EF4-FFF2-40B4-BE49-F238E27FC236}">
                <a16:creationId xmlns:a16="http://schemas.microsoft.com/office/drawing/2014/main" id="{3CE3B2B3-9CDA-470F-9E25-7EA35F217E04}"/>
              </a:ext>
            </a:extLst>
          </p:cNvPr>
          <p:cNvGraphicFramePr>
            <a:graphicFrameLocks noGrp="1"/>
          </p:cNvGraphicFramePr>
          <p:nvPr>
            <p:extLst>
              <p:ext uri="{D42A27DB-BD31-4B8C-83A1-F6EECF244321}">
                <p14:modId xmlns:p14="http://schemas.microsoft.com/office/powerpoint/2010/main" val="1104938927"/>
              </p:ext>
            </p:extLst>
          </p:nvPr>
        </p:nvGraphicFramePr>
        <p:xfrm>
          <a:off x="430421" y="6156934"/>
          <a:ext cx="5284578" cy="407717"/>
        </p:xfrm>
        <a:graphic>
          <a:graphicData uri="http://schemas.openxmlformats.org/drawingml/2006/table">
            <a:tbl>
              <a:tblPr firstRow="1" firstCol="1" bandRow="1"/>
              <a:tblGrid>
                <a:gridCol w="1056638">
                  <a:extLst>
                    <a:ext uri="{9D8B030D-6E8A-4147-A177-3AD203B41FA5}">
                      <a16:colId xmlns:a16="http://schemas.microsoft.com/office/drawing/2014/main" val="431739368"/>
                    </a:ext>
                  </a:extLst>
                </a:gridCol>
                <a:gridCol w="1056638">
                  <a:extLst>
                    <a:ext uri="{9D8B030D-6E8A-4147-A177-3AD203B41FA5}">
                      <a16:colId xmlns:a16="http://schemas.microsoft.com/office/drawing/2014/main" val="3285184280"/>
                    </a:ext>
                  </a:extLst>
                </a:gridCol>
                <a:gridCol w="1057332">
                  <a:extLst>
                    <a:ext uri="{9D8B030D-6E8A-4147-A177-3AD203B41FA5}">
                      <a16:colId xmlns:a16="http://schemas.microsoft.com/office/drawing/2014/main" val="3428843000"/>
                    </a:ext>
                  </a:extLst>
                </a:gridCol>
                <a:gridCol w="1056638">
                  <a:extLst>
                    <a:ext uri="{9D8B030D-6E8A-4147-A177-3AD203B41FA5}">
                      <a16:colId xmlns:a16="http://schemas.microsoft.com/office/drawing/2014/main" val="3538403513"/>
                    </a:ext>
                  </a:extLst>
                </a:gridCol>
                <a:gridCol w="1057332">
                  <a:extLst>
                    <a:ext uri="{9D8B030D-6E8A-4147-A177-3AD203B41FA5}">
                      <a16:colId xmlns:a16="http://schemas.microsoft.com/office/drawing/2014/main" val="2958604486"/>
                    </a:ext>
                  </a:extLst>
                </a:gridCol>
              </a:tblGrid>
              <a:tr h="407717">
                <a:tc>
                  <a:txBody>
                    <a:bodyPr/>
                    <a:lstStyle/>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Product </a:t>
                      </a:r>
                    </a:p>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Rocket</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Glass</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Blue</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Intro</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583878091"/>
                  </a:ext>
                </a:extLst>
              </a:tr>
            </a:tbl>
          </a:graphicData>
        </a:graphic>
      </p:graphicFrame>
      <p:sp>
        <p:nvSpPr>
          <p:cNvPr id="9" name="Action Button: Go Back or Previous 8">
            <a:hlinkClick r:id="" action="ppaction://hlinkshowjump?jump=lastslideviewed" highlightClick="1"/>
            <a:extLst>
              <a:ext uri="{FF2B5EF4-FFF2-40B4-BE49-F238E27FC236}">
                <a16:creationId xmlns:a16="http://schemas.microsoft.com/office/drawing/2014/main" id="{E8D918D5-F429-44A4-AE8C-9D009E10FDD3}"/>
              </a:ext>
            </a:extLst>
          </p:cNvPr>
          <p:cNvSpPr/>
          <p:nvPr/>
        </p:nvSpPr>
        <p:spPr>
          <a:xfrm>
            <a:off x="8103708" y="6179669"/>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4BC5E81-9009-40E3-BE8E-101EF1E3CDD4}"/>
              </a:ext>
            </a:extLst>
          </p:cNvPr>
          <p:cNvGrpSpPr/>
          <p:nvPr/>
        </p:nvGrpSpPr>
        <p:grpSpPr>
          <a:xfrm>
            <a:off x="5963951" y="1182386"/>
            <a:ext cx="1384991" cy="1895475"/>
            <a:chOff x="5963951" y="1182386"/>
            <a:chExt cx="1384991" cy="1895475"/>
          </a:xfrm>
        </p:grpSpPr>
        <p:pic>
          <p:nvPicPr>
            <p:cNvPr id="4" name="Picture 3">
              <a:extLst>
                <a:ext uri="{FF2B5EF4-FFF2-40B4-BE49-F238E27FC236}">
                  <a16:creationId xmlns:a16="http://schemas.microsoft.com/office/drawing/2014/main" id="{5F2B71C5-AE7D-4D3E-AF6B-DBFDA04F4446}"/>
                </a:ext>
              </a:extLst>
            </p:cNvPr>
            <p:cNvPicPr>
              <a:picLocks noChangeAspect="1"/>
            </p:cNvPicPr>
            <p:nvPr/>
          </p:nvPicPr>
          <p:blipFill>
            <a:blip r:embed="rId6"/>
            <a:stretch>
              <a:fillRect/>
            </a:stretch>
          </p:blipFill>
          <p:spPr>
            <a:xfrm>
              <a:off x="6049895" y="1182386"/>
              <a:ext cx="1213104" cy="1895475"/>
            </a:xfrm>
            <a:prstGeom prst="rect">
              <a:avLst/>
            </a:prstGeom>
          </p:spPr>
        </p:pic>
        <p:sp>
          <p:nvSpPr>
            <p:cNvPr id="7" name="Circle: Hollow 6">
              <a:extLst>
                <a:ext uri="{FF2B5EF4-FFF2-40B4-BE49-F238E27FC236}">
                  <a16:creationId xmlns:a16="http://schemas.microsoft.com/office/drawing/2014/main" id="{70C7F11B-59F4-4029-99E8-649FC56D3E42}"/>
                </a:ext>
              </a:extLst>
            </p:cNvPr>
            <p:cNvSpPr/>
            <p:nvPr/>
          </p:nvSpPr>
          <p:spPr>
            <a:xfrm>
              <a:off x="5963951" y="2438400"/>
              <a:ext cx="1384991" cy="291353"/>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5671223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p:txBody>
          <a:bodyPr>
            <a:normAutofit/>
          </a:bodyPr>
          <a:lstStyle/>
          <a:p>
            <a:r>
              <a:rPr lang="en-US" dirty="0"/>
              <a:t>UTISC – Resumes</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sz="half" idx="1"/>
          </p:nvPr>
        </p:nvSpPr>
        <p:spPr/>
        <p:txBody>
          <a:bodyPr>
            <a:normAutofit lnSpcReduction="10000"/>
          </a:bodyPr>
          <a:lstStyle/>
          <a:p>
            <a:r>
              <a:rPr lang="en-US" dirty="0"/>
              <a:t>Online, secure access to view and download resumes for competitors, alternates, peer coaches, and ESSPS workers</a:t>
            </a:r>
          </a:p>
          <a:p>
            <a:r>
              <a:rPr lang="en-US" dirty="0"/>
              <a:t>Access guaranteed for at least 1 year </a:t>
            </a:r>
          </a:p>
          <a:p>
            <a:r>
              <a:rPr lang="en-US" dirty="0"/>
              <a:t>Sent approximately 2 weeks in advance of the competition</a:t>
            </a:r>
          </a:p>
          <a:p>
            <a:endParaRPr lang="en-US" dirty="0"/>
          </a:p>
        </p:txBody>
      </p:sp>
      <p:pic>
        <p:nvPicPr>
          <p:cNvPr id="5" name="Picture 4">
            <a:hlinkClick r:id="rId2"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3"/>
          <a:stretch>
            <a:fillRect/>
          </a:stretch>
        </p:blipFill>
        <p:spPr>
          <a:xfrm>
            <a:off x="6645123" y="6149425"/>
            <a:ext cx="634039" cy="542591"/>
          </a:xfrm>
          <a:prstGeom prst="rect">
            <a:avLst/>
          </a:prstGeom>
        </p:spPr>
      </p:pic>
      <p:sp>
        <p:nvSpPr>
          <p:cNvPr id="6" name="Action Button: Go to Beginning 5">
            <a:hlinkClick r:id="rId4" action="ppaction://hlinksldjump" highlightClick="1"/>
            <a:extLst>
              <a:ext uri="{FF2B5EF4-FFF2-40B4-BE49-F238E27FC236}">
                <a16:creationId xmlns:a16="http://schemas.microsoft.com/office/drawing/2014/main" id="{F68F2346-4C42-46D2-A5C0-4771BD7074DB}"/>
              </a:ext>
            </a:extLst>
          </p:cNvPr>
          <p:cNvSpPr/>
          <p:nvPr/>
        </p:nvSpPr>
        <p:spPr>
          <a:xfrm>
            <a:off x="7368753" y="6149425"/>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Content Placeholder 11">
            <a:extLst>
              <a:ext uri="{FF2B5EF4-FFF2-40B4-BE49-F238E27FC236}">
                <a16:creationId xmlns:a16="http://schemas.microsoft.com/office/drawing/2014/main" id="{1410A9D7-98A4-4EC9-AC0E-CABC652797D9}"/>
              </a:ext>
            </a:extLst>
          </p:cNvPr>
          <p:cNvPicPr>
            <a:picLocks noGrp="1" noChangeAspect="1"/>
          </p:cNvPicPr>
          <p:nvPr>
            <p:ph sz="half" idx="2"/>
          </p:nvPr>
        </p:nvPicPr>
        <p:blipFill>
          <a:blip r:embed="rId5"/>
          <a:stretch>
            <a:fillRect/>
          </a:stretch>
        </p:blipFill>
        <p:spPr>
          <a:xfrm>
            <a:off x="5486400" y="1600200"/>
            <a:ext cx="3058908" cy="4108534"/>
          </a:xfrm>
          <a:prstGeom prst="rect">
            <a:avLst/>
          </a:prstGeom>
        </p:spPr>
      </p:pic>
      <p:graphicFrame>
        <p:nvGraphicFramePr>
          <p:cNvPr id="8" name="Table 7">
            <a:extLst>
              <a:ext uri="{FF2B5EF4-FFF2-40B4-BE49-F238E27FC236}">
                <a16:creationId xmlns:a16="http://schemas.microsoft.com/office/drawing/2014/main" id="{62195B76-B280-4E9E-AEE3-98E26865526A}"/>
              </a:ext>
            </a:extLst>
          </p:cNvPr>
          <p:cNvGraphicFramePr>
            <a:graphicFrameLocks noGrp="1"/>
          </p:cNvGraphicFramePr>
          <p:nvPr>
            <p:extLst>
              <p:ext uri="{D42A27DB-BD31-4B8C-83A1-F6EECF244321}">
                <p14:modId xmlns:p14="http://schemas.microsoft.com/office/powerpoint/2010/main" val="394425420"/>
              </p:ext>
            </p:extLst>
          </p:nvPr>
        </p:nvGraphicFramePr>
        <p:xfrm>
          <a:off x="430421" y="6156934"/>
          <a:ext cx="5284578" cy="407717"/>
        </p:xfrm>
        <a:graphic>
          <a:graphicData uri="http://schemas.openxmlformats.org/drawingml/2006/table">
            <a:tbl>
              <a:tblPr firstRow="1" firstCol="1" bandRow="1"/>
              <a:tblGrid>
                <a:gridCol w="1056638">
                  <a:extLst>
                    <a:ext uri="{9D8B030D-6E8A-4147-A177-3AD203B41FA5}">
                      <a16:colId xmlns:a16="http://schemas.microsoft.com/office/drawing/2014/main" val="431739368"/>
                    </a:ext>
                  </a:extLst>
                </a:gridCol>
                <a:gridCol w="1056638">
                  <a:extLst>
                    <a:ext uri="{9D8B030D-6E8A-4147-A177-3AD203B41FA5}">
                      <a16:colId xmlns:a16="http://schemas.microsoft.com/office/drawing/2014/main" val="3285184280"/>
                    </a:ext>
                  </a:extLst>
                </a:gridCol>
                <a:gridCol w="1057332">
                  <a:extLst>
                    <a:ext uri="{9D8B030D-6E8A-4147-A177-3AD203B41FA5}">
                      <a16:colId xmlns:a16="http://schemas.microsoft.com/office/drawing/2014/main" val="3428843000"/>
                    </a:ext>
                  </a:extLst>
                </a:gridCol>
                <a:gridCol w="1056638">
                  <a:extLst>
                    <a:ext uri="{9D8B030D-6E8A-4147-A177-3AD203B41FA5}">
                      <a16:colId xmlns:a16="http://schemas.microsoft.com/office/drawing/2014/main" val="3538403513"/>
                    </a:ext>
                  </a:extLst>
                </a:gridCol>
                <a:gridCol w="1057332">
                  <a:extLst>
                    <a:ext uri="{9D8B030D-6E8A-4147-A177-3AD203B41FA5}">
                      <a16:colId xmlns:a16="http://schemas.microsoft.com/office/drawing/2014/main" val="2958604486"/>
                    </a:ext>
                  </a:extLst>
                </a:gridCol>
              </a:tblGrid>
              <a:tr h="407717">
                <a:tc>
                  <a:txBody>
                    <a:bodyPr/>
                    <a:lstStyle/>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Product </a:t>
                      </a:r>
                    </a:p>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Rocket</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Glass</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Blue</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Intro</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583878091"/>
                  </a:ext>
                </a:extLst>
              </a:tr>
            </a:tbl>
          </a:graphicData>
        </a:graphic>
      </p:graphicFrame>
      <p:sp>
        <p:nvSpPr>
          <p:cNvPr id="9" name="Action Button: Go Back or Previous 8">
            <a:hlinkClick r:id="" action="ppaction://hlinkshowjump?jump=lastslideviewed" highlightClick="1"/>
            <a:extLst>
              <a:ext uri="{FF2B5EF4-FFF2-40B4-BE49-F238E27FC236}">
                <a16:creationId xmlns:a16="http://schemas.microsoft.com/office/drawing/2014/main" id="{A55E313B-6369-4D10-B14B-A84AE3C17FC5}"/>
              </a:ext>
            </a:extLst>
          </p:cNvPr>
          <p:cNvSpPr/>
          <p:nvPr/>
        </p:nvSpPr>
        <p:spPr>
          <a:xfrm>
            <a:off x="8098288" y="6126163"/>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681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p:txBody>
          <a:bodyPr>
            <a:normAutofit/>
          </a:bodyPr>
          <a:lstStyle/>
          <a:p>
            <a:r>
              <a:rPr lang="en-US" dirty="0"/>
              <a:t>UTISC – University Contact Report</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sz="half" idx="1"/>
          </p:nvPr>
        </p:nvSpPr>
        <p:spPr/>
        <p:txBody>
          <a:bodyPr>
            <a:normAutofit/>
          </a:bodyPr>
          <a:lstStyle/>
          <a:p>
            <a:r>
              <a:rPr lang="en-US" dirty="0"/>
              <a:t>Names and contact information for all the attending university faculty and students </a:t>
            </a:r>
          </a:p>
          <a:p>
            <a:r>
              <a:rPr lang="en-US" dirty="0"/>
              <a:t>Available in the Memberclicks directory and in Dropbox approximately 2 weeks in advance of the competition</a:t>
            </a:r>
          </a:p>
          <a:p>
            <a:endParaRPr lang="en-US" dirty="0"/>
          </a:p>
        </p:txBody>
      </p:sp>
      <p:pic>
        <p:nvPicPr>
          <p:cNvPr id="8" name="Content Placeholder 7">
            <a:extLst>
              <a:ext uri="{FF2B5EF4-FFF2-40B4-BE49-F238E27FC236}">
                <a16:creationId xmlns:a16="http://schemas.microsoft.com/office/drawing/2014/main" id="{F36B0B38-B881-4445-96BC-7C7807C9598C}"/>
              </a:ext>
            </a:extLst>
          </p:cNvPr>
          <p:cNvPicPr>
            <a:picLocks noGrp="1" noChangeAspect="1"/>
          </p:cNvPicPr>
          <p:nvPr>
            <p:ph sz="half" idx="2"/>
          </p:nvPr>
        </p:nvPicPr>
        <p:blipFill>
          <a:blip r:embed="rId2"/>
          <a:stretch>
            <a:fillRect/>
          </a:stretch>
        </p:blipFill>
        <p:spPr>
          <a:xfrm>
            <a:off x="5137541" y="1631272"/>
            <a:ext cx="3060457" cy="4102964"/>
          </a:xfrm>
          <a:prstGeom prst="rect">
            <a:avLst/>
          </a:prstGeom>
        </p:spPr>
      </p:pic>
      <p:pic>
        <p:nvPicPr>
          <p:cNvPr id="5" name="Picture 4">
            <a:hlinkClick r:id="rId3"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4"/>
          <a:stretch>
            <a:fillRect/>
          </a:stretch>
        </p:blipFill>
        <p:spPr>
          <a:xfrm>
            <a:off x="6629234" y="6159883"/>
            <a:ext cx="634039" cy="542591"/>
          </a:xfrm>
          <a:prstGeom prst="rect">
            <a:avLst/>
          </a:prstGeom>
        </p:spPr>
      </p:pic>
      <p:sp>
        <p:nvSpPr>
          <p:cNvPr id="6" name="Action Button: Go to Beginning 5">
            <a:hlinkClick r:id="rId5" action="ppaction://hlinksldjump" highlightClick="1"/>
            <a:extLst>
              <a:ext uri="{FF2B5EF4-FFF2-40B4-BE49-F238E27FC236}">
                <a16:creationId xmlns:a16="http://schemas.microsoft.com/office/drawing/2014/main" id="{F68F2346-4C42-46D2-A5C0-4771BD7074DB}"/>
              </a:ext>
            </a:extLst>
          </p:cNvPr>
          <p:cNvSpPr/>
          <p:nvPr/>
        </p:nvSpPr>
        <p:spPr>
          <a:xfrm>
            <a:off x="7352864" y="6159883"/>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8">
            <a:extLst>
              <a:ext uri="{FF2B5EF4-FFF2-40B4-BE49-F238E27FC236}">
                <a16:creationId xmlns:a16="http://schemas.microsoft.com/office/drawing/2014/main" id="{7A9B223D-A02C-4997-A430-C8E5BD7ABDC4}"/>
              </a:ext>
            </a:extLst>
          </p:cNvPr>
          <p:cNvGraphicFramePr>
            <a:graphicFrameLocks noGrp="1"/>
          </p:cNvGraphicFramePr>
          <p:nvPr>
            <p:extLst>
              <p:ext uri="{D42A27DB-BD31-4B8C-83A1-F6EECF244321}">
                <p14:modId xmlns:p14="http://schemas.microsoft.com/office/powerpoint/2010/main" val="3275517218"/>
              </p:ext>
            </p:extLst>
          </p:nvPr>
        </p:nvGraphicFramePr>
        <p:xfrm>
          <a:off x="430421" y="6156934"/>
          <a:ext cx="5284578" cy="407717"/>
        </p:xfrm>
        <a:graphic>
          <a:graphicData uri="http://schemas.openxmlformats.org/drawingml/2006/table">
            <a:tbl>
              <a:tblPr firstRow="1" firstCol="1" bandRow="1"/>
              <a:tblGrid>
                <a:gridCol w="1056638">
                  <a:extLst>
                    <a:ext uri="{9D8B030D-6E8A-4147-A177-3AD203B41FA5}">
                      <a16:colId xmlns:a16="http://schemas.microsoft.com/office/drawing/2014/main" val="431739368"/>
                    </a:ext>
                  </a:extLst>
                </a:gridCol>
                <a:gridCol w="1056638">
                  <a:extLst>
                    <a:ext uri="{9D8B030D-6E8A-4147-A177-3AD203B41FA5}">
                      <a16:colId xmlns:a16="http://schemas.microsoft.com/office/drawing/2014/main" val="3285184280"/>
                    </a:ext>
                  </a:extLst>
                </a:gridCol>
                <a:gridCol w="1057332">
                  <a:extLst>
                    <a:ext uri="{9D8B030D-6E8A-4147-A177-3AD203B41FA5}">
                      <a16:colId xmlns:a16="http://schemas.microsoft.com/office/drawing/2014/main" val="3428843000"/>
                    </a:ext>
                  </a:extLst>
                </a:gridCol>
                <a:gridCol w="1056638">
                  <a:extLst>
                    <a:ext uri="{9D8B030D-6E8A-4147-A177-3AD203B41FA5}">
                      <a16:colId xmlns:a16="http://schemas.microsoft.com/office/drawing/2014/main" val="3538403513"/>
                    </a:ext>
                  </a:extLst>
                </a:gridCol>
                <a:gridCol w="1057332">
                  <a:extLst>
                    <a:ext uri="{9D8B030D-6E8A-4147-A177-3AD203B41FA5}">
                      <a16:colId xmlns:a16="http://schemas.microsoft.com/office/drawing/2014/main" val="2958604486"/>
                    </a:ext>
                  </a:extLst>
                </a:gridCol>
              </a:tblGrid>
              <a:tr h="407717">
                <a:tc>
                  <a:txBody>
                    <a:bodyPr/>
                    <a:lstStyle/>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Product </a:t>
                      </a:r>
                    </a:p>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Rocket</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Glass</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Blue</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Intro</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583878091"/>
                  </a:ext>
                </a:extLst>
              </a:tr>
            </a:tbl>
          </a:graphicData>
        </a:graphic>
      </p:graphicFrame>
      <p:sp>
        <p:nvSpPr>
          <p:cNvPr id="10" name="Action Button: Go Back or Previous 9">
            <a:hlinkClick r:id="" action="ppaction://hlinkshowjump?jump=lastslideviewed" highlightClick="1"/>
            <a:extLst>
              <a:ext uri="{FF2B5EF4-FFF2-40B4-BE49-F238E27FC236}">
                <a16:creationId xmlns:a16="http://schemas.microsoft.com/office/drawing/2014/main" id="{10A05E9C-8BF7-4DAE-8F46-CB9B9B5692CB}"/>
              </a:ext>
            </a:extLst>
          </p:cNvPr>
          <p:cNvSpPr/>
          <p:nvPr/>
        </p:nvSpPr>
        <p:spPr>
          <a:xfrm>
            <a:off x="8076494" y="6181555"/>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0755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p:txBody>
          <a:bodyPr>
            <a:normAutofit/>
          </a:bodyPr>
          <a:lstStyle/>
          <a:p>
            <a:r>
              <a:rPr lang="en-US" dirty="0"/>
              <a:t>UTISC – Observation Room Passes</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idx="1"/>
          </p:nvPr>
        </p:nvSpPr>
        <p:spPr/>
        <p:txBody>
          <a:bodyPr>
            <a:normAutofit/>
          </a:bodyPr>
          <a:lstStyle/>
          <a:p>
            <a:r>
              <a:rPr lang="en-US" dirty="0"/>
              <a:t>Guests who are not able to commit to an entire role play round or coaching/interviewing session due to other obligations are welcome to observe for the time that they can</a:t>
            </a:r>
          </a:p>
        </p:txBody>
      </p:sp>
      <p:pic>
        <p:nvPicPr>
          <p:cNvPr id="5" name="Picture 4">
            <a:hlinkClick r:id="rId2"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3"/>
          <a:stretch>
            <a:fillRect/>
          </a:stretch>
        </p:blipFill>
        <p:spPr>
          <a:xfrm>
            <a:off x="6667770" y="6118654"/>
            <a:ext cx="634039" cy="542591"/>
          </a:xfrm>
          <a:prstGeom prst="rect">
            <a:avLst/>
          </a:prstGeom>
        </p:spPr>
      </p:pic>
      <p:sp>
        <p:nvSpPr>
          <p:cNvPr id="6" name="Action Button: Go to Beginning 5">
            <a:hlinkClick r:id="rId4" action="ppaction://hlinksldjump" highlightClick="1"/>
            <a:extLst>
              <a:ext uri="{FF2B5EF4-FFF2-40B4-BE49-F238E27FC236}">
                <a16:creationId xmlns:a16="http://schemas.microsoft.com/office/drawing/2014/main" id="{F68F2346-4C42-46D2-A5C0-4771BD7074DB}"/>
              </a:ext>
            </a:extLst>
          </p:cNvPr>
          <p:cNvSpPr/>
          <p:nvPr/>
        </p:nvSpPr>
        <p:spPr>
          <a:xfrm>
            <a:off x="7391400" y="6118654"/>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7">
            <a:extLst>
              <a:ext uri="{FF2B5EF4-FFF2-40B4-BE49-F238E27FC236}">
                <a16:creationId xmlns:a16="http://schemas.microsoft.com/office/drawing/2014/main" id="{2FE371A8-B6F6-4CEE-9E74-4A988B3FA750}"/>
              </a:ext>
            </a:extLst>
          </p:cNvPr>
          <p:cNvGraphicFramePr>
            <a:graphicFrameLocks noGrp="1"/>
          </p:cNvGraphicFramePr>
          <p:nvPr>
            <p:extLst>
              <p:ext uri="{D42A27DB-BD31-4B8C-83A1-F6EECF244321}">
                <p14:modId xmlns:p14="http://schemas.microsoft.com/office/powerpoint/2010/main" val="3156166733"/>
              </p:ext>
            </p:extLst>
          </p:nvPr>
        </p:nvGraphicFramePr>
        <p:xfrm>
          <a:off x="430421" y="6156934"/>
          <a:ext cx="5284578" cy="407717"/>
        </p:xfrm>
        <a:graphic>
          <a:graphicData uri="http://schemas.openxmlformats.org/drawingml/2006/table">
            <a:tbl>
              <a:tblPr firstRow="1" firstCol="1" bandRow="1"/>
              <a:tblGrid>
                <a:gridCol w="1056638">
                  <a:extLst>
                    <a:ext uri="{9D8B030D-6E8A-4147-A177-3AD203B41FA5}">
                      <a16:colId xmlns:a16="http://schemas.microsoft.com/office/drawing/2014/main" val="431739368"/>
                    </a:ext>
                  </a:extLst>
                </a:gridCol>
                <a:gridCol w="1056638">
                  <a:extLst>
                    <a:ext uri="{9D8B030D-6E8A-4147-A177-3AD203B41FA5}">
                      <a16:colId xmlns:a16="http://schemas.microsoft.com/office/drawing/2014/main" val="3285184280"/>
                    </a:ext>
                  </a:extLst>
                </a:gridCol>
                <a:gridCol w="1057332">
                  <a:extLst>
                    <a:ext uri="{9D8B030D-6E8A-4147-A177-3AD203B41FA5}">
                      <a16:colId xmlns:a16="http://schemas.microsoft.com/office/drawing/2014/main" val="3428843000"/>
                    </a:ext>
                  </a:extLst>
                </a:gridCol>
                <a:gridCol w="1056638">
                  <a:extLst>
                    <a:ext uri="{9D8B030D-6E8A-4147-A177-3AD203B41FA5}">
                      <a16:colId xmlns:a16="http://schemas.microsoft.com/office/drawing/2014/main" val="3538403513"/>
                    </a:ext>
                  </a:extLst>
                </a:gridCol>
                <a:gridCol w="1057332">
                  <a:extLst>
                    <a:ext uri="{9D8B030D-6E8A-4147-A177-3AD203B41FA5}">
                      <a16:colId xmlns:a16="http://schemas.microsoft.com/office/drawing/2014/main" val="2958604486"/>
                    </a:ext>
                  </a:extLst>
                </a:gridCol>
              </a:tblGrid>
              <a:tr h="407717">
                <a:tc>
                  <a:txBody>
                    <a:bodyPr/>
                    <a:lstStyle/>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Product </a:t>
                      </a:r>
                    </a:p>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Unlimited</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Rocket</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Unlimited</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Glass</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Blue</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Intro</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583878091"/>
                  </a:ext>
                </a:extLst>
              </a:tr>
            </a:tbl>
          </a:graphicData>
        </a:graphic>
      </p:graphicFrame>
      <p:sp>
        <p:nvSpPr>
          <p:cNvPr id="9" name="Action Button: Go Back or Previous 8">
            <a:hlinkClick r:id="" action="ppaction://hlinkshowjump?jump=lastslideviewed" highlightClick="1"/>
            <a:extLst>
              <a:ext uri="{FF2B5EF4-FFF2-40B4-BE49-F238E27FC236}">
                <a16:creationId xmlns:a16="http://schemas.microsoft.com/office/drawing/2014/main" id="{8E50BBB6-CE85-4101-B8B8-BB4F67D2EB4A}"/>
              </a:ext>
            </a:extLst>
          </p:cNvPr>
          <p:cNvSpPr/>
          <p:nvPr/>
        </p:nvSpPr>
        <p:spPr>
          <a:xfrm>
            <a:off x="8129260" y="6107964"/>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8847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17DB6DC-71E2-4F9A-B1DD-C70376D9F738}"/>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5241" t="9091" r="14153"/>
          <a:stretch/>
        </p:blipFill>
        <p:spPr>
          <a:xfrm>
            <a:off x="-1" y="0"/>
            <a:ext cx="9144000" cy="6857990"/>
          </a:xfrm>
          <a:prstGeom prst="rect">
            <a:avLst/>
          </a:prstGeom>
        </p:spPr>
      </p:pic>
      <p:sp>
        <p:nvSpPr>
          <p:cNvPr id="21" name="Freeform: Shape 20">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62605" y="-2"/>
            <a:ext cx="4081395"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a:xfrm>
            <a:off x="5888273" y="632990"/>
            <a:ext cx="3046982" cy="1043409"/>
          </a:xfrm>
        </p:spPr>
        <p:txBody>
          <a:bodyPr vert="horz" lIns="91440" tIns="45720" rIns="91440" bIns="45720" rtlCol="0" anchor="ctr">
            <a:normAutofit/>
          </a:bodyPr>
          <a:lstStyle/>
          <a:p>
            <a:pPr algn="l">
              <a:lnSpc>
                <a:spcPct val="90000"/>
              </a:lnSpc>
            </a:pPr>
            <a:r>
              <a:rPr lang="en-US" sz="2600"/>
              <a:t>UTISC – Opportunity to Judge</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sz="half" idx="1"/>
          </p:nvPr>
        </p:nvSpPr>
        <p:spPr>
          <a:xfrm>
            <a:off x="5715773" y="1774372"/>
            <a:ext cx="3046981" cy="2754086"/>
          </a:xfrm>
        </p:spPr>
        <p:txBody>
          <a:bodyPr vert="horz" lIns="91440" tIns="45720" rIns="91440" bIns="45720" rtlCol="0" anchor="t">
            <a:normAutofit/>
          </a:bodyPr>
          <a:lstStyle/>
          <a:p>
            <a:pPr indent="-228600">
              <a:lnSpc>
                <a:spcPct val="90000"/>
              </a:lnSpc>
            </a:pPr>
            <a:r>
              <a:rPr lang="en-US" sz="1600"/>
              <a:t>Provide feedback to the competitors as a judge using the </a:t>
            </a:r>
            <a:r>
              <a:rPr lang="en-US" sz="1600">
                <a:hlinkClick r:id="rId3"/>
              </a:rPr>
              <a:t>UTISC evaluation sheets</a:t>
            </a:r>
            <a:endParaRPr lang="en-US" sz="1600"/>
          </a:p>
          <a:p>
            <a:pPr indent="-228600">
              <a:lnSpc>
                <a:spcPct val="90000"/>
              </a:lnSpc>
            </a:pPr>
            <a:r>
              <a:rPr lang="en-US" sz="1600"/>
              <a:t>Competitors will receive their evaluation sheets at the end of the competition</a:t>
            </a:r>
          </a:p>
          <a:p>
            <a:pPr indent="-228600">
              <a:lnSpc>
                <a:spcPct val="90000"/>
              </a:lnSpc>
            </a:pPr>
            <a:r>
              <a:rPr lang="en-US" sz="1600"/>
              <a:t>Both judges and buyers are expected to play their role for the duration of the round to ensure consistency and fairness</a:t>
            </a:r>
          </a:p>
        </p:txBody>
      </p:sp>
      <p:pic>
        <p:nvPicPr>
          <p:cNvPr id="5" name="Picture 4">
            <a:hlinkClick r:id="rId4"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5"/>
          <a:stretch>
            <a:fillRect/>
          </a:stretch>
        </p:blipFill>
        <p:spPr>
          <a:xfrm>
            <a:off x="6829983" y="6156934"/>
            <a:ext cx="634039" cy="542591"/>
          </a:xfrm>
          <a:prstGeom prst="rect">
            <a:avLst/>
          </a:prstGeom>
        </p:spPr>
      </p:pic>
      <p:sp>
        <p:nvSpPr>
          <p:cNvPr id="6" name="Action Button: Go to Beginning 5">
            <a:hlinkClick r:id="rId6" action="ppaction://hlinksldjump" highlightClick="1"/>
            <a:extLst>
              <a:ext uri="{FF2B5EF4-FFF2-40B4-BE49-F238E27FC236}">
                <a16:creationId xmlns:a16="http://schemas.microsoft.com/office/drawing/2014/main" id="{F68F2346-4C42-46D2-A5C0-4771BD7074DB}"/>
              </a:ext>
            </a:extLst>
          </p:cNvPr>
          <p:cNvSpPr/>
          <p:nvPr/>
        </p:nvSpPr>
        <p:spPr>
          <a:xfrm>
            <a:off x="7553613" y="6156934"/>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2" name="Table 11">
            <a:extLst>
              <a:ext uri="{FF2B5EF4-FFF2-40B4-BE49-F238E27FC236}">
                <a16:creationId xmlns:a16="http://schemas.microsoft.com/office/drawing/2014/main" id="{CD6DC0F5-AC49-4E23-B332-05E5B29ED5BB}"/>
              </a:ext>
            </a:extLst>
          </p:cNvPr>
          <p:cNvGraphicFramePr>
            <a:graphicFrameLocks noGrp="1"/>
          </p:cNvGraphicFramePr>
          <p:nvPr>
            <p:extLst>
              <p:ext uri="{D42A27DB-BD31-4B8C-83A1-F6EECF244321}">
                <p14:modId xmlns:p14="http://schemas.microsoft.com/office/powerpoint/2010/main" val="3922156096"/>
              </p:ext>
            </p:extLst>
          </p:nvPr>
        </p:nvGraphicFramePr>
        <p:xfrm>
          <a:off x="430421" y="6156934"/>
          <a:ext cx="5284578" cy="407717"/>
        </p:xfrm>
        <a:graphic>
          <a:graphicData uri="http://schemas.openxmlformats.org/drawingml/2006/table">
            <a:tbl>
              <a:tblPr firstRow="1" firstCol="1" bandRow="1"/>
              <a:tblGrid>
                <a:gridCol w="1056638">
                  <a:extLst>
                    <a:ext uri="{9D8B030D-6E8A-4147-A177-3AD203B41FA5}">
                      <a16:colId xmlns:a16="http://schemas.microsoft.com/office/drawing/2014/main" val="431739368"/>
                    </a:ext>
                  </a:extLst>
                </a:gridCol>
                <a:gridCol w="1056638">
                  <a:extLst>
                    <a:ext uri="{9D8B030D-6E8A-4147-A177-3AD203B41FA5}">
                      <a16:colId xmlns:a16="http://schemas.microsoft.com/office/drawing/2014/main" val="3285184280"/>
                    </a:ext>
                  </a:extLst>
                </a:gridCol>
                <a:gridCol w="1057332">
                  <a:extLst>
                    <a:ext uri="{9D8B030D-6E8A-4147-A177-3AD203B41FA5}">
                      <a16:colId xmlns:a16="http://schemas.microsoft.com/office/drawing/2014/main" val="3428843000"/>
                    </a:ext>
                  </a:extLst>
                </a:gridCol>
                <a:gridCol w="1056638">
                  <a:extLst>
                    <a:ext uri="{9D8B030D-6E8A-4147-A177-3AD203B41FA5}">
                      <a16:colId xmlns:a16="http://schemas.microsoft.com/office/drawing/2014/main" val="3538403513"/>
                    </a:ext>
                  </a:extLst>
                </a:gridCol>
                <a:gridCol w="1057332">
                  <a:extLst>
                    <a:ext uri="{9D8B030D-6E8A-4147-A177-3AD203B41FA5}">
                      <a16:colId xmlns:a16="http://schemas.microsoft.com/office/drawing/2014/main" val="2958604486"/>
                    </a:ext>
                  </a:extLst>
                </a:gridCol>
              </a:tblGrid>
              <a:tr h="407717">
                <a:tc>
                  <a:txBody>
                    <a:bodyPr/>
                    <a:lstStyle/>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Product </a:t>
                      </a:r>
                    </a:p>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Rocket</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Glass</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Blue</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Intro</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583878091"/>
                  </a:ext>
                </a:extLst>
              </a:tr>
            </a:tbl>
          </a:graphicData>
        </a:graphic>
      </p:graphicFrame>
      <p:sp>
        <p:nvSpPr>
          <p:cNvPr id="11" name="Action Button: Go Back or Previous 10">
            <a:hlinkClick r:id="" action="ppaction://hlinkshowjump?jump=lastslideviewed" highlightClick="1"/>
            <a:extLst>
              <a:ext uri="{FF2B5EF4-FFF2-40B4-BE49-F238E27FC236}">
                <a16:creationId xmlns:a16="http://schemas.microsoft.com/office/drawing/2014/main" id="{6E795576-8D30-4BA2-BB30-38330A7FFB77}"/>
              </a:ext>
            </a:extLst>
          </p:cNvPr>
          <p:cNvSpPr/>
          <p:nvPr/>
        </p:nvSpPr>
        <p:spPr>
          <a:xfrm>
            <a:off x="8277243" y="6156934"/>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0941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p:txBody>
          <a:bodyPr>
            <a:normAutofit fontScale="90000"/>
          </a:bodyPr>
          <a:lstStyle/>
          <a:p>
            <a:r>
              <a:rPr lang="en-US" dirty="0"/>
              <a:t>UTISC – Student and Faculty Awareness</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idx="1"/>
          </p:nvPr>
        </p:nvSpPr>
        <p:spPr/>
        <p:txBody>
          <a:bodyPr>
            <a:normAutofit lnSpcReduction="10000"/>
          </a:bodyPr>
          <a:lstStyle/>
          <a:p>
            <a:r>
              <a:rPr lang="en-US" dirty="0">
                <a:hlinkClick r:id="rId2" action="ppaction://hlinksldjump"/>
              </a:rPr>
              <a:t>Logo in Social Media Photo Frame</a:t>
            </a:r>
            <a:endParaRPr lang="en-US" dirty="0"/>
          </a:p>
          <a:p>
            <a:r>
              <a:rPr lang="en-US" dirty="0">
                <a:hlinkClick r:id="rId3" action="ppaction://hlinksldjump"/>
              </a:rPr>
              <a:t>Branding and Naming in Sales Room</a:t>
            </a:r>
            <a:endParaRPr lang="en-US" dirty="0"/>
          </a:p>
          <a:p>
            <a:r>
              <a:rPr lang="en-US" dirty="0">
                <a:hlinkClick r:id="rId4" action="ppaction://hlinksldjump"/>
              </a:rPr>
              <a:t>Video in UTISC Showcase</a:t>
            </a:r>
            <a:endParaRPr lang="en-US" dirty="0"/>
          </a:p>
          <a:p>
            <a:r>
              <a:rPr lang="en-US" dirty="0">
                <a:hlinkClick r:id="rId5" action="ppaction://hlinksldjump"/>
              </a:rPr>
              <a:t>Logo Visible in UTISC Showcase</a:t>
            </a:r>
            <a:endParaRPr lang="en-US" dirty="0"/>
          </a:p>
          <a:p>
            <a:r>
              <a:rPr lang="en-US" dirty="0">
                <a:hlinkClick r:id="rId6" action="ppaction://hlinksldjump"/>
              </a:rPr>
              <a:t>Program Ad</a:t>
            </a:r>
            <a:endParaRPr lang="en-US" dirty="0"/>
          </a:p>
          <a:p>
            <a:r>
              <a:rPr lang="en-US" dirty="0">
                <a:hlinkClick r:id="rId7" action="ppaction://hlinksldjump"/>
              </a:rPr>
              <a:t>Online Profile Visible to UTISC and ESSPS Students</a:t>
            </a:r>
            <a:endParaRPr lang="en-US" dirty="0"/>
          </a:p>
          <a:p>
            <a:r>
              <a:rPr lang="en-US" dirty="0">
                <a:hlinkClick r:id="rId8" action="ppaction://hlinksldjump"/>
              </a:rPr>
              <a:t>Logo + Link on UTISC Website</a:t>
            </a:r>
            <a:endParaRPr lang="en-US" dirty="0"/>
          </a:p>
        </p:txBody>
      </p:sp>
      <p:pic>
        <p:nvPicPr>
          <p:cNvPr id="5" name="Picture 4">
            <a:hlinkClick r:id="rId9"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10"/>
          <a:stretch>
            <a:fillRect/>
          </a:stretch>
        </p:blipFill>
        <p:spPr>
          <a:xfrm>
            <a:off x="6667770" y="5854867"/>
            <a:ext cx="634039" cy="542591"/>
          </a:xfrm>
          <a:prstGeom prst="rect">
            <a:avLst/>
          </a:prstGeom>
        </p:spPr>
      </p:pic>
      <p:sp>
        <p:nvSpPr>
          <p:cNvPr id="6" name="Action Button: Go to Beginning 5">
            <a:hlinkClick r:id="rId11" action="ppaction://hlinksldjump" highlightClick="1"/>
            <a:extLst>
              <a:ext uri="{FF2B5EF4-FFF2-40B4-BE49-F238E27FC236}">
                <a16:creationId xmlns:a16="http://schemas.microsoft.com/office/drawing/2014/main" id="{F68F2346-4C42-46D2-A5C0-4771BD7074DB}"/>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Go Back or Previous 7">
            <a:hlinkClick r:id="" action="ppaction://hlinkshowjump?jump=lastslideviewed" highlightClick="1"/>
            <a:extLst>
              <a:ext uri="{FF2B5EF4-FFF2-40B4-BE49-F238E27FC236}">
                <a16:creationId xmlns:a16="http://schemas.microsoft.com/office/drawing/2014/main" id="{7A95FFF2-DB81-488C-87BF-9A6018D26AC9}"/>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32294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p:txBody>
          <a:bodyPr>
            <a:normAutofit fontScale="90000"/>
          </a:bodyPr>
          <a:lstStyle/>
          <a:p>
            <a:r>
              <a:rPr lang="en-US" dirty="0"/>
              <a:t>UTISC – Logo in Social Media Photo Frame</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sz="half" idx="1"/>
          </p:nvPr>
        </p:nvSpPr>
        <p:spPr/>
        <p:txBody>
          <a:bodyPr>
            <a:normAutofit/>
          </a:bodyPr>
          <a:lstStyle/>
          <a:p>
            <a:r>
              <a:rPr lang="en-US" dirty="0"/>
              <a:t>Company logo incorporated into the frame/skin that is used on all the UTISC branded social media photos</a:t>
            </a:r>
          </a:p>
          <a:p>
            <a:r>
              <a:rPr lang="en-US" dirty="0"/>
              <a:t>Corporate logo will be added; image from earlier pilot </a:t>
            </a:r>
          </a:p>
        </p:txBody>
      </p:sp>
      <p:pic>
        <p:nvPicPr>
          <p:cNvPr id="5" name="Picture 4">
            <a:hlinkClick r:id="rId2"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3"/>
          <a:stretch>
            <a:fillRect/>
          </a:stretch>
        </p:blipFill>
        <p:spPr>
          <a:xfrm>
            <a:off x="6667770" y="6126163"/>
            <a:ext cx="634039" cy="542591"/>
          </a:xfrm>
          <a:prstGeom prst="rect">
            <a:avLst/>
          </a:prstGeom>
        </p:spPr>
      </p:pic>
      <p:sp>
        <p:nvSpPr>
          <p:cNvPr id="6" name="Action Button: Go to Beginning 5">
            <a:hlinkClick r:id="rId4" action="ppaction://hlinksldjump" highlightClick="1"/>
            <a:extLst>
              <a:ext uri="{FF2B5EF4-FFF2-40B4-BE49-F238E27FC236}">
                <a16:creationId xmlns:a16="http://schemas.microsoft.com/office/drawing/2014/main" id="{F68F2346-4C42-46D2-A5C0-4771BD7074DB}"/>
              </a:ext>
            </a:extLst>
          </p:cNvPr>
          <p:cNvSpPr/>
          <p:nvPr/>
        </p:nvSpPr>
        <p:spPr>
          <a:xfrm>
            <a:off x="7391400" y="6126163"/>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a:extLst>
              <a:ext uri="{FF2B5EF4-FFF2-40B4-BE49-F238E27FC236}">
                <a16:creationId xmlns:a16="http://schemas.microsoft.com/office/drawing/2014/main" id="{822C81BE-4133-4AD3-B872-6B75A29F7944}"/>
              </a:ext>
            </a:extLst>
          </p:cNvPr>
          <p:cNvPicPr>
            <a:picLocks noGrp="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5810943" y="1600200"/>
            <a:ext cx="2347691" cy="3964387"/>
          </a:xfrm>
          <a:prstGeom prst="rect">
            <a:avLst/>
          </a:prstGeom>
        </p:spPr>
      </p:pic>
      <p:graphicFrame>
        <p:nvGraphicFramePr>
          <p:cNvPr id="9" name="Table 8">
            <a:extLst>
              <a:ext uri="{FF2B5EF4-FFF2-40B4-BE49-F238E27FC236}">
                <a16:creationId xmlns:a16="http://schemas.microsoft.com/office/drawing/2014/main" id="{2D375F8B-8159-4900-A76C-0FE149737B3E}"/>
              </a:ext>
            </a:extLst>
          </p:cNvPr>
          <p:cNvGraphicFramePr>
            <a:graphicFrameLocks noGrp="1"/>
          </p:cNvGraphicFramePr>
          <p:nvPr>
            <p:extLst>
              <p:ext uri="{D42A27DB-BD31-4B8C-83A1-F6EECF244321}">
                <p14:modId xmlns:p14="http://schemas.microsoft.com/office/powerpoint/2010/main" val="3255839767"/>
              </p:ext>
            </p:extLst>
          </p:nvPr>
        </p:nvGraphicFramePr>
        <p:xfrm>
          <a:off x="430421" y="6156934"/>
          <a:ext cx="5284578" cy="407717"/>
        </p:xfrm>
        <a:graphic>
          <a:graphicData uri="http://schemas.openxmlformats.org/drawingml/2006/table">
            <a:tbl>
              <a:tblPr firstRow="1" firstCol="1" bandRow="1"/>
              <a:tblGrid>
                <a:gridCol w="1056638">
                  <a:extLst>
                    <a:ext uri="{9D8B030D-6E8A-4147-A177-3AD203B41FA5}">
                      <a16:colId xmlns:a16="http://schemas.microsoft.com/office/drawing/2014/main" val="431739368"/>
                    </a:ext>
                  </a:extLst>
                </a:gridCol>
                <a:gridCol w="1056638">
                  <a:extLst>
                    <a:ext uri="{9D8B030D-6E8A-4147-A177-3AD203B41FA5}">
                      <a16:colId xmlns:a16="http://schemas.microsoft.com/office/drawing/2014/main" val="3285184280"/>
                    </a:ext>
                  </a:extLst>
                </a:gridCol>
                <a:gridCol w="1057332">
                  <a:extLst>
                    <a:ext uri="{9D8B030D-6E8A-4147-A177-3AD203B41FA5}">
                      <a16:colId xmlns:a16="http://schemas.microsoft.com/office/drawing/2014/main" val="3428843000"/>
                    </a:ext>
                  </a:extLst>
                </a:gridCol>
                <a:gridCol w="1056638">
                  <a:extLst>
                    <a:ext uri="{9D8B030D-6E8A-4147-A177-3AD203B41FA5}">
                      <a16:colId xmlns:a16="http://schemas.microsoft.com/office/drawing/2014/main" val="3538403513"/>
                    </a:ext>
                  </a:extLst>
                </a:gridCol>
                <a:gridCol w="1057332">
                  <a:extLst>
                    <a:ext uri="{9D8B030D-6E8A-4147-A177-3AD203B41FA5}">
                      <a16:colId xmlns:a16="http://schemas.microsoft.com/office/drawing/2014/main" val="2958604486"/>
                    </a:ext>
                  </a:extLst>
                </a:gridCol>
              </a:tblGrid>
              <a:tr h="407717">
                <a:tc>
                  <a:txBody>
                    <a:bodyPr/>
                    <a:lstStyle/>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Product </a:t>
                      </a:r>
                    </a:p>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Rocket</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Glass</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Blue</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Intro</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583878091"/>
                  </a:ext>
                </a:extLst>
              </a:tr>
            </a:tbl>
          </a:graphicData>
        </a:graphic>
      </p:graphicFrame>
      <p:sp>
        <p:nvSpPr>
          <p:cNvPr id="10" name="Action Button: Go Back or Previous 9">
            <a:hlinkClick r:id="" action="ppaction://hlinkshowjump?jump=lastslideviewed" highlightClick="1"/>
            <a:extLst>
              <a:ext uri="{FF2B5EF4-FFF2-40B4-BE49-F238E27FC236}">
                <a16:creationId xmlns:a16="http://schemas.microsoft.com/office/drawing/2014/main" id="{64108B72-8F36-4A19-B4CE-C15F8B56C527}"/>
              </a:ext>
            </a:extLst>
          </p:cNvPr>
          <p:cNvSpPr/>
          <p:nvPr/>
        </p:nvSpPr>
        <p:spPr>
          <a:xfrm>
            <a:off x="8129260" y="6107964"/>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9794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p:txBody>
          <a:bodyPr>
            <a:normAutofit fontScale="90000"/>
          </a:bodyPr>
          <a:lstStyle/>
          <a:p>
            <a:r>
              <a:rPr lang="en-US" dirty="0"/>
              <a:t>UTISC – Branding and Naming in Sales Room</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sz="half" idx="1"/>
          </p:nvPr>
        </p:nvSpPr>
        <p:spPr/>
        <p:txBody>
          <a:bodyPr>
            <a:normAutofit lnSpcReduction="10000"/>
          </a:bodyPr>
          <a:lstStyle/>
          <a:p>
            <a:pPr lvl="0"/>
            <a:r>
              <a:rPr lang="en-US" sz="1600" b="1" dirty="0"/>
              <a:t>Name on Door - </a:t>
            </a:r>
            <a:r>
              <a:rPr lang="en-US" sz="1600" dirty="0"/>
              <a:t>Be </a:t>
            </a:r>
            <a:r>
              <a:rPr lang="en-US" sz="1600" dirty="0">
                <a:effectLst>
                  <a:outerShdw blurRad="38100" dist="38100" dir="2700000" algn="tl">
                    <a:srgbClr val="000000">
                      <a:alpha val="43137"/>
                    </a:srgbClr>
                  </a:outerShdw>
                </a:effectLst>
              </a:rPr>
              <a:t>seen by </a:t>
            </a:r>
            <a:r>
              <a:rPr lang="en-US" sz="1600" dirty="0"/>
              <a:t>the UToledo sales students </a:t>
            </a:r>
            <a:r>
              <a:rPr lang="en-US" sz="1600" dirty="0">
                <a:effectLst>
                  <a:outerShdw blurRad="38100" dist="38100" dir="2700000" algn="tl">
                    <a:srgbClr val="000000">
                      <a:alpha val="43137"/>
                    </a:srgbClr>
                  </a:outerShdw>
                </a:effectLst>
              </a:rPr>
              <a:t>(approximately 200)</a:t>
            </a:r>
            <a:r>
              <a:rPr lang="en-US" sz="1600" dirty="0"/>
              <a:t>, prospective students/families, recruiters, and special guests when they are in the Huntington Sales Lab to role play, pitch, take make-up exams, tour, benchmark, </a:t>
            </a:r>
            <a:r>
              <a:rPr lang="en-US" sz="1600" dirty="0" err="1"/>
              <a:t>etc</a:t>
            </a:r>
            <a:endParaRPr lang="en-US" sz="1600" dirty="0"/>
          </a:p>
          <a:p>
            <a:pPr lvl="0"/>
            <a:r>
              <a:rPr lang="en-US" sz="1600" b="1" dirty="0"/>
              <a:t>Interest Piece in Room - </a:t>
            </a:r>
            <a:r>
              <a:rPr lang="en-US" sz="1600" dirty="0"/>
              <a:t>Wall decoration (approximately 3ft*3ft) that communicates the sponsor’s culture, achievements, opportunities, etc.  Visible to all who enter the room and most or all who walk past in the hallway </a:t>
            </a:r>
          </a:p>
          <a:p>
            <a:pPr lvl="0"/>
            <a:r>
              <a:rPr lang="en-US" sz="1600" b="1" dirty="0"/>
              <a:t>Logo in Room - </a:t>
            </a:r>
            <a:r>
              <a:rPr lang="en-US" sz="1600" dirty="0"/>
              <a:t>Sponsor also gets their logo on the wall (approximately 3ft*1ft) so it is visible in all role play video shots. </a:t>
            </a:r>
            <a:r>
              <a:rPr lang="en-US" sz="1600" dirty="0">
                <a:latin typeface="Calibri" panose="020F0502020204030204" pitchFamily="34" charset="0"/>
                <a:cs typeface="Times New Roman" panose="02020603050405020304" pitchFamily="18" charset="0"/>
              </a:rPr>
              <a:t>C</a:t>
            </a:r>
            <a:r>
              <a:rPr lang="en-US" sz="1600" dirty="0">
                <a:latin typeface="Calibri" panose="020F0502020204030204" pitchFamily="34" charset="0"/>
                <a:ea typeface="Calibri" panose="020F0502020204030204" pitchFamily="34" charset="0"/>
                <a:cs typeface="Times New Roman" panose="02020603050405020304" pitchFamily="18" charset="0"/>
              </a:rPr>
              <a:t>ompany logo will be seen in approximately </a:t>
            </a:r>
            <a:r>
              <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140 role play videos (approximately 600 views) </a:t>
            </a:r>
            <a:r>
              <a:rPr lang="en-US" sz="1600" dirty="0">
                <a:latin typeface="Calibri" panose="020F0502020204030204" pitchFamily="34" charset="0"/>
                <a:ea typeface="Calibri" panose="020F0502020204030204" pitchFamily="34" charset="0"/>
                <a:cs typeface="Times New Roman" panose="02020603050405020304" pitchFamily="18" charset="0"/>
              </a:rPr>
              <a:t>over the course of 1 year.</a:t>
            </a:r>
            <a:endParaRPr lang="en-US" sz="1600" dirty="0"/>
          </a:p>
        </p:txBody>
      </p:sp>
      <p:sp>
        <p:nvSpPr>
          <p:cNvPr id="4" name="Content Placeholder 3">
            <a:extLst>
              <a:ext uri="{FF2B5EF4-FFF2-40B4-BE49-F238E27FC236}">
                <a16:creationId xmlns:a16="http://schemas.microsoft.com/office/drawing/2014/main" id="{1577145A-8E63-4C39-A57F-505489367C8F}"/>
              </a:ext>
            </a:extLst>
          </p:cNvPr>
          <p:cNvSpPr>
            <a:spLocks noGrp="1"/>
          </p:cNvSpPr>
          <p:nvPr>
            <p:ph sz="half" idx="2"/>
          </p:nvPr>
        </p:nvSpPr>
        <p:spPr/>
        <p:txBody>
          <a:bodyPr>
            <a:normAutofit lnSpcReduction="10000"/>
          </a:bodyPr>
          <a:lstStyle/>
          <a:p>
            <a:endParaRPr lang="en-US" dirty="0"/>
          </a:p>
        </p:txBody>
      </p:sp>
      <p:pic>
        <p:nvPicPr>
          <p:cNvPr id="5" name="Picture 4">
            <a:hlinkClick r:id="rId2"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3"/>
          <a:stretch>
            <a:fillRect/>
          </a:stretch>
        </p:blipFill>
        <p:spPr>
          <a:xfrm>
            <a:off x="6725366" y="6126163"/>
            <a:ext cx="634039" cy="542591"/>
          </a:xfrm>
          <a:prstGeom prst="rect">
            <a:avLst/>
          </a:prstGeom>
        </p:spPr>
      </p:pic>
      <p:sp>
        <p:nvSpPr>
          <p:cNvPr id="6" name="Action Button: Go to Beginning 5">
            <a:hlinkClick r:id="rId4" action="ppaction://hlinksldjump" highlightClick="1"/>
            <a:extLst>
              <a:ext uri="{FF2B5EF4-FFF2-40B4-BE49-F238E27FC236}">
                <a16:creationId xmlns:a16="http://schemas.microsoft.com/office/drawing/2014/main" id="{F68F2346-4C42-46D2-A5C0-4771BD7074DB}"/>
              </a:ext>
            </a:extLst>
          </p:cNvPr>
          <p:cNvSpPr/>
          <p:nvPr/>
        </p:nvSpPr>
        <p:spPr>
          <a:xfrm>
            <a:off x="7448996" y="6126163"/>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a:extLst>
              <a:ext uri="{FF2B5EF4-FFF2-40B4-BE49-F238E27FC236}">
                <a16:creationId xmlns:a16="http://schemas.microsoft.com/office/drawing/2014/main" id="{18AC1DD9-5330-4A5A-A817-AD28571A906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677" r="10677" b="25391"/>
          <a:stretch/>
        </p:blipFill>
        <p:spPr bwMode="auto">
          <a:xfrm>
            <a:off x="4516499" y="1905000"/>
            <a:ext cx="441773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Table 8">
            <a:extLst>
              <a:ext uri="{FF2B5EF4-FFF2-40B4-BE49-F238E27FC236}">
                <a16:creationId xmlns:a16="http://schemas.microsoft.com/office/drawing/2014/main" id="{69F647CC-E45D-4578-BF52-9781460168E1}"/>
              </a:ext>
            </a:extLst>
          </p:cNvPr>
          <p:cNvGraphicFramePr>
            <a:graphicFrameLocks noGrp="1"/>
          </p:cNvGraphicFramePr>
          <p:nvPr>
            <p:extLst>
              <p:ext uri="{D42A27DB-BD31-4B8C-83A1-F6EECF244321}">
                <p14:modId xmlns:p14="http://schemas.microsoft.com/office/powerpoint/2010/main" val="2748296764"/>
              </p:ext>
            </p:extLst>
          </p:nvPr>
        </p:nvGraphicFramePr>
        <p:xfrm>
          <a:off x="430421" y="6156934"/>
          <a:ext cx="5284578" cy="407717"/>
        </p:xfrm>
        <a:graphic>
          <a:graphicData uri="http://schemas.openxmlformats.org/drawingml/2006/table">
            <a:tbl>
              <a:tblPr firstRow="1" firstCol="1" bandRow="1"/>
              <a:tblGrid>
                <a:gridCol w="1056638">
                  <a:extLst>
                    <a:ext uri="{9D8B030D-6E8A-4147-A177-3AD203B41FA5}">
                      <a16:colId xmlns:a16="http://schemas.microsoft.com/office/drawing/2014/main" val="431739368"/>
                    </a:ext>
                  </a:extLst>
                </a:gridCol>
                <a:gridCol w="1056638">
                  <a:extLst>
                    <a:ext uri="{9D8B030D-6E8A-4147-A177-3AD203B41FA5}">
                      <a16:colId xmlns:a16="http://schemas.microsoft.com/office/drawing/2014/main" val="3285184280"/>
                    </a:ext>
                  </a:extLst>
                </a:gridCol>
                <a:gridCol w="1057332">
                  <a:extLst>
                    <a:ext uri="{9D8B030D-6E8A-4147-A177-3AD203B41FA5}">
                      <a16:colId xmlns:a16="http://schemas.microsoft.com/office/drawing/2014/main" val="3428843000"/>
                    </a:ext>
                  </a:extLst>
                </a:gridCol>
                <a:gridCol w="1056638">
                  <a:extLst>
                    <a:ext uri="{9D8B030D-6E8A-4147-A177-3AD203B41FA5}">
                      <a16:colId xmlns:a16="http://schemas.microsoft.com/office/drawing/2014/main" val="3538403513"/>
                    </a:ext>
                  </a:extLst>
                </a:gridCol>
                <a:gridCol w="1057332">
                  <a:extLst>
                    <a:ext uri="{9D8B030D-6E8A-4147-A177-3AD203B41FA5}">
                      <a16:colId xmlns:a16="http://schemas.microsoft.com/office/drawing/2014/main" val="2958604486"/>
                    </a:ext>
                  </a:extLst>
                </a:gridCol>
              </a:tblGrid>
              <a:tr h="407717">
                <a:tc>
                  <a:txBody>
                    <a:bodyPr/>
                    <a:lstStyle/>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Product </a:t>
                      </a:r>
                    </a:p>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Control Room</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Rocket</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Role Play Room</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Glass</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Blue</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Intro</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583878091"/>
                  </a:ext>
                </a:extLst>
              </a:tr>
            </a:tbl>
          </a:graphicData>
        </a:graphic>
      </p:graphicFrame>
      <p:sp>
        <p:nvSpPr>
          <p:cNvPr id="10" name="Action Button: Go Back or Previous 9">
            <a:hlinkClick r:id="" action="ppaction://hlinkshowjump?jump=lastslideviewed" highlightClick="1"/>
            <a:extLst>
              <a:ext uri="{FF2B5EF4-FFF2-40B4-BE49-F238E27FC236}">
                <a16:creationId xmlns:a16="http://schemas.microsoft.com/office/drawing/2014/main" id="{9E728184-3837-4BE1-B4BA-E54A114CBFB9}"/>
              </a:ext>
            </a:extLst>
          </p:cNvPr>
          <p:cNvSpPr/>
          <p:nvPr/>
        </p:nvSpPr>
        <p:spPr>
          <a:xfrm>
            <a:off x="8202115" y="6107964"/>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72624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p:txBody>
          <a:bodyPr>
            <a:normAutofit/>
          </a:bodyPr>
          <a:lstStyle/>
          <a:p>
            <a:r>
              <a:rPr lang="en-US" dirty="0"/>
              <a:t>UTISC – Video in UTISC Showcase</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sz="half" idx="1"/>
          </p:nvPr>
        </p:nvSpPr>
        <p:spPr/>
        <p:txBody>
          <a:bodyPr>
            <a:normAutofit/>
          </a:bodyPr>
          <a:lstStyle/>
          <a:p>
            <a:r>
              <a:rPr lang="en-US" dirty="0"/>
              <a:t>Recruiting videos will appear in the UTISC Showcase in the Spotlight and/or Sponsor Videos Channel </a:t>
            </a:r>
          </a:p>
          <a:p>
            <a:r>
              <a:rPr lang="en-US" dirty="0"/>
              <a:t>Videos will be provided by the sponsors</a:t>
            </a:r>
          </a:p>
        </p:txBody>
      </p:sp>
      <p:pic>
        <p:nvPicPr>
          <p:cNvPr id="8" name="Content Placeholder 7">
            <a:extLst>
              <a:ext uri="{FF2B5EF4-FFF2-40B4-BE49-F238E27FC236}">
                <a16:creationId xmlns:a16="http://schemas.microsoft.com/office/drawing/2014/main" id="{975577F0-5444-403F-A643-66546A10D0CB}"/>
              </a:ext>
            </a:extLst>
          </p:cNvPr>
          <p:cNvPicPr>
            <a:picLocks noGrp="1" noChangeAspect="1"/>
          </p:cNvPicPr>
          <p:nvPr>
            <p:ph sz="half" idx="2"/>
          </p:nvPr>
        </p:nvPicPr>
        <p:blipFill>
          <a:blip r:embed="rId2"/>
          <a:stretch>
            <a:fillRect/>
          </a:stretch>
        </p:blipFill>
        <p:spPr>
          <a:xfrm>
            <a:off x="5486400" y="1239768"/>
            <a:ext cx="2454933" cy="5064265"/>
          </a:xfrm>
          <a:prstGeom prst="rect">
            <a:avLst/>
          </a:prstGeom>
        </p:spPr>
      </p:pic>
      <p:pic>
        <p:nvPicPr>
          <p:cNvPr id="5" name="Picture 4">
            <a:hlinkClick r:id="rId3"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4"/>
          <a:stretch>
            <a:fillRect/>
          </a:stretch>
        </p:blipFill>
        <p:spPr>
          <a:xfrm>
            <a:off x="6818099" y="6218139"/>
            <a:ext cx="634039" cy="542591"/>
          </a:xfrm>
          <a:prstGeom prst="rect">
            <a:avLst/>
          </a:prstGeom>
        </p:spPr>
      </p:pic>
      <p:sp>
        <p:nvSpPr>
          <p:cNvPr id="6" name="Action Button: Go to Beginning 5">
            <a:hlinkClick r:id="rId5" action="ppaction://hlinksldjump" highlightClick="1"/>
            <a:extLst>
              <a:ext uri="{FF2B5EF4-FFF2-40B4-BE49-F238E27FC236}">
                <a16:creationId xmlns:a16="http://schemas.microsoft.com/office/drawing/2014/main" id="{F68F2346-4C42-46D2-A5C0-4771BD7074DB}"/>
              </a:ext>
            </a:extLst>
          </p:cNvPr>
          <p:cNvSpPr/>
          <p:nvPr/>
        </p:nvSpPr>
        <p:spPr>
          <a:xfrm>
            <a:off x="7541729" y="6218139"/>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8">
            <a:extLst>
              <a:ext uri="{FF2B5EF4-FFF2-40B4-BE49-F238E27FC236}">
                <a16:creationId xmlns:a16="http://schemas.microsoft.com/office/drawing/2014/main" id="{13B588E8-3243-4BE5-8B41-78DDFF0CF0AE}"/>
              </a:ext>
            </a:extLst>
          </p:cNvPr>
          <p:cNvGraphicFramePr>
            <a:graphicFrameLocks noGrp="1"/>
          </p:cNvGraphicFramePr>
          <p:nvPr>
            <p:extLst>
              <p:ext uri="{D42A27DB-BD31-4B8C-83A1-F6EECF244321}">
                <p14:modId xmlns:p14="http://schemas.microsoft.com/office/powerpoint/2010/main" val="633011816"/>
              </p:ext>
            </p:extLst>
          </p:nvPr>
        </p:nvGraphicFramePr>
        <p:xfrm>
          <a:off x="444357" y="6213481"/>
          <a:ext cx="5284578" cy="489712"/>
        </p:xfrm>
        <a:graphic>
          <a:graphicData uri="http://schemas.openxmlformats.org/drawingml/2006/table">
            <a:tbl>
              <a:tblPr firstRow="1" firstCol="1" bandRow="1"/>
              <a:tblGrid>
                <a:gridCol w="1056638">
                  <a:extLst>
                    <a:ext uri="{9D8B030D-6E8A-4147-A177-3AD203B41FA5}">
                      <a16:colId xmlns:a16="http://schemas.microsoft.com/office/drawing/2014/main" val="431739368"/>
                    </a:ext>
                  </a:extLst>
                </a:gridCol>
                <a:gridCol w="1056638">
                  <a:extLst>
                    <a:ext uri="{9D8B030D-6E8A-4147-A177-3AD203B41FA5}">
                      <a16:colId xmlns:a16="http://schemas.microsoft.com/office/drawing/2014/main" val="3285184280"/>
                    </a:ext>
                  </a:extLst>
                </a:gridCol>
                <a:gridCol w="1057332">
                  <a:extLst>
                    <a:ext uri="{9D8B030D-6E8A-4147-A177-3AD203B41FA5}">
                      <a16:colId xmlns:a16="http://schemas.microsoft.com/office/drawing/2014/main" val="3428843000"/>
                    </a:ext>
                  </a:extLst>
                </a:gridCol>
                <a:gridCol w="1056638">
                  <a:extLst>
                    <a:ext uri="{9D8B030D-6E8A-4147-A177-3AD203B41FA5}">
                      <a16:colId xmlns:a16="http://schemas.microsoft.com/office/drawing/2014/main" val="3538403513"/>
                    </a:ext>
                  </a:extLst>
                </a:gridCol>
                <a:gridCol w="1057332">
                  <a:extLst>
                    <a:ext uri="{9D8B030D-6E8A-4147-A177-3AD203B41FA5}">
                      <a16:colId xmlns:a16="http://schemas.microsoft.com/office/drawing/2014/main" val="2958604486"/>
                    </a:ext>
                  </a:extLst>
                </a:gridCol>
              </a:tblGrid>
              <a:tr h="407717">
                <a:tc>
                  <a:txBody>
                    <a:bodyPr/>
                    <a:lstStyle/>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Product </a:t>
                      </a:r>
                    </a:p>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Spotlight + Channel</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Rocket</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Spotlight + Channel</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Glass</a:t>
                      </a:r>
                    </a:p>
                    <a:p>
                      <a:pPr marL="0" marR="0" algn="ctr">
                        <a:lnSpc>
                          <a:spcPct val="115000"/>
                        </a:lnSpc>
                        <a:spcBef>
                          <a:spcPts val="0"/>
                        </a:spcBef>
                        <a:spcAft>
                          <a:spcPts val="0"/>
                        </a:spcAft>
                      </a:pPr>
                      <a:endPar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Channel</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Blue</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Intro</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583878091"/>
                  </a:ext>
                </a:extLst>
              </a:tr>
            </a:tbl>
          </a:graphicData>
        </a:graphic>
      </p:graphicFrame>
      <p:sp>
        <p:nvSpPr>
          <p:cNvPr id="10" name="Action Button: Go Back or Previous 9">
            <a:hlinkClick r:id="" action="ppaction://hlinkshowjump?jump=lastslideviewed" highlightClick="1"/>
            <a:extLst>
              <a:ext uri="{FF2B5EF4-FFF2-40B4-BE49-F238E27FC236}">
                <a16:creationId xmlns:a16="http://schemas.microsoft.com/office/drawing/2014/main" id="{7F3B65CA-CE1F-406F-95A9-1A7A42B13C49}"/>
              </a:ext>
            </a:extLst>
          </p:cNvPr>
          <p:cNvSpPr/>
          <p:nvPr/>
        </p:nvSpPr>
        <p:spPr>
          <a:xfrm>
            <a:off x="8298016" y="6209039"/>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6861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6137" y="640263"/>
            <a:ext cx="4653738" cy="1344975"/>
          </a:xfrm>
        </p:spPr>
        <p:txBody>
          <a:bodyPr>
            <a:normAutofit/>
          </a:bodyPr>
          <a:lstStyle/>
          <a:p>
            <a:r>
              <a:rPr lang="en-US" sz="3500" dirty="0"/>
              <a:t>Shaping People and Making Connections</a:t>
            </a:r>
          </a:p>
        </p:txBody>
      </p:sp>
      <p:sp>
        <p:nvSpPr>
          <p:cNvPr id="3" name="Content Placeholder 2"/>
          <p:cNvSpPr>
            <a:spLocks noGrp="1"/>
          </p:cNvSpPr>
          <p:nvPr>
            <p:ph idx="1"/>
          </p:nvPr>
        </p:nvSpPr>
        <p:spPr>
          <a:xfrm>
            <a:off x="616136" y="2121762"/>
            <a:ext cx="4653738" cy="3626917"/>
          </a:xfrm>
        </p:spPr>
        <p:txBody>
          <a:bodyPr>
            <a:normAutofit/>
          </a:bodyPr>
          <a:lstStyle/>
          <a:p>
            <a:endParaRPr lang="en-US" sz="2100" dirty="0">
              <a:hlinkClick r:id="" action="ppaction://noaction"/>
            </a:endParaRPr>
          </a:p>
          <a:p>
            <a:r>
              <a:rPr lang="en-US" sz="2100" dirty="0">
                <a:hlinkClick r:id="rId2" action="ppaction://hlinksldjump"/>
              </a:rPr>
              <a:t>Entry Sales Talent</a:t>
            </a:r>
            <a:endParaRPr lang="en-US" sz="2100" dirty="0"/>
          </a:p>
          <a:p>
            <a:endParaRPr lang="en-US" sz="2100" dirty="0"/>
          </a:p>
          <a:p>
            <a:r>
              <a:rPr lang="en-US" sz="2100" dirty="0">
                <a:hlinkClick r:id="rId3" action="ppaction://hlinksldjump"/>
              </a:rPr>
              <a:t>Leadership Sales Talent</a:t>
            </a:r>
            <a:endParaRPr lang="en-US" sz="2100" dirty="0"/>
          </a:p>
        </p:txBody>
      </p:sp>
      <p:pic>
        <p:nvPicPr>
          <p:cNvPr id="9" name="Picture 8">
            <a:extLst>
              <a:ext uri="{FF2B5EF4-FFF2-40B4-BE49-F238E27FC236}">
                <a16:creationId xmlns:a16="http://schemas.microsoft.com/office/drawing/2014/main" id="{61709E88-F455-4A29-ADAE-FE4E417D04F6}"/>
              </a:ext>
            </a:extLst>
          </p:cNvPr>
          <p:cNvPicPr/>
          <p:nvPr/>
        </p:nvPicPr>
        <p:blipFill>
          <a:blip r:embed="rId4">
            <a:extLst>
              <a:ext uri="{28A0092B-C50C-407E-A947-70E740481C1C}">
                <a14:useLocalDpi xmlns:a14="http://schemas.microsoft.com/office/drawing/2010/main" val="0"/>
              </a:ext>
            </a:extLst>
          </a:blip>
          <a:stretch>
            <a:fillRect/>
          </a:stretch>
        </p:blipFill>
        <p:spPr>
          <a:xfrm>
            <a:off x="6245066" y="306909"/>
            <a:ext cx="2286000" cy="2286000"/>
          </a:xfrm>
          <a:prstGeom prst="rect">
            <a:avLst/>
          </a:prstGeom>
        </p:spPr>
      </p:pic>
      <p:pic>
        <p:nvPicPr>
          <p:cNvPr id="10" name="Picture 9">
            <a:extLst>
              <a:ext uri="{FF2B5EF4-FFF2-40B4-BE49-F238E27FC236}">
                <a16:creationId xmlns:a16="http://schemas.microsoft.com/office/drawing/2014/main" id="{976C10B5-24DE-4BEB-89E5-7C99550C1148}"/>
              </a:ext>
            </a:extLst>
          </p:cNvPr>
          <p:cNvPicPr/>
          <p:nvPr/>
        </p:nvPicPr>
        <p:blipFill>
          <a:blip r:embed="rId5">
            <a:extLst>
              <a:ext uri="{28A0092B-C50C-407E-A947-70E740481C1C}">
                <a14:useLocalDpi xmlns:a14="http://schemas.microsoft.com/office/drawing/2010/main" val="0"/>
              </a:ext>
            </a:extLst>
          </a:blip>
          <a:stretch>
            <a:fillRect/>
          </a:stretch>
        </p:blipFill>
        <p:spPr>
          <a:xfrm>
            <a:off x="5872163" y="3007518"/>
            <a:ext cx="3031807" cy="3031807"/>
          </a:xfrm>
          <a:prstGeom prst="rect">
            <a:avLst/>
          </a:prstGeom>
        </p:spPr>
      </p:pic>
      <p:sp>
        <p:nvSpPr>
          <p:cNvPr id="6" name="Action Button: Go Back or Previous 5">
            <a:hlinkClick r:id="" action="ppaction://hlinkshowjump?jump=lastslideviewed" highlightClick="1"/>
            <a:extLst>
              <a:ext uri="{FF2B5EF4-FFF2-40B4-BE49-F238E27FC236}">
                <a16:creationId xmlns:a16="http://schemas.microsoft.com/office/drawing/2014/main" id="{0BB38400-039A-4C9C-A40A-D12B46D64EFC}"/>
              </a:ext>
            </a:extLst>
          </p:cNvPr>
          <p:cNvSpPr/>
          <p:nvPr/>
        </p:nvSpPr>
        <p:spPr>
          <a:xfrm>
            <a:off x="8212523" y="6039325"/>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hlinkClick r:id="rId6" action="ppaction://hlinksldjump"/>
            <a:extLst>
              <a:ext uri="{FF2B5EF4-FFF2-40B4-BE49-F238E27FC236}">
                <a16:creationId xmlns:a16="http://schemas.microsoft.com/office/drawing/2014/main" id="{AD3314C4-BF0B-4DA9-88B6-BD24CDD213D7}"/>
              </a:ext>
            </a:extLst>
          </p:cNvPr>
          <p:cNvPicPr>
            <a:picLocks noChangeAspect="1"/>
          </p:cNvPicPr>
          <p:nvPr/>
        </p:nvPicPr>
        <p:blipFill>
          <a:blip r:embed="rId7"/>
          <a:stretch>
            <a:fillRect/>
          </a:stretch>
        </p:blipFill>
        <p:spPr>
          <a:xfrm>
            <a:off x="7459076" y="6039325"/>
            <a:ext cx="634039" cy="542591"/>
          </a:xfrm>
          <a:prstGeom prst="rect">
            <a:avLst/>
          </a:prstGeom>
        </p:spPr>
      </p:pic>
    </p:spTree>
    <p:extLst>
      <p:ext uri="{BB962C8B-B14F-4D97-AF65-F5344CB8AC3E}">
        <p14:creationId xmlns:p14="http://schemas.microsoft.com/office/powerpoint/2010/main" val="16253741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p:txBody>
          <a:bodyPr>
            <a:normAutofit fontScale="90000"/>
          </a:bodyPr>
          <a:lstStyle/>
          <a:p>
            <a:r>
              <a:rPr lang="en-US" dirty="0"/>
              <a:t>UTISC – Logo Visible in UTISC Showcase</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sz="half" idx="1"/>
          </p:nvPr>
        </p:nvSpPr>
        <p:spPr>
          <a:xfrm>
            <a:off x="457200" y="1600200"/>
            <a:ext cx="2895600" cy="4525963"/>
          </a:xfrm>
        </p:spPr>
        <p:txBody>
          <a:bodyPr>
            <a:normAutofit fontScale="77500" lnSpcReduction="20000"/>
          </a:bodyPr>
          <a:lstStyle/>
          <a:p>
            <a:r>
              <a:rPr lang="en-US" dirty="0"/>
              <a:t>Prominent placement of the sponsor’s logo in the UTISC Showcase in one or more of the following: header, player skin, role play video background, and footer  </a:t>
            </a:r>
          </a:p>
          <a:p>
            <a:r>
              <a:rPr lang="en-US" dirty="0"/>
              <a:t>Embedded link to the sponsor’s career website is provided when linking is available</a:t>
            </a:r>
          </a:p>
        </p:txBody>
      </p:sp>
      <p:pic>
        <p:nvPicPr>
          <p:cNvPr id="8" name="Content Placeholder 7">
            <a:extLst>
              <a:ext uri="{FF2B5EF4-FFF2-40B4-BE49-F238E27FC236}">
                <a16:creationId xmlns:a16="http://schemas.microsoft.com/office/drawing/2014/main" id="{27EED4E5-6673-4138-8B68-1D5476265656}"/>
              </a:ext>
            </a:extLst>
          </p:cNvPr>
          <p:cNvPicPr>
            <a:picLocks noGrp="1" noChangeAspect="1"/>
          </p:cNvPicPr>
          <p:nvPr>
            <p:ph sz="half" idx="2"/>
          </p:nvPr>
        </p:nvPicPr>
        <p:blipFill>
          <a:blip r:embed="rId3"/>
          <a:stretch>
            <a:fillRect/>
          </a:stretch>
        </p:blipFill>
        <p:spPr>
          <a:xfrm>
            <a:off x="3330915" y="1417638"/>
            <a:ext cx="2460287" cy="5073198"/>
          </a:xfrm>
          <a:prstGeom prst="rect">
            <a:avLst/>
          </a:prstGeom>
        </p:spPr>
      </p:pic>
      <p:pic>
        <p:nvPicPr>
          <p:cNvPr id="5" name="Picture 4">
            <a:hlinkClick r:id="rId4"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5"/>
          <a:stretch>
            <a:fillRect/>
          </a:stretch>
        </p:blipFill>
        <p:spPr>
          <a:xfrm>
            <a:off x="6822580" y="6244629"/>
            <a:ext cx="634039" cy="542591"/>
          </a:xfrm>
          <a:prstGeom prst="rect">
            <a:avLst/>
          </a:prstGeom>
        </p:spPr>
      </p:pic>
      <p:sp>
        <p:nvSpPr>
          <p:cNvPr id="6" name="Action Button: Go to Beginning 5">
            <a:hlinkClick r:id="rId6" action="ppaction://hlinksldjump" highlightClick="1"/>
            <a:extLst>
              <a:ext uri="{FF2B5EF4-FFF2-40B4-BE49-F238E27FC236}">
                <a16:creationId xmlns:a16="http://schemas.microsoft.com/office/drawing/2014/main" id="{F68F2346-4C42-46D2-A5C0-4771BD7074DB}"/>
              </a:ext>
            </a:extLst>
          </p:cNvPr>
          <p:cNvSpPr/>
          <p:nvPr/>
        </p:nvSpPr>
        <p:spPr>
          <a:xfrm>
            <a:off x="7546210" y="6244629"/>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49986C4-FB3B-45B3-B12C-37DC0B04F22C}"/>
              </a:ext>
            </a:extLst>
          </p:cNvPr>
          <p:cNvPicPr>
            <a:picLocks noChangeAspect="1"/>
          </p:cNvPicPr>
          <p:nvPr/>
        </p:nvPicPr>
        <p:blipFill>
          <a:blip r:embed="rId7"/>
          <a:stretch>
            <a:fillRect/>
          </a:stretch>
        </p:blipFill>
        <p:spPr>
          <a:xfrm>
            <a:off x="6129674" y="1417638"/>
            <a:ext cx="2904991" cy="2345616"/>
          </a:xfrm>
          <a:prstGeom prst="rect">
            <a:avLst/>
          </a:prstGeom>
        </p:spPr>
      </p:pic>
      <p:sp>
        <p:nvSpPr>
          <p:cNvPr id="10" name="Text Box 2">
            <a:extLst>
              <a:ext uri="{FF2B5EF4-FFF2-40B4-BE49-F238E27FC236}">
                <a16:creationId xmlns:a16="http://schemas.microsoft.com/office/drawing/2014/main" id="{2FF656FD-FE4D-437D-9EF7-0661DFF690BD}"/>
              </a:ext>
            </a:extLst>
          </p:cNvPr>
          <p:cNvSpPr txBox="1">
            <a:spLocks noChangeArrowheads="1"/>
          </p:cNvSpPr>
          <p:nvPr/>
        </p:nvSpPr>
        <p:spPr bwMode="auto">
          <a:xfrm>
            <a:off x="6129675" y="3954237"/>
            <a:ext cx="2810164" cy="213378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nSpc>
                <a:spcPct val="115000"/>
              </a:lnSpc>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Role Play Video Background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In the case of Role Play Rooms, the company logo will be seen in approximately 140 role play videos (approximately 600 views) over the course of 1 year.  Company logo will be placed on the wall in the background in as prominent a position as possible so that it is in the role play video shot (see shot adjacent).   In the case of the Control Room, which is where all students check-in at, there will be a prominent sign as well.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02CBB51F-5FAD-48E8-A617-B03BF9BA0DDA}"/>
              </a:ext>
            </a:extLst>
          </p:cNvPr>
          <p:cNvGraphicFramePr>
            <a:graphicFrameLocks noGrp="1"/>
          </p:cNvGraphicFramePr>
          <p:nvPr>
            <p:extLst>
              <p:ext uri="{D42A27DB-BD31-4B8C-83A1-F6EECF244321}">
                <p14:modId xmlns:p14="http://schemas.microsoft.com/office/powerpoint/2010/main" val="1708812036"/>
              </p:ext>
            </p:extLst>
          </p:nvPr>
        </p:nvGraphicFramePr>
        <p:xfrm>
          <a:off x="457200" y="6233857"/>
          <a:ext cx="5943600" cy="542591"/>
        </p:xfrm>
        <a:graphic>
          <a:graphicData uri="http://schemas.openxmlformats.org/drawingml/2006/table">
            <a:tbl>
              <a:tblPr firstRow="1" firstCol="1" bandRow="1"/>
              <a:tblGrid>
                <a:gridCol w="1188408">
                  <a:extLst>
                    <a:ext uri="{9D8B030D-6E8A-4147-A177-3AD203B41FA5}">
                      <a16:colId xmlns:a16="http://schemas.microsoft.com/office/drawing/2014/main" val="431739368"/>
                    </a:ext>
                  </a:extLst>
                </a:gridCol>
                <a:gridCol w="1188408">
                  <a:extLst>
                    <a:ext uri="{9D8B030D-6E8A-4147-A177-3AD203B41FA5}">
                      <a16:colId xmlns:a16="http://schemas.microsoft.com/office/drawing/2014/main" val="3285184280"/>
                    </a:ext>
                  </a:extLst>
                </a:gridCol>
                <a:gridCol w="1189188">
                  <a:extLst>
                    <a:ext uri="{9D8B030D-6E8A-4147-A177-3AD203B41FA5}">
                      <a16:colId xmlns:a16="http://schemas.microsoft.com/office/drawing/2014/main" val="3428843000"/>
                    </a:ext>
                  </a:extLst>
                </a:gridCol>
                <a:gridCol w="1188408">
                  <a:extLst>
                    <a:ext uri="{9D8B030D-6E8A-4147-A177-3AD203B41FA5}">
                      <a16:colId xmlns:a16="http://schemas.microsoft.com/office/drawing/2014/main" val="3538403513"/>
                    </a:ext>
                  </a:extLst>
                </a:gridCol>
                <a:gridCol w="1189188">
                  <a:extLst>
                    <a:ext uri="{9D8B030D-6E8A-4147-A177-3AD203B41FA5}">
                      <a16:colId xmlns:a16="http://schemas.microsoft.com/office/drawing/2014/main" val="2958604486"/>
                    </a:ext>
                  </a:extLst>
                </a:gridCol>
              </a:tblGrid>
              <a:tr h="542591">
                <a:tc>
                  <a:txBody>
                    <a:bodyPr/>
                    <a:lstStyle/>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Product </a:t>
                      </a:r>
                    </a:p>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Showcase header + video player</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Rocket</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Background of all role play video shots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Glass</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Showcase footer</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Blue</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Intro</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583878091"/>
                  </a:ext>
                </a:extLst>
              </a:tr>
            </a:tbl>
          </a:graphicData>
        </a:graphic>
      </p:graphicFrame>
      <p:sp>
        <p:nvSpPr>
          <p:cNvPr id="12" name="Action Button: Go Back or Previous 11">
            <a:hlinkClick r:id="" action="ppaction://hlinkshowjump?jump=lastslideviewed" highlightClick="1"/>
            <a:extLst>
              <a:ext uri="{FF2B5EF4-FFF2-40B4-BE49-F238E27FC236}">
                <a16:creationId xmlns:a16="http://schemas.microsoft.com/office/drawing/2014/main" id="{F6879507-32B8-4F4E-8B25-AFAD3067BE04}"/>
              </a:ext>
            </a:extLst>
          </p:cNvPr>
          <p:cNvSpPr/>
          <p:nvPr/>
        </p:nvSpPr>
        <p:spPr>
          <a:xfrm>
            <a:off x="8269840" y="622475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4514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p:txBody>
          <a:bodyPr>
            <a:normAutofit/>
          </a:bodyPr>
          <a:lstStyle/>
          <a:p>
            <a:r>
              <a:rPr lang="en-US" dirty="0"/>
              <a:t>UTISC – Program Ad</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sz="half" idx="1"/>
          </p:nvPr>
        </p:nvSpPr>
        <p:spPr/>
        <p:txBody>
          <a:bodyPr>
            <a:normAutofit/>
          </a:bodyPr>
          <a:lstStyle/>
          <a:p>
            <a:endParaRPr lang="en-US" dirty="0"/>
          </a:p>
          <a:p>
            <a:endParaRPr lang="en-US" dirty="0"/>
          </a:p>
        </p:txBody>
      </p:sp>
      <p:pic>
        <p:nvPicPr>
          <p:cNvPr id="8" name="Content Placeholder 7">
            <a:extLst>
              <a:ext uri="{FF2B5EF4-FFF2-40B4-BE49-F238E27FC236}">
                <a16:creationId xmlns:a16="http://schemas.microsoft.com/office/drawing/2014/main" id="{B32735E5-4E74-457A-AB30-18F7F7BE97B4}"/>
              </a:ext>
            </a:extLst>
          </p:cNvPr>
          <p:cNvPicPr>
            <a:picLocks noGrp="1" noChangeAspect="1"/>
          </p:cNvPicPr>
          <p:nvPr>
            <p:ph sz="half" idx="2"/>
          </p:nvPr>
        </p:nvPicPr>
        <p:blipFill>
          <a:blip r:embed="rId2"/>
          <a:stretch>
            <a:fillRect/>
          </a:stretch>
        </p:blipFill>
        <p:spPr>
          <a:xfrm>
            <a:off x="914400" y="1571348"/>
            <a:ext cx="3310689" cy="2079441"/>
          </a:xfrm>
          <a:prstGeom prst="rect">
            <a:avLst/>
          </a:prstGeom>
        </p:spPr>
      </p:pic>
      <p:pic>
        <p:nvPicPr>
          <p:cNvPr id="5" name="Picture 4">
            <a:hlinkClick r:id="rId3"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4"/>
          <a:stretch>
            <a:fillRect/>
          </a:stretch>
        </p:blipFill>
        <p:spPr>
          <a:xfrm>
            <a:off x="6667769" y="6126163"/>
            <a:ext cx="634039" cy="542591"/>
          </a:xfrm>
          <a:prstGeom prst="rect">
            <a:avLst/>
          </a:prstGeom>
        </p:spPr>
      </p:pic>
      <p:sp>
        <p:nvSpPr>
          <p:cNvPr id="6" name="Action Button: Go to Beginning 5">
            <a:hlinkClick r:id="rId5" action="ppaction://hlinksldjump" highlightClick="1"/>
            <a:extLst>
              <a:ext uri="{FF2B5EF4-FFF2-40B4-BE49-F238E27FC236}">
                <a16:creationId xmlns:a16="http://schemas.microsoft.com/office/drawing/2014/main" id="{F68F2346-4C42-46D2-A5C0-4771BD7074DB}"/>
              </a:ext>
            </a:extLst>
          </p:cNvPr>
          <p:cNvSpPr/>
          <p:nvPr/>
        </p:nvSpPr>
        <p:spPr>
          <a:xfrm>
            <a:off x="7391399" y="6126163"/>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319A0ED-57B8-49B7-B604-4A736A39B18A}"/>
              </a:ext>
            </a:extLst>
          </p:cNvPr>
          <p:cNvPicPr>
            <a:picLocks noChangeAspect="1"/>
          </p:cNvPicPr>
          <p:nvPr/>
        </p:nvPicPr>
        <p:blipFill>
          <a:blip r:embed="rId6"/>
          <a:stretch>
            <a:fillRect/>
          </a:stretch>
        </p:blipFill>
        <p:spPr>
          <a:xfrm>
            <a:off x="4996693" y="1600200"/>
            <a:ext cx="3435356" cy="4348162"/>
          </a:xfrm>
          <a:prstGeom prst="rect">
            <a:avLst/>
          </a:prstGeom>
        </p:spPr>
      </p:pic>
      <p:pic>
        <p:nvPicPr>
          <p:cNvPr id="10" name="Picture 9">
            <a:extLst>
              <a:ext uri="{FF2B5EF4-FFF2-40B4-BE49-F238E27FC236}">
                <a16:creationId xmlns:a16="http://schemas.microsoft.com/office/drawing/2014/main" id="{98121960-9A01-4F88-A8BA-9F4B9511840F}"/>
              </a:ext>
            </a:extLst>
          </p:cNvPr>
          <p:cNvPicPr>
            <a:picLocks noChangeAspect="1"/>
          </p:cNvPicPr>
          <p:nvPr/>
        </p:nvPicPr>
        <p:blipFill>
          <a:blip r:embed="rId7"/>
          <a:stretch>
            <a:fillRect/>
          </a:stretch>
        </p:blipFill>
        <p:spPr>
          <a:xfrm>
            <a:off x="879629" y="3867655"/>
            <a:ext cx="3345460" cy="2104852"/>
          </a:xfrm>
          <a:prstGeom prst="rect">
            <a:avLst/>
          </a:prstGeom>
        </p:spPr>
      </p:pic>
      <p:graphicFrame>
        <p:nvGraphicFramePr>
          <p:cNvPr id="11" name="Table 10">
            <a:extLst>
              <a:ext uri="{FF2B5EF4-FFF2-40B4-BE49-F238E27FC236}">
                <a16:creationId xmlns:a16="http://schemas.microsoft.com/office/drawing/2014/main" id="{9434152E-9F3E-444C-A6D2-2DB2602459A0}"/>
              </a:ext>
            </a:extLst>
          </p:cNvPr>
          <p:cNvGraphicFramePr>
            <a:graphicFrameLocks noGrp="1"/>
          </p:cNvGraphicFramePr>
          <p:nvPr>
            <p:extLst>
              <p:ext uri="{D42A27DB-BD31-4B8C-83A1-F6EECF244321}">
                <p14:modId xmlns:p14="http://schemas.microsoft.com/office/powerpoint/2010/main" val="2458915453"/>
              </p:ext>
            </p:extLst>
          </p:nvPr>
        </p:nvGraphicFramePr>
        <p:xfrm>
          <a:off x="430421" y="6156934"/>
          <a:ext cx="5284578" cy="407717"/>
        </p:xfrm>
        <a:graphic>
          <a:graphicData uri="http://schemas.openxmlformats.org/drawingml/2006/table">
            <a:tbl>
              <a:tblPr firstRow="1" firstCol="1" bandRow="1"/>
              <a:tblGrid>
                <a:gridCol w="1056638">
                  <a:extLst>
                    <a:ext uri="{9D8B030D-6E8A-4147-A177-3AD203B41FA5}">
                      <a16:colId xmlns:a16="http://schemas.microsoft.com/office/drawing/2014/main" val="431739368"/>
                    </a:ext>
                  </a:extLst>
                </a:gridCol>
                <a:gridCol w="1056638">
                  <a:extLst>
                    <a:ext uri="{9D8B030D-6E8A-4147-A177-3AD203B41FA5}">
                      <a16:colId xmlns:a16="http://schemas.microsoft.com/office/drawing/2014/main" val="3285184280"/>
                    </a:ext>
                  </a:extLst>
                </a:gridCol>
                <a:gridCol w="1057332">
                  <a:extLst>
                    <a:ext uri="{9D8B030D-6E8A-4147-A177-3AD203B41FA5}">
                      <a16:colId xmlns:a16="http://schemas.microsoft.com/office/drawing/2014/main" val="3428843000"/>
                    </a:ext>
                  </a:extLst>
                </a:gridCol>
                <a:gridCol w="1056638">
                  <a:extLst>
                    <a:ext uri="{9D8B030D-6E8A-4147-A177-3AD203B41FA5}">
                      <a16:colId xmlns:a16="http://schemas.microsoft.com/office/drawing/2014/main" val="3538403513"/>
                    </a:ext>
                  </a:extLst>
                </a:gridCol>
                <a:gridCol w="1057332">
                  <a:extLst>
                    <a:ext uri="{9D8B030D-6E8A-4147-A177-3AD203B41FA5}">
                      <a16:colId xmlns:a16="http://schemas.microsoft.com/office/drawing/2014/main" val="2958604486"/>
                    </a:ext>
                  </a:extLst>
                </a:gridCol>
              </a:tblGrid>
              <a:tr h="407717">
                <a:tc>
                  <a:txBody>
                    <a:bodyPr/>
                    <a:lstStyle/>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Product </a:t>
                      </a:r>
                    </a:p>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Full page</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Rocket</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Full page</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Glass</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Half page</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Blue</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Intro</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583878091"/>
                  </a:ext>
                </a:extLst>
              </a:tr>
            </a:tbl>
          </a:graphicData>
        </a:graphic>
      </p:graphicFrame>
      <p:sp>
        <p:nvSpPr>
          <p:cNvPr id="12" name="Action Button: Go Back or Previous 11">
            <a:hlinkClick r:id="" action="ppaction://hlinkshowjump?jump=lastslideviewed" highlightClick="1"/>
            <a:extLst>
              <a:ext uri="{FF2B5EF4-FFF2-40B4-BE49-F238E27FC236}">
                <a16:creationId xmlns:a16="http://schemas.microsoft.com/office/drawing/2014/main" id="{7CBDA9C1-37CF-41CB-83A0-50528547D600}"/>
              </a:ext>
            </a:extLst>
          </p:cNvPr>
          <p:cNvSpPr/>
          <p:nvPr/>
        </p:nvSpPr>
        <p:spPr>
          <a:xfrm>
            <a:off x="8129260" y="6107964"/>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697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p:txBody>
          <a:bodyPr>
            <a:normAutofit/>
          </a:bodyPr>
          <a:lstStyle/>
          <a:p>
            <a:r>
              <a:rPr lang="en-US" dirty="0"/>
              <a:t>UTISC – Profiles in Memberclicks</a:t>
            </a:r>
          </a:p>
        </p:txBody>
      </p:sp>
      <p:sp>
        <p:nvSpPr>
          <p:cNvPr id="3" name="Content Placeholder 2">
            <a:extLst>
              <a:ext uri="{FF2B5EF4-FFF2-40B4-BE49-F238E27FC236}">
                <a16:creationId xmlns:a16="http://schemas.microsoft.com/office/drawing/2014/main" id="{F3F8066A-629D-48D8-B326-AA198482407E}"/>
              </a:ext>
            </a:extLst>
          </p:cNvPr>
          <p:cNvSpPr>
            <a:spLocks noGrp="1"/>
          </p:cNvSpPr>
          <p:nvPr>
            <p:ph sz="half" idx="1"/>
          </p:nvPr>
        </p:nvSpPr>
        <p:spPr/>
        <p:txBody>
          <a:bodyPr>
            <a:normAutofit/>
          </a:bodyPr>
          <a:lstStyle/>
          <a:p>
            <a:r>
              <a:rPr lang="en-US" dirty="0"/>
              <a:t>Contact information</a:t>
            </a:r>
          </a:p>
          <a:p>
            <a:r>
              <a:rPr lang="en-US" dirty="0"/>
              <a:t>Job shadowing availability</a:t>
            </a:r>
          </a:p>
          <a:p>
            <a:r>
              <a:rPr lang="en-US" dirty="0"/>
              <a:t>Job descriptions</a:t>
            </a:r>
          </a:p>
          <a:p>
            <a:r>
              <a:rPr lang="en-US" dirty="0"/>
              <a:t>Career lattice</a:t>
            </a:r>
          </a:p>
          <a:p>
            <a:r>
              <a:rPr lang="en-US" dirty="0"/>
              <a:t>Sales development program</a:t>
            </a:r>
          </a:p>
          <a:p>
            <a:r>
              <a:rPr lang="en-US" dirty="0"/>
              <a:t>…and more in </a:t>
            </a:r>
            <a:r>
              <a:rPr lang="en-US" dirty="0">
                <a:hlinkClick r:id="rId2"/>
              </a:rPr>
              <a:t>Memberclicks</a:t>
            </a:r>
            <a:r>
              <a:rPr lang="en-US" dirty="0"/>
              <a:t>!</a:t>
            </a:r>
          </a:p>
        </p:txBody>
      </p:sp>
      <p:pic>
        <p:nvPicPr>
          <p:cNvPr id="8" name="Content Placeholder 7">
            <a:extLst>
              <a:ext uri="{FF2B5EF4-FFF2-40B4-BE49-F238E27FC236}">
                <a16:creationId xmlns:a16="http://schemas.microsoft.com/office/drawing/2014/main" id="{EA97B022-0F9F-4971-95F0-FF0CD6B28D99}"/>
              </a:ext>
            </a:extLst>
          </p:cNvPr>
          <p:cNvPicPr>
            <a:picLocks noGrp="1" noChangeAspect="1"/>
          </p:cNvPicPr>
          <p:nvPr>
            <p:ph sz="half" idx="2"/>
          </p:nvPr>
        </p:nvPicPr>
        <p:blipFill>
          <a:blip r:embed="rId3"/>
          <a:stretch>
            <a:fillRect/>
          </a:stretch>
        </p:blipFill>
        <p:spPr>
          <a:xfrm>
            <a:off x="4076430" y="2291971"/>
            <a:ext cx="4038600" cy="3836410"/>
          </a:xfrm>
          <a:prstGeom prst="rect">
            <a:avLst/>
          </a:prstGeom>
        </p:spPr>
      </p:pic>
      <p:pic>
        <p:nvPicPr>
          <p:cNvPr id="5" name="Picture 4">
            <a:hlinkClick r:id="rId4"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5"/>
          <a:stretch>
            <a:fillRect/>
          </a:stretch>
        </p:blipFill>
        <p:spPr>
          <a:xfrm>
            <a:off x="6667770" y="6156934"/>
            <a:ext cx="634039" cy="542591"/>
          </a:xfrm>
          <a:prstGeom prst="rect">
            <a:avLst/>
          </a:prstGeom>
        </p:spPr>
      </p:pic>
      <p:sp>
        <p:nvSpPr>
          <p:cNvPr id="6" name="Action Button: Go to Beginning 5">
            <a:hlinkClick r:id="rId6" action="ppaction://hlinksldjump" highlightClick="1"/>
            <a:extLst>
              <a:ext uri="{FF2B5EF4-FFF2-40B4-BE49-F238E27FC236}">
                <a16:creationId xmlns:a16="http://schemas.microsoft.com/office/drawing/2014/main" id="{F68F2346-4C42-46D2-A5C0-4771BD7074DB}"/>
              </a:ext>
            </a:extLst>
          </p:cNvPr>
          <p:cNvSpPr/>
          <p:nvPr/>
        </p:nvSpPr>
        <p:spPr>
          <a:xfrm>
            <a:off x="7391400" y="6156934"/>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3">
            <a:extLst>
              <a:ext uri="{FF2B5EF4-FFF2-40B4-BE49-F238E27FC236}">
                <a16:creationId xmlns:a16="http://schemas.microsoft.com/office/drawing/2014/main" id="{AB62645B-228E-4209-9DAA-2A128C75836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42" t="8788" r="49692" b="12434"/>
          <a:stretch/>
        </p:blipFill>
        <p:spPr bwMode="auto">
          <a:xfrm>
            <a:off x="6416310" y="1304056"/>
            <a:ext cx="2171430" cy="1101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a:extLst>
              <a:ext uri="{FF2B5EF4-FFF2-40B4-BE49-F238E27FC236}">
                <a16:creationId xmlns:a16="http://schemas.microsoft.com/office/drawing/2014/main" id="{862FE71C-954C-458B-A3B7-22A35E7776D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8422" r="40007" b="15481"/>
          <a:stretch/>
        </p:blipFill>
        <p:spPr bwMode="auto">
          <a:xfrm>
            <a:off x="4076430" y="1417638"/>
            <a:ext cx="23622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1" name="Table 10">
            <a:extLst>
              <a:ext uri="{FF2B5EF4-FFF2-40B4-BE49-F238E27FC236}">
                <a16:creationId xmlns:a16="http://schemas.microsoft.com/office/drawing/2014/main" id="{BA130C58-0158-4572-B8A2-29A4FB0A0622}"/>
              </a:ext>
            </a:extLst>
          </p:cNvPr>
          <p:cNvGraphicFramePr>
            <a:graphicFrameLocks noGrp="1"/>
          </p:cNvGraphicFramePr>
          <p:nvPr>
            <p:extLst>
              <p:ext uri="{D42A27DB-BD31-4B8C-83A1-F6EECF244321}">
                <p14:modId xmlns:p14="http://schemas.microsoft.com/office/powerpoint/2010/main" val="447042092"/>
              </p:ext>
            </p:extLst>
          </p:nvPr>
        </p:nvGraphicFramePr>
        <p:xfrm>
          <a:off x="430421" y="6156934"/>
          <a:ext cx="5284578" cy="407717"/>
        </p:xfrm>
        <a:graphic>
          <a:graphicData uri="http://schemas.openxmlformats.org/drawingml/2006/table">
            <a:tbl>
              <a:tblPr firstRow="1" firstCol="1" bandRow="1"/>
              <a:tblGrid>
                <a:gridCol w="1056638">
                  <a:extLst>
                    <a:ext uri="{9D8B030D-6E8A-4147-A177-3AD203B41FA5}">
                      <a16:colId xmlns:a16="http://schemas.microsoft.com/office/drawing/2014/main" val="431739368"/>
                    </a:ext>
                  </a:extLst>
                </a:gridCol>
                <a:gridCol w="1056638">
                  <a:extLst>
                    <a:ext uri="{9D8B030D-6E8A-4147-A177-3AD203B41FA5}">
                      <a16:colId xmlns:a16="http://schemas.microsoft.com/office/drawing/2014/main" val="3285184280"/>
                    </a:ext>
                  </a:extLst>
                </a:gridCol>
                <a:gridCol w="1057332">
                  <a:extLst>
                    <a:ext uri="{9D8B030D-6E8A-4147-A177-3AD203B41FA5}">
                      <a16:colId xmlns:a16="http://schemas.microsoft.com/office/drawing/2014/main" val="3428843000"/>
                    </a:ext>
                  </a:extLst>
                </a:gridCol>
                <a:gridCol w="1056638">
                  <a:extLst>
                    <a:ext uri="{9D8B030D-6E8A-4147-A177-3AD203B41FA5}">
                      <a16:colId xmlns:a16="http://schemas.microsoft.com/office/drawing/2014/main" val="3538403513"/>
                    </a:ext>
                  </a:extLst>
                </a:gridCol>
                <a:gridCol w="1057332">
                  <a:extLst>
                    <a:ext uri="{9D8B030D-6E8A-4147-A177-3AD203B41FA5}">
                      <a16:colId xmlns:a16="http://schemas.microsoft.com/office/drawing/2014/main" val="2958604486"/>
                    </a:ext>
                  </a:extLst>
                </a:gridCol>
              </a:tblGrid>
              <a:tr h="407717">
                <a:tc>
                  <a:txBody>
                    <a:bodyPr/>
                    <a:lstStyle/>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Product </a:t>
                      </a:r>
                    </a:p>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Rocket</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Glass</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Blue</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Intro</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583878091"/>
                  </a:ext>
                </a:extLst>
              </a:tr>
            </a:tbl>
          </a:graphicData>
        </a:graphic>
      </p:graphicFrame>
      <p:sp>
        <p:nvSpPr>
          <p:cNvPr id="12" name="Action Button: Go Back or Previous 11">
            <a:hlinkClick r:id="" action="ppaction://hlinkshowjump?jump=lastslideviewed" highlightClick="1"/>
            <a:extLst>
              <a:ext uri="{FF2B5EF4-FFF2-40B4-BE49-F238E27FC236}">
                <a16:creationId xmlns:a16="http://schemas.microsoft.com/office/drawing/2014/main" id="{C6A0395C-EBA3-41B7-B9C4-083199460A01}"/>
              </a:ext>
            </a:extLst>
          </p:cNvPr>
          <p:cNvSpPr/>
          <p:nvPr/>
        </p:nvSpPr>
        <p:spPr>
          <a:xfrm>
            <a:off x="8115030" y="6156934"/>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84794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564E-2B69-4CDD-963E-DDC3CC09EEED}"/>
              </a:ext>
            </a:extLst>
          </p:cNvPr>
          <p:cNvSpPr>
            <a:spLocks noGrp="1"/>
          </p:cNvSpPr>
          <p:nvPr>
            <p:ph type="title"/>
          </p:nvPr>
        </p:nvSpPr>
        <p:spPr/>
        <p:txBody>
          <a:bodyPr>
            <a:normAutofit fontScale="90000"/>
          </a:bodyPr>
          <a:lstStyle/>
          <a:p>
            <a:r>
              <a:rPr lang="en-US" dirty="0"/>
              <a:t>UTISC – Logo + Link on UTISC Website</a:t>
            </a:r>
          </a:p>
        </p:txBody>
      </p:sp>
      <p:pic>
        <p:nvPicPr>
          <p:cNvPr id="8" name="Content Placeholder 7">
            <a:extLst>
              <a:ext uri="{FF2B5EF4-FFF2-40B4-BE49-F238E27FC236}">
                <a16:creationId xmlns:a16="http://schemas.microsoft.com/office/drawing/2014/main" id="{E675EF8E-659A-49BE-9B2A-134519C85742}"/>
              </a:ext>
            </a:extLst>
          </p:cNvPr>
          <p:cNvPicPr>
            <a:picLocks noGrp="1" noChangeAspect="1"/>
          </p:cNvPicPr>
          <p:nvPr>
            <p:ph idx="1"/>
          </p:nvPr>
        </p:nvPicPr>
        <p:blipFill>
          <a:blip r:embed="rId2"/>
          <a:stretch>
            <a:fillRect/>
          </a:stretch>
        </p:blipFill>
        <p:spPr>
          <a:xfrm>
            <a:off x="2049106" y="1373271"/>
            <a:ext cx="6086639" cy="4525963"/>
          </a:xfrm>
          <a:prstGeom prst="rect">
            <a:avLst/>
          </a:prstGeom>
        </p:spPr>
      </p:pic>
      <p:pic>
        <p:nvPicPr>
          <p:cNvPr id="5" name="Picture 4">
            <a:hlinkClick r:id="rId3" action="ppaction://hlinksldjump"/>
            <a:extLst>
              <a:ext uri="{FF2B5EF4-FFF2-40B4-BE49-F238E27FC236}">
                <a16:creationId xmlns:a16="http://schemas.microsoft.com/office/drawing/2014/main" id="{BE512AF4-D6B5-41B2-BB28-B78C63C0197A}"/>
              </a:ext>
            </a:extLst>
          </p:cNvPr>
          <p:cNvPicPr>
            <a:picLocks noChangeAspect="1"/>
          </p:cNvPicPr>
          <p:nvPr/>
        </p:nvPicPr>
        <p:blipFill>
          <a:blip r:embed="rId4"/>
          <a:stretch>
            <a:fillRect/>
          </a:stretch>
        </p:blipFill>
        <p:spPr>
          <a:xfrm>
            <a:off x="6688485" y="6156934"/>
            <a:ext cx="634039" cy="542591"/>
          </a:xfrm>
          <a:prstGeom prst="rect">
            <a:avLst/>
          </a:prstGeom>
        </p:spPr>
      </p:pic>
      <p:sp>
        <p:nvSpPr>
          <p:cNvPr id="6" name="Action Button: Go to Beginning 5">
            <a:hlinkClick r:id="rId5" action="ppaction://hlinksldjump" highlightClick="1"/>
            <a:extLst>
              <a:ext uri="{FF2B5EF4-FFF2-40B4-BE49-F238E27FC236}">
                <a16:creationId xmlns:a16="http://schemas.microsoft.com/office/drawing/2014/main" id="{F68F2346-4C42-46D2-A5C0-4771BD7074DB}"/>
              </a:ext>
            </a:extLst>
          </p:cNvPr>
          <p:cNvSpPr/>
          <p:nvPr/>
        </p:nvSpPr>
        <p:spPr>
          <a:xfrm>
            <a:off x="7412115" y="6156934"/>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8">
            <a:extLst>
              <a:ext uri="{FF2B5EF4-FFF2-40B4-BE49-F238E27FC236}">
                <a16:creationId xmlns:a16="http://schemas.microsoft.com/office/drawing/2014/main" id="{19586E0F-4274-4DEB-BF58-7E139C9E0C02}"/>
              </a:ext>
            </a:extLst>
          </p:cNvPr>
          <p:cNvGraphicFramePr>
            <a:graphicFrameLocks noGrp="1"/>
          </p:cNvGraphicFramePr>
          <p:nvPr>
            <p:extLst>
              <p:ext uri="{D42A27DB-BD31-4B8C-83A1-F6EECF244321}">
                <p14:modId xmlns:p14="http://schemas.microsoft.com/office/powerpoint/2010/main" val="4210040425"/>
              </p:ext>
            </p:extLst>
          </p:nvPr>
        </p:nvGraphicFramePr>
        <p:xfrm>
          <a:off x="430421" y="6156934"/>
          <a:ext cx="5284578" cy="407717"/>
        </p:xfrm>
        <a:graphic>
          <a:graphicData uri="http://schemas.openxmlformats.org/drawingml/2006/table">
            <a:tbl>
              <a:tblPr firstRow="1" firstCol="1" bandRow="1"/>
              <a:tblGrid>
                <a:gridCol w="1056638">
                  <a:extLst>
                    <a:ext uri="{9D8B030D-6E8A-4147-A177-3AD203B41FA5}">
                      <a16:colId xmlns:a16="http://schemas.microsoft.com/office/drawing/2014/main" val="431739368"/>
                    </a:ext>
                  </a:extLst>
                </a:gridCol>
                <a:gridCol w="1056638">
                  <a:extLst>
                    <a:ext uri="{9D8B030D-6E8A-4147-A177-3AD203B41FA5}">
                      <a16:colId xmlns:a16="http://schemas.microsoft.com/office/drawing/2014/main" val="3285184280"/>
                    </a:ext>
                  </a:extLst>
                </a:gridCol>
                <a:gridCol w="1057332">
                  <a:extLst>
                    <a:ext uri="{9D8B030D-6E8A-4147-A177-3AD203B41FA5}">
                      <a16:colId xmlns:a16="http://schemas.microsoft.com/office/drawing/2014/main" val="3428843000"/>
                    </a:ext>
                  </a:extLst>
                </a:gridCol>
                <a:gridCol w="1056638">
                  <a:extLst>
                    <a:ext uri="{9D8B030D-6E8A-4147-A177-3AD203B41FA5}">
                      <a16:colId xmlns:a16="http://schemas.microsoft.com/office/drawing/2014/main" val="3538403513"/>
                    </a:ext>
                  </a:extLst>
                </a:gridCol>
                <a:gridCol w="1057332">
                  <a:extLst>
                    <a:ext uri="{9D8B030D-6E8A-4147-A177-3AD203B41FA5}">
                      <a16:colId xmlns:a16="http://schemas.microsoft.com/office/drawing/2014/main" val="2958604486"/>
                    </a:ext>
                  </a:extLst>
                </a:gridCol>
              </a:tblGrid>
              <a:tr h="407717">
                <a:tc>
                  <a:txBody>
                    <a:bodyPr/>
                    <a:lstStyle/>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Product </a:t>
                      </a:r>
                    </a:p>
                    <a:p>
                      <a:pPr marL="0" marR="0" lvl="0" indent="0" algn="ctr">
                        <a:lnSpc>
                          <a:spcPct val="115000"/>
                        </a:lnSpc>
                        <a:spcBef>
                          <a:spcPts val="0"/>
                        </a:spcBef>
                        <a:spcAft>
                          <a:spcPts val="0"/>
                        </a:spcAft>
                        <a:buSzPts val="1300"/>
                        <a:buFont typeface="Wingdings" panose="05000000000000000000" pitchFamily="2" charset="2"/>
                        <a:buNone/>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Rocket</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Glass</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Blue</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Intro</a:t>
                      </a:r>
                    </a:p>
                    <a:p>
                      <a:pPr marL="0" marR="0" algn="ctr">
                        <a:lnSpc>
                          <a:spcPct val="115000"/>
                        </a:lnSpc>
                        <a:spcBef>
                          <a:spcPts val="0"/>
                        </a:spcBef>
                        <a:spcAft>
                          <a:spcPts val="0"/>
                        </a:spcAft>
                      </a:pPr>
                      <a:r>
                        <a:rPr lang="en-US" sz="9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583878091"/>
                  </a:ext>
                </a:extLst>
              </a:tr>
            </a:tbl>
          </a:graphicData>
        </a:graphic>
      </p:graphicFrame>
      <p:sp>
        <p:nvSpPr>
          <p:cNvPr id="10" name="Action Button: Go Back or Previous 9">
            <a:hlinkClick r:id="" action="ppaction://hlinkshowjump?jump=lastslideviewed" highlightClick="1"/>
            <a:extLst>
              <a:ext uri="{FF2B5EF4-FFF2-40B4-BE49-F238E27FC236}">
                <a16:creationId xmlns:a16="http://schemas.microsoft.com/office/drawing/2014/main" id="{E576F846-2B7A-4B25-8B24-46D5825F9874}"/>
              </a:ext>
            </a:extLst>
          </p:cNvPr>
          <p:cNvSpPr/>
          <p:nvPr/>
        </p:nvSpPr>
        <p:spPr>
          <a:xfrm>
            <a:off x="8135745" y="6156934"/>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84181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29298-E1C8-48F0-BDE3-B4C4385DC677}"/>
              </a:ext>
            </a:extLst>
          </p:cNvPr>
          <p:cNvSpPr>
            <a:spLocks noGrp="1"/>
          </p:cNvSpPr>
          <p:nvPr>
            <p:ph type="title"/>
          </p:nvPr>
        </p:nvSpPr>
        <p:spPr/>
        <p:txBody>
          <a:bodyPr>
            <a:normAutofit fontScale="90000"/>
          </a:bodyPr>
          <a:lstStyle/>
          <a:p>
            <a:r>
              <a:rPr lang="en-US" dirty="0"/>
              <a:t>Special Bundles with UTISC and ESSPS</a:t>
            </a:r>
          </a:p>
        </p:txBody>
      </p:sp>
      <p:sp>
        <p:nvSpPr>
          <p:cNvPr id="3" name="Content Placeholder 2">
            <a:extLst>
              <a:ext uri="{FF2B5EF4-FFF2-40B4-BE49-F238E27FC236}">
                <a16:creationId xmlns:a16="http://schemas.microsoft.com/office/drawing/2014/main" id="{17450ABC-22AE-494F-B58F-082548476F5C}"/>
              </a:ext>
            </a:extLst>
          </p:cNvPr>
          <p:cNvSpPr>
            <a:spLocks noGrp="1"/>
          </p:cNvSpPr>
          <p:nvPr>
            <p:ph idx="1"/>
          </p:nvPr>
        </p:nvSpPr>
        <p:spPr/>
        <p:txBody>
          <a:bodyPr>
            <a:normAutofit/>
          </a:bodyPr>
          <a:lstStyle/>
          <a:p>
            <a:r>
              <a:rPr lang="en-US" dirty="0"/>
              <a:t>UTISC </a:t>
            </a:r>
            <a:r>
              <a:rPr lang="en-US" b="1" dirty="0">
                <a:solidFill>
                  <a:schemeClr val="bg2">
                    <a:lumMod val="50000"/>
                  </a:schemeClr>
                </a:solidFill>
                <a:effectLst>
                  <a:outerShdw blurRad="38100" dist="38100" dir="2700000" algn="tl">
                    <a:srgbClr val="000000">
                      <a:alpha val="43137"/>
                    </a:srgbClr>
                  </a:outerShdw>
                </a:effectLst>
              </a:rPr>
              <a:t>Product</a:t>
            </a:r>
            <a:r>
              <a:rPr lang="en-US" dirty="0"/>
              <a:t> includes ESSPS </a:t>
            </a:r>
            <a:r>
              <a:rPr lang="en-US" b="1" dirty="0">
                <a:solidFill>
                  <a:schemeClr val="tx1">
                    <a:lumMod val="50000"/>
                    <a:lumOff val="50000"/>
                  </a:schemeClr>
                </a:solidFill>
                <a:effectLst>
                  <a:outerShdw blurRad="38100" dist="38100" dir="2700000" algn="tl">
                    <a:srgbClr val="000000">
                      <a:alpha val="43137"/>
                    </a:srgbClr>
                  </a:outerShdw>
                </a:effectLst>
              </a:rPr>
              <a:t>Platinum</a:t>
            </a:r>
          </a:p>
          <a:p>
            <a:r>
              <a:rPr lang="en-US" dirty="0"/>
              <a:t>UTISC </a:t>
            </a:r>
            <a:r>
              <a:rPr lang="en-US" b="1" dirty="0">
                <a:solidFill>
                  <a:srgbClr val="7030A0"/>
                </a:solidFill>
                <a:effectLst>
                  <a:outerShdw blurRad="38100" dist="38100" dir="2700000" algn="tl">
                    <a:srgbClr val="000000">
                      <a:alpha val="43137"/>
                    </a:srgbClr>
                  </a:outerShdw>
                </a:effectLst>
              </a:rPr>
              <a:t>Rocket</a:t>
            </a:r>
            <a:r>
              <a:rPr lang="en-US" dirty="0"/>
              <a:t> includes ESSPS </a:t>
            </a:r>
            <a:r>
              <a:rPr lang="en-US" b="1" dirty="0">
                <a:solidFill>
                  <a:schemeClr val="tx1">
                    <a:lumMod val="50000"/>
                    <a:lumOff val="50000"/>
                  </a:schemeClr>
                </a:solidFill>
                <a:effectLst>
                  <a:outerShdw blurRad="38100" dist="38100" dir="2700000" algn="tl">
                    <a:srgbClr val="000000">
                      <a:alpha val="43137"/>
                    </a:srgbClr>
                  </a:outerShdw>
                </a:effectLst>
              </a:rPr>
              <a:t>Platinum</a:t>
            </a:r>
          </a:p>
          <a:p>
            <a:r>
              <a:rPr lang="en-US" dirty="0"/>
              <a:t>UTISC </a:t>
            </a:r>
            <a:r>
              <a:rPr lang="en-US" b="1" dirty="0">
                <a:solidFill>
                  <a:schemeClr val="accent6">
                    <a:lumMod val="75000"/>
                  </a:schemeClr>
                </a:solidFill>
                <a:effectLst>
                  <a:outerShdw blurRad="38100" dist="38100" dir="2700000" algn="tl">
                    <a:srgbClr val="000000">
                      <a:alpha val="43137"/>
                    </a:srgbClr>
                  </a:outerShdw>
                </a:effectLst>
              </a:rPr>
              <a:t>Glass</a:t>
            </a:r>
            <a:r>
              <a:rPr lang="en-US" dirty="0"/>
              <a:t> includes ESSPS </a:t>
            </a:r>
            <a:r>
              <a:rPr lang="en-US" b="1" dirty="0">
                <a:solidFill>
                  <a:srgbClr val="FFCC66"/>
                </a:solidFill>
                <a:effectLst>
                  <a:outerShdw blurRad="38100" dist="38100" dir="2700000" algn="tl">
                    <a:srgbClr val="000000">
                      <a:alpha val="43137"/>
                    </a:srgbClr>
                  </a:outerShdw>
                </a:effectLst>
              </a:rPr>
              <a:t>Gold</a:t>
            </a:r>
          </a:p>
          <a:p>
            <a:r>
              <a:rPr lang="en-US" dirty="0"/>
              <a:t>ESSPS </a:t>
            </a:r>
            <a:r>
              <a:rPr lang="en-US" b="1" dirty="0">
                <a:solidFill>
                  <a:schemeClr val="accent2">
                    <a:lumMod val="60000"/>
                    <a:lumOff val="40000"/>
                  </a:schemeClr>
                </a:solidFill>
                <a:effectLst>
                  <a:outerShdw blurRad="38100" dist="38100" dir="2700000" algn="tl">
                    <a:srgbClr val="000000">
                      <a:alpha val="43137"/>
                    </a:srgbClr>
                  </a:outerShdw>
                </a:effectLst>
              </a:rPr>
              <a:t>Diamond</a:t>
            </a:r>
            <a:r>
              <a:rPr lang="en-US" dirty="0"/>
              <a:t> includes UTISC </a:t>
            </a:r>
            <a:r>
              <a:rPr lang="en-US" b="1" dirty="0">
                <a:solidFill>
                  <a:schemeClr val="tx2">
                    <a:lumMod val="60000"/>
                    <a:lumOff val="40000"/>
                  </a:schemeClr>
                </a:solidFill>
                <a:effectLst>
                  <a:outerShdw blurRad="38100" dist="38100" dir="2700000" algn="tl">
                    <a:srgbClr val="000000">
                      <a:alpha val="43137"/>
                    </a:srgbClr>
                  </a:outerShdw>
                </a:effectLst>
              </a:rPr>
              <a:t>Blue</a:t>
            </a:r>
          </a:p>
          <a:p>
            <a:endParaRPr lang="en-US" b="1" dirty="0">
              <a:solidFill>
                <a:schemeClr val="tx2">
                  <a:lumMod val="60000"/>
                  <a:lumOff val="40000"/>
                </a:schemeClr>
              </a:solidFill>
              <a:effectLst>
                <a:outerShdw blurRad="38100" dist="38100" dir="2700000" algn="tl">
                  <a:srgbClr val="000000">
                    <a:alpha val="43137"/>
                  </a:srgbClr>
                </a:outerShdw>
              </a:effectLst>
            </a:endParaRPr>
          </a:p>
          <a:p>
            <a:r>
              <a:rPr lang="en-US" dirty="0"/>
              <a:t>…explore </a:t>
            </a:r>
            <a:r>
              <a:rPr lang="en-US" dirty="0">
                <a:hlinkClick r:id="rId2" action="ppaction://hlinksldjump"/>
              </a:rPr>
              <a:t>national/UTISC </a:t>
            </a:r>
            <a:r>
              <a:rPr lang="en-US" dirty="0"/>
              <a:t>and </a:t>
            </a:r>
            <a:r>
              <a:rPr lang="en-US" dirty="0">
                <a:hlinkClick r:id="rId3" action="ppaction://hlinksldjump"/>
              </a:rPr>
              <a:t>ESSPS</a:t>
            </a:r>
            <a:r>
              <a:rPr lang="en-US" dirty="0"/>
              <a:t> talent further</a:t>
            </a:r>
          </a:p>
        </p:txBody>
      </p:sp>
      <p:pic>
        <p:nvPicPr>
          <p:cNvPr id="5" name="Picture 4">
            <a:hlinkClick r:id="rId4" action="ppaction://hlinksldjump"/>
            <a:extLst>
              <a:ext uri="{FF2B5EF4-FFF2-40B4-BE49-F238E27FC236}">
                <a16:creationId xmlns:a16="http://schemas.microsoft.com/office/drawing/2014/main" id="{E6A2283C-9DCC-46AD-90DB-6F2C663DBE4F}"/>
              </a:ext>
            </a:extLst>
          </p:cNvPr>
          <p:cNvPicPr>
            <a:picLocks noChangeAspect="1"/>
          </p:cNvPicPr>
          <p:nvPr/>
        </p:nvPicPr>
        <p:blipFill>
          <a:blip r:embed="rId5"/>
          <a:stretch>
            <a:fillRect/>
          </a:stretch>
        </p:blipFill>
        <p:spPr>
          <a:xfrm>
            <a:off x="6781800" y="6040771"/>
            <a:ext cx="634039" cy="542591"/>
          </a:xfrm>
          <a:prstGeom prst="rect">
            <a:avLst/>
          </a:prstGeom>
        </p:spPr>
      </p:pic>
      <p:sp>
        <p:nvSpPr>
          <p:cNvPr id="6" name="Action Button: Go to Beginning 5">
            <a:hlinkClick r:id="rId6" action="ppaction://hlinksldjump" highlightClick="1"/>
            <a:extLst>
              <a:ext uri="{FF2B5EF4-FFF2-40B4-BE49-F238E27FC236}">
                <a16:creationId xmlns:a16="http://schemas.microsoft.com/office/drawing/2014/main" id="{9B64864F-3DFB-406C-BC32-E96F77562370}"/>
              </a:ext>
            </a:extLst>
          </p:cNvPr>
          <p:cNvSpPr/>
          <p:nvPr/>
        </p:nvSpPr>
        <p:spPr>
          <a:xfrm>
            <a:off x="7505430" y="6040771"/>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Go Back or Previous 7">
            <a:hlinkClick r:id="" action="ppaction://hlinkshowjump?jump=lastslideviewed" highlightClick="1"/>
            <a:extLst>
              <a:ext uri="{FF2B5EF4-FFF2-40B4-BE49-F238E27FC236}">
                <a16:creationId xmlns:a16="http://schemas.microsoft.com/office/drawing/2014/main" id="{081131D8-EAD1-4538-8251-9A4FCCF3BA84}"/>
              </a:ext>
            </a:extLst>
          </p:cNvPr>
          <p:cNvSpPr/>
          <p:nvPr/>
        </p:nvSpPr>
        <p:spPr>
          <a:xfrm>
            <a:off x="8229060" y="6028330"/>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7" action="ppaction://hlinksldjump"/>
            <a:extLst>
              <a:ext uri="{FF2B5EF4-FFF2-40B4-BE49-F238E27FC236}">
                <a16:creationId xmlns:a16="http://schemas.microsoft.com/office/drawing/2014/main" id="{ECE0B172-38B9-40C0-945F-158494D8C2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00315" y="5728771"/>
            <a:ext cx="1117723" cy="939800"/>
          </a:xfrm>
          <a:prstGeom prst="rect">
            <a:avLst/>
          </a:prstGeom>
        </p:spPr>
      </p:pic>
      <p:pic>
        <p:nvPicPr>
          <p:cNvPr id="10" name="Picture 9">
            <a:hlinkClick r:id="rId9" action="ppaction://hlinksldjump"/>
            <a:extLst>
              <a:ext uri="{FF2B5EF4-FFF2-40B4-BE49-F238E27FC236}">
                <a16:creationId xmlns:a16="http://schemas.microsoft.com/office/drawing/2014/main" id="{9EFC218A-3BF0-47B1-93D6-2DDFE578E1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4531" y="5774742"/>
            <a:ext cx="1662469" cy="847859"/>
          </a:xfrm>
          <a:prstGeom prst="rect">
            <a:avLst/>
          </a:prstGeom>
        </p:spPr>
      </p:pic>
    </p:spTree>
    <p:extLst>
      <p:ext uri="{BB962C8B-B14F-4D97-AF65-F5344CB8AC3E}">
        <p14:creationId xmlns:p14="http://schemas.microsoft.com/office/powerpoint/2010/main" val="20459761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688CE-7041-45D6-9928-3CEFFB939B28}"/>
              </a:ext>
            </a:extLst>
          </p:cNvPr>
          <p:cNvSpPr>
            <a:spLocks noGrp="1"/>
          </p:cNvSpPr>
          <p:nvPr>
            <p:ph type="title"/>
          </p:nvPr>
        </p:nvSpPr>
        <p:spPr>
          <a:xfrm>
            <a:off x="486696" y="629266"/>
            <a:ext cx="2629122" cy="1622321"/>
          </a:xfrm>
        </p:spPr>
        <p:txBody>
          <a:bodyPr>
            <a:normAutofit/>
          </a:bodyPr>
          <a:lstStyle/>
          <a:p>
            <a:pPr>
              <a:lnSpc>
                <a:spcPct val="90000"/>
              </a:lnSpc>
            </a:pPr>
            <a:r>
              <a:rPr lang="en-US" sz="3400"/>
              <a:t>UTISC Sponsorships</a:t>
            </a:r>
          </a:p>
        </p:txBody>
      </p:sp>
      <p:sp>
        <p:nvSpPr>
          <p:cNvPr id="3" name="Content Placeholder 2">
            <a:extLst>
              <a:ext uri="{FF2B5EF4-FFF2-40B4-BE49-F238E27FC236}">
                <a16:creationId xmlns:a16="http://schemas.microsoft.com/office/drawing/2014/main" id="{D0AA95BD-2D6A-4165-BD22-0F7247433BC7}"/>
              </a:ext>
            </a:extLst>
          </p:cNvPr>
          <p:cNvSpPr>
            <a:spLocks noGrp="1"/>
          </p:cNvSpPr>
          <p:nvPr>
            <p:ph idx="1"/>
          </p:nvPr>
        </p:nvSpPr>
        <p:spPr>
          <a:xfrm>
            <a:off x="486698" y="2438400"/>
            <a:ext cx="2629120" cy="3785419"/>
          </a:xfrm>
        </p:spPr>
        <p:txBody>
          <a:bodyPr>
            <a:normAutofit fontScale="55000" lnSpcReduction="20000"/>
          </a:bodyPr>
          <a:lstStyle/>
          <a:p>
            <a:r>
              <a:rPr lang="en-US" b="1" dirty="0">
                <a:solidFill>
                  <a:schemeClr val="bg2">
                    <a:lumMod val="50000"/>
                  </a:schemeClr>
                </a:solidFill>
                <a:effectLst>
                  <a:outerShdw blurRad="38100" dist="38100" dir="2700000" algn="tl">
                    <a:srgbClr val="000000">
                      <a:alpha val="43137"/>
                    </a:srgbClr>
                  </a:outerShdw>
                </a:effectLst>
              </a:rPr>
              <a:t>Product $35,000</a:t>
            </a:r>
            <a:r>
              <a:rPr lang="en-US" sz="1700" dirty="0"/>
              <a:t> </a:t>
            </a:r>
          </a:p>
          <a:p>
            <a:pPr lvl="1"/>
            <a:r>
              <a:rPr lang="en-US" sz="3100" b="1" dirty="0">
                <a:solidFill>
                  <a:schemeClr val="bg2">
                    <a:lumMod val="50000"/>
                  </a:schemeClr>
                </a:solidFill>
              </a:rPr>
              <a:t>Includes ESSPS</a:t>
            </a:r>
            <a:r>
              <a:rPr lang="en-US" sz="3100" dirty="0"/>
              <a:t> </a:t>
            </a:r>
            <a:r>
              <a:rPr lang="en-US" sz="3100" b="1" dirty="0">
                <a:solidFill>
                  <a:schemeClr val="tx1">
                    <a:lumMod val="50000"/>
                    <a:lumOff val="50000"/>
                  </a:schemeClr>
                </a:solidFill>
                <a:effectLst>
                  <a:outerShdw blurRad="38100" dist="38100" dir="2700000" algn="tl">
                    <a:srgbClr val="000000">
                      <a:alpha val="43137"/>
                    </a:srgbClr>
                  </a:outerShdw>
                </a:effectLst>
              </a:rPr>
              <a:t>Platinum</a:t>
            </a:r>
          </a:p>
          <a:p>
            <a:r>
              <a:rPr lang="en-US" b="1" dirty="0">
                <a:solidFill>
                  <a:srgbClr val="7030A0"/>
                </a:solidFill>
                <a:effectLst>
                  <a:outerShdw blurRad="38100" dist="38100" dir="2700000" algn="tl">
                    <a:srgbClr val="000000">
                      <a:alpha val="43137"/>
                    </a:srgbClr>
                  </a:outerShdw>
                </a:effectLst>
              </a:rPr>
              <a:t>Rocket $25,000</a:t>
            </a:r>
            <a:endParaRPr lang="en-US" sz="1700" dirty="0"/>
          </a:p>
          <a:p>
            <a:pPr lvl="1"/>
            <a:r>
              <a:rPr lang="en-US" sz="3100" b="1" dirty="0">
                <a:solidFill>
                  <a:srgbClr val="7030A0"/>
                </a:solidFill>
              </a:rPr>
              <a:t>Includes ESSPS </a:t>
            </a:r>
            <a:r>
              <a:rPr lang="en-US" sz="3100" b="1" dirty="0">
                <a:solidFill>
                  <a:schemeClr val="tx1">
                    <a:lumMod val="50000"/>
                    <a:lumOff val="50000"/>
                  </a:schemeClr>
                </a:solidFill>
                <a:effectLst>
                  <a:outerShdw blurRad="38100" dist="38100" dir="2700000" algn="tl">
                    <a:srgbClr val="000000">
                      <a:alpha val="43137"/>
                    </a:srgbClr>
                  </a:outerShdw>
                </a:effectLst>
              </a:rPr>
              <a:t>Platinum</a:t>
            </a:r>
          </a:p>
          <a:p>
            <a:r>
              <a:rPr lang="en-US" b="1" dirty="0">
                <a:solidFill>
                  <a:schemeClr val="accent6">
                    <a:lumMod val="75000"/>
                  </a:schemeClr>
                </a:solidFill>
                <a:effectLst>
                  <a:outerShdw blurRad="38100" dist="38100" dir="2700000" algn="tl">
                    <a:srgbClr val="000000">
                      <a:alpha val="43137"/>
                    </a:srgbClr>
                  </a:outerShdw>
                </a:effectLst>
              </a:rPr>
              <a:t>Glass $15,000</a:t>
            </a:r>
          </a:p>
          <a:p>
            <a:pPr lvl="1"/>
            <a:r>
              <a:rPr lang="en-US" sz="3100" b="1" dirty="0">
                <a:solidFill>
                  <a:schemeClr val="accent6">
                    <a:lumMod val="75000"/>
                  </a:schemeClr>
                </a:solidFill>
              </a:rPr>
              <a:t>Includes ESSPS </a:t>
            </a:r>
            <a:r>
              <a:rPr lang="en-US" sz="3100" b="1" dirty="0">
                <a:solidFill>
                  <a:srgbClr val="FFCC66"/>
                </a:solidFill>
                <a:effectLst>
                  <a:outerShdw blurRad="38100" dist="38100" dir="2700000" algn="tl">
                    <a:srgbClr val="000000">
                      <a:alpha val="43137"/>
                    </a:srgbClr>
                  </a:outerShdw>
                </a:effectLst>
              </a:rPr>
              <a:t>Gold</a:t>
            </a:r>
          </a:p>
          <a:p>
            <a:r>
              <a:rPr lang="en-US" sz="3500" b="1" dirty="0">
                <a:solidFill>
                  <a:schemeClr val="tx2">
                    <a:lumMod val="60000"/>
                    <a:lumOff val="40000"/>
                  </a:schemeClr>
                </a:solidFill>
                <a:effectLst>
                  <a:outerShdw blurRad="38100" dist="38100" dir="2700000" algn="tl">
                    <a:srgbClr val="000000">
                      <a:alpha val="43137"/>
                    </a:srgbClr>
                  </a:outerShdw>
                </a:effectLst>
              </a:rPr>
              <a:t>Blue $7,500</a:t>
            </a:r>
          </a:p>
          <a:p>
            <a:r>
              <a:rPr lang="en-US" sz="3500" b="1" dirty="0">
                <a:solidFill>
                  <a:schemeClr val="accent3">
                    <a:lumMod val="75000"/>
                  </a:schemeClr>
                </a:solidFill>
                <a:effectLst>
                  <a:outerShdw blurRad="38100" dist="38100" dir="2700000" algn="tl">
                    <a:srgbClr val="000000">
                      <a:alpha val="43137"/>
                    </a:srgbClr>
                  </a:outerShdw>
                </a:effectLst>
              </a:rPr>
              <a:t>Introductory $4,000</a:t>
            </a:r>
          </a:p>
          <a:p>
            <a:pPr lvl="1"/>
            <a:r>
              <a:rPr lang="en-US" sz="3100" b="1" dirty="0">
                <a:solidFill>
                  <a:schemeClr val="accent3">
                    <a:lumMod val="75000"/>
                  </a:schemeClr>
                </a:solidFill>
              </a:rPr>
              <a:t>First time, one time only</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7B3CB14-F06A-4970-B70D-0DC868A3BE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6239" y="2278553"/>
            <a:ext cx="4211126" cy="2147674"/>
          </a:xfrm>
          <a:prstGeom prst="rect">
            <a:avLst/>
          </a:prstGeom>
          <a:effectLst/>
        </p:spPr>
      </p:pic>
      <p:pic>
        <p:nvPicPr>
          <p:cNvPr id="8" name="Picture 7">
            <a:hlinkClick r:id="rId3" action="ppaction://hlinksldjump"/>
            <a:extLst>
              <a:ext uri="{FF2B5EF4-FFF2-40B4-BE49-F238E27FC236}">
                <a16:creationId xmlns:a16="http://schemas.microsoft.com/office/drawing/2014/main" id="{7C93155E-0C1F-4187-800F-E06309072FE5}"/>
              </a:ext>
            </a:extLst>
          </p:cNvPr>
          <p:cNvPicPr>
            <a:picLocks noChangeAspect="1"/>
          </p:cNvPicPr>
          <p:nvPr/>
        </p:nvPicPr>
        <p:blipFill>
          <a:blip r:embed="rId4"/>
          <a:stretch>
            <a:fillRect/>
          </a:stretch>
        </p:blipFill>
        <p:spPr>
          <a:xfrm>
            <a:off x="7373709" y="6251089"/>
            <a:ext cx="634039" cy="542591"/>
          </a:xfrm>
          <a:prstGeom prst="rect">
            <a:avLst/>
          </a:prstGeom>
        </p:spPr>
      </p:pic>
      <p:sp>
        <p:nvSpPr>
          <p:cNvPr id="11" name="Action Button: Go Back or Previous 10">
            <a:hlinkClick r:id="" action="ppaction://hlinkshowjump?jump=lastslideviewed" highlightClick="1"/>
            <a:extLst>
              <a:ext uri="{FF2B5EF4-FFF2-40B4-BE49-F238E27FC236}">
                <a16:creationId xmlns:a16="http://schemas.microsoft.com/office/drawing/2014/main" id="{E1DF5F62-2D24-4E12-9B4B-53011D3F416E}"/>
              </a:ext>
            </a:extLst>
          </p:cNvPr>
          <p:cNvSpPr/>
          <p:nvPr/>
        </p:nvSpPr>
        <p:spPr>
          <a:xfrm>
            <a:off x="8098822" y="6232890"/>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80440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56D9C-C959-4F7B-9C6F-9AE093043C1E}"/>
              </a:ext>
            </a:extLst>
          </p:cNvPr>
          <p:cNvSpPr>
            <a:spLocks noGrp="1"/>
          </p:cNvSpPr>
          <p:nvPr>
            <p:ph type="title"/>
          </p:nvPr>
        </p:nvSpPr>
        <p:spPr>
          <a:xfrm>
            <a:off x="486696" y="629266"/>
            <a:ext cx="2629122" cy="1622321"/>
          </a:xfrm>
        </p:spPr>
        <p:txBody>
          <a:bodyPr>
            <a:normAutofit/>
          </a:bodyPr>
          <a:lstStyle/>
          <a:p>
            <a:pPr>
              <a:lnSpc>
                <a:spcPct val="90000"/>
              </a:lnSpc>
            </a:pPr>
            <a:r>
              <a:rPr lang="en-US" sz="3700"/>
              <a:t>ESSPS Corporate Partnerships</a:t>
            </a:r>
          </a:p>
        </p:txBody>
      </p:sp>
      <p:sp>
        <p:nvSpPr>
          <p:cNvPr id="3" name="Content Placeholder 2">
            <a:extLst>
              <a:ext uri="{FF2B5EF4-FFF2-40B4-BE49-F238E27FC236}">
                <a16:creationId xmlns:a16="http://schemas.microsoft.com/office/drawing/2014/main" id="{64837144-CFB0-4BA6-908F-ED5457DCDFE6}"/>
              </a:ext>
            </a:extLst>
          </p:cNvPr>
          <p:cNvSpPr>
            <a:spLocks noGrp="1"/>
          </p:cNvSpPr>
          <p:nvPr>
            <p:ph idx="1"/>
          </p:nvPr>
        </p:nvSpPr>
        <p:spPr>
          <a:xfrm>
            <a:off x="486698" y="2438400"/>
            <a:ext cx="2629120" cy="3785419"/>
          </a:xfrm>
        </p:spPr>
        <p:txBody>
          <a:bodyPr>
            <a:normAutofit fontScale="55000" lnSpcReduction="20000"/>
          </a:bodyPr>
          <a:lstStyle/>
          <a:p>
            <a:r>
              <a:rPr lang="en-US" b="1" dirty="0">
                <a:solidFill>
                  <a:schemeClr val="accent2">
                    <a:lumMod val="60000"/>
                    <a:lumOff val="40000"/>
                  </a:schemeClr>
                </a:solidFill>
                <a:effectLst>
                  <a:outerShdw blurRad="38100" dist="38100" dir="2700000" algn="tl">
                    <a:srgbClr val="000000">
                      <a:alpha val="43137"/>
                    </a:srgbClr>
                  </a:outerShdw>
                </a:effectLst>
              </a:rPr>
              <a:t>Diamond $25,000/</a:t>
            </a:r>
            <a:r>
              <a:rPr lang="en-US" b="1" dirty="0" err="1">
                <a:solidFill>
                  <a:schemeClr val="accent2">
                    <a:lumMod val="60000"/>
                    <a:lumOff val="40000"/>
                  </a:schemeClr>
                </a:solidFill>
                <a:effectLst>
                  <a:outerShdw blurRad="38100" dist="38100" dir="2700000" algn="tl">
                    <a:srgbClr val="000000">
                      <a:alpha val="43137"/>
                    </a:srgbClr>
                  </a:outerShdw>
                </a:effectLst>
              </a:rPr>
              <a:t>yr</a:t>
            </a:r>
            <a:endParaRPr lang="en-US" b="1" dirty="0">
              <a:solidFill>
                <a:schemeClr val="accent2">
                  <a:lumMod val="60000"/>
                  <a:lumOff val="40000"/>
                </a:schemeClr>
              </a:solidFill>
              <a:effectLst>
                <a:outerShdw blurRad="38100" dist="38100" dir="2700000" algn="tl">
                  <a:srgbClr val="000000">
                    <a:alpha val="43137"/>
                  </a:srgbClr>
                </a:outerShdw>
              </a:effectLst>
            </a:endParaRPr>
          </a:p>
          <a:p>
            <a:pPr lvl="1"/>
            <a:r>
              <a:rPr lang="en-US" b="1" dirty="0">
                <a:solidFill>
                  <a:schemeClr val="accent2">
                    <a:lumMod val="60000"/>
                    <a:lumOff val="40000"/>
                  </a:schemeClr>
                </a:solidFill>
              </a:rPr>
              <a:t>Includes UTISC </a:t>
            </a:r>
            <a:r>
              <a:rPr lang="en-US" sz="2700" b="1" dirty="0">
                <a:solidFill>
                  <a:schemeClr val="tx2">
                    <a:lumMod val="60000"/>
                    <a:lumOff val="40000"/>
                  </a:schemeClr>
                </a:solidFill>
                <a:effectLst>
                  <a:outerShdw blurRad="38100" dist="38100" dir="2700000" algn="tl">
                    <a:srgbClr val="000000">
                      <a:alpha val="43137"/>
                    </a:srgbClr>
                  </a:outerShdw>
                </a:effectLst>
              </a:rPr>
              <a:t>Blue</a:t>
            </a:r>
          </a:p>
          <a:p>
            <a:pPr lvl="1"/>
            <a:r>
              <a:rPr lang="en-US" b="1" dirty="0">
                <a:solidFill>
                  <a:schemeClr val="accent2">
                    <a:lumMod val="60000"/>
                    <a:lumOff val="40000"/>
                  </a:schemeClr>
                </a:solidFill>
              </a:rPr>
              <a:t>1-2 years with 2 year limit</a:t>
            </a:r>
          </a:p>
          <a:p>
            <a:pPr lvl="1"/>
            <a:r>
              <a:rPr lang="en-US" b="1" dirty="0">
                <a:solidFill>
                  <a:schemeClr val="accent2">
                    <a:lumMod val="60000"/>
                    <a:lumOff val="40000"/>
                  </a:schemeClr>
                </a:solidFill>
              </a:rPr>
              <a:t>Only 1-3 partners</a:t>
            </a:r>
          </a:p>
          <a:p>
            <a:endParaRPr lang="en-US" sz="1700" b="1" dirty="0">
              <a:effectLst>
                <a:outerShdw blurRad="38100" dist="38100" dir="2700000" algn="tl">
                  <a:srgbClr val="000000">
                    <a:alpha val="43137"/>
                  </a:srgbClr>
                </a:outerShdw>
              </a:effectLst>
            </a:endParaRPr>
          </a:p>
          <a:p>
            <a:r>
              <a:rPr lang="en-US" b="1" dirty="0">
                <a:solidFill>
                  <a:schemeClr val="tx1">
                    <a:lumMod val="50000"/>
                    <a:lumOff val="50000"/>
                  </a:schemeClr>
                </a:solidFill>
                <a:effectLst>
                  <a:outerShdw blurRad="38100" dist="38100" dir="2700000" algn="tl">
                    <a:srgbClr val="000000">
                      <a:alpha val="43137"/>
                    </a:srgbClr>
                  </a:outerShdw>
                </a:effectLst>
              </a:rPr>
              <a:t>Platinum $10,000/</a:t>
            </a:r>
            <a:r>
              <a:rPr lang="en-US" b="1" dirty="0" err="1">
                <a:solidFill>
                  <a:schemeClr val="tx1">
                    <a:lumMod val="50000"/>
                    <a:lumOff val="50000"/>
                  </a:schemeClr>
                </a:solidFill>
                <a:effectLst>
                  <a:outerShdw blurRad="38100" dist="38100" dir="2700000" algn="tl">
                    <a:srgbClr val="000000">
                      <a:alpha val="43137"/>
                    </a:srgbClr>
                  </a:outerShdw>
                </a:effectLst>
              </a:rPr>
              <a:t>yr</a:t>
            </a:r>
            <a:endParaRPr lang="en-US" b="1" dirty="0">
              <a:solidFill>
                <a:schemeClr val="tx1">
                  <a:lumMod val="50000"/>
                  <a:lumOff val="50000"/>
                </a:schemeClr>
              </a:solidFill>
              <a:effectLst>
                <a:outerShdw blurRad="38100" dist="38100" dir="2700000" algn="tl">
                  <a:srgbClr val="000000">
                    <a:alpha val="43137"/>
                  </a:srgbClr>
                </a:outerShdw>
              </a:effectLst>
            </a:endParaRPr>
          </a:p>
          <a:p>
            <a:pPr lvl="1"/>
            <a:r>
              <a:rPr lang="en-US" b="1" dirty="0">
                <a:solidFill>
                  <a:schemeClr val="tx1">
                    <a:lumMod val="50000"/>
                    <a:lumOff val="50000"/>
                  </a:schemeClr>
                </a:solidFill>
              </a:rPr>
              <a:t>3 year commitment</a:t>
            </a:r>
          </a:p>
          <a:p>
            <a:endParaRPr lang="en-US" sz="1700" b="1" dirty="0">
              <a:effectLst>
                <a:outerShdw blurRad="38100" dist="38100" dir="2700000" algn="tl">
                  <a:srgbClr val="000000">
                    <a:alpha val="43137"/>
                  </a:srgbClr>
                </a:outerShdw>
              </a:effectLst>
            </a:endParaRPr>
          </a:p>
          <a:p>
            <a:r>
              <a:rPr lang="en-US" b="1" dirty="0">
                <a:solidFill>
                  <a:srgbClr val="FFCC66"/>
                </a:solidFill>
                <a:effectLst>
                  <a:outerShdw blurRad="38100" dist="38100" dir="2700000" algn="tl">
                    <a:srgbClr val="000000">
                      <a:alpha val="43137"/>
                    </a:srgbClr>
                  </a:outerShdw>
                </a:effectLst>
              </a:rPr>
              <a:t>Gold $5,000/</a:t>
            </a:r>
            <a:r>
              <a:rPr lang="en-US" b="1" dirty="0" err="1">
                <a:solidFill>
                  <a:srgbClr val="FFCC66"/>
                </a:solidFill>
                <a:effectLst>
                  <a:outerShdw blurRad="38100" dist="38100" dir="2700000" algn="tl">
                    <a:srgbClr val="000000">
                      <a:alpha val="43137"/>
                    </a:srgbClr>
                  </a:outerShdw>
                </a:effectLst>
              </a:rPr>
              <a:t>yr</a:t>
            </a:r>
            <a:endParaRPr lang="en-US" b="1" dirty="0">
              <a:solidFill>
                <a:srgbClr val="FFCC66"/>
              </a:solidFill>
              <a:effectLst>
                <a:outerShdw blurRad="38100" dist="38100" dir="2700000" algn="tl">
                  <a:srgbClr val="000000">
                    <a:alpha val="43137"/>
                  </a:srgbClr>
                </a:outerShdw>
              </a:effectLst>
            </a:endParaRPr>
          </a:p>
          <a:p>
            <a:pPr lvl="1"/>
            <a:r>
              <a:rPr lang="en-US" b="1" dirty="0">
                <a:solidFill>
                  <a:srgbClr val="FFCC66"/>
                </a:solidFill>
              </a:rPr>
              <a:t>3 year commitment</a:t>
            </a:r>
          </a:p>
          <a:p>
            <a:endParaRPr lang="en-US" sz="1700" b="1" dirty="0">
              <a:effectLst>
                <a:outerShdw blurRad="38100" dist="38100" dir="2700000" algn="tl">
                  <a:srgbClr val="000000">
                    <a:alpha val="43137"/>
                  </a:srgbClr>
                </a:outerShdw>
              </a:effectLst>
            </a:endParaRPr>
          </a:p>
          <a:p>
            <a:r>
              <a:rPr lang="en-US" b="1" dirty="0">
                <a:solidFill>
                  <a:schemeClr val="accent5">
                    <a:lumMod val="75000"/>
                  </a:schemeClr>
                </a:solidFill>
                <a:effectLst>
                  <a:outerShdw blurRad="38100" dist="38100" dir="2700000" algn="tl">
                    <a:srgbClr val="000000">
                      <a:alpha val="43137"/>
                    </a:srgbClr>
                  </a:outerShdw>
                </a:effectLst>
              </a:rPr>
              <a:t>Recognized</a:t>
            </a:r>
            <a:r>
              <a:rPr lang="en-US" sz="1700" b="1" dirty="0">
                <a:solidFill>
                  <a:schemeClr val="accent5">
                    <a:lumMod val="75000"/>
                  </a:schemeClr>
                </a:solidFill>
                <a:effectLst>
                  <a:outerShdw blurRad="38100" dist="38100" dir="2700000" algn="tl">
                    <a:srgbClr val="000000">
                      <a:alpha val="43137"/>
                    </a:srgbClr>
                  </a:outerShdw>
                </a:effectLst>
              </a:rPr>
              <a:t> </a:t>
            </a:r>
            <a:r>
              <a:rPr lang="en-US" b="1" dirty="0">
                <a:solidFill>
                  <a:schemeClr val="accent5">
                    <a:lumMod val="75000"/>
                  </a:schemeClr>
                </a:solidFill>
                <a:effectLst>
                  <a:outerShdw blurRad="38100" dist="38100" dir="2700000" algn="tl">
                    <a:srgbClr val="000000">
                      <a:alpha val="43137"/>
                    </a:srgbClr>
                  </a:outerShdw>
                </a:effectLst>
              </a:rPr>
              <a:t>Recruiter $3,000/</a:t>
            </a:r>
            <a:r>
              <a:rPr lang="en-US" b="1" dirty="0" err="1">
                <a:solidFill>
                  <a:schemeClr val="accent5">
                    <a:lumMod val="75000"/>
                  </a:schemeClr>
                </a:solidFill>
                <a:effectLst>
                  <a:outerShdw blurRad="38100" dist="38100" dir="2700000" algn="tl">
                    <a:srgbClr val="000000">
                      <a:alpha val="43137"/>
                    </a:srgbClr>
                  </a:outerShdw>
                </a:effectLst>
              </a:rPr>
              <a:t>yr</a:t>
            </a:r>
            <a:endParaRPr lang="en-US" b="1" dirty="0">
              <a:solidFill>
                <a:schemeClr val="accent5">
                  <a:lumMod val="75000"/>
                </a:schemeClr>
              </a:solidFill>
              <a:effectLst>
                <a:outerShdw blurRad="38100" dist="38100" dir="2700000" algn="tl">
                  <a:srgbClr val="000000">
                    <a:alpha val="43137"/>
                  </a:srgbClr>
                </a:outerShdw>
              </a:effectLst>
            </a:endParaRPr>
          </a:p>
          <a:p>
            <a:pPr lvl="1"/>
            <a:r>
              <a:rPr lang="en-US" b="1" dirty="0">
                <a:solidFill>
                  <a:schemeClr val="accent5">
                    <a:lumMod val="75000"/>
                  </a:schemeClr>
                </a:solidFill>
              </a:rPr>
              <a:t>1 year commitment</a:t>
            </a:r>
          </a:p>
          <a:p>
            <a:pPr lvl="1"/>
            <a:r>
              <a:rPr lang="en-US" b="1" dirty="0">
                <a:solidFill>
                  <a:schemeClr val="accent5">
                    <a:lumMod val="75000"/>
                  </a:schemeClr>
                </a:solidFill>
              </a:rPr>
              <a:t>3 year limit</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6F4AADE-24A5-4B0C-A0AF-72710D6270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6239" y="1688996"/>
            <a:ext cx="4211126" cy="3326789"/>
          </a:xfrm>
          <a:prstGeom prst="rect">
            <a:avLst/>
          </a:prstGeom>
          <a:effectLst/>
        </p:spPr>
      </p:pic>
      <p:pic>
        <p:nvPicPr>
          <p:cNvPr id="13" name="Picture 12">
            <a:hlinkClick r:id="rId3" action="ppaction://hlinksldjump"/>
            <a:extLst>
              <a:ext uri="{FF2B5EF4-FFF2-40B4-BE49-F238E27FC236}">
                <a16:creationId xmlns:a16="http://schemas.microsoft.com/office/drawing/2014/main" id="{6E66BB45-32DF-4960-8311-33348788B67E}"/>
              </a:ext>
            </a:extLst>
          </p:cNvPr>
          <p:cNvPicPr>
            <a:picLocks noChangeAspect="1"/>
          </p:cNvPicPr>
          <p:nvPr/>
        </p:nvPicPr>
        <p:blipFill>
          <a:blip r:embed="rId4"/>
          <a:stretch>
            <a:fillRect/>
          </a:stretch>
        </p:blipFill>
        <p:spPr>
          <a:xfrm>
            <a:off x="7373709" y="6251089"/>
            <a:ext cx="634039" cy="542591"/>
          </a:xfrm>
          <a:prstGeom prst="rect">
            <a:avLst/>
          </a:prstGeom>
        </p:spPr>
      </p:pic>
      <p:sp>
        <p:nvSpPr>
          <p:cNvPr id="14" name="Action Button: Go Back or Previous 13">
            <a:hlinkClick r:id="" action="ppaction://hlinkshowjump?jump=lastslideviewed" highlightClick="1"/>
            <a:extLst>
              <a:ext uri="{FF2B5EF4-FFF2-40B4-BE49-F238E27FC236}">
                <a16:creationId xmlns:a16="http://schemas.microsoft.com/office/drawing/2014/main" id="{E715ABEA-6986-42BD-908A-8A3281D4B5D2}"/>
              </a:ext>
            </a:extLst>
          </p:cNvPr>
          <p:cNvSpPr/>
          <p:nvPr/>
        </p:nvSpPr>
        <p:spPr>
          <a:xfrm>
            <a:off x="8098822" y="6232890"/>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78196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UToledo ESSPS </a:t>
            </a:r>
            <a:br>
              <a:rPr lang="en-US" dirty="0"/>
            </a:br>
            <a:r>
              <a:rPr lang="en-US" dirty="0"/>
              <a:t>Entry Sales Recruitment</a:t>
            </a:r>
          </a:p>
        </p:txBody>
      </p:sp>
      <p:sp>
        <p:nvSpPr>
          <p:cNvPr id="3" name="Content Placeholder 2"/>
          <p:cNvSpPr>
            <a:spLocks noGrp="1"/>
          </p:cNvSpPr>
          <p:nvPr>
            <p:ph idx="1"/>
          </p:nvPr>
        </p:nvSpPr>
        <p:spPr/>
        <p:txBody>
          <a:bodyPr/>
          <a:lstStyle/>
          <a:p>
            <a:r>
              <a:rPr lang="en-US" dirty="0">
                <a:hlinkClick r:id="rId2" action="ppaction://hlinksldjump"/>
              </a:rPr>
              <a:t>Interact with Students and Faculty</a:t>
            </a:r>
            <a:endParaRPr lang="en-US" dirty="0"/>
          </a:p>
          <a:p>
            <a:r>
              <a:rPr lang="en-US" dirty="0">
                <a:hlinkClick r:id="rId3" action="ppaction://hlinksldjump"/>
              </a:rPr>
              <a:t>Pre-Screening</a:t>
            </a:r>
            <a:endParaRPr lang="en-US" dirty="0">
              <a:hlinkClick r:id="rId4" action="ppaction://hlinksldjump"/>
            </a:endParaRPr>
          </a:p>
          <a:p>
            <a:r>
              <a:rPr lang="en-US" dirty="0">
                <a:hlinkClick r:id="rId4" action="ppaction://hlinksldjump"/>
              </a:rPr>
              <a:t>Build Employer Brand Awareness</a:t>
            </a:r>
            <a:endParaRPr lang="en-US" dirty="0"/>
          </a:p>
          <a:p>
            <a:r>
              <a:rPr lang="en-US" dirty="0">
                <a:hlinkClick r:id="rId5" action="ppaction://hlinksldjump"/>
              </a:rPr>
              <a:t>Collaboration with other UToledo groups (College of Business &amp; Innovation, Pi Sigma Epsilon)</a:t>
            </a:r>
            <a:endParaRPr lang="en-US" dirty="0"/>
          </a:p>
        </p:txBody>
      </p:sp>
      <p:pic>
        <p:nvPicPr>
          <p:cNvPr id="5" name="Picture 4">
            <a:hlinkClick r:id="rId6" action="ppaction://hlinksldjump"/>
            <a:extLst>
              <a:ext uri="{FF2B5EF4-FFF2-40B4-BE49-F238E27FC236}">
                <a16:creationId xmlns:a16="http://schemas.microsoft.com/office/drawing/2014/main" id="{F8843AFF-F0B5-49CB-900F-76E1F109F640}"/>
              </a:ext>
            </a:extLst>
          </p:cNvPr>
          <p:cNvPicPr>
            <a:picLocks noChangeAspect="1"/>
          </p:cNvPicPr>
          <p:nvPr/>
        </p:nvPicPr>
        <p:blipFill>
          <a:blip r:embed="rId7"/>
          <a:stretch>
            <a:fillRect/>
          </a:stretch>
        </p:blipFill>
        <p:spPr>
          <a:xfrm>
            <a:off x="6667770" y="5854867"/>
            <a:ext cx="634039" cy="542591"/>
          </a:xfrm>
          <a:prstGeom prst="rect">
            <a:avLst/>
          </a:prstGeom>
        </p:spPr>
      </p:pic>
      <p:sp>
        <p:nvSpPr>
          <p:cNvPr id="6" name="Action Button: Go to Beginning 5">
            <a:hlinkClick r:id="rId8" action="ppaction://hlinksldjump" highlightClick="1"/>
            <a:extLst>
              <a:ext uri="{FF2B5EF4-FFF2-40B4-BE49-F238E27FC236}">
                <a16:creationId xmlns:a16="http://schemas.microsoft.com/office/drawing/2014/main" id="{4DA77FA3-CCF0-4F03-874B-F89E1F8EA8B5}"/>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Go Back or Previous 7">
            <a:hlinkClick r:id="" action="ppaction://hlinkshowjump?jump=lastslideviewed" highlightClick="1"/>
            <a:extLst>
              <a:ext uri="{FF2B5EF4-FFF2-40B4-BE49-F238E27FC236}">
                <a16:creationId xmlns:a16="http://schemas.microsoft.com/office/drawing/2014/main" id="{1E66ADEE-3811-4B12-B612-A58277BC4D80}"/>
              </a:ext>
            </a:extLst>
          </p:cNvPr>
          <p:cNvSpPr/>
          <p:nvPr/>
        </p:nvSpPr>
        <p:spPr>
          <a:xfrm>
            <a:off x="8115030" y="5857815"/>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1682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6218A-39E3-4FDF-BA69-74B3F0F82862}"/>
              </a:ext>
            </a:extLst>
          </p:cNvPr>
          <p:cNvSpPr>
            <a:spLocks noGrp="1"/>
          </p:cNvSpPr>
          <p:nvPr>
            <p:ph type="title"/>
          </p:nvPr>
        </p:nvSpPr>
        <p:spPr/>
        <p:txBody>
          <a:bodyPr/>
          <a:lstStyle/>
          <a:p>
            <a:r>
              <a:rPr lang="en-US" dirty="0"/>
              <a:t>Interact with Students and Faculty</a:t>
            </a:r>
          </a:p>
        </p:txBody>
      </p:sp>
      <p:sp>
        <p:nvSpPr>
          <p:cNvPr id="3" name="Content Placeholder 2">
            <a:extLst>
              <a:ext uri="{FF2B5EF4-FFF2-40B4-BE49-F238E27FC236}">
                <a16:creationId xmlns:a16="http://schemas.microsoft.com/office/drawing/2014/main" id="{69361234-9C38-4C6A-A0AB-29F8D82B7229}"/>
              </a:ext>
            </a:extLst>
          </p:cNvPr>
          <p:cNvSpPr>
            <a:spLocks noGrp="1"/>
          </p:cNvSpPr>
          <p:nvPr>
            <p:ph idx="1"/>
          </p:nvPr>
        </p:nvSpPr>
        <p:spPr/>
        <p:txBody>
          <a:bodyPr>
            <a:normAutofit lnSpcReduction="10000"/>
          </a:bodyPr>
          <a:lstStyle/>
          <a:p>
            <a:r>
              <a:rPr lang="en-US" dirty="0">
                <a:hlinkClick r:id="rId2" action="ppaction://hlinksldjump"/>
              </a:rPr>
              <a:t>Deep Immersion</a:t>
            </a:r>
            <a:endParaRPr lang="en-US" dirty="0"/>
          </a:p>
          <a:p>
            <a:r>
              <a:rPr lang="en-US" dirty="0">
                <a:hlinkClick r:id="rId3" action="ppaction://hlinksldjump"/>
              </a:rPr>
              <a:t>Large Scale</a:t>
            </a:r>
            <a:endParaRPr lang="en-US" dirty="0"/>
          </a:p>
          <a:p>
            <a:r>
              <a:rPr lang="en-US" dirty="0">
                <a:hlinkClick r:id="rId4" action="ppaction://hlinksldjump"/>
              </a:rPr>
              <a:t>Small Group</a:t>
            </a:r>
            <a:endParaRPr lang="en-US" dirty="0"/>
          </a:p>
          <a:p>
            <a:r>
              <a:rPr lang="en-US" dirty="0">
                <a:hlinkClick r:id="rId5" action="ppaction://hlinksldjump"/>
              </a:rPr>
              <a:t>1-1</a:t>
            </a:r>
            <a:endParaRPr lang="en-US" dirty="0"/>
          </a:p>
          <a:p>
            <a:r>
              <a:rPr lang="en-US" dirty="0">
                <a:hlinkClick r:id="rId6" action="ppaction://hlinksldjump"/>
              </a:rPr>
              <a:t>Online</a:t>
            </a:r>
            <a:endParaRPr lang="en-US" dirty="0"/>
          </a:p>
          <a:p>
            <a:endParaRPr lang="en-US" dirty="0"/>
          </a:p>
          <a:p>
            <a:r>
              <a:rPr lang="en-US" dirty="0"/>
              <a:t>…check out our </a:t>
            </a:r>
            <a:r>
              <a:rPr lang="en-US" dirty="0">
                <a:hlinkClick r:id="rId7"/>
              </a:rPr>
              <a:t>calendar</a:t>
            </a:r>
            <a:r>
              <a:rPr lang="en-US" dirty="0"/>
              <a:t> to see important dates and to register </a:t>
            </a:r>
          </a:p>
          <a:p>
            <a:endParaRPr lang="en-US" dirty="0"/>
          </a:p>
        </p:txBody>
      </p:sp>
      <p:pic>
        <p:nvPicPr>
          <p:cNvPr id="5" name="Picture 4">
            <a:hlinkClick r:id="rId8" action="ppaction://hlinksldjump"/>
            <a:extLst>
              <a:ext uri="{FF2B5EF4-FFF2-40B4-BE49-F238E27FC236}">
                <a16:creationId xmlns:a16="http://schemas.microsoft.com/office/drawing/2014/main" id="{17C200D0-4776-42CF-A87D-2FFFDC5E7AEB}"/>
              </a:ext>
            </a:extLst>
          </p:cNvPr>
          <p:cNvPicPr>
            <a:picLocks noChangeAspect="1"/>
          </p:cNvPicPr>
          <p:nvPr/>
        </p:nvPicPr>
        <p:blipFill>
          <a:blip r:embed="rId9"/>
          <a:stretch>
            <a:fillRect/>
          </a:stretch>
        </p:blipFill>
        <p:spPr>
          <a:xfrm>
            <a:off x="6667770" y="5854867"/>
            <a:ext cx="634039" cy="542591"/>
          </a:xfrm>
          <a:prstGeom prst="rect">
            <a:avLst/>
          </a:prstGeom>
        </p:spPr>
      </p:pic>
      <p:sp>
        <p:nvSpPr>
          <p:cNvPr id="6" name="Action Button: Go to Beginning 5">
            <a:hlinkClick r:id="rId10" action="ppaction://hlinksldjump" highlightClick="1"/>
            <a:extLst>
              <a:ext uri="{FF2B5EF4-FFF2-40B4-BE49-F238E27FC236}">
                <a16:creationId xmlns:a16="http://schemas.microsoft.com/office/drawing/2014/main" id="{D3BD8B3B-C6C1-4C86-8085-00FA9ED3C711}"/>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Go Back or Previous 7">
            <a:hlinkClick r:id="" action="ppaction://hlinkshowjump?jump=lastslideviewed" highlightClick="1"/>
            <a:extLst>
              <a:ext uri="{FF2B5EF4-FFF2-40B4-BE49-F238E27FC236}">
                <a16:creationId xmlns:a16="http://schemas.microsoft.com/office/drawing/2014/main" id="{D399EBFF-2F45-4C32-A874-2D69457038E5}"/>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26207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6218A-39E3-4FDF-BA69-74B3F0F82862}"/>
              </a:ext>
            </a:extLst>
          </p:cNvPr>
          <p:cNvSpPr>
            <a:spLocks noGrp="1"/>
          </p:cNvSpPr>
          <p:nvPr>
            <p:ph type="title"/>
          </p:nvPr>
        </p:nvSpPr>
        <p:spPr/>
        <p:txBody>
          <a:bodyPr/>
          <a:lstStyle/>
          <a:p>
            <a:r>
              <a:rPr lang="en-US" dirty="0"/>
              <a:t>Deep Immersion</a:t>
            </a:r>
          </a:p>
        </p:txBody>
      </p:sp>
      <p:sp>
        <p:nvSpPr>
          <p:cNvPr id="3" name="Content Placeholder 2">
            <a:extLst>
              <a:ext uri="{FF2B5EF4-FFF2-40B4-BE49-F238E27FC236}">
                <a16:creationId xmlns:a16="http://schemas.microsoft.com/office/drawing/2014/main" id="{69361234-9C38-4C6A-A0AB-29F8D82B7229}"/>
              </a:ext>
            </a:extLst>
          </p:cNvPr>
          <p:cNvSpPr>
            <a:spLocks noGrp="1"/>
          </p:cNvSpPr>
          <p:nvPr>
            <p:ph idx="1"/>
          </p:nvPr>
        </p:nvSpPr>
        <p:spPr/>
        <p:txBody>
          <a:bodyPr>
            <a:normAutofit/>
          </a:bodyPr>
          <a:lstStyle/>
          <a:p>
            <a:r>
              <a:rPr lang="en-US" dirty="0">
                <a:hlinkClick r:id="rId2" action="ppaction://hlinksldjump"/>
              </a:rPr>
              <a:t>Internal Sales Competition (ISC) Product/Service Focus</a:t>
            </a:r>
            <a:endParaRPr lang="en-US" dirty="0"/>
          </a:p>
          <a:p>
            <a:r>
              <a:rPr lang="en-US" dirty="0">
                <a:hlinkClick r:id="rId3" action="ppaction://hlinksldjump"/>
              </a:rPr>
              <a:t>Classroom Live Case </a:t>
            </a:r>
            <a:endParaRPr lang="en-US" dirty="0"/>
          </a:p>
          <a:p>
            <a:endParaRPr lang="en-US" dirty="0"/>
          </a:p>
          <a:p>
            <a:endParaRPr lang="en-US" dirty="0"/>
          </a:p>
        </p:txBody>
      </p:sp>
      <p:pic>
        <p:nvPicPr>
          <p:cNvPr id="5" name="Picture 4">
            <a:hlinkClick r:id="rId4" action="ppaction://hlinksldjump"/>
            <a:extLst>
              <a:ext uri="{FF2B5EF4-FFF2-40B4-BE49-F238E27FC236}">
                <a16:creationId xmlns:a16="http://schemas.microsoft.com/office/drawing/2014/main" id="{17C200D0-4776-42CF-A87D-2FFFDC5E7AEB}"/>
              </a:ext>
            </a:extLst>
          </p:cNvPr>
          <p:cNvPicPr>
            <a:picLocks noChangeAspect="1"/>
          </p:cNvPicPr>
          <p:nvPr/>
        </p:nvPicPr>
        <p:blipFill>
          <a:blip r:embed="rId5"/>
          <a:stretch>
            <a:fillRect/>
          </a:stretch>
        </p:blipFill>
        <p:spPr>
          <a:xfrm>
            <a:off x="6667770" y="5854867"/>
            <a:ext cx="634039" cy="542591"/>
          </a:xfrm>
          <a:prstGeom prst="rect">
            <a:avLst/>
          </a:prstGeom>
        </p:spPr>
      </p:pic>
      <p:sp>
        <p:nvSpPr>
          <p:cNvPr id="6" name="Action Button: Go to Beginning 5">
            <a:hlinkClick r:id="rId6" action="ppaction://hlinksldjump" highlightClick="1"/>
            <a:extLst>
              <a:ext uri="{FF2B5EF4-FFF2-40B4-BE49-F238E27FC236}">
                <a16:creationId xmlns:a16="http://schemas.microsoft.com/office/drawing/2014/main" id="{D3BD8B3B-C6C1-4C86-8085-00FA9ED3C711}"/>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Action Button: Go Back or Previous 7">
            <a:hlinkClick r:id="" action="ppaction://hlinkshowjump?jump=lastslideviewed" highlightClick="1"/>
            <a:extLst>
              <a:ext uri="{FF2B5EF4-FFF2-40B4-BE49-F238E27FC236}">
                <a16:creationId xmlns:a16="http://schemas.microsoft.com/office/drawing/2014/main" id="{97068B1A-6E4D-4849-9F68-AA5DAB75965A}"/>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9483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Entry Sales Talent</a:t>
            </a:r>
          </a:p>
        </p:txBody>
      </p:sp>
      <p:sp>
        <p:nvSpPr>
          <p:cNvPr id="3" name="Content Placeholder 2"/>
          <p:cNvSpPr>
            <a:spLocks noGrp="1"/>
          </p:cNvSpPr>
          <p:nvPr>
            <p:ph idx="1"/>
          </p:nvPr>
        </p:nvSpPr>
        <p:spPr/>
        <p:txBody>
          <a:bodyPr/>
          <a:lstStyle/>
          <a:p>
            <a:r>
              <a:rPr lang="en-US" dirty="0">
                <a:hlinkClick r:id="rId2" action="ppaction://hlinksldjump"/>
              </a:rPr>
              <a:t>Developing potential hires</a:t>
            </a:r>
            <a:endParaRPr lang="en-US" dirty="0"/>
          </a:p>
          <a:p>
            <a:endParaRPr lang="en-US" dirty="0">
              <a:hlinkClick r:id="rId3" action="ppaction://hlinksldjump"/>
            </a:endParaRPr>
          </a:p>
          <a:p>
            <a:r>
              <a:rPr lang="en-US" dirty="0">
                <a:hlinkClick r:id="rId3" action="ppaction://hlinksldjump"/>
              </a:rPr>
              <a:t>Recruiting potential hires</a:t>
            </a:r>
            <a:endParaRPr lang="en-US" dirty="0"/>
          </a:p>
          <a:p>
            <a:endParaRPr lang="en-US" dirty="0"/>
          </a:p>
          <a:p>
            <a:r>
              <a:rPr lang="en-US" dirty="0"/>
              <a:t>Developing current sales team – details forthcoming</a:t>
            </a:r>
          </a:p>
        </p:txBody>
      </p:sp>
      <p:pic>
        <p:nvPicPr>
          <p:cNvPr id="4" name="Picture 3">
            <a:hlinkClick r:id="rId4" action="ppaction://hlinksldjump"/>
            <a:extLst>
              <a:ext uri="{FF2B5EF4-FFF2-40B4-BE49-F238E27FC236}">
                <a16:creationId xmlns:a16="http://schemas.microsoft.com/office/drawing/2014/main" id="{2B3DD9E8-1A26-404C-805E-B177739CDEBD}"/>
              </a:ext>
            </a:extLst>
          </p:cNvPr>
          <p:cNvPicPr>
            <a:picLocks noChangeAspect="1"/>
          </p:cNvPicPr>
          <p:nvPr/>
        </p:nvPicPr>
        <p:blipFill>
          <a:blip r:embed="rId5"/>
          <a:stretch>
            <a:fillRect/>
          </a:stretch>
        </p:blipFill>
        <p:spPr>
          <a:xfrm>
            <a:off x="6248400" y="5899233"/>
            <a:ext cx="634039" cy="542591"/>
          </a:xfrm>
          <a:prstGeom prst="rect">
            <a:avLst/>
          </a:prstGeom>
        </p:spPr>
      </p:pic>
      <p:sp>
        <p:nvSpPr>
          <p:cNvPr id="5" name="Action Button: Go to Beginning 4">
            <a:hlinkClick r:id="rId6" action="ppaction://hlinksldjump" highlightClick="1"/>
            <a:extLst>
              <a:ext uri="{FF2B5EF4-FFF2-40B4-BE49-F238E27FC236}">
                <a16:creationId xmlns:a16="http://schemas.microsoft.com/office/drawing/2014/main" id="{BFE6B5C9-3AA4-41AB-9056-E6755B8AE17F}"/>
              </a:ext>
            </a:extLst>
          </p:cNvPr>
          <p:cNvSpPr/>
          <p:nvPr/>
        </p:nvSpPr>
        <p:spPr>
          <a:xfrm>
            <a:off x="6972030" y="5899233"/>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ction Button: Go Back or Previous 6">
            <a:hlinkClick r:id="" action="ppaction://hlinkshowjump?jump=previousslide" highlightClick="1"/>
            <a:extLst>
              <a:ext uri="{FF2B5EF4-FFF2-40B4-BE49-F238E27FC236}">
                <a16:creationId xmlns:a16="http://schemas.microsoft.com/office/drawing/2014/main" id="{B0176C45-B90A-4565-98CB-5556DCC76DF4}"/>
              </a:ext>
            </a:extLst>
          </p:cNvPr>
          <p:cNvSpPr/>
          <p:nvPr/>
        </p:nvSpPr>
        <p:spPr>
          <a:xfrm>
            <a:off x="7706546" y="5902182"/>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3760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6218A-39E3-4FDF-BA69-74B3F0F82862}"/>
              </a:ext>
            </a:extLst>
          </p:cNvPr>
          <p:cNvSpPr>
            <a:spLocks noGrp="1"/>
          </p:cNvSpPr>
          <p:nvPr>
            <p:ph type="title"/>
          </p:nvPr>
        </p:nvSpPr>
        <p:spPr/>
        <p:txBody>
          <a:bodyPr/>
          <a:lstStyle/>
          <a:p>
            <a:r>
              <a:rPr lang="en-US" dirty="0"/>
              <a:t>Large Scale Interaction</a:t>
            </a:r>
          </a:p>
        </p:txBody>
      </p:sp>
      <p:sp>
        <p:nvSpPr>
          <p:cNvPr id="3" name="Content Placeholder 2">
            <a:extLst>
              <a:ext uri="{FF2B5EF4-FFF2-40B4-BE49-F238E27FC236}">
                <a16:creationId xmlns:a16="http://schemas.microsoft.com/office/drawing/2014/main" id="{69361234-9C38-4C6A-A0AB-29F8D82B7229}"/>
              </a:ext>
            </a:extLst>
          </p:cNvPr>
          <p:cNvSpPr>
            <a:spLocks noGrp="1"/>
          </p:cNvSpPr>
          <p:nvPr>
            <p:ph idx="1"/>
          </p:nvPr>
        </p:nvSpPr>
        <p:spPr/>
        <p:txBody>
          <a:bodyPr>
            <a:normAutofit/>
          </a:bodyPr>
          <a:lstStyle/>
          <a:p>
            <a:r>
              <a:rPr lang="en-US" dirty="0">
                <a:hlinkClick r:id="rId2" action="ppaction://hlinksldjump"/>
              </a:rPr>
              <a:t>Internal Sales Competition (ISC)</a:t>
            </a:r>
            <a:endParaRPr lang="en-US" dirty="0"/>
          </a:p>
          <a:p>
            <a:r>
              <a:rPr lang="en-US" dirty="0">
                <a:hlinkClick r:id="rId3" action="ppaction://hlinksldjump"/>
              </a:rPr>
              <a:t>Networking Night</a:t>
            </a:r>
            <a:endParaRPr lang="en-US" dirty="0"/>
          </a:p>
          <a:p>
            <a:r>
              <a:rPr lang="en-US" dirty="0">
                <a:hlinkClick r:id="rId4" action="ppaction://hlinksldjump"/>
              </a:rPr>
              <a:t>Fete</a:t>
            </a:r>
            <a:endParaRPr lang="en-US" dirty="0"/>
          </a:p>
          <a:p>
            <a:r>
              <a:rPr lang="en-US" dirty="0">
                <a:hlinkClick r:id="rId5" action="ppaction://hlinksldjump"/>
              </a:rPr>
              <a:t>Discussion Forums</a:t>
            </a:r>
            <a:endParaRPr lang="en-US" dirty="0"/>
          </a:p>
          <a:p>
            <a:endParaRPr lang="en-US" dirty="0"/>
          </a:p>
          <a:p>
            <a:endParaRPr lang="en-US" dirty="0"/>
          </a:p>
        </p:txBody>
      </p:sp>
      <p:pic>
        <p:nvPicPr>
          <p:cNvPr id="5" name="Picture 4">
            <a:hlinkClick r:id="rId6" action="ppaction://hlinksldjump"/>
            <a:extLst>
              <a:ext uri="{FF2B5EF4-FFF2-40B4-BE49-F238E27FC236}">
                <a16:creationId xmlns:a16="http://schemas.microsoft.com/office/drawing/2014/main" id="{17C200D0-4776-42CF-A87D-2FFFDC5E7AEB}"/>
              </a:ext>
            </a:extLst>
          </p:cNvPr>
          <p:cNvPicPr>
            <a:picLocks noChangeAspect="1"/>
          </p:cNvPicPr>
          <p:nvPr/>
        </p:nvPicPr>
        <p:blipFill>
          <a:blip r:embed="rId7"/>
          <a:stretch>
            <a:fillRect/>
          </a:stretch>
        </p:blipFill>
        <p:spPr>
          <a:xfrm>
            <a:off x="6667770" y="5854867"/>
            <a:ext cx="634039" cy="542591"/>
          </a:xfrm>
          <a:prstGeom prst="rect">
            <a:avLst/>
          </a:prstGeom>
        </p:spPr>
      </p:pic>
      <p:sp>
        <p:nvSpPr>
          <p:cNvPr id="6" name="Action Button: Go to Beginning 5">
            <a:hlinkClick r:id="rId8" action="ppaction://hlinksldjump" highlightClick="1"/>
            <a:extLst>
              <a:ext uri="{FF2B5EF4-FFF2-40B4-BE49-F238E27FC236}">
                <a16:creationId xmlns:a16="http://schemas.microsoft.com/office/drawing/2014/main" id="{D3BD8B3B-C6C1-4C86-8085-00FA9ED3C711}"/>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Action Button: Go Back or Previous 7">
            <a:hlinkClick r:id="" action="ppaction://hlinkshowjump?jump=lastslideviewed" highlightClick="1"/>
            <a:extLst>
              <a:ext uri="{FF2B5EF4-FFF2-40B4-BE49-F238E27FC236}">
                <a16:creationId xmlns:a16="http://schemas.microsoft.com/office/drawing/2014/main" id="{12CAE979-0EA9-4268-8CD2-879C9AA7A3BB}"/>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49135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6218A-39E3-4FDF-BA69-74B3F0F82862}"/>
              </a:ext>
            </a:extLst>
          </p:cNvPr>
          <p:cNvSpPr>
            <a:spLocks noGrp="1"/>
          </p:cNvSpPr>
          <p:nvPr>
            <p:ph type="title"/>
          </p:nvPr>
        </p:nvSpPr>
        <p:spPr/>
        <p:txBody>
          <a:bodyPr/>
          <a:lstStyle/>
          <a:p>
            <a:r>
              <a:rPr lang="en-US" dirty="0"/>
              <a:t>Small Group Interaction</a:t>
            </a:r>
          </a:p>
        </p:txBody>
      </p:sp>
      <p:sp>
        <p:nvSpPr>
          <p:cNvPr id="3" name="Content Placeholder 2">
            <a:extLst>
              <a:ext uri="{FF2B5EF4-FFF2-40B4-BE49-F238E27FC236}">
                <a16:creationId xmlns:a16="http://schemas.microsoft.com/office/drawing/2014/main" id="{69361234-9C38-4C6A-A0AB-29F8D82B7229}"/>
              </a:ext>
            </a:extLst>
          </p:cNvPr>
          <p:cNvSpPr>
            <a:spLocks noGrp="1"/>
          </p:cNvSpPr>
          <p:nvPr>
            <p:ph idx="1"/>
          </p:nvPr>
        </p:nvSpPr>
        <p:spPr/>
        <p:txBody>
          <a:bodyPr>
            <a:normAutofit/>
          </a:bodyPr>
          <a:lstStyle/>
          <a:p>
            <a:r>
              <a:rPr lang="en-US" dirty="0">
                <a:hlinkClick r:id="rId2" action="ppaction://hlinksldjump"/>
              </a:rPr>
              <a:t>Exclusive Engagement</a:t>
            </a:r>
            <a:endParaRPr lang="en-US" dirty="0"/>
          </a:p>
          <a:p>
            <a:r>
              <a:rPr lang="en-US" dirty="0">
                <a:hlinkClick r:id="rId3" action="ppaction://hlinksldjump"/>
              </a:rPr>
              <a:t>Lunch/Coffee NEW</a:t>
            </a:r>
            <a:endParaRPr lang="en-US" dirty="0"/>
          </a:p>
          <a:p>
            <a:r>
              <a:rPr lang="en-US" dirty="0">
                <a:hlinkClick r:id="rId4" action="ppaction://hlinksldjump"/>
              </a:rPr>
              <a:t>Corporate Coaching Sessions</a:t>
            </a:r>
            <a:endParaRPr lang="en-US" dirty="0"/>
          </a:p>
          <a:p>
            <a:r>
              <a:rPr lang="en-US" dirty="0">
                <a:hlinkClick r:id="rId5" action="ppaction://hlinksldjump"/>
              </a:rPr>
              <a:t>Class Speaking</a:t>
            </a:r>
            <a:endParaRPr lang="en-US" dirty="0"/>
          </a:p>
          <a:p>
            <a:r>
              <a:rPr lang="en-US" dirty="0">
                <a:hlinkClick r:id="rId6" action="ppaction://hlinksldjump"/>
              </a:rPr>
              <a:t>Advisory Board</a:t>
            </a:r>
            <a:endParaRPr lang="en-US" dirty="0"/>
          </a:p>
          <a:p>
            <a:endParaRPr lang="en-US" dirty="0"/>
          </a:p>
          <a:p>
            <a:endParaRPr lang="en-US" dirty="0"/>
          </a:p>
        </p:txBody>
      </p:sp>
      <p:pic>
        <p:nvPicPr>
          <p:cNvPr id="5" name="Picture 4">
            <a:hlinkClick r:id="rId7" action="ppaction://hlinksldjump"/>
            <a:extLst>
              <a:ext uri="{FF2B5EF4-FFF2-40B4-BE49-F238E27FC236}">
                <a16:creationId xmlns:a16="http://schemas.microsoft.com/office/drawing/2014/main" id="{17C200D0-4776-42CF-A87D-2FFFDC5E7AEB}"/>
              </a:ext>
            </a:extLst>
          </p:cNvPr>
          <p:cNvPicPr>
            <a:picLocks noChangeAspect="1"/>
          </p:cNvPicPr>
          <p:nvPr/>
        </p:nvPicPr>
        <p:blipFill>
          <a:blip r:embed="rId8"/>
          <a:stretch>
            <a:fillRect/>
          </a:stretch>
        </p:blipFill>
        <p:spPr>
          <a:xfrm>
            <a:off x="6667770" y="5854867"/>
            <a:ext cx="634039" cy="542591"/>
          </a:xfrm>
          <a:prstGeom prst="rect">
            <a:avLst/>
          </a:prstGeom>
        </p:spPr>
      </p:pic>
      <p:sp>
        <p:nvSpPr>
          <p:cNvPr id="6" name="Action Button: Go to Beginning 5">
            <a:hlinkClick r:id="rId9" action="ppaction://hlinksldjump" highlightClick="1"/>
            <a:extLst>
              <a:ext uri="{FF2B5EF4-FFF2-40B4-BE49-F238E27FC236}">
                <a16:creationId xmlns:a16="http://schemas.microsoft.com/office/drawing/2014/main" id="{D3BD8B3B-C6C1-4C86-8085-00FA9ED3C711}"/>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Action Button: Go Back or Previous 7">
            <a:hlinkClick r:id="" action="ppaction://hlinkshowjump?jump=lastslideviewed" highlightClick="1"/>
            <a:extLst>
              <a:ext uri="{FF2B5EF4-FFF2-40B4-BE49-F238E27FC236}">
                <a16:creationId xmlns:a16="http://schemas.microsoft.com/office/drawing/2014/main" id="{5A1DE50E-98EF-4E23-93A8-7D0ABC82115A}"/>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7252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6218A-39E3-4FDF-BA69-74B3F0F82862}"/>
              </a:ext>
            </a:extLst>
          </p:cNvPr>
          <p:cNvSpPr>
            <a:spLocks noGrp="1"/>
          </p:cNvSpPr>
          <p:nvPr>
            <p:ph type="title"/>
          </p:nvPr>
        </p:nvSpPr>
        <p:spPr/>
        <p:txBody>
          <a:bodyPr/>
          <a:lstStyle/>
          <a:p>
            <a:r>
              <a:rPr lang="en-US" dirty="0"/>
              <a:t>1-1 Interaction</a:t>
            </a:r>
          </a:p>
        </p:txBody>
      </p:sp>
      <p:sp>
        <p:nvSpPr>
          <p:cNvPr id="3" name="Content Placeholder 2">
            <a:extLst>
              <a:ext uri="{FF2B5EF4-FFF2-40B4-BE49-F238E27FC236}">
                <a16:creationId xmlns:a16="http://schemas.microsoft.com/office/drawing/2014/main" id="{69361234-9C38-4C6A-A0AB-29F8D82B7229}"/>
              </a:ext>
            </a:extLst>
          </p:cNvPr>
          <p:cNvSpPr>
            <a:spLocks noGrp="1"/>
          </p:cNvSpPr>
          <p:nvPr>
            <p:ph idx="1"/>
          </p:nvPr>
        </p:nvSpPr>
        <p:spPr/>
        <p:txBody>
          <a:bodyPr>
            <a:normAutofit/>
          </a:bodyPr>
          <a:lstStyle/>
          <a:p>
            <a:r>
              <a:rPr lang="en-US" dirty="0">
                <a:hlinkClick r:id="rId2" action="ppaction://hlinksldjump"/>
              </a:rPr>
              <a:t>Job Shadow List in Memberclicks</a:t>
            </a:r>
            <a:endParaRPr lang="en-US" dirty="0"/>
          </a:p>
          <a:p>
            <a:r>
              <a:rPr lang="en-US" dirty="0">
                <a:hlinkClick r:id="rId3" action="ppaction://hlinksldjump"/>
              </a:rPr>
              <a:t>Lunch/Coffee NEW</a:t>
            </a:r>
            <a:endParaRPr lang="en-US" dirty="0"/>
          </a:p>
          <a:p>
            <a:r>
              <a:rPr lang="en-US" dirty="0">
                <a:hlinkClick r:id="rId4" action="ppaction://hlinksldjump"/>
              </a:rPr>
              <a:t>Internal Sales Competition (ISC)</a:t>
            </a:r>
            <a:endParaRPr lang="en-US" dirty="0"/>
          </a:p>
          <a:p>
            <a:endParaRPr lang="en-US" dirty="0"/>
          </a:p>
          <a:p>
            <a:endParaRPr lang="en-US" dirty="0"/>
          </a:p>
        </p:txBody>
      </p:sp>
      <p:pic>
        <p:nvPicPr>
          <p:cNvPr id="5" name="Picture 4">
            <a:hlinkClick r:id="rId5" action="ppaction://hlinksldjump"/>
            <a:extLst>
              <a:ext uri="{FF2B5EF4-FFF2-40B4-BE49-F238E27FC236}">
                <a16:creationId xmlns:a16="http://schemas.microsoft.com/office/drawing/2014/main" id="{17C200D0-4776-42CF-A87D-2FFFDC5E7AEB}"/>
              </a:ext>
            </a:extLst>
          </p:cNvPr>
          <p:cNvPicPr>
            <a:picLocks noChangeAspect="1"/>
          </p:cNvPicPr>
          <p:nvPr/>
        </p:nvPicPr>
        <p:blipFill>
          <a:blip r:embed="rId6"/>
          <a:stretch>
            <a:fillRect/>
          </a:stretch>
        </p:blipFill>
        <p:spPr>
          <a:xfrm>
            <a:off x="6667770" y="5854867"/>
            <a:ext cx="634039" cy="542591"/>
          </a:xfrm>
          <a:prstGeom prst="rect">
            <a:avLst/>
          </a:prstGeom>
        </p:spPr>
      </p:pic>
      <p:sp>
        <p:nvSpPr>
          <p:cNvPr id="6" name="Action Button: Go to Beginning 5">
            <a:hlinkClick r:id="rId7" action="ppaction://hlinksldjump" highlightClick="1"/>
            <a:extLst>
              <a:ext uri="{FF2B5EF4-FFF2-40B4-BE49-F238E27FC236}">
                <a16:creationId xmlns:a16="http://schemas.microsoft.com/office/drawing/2014/main" id="{D3BD8B3B-C6C1-4C86-8085-00FA9ED3C711}"/>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Action Button: Go Back or Previous 7">
            <a:hlinkClick r:id="" action="ppaction://hlinkshowjump?jump=lastslideviewed" highlightClick="1"/>
            <a:extLst>
              <a:ext uri="{FF2B5EF4-FFF2-40B4-BE49-F238E27FC236}">
                <a16:creationId xmlns:a16="http://schemas.microsoft.com/office/drawing/2014/main" id="{947B134D-C40E-4090-95AD-B27B8F161734}"/>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3312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6218A-39E3-4FDF-BA69-74B3F0F82862}"/>
              </a:ext>
            </a:extLst>
          </p:cNvPr>
          <p:cNvSpPr>
            <a:spLocks noGrp="1"/>
          </p:cNvSpPr>
          <p:nvPr>
            <p:ph type="title"/>
          </p:nvPr>
        </p:nvSpPr>
        <p:spPr/>
        <p:txBody>
          <a:bodyPr/>
          <a:lstStyle/>
          <a:p>
            <a:r>
              <a:rPr lang="en-US" dirty="0"/>
              <a:t>Online Interaction</a:t>
            </a:r>
          </a:p>
        </p:txBody>
      </p:sp>
      <p:sp>
        <p:nvSpPr>
          <p:cNvPr id="3" name="Content Placeholder 2">
            <a:extLst>
              <a:ext uri="{FF2B5EF4-FFF2-40B4-BE49-F238E27FC236}">
                <a16:creationId xmlns:a16="http://schemas.microsoft.com/office/drawing/2014/main" id="{69361234-9C38-4C6A-A0AB-29F8D82B7229}"/>
              </a:ext>
            </a:extLst>
          </p:cNvPr>
          <p:cNvSpPr>
            <a:spLocks noGrp="1"/>
          </p:cNvSpPr>
          <p:nvPr>
            <p:ph idx="1"/>
          </p:nvPr>
        </p:nvSpPr>
        <p:spPr/>
        <p:txBody>
          <a:bodyPr>
            <a:normAutofit/>
          </a:bodyPr>
          <a:lstStyle/>
          <a:p>
            <a:r>
              <a:rPr lang="en-US" dirty="0">
                <a:hlinkClick r:id="rId2" action="ppaction://hlinksldjump"/>
              </a:rPr>
              <a:t>Internal Sales Competition (ISC) Product/Service Focus</a:t>
            </a:r>
            <a:endParaRPr lang="en-US" dirty="0">
              <a:hlinkClick r:id="rId3" action="ppaction://hlinksldjump"/>
            </a:endParaRPr>
          </a:p>
          <a:p>
            <a:r>
              <a:rPr lang="en-US" dirty="0">
                <a:hlinkClick r:id="rId3" action="ppaction://hlinksldjump"/>
              </a:rPr>
              <a:t>Discussion Forums</a:t>
            </a:r>
            <a:endParaRPr lang="en-US" dirty="0"/>
          </a:p>
          <a:p>
            <a:endParaRPr lang="en-US" dirty="0"/>
          </a:p>
          <a:p>
            <a:endParaRPr lang="en-US" dirty="0"/>
          </a:p>
        </p:txBody>
      </p:sp>
      <p:pic>
        <p:nvPicPr>
          <p:cNvPr id="5" name="Picture 4">
            <a:hlinkClick r:id="rId4" action="ppaction://hlinksldjump"/>
            <a:extLst>
              <a:ext uri="{FF2B5EF4-FFF2-40B4-BE49-F238E27FC236}">
                <a16:creationId xmlns:a16="http://schemas.microsoft.com/office/drawing/2014/main" id="{17C200D0-4776-42CF-A87D-2FFFDC5E7AEB}"/>
              </a:ext>
            </a:extLst>
          </p:cNvPr>
          <p:cNvPicPr>
            <a:picLocks noChangeAspect="1"/>
          </p:cNvPicPr>
          <p:nvPr/>
        </p:nvPicPr>
        <p:blipFill>
          <a:blip r:embed="rId5"/>
          <a:stretch>
            <a:fillRect/>
          </a:stretch>
        </p:blipFill>
        <p:spPr>
          <a:xfrm>
            <a:off x="6667770" y="5854867"/>
            <a:ext cx="634039" cy="542591"/>
          </a:xfrm>
          <a:prstGeom prst="rect">
            <a:avLst/>
          </a:prstGeom>
        </p:spPr>
      </p:pic>
      <p:sp>
        <p:nvSpPr>
          <p:cNvPr id="6" name="Action Button: Go to Beginning 5">
            <a:hlinkClick r:id="rId6" action="ppaction://hlinksldjump" highlightClick="1"/>
            <a:extLst>
              <a:ext uri="{FF2B5EF4-FFF2-40B4-BE49-F238E27FC236}">
                <a16:creationId xmlns:a16="http://schemas.microsoft.com/office/drawing/2014/main" id="{D3BD8B3B-C6C1-4C86-8085-00FA9ED3C711}"/>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Action Button: Go Back or Previous 7">
            <a:hlinkClick r:id="" action="ppaction://hlinkshowjump?jump=lastslideviewed" highlightClick="1"/>
            <a:extLst>
              <a:ext uri="{FF2B5EF4-FFF2-40B4-BE49-F238E27FC236}">
                <a16:creationId xmlns:a16="http://schemas.microsoft.com/office/drawing/2014/main" id="{3F366334-FD50-4D64-9EB1-8249B8022C11}"/>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45500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A0051-ACE4-46EB-9623-7DF8A8C480EA}"/>
              </a:ext>
            </a:extLst>
          </p:cNvPr>
          <p:cNvSpPr>
            <a:spLocks noGrp="1"/>
          </p:cNvSpPr>
          <p:nvPr>
            <p:ph type="title"/>
          </p:nvPr>
        </p:nvSpPr>
        <p:spPr/>
        <p:txBody>
          <a:bodyPr>
            <a:normAutofit fontScale="90000"/>
          </a:bodyPr>
          <a:lstStyle/>
          <a:p>
            <a:r>
              <a:rPr lang="en-US" dirty="0"/>
              <a:t>Internal Sales Competition (ISC) Product/Service Focus</a:t>
            </a:r>
          </a:p>
        </p:txBody>
      </p:sp>
      <p:sp>
        <p:nvSpPr>
          <p:cNvPr id="3" name="Content Placeholder 2">
            <a:extLst>
              <a:ext uri="{FF2B5EF4-FFF2-40B4-BE49-F238E27FC236}">
                <a16:creationId xmlns:a16="http://schemas.microsoft.com/office/drawing/2014/main" id="{203CAD70-374E-4EB0-A80B-A4AB2E2AAC35}"/>
              </a:ext>
            </a:extLst>
          </p:cNvPr>
          <p:cNvSpPr>
            <a:spLocks noGrp="1"/>
          </p:cNvSpPr>
          <p:nvPr>
            <p:ph idx="1"/>
          </p:nvPr>
        </p:nvSpPr>
        <p:spPr/>
        <p:txBody>
          <a:bodyPr/>
          <a:lstStyle/>
          <a:p>
            <a:r>
              <a:rPr lang="en-US" dirty="0"/>
              <a:t>Scenario Based on Your Product/Service </a:t>
            </a:r>
          </a:p>
          <a:p>
            <a:r>
              <a:rPr lang="en-US" dirty="0"/>
              <a:t>Sales Workshop </a:t>
            </a:r>
          </a:p>
          <a:p>
            <a:r>
              <a:rPr lang="en-US" dirty="0"/>
              <a:t>Buyer in Finals</a:t>
            </a:r>
          </a:p>
          <a:p>
            <a:r>
              <a:rPr lang="en-US" dirty="0"/>
              <a:t>Logo in Video Player</a:t>
            </a:r>
          </a:p>
          <a:p>
            <a:r>
              <a:rPr lang="en-US" dirty="0"/>
              <a:t>Logo in Social Media Photo</a:t>
            </a:r>
          </a:p>
          <a:p>
            <a:endParaRPr lang="en-US" dirty="0"/>
          </a:p>
        </p:txBody>
      </p:sp>
      <p:graphicFrame>
        <p:nvGraphicFramePr>
          <p:cNvPr id="4" name="Table 3">
            <a:extLst>
              <a:ext uri="{FF2B5EF4-FFF2-40B4-BE49-F238E27FC236}">
                <a16:creationId xmlns:a16="http://schemas.microsoft.com/office/drawing/2014/main" id="{056ACA3F-6DC4-4858-BBD1-EF511ABD589E}"/>
              </a:ext>
            </a:extLst>
          </p:cNvPr>
          <p:cNvGraphicFramePr>
            <a:graphicFrameLocks noGrp="1"/>
          </p:cNvGraphicFramePr>
          <p:nvPr>
            <p:extLst>
              <p:ext uri="{D42A27DB-BD31-4B8C-83A1-F6EECF244321}">
                <p14:modId xmlns:p14="http://schemas.microsoft.com/office/powerpoint/2010/main" val="3573936963"/>
              </p:ext>
            </p:extLst>
          </p:nvPr>
        </p:nvGraphicFramePr>
        <p:xfrm>
          <a:off x="494708" y="5562600"/>
          <a:ext cx="5067892" cy="408305"/>
        </p:xfrm>
        <a:graphic>
          <a:graphicData uri="http://schemas.openxmlformats.org/drawingml/2006/table">
            <a:tbl>
              <a:tblPr firstRow="1" firstCol="1" lastRow="1" lastCol="1" bandRow="1" bandCol="1"/>
              <a:tblGrid>
                <a:gridCol w="1013261">
                  <a:extLst>
                    <a:ext uri="{9D8B030D-6E8A-4147-A177-3AD203B41FA5}">
                      <a16:colId xmlns:a16="http://schemas.microsoft.com/office/drawing/2014/main" val="2760736248"/>
                    </a:ext>
                  </a:extLst>
                </a:gridCol>
                <a:gridCol w="1013790">
                  <a:extLst>
                    <a:ext uri="{9D8B030D-6E8A-4147-A177-3AD203B41FA5}">
                      <a16:colId xmlns:a16="http://schemas.microsoft.com/office/drawing/2014/main" val="992889329"/>
                    </a:ext>
                  </a:extLst>
                </a:gridCol>
                <a:gridCol w="1013261">
                  <a:extLst>
                    <a:ext uri="{9D8B030D-6E8A-4147-A177-3AD203B41FA5}">
                      <a16:colId xmlns:a16="http://schemas.microsoft.com/office/drawing/2014/main" val="3288195538"/>
                    </a:ext>
                  </a:extLst>
                </a:gridCol>
                <a:gridCol w="1013790">
                  <a:extLst>
                    <a:ext uri="{9D8B030D-6E8A-4147-A177-3AD203B41FA5}">
                      <a16:colId xmlns:a16="http://schemas.microsoft.com/office/drawing/2014/main" val="3195407014"/>
                    </a:ext>
                  </a:extLst>
                </a:gridCol>
                <a:gridCol w="1013790">
                  <a:extLst>
                    <a:ext uri="{9D8B030D-6E8A-4147-A177-3AD203B41FA5}">
                      <a16:colId xmlns:a16="http://schemas.microsoft.com/office/drawing/2014/main" val="601831225"/>
                    </a:ext>
                  </a:extLst>
                </a:gridCol>
              </a:tblGrid>
              <a:tr h="289720">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Diamond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Yes, limit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Platinum</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Gold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Recog</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Recruit</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 la Carte</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N/A</a:t>
                      </a: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4232661"/>
                  </a:ext>
                </a:extLst>
              </a:tr>
            </a:tbl>
          </a:graphicData>
        </a:graphic>
      </p:graphicFrame>
      <p:pic>
        <p:nvPicPr>
          <p:cNvPr id="6" name="Picture 5">
            <a:hlinkClick r:id="rId2" action="ppaction://hlinksldjump"/>
            <a:extLst>
              <a:ext uri="{FF2B5EF4-FFF2-40B4-BE49-F238E27FC236}">
                <a16:creationId xmlns:a16="http://schemas.microsoft.com/office/drawing/2014/main" id="{3A002C4E-C151-405B-AFCB-0A31046CA68F}"/>
              </a:ext>
            </a:extLst>
          </p:cNvPr>
          <p:cNvPicPr>
            <a:picLocks noChangeAspect="1"/>
          </p:cNvPicPr>
          <p:nvPr/>
        </p:nvPicPr>
        <p:blipFill>
          <a:blip r:embed="rId3"/>
          <a:stretch>
            <a:fillRect/>
          </a:stretch>
        </p:blipFill>
        <p:spPr>
          <a:xfrm>
            <a:off x="6615687" y="5565373"/>
            <a:ext cx="634039" cy="542591"/>
          </a:xfrm>
          <a:prstGeom prst="rect">
            <a:avLst/>
          </a:prstGeom>
        </p:spPr>
      </p:pic>
      <p:sp>
        <p:nvSpPr>
          <p:cNvPr id="7" name="Action Button: Go to Beginning 6">
            <a:hlinkClick r:id="rId4" action="ppaction://hlinksldjump" highlightClick="1"/>
            <a:extLst>
              <a:ext uri="{FF2B5EF4-FFF2-40B4-BE49-F238E27FC236}">
                <a16:creationId xmlns:a16="http://schemas.microsoft.com/office/drawing/2014/main" id="{7B7CBD7E-9A8B-45B2-8248-3B1C2C8DA3EA}"/>
              </a:ext>
            </a:extLst>
          </p:cNvPr>
          <p:cNvSpPr/>
          <p:nvPr/>
        </p:nvSpPr>
        <p:spPr>
          <a:xfrm>
            <a:off x="7339317" y="5565373"/>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ction Button: Go Back or Previous 8">
            <a:hlinkClick r:id="" action="ppaction://hlinkshowjump?jump=lastslideviewed" highlightClick="1"/>
            <a:extLst>
              <a:ext uri="{FF2B5EF4-FFF2-40B4-BE49-F238E27FC236}">
                <a16:creationId xmlns:a16="http://schemas.microsoft.com/office/drawing/2014/main" id="{886F906B-8D8D-42D5-BBC3-C2CA99B460F9}"/>
              </a:ext>
            </a:extLst>
          </p:cNvPr>
          <p:cNvSpPr/>
          <p:nvPr/>
        </p:nvSpPr>
        <p:spPr>
          <a:xfrm>
            <a:off x="8087223" y="5565373"/>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27473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5F23B-6821-40EA-9F6D-882CB6E3F4E3}"/>
              </a:ext>
            </a:extLst>
          </p:cNvPr>
          <p:cNvSpPr>
            <a:spLocks noGrp="1"/>
          </p:cNvSpPr>
          <p:nvPr>
            <p:ph type="title"/>
          </p:nvPr>
        </p:nvSpPr>
        <p:spPr/>
        <p:txBody>
          <a:bodyPr/>
          <a:lstStyle/>
          <a:p>
            <a:r>
              <a:rPr lang="en-US" dirty="0"/>
              <a:t>Classroom Live Case</a:t>
            </a:r>
          </a:p>
        </p:txBody>
      </p:sp>
      <p:sp>
        <p:nvSpPr>
          <p:cNvPr id="3" name="Content Placeholder 2">
            <a:extLst>
              <a:ext uri="{FF2B5EF4-FFF2-40B4-BE49-F238E27FC236}">
                <a16:creationId xmlns:a16="http://schemas.microsoft.com/office/drawing/2014/main" id="{1FA1E6E4-3AC3-4EC7-B077-E712EBFBB5F0}"/>
              </a:ext>
            </a:extLst>
          </p:cNvPr>
          <p:cNvSpPr>
            <a:spLocks noGrp="1"/>
          </p:cNvSpPr>
          <p:nvPr>
            <p:ph idx="1"/>
          </p:nvPr>
        </p:nvSpPr>
        <p:spPr/>
        <p:txBody>
          <a:bodyPr/>
          <a:lstStyle/>
          <a:p>
            <a:r>
              <a:rPr lang="en-US" dirty="0"/>
              <a:t>Project Based on Your Product/Service and Selling Environment</a:t>
            </a:r>
          </a:p>
          <a:p>
            <a:r>
              <a:rPr lang="en-US" dirty="0"/>
              <a:t>Coaching/Prep Workshop</a:t>
            </a:r>
          </a:p>
          <a:p>
            <a:r>
              <a:rPr lang="en-US" dirty="0"/>
              <a:t>Buyer for Role Plays or Judge for Presentation/Deliverable</a:t>
            </a:r>
          </a:p>
          <a:p>
            <a:r>
              <a:rPr lang="en-US" dirty="0"/>
              <a:t>Logo in Social Media Photo</a:t>
            </a:r>
          </a:p>
        </p:txBody>
      </p:sp>
      <p:graphicFrame>
        <p:nvGraphicFramePr>
          <p:cNvPr id="4" name="Table 3">
            <a:extLst>
              <a:ext uri="{FF2B5EF4-FFF2-40B4-BE49-F238E27FC236}">
                <a16:creationId xmlns:a16="http://schemas.microsoft.com/office/drawing/2014/main" id="{E6CC3818-35D1-487E-B422-114B3CF763C1}"/>
              </a:ext>
            </a:extLst>
          </p:cNvPr>
          <p:cNvGraphicFramePr>
            <a:graphicFrameLocks noGrp="1"/>
          </p:cNvGraphicFramePr>
          <p:nvPr>
            <p:extLst>
              <p:ext uri="{D42A27DB-BD31-4B8C-83A1-F6EECF244321}">
                <p14:modId xmlns:p14="http://schemas.microsoft.com/office/powerpoint/2010/main" val="3541080061"/>
              </p:ext>
            </p:extLst>
          </p:nvPr>
        </p:nvGraphicFramePr>
        <p:xfrm>
          <a:off x="494708" y="5562600"/>
          <a:ext cx="4991693" cy="408305"/>
        </p:xfrm>
        <a:graphic>
          <a:graphicData uri="http://schemas.openxmlformats.org/drawingml/2006/table">
            <a:tbl>
              <a:tblPr firstRow="1" firstCol="1" lastRow="1" lastCol="1" bandRow="1" bandCol="1"/>
              <a:tblGrid>
                <a:gridCol w="998026">
                  <a:extLst>
                    <a:ext uri="{9D8B030D-6E8A-4147-A177-3AD203B41FA5}">
                      <a16:colId xmlns:a16="http://schemas.microsoft.com/office/drawing/2014/main" val="2760736248"/>
                    </a:ext>
                  </a:extLst>
                </a:gridCol>
                <a:gridCol w="998547">
                  <a:extLst>
                    <a:ext uri="{9D8B030D-6E8A-4147-A177-3AD203B41FA5}">
                      <a16:colId xmlns:a16="http://schemas.microsoft.com/office/drawing/2014/main" val="992889329"/>
                    </a:ext>
                  </a:extLst>
                </a:gridCol>
                <a:gridCol w="998026">
                  <a:extLst>
                    <a:ext uri="{9D8B030D-6E8A-4147-A177-3AD203B41FA5}">
                      <a16:colId xmlns:a16="http://schemas.microsoft.com/office/drawing/2014/main" val="3288195538"/>
                    </a:ext>
                  </a:extLst>
                </a:gridCol>
                <a:gridCol w="998547">
                  <a:extLst>
                    <a:ext uri="{9D8B030D-6E8A-4147-A177-3AD203B41FA5}">
                      <a16:colId xmlns:a16="http://schemas.microsoft.com/office/drawing/2014/main" val="3195407014"/>
                    </a:ext>
                  </a:extLst>
                </a:gridCol>
                <a:gridCol w="998547">
                  <a:extLst>
                    <a:ext uri="{9D8B030D-6E8A-4147-A177-3AD203B41FA5}">
                      <a16:colId xmlns:a16="http://schemas.microsoft.com/office/drawing/2014/main" val="181774616"/>
                    </a:ext>
                  </a:extLst>
                </a:gridCol>
              </a:tblGrid>
              <a:tr h="393225">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Diamond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Yes, limit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Platinum</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Gold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Recog</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Recruit</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 la Carte</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N/A</a:t>
                      </a: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4232661"/>
                  </a:ext>
                </a:extLst>
              </a:tr>
            </a:tbl>
          </a:graphicData>
        </a:graphic>
      </p:graphicFrame>
      <p:pic>
        <p:nvPicPr>
          <p:cNvPr id="6" name="Picture 5">
            <a:hlinkClick r:id="rId2" action="ppaction://hlinksldjump"/>
            <a:extLst>
              <a:ext uri="{FF2B5EF4-FFF2-40B4-BE49-F238E27FC236}">
                <a16:creationId xmlns:a16="http://schemas.microsoft.com/office/drawing/2014/main" id="{011BFE60-478D-4B45-B5DA-1B0D3412CBE4}"/>
              </a:ext>
            </a:extLst>
          </p:cNvPr>
          <p:cNvPicPr>
            <a:picLocks noChangeAspect="1"/>
          </p:cNvPicPr>
          <p:nvPr/>
        </p:nvPicPr>
        <p:blipFill>
          <a:blip r:embed="rId3"/>
          <a:stretch>
            <a:fillRect/>
          </a:stretch>
        </p:blipFill>
        <p:spPr>
          <a:xfrm>
            <a:off x="6642901" y="5562600"/>
            <a:ext cx="634039" cy="542591"/>
          </a:xfrm>
          <a:prstGeom prst="rect">
            <a:avLst/>
          </a:prstGeom>
        </p:spPr>
      </p:pic>
      <p:sp>
        <p:nvSpPr>
          <p:cNvPr id="7" name="Action Button: Go to Beginning 6">
            <a:hlinkClick r:id="rId4" action="ppaction://hlinksldjump" highlightClick="1"/>
            <a:extLst>
              <a:ext uri="{FF2B5EF4-FFF2-40B4-BE49-F238E27FC236}">
                <a16:creationId xmlns:a16="http://schemas.microsoft.com/office/drawing/2014/main" id="{27C91324-CB1A-43ED-8382-409F9DF1B392}"/>
              </a:ext>
            </a:extLst>
          </p:cNvPr>
          <p:cNvSpPr/>
          <p:nvPr/>
        </p:nvSpPr>
        <p:spPr>
          <a:xfrm>
            <a:off x="7366531" y="5562600"/>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ction Button: Go Back or Previous 8">
            <a:hlinkClick r:id="" action="ppaction://hlinkshowjump?jump=lastslideviewed" highlightClick="1"/>
            <a:extLst>
              <a:ext uri="{FF2B5EF4-FFF2-40B4-BE49-F238E27FC236}">
                <a16:creationId xmlns:a16="http://schemas.microsoft.com/office/drawing/2014/main" id="{90BD4BA0-093F-4C2E-B5D3-E5A1D3E86E67}"/>
              </a:ext>
            </a:extLst>
          </p:cNvPr>
          <p:cNvSpPr/>
          <p:nvPr/>
        </p:nvSpPr>
        <p:spPr>
          <a:xfrm>
            <a:off x="8114437" y="5562600"/>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91828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18FE1-23B2-4441-87C4-254B88F7E484}"/>
              </a:ext>
            </a:extLst>
          </p:cNvPr>
          <p:cNvSpPr>
            <a:spLocks noGrp="1"/>
          </p:cNvSpPr>
          <p:nvPr>
            <p:ph type="title"/>
          </p:nvPr>
        </p:nvSpPr>
        <p:spPr/>
        <p:txBody>
          <a:bodyPr/>
          <a:lstStyle/>
          <a:p>
            <a:r>
              <a:rPr lang="en-US" dirty="0"/>
              <a:t>Exclusive Engagement</a:t>
            </a:r>
          </a:p>
        </p:txBody>
      </p:sp>
      <p:sp>
        <p:nvSpPr>
          <p:cNvPr id="3" name="Content Placeholder 2">
            <a:extLst>
              <a:ext uri="{FF2B5EF4-FFF2-40B4-BE49-F238E27FC236}">
                <a16:creationId xmlns:a16="http://schemas.microsoft.com/office/drawing/2014/main" id="{BE359CA1-3ED5-4C7A-9551-70276E25A5CA}"/>
              </a:ext>
            </a:extLst>
          </p:cNvPr>
          <p:cNvSpPr>
            <a:spLocks noGrp="1"/>
          </p:cNvSpPr>
          <p:nvPr>
            <p:ph idx="1"/>
          </p:nvPr>
        </p:nvSpPr>
        <p:spPr/>
        <p:txBody>
          <a:bodyPr/>
          <a:lstStyle/>
          <a:p>
            <a:r>
              <a:rPr lang="en-US" dirty="0"/>
              <a:t>Breakfast, lunch, dinner, workshop, </a:t>
            </a:r>
            <a:r>
              <a:rPr lang="en-US" dirty="0" err="1"/>
              <a:t>etc</a:t>
            </a:r>
            <a:endParaRPr lang="en-US" dirty="0"/>
          </a:p>
          <a:p>
            <a:r>
              <a:rPr lang="en-US" dirty="0"/>
              <a:t>Corporate Partner selects a date for a small group engagement that the ESSPS will host and organize </a:t>
            </a:r>
          </a:p>
          <a:p>
            <a:r>
              <a:rPr lang="en-US" dirty="0"/>
              <a:t>Special invitations will be extended to students based on interest and fit of the students and/or Corporate Partners</a:t>
            </a:r>
          </a:p>
          <a:p>
            <a:endParaRPr lang="en-US" dirty="0"/>
          </a:p>
        </p:txBody>
      </p:sp>
      <p:graphicFrame>
        <p:nvGraphicFramePr>
          <p:cNvPr id="4" name="Table 3">
            <a:extLst>
              <a:ext uri="{FF2B5EF4-FFF2-40B4-BE49-F238E27FC236}">
                <a16:creationId xmlns:a16="http://schemas.microsoft.com/office/drawing/2014/main" id="{4BF28095-3434-4FA6-915A-2C97C7D2B558}"/>
              </a:ext>
            </a:extLst>
          </p:cNvPr>
          <p:cNvGraphicFramePr>
            <a:graphicFrameLocks noGrp="1"/>
          </p:cNvGraphicFramePr>
          <p:nvPr>
            <p:extLst>
              <p:ext uri="{D42A27DB-BD31-4B8C-83A1-F6EECF244321}">
                <p14:modId xmlns:p14="http://schemas.microsoft.com/office/powerpoint/2010/main" val="204587155"/>
              </p:ext>
            </p:extLst>
          </p:nvPr>
        </p:nvGraphicFramePr>
        <p:xfrm>
          <a:off x="494708" y="5562600"/>
          <a:ext cx="5132368" cy="408305"/>
        </p:xfrm>
        <a:graphic>
          <a:graphicData uri="http://schemas.openxmlformats.org/drawingml/2006/table">
            <a:tbl>
              <a:tblPr firstRow="1" firstCol="1" lastRow="1" lastCol="1" bandRow="1" bandCol="1"/>
              <a:tblGrid>
                <a:gridCol w="1026152">
                  <a:extLst>
                    <a:ext uri="{9D8B030D-6E8A-4147-A177-3AD203B41FA5}">
                      <a16:colId xmlns:a16="http://schemas.microsoft.com/office/drawing/2014/main" val="2760736248"/>
                    </a:ext>
                  </a:extLst>
                </a:gridCol>
                <a:gridCol w="1026688">
                  <a:extLst>
                    <a:ext uri="{9D8B030D-6E8A-4147-A177-3AD203B41FA5}">
                      <a16:colId xmlns:a16="http://schemas.microsoft.com/office/drawing/2014/main" val="992889329"/>
                    </a:ext>
                  </a:extLst>
                </a:gridCol>
                <a:gridCol w="1026152">
                  <a:extLst>
                    <a:ext uri="{9D8B030D-6E8A-4147-A177-3AD203B41FA5}">
                      <a16:colId xmlns:a16="http://schemas.microsoft.com/office/drawing/2014/main" val="3288195538"/>
                    </a:ext>
                  </a:extLst>
                </a:gridCol>
                <a:gridCol w="1026688">
                  <a:extLst>
                    <a:ext uri="{9D8B030D-6E8A-4147-A177-3AD203B41FA5}">
                      <a16:colId xmlns:a16="http://schemas.microsoft.com/office/drawing/2014/main" val="3195407014"/>
                    </a:ext>
                  </a:extLst>
                </a:gridCol>
                <a:gridCol w="1026688">
                  <a:extLst>
                    <a:ext uri="{9D8B030D-6E8A-4147-A177-3AD203B41FA5}">
                      <a16:colId xmlns:a16="http://schemas.microsoft.com/office/drawing/2014/main" val="3446438736"/>
                    </a:ext>
                  </a:extLst>
                </a:gridCol>
              </a:tblGrid>
              <a:tr h="393225">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Diamond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yr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Platinum</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yr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Gold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Recog</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Recruit</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 la Carte</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N/A</a:t>
                      </a: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4232661"/>
                  </a:ext>
                </a:extLst>
              </a:tr>
            </a:tbl>
          </a:graphicData>
        </a:graphic>
      </p:graphicFrame>
      <p:pic>
        <p:nvPicPr>
          <p:cNvPr id="6" name="Picture 5">
            <a:hlinkClick r:id="rId2" action="ppaction://hlinksldjump"/>
            <a:extLst>
              <a:ext uri="{FF2B5EF4-FFF2-40B4-BE49-F238E27FC236}">
                <a16:creationId xmlns:a16="http://schemas.microsoft.com/office/drawing/2014/main" id="{63DE4A18-B415-4584-9A4C-B12CDA2C33B9}"/>
              </a:ext>
            </a:extLst>
          </p:cNvPr>
          <p:cNvPicPr>
            <a:picLocks noChangeAspect="1"/>
          </p:cNvPicPr>
          <p:nvPr/>
        </p:nvPicPr>
        <p:blipFill>
          <a:blip r:embed="rId3"/>
          <a:stretch>
            <a:fillRect/>
          </a:stretch>
        </p:blipFill>
        <p:spPr>
          <a:xfrm>
            <a:off x="6650120" y="5562600"/>
            <a:ext cx="634039" cy="542591"/>
          </a:xfrm>
          <a:prstGeom prst="rect">
            <a:avLst/>
          </a:prstGeom>
        </p:spPr>
      </p:pic>
      <p:sp>
        <p:nvSpPr>
          <p:cNvPr id="7" name="Action Button: Go to Beginning 6">
            <a:hlinkClick r:id="rId4" action="ppaction://hlinksldjump" highlightClick="1"/>
            <a:extLst>
              <a:ext uri="{FF2B5EF4-FFF2-40B4-BE49-F238E27FC236}">
                <a16:creationId xmlns:a16="http://schemas.microsoft.com/office/drawing/2014/main" id="{7CC4FF84-6388-4BB5-900D-CD4ADAC20A28}"/>
              </a:ext>
            </a:extLst>
          </p:cNvPr>
          <p:cNvSpPr/>
          <p:nvPr/>
        </p:nvSpPr>
        <p:spPr>
          <a:xfrm>
            <a:off x="7373750" y="5562600"/>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ction Button: Go Back or Previous 8">
            <a:hlinkClick r:id="" action="ppaction://hlinkshowjump?jump=lastslideviewed" highlightClick="1"/>
            <a:extLst>
              <a:ext uri="{FF2B5EF4-FFF2-40B4-BE49-F238E27FC236}">
                <a16:creationId xmlns:a16="http://schemas.microsoft.com/office/drawing/2014/main" id="{0DDA589E-F492-4D01-A639-9B2F51D6D578}"/>
              </a:ext>
            </a:extLst>
          </p:cNvPr>
          <p:cNvSpPr/>
          <p:nvPr/>
        </p:nvSpPr>
        <p:spPr>
          <a:xfrm>
            <a:off x="8121656" y="5562600"/>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8010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F84A2-22B2-456B-8DAA-2EDCA919DAFE}"/>
              </a:ext>
            </a:extLst>
          </p:cNvPr>
          <p:cNvSpPr>
            <a:spLocks noGrp="1"/>
          </p:cNvSpPr>
          <p:nvPr>
            <p:ph type="title"/>
          </p:nvPr>
        </p:nvSpPr>
        <p:spPr>
          <a:xfrm>
            <a:off x="360759" y="3752849"/>
            <a:ext cx="2468166" cy="2452687"/>
          </a:xfrm>
        </p:spPr>
        <p:txBody>
          <a:bodyPr vert="horz" lIns="91440" tIns="45720" rIns="91440" bIns="45720" rtlCol="0" anchor="ctr">
            <a:normAutofit/>
          </a:bodyPr>
          <a:lstStyle/>
          <a:p>
            <a:pPr algn="l">
              <a:lnSpc>
                <a:spcPct val="90000"/>
              </a:lnSpc>
            </a:pPr>
            <a:r>
              <a:rPr lang="en-US" sz="3100"/>
              <a:t>Internal Sales Competition (ISC)</a:t>
            </a:r>
          </a:p>
        </p:txBody>
      </p:sp>
      <p:pic>
        <p:nvPicPr>
          <p:cNvPr id="7" name="Content Placeholder 6">
            <a:extLst>
              <a:ext uri="{FF2B5EF4-FFF2-40B4-BE49-F238E27FC236}">
                <a16:creationId xmlns:a16="http://schemas.microsoft.com/office/drawing/2014/main" id="{3823EEFF-349F-4C05-B7BB-E6209BC0FBA8}"/>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97" t="20453" r="97" b="18753"/>
          <a:stretch/>
        </p:blipFill>
        <p:spPr>
          <a:xfrm>
            <a:off x="20" y="27450"/>
            <a:ext cx="9143980" cy="3725399"/>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44C99ED3-D043-4FAB-A15B-48BAC1A7BF0E}"/>
              </a:ext>
            </a:extLst>
          </p:cNvPr>
          <p:cNvSpPr>
            <a:spLocks noGrp="1"/>
          </p:cNvSpPr>
          <p:nvPr>
            <p:ph sz="half" idx="1"/>
          </p:nvPr>
        </p:nvSpPr>
        <p:spPr>
          <a:xfrm>
            <a:off x="3167986" y="3752850"/>
            <a:ext cx="5614060" cy="2452687"/>
          </a:xfrm>
        </p:spPr>
        <p:txBody>
          <a:bodyPr vert="horz" lIns="91440" tIns="45720" rIns="91440" bIns="45720" rtlCol="0" anchor="ctr">
            <a:normAutofit/>
          </a:bodyPr>
          <a:lstStyle/>
          <a:p>
            <a:pPr indent="-228600">
              <a:lnSpc>
                <a:spcPct val="90000"/>
              </a:lnSpc>
            </a:pPr>
            <a:r>
              <a:rPr lang="en-US" sz="1600" dirty="0"/>
              <a:t>All day, 2 round tournament style sales competition </a:t>
            </a:r>
          </a:p>
          <a:p>
            <a:pPr indent="-228600">
              <a:lnSpc>
                <a:spcPct val="90000"/>
              </a:lnSpc>
            </a:pPr>
            <a:r>
              <a:rPr lang="en-US" sz="1600" dirty="0"/>
              <a:t>Top students compete or act as ambassadors to help run the event.  All competitors are available for post graduation hire!</a:t>
            </a:r>
          </a:p>
          <a:p>
            <a:pPr lvl="1" indent="-228600">
              <a:lnSpc>
                <a:spcPct val="90000"/>
              </a:lnSpc>
              <a:buFont typeface="Arial" panose="020B0604020202020204" pitchFamily="34" charset="0"/>
              <a:buChar char="•"/>
            </a:pPr>
            <a:r>
              <a:rPr lang="en-US" sz="1600" dirty="0"/>
              <a:t>Upper Division </a:t>
            </a:r>
            <a:r>
              <a:rPr lang="en-US" sz="1600" dirty="0" err="1"/>
              <a:t>approx</a:t>
            </a:r>
            <a:r>
              <a:rPr lang="en-US" sz="1600" dirty="0"/>
              <a:t> 15-20</a:t>
            </a:r>
          </a:p>
          <a:p>
            <a:pPr lvl="1" indent="-228600">
              <a:lnSpc>
                <a:spcPct val="90000"/>
              </a:lnSpc>
              <a:buFont typeface="Arial" panose="020B0604020202020204" pitchFamily="34" charset="0"/>
              <a:buChar char="•"/>
            </a:pPr>
            <a:r>
              <a:rPr lang="en-US" sz="1600" dirty="0"/>
              <a:t>Lower Division </a:t>
            </a:r>
            <a:r>
              <a:rPr lang="en-US" sz="1600" dirty="0" err="1"/>
              <a:t>approx</a:t>
            </a:r>
            <a:r>
              <a:rPr lang="en-US" sz="1600" dirty="0"/>
              <a:t> 15-20</a:t>
            </a:r>
          </a:p>
          <a:p>
            <a:pPr indent="-228600">
              <a:lnSpc>
                <a:spcPct val="90000"/>
              </a:lnSpc>
            </a:pPr>
            <a:r>
              <a:rPr lang="en-US" sz="1600" dirty="0"/>
              <a:t>Access to resumes</a:t>
            </a:r>
          </a:p>
          <a:p>
            <a:pPr indent="-228600">
              <a:lnSpc>
                <a:spcPct val="90000"/>
              </a:lnSpc>
            </a:pPr>
            <a:r>
              <a:rPr lang="en-US" sz="1600" dirty="0"/>
              <a:t>Recruiters serve as judges, coaches, and buyers</a:t>
            </a:r>
          </a:p>
          <a:p>
            <a:pPr indent="-228600">
              <a:lnSpc>
                <a:spcPct val="90000"/>
              </a:lnSpc>
            </a:pPr>
            <a:endParaRPr lang="en-US" sz="1600" dirty="0"/>
          </a:p>
        </p:txBody>
      </p:sp>
      <p:graphicFrame>
        <p:nvGraphicFramePr>
          <p:cNvPr id="15" name="Table 14">
            <a:extLst>
              <a:ext uri="{FF2B5EF4-FFF2-40B4-BE49-F238E27FC236}">
                <a16:creationId xmlns:a16="http://schemas.microsoft.com/office/drawing/2014/main" id="{5CB7BA54-D090-47DB-8515-7CCEB4BF69E3}"/>
              </a:ext>
            </a:extLst>
          </p:cNvPr>
          <p:cNvGraphicFramePr>
            <a:graphicFrameLocks noGrp="1"/>
          </p:cNvGraphicFramePr>
          <p:nvPr>
            <p:extLst>
              <p:ext uri="{D42A27DB-BD31-4B8C-83A1-F6EECF244321}">
                <p14:modId xmlns:p14="http://schemas.microsoft.com/office/powerpoint/2010/main" val="726841749"/>
              </p:ext>
            </p:extLst>
          </p:nvPr>
        </p:nvGraphicFramePr>
        <p:xfrm>
          <a:off x="381000" y="6051178"/>
          <a:ext cx="5105398" cy="408305"/>
        </p:xfrm>
        <a:graphic>
          <a:graphicData uri="http://schemas.openxmlformats.org/drawingml/2006/table">
            <a:tbl>
              <a:tblPr firstRow="1" firstCol="1" lastRow="1" lastCol="1" bandRow="1" bandCol="1"/>
              <a:tblGrid>
                <a:gridCol w="1020761">
                  <a:extLst>
                    <a:ext uri="{9D8B030D-6E8A-4147-A177-3AD203B41FA5}">
                      <a16:colId xmlns:a16="http://schemas.microsoft.com/office/drawing/2014/main" val="2760736248"/>
                    </a:ext>
                  </a:extLst>
                </a:gridCol>
                <a:gridCol w="1021292">
                  <a:extLst>
                    <a:ext uri="{9D8B030D-6E8A-4147-A177-3AD203B41FA5}">
                      <a16:colId xmlns:a16="http://schemas.microsoft.com/office/drawing/2014/main" val="992889329"/>
                    </a:ext>
                  </a:extLst>
                </a:gridCol>
                <a:gridCol w="1020761">
                  <a:extLst>
                    <a:ext uri="{9D8B030D-6E8A-4147-A177-3AD203B41FA5}">
                      <a16:colId xmlns:a16="http://schemas.microsoft.com/office/drawing/2014/main" val="3288195538"/>
                    </a:ext>
                  </a:extLst>
                </a:gridCol>
                <a:gridCol w="1021292">
                  <a:extLst>
                    <a:ext uri="{9D8B030D-6E8A-4147-A177-3AD203B41FA5}">
                      <a16:colId xmlns:a16="http://schemas.microsoft.com/office/drawing/2014/main" val="3195407014"/>
                    </a:ext>
                  </a:extLst>
                </a:gridCol>
                <a:gridCol w="1021292">
                  <a:extLst>
                    <a:ext uri="{9D8B030D-6E8A-4147-A177-3AD203B41FA5}">
                      <a16:colId xmlns:a16="http://schemas.microsoft.com/office/drawing/2014/main" val="3088614601"/>
                    </a:ext>
                  </a:extLst>
                </a:gridCol>
              </a:tblGrid>
              <a:tr h="393225">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Diamond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6 recruiters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Platinum</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4 recruiters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Gold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 recruiters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Recog</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Recruit</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 recruiters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Al Carte</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N/A</a:t>
                      </a: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4232661"/>
                  </a:ext>
                </a:extLst>
              </a:tr>
            </a:tbl>
          </a:graphicData>
        </a:graphic>
      </p:graphicFrame>
      <p:pic>
        <p:nvPicPr>
          <p:cNvPr id="8" name="Picture 7">
            <a:hlinkClick r:id="rId3" action="ppaction://hlinksldjump"/>
            <a:extLst>
              <a:ext uri="{FF2B5EF4-FFF2-40B4-BE49-F238E27FC236}">
                <a16:creationId xmlns:a16="http://schemas.microsoft.com/office/drawing/2014/main" id="{FA176AED-F9F7-4D5F-9DA8-BAE437D08803}"/>
              </a:ext>
            </a:extLst>
          </p:cNvPr>
          <p:cNvPicPr>
            <a:picLocks noChangeAspect="1"/>
          </p:cNvPicPr>
          <p:nvPr/>
        </p:nvPicPr>
        <p:blipFill>
          <a:blip r:embed="rId4"/>
          <a:stretch>
            <a:fillRect/>
          </a:stretch>
        </p:blipFill>
        <p:spPr>
          <a:xfrm>
            <a:off x="6689754" y="6051178"/>
            <a:ext cx="634039" cy="542591"/>
          </a:xfrm>
          <a:prstGeom prst="rect">
            <a:avLst/>
          </a:prstGeom>
        </p:spPr>
      </p:pic>
      <p:sp>
        <p:nvSpPr>
          <p:cNvPr id="9" name="Action Button: Go to Beginning 8">
            <a:hlinkClick r:id="rId5" action="ppaction://hlinksldjump" highlightClick="1"/>
            <a:extLst>
              <a:ext uri="{FF2B5EF4-FFF2-40B4-BE49-F238E27FC236}">
                <a16:creationId xmlns:a16="http://schemas.microsoft.com/office/drawing/2014/main" id="{7EF1289C-506C-42DD-948E-859BA59F1472}"/>
              </a:ext>
            </a:extLst>
          </p:cNvPr>
          <p:cNvSpPr/>
          <p:nvPr/>
        </p:nvSpPr>
        <p:spPr>
          <a:xfrm>
            <a:off x="7413384" y="6051178"/>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ction Button: Go Back or Previous 10">
            <a:hlinkClick r:id="" action="ppaction://hlinkshowjump?jump=lastslideviewed" highlightClick="1"/>
            <a:extLst>
              <a:ext uri="{FF2B5EF4-FFF2-40B4-BE49-F238E27FC236}">
                <a16:creationId xmlns:a16="http://schemas.microsoft.com/office/drawing/2014/main" id="{2D981E83-94D3-45C6-81CB-3140A08099D6}"/>
              </a:ext>
            </a:extLst>
          </p:cNvPr>
          <p:cNvSpPr/>
          <p:nvPr/>
        </p:nvSpPr>
        <p:spPr>
          <a:xfrm>
            <a:off x="8161290" y="6051178"/>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4420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BA60-B133-4AC4-9939-623D5FBECEED}"/>
              </a:ext>
            </a:extLst>
          </p:cNvPr>
          <p:cNvSpPr>
            <a:spLocks noGrp="1"/>
          </p:cNvSpPr>
          <p:nvPr>
            <p:ph type="title"/>
          </p:nvPr>
        </p:nvSpPr>
        <p:spPr>
          <a:xfrm>
            <a:off x="360759" y="3752849"/>
            <a:ext cx="2468166" cy="2452687"/>
          </a:xfrm>
        </p:spPr>
        <p:txBody>
          <a:bodyPr vert="horz" lIns="91440" tIns="45720" rIns="91440" bIns="45720" rtlCol="0" anchor="ctr">
            <a:normAutofit/>
          </a:bodyPr>
          <a:lstStyle/>
          <a:p>
            <a:pPr algn="l">
              <a:lnSpc>
                <a:spcPct val="90000"/>
              </a:lnSpc>
            </a:pPr>
            <a:r>
              <a:rPr lang="en-US" sz="3100"/>
              <a:t>Networking Night</a:t>
            </a:r>
          </a:p>
        </p:txBody>
      </p:sp>
      <p:pic>
        <p:nvPicPr>
          <p:cNvPr id="7" name="Content Placeholder 6">
            <a:extLst>
              <a:ext uri="{FF2B5EF4-FFF2-40B4-BE49-F238E27FC236}">
                <a16:creationId xmlns:a16="http://schemas.microsoft.com/office/drawing/2014/main" id="{9F4EC521-7512-4B6C-9FF3-910B4A4575E4}"/>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18110" b="9748"/>
          <a:stretch/>
        </p:blipFill>
        <p:spPr>
          <a:xfrm>
            <a:off x="20" y="10"/>
            <a:ext cx="9143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C27F3DF7-245D-436D-9BFC-198E83063AA3}"/>
              </a:ext>
            </a:extLst>
          </p:cNvPr>
          <p:cNvSpPr>
            <a:spLocks noGrp="1"/>
          </p:cNvSpPr>
          <p:nvPr>
            <p:ph sz="half" idx="1"/>
          </p:nvPr>
        </p:nvSpPr>
        <p:spPr>
          <a:xfrm>
            <a:off x="3167986" y="3752850"/>
            <a:ext cx="5614060" cy="2452687"/>
          </a:xfrm>
        </p:spPr>
        <p:txBody>
          <a:bodyPr vert="horz" lIns="91440" tIns="45720" rIns="91440" bIns="45720" rtlCol="0" anchor="ctr">
            <a:normAutofit/>
          </a:bodyPr>
          <a:lstStyle/>
          <a:p>
            <a:pPr indent="-228600">
              <a:lnSpc>
                <a:spcPct val="90000"/>
              </a:lnSpc>
            </a:pPr>
            <a:r>
              <a:rPr lang="en-US" sz="1600" dirty="0"/>
              <a:t>Business professional networking in the evening </a:t>
            </a:r>
          </a:p>
          <a:p>
            <a:pPr indent="-228600">
              <a:lnSpc>
                <a:spcPct val="90000"/>
              </a:lnSpc>
            </a:pPr>
            <a:r>
              <a:rPr lang="en-US" sz="1600" dirty="0"/>
              <a:t>Open networking</a:t>
            </a:r>
          </a:p>
          <a:p>
            <a:pPr indent="-228600">
              <a:lnSpc>
                <a:spcPct val="90000"/>
              </a:lnSpc>
            </a:pPr>
            <a:r>
              <a:rPr lang="en-US" sz="1600" dirty="0"/>
              <a:t>Table talks with conversation themes</a:t>
            </a:r>
          </a:p>
          <a:p>
            <a:pPr indent="-228600">
              <a:lnSpc>
                <a:spcPct val="90000"/>
              </a:lnSpc>
            </a:pPr>
            <a:r>
              <a:rPr lang="en-US" sz="1600" dirty="0"/>
              <a:t>Sit down, enjoy dinner buffet</a:t>
            </a:r>
          </a:p>
          <a:p>
            <a:pPr indent="-228600">
              <a:lnSpc>
                <a:spcPct val="90000"/>
              </a:lnSpc>
            </a:pPr>
            <a:r>
              <a:rPr lang="en-US" sz="1600" dirty="0"/>
              <a:t>Real career conversations with students </a:t>
            </a:r>
          </a:p>
        </p:txBody>
      </p:sp>
      <p:graphicFrame>
        <p:nvGraphicFramePr>
          <p:cNvPr id="8" name="Table 7">
            <a:extLst>
              <a:ext uri="{FF2B5EF4-FFF2-40B4-BE49-F238E27FC236}">
                <a16:creationId xmlns:a16="http://schemas.microsoft.com/office/drawing/2014/main" id="{E767B0D4-A372-4794-B91A-E6650EA3329A}"/>
              </a:ext>
            </a:extLst>
          </p:cNvPr>
          <p:cNvGraphicFramePr>
            <a:graphicFrameLocks noGrp="1"/>
          </p:cNvGraphicFramePr>
          <p:nvPr>
            <p:extLst>
              <p:ext uri="{D42A27DB-BD31-4B8C-83A1-F6EECF244321}">
                <p14:modId xmlns:p14="http://schemas.microsoft.com/office/powerpoint/2010/main" val="989847961"/>
              </p:ext>
            </p:extLst>
          </p:nvPr>
        </p:nvGraphicFramePr>
        <p:xfrm>
          <a:off x="382213" y="6001383"/>
          <a:ext cx="5027987" cy="408305"/>
        </p:xfrm>
        <a:graphic>
          <a:graphicData uri="http://schemas.openxmlformats.org/drawingml/2006/table">
            <a:tbl>
              <a:tblPr firstRow="1" firstCol="1" lastRow="1" lastCol="1" bandRow="1" bandCol="1"/>
              <a:tblGrid>
                <a:gridCol w="1005283">
                  <a:extLst>
                    <a:ext uri="{9D8B030D-6E8A-4147-A177-3AD203B41FA5}">
                      <a16:colId xmlns:a16="http://schemas.microsoft.com/office/drawing/2014/main" val="2760736248"/>
                    </a:ext>
                  </a:extLst>
                </a:gridCol>
                <a:gridCol w="1005807">
                  <a:extLst>
                    <a:ext uri="{9D8B030D-6E8A-4147-A177-3AD203B41FA5}">
                      <a16:colId xmlns:a16="http://schemas.microsoft.com/office/drawing/2014/main" val="992889329"/>
                    </a:ext>
                  </a:extLst>
                </a:gridCol>
                <a:gridCol w="1005283">
                  <a:extLst>
                    <a:ext uri="{9D8B030D-6E8A-4147-A177-3AD203B41FA5}">
                      <a16:colId xmlns:a16="http://schemas.microsoft.com/office/drawing/2014/main" val="3288195538"/>
                    </a:ext>
                  </a:extLst>
                </a:gridCol>
                <a:gridCol w="1005807">
                  <a:extLst>
                    <a:ext uri="{9D8B030D-6E8A-4147-A177-3AD203B41FA5}">
                      <a16:colId xmlns:a16="http://schemas.microsoft.com/office/drawing/2014/main" val="3195407014"/>
                    </a:ext>
                  </a:extLst>
                </a:gridCol>
                <a:gridCol w="1005807">
                  <a:extLst>
                    <a:ext uri="{9D8B030D-6E8A-4147-A177-3AD203B41FA5}">
                      <a16:colId xmlns:a16="http://schemas.microsoft.com/office/drawing/2014/main" val="1327840311"/>
                    </a:ext>
                  </a:extLst>
                </a:gridCol>
              </a:tblGrid>
              <a:tr h="231808">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Diamond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Platinum</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Gold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Recog</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Recruit</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 la Carte</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$400</a:t>
                      </a: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4232661"/>
                  </a:ext>
                </a:extLst>
              </a:tr>
            </a:tbl>
          </a:graphicData>
        </a:graphic>
      </p:graphicFrame>
      <p:pic>
        <p:nvPicPr>
          <p:cNvPr id="9" name="Picture 8">
            <a:hlinkClick r:id="rId3" action="ppaction://hlinksldjump"/>
            <a:extLst>
              <a:ext uri="{FF2B5EF4-FFF2-40B4-BE49-F238E27FC236}">
                <a16:creationId xmlns:a16="http://schemas.microsoft.com/office/drawing/2014/main" id="{CC8E1445-D0B2-4B27-B17A-60FADB43F0B1}"/>
              </a:ext>
            </a:extLst>
          </p:cNvPr>
          <p:cNvPicPr>
            <a:picLocks noChangeAspect="1"/>
          </p:cNvPicPr>
          <p:nvPr/>
        </p:nvPicPr>
        <p:blipFill>
          <a:blip r:embed="rId4"/>
          <a:stretch>
            <a:fillRect/>
          </a:stretch>
        </p:blipFill>
        <p:spPr>
          <a:xfrm>
            <a:off x="6689754" y="6001383"/>
            <a:ext cx="634039" cy="542591"/>
          </a:xfrm>
          <a:prstGeom prst="rect">
            <a:avLst/>
          </a:prstGeom>
        </p:spPr>
      </p:pic>
      <p:sp>
        <p:nvSpPr>
          <p:cNvPr id="10" name="Action Button: Go to Beginning 9">
            <a:hlinkClick r:id="rId5" action="ppaction://hlinksldjump" highlightClick="1"/>
            <a:extLst>
              <a:ext uri="{FF2B5EF4-FFF2-40B4-BE49-F238E27FC236}">
                <a16:creationId xmlns:a16="http://schemas.microsoft.com/office/drawing/2014/main" id="{1233C744-F769-487B-B975-7262B2A6E2AE}"/>
              </a:ext>
            </a:extLst>
          </p:cNvPr>
          <p:cNvSpPr/>
          <p:nvPr/>
        </p:nvSpPr>
        <p:spPr>
          <a:xfrm>
            <a:off x="7413384" y="6001383"/>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ction Button: Go Back or Previous 11">
            <a:hlinkClick r:id="" action="ppaction://hlinkshowjump?jump=lastslideviewed" highlightClick="1"/>
            <a:extLst>
              <a:ext uri="{FF2B5EF4-FFF2-40B4-BE49-F238E27FC236}">
                <a16:creationId xmlns:a16="http://schemas.microsoft.com/office/drawing/2014/main" id="{CD7BB6F8-91F2-410D-97F0-3B539390078A}"/>
              </a:ext>
            </a:extLst>
          </p:cNvPr>
          <p:cNvSpPr/>
          <p:nvPr/>
        </p:nvSpPr>
        <p:spPr>
          <a:xfrm>
            <a:off x="8161290" y="6001383"/>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71648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0E78D-8F43-4BF5-808F-089A203FB64C}"/>
              </a:ext>
            </a:extLst>
          </p:cNvPr>
          <p:cNvSpPr>
            <a:spLocks noGrp="1"/>
          </p:cNvSpPr>
          <p:nvPr>
            <p:ph type="title"/>
          </p:nvPr>
        </p:nvSpPr>
        <p:spPr>
          <a:xfrm>
            <a:off x="360759" y="3752849"/>
            <a:ext cx="2468166" cy="2452687"/>
          </a:xfrm>
        </p:spPr>
        <p:txBody>
          <a:bodyPr vert="horz" lIns="91440" tIns="45720" rIns="91440" bIns="45720" rtlCol="0" anchor="ctr">
            <a:normAutofit/>
          </a:bodyPr>
          <a:lstStyle/>
          <a:p>
            <a:pPr algn="l">
              <a:lnSpc>
                <a:spcPct val="90000"/>
              </a:lnSpc>
            </a:pPr>
            <a:r>
              <a:rPr lang="en-US" sz="3100"/>
              <a:t>Fete</a:t>
            </a:r>
          </a:p>
        </p:txBody>
      </p:sp>
      <p:pic>
        <p:nvPicPr>
          <p:cNvPr id="7" name="Content Placeholder 6">
            <a:extLst>
              <a:ext uri="{FF2B5EF4-FFF2-40B4-BE49-F238E27FC236}">
                <a16:creationId xmlns:a16="http://schemas.microsoft.com/office/drawing/2014/main" id="{6455F36F-3D58-4D15-9372-A3FCD60A453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7695" b="11512"/>
          <a:stretch/>
        </p:blipFill>
        <p:spPr>
          <a:xfrm>
            <a:off x="20" y="10"/>
            <a:ext cx="9143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A4E93D7C-655C-486F-BCCD-17FC616040E8}"/>
              </a:ext>
            </a:extLst>
          </p:cNvPr>
          <p:cNvSpPr>
            <a:spLocks noGrp="1"/>
          </p:cNvSpPr>
          <p:nvPr>
            <p:ph sz="half" idx="1"/>
          </p:nvPr>
        </p:nvSpPr>
        <p:spPr>
          <a:xfrm>
            <a:off x="3167986" y="3752850"/>
            <a:ext cx="5614060" cy="2452687"/>
          </a:xfrm>
        </p:spPr>
        <p:txBody>
          <a:bodyPr vert="horz" lIns="91440" tIns="45720" rIns="91440" bIns="45720" rtlCol="0" anchor="ctr">
            <a:normAutofit/>
          </a:bodyPr>
          <a:lstStyle/>
          <a:p>
            <a:pPr indent="-228600">
              <a:lnSpc>
                <a:spcPct val="90000"/>
              </a:lnSpc>
            </a:pPr>
            <a:r>
              <a:rPr lang="en-US" sz="1600"/>
              <a:t>Business casual social interaction with students, alumni, and businesses</a:t>
            </a:r>
          </a:p>
          <a:p>
            <a:pPr indent="-228600">
              <a:lnSpc>
                <a:spcPct val="90000"/>
              </a:lnSpc>
            </a:pPr>
            <a:r>
              <a:rPr lang="en-US" sz="1600"/>
              <a:t>Live music</a:t>
            </a:r>
          </a:p>
          <a:p>
            <a:pPr indent="-228600">
              <a:lnSpc>
                <a:spcPct val="90000"/>
              </a:lnSpc>
            </a:pPr>
            <a:r>
              <a:rPr lang="en-US" sz="1600"/>
              <a:t>Dinner buffet</a:t>
            </a:r>
          </a:p>
        </p:txBody>
      </p:sp>
      <p:graphicFrame>
        <p:nvGraphicFramePr>
          <p:cNvPr id="11" name="Table 10">
            <a:extLst>
              <a:ext uri="{FF2B5EF4-FFF2-40B4-BE49-F238E27FC236}">
                <a16:creationId xmlns:a16="http://schemas.microsoft.com/office/drawing/2014/main" id="{EF40CDEB-B8EB-4CBD-AA15-7B40790F4CE4}"/>
              </a:ext>
            </a:extLst>
          </p:cNvPr>
          <p:cNvGraphicFramePr>
            <a:graphicFrameLocks noGrp="1"/>
          </p:cNvGraphicFramePr>
          <p:nvPr>
            <p:extLst>
              <p:ext uri="{D42A27DB-BD31-4B8C-83A1-F6EECF244321}">
                <p14:modId xmlns:p14="http://schemas.microsoft.com/office/powerpoint/2010/main" val="2410743671"/>
              </p:ext>
            </p:extLst>
          </p:nvPr>
        </p:nvGraphicFramePr>
        <p:xfrm>
          <a:off x="382213" y="6001383"/>
          <a:ext cx="5027987" cy="408305"/>
        </p:xfrm>
        <a:graphic>
          <a:graphicData uri="http://schemas.openxmlformats.org/drawingml/2006/table">
            <a:tbl>
              <a:tblPr firstRow="1" firstCol="1" lastRow="1" lastCol="1" bandRow="1" bandCol="1"/>
              <a:tblGrid>
                <a:gridCol w="1005283">
                  <a:extLst>
                    <a:ext uri="{9D8B030D-6E8A-4147-A177-3AD203B41FA5}">
                      <a16:colId xmlns:a16="http://schemas.microsoft.com/office/drawing/2014/main" val="2760736248"/>
                    </a:ext>
                  </a:extLst>
                </a:gridCol>
                <a:gridCol w="1005807">
                  <a:extLst>
                    <a:ext uri="{9D8B030D-6E8A-4147-A177-3AD203B41FA5}">
                      <a16:colId xmlns:a16="http://schemas.microsoft.com/office/drawing/2014/main" val="992889329"/>
                    </a:ext>
                  </a:extLst>
                </a:gridCol>
                <a:gridCol w="1005283">
                  <a:extLst>
                    <a:ext uri="{9D8B030D-6E8A-4147-A177-3AD203B41FA5}">
                      <a16:colId xmlns:a16="http://schemas.microsoft.com/office/drawing/2014/main" val="3288195538"/>
                    </a:ext>
                  </a:extLst>
                </a:gridCol>
                <a:gridCol w="1005807">
                  <a:extLst>
                    <a:ext uri="{9D8B030D-6E8A-4147-A177-3AD203B41FA5}">
                      <a16:colId xmlns:a16="http://schemas.microsoft.com/office/drawing/2014/main" val="3195407014"/>
                    </a:ext>
                  </a:extLst>
                </a:gridCol>
                <a:gridCol w="1005807">
                  <a:extLst>
                    <a:ext uri="{9D8B030D-6E8A-4147-A177-3AD203B41FA5}">
                      <a16:colId xmlns:a16="http://schemas.microsoft.com/office/drawing/2014/main" val="1327840311"/>
                    </a:ext>
                  </a:extLst>
                </a:gridCol>
              </a:tblGrid>
              <a:tr h="231808">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Diamond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6 recruiters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Platinum</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4 recruiters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Gold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 recruiters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Recog</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Recruit</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 recruiters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 la Carte</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$600</a:t>
                      </a: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4232661"/>
                  </a:ext>
                </a:extLst>
              </a:tr>
            </a:tbl>
          </a:graphicData>
        </a:graphic>
      </p:graphicFrame>
      <p:pic>
        <p:nvPicPr>
          <p:cNvPr id="13" name="Picture 12">
            <a:hlinkClick r:id="rId3" action="ppaction://hlinksldjump"/>
            <a:extLst>
              <a:ext uri="{FF2B5EF4-FFF2-40B4-BE49-F238E27FC236}">
                <a16:creationId xmlns:a16="http://schemas.microsoft.com/office/drawing/2014/main" id="{2F80B00C-A7AA-4C2A-90A3-E3BBF28AB6CF}"/>
              </a:ext>
            </a:extLst>
          </p:cNvPr>
          <p:cNvPicPr>
            <a:picLocks noChangeAspect="1"/>
          </p:cNvPicPr>
          <p:nvPr/>
        </p:nvPicPr>
        <p:blipFill>
          <a:blip r:embed="rId4"/>
          <a:stretch>
            <a:fillRect/>
          </a:stretch>
        </p:blipFill>
        <p:spPr>
          <a:xfrm>
            <a:off x="6689754" y="6001383"/>
            <a:ext cx="634039" cy="542591"/>
          </a:xfrm>
          <a:prstGeom prst="rect">
            <a:avLst/>
          </a:prstGeom>
        </p:spPr>
      </p:pic>
      <p:sp>
        <p:nvSpPr>
          <p:cNvPr id="14" name="Action Button: Go to Beginning 13">
            <a:hlinkClick r:id="rId5" action="ppaction://hlinksldjump" highlightClick="1"/>
            <a:extLst>
              <a:ext uri="{FF2B5EF4-FFF2-40B4-BE49-F238E27FC236}">
                <a16:creationId xmlns:a16="http://schemas.microsoft.com/office/drawing/2014/main" id="{2937FADF-4455-4F58-8FA1-4DEFC7060612}"/>
              </a:ext>
            </a:extLst>
          </p:cNvPr>
          <p:cNvSpPr/>
          <p:nvPr/>
        </p:nvSpPr>
        <p:spPr>
          <a:xfrm>
            <a:off x="7413384" y="6001383"/>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ction Button: Go Back or Previous 14">
            <a:hlinkClick r:id="" action="ppaction://hlinkshowjump?jump=lastslideviewed" highlightClick="1"/>
            <a:extLst>
              <a:ext uri="{FF2B5EF4-FFF2-40B4-BE49-F238E27FC236}">
                <a16:creationId xmlns:a16="http://schemas.microsoft.com/office/drawing/2014/main" id="{93D8868A-C945-45C9-9137-3DD6D5B40E10}"/>
              </a:ext>
            </a:extLst>
          </p:cNvPr>
          <p:cNvSpPr/>
          <p:nvPr/>
        </p:nvSpPr>
        <p:spPr>
          <a:xfrm>
            <a:off x="8161290" y="6001383"/>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164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Entry Sales Talent Development</a:t>
            </a:r>
          </a:p>
        </p:txBody>
      </p:sp>
      <p:sp>
        <p:nvSpPr>
          <p:cNvPr id="4" name="Text Placeholder 3">
            <a:extLst>
              <a:ext uri="{FF2B5EF4-FFF2-40B4-BE49-F238E27FC236}">
                <a16:creationId xmlns:a16="http://schemas.microsoft.com/office/drawing/2014/main" id="{68393EF0-5158-4446-997D-9F974CF8579E}"/>
              </a:ext>
            </a:extLst>
          </p:cNvPr>
          <p:cNvSpPr>
            <a:spLocks noGrp="1"/>
          </p:cNvSpPr>
          <p:nvPr>
            <p:ph type="body" idx="1"/>
          </p:nvPr>
        </p:nvSpPr>
        <p:spPr/>
        <p:txBody>
          <a:bodyPr>
            <a:normAutofit fontScale="92500"/>
          </a:bodyPr>
          <a:lstStyle/>
          <a:p>
            <a:r>
              <a:rPr lang="en-US" dirty="0"/>
              <a:t>Curricula Highlights (</a:t>
            </a:r>
            <a:r>
              <a:rPr lang="en-US" dirty="0">
                <a:hlinkClick r:id="rId2" action="ppaction://hlinksldjump"/>
              </a:rPr>
              <a:t>overview</a:t>
            </a:r>
            <a:r>
              <a:rPr lang="en-US" dirty="0"/>
              <a:t>)</a:t>
            </a:r>
          </a:p>
        </p:txBody>
      </p:sp>
      <p:sp>
        <p:nvSpPr>
          <p:cNvPr id="3" name="Content Placeholder 2"/>
          <p:cNvSpPr>
            <a:spLocks noGrp="1"/>
          </p:cNvSpPr>
          <p:nvPr>
            <p:ph sz="half" idx="2"/>
          </p:nvPr>
        </p:nvSpPr>
        <p:spPr/>
        <p:txBody>
          <a:bodyPr>
            <a:normAutofit fontScale="92500" lnSpcReduction="20000"/>
          </a:bodyPr>
          <a:lstStyle/>
          <a:p>
            <a:r>
              <a:rPr lang="en-US" dirty="0">
                <a:hlinkClick r:id="rId3" action="ppaction://hlinksldjump"/>
              </a:rPr>
              <a:t>Sales Process</a:t>
            </a:r>
            <a:endParaRPr lang="en-US" dirty="0"/>
          </a:p>
          <a:p>
            <a:r>
              <a:rPr lang="en-US" dirty="0">
                <a:hlinkClick r:id="rId4" action="ppaction://hlinksldjump"/>
              </a:rPr>
              <a:t>Prospecting</a:t>
            </a:r>
            <a:endParaRPr lang="en-US" dirty="0"/>
          </a:p>
          <a:p>
            <a:r>
              <a:rPr lang="en-US" dirty="0">
                <a:hlinkClick r:id="rId5" action="ppaction://hlinksldjump"/>
              </a:rPr>
              <a:t>Sales Enablement</a:t>
            </a:r>
            <a:endParaRPr lang="en-US" dirty="0"/>
          </a:p>
          <a:p>
            <a:r>
              <a:rPr lang="en-US" dirty="0">
                <a:hlinkClick r:id="rId6" action="ppaction://hlinksldjump"/>
              </a:rPr>
              <a:t>Context (Inside)</a:t>
            </a:r>
            <a:endParaRPr lang="en-US" dirty="0"/>
          </a:p>
          <a:p>
            <a:r>
              <a:rPr lang="en-US" dirty="0">
                <a:hlinkClick r:id="rId7" action="ppaction://hlinksldjump"/>
              </a:rPr>
              <a:t>Context (Channels)</a:t>
            </a:r>
            <a:endParaRPr lang="en-US" dirty="0"/>
          </a:p>
          <a:p>
            <a:r>
              <a:rPr lang="en-US" dirty="0">
                <a:hlinkClick r:id="rId8" action="ppaction://hlinksldjump"/>
              </a:rPr>
              <a:t>Negotiations</a:t>
            </a:r>
            <a:endParaRPr lang="en-US" dirty="0"/>
          </a:p>
          <a:p>
            <a:r>
              <a:rPr lang="en-US" dirty="0">
                <a:hlinkClick r:id="rId9" action="ppaction://hlinksldjump"/>
              </a:rPr>
              <a:t>Data Analytics</a:t>
            </a:r>
            <a:endParaRPr lang="en-US" dirty="0"/>
          </a:p>
          <a:p>
            <a:r>
              <a:rPr lang="en-US" dirty="0">
                <a:hlinkClick r:id="rId10" action="ppaction://hlinksldjump"/>
              </a:rPr>
              <a:t>Emotional Intelligence</a:t>
            </a:r>
            <a:endParaRPr lang="en-US" dirty="0"/>
          </a:p>
          <a:p>
            <a:r>
              <a:rPr lang="en-US" dirty="0">
                <a:hlinkClick r:id="rId11" action="ppaction://hlinksldjump"/>
              </a:rPr>
              <a:t>Team</a:t>
            </a:r>
            <a:endParaRPr lang="en-US" dirty="0"/>
          </a:p>
          <a:p>
            <a:r>
              <a:rPr lang="en-US" dirty="0">
                <a:hlinkClick r:id="rId12" action="ppaction://hlinksldjump"/>
              </a:rPr>
              <a:t>Leadership</a:t>
            </a:r>
            <a:endParaRPr lang="en-US" dirty="0"/>
          </a:p>
          <a:p>
            <a:r>
              <a:rPr lang="en-US" dirty="0">
                <a:hlinkClick r:id="rId13" action="ppaction://hlinksldjump"/>
              </a:rPr>
              <a:t>Internship</a:t>
            </a:r>
            <a:endParaRPr lang="en-US" dirty="0"/>
          </a:p>
          <a:p>
            <a:endParaRPr lang="en-US" dirty="0"/>
          </a:p>
        </p:txBody>
      </p:sp>
      <p:sp>
        <p:nvSpPr>
          <p:cNvPr id="5" name="Text Placeholder 4">
            <a:extLst>
              <a:ext uri="{FF2B5EF4-FFF2-40B4-BE49-F238E27FC236}">
                <a16:creationId xmlns:a16="http://schemas.microsoft.com/office/drawing/2014/main" id="{C04394A3-43FE-4622-BAA7-71992E066E62}"/>
              </a:ext>
            </a:extLst>
          </p:cNvPr>
          <p:cNvSpPr>
            <a:spLocks noGrp="1"/>
          </p:cNvSpPr>
          <p:nvPr>
            <p:ph type="body" sz="quarter" idx="3"/>
          </p:nvPr>
        </p:nvSpPr>
        <p:spPr/>
        <p:txBody>
          <a:bodyPr>
            <a:normAutofit fontScale="92500"/>
          </a:bodyPr>
          <a:lstStyle/>
          <a:p>
            <a:r>
              <a:rPr lang="en-US" dirty="0"/>
              <a:t>Engagement</a:t>
            </a:r>
          </a:p>
        </p:txBody>
      </p:sp>
      <p:sp>
        <p:nvSpPr>
          <p:cNvPr id="6" name="Content Placeholder 5">
            <a:extLst>
              <a:ext uri="{FF2B5EF4-FFF2-40B4-BE49-F238E27FC236}">
                <a16:creationId xmlns:a16="http://schemas.microsoft.com/office/drawing/2014/main" id="{29410CCF-5B76-493C-8538-1C161288EAC9}"/>
              </a:ext>
            </a:extLst>
          </p:cNvPr>
          <p:cNvSpPr>
            <a:spLocks noGrp="1"/>
          </p:cNvSpPr>
          <p:nvPr>
            <p:ph sz="quarter" idx="4"/>
          </p:nvPr>
        </p:nvSpPr>
        <p:spPr/>
        <p:txBody>
          <a:bodyPr>
            <a:normAutofit fontScale="92500" lnSpcReduction="20000"/>
          </a:bodyPr>
          <a:lstStyle/>
          <a:p>
            <a:r>
              <a:rPr lang="en-US" dirty="0">
                <a:hlinkClick r:id="rId14" action="ppaction://hlinksldjump"/>
              </a:rPr>
              <a:t>Corporate Coaching Sessions</a:t>
            </a:r>
            <a:endParaRPr lang="en-US" dirty="0"/>
          </a:p>
          <a:p>
            <a:r>
              <a:rPr lang="en-US" dirty="0">
                <a:hlinkClick r:id="rId15" action="ppaction://hlinksldjump"/>
              </a:rPr>
              <a:t>Class Interactions</a:t>
            </a:r>
            <a:endParaRPr lang="en-US" dirty="0"/>
          </a:p>
          <a:p>
            <a:r>
              <a:rPr lang="en-US" dirty="0">
                <a:hlinkClick r:id="rId16" action="ppaction://hlinksldjump"/>
              </a:rPr>
              <a:t>Discussion Forums</a:t>
            </a:r>
            <a:endParaRPr lang="en-US" dirty="0"/>
          </a:p>
          <a:p>
            <a:r>
              <a:rPr lang="en-US" dirty="0">
                <a:hlinkClick r:id="rId17" action="ppaction://hlinksldjump"/>
              </a:rPr>
              <a:t>Advisory Board</a:t>
            </a:r>
            <a:endParaRPr lang="en-US" dirty="0"/>
          </a:p>
          <a:p>
            <a:r>
              <a:rPr lang="en-US" dirty="0">
                <a:hlinkClick r:id="rId18" action="ppaction://hlinksldjump"/>
              </a:rPr>
              <a:t>Job Shadow List</a:t>
            </a:r>
            <a:endParaRPr lang="en-US" dirty="0"/>
          </a:p>
          <a:p>
            <a:r>
              <a:rPr lang="en-US" dirty="0">
                <a:hlinkClick r:id="rId19" action="ppaction://hlinksldjump"/>
              </a:rPr>
              <a:t>Networking Night</a:t>
            </a:r>
            <a:endParaRPr lang="en-US" dirty="0"/>
          </a:p>
          <a:p>
            <a:r>
              <a:rPr lang="en-US" dirty="0">
                <a:hlinkClick r:id="rId20" action="ppaction://hlinksldjump"/>
              </a:rPr>
              <a:t>Fete</a:t>
            </a:r>
            <a:endParaRPr lang="en-US" dirty="0"/>
          </a:p>
          <a:p>
            <a:r>
              <a:rPr lang="en-US" dirty="0">
                <a:hlinkClick r:id="rId21" action="ppaction://hlinksldjump"/>
              </a:rPr>
              <a:t>Internal Sales Competition</a:t>
            </a:r>
            <a:endParaRPr lang="en-US" dirty="0"/>
          </a:p>
          <a:p>
            <a:endParaRPr lang="en-US" dirty="0"/>
          </a:p>
          <a:p>
            <a:r>
              <a:rPr lang="en-US" dirty="0">
                <a:hlinkClick r:id="rId22" action="ppaction://hlinksldjump"/>
              </a:rPr>
              <a:t>Nation’s TOP + AVAILABLE sales talent</a:t>
            </a:r>
            <a:endParaRPr lang="en-US" dirty="0"/>
          </a:p>
        </p:txBody>
      </p:sp>
      <p:pic>
        <p:nvPicPr>
          <p:cNvPr id="12" name="Picture 11">
            <a:hlinkClick r:id="rId23" action="ppaction://hlinksldjump"/>
            <a:extLst>
              <a:ext uri="{FF2B5EF4-FFF2-40B4-BE49-F238E27FC236}">
                <a16:creationId xmlns:a16="http://schemas.microsoft.com/office/drawing/2014/main" id="{D457B82F-DEBE-4900-9842-8170966C6928}"/>
              </a:ext>
            </a:extLst>
          </p:cNvPr>
          <p:cNvPicPr>
            <a:picLocks noChangeAspect="1"/>
          </p:cNvPicPr>
          <p:nvPr/>
        </p:nvPicPr>
        <p:blipFill>
          <a:blip r:embed="rId24"/>
          <a:stretch>
            <a:fillRect/>
          </a:stretch>
        </p:blipFill>
        <p:spPr>
          <a:xfrm>
            <a:off x="6729844" y="6126163"/>
            <a:ext cx="634039" cy="542591"/>
          </a:xfrm>
          <a:prstGeom prst="rect">
            <a:avLst/>
          </a:prstGeom>
        </p:spPr>
      </p:pic>
      <p:sp>
        <p:nvSpPr>
          <p:cNvPr id="13" name="Action Button: Go to Beginning 12">
            <a:hlinkClick r:id="rId25" action="ppaction://hlinksldjump" highlightClick="1"/>
            <a:extLst>
              <a:ext uri="{FF2B5EF4-FFF2-40B4-BE49-F238E27FC236}">
                <a16:creationId xmlns:a16="http://schemas.microsoft.com/office/drawing/2014/main" id="{70041A4D-4B4E-4495-95CC-E5CFEB37498E}"/>
              </a:ext>
            </a:extLst>
          </p:cNvPr>
          <p:cNvSpPr/>
          <p:nvPr/>
        </p:nvSpPr>
        <p:spPr>
          <a:xfrm>
            <a:off x="7453474" y="6126163"/>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ction Button: Go Back or Previous 9">
            <a:hlinkClick r:id="" action="ppaction://hlinkshowjump?jump=lastslideviewed" highlightClick="1"/>
            <a:extLst>
              <a:ext uri="{FF2B5EF4-FFF2-40B4-BE49-F238E27FC236}">
                <a16:creationId xmlns:a16="http://schemas.microsoft.com/office/drawing/2014/main" id="{924EDB6A-1D28-4285-9EE9-C9D3F978C4E6}"/>
              </a:ext>
            </a:extLst>
          </p:cNvPr>
          <p:cNvSpPr/>
          <p:nvPr/>
        </p:nvSpPr>
        <p:spPr>
          <a:xfrm>
            <a:off x="8197352" y="6126163"/>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74278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7C40A-AFD2-4A32-B4CC-0DAB70BBC5CB}"/>
              </a:ext>
            </a:extLst>
          </p:cNvPr>
          <p:cNvSpPr>
            <a:spLocks noGrp="1"/>
          </p:cNvSpPr>
          <p:nvPr>
            <p:ph type="title"/>
          </p:nvPr>
        </p:nvSpPr>
        <p:spPr/>
        <p:txBody>
          <a:bodyPr/>
          <a:lstStyle/>
          <a:p>
            <a:r>
              <a:rPr lang="en-US" dirty="0"/>
              <a:t>Pre-Screening</a:t>
            </a:r>
          </a:p>
        </p:txBody>
      </p:sp>
      <p:sp>
        <p:nvSpPr>
          <p:cNvPr id="3" name="Content Placeholder 2">
            <a:extLst>
              <a:ext uri="{FF2B5EF4-FFF2-40B4-BE49-F238E27FC236}">
                <a16:creationId xmlns:a16="http://schemas.microsoft.com/office/drawing/2014/main" id="{4E4FBE8F-D9F9-4FC6-BB1C-D7490CA46C97}"/>
              </a:ext>
            </a:extLst>
          </p:cNvPr>
          <p:cNvSpPr>
            <a:spLocks noGrp="1"/>
          </p:cNvSpPr>
          <p:nvPr>
            <p:ph idx="1"/>
          </p:nvPr>
        </p:nvSpPr>
        <p:spPr/>
        <p:txBody>
          <a:bodyPr/>
          <a:lstStyle/>
          <a:p>
            <a:r>
              <a:rPr lang="en-US" dirty="0">
                <a:hlinkClick r:id="rId2" action="ppaction://hlinksldjump"/>
              </a:rPr>
              <a:t>Internal Sales Competition (ISC)</a:t>
            </a:r>
            <a:endParaRPr lang="en-US" dirty="0"/>
          </a:p>
          <a:p>
            <a:r>
              <a:rPr lang="en-US" dirty="0">
                <a:hlinkClick r:id="rId3" action="ppaction://hlinksldjump"/>
              </a:rPr>
              <a:t>Networking Night</a:t>
            </a:r>
            <a:endParaRPr lang="en-US" dirty="0"/>
          </a:p>
          <a:p>
            <a:r>
              <a:rPr lang="en-US" dirty="0">
                <a:hlinkClick r:id="rId4" action="ppaction://hlinksldjump"/>
              </a:rPr>
              <a:t>Fete</a:t>
            </a:r>
            <a:endParaRPr lang="en-US" dirty="0"/>
          </a:p>
          <a:p>
            <a:r>
              <a:rPr lang="en-US" dirty="0">
                <a:hlinkClick r:id="rId5" action="ppaction://hlinksldjump"/>
              </a:rPr>
              <a:t>Corporate Coaching Sessions</a:t>
            </a:r>
            <a:endParaRPr lang="en-US" dirty="0"/>
          </a:p>
          <a:p>
            <a:r>
              <a:rPr lang="en-US" dirty="0">
                <a:hlinkClick r:id="rId6" action="ppaction://hlinksldjump"/>
              </a:rPr>
              <a:t>Role Play Channel</a:t>
            </a:r>
            <a:endParaRPr lang="en-US" dirty="0"/>
          </a:p>
        </p:txBody>
      </p:sp>
      <p:pic>
        <p:nvPicPr>
          <p:cNvPr id="5" name="Picture 4">
            <a:hlinkClick r:id="rId7" action="ppaction://hlinksldjump"/>
            <a:extLst>
              <a:ext uri="{FF2B5EF4-FFF2-40B4-BE49-F238E27FC236}">
                <a16:creationId xmlns:a16="http://schemas.microsoft.com/office/drawing/2014/main" id="{5A9F25A5-2BE7-4470-A5C5-9C559212049B}"/>
              </a:ext>
            </a:extLst>
          </p:cNvPr>
          <p:cNvPicPr>
            <a:picLocks noChangeAspect="1"/>
          </p:cNvPicPr>
          <p:nvPr/>
        </p:nvPicPr>
        <p:blipFill>
          <a:blip r:embed="rId8"/>
          <a:stretch>
            <a:fillRect/>
          </a:stretch>
        </p:blipFill>
        <p:spPr>
          <a:xfrm>
            <a:off x="6667770" y="5854867"/>
            <a:ext cx="634039" cy="542591"/>
          </a:xfrm>
          <a:prstGeom prst="rect">
            <a:avLst/>
          </a:prstGeom>
        </p:spPr>
      </p:pic>
      <p:sp>
        <p:nvSpPr>
          <p:cNvPr id="6" name="Action Button: Go to Beginning 5">
            <a:hlinkClick r:id="rId9" action="ppaction://hlinksldjump" highlightClick="1"/>
            <a:extLst>
              <a:ext uri="{FF2B5EF4-FFF2-40B4-BE49-F238E27FC236}">
                <a16:creationId xmlns:a16="http://schemas.microsoft.com/office/drawing/2014/main" id="{FDB7019E-1EE1-4313-AB59-9B68B8EAC66A}"/>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Go Back or Previous 7">
            <a:hlinkClick r:id="" action="ppaction://hlinkshowjump?jump=lastslideviewed" highlightClick="1"/>
            <a:extLst>
              <a:ext uri="{FF2B5EF4-FFF2-40B4-BE49-F238E27FC236}">
                <a16:creationId xmlns:a16="http://schemas.microsoft.com/office/drawing/2014/main" id="{247655CB-3405-4527-A6A3-E61DC8885F3B}"/>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8245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18CDB-0B9A-452A-8F1A-D7CEC10F40F8}"/>
              </a:ext>
            </a:extLst>
          </p:cNvPr>
          <p:cNvSpPr>
            <a:spLocks noGrp="1"/>
          </p:cNvSpPr>
          <p:nvPr>
            <p:ph type="title"/>
          </p:nvPr>
        </p:nvSpPr>
        <p:spPr/>
        <p:txBody>
          <a:bodyPr/>
          <a:lstStyle/>
          <a:p>
            <a:r>
              <a:rPr lang="en-US" dirty="0"/>
              <a:t>Role Play Channel</a:t>
            </a:r>
          </a:p>
        </p:txBody>
      </p:sp>
      <p:sp>
        <p:nvSpPr>
          <p:cNvPr id="5" name="Content Placeholder 4">
            <a:extLst>
              <a:ext uri="{FF2B5EF4-FFF2-40B4-BE49-F238E27FC236}">
                <a16:creationId xmlns:a16="http://schemas.microsoft.com/office/drawing/2014/main" id="{48AC2366-47ED-4964-A5EC-268B7FFDB4A5}"/>
              </a:ext>
            </a:extLst>
          </p:cNvPr>
          <p:cNvSpPr>
            <a:spLocks noGrp="1"/>
          </p:cNvSpPr>
          <p:nvPr>
            <p:ph sz="half" idx="1"/>
          </p:nvPr>
        </p:nvSpPr>
        <p:spPr>
          <a:xfrm>
            <a:off x="457200" y="1469389"/>
            <a:ext cx="4038600" cy="4525963"/>
          </a:xfrm>
        </p:spPr>
        <p:txBody>
          <a:bodyPr>
            <a:normAutofit fontScale="92500" lnSpcReduction="10000"/>
          </a:bodyPr>
          <a:lstStyle/>
          <a:p>
            <a:r>
              <a:rPr lang="en-US" dirty="0"/>
              <a:t>View student role plays to experience the quality, coachability, and growth</a:t>
            </a:r>
          </a:p>
          <a:p>
            <a:r>
              <a:rPr lang="en-US" dirty="0"/>
              <a:t>Students do 8-9 graded role plays before graduation and at least half are recorded</a:t>
            </a:r>
          </a:p>
          <a:p>
            <a:r>
              <a:rPr lang="en-US" dirty="0"/>
              <a:t>200 role plays each semester</a:t>
            </a:r>
          </a:p>
          <a:p>
            <a:r>
              <a:rPr lang="en-US" dirty="0"/>
              <a:t>Sales Competition Team (SCT) prep role plays</a:t>
            </a:r>
          </a:p>
          <a:p>
            <a:endParaRPr lang="en-US" dirty="0"/>
          </a:p>
        </p:txBody>
      </p:sp>
      <p:pic>
        <p:nvPicPr>
          <p:cNvPr id="7" name="Content Placeholder 6">
            <a:extLst>
              <a:ext uri="{FF2B5EF4-FFF2-40B4-BE49-F238E27FC236}">
                <a16:creationId xmlns:a16="http://schemas.microsoft.com/office/drawing/2014/main" id="{C0E2F0D4-5678-4CAC-B3B2-8F7573ECFF34}"/>
              </a:ext>
            </a:extLst>
          </p:cNvPr>
          <p:cNvPicPr>
            <a:picLocks noGrp="1" noChangeAspect="1"/>
          </p:cNvPicPr>
          <p:nvPr>
            <p:ph sz="half" idx="2"/>
          </p:nvPr>
        </p:nvPicPr>
        <p:blipFill>
          <a:blip r:embed="rId2"/>
          <a:stretch>
            <a:fillRect/>
          </a:stretch>
        </p:blipFill>
        <p:spPr>
          <a:xfrm>
            <a:off x="4648200" y="2248311"/>
            <a:ext cx="4038600" cy="3229740"/>
          </a:xfrm>
          <a:prstGeom prst="rect">
            <a:avLst/>
          </a:prstGeom>
        </p:spPr>
      </p:pic>
      <p:graphicFrame>
        <p:nvGraphicFramePr>
          <p:cNvPr id="4" name="Table 3">
            <a:extLst>
              <a:ext uri="{FF2B5EF4-FFF2-40B4-BE49-F238E27FC236}">
                <a16:creationId xmlns:a16="http://schemas.microsoft.com/office/drawing/2014/main" id="{E38FD74E-A7B7-40DE-9448-FD42816DD7F4}"/>
              </a:ext>
            </a:extLst>
          </p:cNvPr>
          <p:cNvGraphicFramePr>
            <a:graphicFrameLocks noGrp="1"/>
          </p:cNvGraphicFramePr>
          <p:nvPr>
            <p:extLst>
              <p:ext uri="{D42A27DB-BD31-4B8C-83A1-F6EECF244321}">
                <p14:modId xmlns:p14="http://schemas.microsoft.com/office/powerpoint/2010/main" val="3487857313"/>
              </p:ext>
            </p:extLst>
          </p:nvPr>
        </p:nvGraphicFramePr>
        <p:xfrm>
          <a:off x="471996" y="5791200"/>
          <a:ext cx="5090603" cy="408305"/>
        </p:xfrm>
        <a:graphic>
          <a:graphicData uri="http://schemas.openxmlformats.org/drawingml/2006/table">
            <a:tbl>
              <a:tblPr firstRow="1" firstCol="1" lastRow="1" lastCol="1" bandRow="1" bandCol="1"/>
              <a:tblGrid>
                <a:gridCol w="1017802">
                  <a:extLst>
                    <a:ext uri="{9D8B030D-6E8A-4147-A177-3AD203B41FA5}">
                      <a16:colId xmlns:a16="http://schemas.microsoft.com/office/drawing/2014/main" val="2760736248"/>
                    </a:ext>
                  </a:extLst>
                </a:gridCol>
                <a:gridCol w="1018333">
                  <a:extLst>
                    <a:ext uri="{9D8B030D-6E8A-4147-A177-3AD203B41FA5}">
                      <a16:colId xmlns:a16="http://schemas.microsoft.com/office/drawing/2014/main" val="992889329"/>
                    </a:ext>
                  </a:extLst>
                </a:gridCol>
                <a:gridCol w="1017802">
                  <a:extLst>
                    <a:ext uri="{9D8B030D-6E8A-4147-A177-3AD203B41FA5}">
                      <a16:colId xmlns:a16="http://schemas.microsoft.com/office/drawing/2014/main" val="3288195538"/>
                    </a:ext>
                  </a:extLst>
                </a:gridCol>
                <a:gridCol w="1018333">
                  <a:extLst>
                    <a:ext uri="{9D8B030D-6E8A-4147-A177-3AD203B41FA5}">
                      <a16:colId xmlns:a16="http://schemas.microsoft.com/office/drawing/2014/main" val="3195407014"/>
                    </a:ext>
                  </a:extLst>
                </a:gridCol>
                <a:gridCol w="1018333">
                  <a:extLst>
                    <a:ext uri="{9D8B030D-6E8A-4147-A177-3AD203B41FA5}">
                      <a16:colId xmlns:a16="http://schemas.microsoft.com/office/drawing/2014/main" val="3807491432"/>
                    </a:ext>
                  </a:extLst>
                </a:gridCol>
              </a:tblGrid>
              <a:tr h="393225">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Diamond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Platinum</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Gold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Recog</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Recruit</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 la Carte</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$500</a:t>
                      </a: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4232661"/>
                  </a:ext>
                </a:extLst>
              </a:tr>
            </a:tbl>
          </a:graphicData>
        </a:graphic>
      </p:graphicFrame>
      <p:pic>
        <p:nvPicPr>
          <p:cNvPr id="8" name="Picture 7">
            <a:hlinkClick r:id="rId3" action="ppaction://hlinksldjump"/>
            <a:extLst>
              <a:ext uri="{FF2B5EF4-FFF2-40B4-BE49-F238E27FC236}">
                <a16:creationId xmlns:a16="http://schemas.microsoft.com/office/drawing/2014/main" id="{0590CE13-1B13-4175-990F-B5F7E6A0F9EA}"/>
              </a:ext>
            </a:extLst>
          </p:cNvPr>
          <p:cNvPicPr>
            <a:picLocks noChangeAspect="1"/>
          </p:cNvPicPr>
          <p:nvPr/>
        </p:nvPicPr>
        <p:blipFill>
          <a:blip r:embed="rId4"/>
          <a:stretch>
            <a:fillRect/>
          </a:stretch>
        </p:blipFill>
        <p:spPr>
          <a:xfrm>
            <a:off x="6578179" y="5791200"/>
            <a:ext cx="634039" cy="542591"/>
          </a:xfrm>
          <a:prstGeom prst="rect">
            <a:avLst/>
          </a:prstGeom>
        </p:spPr>
      </p:pic>
      <p:sp>
        <p:nvSpPr>
          <p:cNvPr id="9" name="Action Button: Go to Beginning 8">
            <a:hlinkClick r:id="rId5" action="ppaction://hlinksldjump" highlightClick="1"/>
            <a:extLst>
              <a:ext uri="{FF2B5EF4-FFF2-40B4-BE49-F238E27FC236}">
                <a16:creationId xmlns:a16="http://schemas.microsoft.com/office/drawing/2014/main" id="{8E804137-A513-4A8A-AB54-B5A1FD0B3AD5}"/>
              </a:ext>
            </a:extLst>
          </p:cNvPr>
          <p:cNvSpPr/>
          <p:nvPr/>
        </p:nvSpPr>
        <p:spPr>
          <a:xfrm>
            <a:off x="7301809" y="5791200"/>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867EA08-BE30-4DBB-A3B1-A311FBBFA42F}"/>
              </a:ext>
            </a:extLst>
          </p:cNvPr>
          <p:cNvPicPr>
            <a:picLocks noChangeAspect="1"/>
          </p:cNvPicPr>
          <p:nvPr/>
        </p:nvPicPr>
        <p:blipFill>
          <a:blip r:embed="rId6"/>
          <a:stretch>
            <a:fillRect/>
          </a:stretch>
        </p:blipFill>
        <p:spPr>
          <a:xfrm>
            <a:off x="7401323" y="554980"/>
            <a:ext cx="1427413" cy="1649937"/>
          </a:xfrm>
          <a:prstGeom prst="rect">
            <a:avLst/>
          </a:prstGeom>
        </p:spPr>
      </p:pic>
      <p:sp>
        <p:nvSpPr>
          <p:cNvPr id="11" name="Action Button: Go Back or Previous 10">
            <a:hlinkClick r:id="" action="ppaction://hlinkshowjump?jump=lastslideviewed" highlightClick="1"/>
            <a:extLst>
              <a:ext uri="{FF2B5EF4-FFF2-40B4-BE49-F238E27FC236}">
                <a16:creationId xmlns:a16="http://schemas.microsoft.com/office/drawing/2014/main" id="{E9F9463D-98D0-4E32-9F89-B322151E4819}"/>
              </a:ext>
            </a:extLst>
          </p:cNvPr>
          <p:cNvSpPr/>
          <p:nvPr/>
        </p:nvSpPr>
        <p:spPr>
          <a:xfrm>
            <a:off x="8049715" y="5791200"/>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4950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C2685-652F-485F-86C5-658B288F3826}"/>
              </a:ext>
            </a:extLst>
          </p:cNvPr>
          <p:cNvSpPr>
            <a:spLocks noGrp="1"/>
          </p:cNvSpPr>
          <p:nvPr>
            <p:ph type="title"/>
          </p:nvPr>
        </p:nvSpPr>
        <p:spPr/>
        <p:txBody>
          <a:bodyPr/>
          <a:lstStyle/>
          <a:p>
            <a:r>
              <a:rPr lang="en-US" dirty="0"/>
              <a:t>Build Employer Brand Awareness</a:t>
            </a:r>
          </a:p>
        </p:txBody>
      </p:sp>
      <p:sp>
        <p:nvSpPr>
          <p:cNvPr id="3" name="Content Placeholder 2">
            <a:extLst>
              <a:ext uri="{FF2B5EF4-FFF2-40B4-BE49-F238E27FC236}">
                <a16:creationId xmlns:a16="http://schemas.microsoft.com/office/drawing/2014/main" id="{58B9F506-DBBF-451B-A800-0CDD0F791770}"/>
              </a:ext>
            </a:extLst>
          </p:cNvPr>
          <p:cNvSpPr>
            <a:spLocks noGrp="1"/>
          </p:cNvSpPr>
          <p:nvPr>
            <p:ph idx="1"/>
          </p:nvPr>
        </p:nvSpPr>
        <p:spPr/>
        <p:txBody>
          <a:bodyPr/>
          <a:lstStyle/>
          <a:p>
            <a:r>
              <a:rPr lang="en-US" dirty="0">
                <a:hlinkClick r:id="rId2" action="ppaction://hlinksldjump"/>
              </a:rPr>
              <a:t>Branding and Naming in Sales Room</a:t>
            </a:r>
            <a:endParaRPr lang="en-US" dirty="0"/>
          </a:p>
          <a:p>
            <a:r>
              <a:rPr lang="en-US" dirty="0">
                <a:hlinkClick r:id="rId3" action="ppaction://hlinksldjump"/>
              </a:rPr>
              <a:t>Logo and Link on ESSPS Websites</a:t>
            </a:r>
            <a:endParaRPr lang="en-US" dirty="0"/>
          </a:p>
          <a:p>
            <a:r>
              <a:rPr lang="en-US" dirty="0">
                <a:hlinkClick r:id="rId4" action="ppaction://hlinksldjump"/>
              </a:rPr>
              <a:t>Organization and Key Individual Profiles in the Memberclicks Directory</a:t>
            </a:r>
            <a:endParaRPr lang="en-US" dirty="0"/>
          </a:p>
          <a:p>
            <a:r>
              <a:rPr lang="en-US" dirty="0">
                <a:hlinkClick r:id="rId5" action="ppaction://hlinksldjump"/>
              </a:rPr>
              <a:t>Recruiting Video in Spotlight, Channel, Memberclicks</a:t>
            </a:r>
            <a:endParaRPr lang="en-US" dirty="0"/>
          </a:p>
          <a:p>
            <a:r>
              <a:rPr lang="en-US" dirty="0">
                <a:hlinkClick r:id="rId6" action="ppaction://hlinksldjump"/>
              </a:rPr>
              <a:t>Partner Feature in Memberclicks</a:t>
            </a:r>
            <a:endParaRPr lang="en-US" dirty="0"/>
          </a:p>
          <a:p>
            <a:endParaRPr lang="en-US" dirty="0"/>
          </a:p>
        </p:txBody>
      </p:sp>
      <p:pic>
        <p:nvPicPr>
          <p:cNvPr id="5" name="Picture 4">
            <a:hlinkClick r:id="rId7" action="ppaction://hlinksldjump"/>
            <a:extLst>
              <a:ext uri="{FF2B5EF4-FFF2-40B4-BE49-F238E27FC236}">
                <a16:creationId xmlns:a16="http://schemas.microsoft.com/office/drawing/2014/main" id="{74DFE161-AA19-494C-A61C-3CFA12C3A923}"/>
              </a:ext>
            </a:extLst>
          </p:cNvPr>
          <p:cNvPicPr>
            <a:picLocks noChangeAspect="1"/>
          </p:cNvPicPr>
          <p:nvPr/>
        </p:nvPicPr>
        <p:blipFill>
          <a:blip r:embed="rId8"/>
          <a:stretch>
            <a:fillRect/>
          </a:stretch>
        </p:blipFill>
        <p:spPr>
          <a:xfrm>
            <a:off x="6667770" y="5854867"/>
            <a:ext cx="634039" cy="542591"/>
          </a:xfrm>
          <a:prstGeom prst="rect">
            <a:avLst/>
          </a:prstGeom>
        </p:spPr>
      </p:pic>
      <p:sp>
        <p:nvSpPr>
          <p:cNvPr id="6" name="Action Button: Go to Beginning 5">
            <a:hlinkClick r:id="rId9" action="ppaction://hlinksldjump" highlightClick="1"/>
            <a:extLst>
              <a:ext uri="{FF2B5EF4-FFF2-40B4-BE49-F238E27FC236}">
                <a16:creationId xmlns:a16="http://schemas.microsoft.com/office/drawing/2014/main" id="{D5DFE42D-2152-440C-9596-A4CCEAFE032E}"/>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Go Back or Previous 7">
            <a:hlinkClick r:id="" action="ppaction://hlinkshowjump?jump=lastslideviewed" highlightClick="1"/>
            <a:extLst>
              <a:ext uri="{FF2B5EF4-FFF2-40B4-BE49-F238E27FC236}">
                <a16:creationId xmlns:a16="http://schemas.microsoft.com/office/drawing/2014/main" id="{68AB0E66-3F5A-4104-B9A5-A13CC77B3C71}"/>
              </a:ext>
            </a:extLst>
          </p:cNvPr>
          <p:cNvSpPr/>
          <p:nvPr/>
        </p:nvSpPr>
        <p:spPr>
          <a:xfrm>
            <a:off x="8144749"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93464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FBF4E-0F73-426A-AD77-C4A860DF3F5A}"/>
              </a:ext>
            </a:extLst>
          </p:cNvPr>
          <p:cNvSpPr>
            <a:spLocks noGrp="1"/>
          </p:cNvSpPr>
          <p:nvPr>
            <p:ph type="title"/>
          </p:nvPr>
        </p:nvSpPr>
        <p:spPr/>
        <p:txBody>
          <a:bodyPr>
            <a:normAutofit fontScale="90000"/>
          </a:bodyPr>
          <a:lstStyle/>
          <a:p>
            <a:r>
              <a:rPr lang="en-US" dirty="0"/>
              <a:t>Branding and Naming in Sales Room</a:t>
            </a:r>
          </a:p>
        </p:txBody>
      </p:sp>
      <p:sp>
        <p:nvSpPr>
          <p:cNvPr id="3" name="Content Placeholder 2">
            <a:extLst>
              <a:ext uri="{FF2B5EF4-FFF2-40B4-BE49-F238E27FC236}">
                <a16:creationId xmlns:a16="http://schemas.microsoft.com/office/drawing/2014/main" id="{BFD3E302-BC3C-42AA-A4C0-FB0CA8FB890D}"/>
              </a:ext>
            </a:extLst>
          </p:cNvPr>
          <p:cNvSpPr>
            <a:spLocks noGrp="1"/>
          </p:cNvSpPr>
          <p:nvPr>
            <p:ph sz="half" idx="1"/>
          </p:nvPr>
        </p:nvSpPr>
        <p:spPr/>
        <p:txBody>
          <a:bodyPr>
            <a:normAutofit lnSpcReduction="10000"/>
          </a:bodyPr>
          <a:lstStyle/>
          <a:p>
            <a:pPr lvl="0"/>
            <a:r>
              <a:rPr lang="en-US" sz="1600" b="1" dirty="0"/>
              <a:t>Name on Door - </a:t>
            </a:r>
            <a:r>
              <a:rPr lang="en-US" sz="1600" dirty="0"/>
              <a:t>Be </a:t>
            </a:r>
            <a:r>
              <a:rPr lang="en-US" sz="1600" dirty="0">
                <a:effectLst>
                  <a:outerShdw blurRad="38100" dist="38100" dir="2700000" algn="tl">
                    <a:srgbClr val="000000">
                      <a:alpha val="43137"/>
                    </a:srgbClr>
                  </a:outerShdw>
                </a:effectLst>
              </a:rPr>
              <a:t>seen by </a:t>
            </a:r>
            <a:r>
              <a:rPr lang="en-US" sz="1600" dirty="0"/>
              <a:t>the UToledo sales students </a:t>
            </a:r>
            <a:r>
              <a:rPr lang="en-US" sz="1600" dirty="0">
                <a:effectLst>
                  <a:outerShdw blurRad="38100" dist="38100" dir="2700000" algn="tl">
                    <a:srgbClr val="000000">
                      <a:alpha val="43137"/>
                    </a:srgbClr>
                  </a:outerShdw>
                </a:effectLst>
              </a:rPr>
              <a:t>(approximately 200)</a:t>
            </a:r>
            <a:r>
              <a:rPr lang="en-US" sz="1600" dirty="0"/>
              <a:t>, prospective students/families, recruiters, and special guests when they are in the ESSPS Suites to role play, pitch, take make-up exams, tour, benchmark, </a:t>
            </a:r>
            <a:r>
              <a:rPr lang="en-US" sz="1600" dirty="0" err="1"/>
              <a:t>etc</a:t>
            </a:r>
            <a:endParaRPr lang="en-US" sz="1600" dirty="0"/>
          </a:p>
          <a:p>
            <a:pPr lvl="0"/>
            <a:r>
              <a:rPr lang="en-US" sz="1600" b="1" dirty="0"/>
              <a:t>Interest Piece in Room - </a:t>
            </a:r>
            <a:r>
              <a:rPr lang="en-US" sz="1600" dirty="0"/>
              <a:t>Wall decoration (approximately 3ft*3ft) that communicates the partner’s culture, achievements, opportunities, etc.  Visible to all who enter the room and most or all who walk past in the hallway</a:t>
            </a:r>
          </a:p>
          <a:p>
            <a:pPr lvl="0"/>
            <a:r>
              <a:rPr lang="en-US" sz="1600" b="1" dirty="0"/>
              <a:t>Logo in Room - </a:t>
            </a:r>
            <a:r>
              <a:rPr lang="en-US" sz="1600" dirty="0"/>
              <a:t>Partner also gets their logo on the wall (approximately 3ft*1ft). </a:t>
            </a:r>
            <a:r>
              <a:rPr lang="en-US" sz="1600" dirty="0">
                <a:latin typeface="Calibri" panose="020F0502020204030204" pitchFamily="34" charset="0"/>
                <a:cs typeface="Times New Roman" panose="02020603050405020304" pitchFamily="18" charset="0"/>
              </a:rPr>
              <a:t>C</a:t>
            </a:r>
            <a:r>
              <a:rPr lang="en-US" sz="1600" dirty="0">
                <a:latin typeface="Calibri" panose="020F0502020204030204" pitchFamily="34" charset="0"/>
                <a:ea typeface="Calibri" panose="020F0502020204030204" pitchFamily="34" charset="0"/>
                <a:cs typeface="Times New Roman" panose="02020603050405020304" pitchFamily="18" charset="0"/>
              </a:rPr>
              <a:t>ompany logo will be seen in approximately </a:t>
            </a:r>
            <a:r>
              <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140 role play videos (approximately 600 views) </a:t>
            </a:r>
            <a:r>
              <a:rPr lang="en-US" sz="1600" dirty="0">
                <a:latin typeface="Calibri" panose="020F0502020204030204" pitchFamily="34" charset="0"/>
                <a:ea typeface="Calibri" panose="020F0502020204030204" pitchFamily="34" charset="0"/>
                <a:cs typeface="Times New Roman" panose="02020603050405020304" pitchFamily="18" charset="0"/>
              </a:rPr>
              <a:t>over the course of 1 year.</a:t>
            </a:r>
            <a:endParaRPr lang="en-US" sz="1600" dirty="0"/>
          </a:p>
        </p:txBody>
      </p:sp>
      <p:sp>
        <p:nvSpPr>
          <p:cNvPr id="5" name="Content Placeholder 4">
            <a:extLst>
              <a:ext uri="{FF2B5EF4-FFF2-40B4-BE49-F238E27FC236}">
                <a16:creationId xmlns:a16="http://schemas.microsoft.com/office/drawing/2014/main" id="{1A4B848D-BCBA-4FD3-BA22-BAE2CD9FBFEB}"/>
              </a:ext>
            </a:extLst>
          </p:cNvPr>
          <p:cNvSpPr>
            <a:spLocks noGrp="1"/>
          </p:cNvSpPr>
          <p:nvPr>
            <p:ph sz="half" idx="2"/>
          </p:nvPr>
        </p:nvSpPr>
        <p:spPr/>
        <p:txBody>
          <a:bodyPr>
            <a:normAutofit lnSpcReduction="10000"/>
          </a:bodyPr>
          <a:lstStyle/>
          <a:p>
            <a:endParaRPr lang="en-US" dirty="0"/>
          </a:p>
        </p:txBody>
      </p:sp>
      <p:graphicFrame>
        <p:nvGraphicFramePr>
          <p:cNvPr id="4" name="Table 3">
            <a:extLst>
              <a:ext uri="{FF2B5EF4-FFF2-40B4-BE49-F238E27FC236}">
                <a16:creationId xmlns:a16="http://schemas.microsoft.com/office/drawing/2014/main" id="{E9929DCC-1B87-4284-8FA4-4BF8429E308B}"/>
              </a:ext>
            </a:extLst>
          </p:cNvPr>
          <p:cNvGraphicFramePr>
            <a:graphicFrameLocks noGrp="1"/>
          </p:cNvGraphicFramePr>
          <p:nvPr>
            <p:extLst>
              <p:ext uri="{D42A27DB-BD31-4B8C-83A1-F6EECF244321}">
                <p14:modId xmlns:p14="http://schemas.microsoft.com/office/powerpoint/2010/main" val="2792692074"/>
              </p:ext>
            </p:extLst>
          </p:nvPr>
        </p:nvGraphicFramePr>
        <p:xfrm>
          <a:off x="457200" y="6019800"/>
          <a:ext cx="5029200" cy="478971"/>
        </p:xfrm>
        <a:graphic>
          <a:graphicData uri="http://schemas.openxmlformats.org/drawingml/2006/table">
            <a:tbl>
              <a:tblPr firstRow="1" firstCol="1" lastRow="1" lastCol="1" bandRow="1" bandCol="1"/>
              <a:tblGrid>
                <a:gridCol w="1005525">
                  <a:extLst>
                    <a:ext uri="{9D8B030D-6E8A-4147-A177-3AD203B41FA5}">
                      <a16:colId xmlns:a16="http://schemas.microsoft.com/office/drawing/2014/main" val="2760736248"/>
                    </a:ext>
                  </a:extLst>
                </a:gridCol>
                <a:gridCol w="1006050">
                  <a:extLst>
                    <a:ext uri="{9D8B030D-6E8A-4147-A177-3AD203B41FA5}">
                      <a16:colId xmlns:a16="http://schemas.microsoft.com/office/drawing/2014/main" val="992889329"/>
                    </a:ext>
                  </a:extLst>
                </a:gridCol>
                <a:gridCol w="1005525">
                  <a:extLst>
                    <a:ext uri="{9D8B030D-6E8A-4147-A177-3AD203B41FA5}">
                      <a16:colId xmlns:a16="http://schemas.microsoft.com/office/drawing/2014/main" val="3288195538"/>
                    </a:ext>
                  </a:extLst>
                </a:gridCol>
                <a:gridCol w="1006050">
                  <a:extLst>
                    <a:ext uri="{9D8B030D-6E8A-4147-A177-3AD203B41FA5}">
                      <a16:colId xmlns:a16="http://schemas.microsoft.com/office/drawing/2014/main" val="3195407014"/>
                    </a:ext>
                  </a:extLst>
                </a:gridCol>
                <a:gridCol w="1006050">
                  <a:extLst>
                    <a:ext uri="{9D8B030D-6E8A-4147-A177-3AD203B41FA5}">
                      <a16:colId xmlns:a16="http://schemas.microsoft.com/office/drawing/2014/main" val="1302477039"/>
                    </a:ext>
                  </a:extLst>
                </a:gridCol>
              </a:tblGrid>
              <a:tr h="478971">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Diamond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Platinum</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Gold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Recog</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Recruit</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 la Carte</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N/A</a:t>
                      </a: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4232661"/>
                  </a:ext>
                </a:extLst>
              </a:tr>
            </a:tbl>
          </a:graphicData>
        </a:graphic>
      </p:graphicFrame>
      <p:pic>
        <p:nvPicPr>
          <p:cNvPr id="7" name="Picture 2">
            <a:extLst>
              <a:ext uri="{FF2B5EF4-FFF2-40B4-BE49-F238E27FC236}">
                <a16:creationId xmlns:a16="http://schemas.microsoft.com/office/drawing/2014/main" id="{AC2E6C51-E726-4D41-9294-7E1484D981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943"/>
          <a:stretch/>
        </p:blipFill>
        <p:spPr bwMode="auto">
          <a:xfrm>
            <a:off x="4529091" y="2135375"/>
            <a:ext cx="4544114" cy="3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hlinkClick r:id="rId3" action="ppaction://hlinksldjump"/>
            <a:extLst>
              <a:ext uri="{FF2B5EF4-FFF2-40B4-BE49-F238E27FC236}">
                <a16:creationId xmlns:a16="http://schemas.microsoft.com/office/drawing/2014/main" id="{C5ADF2BE-7C1C-40B1-A7D9-6599C7C01056}"/>
              </a:ext>
            </a:extLst>
          </p:cNvPr>
          <p:cNvPicPr>
            <a:picLocks noChangeAspect="1"/>
          </p:cNvPicPr>
          <p:nvPr/>
        </p:nvPicPr>
        <p:blipFill>
          <a:blip r:embed="rId4"/>
          <a:stretch>
            <a:fillRect/>
          </a:stretch>
        </p:blipFill>
        <p:spPr>
          <a:xfrm>
            <a:off x="6686402" y="6019800"/>
            <a:ext cx="634039" cy="542591"/>
          </a:xfrm>
          <a:prstGeom prst="rect">
            <a:avLst/>
          </a:prstGeom>
        </p:spPr>
      </p:pic>
      <p:sp>
        <p:nvSpPr>
          <p:cNvPr id="9" name="Action Button: Go to Beginning 8">
            <a:hlinkClick r:id="rId5" action="ppaction://hlinksldjump" highlightClick="1"/>
            <a:extLst>
              <a:ext uri="{FF2B5EF4-FFF2-40B4-BE49-F238E27FC236}">
                <a16:creationId xmlns:a16="http://schemas.microsoft.com/office/drawing/2014/main" id="{EC37174A-D051-45C3-B5AB-62A0E8FF6595}"/>
              </a:ext>
            </a:extLst>
          </p:cNvPr>
          <p:cNvSpPr/>
          <p:nvPr/>
        </p:nvSpPr>
        <p:spPr>
          <a:xfrm>
            <a:off x="7410032" y="6019800"/>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ction Button: Go Back or Previous 10">
            <a:hlinkClick r:id="" action="ppaction://hlinkshowjump?jump=lastslideviewed" highlightClick="1"/>
            <a:extLst>
              <a:ext uri="{FF2B5EF4-FFF2-40B4-BE49-F238E27FC236}">
                <a16:creationId xmlns:a16="http://schemas.microsoft.com/office/drawing/2014/main" id="{E550B6BC-6FBB-432E-ACEA-ACC9A6C16C8A}"/>
              </a:ext>
            </a:extLst>
          </p:cNvPr>
          <p:cNvSpPr/>
          <p:nvPr/>
        </p:nvSpPr>
        <p:spPr>
          <a:xfrm>
            <a:off x="8157938" y="6019800"/>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69556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BD887-6803-4EDC-BFE7-C7CD586BFB14}"/>
              </a:ext>
            </a:extLst>
          </p:cNvPr>
          <p:cNvSpPr>
            <a:spLocks noGrp="1"/>
          </p:cNvSpPr>
          <p:nvPr>
            <p:ph type="title"/>
          </p:nvPr>
        </p:nvSpPr>
        <p:spPr/>
        <p:txBody>
          <a:bodyPr/>
          <a:lstStyle/>
          <a:p>
            <a:r>
              <a:rPr lang="en-US" dirty="0"/>
              <a:t>Logo and Link on ESSPS Websites</a:t>
            </a:r>
          </a:p>
        </p:txBody>
      </p:sp>
      <p:graphicFrame>
        <p:nvGraphicFramePr>
          <p:cNvPr id="4" name="Table 3">
            <a:extLst>
              <a:ext uri="{FF2B5EF4-FFF2-40B4-BE49-F238E27FC236}">
                <a16:creationId xmlns:a16="http://schemas.microsoft.com/office/drawing/2014/main" id="{427AA64E-B2EF-4AC1-A3E4-9F919D73FD39}"/>
              </a:ext>
            </a:extLst>
          </p:cNvPr>
          <p:cNvGraphicFramePr>
            <a:graphicFrameLocks noGrp="1"/>
          </p:cNvGraphicFramePr>
          <p:nvPr>
            <p:extLst>
              <p:ext uri="{D42A27DB-BD31-4B8C-83A1-F6EECF244321}">
                <p14:modId xmlns:p14="http://schemas.microsoft.com/office/powerpoint/2010/main" val="2556321776"/>
              </p:ext>
            </p:extLst>
          </p:nvPr>
        </p:nvGraphicFramePr>
        <p:xfrm>
          <a:off x="473612" y="6175057"/>
          <a:ext cx="5088988" cy="408305"/>
        </p:xfrm>
        <a:graphic>
          <a:graphicData uri="http://schemas.openxmlformats.org/drawingml/2006/table">
            <a:tbl>
              <a:tblPr firstRow="1" firstCol="1" lastRow="1" lastCol="1" bandRow="1" bandCol="1"/>
              <a:tblGrid>
                <a:gridCol w="1017479">
                  <a:extLst>
                    <a:ext uri="{9D8B030D-6E8A-4147-A177-3AD203B41FA5}">
                      <a16:colId xmlns:a16="http://schemas.microsoft.com/office/drawing/2014/main" val="2760736248"/>
                    </a:ext>
                  </a:extLst>
                </a:gridCol>
                <a:gridCol w="1018010">
                  <a:extLst>
                    <a:ext uri="{9D8B030D-6E8A-4147-A177-3AD203B41FA5}">
                      <a16:colId xmlns:a16="http://schemas.microsoft.com/office/drawing/2014/main" val="992889329"/>
                    </a:ext>
                  </a:extLst>
                </a:gridCol>
                <a:gridCol w="1017479">
                  <a:extLst>
                    <a:ext uri="{9D8B030D-6E8A-4147-A177-3AD203B41FA5}">
                      <a16:colId xmlns:a16="http://schemas.microsoft.com/office/drawing/2014/main" val="3288195538"/>
                    </a:ext>
                  </a:extLst>
                </a:gridCol>
                <a:gridCol w="1018010">
                  <a:extLst>
                    <a:ext uri="{9D8B030D-6E8A-4147-A177-3AD203B41FA5}">
                      <a16:colId xmlns:a16="http://schemas.microsoft.com/office/drawing/2014/main" val="3195407014"/>
                    </a:ext>
                  </a:extLst>
                </a:gridCol>
                <a:gridCol w="1018010">
                  <a:extLst>
                    <a:ext uri="{9D8B030D-6E8A-4147-A177-3AD203B41FA5}">
                      <a16:colId xmlns:a16="http://schemas.microsoft.com/office/drawing/2014/main" val="1369995102"/>
                    </a:ext>
                  </a:extLst>
                </a:gridCol>
              </a:tblGrid>
              <a:tr h="393225">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Diamond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Top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Platinum</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High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Gold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Middle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Recog</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Recruit</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Lower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 la Carte</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N/A</a:t>
                      </a: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4232661"/>
                  </a:ext>
                </a:extLst>
              </a:tr>
            </a:tbl>
          </a:graphicData>
        </a:graphic>
      </p:graphicFrame>
      <p:pic>
        <p:nvPicPr>
          <p:cNvPr id="10" name="Picture 9">
            <a:hlinkClick r:id="rId2" action="ppaction://hlinksldjump"/>
            <a:extLst>
              <a:ext uri="{FF2B5EF4-FFF2-40B4-BE49-F238E27FC236}">
                <a16:creationId xmlns:a16="http://schemas.microsoft.com/office/drawing/2014/main" id="{36874F78-AB3D-41FA-B69C-8E05A8DFCBDA}"/>
              </a:ext>
            </a:extLst>
          </p:cNvPr>
          <p:cNvPicPr>
            <a:picLocks noChangeAspect="1"/>
          </p:cNvPicPr>
          <p:nvPr/>
        </p:nvPicPr>
        <p:blipFill>
          <a:blip r:embed="rId3"/>
          <a:stretch>
            <a:fillRect/>
          </a:stretch>
        </p:blipFill>
        <p:spPr>
          <a:xfrm>
            <a:off x="6624696" y="6175057"/>
            <a:ext cx="634039" cy="542591"/>
          </a:xfrm>
          <a:prstGeom prst="rect">
            <a:avLst/>
          </a:prstGeom>
        </p:spPr>
      </p:pic>
      <p:sp>
        <p:nvSpPr>
          <p:cNvPr id="11" name="Action Button: Go to Beginning 10">
            <a:hlinkClick r:id="rId4" action="ppaction://hlinksldjump" highlightClick="1"/>
            <a:extLst>
              <a:ext uri="{FF2B5EF4-FFF2-40B4-BE49-F238E27FC236}">
                <a16:creationId xmlns:a16="http://schemas.microsoft.com/office/drawing/2014/main" id="{9DC1FF0D-EC69-4B5C-B1EF-D82239AA9F31}"/>
              </a:ext>
            </a:extLst>
          </p:cNvPr>
          <p:cNvSpPr/>
          <p:nvPr/>
        </p:nvSpPr>
        <p:spPr>
          <a:xfrm>
            <a:off x="7348326" y="617505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Go Back or Previous 7">
            <a:hlinkClick r:id="" action="ppaction://hlinkshowjump?jump=lastslideviewed" highlightClick="1"/>
            <a:extLst>
              <a:ext uri="{FF2B5EF4-FFF2-40B4-BE49-F238E27FC236}">
                <a16:creationId xmlns:a16="http://schemas.microsoft.com/office/drawing/2014/main" id="{1B096EEC-3AF7-473B-9611-DFC47FFAC3C6}"/>
              </a:ext>
            </a:extLst>
          </p:cNvPr>
          <p:cNvSpPr/>
          <p:nvPr/>
        </p:nvSpPr>
        <p:spPr>
          <a:xfrm>
            <a:off x="8104446" y="617505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6699F73-AFD7-4F7B-9F43-806BB19EF585}"/>
              </a:ext>
            </a:extLst>
          </p:cNvPr>
          <p:cNvPicPr>
            <a:picLocks noChangeAspect="1"/>
          </p:cNvPicPr>
          <p:nvPr/>
        </p:nvPicPr>
        <p:blipFill>
          <a:blip r:embed="rId5"/>
          <a:stretch>
            <a:fillRect/>
          </a:stretch>
        </p:blipFill>
        <p:spPr>
          <a:xfrm>
            <a:off x="815051" y="1295400"/>
            <a:ext cx="7513898" cy="4705165"/>
          </a:xfrm>
          <a:prstGeom prst="rect">
            <a:avLst/>
          </a:prstGeom>
        </p:spPr>
      </p:pic>
    </p:spTree>
    <p:extLst>
      <p:ext uri="{BB962C8B-B14F-4D97-AF65-F5344CB8AC3E}">
        <p14:creationId xmlns:p14="http://schemas.microsoft.com/office/powerpoint/2010/main" val="13710996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6809-B045-42B1-BFA7-D4B4E4B2B14E}"/>
              </a:ext>
            </a:extLst>
          </p:cNvPr>
          <p:cNvSpPr>
            <a:spLocks noGrp="1"/>
          </p:cNvSpPr>
          <p:nvPr>
            <p:ph type="title"/>
          </p:nvPr>
        </p:nvSpPr>
        <p:spPr/>
        <p:txBody>
          <a:bodyPr/>
          <a:lstStyle/>
          <a:p>
            <a:r>
              <a:rPr lang="en-US" dirty="0"/>
              <a:t>Profiles in Memberclicks</a:t>
            </a:r>
          </a:p>
        </p:txBody>
      </p:sp>
      <p:sp>
        <p:nvSpPr>
          <p:cNvPr id="3" name="Content Placeholder 2">
            <a:extLst>
              <a:ext uri="{FF2B5EF4-FFF2-40B4-BE49-F238E27FC236}">
                <a16:creationId xmlns:a16="http://schemas.microsoft.com/office/drawing/2014/main" id="{833F34C1-0DB4-4E12-855D-0E961A310993}"/>
              </a:ext>
            </a:extLst>
          </p:cNvPr>
          <p:cNvSpPr>
            <a:spLocks noGrp="1"/>
          </p:cNvSpPr>
          <p:nvPr>
            <p:ph sz="half" idx="1"/>
          </p:nvPr>
        </p:nvSpPr>
        <p:spPr/>
        <p:txBody>
          <a:bodyPr>
            <a:normAutofit/>
          </a:bodyPr>
          <a:lstStyle/>
          <a:p>
            <a:r>
              <a:rPr lang="en-US" dirty="0"/>
              <a:t>Contact information</a:t>
            </a:r>
          </a:p>
          <a:p>
            <a:r>
              <a:rPr lang="en-US" dirty="0"/>
              <a:t>Job shadowing availability</a:t>
            </a:r>
          </a:p>
          <a:p>
            <a:r>
              <a:rPr lang="en-US" dirty="0"/>
              <a:t>Job descriptions</a:t>
            </a:r>
          </a:p>
          <a:p>
            <a:r>
              <a:rPr lang="en-US" dirty="0"/>
              <a:t>Career lattice</a:t>
            </a:r>
          </a:p>
          <a:p>
            <a:r>
              <a:rPr lang="en-US" dirty="0"/>
              <a:t>Sales development program</a:t>
            </a:r>
          </a:p>
          <a:p>
            <a:r>
              <a:rPr lang="en-US" dirty="0"/>
              <a:t>…and more in </a:t>
            </a:r>
            <a:r>
              <a:rPr lang="en-US" dirty="0">
                <a:hlinkClick r:id="rId2"/>
              </a:rPr>
              <a:t>Memberclicks</a:t>
            </a:r>
            <a:r>
              <a:rPr lang="en-US" dirty="0"/>
              <a:t>!</a:t>
            </a:r>
          </a:p>
          <a:p>
            <a:endParaRPr lang="en-US" dirty="0"/>
          </a:p>
        </p:txBody>
      </p:sp>
      <p:graphicFrame>
        <p:nvGraphicFramePr>
          <p:cNvPr id="4" name="Table 3">
            <a:extLst>
              <a:ext uri="{FF2B5EF4-FFF2-40B4-BE49-F238E27FC236}">
                <a16:creationId xmlns:a16="http://schemas.microsoft.com/office/drawing/2014/main" id="{4795A642-2FF4-4B79-9C8B-D85289D4DC89}"/>
              </a:ext>
            </a:extLst>
          </p:cNvPr>
          <p:cNvGraphicFramePr>
            <a:graphicFrameLocks noGrp="1"/>
          </p:cNvGraphicFramePr>
          <p:nvPr>
            <p:extLst>
              <p:ext uri="{D42A27DB-BD31-4B8C-83A1-F6EECF244321}">
                <p14:modId xmlns:p14="http://schemas.microsoft.com/office/powerpoint/2010/main" val="3861079594"/>
              </p:ext>
            </p:extLst>
          </p:nvPr>
        </p:nvGraphicFramePr>
        <p:xfrm>
          <a:off x="457200" y="6126163"/>
          <a:ext cx="5029199" cy="618617"/>
        </p:xfrm>
        <a:graphic>
          <a:graphicData uri="http://schemas.openxmlformats.org/drawingml/2006/table">
            <a:tbl>
              <a:tblPr firstRow="1" firstCol="1" lastRow="1" lastCol="1" bandRow="1" bandCol="1"/>
              <a:tblGrid>
                <a:gridCol w="1005526">
                  <a:extLst>
                    <a:ext uri="{9D8B030D-6E8A-4147-A177-3AD203B41FA5}">
                      <a16:colId xmlns:a16="http://schemas.microsoft.com/office/drawing/2014/main" val="2760736248"/>
                    </a:ext>
                  </a:extLst>
                </a:gridCol>
                <a:gridCol w="1006049">
                  <a:extLst>
                    <a:ext uri="{9D8B030D-6E8A-4147-A177-3AD203B41FA5}">
                      <a16:colId xmlns:a16="http://schemas.microsoft.com/office/drawing/2014/main" val="992889329"/>
                    </a:ext>
                  </a:extLst>
                </a:gridCol>
                <a:gridCol w="1005526">
                  <a:extLst>
                    <a:ext uri="{9D8B030D-6E8A-4147-A177-3AD203B41FA5}">
                      <a16:colId xmlns:a16="http://schemas.microsoft.com/office/drawing/2014/main" val="3288195538"/>
                    </a:ext>
                  </a:extLst>
                </a:gridCol>
                <a:gridCol w="1006049">
                  <a:extLst>
                    <a:ext uri="{9D8B030D-6E8A-4147-A177-3AD203B41FA5}">
                      <a16:colId xmlns:a16="http://schemas.microsoft.com/office/drawing/2014/main" val="3195407014"/>
                    </a:ext>
                  </a:extLst>
                </a:gridCol>
                <a:gridCol w="1006049">
                  <a:extLst>
                    <a:ext uri="{9D8B030D-6E8A-4147-A177-3AD203B41FA5}">
                      <a16:colId xmlns:a16="http://schemas.microsoft.com/office/drawing/2014/main" val="4078404244"/>
                    </a:ext>
                  </a:extLst>
                </a:gridCol>
              </a:tblGrid>
              <a:tr h="393225">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Diamond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Platinum</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Gold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Recog</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Recruit</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 la Carte</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Temp, org, event only</a:t>
                      </a: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4232661"/>
                  </a:ext>
                </a:extLst>
              </a:tr>
            </a:tbl>
          </a:graphicData>
        </a:graphic>
      </p:graphicFrame>
      <p:pic>
        <p:nvPicPr>
          <p:cNvPr id="11" name="Picture 10">
            <a:hlinkClick r:id="rId3" action="ppaction://hlinksldjump"/>
            <a:extLst>
              <a:ext uri="{FF2B5EF4-FFF2-40B4-BE49-F238E27FC236}">
                <a16:creationId xmlns:a16="http://schemas.microsoft.com/office/drawing/2014/main" id="{5E1AF611-AB62-4224-81F2-C09507915D50}"/>
              </a:ext>
            </a:extLst>
          </p:cNvPr>
          <p:cNvPicPr>
            <a:picLocks noChangeAspect="1"/>
          </p:cNvPicPr>
          <p:nvPr/>
        </p:nvPicPr>
        <p:blipFill>
          <a:blip r:embed="rId4"/>
          <a:stretch>
            <a:fillRect/>
          </a:stretch>
        </p:blipFill>
        <p:spPr>
          <a:xfrm>
            <a:off x="6587965" y="6156256"/>
            <a:ext cx="634039" cy="542591"/>
          </a:xfrm>
          <a:prstGeom prst="rect">
            <a:avLst/>
          </a:prstGeom>
        </p:spPr>
      </p:pic>
      <p:sp>
        <p:nvSpPr>
          <p:cNvPr id="12" name="Action Button: Go to Beginning 11">
            <a:hlinkClick r:id="rId5" action="ppaction://hlinksldjump" highlightClick="1"/>
            <a:extLst>
              <a:ext uri="{FF2B5EF4-FFF2-40B4-BE49-F238E27FC236}">
                <a16:creationId xmlns:a16="http://schemas.microsoft.com/office/drawing/2014/main" id="{2929BD9F-3367-4F02-8AF0-C991DFABA378}"/>
              </a:ext>
            </a:extLst>
          </p:cNvPr>
          <p:cNvSpPr/>
          <p:nvPr/>
        </p:nvSpPr>
        <p:spPr>
          <a:xfrm>
            <a:off x="7311595" y="6156256"/>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16">
            <a:extLst>
              <a:ext uri="{FF2B5EF4-FFF2-40B4-BE49-F238E27FC236}">
                <a16:creationId xmlns:a16="http://schemas.microsoft.com/office/drawing/2014/main" id="{92C4D62D-91D0-4E0C-8B9D-B1E53DE4AC45}"/>
              </a:ext>
            </a:extLst>
          </p:cNvPr>
          <p:cNvSpPr>
            <a:spLocks noGrp="1"/>
          </p:cNvSpPr>
          <p:nvPr>
            <p:ph sz="half" idx="2"/>
          </p:nvPr>
        </p:nvSpPr>
        <p:spPr/>
        <p:txBody>
          <a:bodyPr/>
          <a:lstStyle/>
          <a:p>
            <a:endParaRPr lang="en-US" dirty="0"/>
          </a:p>
        </p:txBody>
      </p:sp>
      <p:pic>
        <p:nvPicPr>
          <p:cNvPr id="18" name="Content Placeholder 7">
            <a:extLst>
              <a:ext uri="{FF2B5EF4-FFF2-40B4-BE49-F238E27FC236}">
                <a16:creationId xmlns:a16="http://schemas.microsoft.com/office/drawing/2014/main" id="{42EEA5BF-DEC8-4C7E-807D-F9CF13F90947}"/>
              </a:ext>
            </a:extLst>
          </p:cNvPr>
          <p:cNvPicPr>
            <a:picLocks noChangeAspect="1"/>
          </p:cNvPicPr>
          <p:nvPr/>
        </p:nvPicPr>
        <p:blipFill>
          <a:blip r:embed="rId6"/>
          <a:stretch>
            <a:fillRect/>
          </a:stretch>
        </p:blipFill>
        <p:spPr>
          <a:xfrm>
            <a:off x="4595574" y="2018457"/>
            <a:ext cx="4038600" cy="3836410"/>
          </a:xfrm>
          <a:prstGeom prst="rect">
            <a:avLst/>
          </a:prstGeom>
        </p:spPr>
      </p:pic>
      <p:pic>
        <p:nvPicPr>
          <p:cNvPr id="19" name="Picture 3">
            <a:extLst>
              <a:ext uri="{FF2B5EF4-FFF2-40B4-BE49-F238E27FC236}">
                <a16:creationId xmlns:a16="http://schemas.microsoft.com/office/drawing/2014/main" id="{90274CD9-D718-43B2-9756-FC5FF29B7E7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42" t="8788" r="49692" b="12434"/>
          <a:stretch/>
        </p:blipFill>
        <p:spPr bwMode="auto">
          <a:xfrm>
            <a:off x="6904984" y="1049451"/>
            <a:ext cx="2171430" cy="1101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a:extLst>
              <a:ext uri="{FF2B5EF4-FFF2-40B4-BE49-F238E27FC236}">
                <a16:creationId xmlns:a16="http://schemas.microsoft.com/office/drawing/2014/main" id="{FBB1AC80-B725-4F53-9A86-BD55C58257F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8422" r="40007" b="15481"/>
          <a:stretch/>
        </p:blipFill>
        <p:spPr bwMode="auto">
          <a:xfrm>
            <a:off x="4595574" y="1144124"/>
            <a:ext cx="23622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Action Button: Go Back or Previous 13">
            <a:hlinkClick r:id="" action="ppaction://hlinkshowjump?jump=lastslideviewed" highlightClick="1"/>
            <a:extLst>
              <a:ext uri="{FF2B5EF4-FFF2-40B4-BE49-F238E27FC236}">
                <a16:creationId xmlns:a16="http://schemas.microsoft.com/office/drawing/2014/main" id="{7F71820E-9DB5-4A28-9584-24E433CB7905}"/>
              </a:ext>
            </a:extLst>
          </p:cNvPr>
          <p:cNvSpPr/>
          <p:nvPr/>
        </p:nvSpPr>
        <p:spPr>
          <a:xfrm>
            <a:off x="8049715" y="6183290"/>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74166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12B4A-447F-4DB9-B210-8D15163AEBA3}"/>
              </a:ext>
            </a:extLst>
          </p:cNvPr>
          <p:cNvSpPr>
            <a:spLocks noGrp="1"/>
          </p:cNvSpPr>
          <p:nvPr>
            <p:ph type="title"/>
          </p:nvPr>
        </p:nvSpPr>
        <p:spPr/>
        <p:txBody>
          <a:bodyPr/>
          <a:lstStyle/>
          <a:p>
            <a:r>
              <a:rPr lang="en-US" dirty="0"/>
              <a:t>Recruiting Video</a:t>
            </a:r>
          </a:p>
        </p:txBody>
      </p:sp>
      <p:sp>
        <p:nvSpPr>
          <p:cNvPr id="3" name="Content Placeholder 2">
            <a:extLst>
              <a:ext uri="{FF2B5EF4-FFF2-40B4-BE49-F238E27FC236}">
                <a16:creationId xmlns:a16="http://schemas.microsoft.com/office/drawing/2014/main" id="{95634D63-551E-41A0-9FE3-81B6076E1036}"/>
              </a:ext>
            </a:extLst>
          </p:cNvPr>
          <p:cNvSpPr>
            <a:spLocks noGrp="1"/>
          </p:cNvSpPr>
          <p:nvPr>
            <p:ph sz="half" idx="1"/>
          </p:nvPr>
        </p:nvSpPr>
        <p:spPr/>
        <p:txBody>
          <a:bodyPr/>
          <a:lstStyle/>
          <a:p>
            <a:r>
              <a:rPr lang="en-US" dirty="0"/>
              <a:t>Videos available 24*7*365 to promote employer brand exposure </a:t>
            </a:r>
          </a:p>
          <a:p>
            <a:endParaRPr lang="en-US" dirty="0"/>
          </a:p>
        </p:txBody>
      </p:sp>
      <p:pic>
        <p:nvPicPr>
          <p:cNvPr id="6" name="Content Placeholder 5">
            <a:extLst>
              <a:ext uri="{FF2B5EF4-FFF2-40B4-BE49-F238E27FC236}">
                <a16:creationId xmlns:a16="http://schemas.microsoft.com/office/drawing/2014/main" id="{18E1BB9B-926D-48A5-A7EA-B1540F892B76}"/>
              </a:ext>
            </a:extLst>
          </p:cNvPr>
          <p:cNvPicPr>
            <a:picLocks noGrp="1" noChangeAspect="1"/>
          </p:cNvPicPr>
          <p:nvPr>
            <p:ph sz="half" idx="2"/>
          </p:nvPr>
        </p:nvPicPr>
        <p:blipFill>
          <a:blip r:embed="rId2"/>
          <a:stretch>
            <a:fillRect/>
          </a:stretch>
        </p:blipFill>
        <p:spPr>
          <a:xfrm>
            <a:off x="4343400" y="1426204"/>
            <a:ext cx="4641595" cy="4005592"/>
          </a:xfrm>
          <a:prstGeom prst="rect">
            <a:avLst/>
          </a:prstGeom>
        </p:spPr>
      </p:pic>
      <p:graphicFrame>
        <p:nvGraphicFramePr>
          <p:cNvPr id="4" name="Table 3">
            <a:extLst>
              <a:ext uri="{FF2B5EF4-FFF2-40B4-BE49-F238E27FC236}">
                <a16:creationId xmlns:a16="http://schemas.microsoft.com/office/drawing/2014/main" id="{CCF92BA9-1B0B-4427-966C-DF2E0F0F66D9}"/>
              </a:ext>
            </a:extLst>
          </p:cNvPr>
          <p:cNvGraphicFramePr>
            <a:graphicFrameLocks noGrp="1"/>
          </p:cNvGraphicFramePr>
          <p:nvPr>
            <p:extLst>
              <p:ext uri="{D42A27DB-BD31-4B8C-83A1-F6EECF244321}">
                <p14:modId xmlns:p14="http://schemas.microsoft.com/office/powerpoint/2010/main" val="2365904301"/>
              </p:ext>
            </p:extLst>
          </p:nvPr>
        </p:nvGraphicFramePr>
        <p:xfrm>
          <a:off x="457200" y="5617875"/>
          <a:ext cx="5334001" cy="828929"/>
        </p:xfrm>
        <a:graphic>
          <a:graphicData uri="http://schemas.openxmlformats.org/drawingml/2006/table">
            <a:tbl>
              <a:tblPr firstRow="1" firstCol="1" lastRow="1" lastCol="1" bandRow="1" bandCol="1"/>
              <a:tblGrid>
                <a:gridCol w="1066466">
                  <a:extLst>
                    <a:ext uri="{9D8B030D-6E8A-4147-A177-3AD203B41FA5}">
                      <a16:colId xmlns:a16="http://schemas.microsoft.com/office/drawing/2014/main" val="2760736248"/>
                    </a:ext>
                  </a:extLst>
                </a:gridCol>
                <a:gridCol w="1067023">
                  <a:extLst>
                    <a:ext uri="{9D8B030D-6E8A-4147-A177-3AD203B41FA5}">
                      <a16:colId xmlns:a16="http://schemas.microsoft.com/office/drawing/2014/main" val="992889329"/>
                    </a:ext>
                  </a:extLst>
                </a:gridCol>
                <a:gridCol w="1066466">
                  <a:extLst>
                    <a:ext uri="{9D8B030D-6E8A-4147-A177-3AD203B41FA5}">
                      <a16:colId xmlns:a16="http://schemas.microsoft.com/office/drawing/2014/main" val="3288195538"/>
                    </a:ext>
                  </a:extLst>
                </a:gridCol>
                <a:gridCol w="1067023">
                  <a:extLst>
                    <a:ext uri="{9D8B030D-6E8A-4147-A177-3AD203B41FA5}">
                      <a16:colId xmlns:a16="http://schemas.microsoft.com/office/drawing/2014/main" val="3195407014"/>
                    </a:ext>
                  </a:extLst>
                </a:gridCol>
                <a:gridCol w="1067023">
                  <a:extLst>
                    <a:ext uri="{9D8B030D-6E8A-4147-A177-3AD203B41FA5}">
                      <a16:colId xmlns:a16="http://schemas.microsoft.com/office/drawing/2014/main" val="3017421469"/>
                    </a:ext>
                  </a:extLst>
                </a:gridCol>
              </a:tblGrid>
              <a:tr h="393225">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Diamond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Spotlight Fixt</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Channel</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Memberclicks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Platinum</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Spotlight Rota</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Channel</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Memberclicks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Gold</a:t>
                      </a:r>
                    </a:p>
                    <a:p>
                      <a:pPr marL="0" marR="0">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Channel</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Memberclicks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Recog</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Recruit</a:t>
                      </a:r>
                    </a:p>
                    <a:p>
                      <a:pPr marL="0" marR="0">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Channel </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Memberclicks</a:t>
                      </a: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 la Carte</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N/A</a:t>
                      </a: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4232661"/>
                  </a:ext>
                </a:extLst>
              </a:tr>
            </a:tbl>
          </a:graphicData>
        </a:graphic>
      </p:graphicFrame>
      <p:pic>
        <p:nvPicPr>
          <p:cNvPr id="11" name="Picture 10">
            <a:hlinkClick r:id="rId3" action="ppaction://hlinksldjump"/>
            <a:extLst>
              <a:ext uri="{FF2B5EF4-FFF2-40B4-BE49-F238E27FC236}">
                <a16:creationId xmlns:a16="http://schemas.microsoft.com/office/drawing/2014/main" id="{D305FFEF-EEF6-4A46-9CC9-DC07DCECBE44}"/>
              </a:ext>
            </a:extLst>
          </p:cNvPr>
          <p:cNvPicPr>
            <a:picLocks noChangeAspect="1"/>
          </p:cNvPicPr>
          <p:nvPr/>
        </p:nvPicPr>
        <p:blipFill>
          <a:blip r:embed="rId4"/>
          <a:stretch>
            <a:fillRect/>
          </a:stretch>
        </p:blipFill>
        <p:spPr>
          <a:xfrm>
            <a:off x="6667770" y="5854867"/>
            <a:ext cx="634039" cy="542591"/>
          </a:xfrm>
          <a:prstGeom prst="rect">
            <a:avLst/>
          </a:prstGeom>
        </p:spPr>
      </p:pic>
      <p:sp>
        <p:nvSpPr>
          <p:cNvPr id="12" name="Action Button: Go to Beginning 11">
            <a:hlinkClick r:id="rId5" action="ppaction://hlinksldjump" highlightClick="1"/>
            <a:extLst>
              <a:ext uri="{FF2B5EF4-FFF2-40B4-BE49-F238E27FC236}">
                <a16:creationId xmlns:a16="http://schemas.microsoft.com/office/drawing/2014/main" id="{174B75ED-7161-4204-909D-E46BC64444E8}"/>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ction Button: Go Back or Previous 8">
            <a:hlinkClick r:id="" action="ppaction://hlinkshowjump?jump=lastslideviewed" highlightClick="1"/>
            <a:extLst>
              <a:ext uri="{FF2B5EF4-FFF2-40B4-BE49-F238E27FC236}">
                <a16:creationId xmlns:a16="http://schemas.microsoft.com/office/drawing/2014/main" id="{AEAF8E95-B8A7-40AD-80B5-96DFD1C3C8E4}"/>
              </a:ext>
            </a:extLst>
          </p:cNvPr>
          <p:cNvSpPr/>
          <p:nvPr/>
        </p:nvSpPr>
        <p:spPr>
          <a:xfrm>
            <a:off x="8147687"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2798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0005-62BE-4A21-90FF-D3B0972718A2}"/>
              </a:ext>
            </a:extLst>
          </p:cNvPr>
          <p:cNvSpPr>
            <a:spLocks noGrp="1"/>
          </p:cNvSpPr>
          <p:nvPr>
            <p:ph type="title"/>
          </p:nvPr>
        </p:nvSpPr>
        <p:spPr/>
        <p:txBody>
          <a:bodyPr/>
          <a:lstStyle/>
          <a:p>
            <a:r>
              <a:rPr lang="en-US" dirty="0"/>
              <a:t>Partner Feature</a:t>
            </a:r>
          </a:p>
        </p:txBody>
      </p:sp>
      <p:sp>
        <p:nvSpPr>
          <p:cNvPr id="3" name="Content Placeholder 2">
            <a:extLst>
              <a:ext uri="{FF2B5EF4-FFF2-40B4-BE49-F238E27FC236}">
                <a16:creationId xmlns:a16="http://schemas.microsoft.com/office/drawing/2014/main" id="{B2C5EEA5-A996-459C-BD1B-32FF6418E9B5}"/>
              </a:ext>
            </a:extLst>
          </p:cNvPr>
          <p:cNvSpPr>
            <a:spLocks noGrp="1"/>
          </p:cNvSpPr>
          <p:nvPr>
            <p:ph idx="1"/>
          </p:nvPr>
        </p:nvSpPr>
        <p:spPr/>
        <p:txBody>
          <a:bodyPr/>
          <a:lstStyle/>
          <a:p>
            <a:r>
              <a:rPr lang="en-US" dirty="0"/>
              <a:t>Picture and/or logo along with a brief interview of why the organization partners with ESSPS and what their sales career opportunities look like </a:t>
            </a:r>
          </a:p>
          <a:p>
            <a:endParaRPr lang="en-US" dirty="0"/>
          </a:p>
        </p:txBody>
      </p:sp>
      <p:graphicFrame>
        <p:nvGraphicFramePr>
          <p:cNvPr id="4" name="Table 3">
            <a:extLst>
              <a:ext uri="{FF2B5EF4-FFF2-40B4-BE49-F238E27FC236}">
                <a16:creationId xmlns:a16="http://schemas.microsoft.com/office/drawing/2014/main" id="{0E2FAF60-9F78-4A42-8510-A1267AEBAB86}"/>
              </a:ext>
            </a:extLst>
          </p:cNvPr>
          <p:cNvGraphicFramePr>
            <a:graphicFrameLocks noGrp="1"/>
          </p:cNvGraphicFramePr>
          <p:nvPr>
            <p:extLst>
              <p:ext uri="{D42A27DB-BD31-4B8C-83A1-F6EECF244321}">
                <p14:modId xmlns:p14="http://schemas.microsoft.com/office/powerpoint/2010/main" val="2754089099"/>
              </p:ext>
            </p:extLst>
          </p:nvPr>
        </p:nvGraphicFramePr>
        <p:xfrm>
          <a:off x="494708" y="5562600"/>
          <a:ext cx="5067892" cy="618617"/>
        </p:xfrm>
        <a:graphic>
          <a:graphicData uri="http://schemas.openxmlformats.org/drawingml/2006/table">
            <a:tbl>
              <a:tblPr firstRow="1" firstCol="1" lastRow="1" lastCol="1" bandRow="1" bandCol="1"/>
              <a:tblGrid>
                <a:gridCol w="1013261">
                  <a:extLst>
                    <a:ext uri="{9D8B030D-6E8A-4147-A177-3AD203B41FA5}">
                      <a16:colId xmlns:a16="http://schemas.microsoft.com/office/drawing/2014/main" val="2760736248"/>
                    </a:ext>
                  </a:extLst>
                </a:gridCol>
                <a:gridCol w="1013790">
                  <a:extLst>
                    <a:ext uri="{9D8B030D-6E8A-4147-A177-3AD203B41FA5}">
                      <a16:colId xmlns:a16="http://schemas.microsoft.com/office/drawing/2014/main" val="992889329"/>
                    </a:ext>
                  </a:extLst>
                </a:gridCol>
                <a:gridCol w="1013261">
                  <a:extLst>
                    <a:ext uri="{9D8B030D-6E8A-4147-A177-3AD203B41FA5}">
                      <a16:colId xmlns:a16="http://schemas.microsoft.com/office/drawing/2014/main" val="3288195538"/>
                    </a:ext>
                  </a:extLst>
                </a:gridCol>
                <a:gridCol w="1013790">
                  <a:extLst>
                    <a:ext uri="{9D8B030D-6E8A-4147-A177-3AD203B41FA5}">
                      <a16:colId xmlns:a16="http://schemas.microsoft.com/office/drawing/2014/main" val="3195407014"/>
                    </a:ext>
                  </a:extLst>
                </a:gridCol>
                <a:gridCol w="1013790">
                  <a:extLst>
                    <a:ext uri="{9D8B030D-6E8A-4147-A177-3AD203B41FA5}">
                      <a16:colId xmlns:a16="http://schemas.microsoft.com/office/drawing/2014/main" val="2860711601"/>
                    </a:ext>
                  </a:extLst>
                </a:gridCol>
              </a:tblGrid>
              <a:tr h="289720">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Diamond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TBD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Platinum</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TBD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Gold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TBD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Recog</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Recruit</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Pending availability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 la Carte</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N/A</a:t>
                      </a: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4232661"/>
                  </a:ext>
                </a:extLst>
              </a:tr>
            </a:tbl>
          </a:graphicData>
        </a:graphic>
      </p:graphicFrame>
      <p:pic>
        <p:nvPicPr>
          <p:cNvPr id="9" name="Picture 8">
            <a:hlinkClick r:id="rId2" action="ppaction://hlinksldjump"/>
            <a:extLst>
              <a:ext uri="{FF2B5EF4-FFF2-40B4-BE49-F238E27FC236}">
                <a16:creationId xmlns:a16="http://schemas.microsoft.com/office/drawing/2014/main" id="{2F0DDD25-DA8A-4CF7-9A26-9DDE81F186C2}"/>
              </a:ext>
            </a:extLst>
          </p:cNvPr>
          <p:cNvPicPr>
            <a:picLocks noChangeAspect="1"/>
          </p:cNvPicPr>
          <p:nvPr/>
        </p:nvPicPr>
        <p:blipFill>
          <a:blip r:embed="rId3"/>
          <a:stretch>
            <a:fillRect/>
          </a:stretch>
        </p:blipFill>
        <p:spPr>
          <a:xfrm>
            <a:off x="6537733" y="5522678"/>
            <a:ext cx="634039" cy="542591"/>
          </a:xfrm>
          <a:prstGeom prst="rect">
            <a:avLst/>
          </a:prstGeom>
        </p:spPr>
      </p:pic>
      <p:sp>
        <p:nvSpPr>
          <p:cNvPr id="10" name="Action Button: Go to Beginning 9">
            <a:hlinkClick r:id="rId4" action="ppaction://hlinksldjump" highlightClick="1"/>
            <a:extLst>
              <a:ext uri="{FF2B5EF4-FFF2-40B4-BE49-F238E27FC236}">
                <a16:creationId xmlns:a16="http://schemas.microsoft.com/office/drawing/2014/main" id="{0C7D6D3D-2F22-429D-84E6-AC332E57EBB7}"/>
              </a:ext>
            </a:extLst>
          </p:cNvPr>
          <p:cNvSpPr/>
          <p:nvPr/>
        </p:nvSpPr>
        <p:spPr>
          <a:xfrm>
            <a:off x="7261363" y="5522678"/>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Go Back or Previous 7">
            <a:hlinkClick r:id="" action="ppaction://hlinkshowjump?jump=lastslideviewed" highlightClick="1"/>
            <a:extLst>
              <a:ext uri="{FF2B5EF4-FFF2-40B4-BE49-F238E27FC236}">
                <a16:creationId xmlns:a16="http://schemas.microsoft.com/office/drawing/2014/main" id="{5F2949AB-BF8F-4922-B44E-8EA172E4672E}"/>
              </a:ext>
            </a:extLst>
          </p:cNvPr>
          <p:cNvSpPr/>
          <p:nvPr/>
        </p:nvSpPr>
        <p:spPr>
          <a:xfrm>
            <a:off x="8012207" y="5535665"/>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18780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2B401-2020-485B-BF90-327A149D0BFE}"/>
              </a:ext>
            </a:extLst>
          </p:cNvPr>
          <p:cNvSpPr>
            <a:spLocks noGrp="1"/>
          </p:cNvSpPr>
          <p:nvPr>
            <p:ph type="title"/>
          </p:nvPr>
        </p:nvSpPr>
        <p:spPr/>
        <p:txBody>
          <a:bodyPr/>
          <a:lstStyle/>
          <a:p>
            <a:r>
              <a:rPr lang="en-US" dirty="0"/>
              <a:t>Collaboration</a:t>
            </a:r>
          </a:p>
        </p:txBody>
      </p:sp>
      <p:sp>
        <p:nvSpPr>
          <p:cNvPr id="3" name="Content Placeholder 2">
            <a:extLst>
              <a:ext uri="{FF2B5EF4-FFF2-40B4-BE49-F238E27FC236}">
                <a16:creationId xmlns:a16="http://schemas.microsoft.com/office/drawing/2014/main" id="{AA21FD40-8EDD-468C-986C-EBD37E2B0CD5}"/>
              </a:ext>
            </a:extLst>
          </p:cNvPr>
          <p:cNvSpPr>
            <a:spLocks noGrp="1"/>
          </p:cNvSpPr>
          <p:nvPr>
            <p:ph idx="1"/>
          </p:nvPr>
        </p:nvSpPr>
        <p:spPr/>
        <p:txBody>
          <a:bodyPr/>
          <a:lstStyle/>
          <a:p>
            <a:r>
              <a:rPr lang="en-US" dirty="0">
                <a:hlinkClick r:id="rId2" action="ppaction://hlinksldjump"/>
              </a:rPr>
              <a:t>COBI and Student Organization Event Notifications</a:t>
            </a:r>
            <a:endParaRPr lang="en-US" dirty="0"/>
          </a:p>
          <a:p>
            <a:r>
              <a:rPr lang="en-US" dirty="0">
                <a:hlinkClick r:id="rId3" action="ppaction://hlinksldjump"/>
              </a:rPr>
              <a:t>COBI Job Fair</a:t>
            </a:r>
            <a:endParaRPr lang="en-US" dirty="0"/>
          </a:p>
          <a:p>
            <a:r>
              <a:rPr lang="en-US" dirty="0">
                <a:hlinkClick r:id="rId4" action="ppaction://hlinksldjump"/>
              </a:rPr>
              <a:t>PSE Golf Outing</a:t>
            </a:r>
            <a:endParaRPr lang="en-US" dirty="0"/>
          </a:p>
          <a:p>
            <a:r>
              <a:rPr lang="en-US" dirty="0">
                <a:hlinkClick r:id="rId5" action="ppaction://hlinksldjump"/>
              </a:rPr>
              <a:t>TOP and AVAILABLE sales talent in the nation</a:t>
            </a:r>
            <a:endParaRPr lang="en-US" dirty="0"/>
          </a:p>
        </p:txBody>
      </p:sp>
      <p:pic>
        <p:nvPicPr>
          <p:cNvPr id="5" name="Picture 4">
            <a:hlinkClick r:id="rId6" action="ppaction://hlinksldjump"/>
            <a:extLst>
              <a:ext uri="{FF2B5EF4-FFF2-40B4-BE49-F238E27FC236}">
                <a16:creationId xmlns:a16="http://schemas.microsoft.com/office/drawing/2014/main" id="{B1CE46BE-CB37-4B43-978F-456DB6BB60F4}"/>
              </a:ext>
            </a:extLst>
          </p:cNvPr>
          <p:cNvPicPr>
            <a:picLocks noChangeAspect="1"/>
          </p:cNvPicPr>
          <p:nvPr/>
        </p:nvPicPr>
        <p:blipFill>
          <a:blip r:embed="rId7"/>
          <a:stretch>
            <a:fillRect/>
          </a:stretch>
        </p:blipFill>
        <p:spPr>
          <a:xfrm>
            <a:off x="6667770" y="5854867"/>
            <a:ext cx="634039" cy="542591"/>
          </a:xfrm>
          <a:prstGeom prst="rect">
            <a:avLst/>
          </a:prstGeom>
        </p:spPr>
      </p:pic>
      <p:sp>
        <p:nvSpPr>
          <p:cNvPr id="6" name="Action Button: Go to Beginning 5">
            <a:hlinkClick r:id="rId8" action="ppaction://hlinksldjump" highlightClick="1"/>
            <a:extLst>
              <a:ext uri="{FF2B5EF4-FFF2-40B4-BE49-F238E27FC236}">
                <a16:creationId xmlns:a16="http://schemas.microsoft.com/office/drawing/2014/main" id="{9B9130BA-7D52-44B4-9F98-C9ED33DECC41}"/>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Go Back or Previous 7">
            <a:hlinkClick r:id="" action="ppaction://hlinkshowjump?jump=lastslideviewed" highlightClick="1"/>
            <a:extLst>
              <a:ext uri="{FF2B5EF4-FFF2-40B4-BE49-F238E27FC236}">
                <a16:creationId xmlns:a16="http://schemas.microsoft.com/office/drawing/2014/main" id="{D824EBBF-800D-449C-9A76-A3CC51952F35}"/>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9975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3EB84-158F-406E-91CF-B043CCD4B505}"/>
              </a:ext>
            </a:extLst>
          </p:cNvPr>
          <p:cNvSpPr>
            <a:spLocks noGrp="1"/>
          </p:cNvSpPr>
          <p:nvPr>
            <p:ph type="title"/>
          </p:nvPr>
        </p:nvSpPr>
        <p:spPr/>
        <p:txBody>
          <a:bodyPr>
            <a:normAutofit fontScale="90000"/>
          </a:bodyPr>
          <a:lstStyle/>
          <a:p>
            <a:r>
              <a:rPr lang="en-US" dirty="0"/>
              <a:t>COBI and Student Organization </a:t>
            </a:r>
            <a:br>
              <a:rPr lang="en-US" dirty="0"/>
            </a:br>
            <a:r>
              <a:rPr lang="en-US" dirty="0"/>
              <a:t>Event Notifications</a:t>
            </a:r>
          </a:p>
        </p:txBody>
      </p:sp>
      <p:sp>
        <p:nvSpPr>
          <p:cNvPr id="3" name="Content Placeholder 2">
            <a:extLst>
              <a:ext uri="{FF2B5EF4-FFF2-40B4-BE49-F238E27FC236}">
                <a16:creationId xmlns:a16="http://schemas.microsoft.com/office/drawing/2014/main" id="{47F21E82-1356-4815-A220-04D999A7E0DB}"/>
              </a:ext>
            </a:extLst>
          </p:cNvPr>
          <p:cNvSpPr>
            <a:spLocks noGrp="1"/>
          </p:cNvSpPr>
          <p:nvPr>
            <p:ph sz="half" idx="1"/>
          </p:nvPr>
        </p:nvSpPr>
        <p:spPr/>
        <p:txBody>
          <a:bodyPr/>
          <a:lstStyle/>
          <a:p>
            <a:r>
              <a:rPr lang="en-US" dirty="0"/>
              <a:t>Personalized, extra follow-up for COBI and student organization recruitment events to make sure partners and sponsors are aware of relevant UToledo opportunities</a:t>
            </a:r>
          </a:p>
          <a:p>
            <a:endParaRPr lang="en-US" dirty="0"/>
          </a:p>
        </p:txBody>
      </p:sp>
      <p:pic>
        <p:nvPicPr>
          <p:cNvPr id="7" name="Content Placeholder 6">
            <a:extLst>
              <a:ext uri="{FF2B5EF4-FFF2-40B4-BE49-F238E27FC236}">
                <a16:creationId xmlns:a16="http://schemas.microsoft.com/office/drawing/2014/main" id="{3FE365C5-12F3-4CD4-A072-66E30B1408A2}"/>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99695" y="1658456"/>
            <a:ext cx="2507144" cy="2231358"/>
          </a:xfrm>
        </p:spPr>
      </p:pic>
      <p:graphicFrame>
        <p:nvGraphicFramePr>
          <p:cNvPr id="4" name="Table 3">
            <a:extLst>
              <a:ext uri="{FF2B5EF4-FFF2-40B4-BE49-F238E27FC236}">
                <a16:creationId xmlns:a16="http://schemas.microsoft.com/office/drawing/2014/main" id="{9AEE7097-6B92-4834-8F19-C015C3B79E1D}"/>
              </a:ext>
            </a:extLst>
          </p:cNvPr>
          <p:cNvGraphicFramePr>
            <a:graphicFrameLocks noGrp="1"/>
          </p:cNvGraphicFramePr>
          <p:nvPr>
            <p:extLst>
              <p:ext uri="{D42A27DB-BD31-4B8C-83A1-F6EECF244321}">
                <p14:modId xmlns:p14="http://schemas.microsoft.com/office/powerpoint/2010/main" val="1465194038"/>
              </p:ext>
            </p:extLst>
          </p:nvPr>
        </p:nvGraphicFramePr>
        <p:xfrm>
          <a:off x="478971" y="5878649"/>
          <a:ext cx="5144093" cy="408305"/>
        </p:xfrm>
        <a:graphic>
          <a:graphicData uri="http://schemas.openxmlformats.org/drawingml/2006/table">
            <a:tbl>
              <a:tblPr firstRow="1" firstCol="1" lastRow="1" lastCol="1" bandRow="1" bandCol="1"/>
              <a:tblGrid>
                <a:gridCol w="1028497">
                  <a:extLst>
                    <a:ext uri="{9D8B030D-6E8A-4147-A177-3AD203B41FA5}">
                      <a16:colId xmlns:a16="http://schemas.microsoft.com/office/drawing/2014/main" val="2760736248"/>
                    </a:ext>
                  </a:extLst>
                </a:gridCol>
                <a:gridCol w="1029033">
                  <a:extLst>
                    <a:ext uri="{9D8B030D-6E8A-4147-A177-3AD203B41FA5}">
                      <a16:colId xmlns:a16="http://schemas.microsoft.com/office/drawing/2014/main" val="992889329"/>
                    </a:ext>
                  </a:extLst>
                </a:gridCol>
                <a:gridCol w="1028497">
                  <a:extLst>
                    <a:ext uri="{9D8B030D-6E8A-4147-A177-3AD203B41FA5}">
                      <a16:colId xmlns:a16="http://schemas.microsoft.com/office/drawing/2014/main" val="3288195538"/>
                    </a:ext>
                  </a:extLst>
                </a:gridCol>
                <a:gridCol w="1029033">
                  <a:extLst>
                    <a:ext uri="{9D8B030D-6E8A-4147-A177-3AD203B41FA5}">
                      <a16:colId xmlns:a16="http://schemas.microsoft.com/office/drawing/2014/main" val="3195407014"/>
                    </a:ext>
                  </a:extLst>
                </a:gridCol>
                <a:gridCol w="1029033">
                  <a:extLst>
                    <a:ext uri="{9D8B030D-6E8A-4147-A177-3AD203B41FA5}">
                      <a16:colId xmlns:a16="http://schemas.microsoft.com/office/drawing/2014/main" val="2821731888"/>
                    </a:ext>
                  </a:extLst>
                </a:gridCol>
              </a:tblGrid>
              <a:tr h="393225">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Diamond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Platinum</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Gold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Recog</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Recruit</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 la Carte</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N/A</a:t>
                      </a: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4232661"/>
                  </a:ext>
                </a:extLst>
              </a:tr>
            </a:tbl>
          </a:graphicData>
        </a:graphic>
      </p:graphicFrame>
      <p:pic>
        <p:nvPicPr>
          <p:cNvPr id="12" name="Picture 11">
            <a:extLst>
              <a:ext uri="{FF2B5EF4-FFF2-40B4-BE49-F238E27FC236}">
                <a16:creationId xmlns:a16="http://schemas.microsoft.com/office/drawing/2014/main" id="{311D21F3-7D41-46C5-807C-7CE8BB53E2DF}"/>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6794" r="22302"/>
          <a:stretch/>
        </p:blipFill>
        <p:spPr>
          <a:xfrm>
            <a:off x="6597211" y="3528736"/>
            <a:ext cx="2019256" cy="2231358"/>
          </a:xfrm>
          <a:prstGeom prst="rect">
            <a:avLst/>
          </a:prstGeom>
        </p:spPr>
      </p:pic>
      <p:pic>
        <p:nvPicPr>
          <p:cNvPr id="8" name="Picture 7">
            <a:hlinkClick r:id="rId6" action="ppaction://hlinksldjump"/>
            <a:extLst>
              <a:ext uri="{FF2B5EF4-FFF2-40B4-BE49-F238E27FC236}">
                <a16:creationId xmlns:a16="http://schemas.microsoft.com/office/drawing/2014/main" id="{5B1F71A5-2635-4578-93C9-4AFE4A036C80}"/>
              </a:ext>
            </a:extLst>
          </p:cNvPr>
          <p:cNvPicPr>
            <a:picLocks noChangeAspect="1"/>
          </p:cNvPicPr>
          <p:nvPr/>
        </p:nvPicPr>
        <p:blipFill>
          <a:blip r:embed="rId7"/>
          <a:stretch>
            <a:fillRect/>
          </a:stretch>
        </p:blipFill>
        <p:spPr>
          <a:xfrm>
            <a:off x="6667770" y="5854867"/>
            <a:ext cx="634039" cy="542591"/>
          </a:xfrm>
          <a:prstGeom prst="rect">
            <a:avLst/>
          </a:prstGeom>
        </p:spPr>
      </p:pic>
      <p:sp>
        <p:nvSpPr>
          <p:cNvPr id="9" name="Action Button: Go to Beginning 8">
            <a:hlinkClick r:id="rId8" action="ppaction://hlinksldjump" highlightClick="1"/>
            <a:extLst>
              <a:ext uri="{FF2B5EF4-FFF2-40B4-BE49-F238E27FC236}">
                <a16:creationId xmlns:a16="http://schemas.microsoft.com/office/drawing/2014/main" id="{FA74446C-4D03-44AF-AB37-2E5925B85E93}"/>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ction Button: Go Back or Previous 10">
            <a:hlinkClick r:id="" action="ppaction://hlinkshowjump?jump=lastslideviewed" highlightClick="1"/>
            <a:extLst>
              <a:ext uri="{FF2B5EF4-FFF2-40B4-BE49-F238E27FC236}">
                <a16:creationId xmlns:a16="http://schemas.microsoft.com/office/drawing/2014/main" id="{AC8636E0-90A9-4343-B93D-AD17380BECA0}"/>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55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DD3C44C-C379-44AE-A353-29A69EE5801D}"/>
              </a:ext>
            </a:extLst>
          </p:cNvPr>
          <p:cNvSpPr>
            <a:spLocks noGrp="1"/>
          </p:cNvSpPr>
          <p:nvPr>
            <p:ph type="title"/>
          </p:nvPr>
        </p:nvSpPr>
        <p:spPr/>
        <p:txBody>
          <a:bodyPr/>
          <a:lstStyle/>
          <a:p>
            <a:r>
              <a:rPr lang="en-US" dirty="0"/>
              <a:t>Sales Process – PSLS 3440</a:t>
            </a:r>
          </a:p>
        </p:txBody>
      </p:sp>
      <p:sp>
        <p:nvSpPr>
          <p:cNvPr id="10" name="Text Placeholder 9">
            <a:extLst>
              <a:ext uri="{FF2B5EF4-FFF2-40B4-BE49-F238E27FC236}">
                <a16:creationId xmlns:a16="http://schemas.microsoft.com/office/drawing/2014/main" id="{1A8EE92A-386F-482A-A949-C40C67CDE681}"/>
              </a:ext>
            </a:extLst>
          </p:cNvPr>
          <p:cNvSpPr>
            <a:spLocks noGrp="1"/>
          </p:cNvSpPr>
          <p:nvPr>
            <p:ph type="body" idx="1"/>
          </p:nvPr>
        </p:nvSpPr>
        <p:spPr/>
        <p:txBody>
          <a:bodyPr/>
          <a:lstStyle/>
          <a:p>
            <a:r>
              <a:rPr lang="en-US" dirty="0"/>
              <a:t>Description</a:t>
            </a:r>
          </a:p>
        </p:txBody>
      </p:sp>
      <p:sp>
        <p:nvSpPr>
          <p:cNvPr id="8" name="Content Placeholder 7">
            <a:extLst>
              <a:ext uri="{FF2B5EF4-FFF2-40B4-BE49-F238E27FC236}">
                <a16:creationId xmlns:a16="http://schemas.microsoft.com/office/drawing/2014/main" id="{E82130B4-6B5B-451C-8523-B20E07E12907}"/>
              </a:ext>
            </a:extLst>
          </p:cNvPr>
          <p:cNvSpPr>
            <a:spLocks noGrp="1"/>
          </p:cNvSpPr>
          <p:nvPr>
            <p:ph sz="half" idx="2"/>
          </p:nvPr>
        </p:nvSpPr>
        <p:spPr/>
        <p:txBody>
          <a:bodyPr>
            <a:normAutofit/>
          </a:bodyPr>
          <a:lstStyle/>
          <a:p>
            <a:r>
              <a:rPr lang="en-US" dirty="0"/>
              <a:t>Introduces students to the theory and practice of personal selling. Its primary focus is on the face-to-face aspects of the sales process. Its purpose is to provide a professional foundation for students interested in pursuing a career in sales.</a:t>
            </a:r>
          </a:p>
        </p:txBody>
      </p:sp>
      <p:sp>
        <p:nvSpPr>
          <p:cNvPr id="11" name="Text Placeholder 10">
            <a:extLst>
              <a:ext uri="{FF2B5EF4-FFF2-40B4-BE49-F238E27FC236}">
                <a16:creationId xmlns:a16="http://schemas.microsoft.com/office/drawing/2014/main" id="{C5824D46-1F35-40A7-86D7-37ABA916992C}"/>
              </a:ext>
            </a:extLst>
          </p:cNvPr>
          <p:cNvSpPr>
            <a:spLocks noGrp="1"/>
          </p:cNvSpPr>
          <p:nvPr>
            <p:ph type="body" sz="quarter" idx="3"/>
          </p:nvPr>
        </p:nvSpPr>
        <p:spPr/>
        <p:txBody>
          <a:bodyPr/>
          <a:lstStyle/>
          <a:p>
            <a:r>
              <a:rPr lang="en-US" dirty="0"/>
              <a:t>Key Projects</a:t>
            </a:r>
          </a:p>
        </p:txBody>
      </p:sp>
      <p:sp>
        <p:nvSpPr>
          <p:cNvPr id="9" name="Content Placeholder 8">
            <a:extLst>
              <a:ext uri="{FF2B5EF4-FFF2-40B4-BE49-F238E27FC236}">
                <a16:creationId xmlns:a16="http://schemas.microsoft.com/office/drawing/2014/main" id="{E5175082-A5D2-4B7B-A14F-25EC54D9C0A6}"/>
              </a:ext>
            </a:extLst>
          </p:cNvPr>
          <p:cNvSpPr>
            <a:spLocks noGrp="1"/>
          </p:cNvSpPr>
          <p:nvPr>
            <p:ph sz="quarter" idx="4"/>
          </p:nvPr>
        </p:nvSpPr>
        <p:spPr/>
        <p:txBody>
          <a:bodyPr>
            <a:normAutofit/>
          </a:bodyPr>
          <a:lstStyle/>
          <a:p>
            <a:pPr lvl="0"/>
            <a:r>
              <a:rPr lang="en-US" dirty="0"/>
              <a:t>Role Plays – Information Gathering and Proposal Presentation</a:t>
            </a:r>
          </a:p>
          <a:p>
            <a:pPr lvl="0"/>
            <a:r>
              <a:rPr lang="en-US" dirty="0"/>
              <a:t>Sales Call Guide</a:t>
            </a:r>
          </a:p>
          <a:p>
            <a:pPr lvl="0"/>
            <a:r>
              <a:rPr lang="en-US" dirty="0"/>
              <a:t>Portfolio</a:t>
            </a:r>
          </a:p>
          <a:p>
            <a:pPr lvl="0"/>
            <a:r>
              <a:rPr lang="en-US" dirty="0"/>
              <a:t>Proposal</a:t>
            </a:r>
          </a:p>
          <a:p>
            <a:pPr lvl="0"/>
            <a:r>
              <a:rPr lang="en-US" dirty="0"/>
              <a:t>Corporate Coaching Session</a:t>
            </a:r>
          </a:p>
          <a:p>
            <a:endParaRPr lang="en-US" dirty="0"/>
          </a:p>
        </p:txBody>
      </p:sp>
      <p:pic>
        <p:nvPicPr>
          <p:cNvPr id="12" name="Picture 11">
            <a:hlinkClick r:id="rId2" action="ppaction://hlinksldjump"/>
            <a:extLst>
              <a:ext uri="{FF2B5EF4-FFF2-40B4-BE49-F238E27FC236}">
                <a16:creationId xmlns:a16="http://schemas.microsoft.com/office/drawing/2014/main" id="{46DC9541-B1B8-421A-B905-1E2495EAB273}"/>
              </a:ext>
            </a:extLst>
          </p:cNvPr>
          <p:cNvPicPr>
            <a:picLocks noChangeAspect="1"/>
          </p:cNvPicPr>
          <p:nvPr/>
        </p:nvPicPr>
        <p:blipFill>
          <a:blip r:embed="rId3"/>
          <a:stretch>
            <a:fillRect/>
          </a:stretch>
        </p:blipFill>
        <p:spPr>
          <a:xfrm>
            <a:off x="6667770" y="5854867"/>
            <a:ext cx="634039" cy="542591"/>
          </a:xfrm>
          <a:prstGeom prst="rect">
            <a:avLst/>
          </a:prstGeom>
        </p:spPr>
      </p:pic>
      <p:sp>
        <p:nvSpPr>
          <p:cNvPr id="13" name="Action Button: Go to Beginning 12">
            <a:hlinkClick r:id="rId4" action="ppaction://hlinksldjump" highlightClick="1"/>
            <a:extLst>
              <a:ext uri="{FF2B5EF4-FFF2-40B4-BE49-F238E27FC236}">
                <a16:creationId xmlns:a16="http://schemas.microsoft.com/office/drawing/2014/main" id="{4464DFDB-D1AD-4429-975B-5A62603A2151}"/>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ction Button: Go Back or Previous 14">
            <a:hlinkClick r:id="" action="ppaction://hlinkshowjump?jump=lastslideviewed" highlightClick="1"/>
            <a:extLst>
              <a:ext uri="{FF2B5EF4-FFF2-40B4-BE49-F238E27FC236}">
                <a16:creationId xmlns:a16="http://schemas.microsoft.com/office/drawing/2014/main" id="{FDF39E26-14C8-4D62-8150-BC11BC4D3BC3}"/>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7395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A655B-0B28-4DA2-BC3D-119055144DC6}"/>
              </a:ext>
            </a:extLst>
          </p:cNvPr>
          <p:cNvSpPr>
            <a:spLocks noGrp="1"/>
          </p:cNvSpPr>
          <p:nvPr>
            <p:ph type="title"/>
          </p:nvPr>
        </p:nvSpPr>
        <p:spPr/>
        <p:txBody>
          <a:bodyPr/>
          <a:lstStyle/>
          <a:p>
            <a:r>
              <a:rPr lang="en-US" dirty="0"/>
              <a:t>COBI Job Fair</a:t>
            </a:r>
          </a:p>
        </p:txBody>
      </p:sp>
      <p:sp>
        <p:nvSpPr>
          <p:cNvPr id="3" name="Content Placeholder 2">
            <a:extLst>
              <a:ext uri="{FF2B5EF4-FFF2-40B4-BE49-F238E27FC236}">
                <a16:creationId xmlns:a16="http://schemas.microsoft.com/office/drawing/2014/main" id="{545B6E8F-3146-4CBD-A741-7123F656350D}"/>
              </a:ext>
            </a:extLst>
          </p:cNvPr>
          <p:cNvSpPr>
            <a:spLocks noGrp="1"/>
          </p:cNvSpPr>
          <p:nvPr>
            <p:ph sz="half" idx="1"/>
          </p:nvPr>
        </p:nvSpPr>
        <p:spPr/>
        <p:txBody>
          <a:bodyPr/>
          <a:lstStyle/>
          <a:p>
            <a:r>
              <a:rPr lang="en-US" dirty="0"/>
              <a:t>Organized by Business Career Programs (BCP)</a:t>
            </a:r>
          </a:p>
          <a:p>
            <a:r>
              <a:rPr lang="en-US" dirty="0"/>
              <a:t>Fall and spring fairs</a:t>
            </a:r>
          </a:p>
          <a:p>
            <a:r>
              <a:rPr lang="en-US" dirty="0"/>
              <a:t>Open to all business majors</a:t>
            </a:r>
          </a:p>
        </p:txBody>
      </p:sp>
      <p:graphicFrame>
        <p:nvGraphicFramePr>
          <p:cNvPr id="4" name="Table 3">
            <a:extLst>
              <a:ext uri="{FF2B5EF4-FFF2-40B4-BE49-F238E27FC236}">
                <a16:creationId xmlns:a16="http://schemas.microsoft.com/office/drawing/2014/main" id="{95063459-E624-4640-88D3-B7D3D9DC459F}"/>
              </a:ext>
            </a:extLst>
          </p:cNvPr>
          <p:cNvGraphicFramePr>
            <a:graphicFrameLocks noGrp="1"/>
          </p:cNvGraphicFramePr>
          <p:nvPr>
            <p:extLst>
              <p:ext uri="{D42A27DB-BD31-4B8C-83A1-F6EECF244321}">
                <p14:modId xmlns:p14="http://schemas.microsoft.com/office/powerpoint/2010/main" val="2979341041"/>
              </p:ext>
            </p:extLst>
          </p:nvPr>
        </p:nvGraphicFramePr>
        <p:xfrm>
          <a:off x="457200" y="5862320"/>
          <a:ext cx="4991692" cy="408305"/>
        </p:xfrm>
        <a:graphic>
          <a:graphicData uri="http://schemas.openxmlformats.org/drawingml/2006/table">
            <a:tbl>
              <a:tblPr firstRow="1" firstCol="1" lastRow="1" lastCol="1" bandRow="1" bandCol="1"/>
              <a:tblGrid>
                <a:gridCol w="998027">
                  <a:extLst>
                    <a:ext uri="{9D8B030D-6E8A-4147-A177-3AD203B41FA5}">
                      <a16:colId xmlns:a16="http://schemas.microsoft.com/office/drawing/2014/main" val="2760736248"/>
                    </a:ext>
                  </a:extLst>
                </a:gridCol>
                <a:gridCol w="998546">
                  <a:extLst>
                    <a:ext uri="{9D8B030D-6E8A-4147-A177-3AD203B41FA5}">
                      <a16:colId xmlns:a16="http://schemas.microsoft.com/office/drawing/2014/main" val="992889329"/>
                    </a:ext>
                  </a:extLst>
                </a:gridCol>
                <a:gridCol w="998027">
                  <a:extLst>
                    <a:ext uri="{9D8B030D-6E8A-4147-A177-3AD203B41FA5}">
                      <a16:colId xmlns:a16="http://schemas.microsoft.com/office/drawing/2014/main" val="3288195538"/>
                    </a:ext>
                  </a:extLst>
                </a:gridCol>
                <a:gridCol w="998546">
                  <a:extLst>
                    <a:ext uri="{9D8B030D-6E8A-4147-A177-3AD203B41FA5}">
                      <a16:colId xmlns:a16="http://schemas.microsoft.com/office/drawing/2014/main" val="3195407014"/>
                    </a:ext>
                  </a:extLst>
                </a:gridCol>
                <a:gridCol w="998546">
                  <a:extLst>
                    <a:ext uri="{9D8B030D-6E8A-4147-A177-3AD203B41FA5}">
                      <a16:colId xmlns:a16="http://schemas.microsoft.com/office/drawing/2014/main" val="4039854738"/>
                    </a:ext>
                  </a:extLst>
                </a:gridCol>
              </a:tblGrid>
              <a:tr h="393225">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Diamond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Reg Fee Incl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Platinum</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Via BCP, $200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Gold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Via BCP, $200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Recog</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Recruit</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Via BCP, $200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 la Carte</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Via BCP, $200</a:t>
                      </a: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4232661"/>
                  </a:ext>
                </a:extLst>
              </a:tr>
            </a:tbl>
          </a:graphicData>
        </a:graphic>
      </p:graphicFrame>
      <p:pic>
        <p:nvPicPr>
          <p:cNvPr id="1026" name="Picture 2" descr="Job Fair">
            <a:extLst>
              <a:ext uri="{FF2B5EF4-FFF2-40B4-BE49-F238E27FC236}">
                <a16:creationId xmlns:a16="http://schemas.microsoft.com/office/drawing/2014/main" id="{333A6624-BE13-4C73-959B-3B2235740648}"/>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39994" y="1600200"/>
            <a:ext cx="4038600" cy="2692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3" action="ppaction://hlinksldjump"/>
            <a:extLst>
              <a:ext uri="{FF2B5EF4-FFF2-40B4-BE49-F238E27FC236}">
                <a16:creationId xmlns:a16="http://schemas.microsoft.com/office/drawing/2014/main" id="{CB5AC1BB-9C78-4601-BDD1-73932050B9F0}"/>
              </a:ext>
            </a:extLst>
          </p:cNvPr>
          <p:cNvPicPr>
            <a:picLocks noChangeAspect="1"/>
          </p:cNvPicPr>
          <p:nvPr/>
        </p:nvPicPr>
        <p:blipFill>
          <a:blip r:embed="rId4"/>
          <a:stretch>
            <a:fillRect/>
          </a:stretch>
        </p:blipFill>
        <p:spPr>
          <a:xfrm>
            <a:off x="6667770" y="5854867"/>
            <a:ext cx="634039" cy="542591"/>
          </a:xfrm>
          <a:prstGeom prst="rect">
            <a:avLst/>
          </a:prstGeom>
        </p:spPr>
      </p:pic>
      <p:sp>
        <p:nvSpPr>
          <p:cNvPr id="8" name="Action Button: Go to Beginning 7">
            <a:hlinkClick r:id="rId5" action="ppaction://hlinksldjump" highlightClick="1"/>
            <a:extLst>
              <a:ext uri="{FF2B5EF4-FFF2-40B4-BE49-F238E27FC236}">
                <a16:creationId xmlns:a16="http://schemas.microsoft.com/office/drawing/2014/main" id="{9015707D-50D2-4D5B-BBDD-A4CCB4C8DF4D}"/>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ction Button: Go Back or Previous 9">
            <a:hlinkClick r:id="" action="ppaction://hlinkshowjump?jump=lastslideviewed" highlightClick="1"/>
            <a:extLst>
              <a:ext uri="{FF2B5EF4-FFF2-40B4-BE49-F238E27FC236}">
                <a16:creationId xmlns:a16="http://schemas.microsoft.com/office/drawing/2014/main" id="{38A232C8-56C7-4249-8654-D09242D160C9}"/>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8881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9FC21-6A96-4DE0-BB4E-6FB0AF1FD04D}"/>
              </a:ext>
            </a:extLst>
          </p:cNvPr>
          <p:cNvSpPr>
            <a:spLocks noGrp="1"/>
          </p:cNvSpPr>
          <p:nvPr>
            <p:ph type="title"/>
          </p:nvPr>
        </p:nvSpPr>
        <p:spPr/>
        <p:txBody>
          <a:bodyPr/>
          <a:lstStyle/>
          <a:p>
            <a:r>
              <a:rPr lang="en-US" dirty="0"/>
              <a:t>PSE Golf Outing</a:t>
            </a:r>
          </a:p>
        </p:txBody>
      </p:sp>
      <p:sp>
        <p:nvSpPr>
          <p:cNvPr id="3" name="Content Placeholder 2">
            <a:extLst>
              <a:ext uri="{FF2B5EF4-FFF2-40B4-BE49-F238E27FC236}">
                <a16:creationId xmlns:a16="http://schemas.microsoft.com/office/drawing/2014/main" id="{CED9E148-FABA-4A2E-AB58-0BCF932E7139}"/>
              </a:ext>
            </a:extLst>
          </p:cNvPr>
          <p:cNvSpPr>
            <a:spLocks noGrp="1"/>
          </p:cNvSpPr>
          <p:nvPr>
            <p:ph sz="half" idx="1"/>
          </p:nvPr>
        </p:nvSpPr>
        <p:spPr/>
        <p:txBody>
          <a:bodyPr/>
          <a:lstStyle/>
          <a:p>
            <a:r>
              <a:rPr lang="en-US" dirty="0"/>
              <a:t>Organized by Pi Sigma Epsilon (PSE)</a:t>
            </a:r>
          </a:p>
          <a:p>
            <a:r>
              <a:rPr lang="en-US" dirty="0"/>
              <a:t>Typically held in the fall</a:t>
            </a:r>
          </a:p>
        </p:txBody>
      </p:sp>
      <p:graphicFrame>
        <p:nvGraphicFramePr>
          <p:cNvPr id="4" name="Table 3">
            <a:extLst>
              <a:ext uri="{FF2B5EF4-FFF2-40B4-BE49-F238E27FC236}">
                <a16:creationId xmlns:a16="http://schemas.microsoft.com/office/drawing/2014/main" id="{6C74D0AD-AACD-46E9-9A9F-C1235394AB97}"/>
              </a:ext>
            </a:extLst>
          </p:cNvPr>
          <p:cNvGraphicFramePr>
            <a:graphicFrameLocks noGrp="1"/>
          </p:cNvGraphicFramePr>
          <p:nvPr>
            <p:extLst>
              <p:ext uri="{D42A27DB-BD31-4B8C-83A1-F6EECF244321}">
                <p14:modId xmlns:p14="http://schemas.microsoft.com/office/powerpoint/2010/main" val="3632782503"/>
              </p:ext>
            </p:extLst>
          </p:nvPr>
        </p:nvGraphicFramePr>
        <p:xfrm>
          <a:off x="457200" y="5854867"/>
          <a:ext cx="5144093" cy="618617"/>
        </p:xfrm>
        <a:graphic>
          <a:graphicData uri="http://schemas.openxmlformats.org/drawingml/2006/table">
            <a:tbl>
              <a:tblPr firstRow="1" firstCol="1" lastRow="1" lastCol="1" bandRow="1" bandCol="1"/>
              <a:tblGrid>
                <a:gridCol w="1028497">
                  <a:extLst>
                    <a:ext uri="{9D8B030D-6E8A-4147-A177-3AD203B41FA5}">
                      <a16:colId xmlns:a16="http://schemas.microsoft.com/office/drawing/2014/main" val="2760736248"/>
                    </a:ext>
                  </a:extLst>
                </a:gridCol>
                <a:gridCol w="1029033">
                  <a:extLst>
                    <a:ext uri="{9D8B030D-6E8A-4147-A177-3AD203B41FA5}">
                      <a16:colId xmlns:a16="http://schemas.microsoft.com/office/drawing/2014/main" val="992889329"/>
                    </a:ext>
                  </a:extLst>
                </a:gridCol>
                <a:gridCol w="1028497">
                  <a:extLst>
                    <a:ext uri="{9D8B030D-6E8A-4147-A177-3AD203B41FA5}">
                      <a16:colId xmlns:a16="http://schemas.microsoft.com/office/drawing/2014/main" val="3288195538"/>
                    </a:ext>
                  </a:extLst>
                </a:gridCol>
                <a:gridCol w="1029033">
                  <a:extLst>
                    <a:ext uri="{9D8B030D-6E8A-4147-A177-3AD203B41FA5}">
                      <a16:colId xmlns:a16="http://schemas.microsoft.com/office/drawing/2014/main" val="3195407014"/>
                    </a:ext>
                  </a:extLst>
                </a:gridCol>
                <a:gridCol w="1029033">
                  <a:extLst>
                    <a:ext uri="{9D8B030D-6E8A-4147-A177-3AD203B41FA5}">
                      <a16:colId xmlns:a16="http://schemas.microsoft.com/office/drawing/2014/main" val="1509115327"/>
                    </a:ext>
                  </a:extLst>
                </a:gridCol>
              </a:tblGrid>
              <a:tr h="393225">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Diamond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3 People Incl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Platinum</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Via PSE, $120/person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Gold</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Via PSE, $120/person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Recog</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Recruit</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Via PSE, $120/person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 la Carte</a:t>
                      </a:r>
                    </a:p>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Via PSE, $120/person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7" marR="66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4232661"/>
                  </a:ext>
                </a:extLst>
              </a:tr>
            </a:tbl>
          </a:graphicData>
        </a:graphic>
      </p:graphicFrame>
      <p:pic>
        <p:nvPicPr>
          <p:cNvPr id="2050" name="Picture 2" descr="Pi Sigma Epsilon">
            <a:extLst>
              <a:ext uri="{FF2B5EF4-FFF2-40B4-BE49-F238E27FC236}">
                <a16:creationId xmlns:a16="http://schemas.microsoft.com/office/drawing/2014/main" id="{D0AEE9D8-8394-44D0-BC8C-EB29265894B4}"/>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50547" y="1612243"/>
            <a:ext cx="4038600" cy="10752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3" action="ppaction://hlinksldjump"/>
            <a:extLst>
              <a:ext uri="{FF2B5EF4-FFF2-40B4-BE49-F238E27FC236}">
                <a16:creationId xmlns:a16="http://schemas.microsoft.com/office/drawing/2014/main" id="{CE558C8E-9839-4B4F-A1A2-45D8CA0AB65F}"/>
              </a:ext>
            </a:extLst>
          </p:cNvPr>
          <p:cNvPicPr>
            <a:picLocks noChangeAspect="1"/>
          </p:cNvPicPr>
          <p:nvPr/>
        </p:nvPicPr>
        <p:blipFill>
          <a:blip r:embed="rId4"/>
          <a:stretch>
            <a:fillRect/>
          </a:stretch>
        </p:blipFill>
        <p:spPr>
          <a:xfrm>
            <a:off x="6667770" y="5854867"/>
            <a:ext cx="634039" cy="542591"/>
          </a:xfrm>
          <a:prstGeom prst="rect">
            <a:avLst/>
          </a:prstGeom>
        </p:spPr>
      </p:pic>
      <p:sp>
        <p:nvSpPr>
          <p:cNvPr id="8" name="Action Button: Go to Beginning 7">
            <a:hlinkClick r:id="rId5" action="ppaction://hlinksldjump" highlightClick="1"/>
            <a:extLst>
              <a:ext uri="{FF2B5EF4-FFF2-40B4-BE49-F238E27FC236}">
                <a16:creationId xmlns:a16="http://schemas.microsoft.com/office/drawing/2014/main" id="{4681EAC9-798E-4F42-B1C4-4BF600807A26}"/>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ction Button: Go Back or Previous 9">
            <a:hlinkClick r:id="" action="ppaction://hlinkshowjump?jump=lastslideviewed" highlightClick="1"/>
            <a:extLst>
              <a:ext uri="{FF2B5EF4-FFF2-40B4-BE49-F238E27FC236}">
                <a16:creationId xmlns:a16="http://schemas.microsoft.com/office/drawing/2014/main" id="{8E781622-34AC-48AE-9ABB-2436FF3BFEFB}"/>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3728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7084" y="1625019"/>
            <a:ext cx="3299330" cy="1620852"/>
          </a:xfrm>
        </p:spPr>
        <p:txBody>
          <a:bodyPr vert="horz" lIns="91440" tIns="45720" rIns="91440" bIns="45720" rtlCol="0" anchor="ctr">
            <a:normAutofit/>
          </a:bodyPr>
          <a:lstStyle/>
          <a:p>
            <a:pPr algn="l">
              <a:lnSpc>
                <a:spcPct val="90000"/>
              </a:lnSpc>
            </a:pPr>
            <a:r>
              <a:rPr lang="en-US" sz="3700" kern="1200">
                <a:solidFill>
                  <a:schemeClr val="tx1"/>
                </a:solidFill>
                <a:latin typeface="+mj-lt"/>
                <a:ea typeface="+mj-ea"/>
                <a:cs typeface="+mj-cs"/>
              </a:rPr>
              <a:t>Preparing Recruitment Resources</a:t>
            </a:r>
          </a:p>
        </p:txBody>
      </p:sp>
      <p:sp>
        <p:nvSpPr>
          <p:cNvPr id="22" name="Freeform: Shape 21">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5544"/>
            <a:ext cx="3525504" cy="3026781"/>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24" name="Freeform: Shape 23">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99694"/>
            <a:ext cx="2927453" cy="2658306"/>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26" name="Freeform: Shape 25">
            <a:extLst>
              <a:ext uri="{FF2B5EF4-FFF2-40B4-BE49-F238E27FC236}">
                <a16:creationId xmlns:a16="http://schemas.microsoft.com/office/drawing/2014/main" id="{C20C2C41-D9A8-45BE-9E21-91268EC18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345190"/>
            <a:ext cx="2781056" cy="2512810"/>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28" name="Oval 27">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19594" y="2513329"/>
            <a:ext cx="2628151" cy="2628151"/>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0" name="Oval 29">
            <a:extLst>
              <a:ext uri="{FF2B5EF4-FFF2-40B4-BE49-F238E27FC236}">
                <a16:creationId xmlns:a16="http://schemas.microsoft.com/office/drawing/2014/main" id="{B38B1FC8-38BF-4066-8F4A-12EEC1C1A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52290" y="2636696"/>
            <a:ext cx="2350692" cy="23506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2" name="Freeform: Shape 31">
            <a:extLst>
              <a:ext uri="{FF2B5EF4-FFF2-40B4-BE49-F238E27FC236}">
                <a16:creationId xmlns:a16="http://schemas.microsoft.com/office/drawing/2014/main" id="{178B4B56-5CC4-4608-A9A9-996108D35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546"/>
            <a:ext cx="3384554" cy="2885829"/>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pic>
        <p:nvPicPr>
          <p:cNvPr id="13" name="Picture 12">
            <a:extLst>
              <a:ext uri="{FF2B5EF4-FFF2-40B4-BE49-F238E27FC236}">
                <a16:creationId xmlns:a16="http://schemas.microsoft.com/office/drawing/2014/main" id="{0A1B811A-4A90-4304-976B-36C921932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979" y="191942"/>
            <a:ext cx="1910034" cy="1910034"/>
          </a:xfrm>
          <a:prstGeom prst="rect">
            <a:avLst/>
          </a:prstGeom>
        </p:spPr>
      </p:pic>
      <p:pic>
        <p:nvPicPr>
          <p:cNvPr id="9" name="Content Placeholder 8">
            <a:extLst>
              <a:ext uri="{FF2B5EF4-FFF2-40B4-BE49-F238E27FC236}">
                <a16:creationId xmlns:a16="http://schemas.microsoft.com/office/drawing/2014/main" id="{D1DE1379-ACC0-4427-A9B6-78FB8107236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076010" y="3044263"/>
            <a:ext cx="1566280" cy="1566280"/>
          </a:xfrm>
          <a:prstGeom prst="rect">
            <a:avLst/>
          </a:prstGeom>
        </p:spPr>
      </p:pic>
      <p:pic>
        <p:nvPicPr>
          <p:cNvPr id="17" name="Picture 16">
            <a:extLst>
              <a:ext uri="{FF2B5EF4-FFF2-40B4-BE49-F238E27FC236}">
                <a16:creationId xmlns:a16="http://schemas.microsoft.com/office/drawing/2014/main" id="{C88C3566-C1D9-4ED7-AA79-6ED0ECA0CE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838" y="4955761"/>
            <a:ext cx="1694100" cy="1694100"/>
          </a:xfrm>
          <a:prstGeom prst="rect">
            <a:avLst/>
          </a:prstGeom>
        </p:spPr>
      </p:pic>
      <p:sp>
        <p:nvSpPr>
          <p:cNvPr id="3" name="Content Placeholder 2"/>
          <p:cNvSpPr>
            <a:spLocks noGrp="1"/>
          </p:cNvSpPr>
          <p:nvPr>
            <p:ph sz="half" idx="1"/>
          </p:nvPr>
        </p:nvSpPr>
        <p:spPr>
          <a:xfrm>
            <a:off x="5407082" y="3533752"/>
            <a:ext cx="3299329" cy="2386263"/>
          </a:xfrm>
        </p:spPr>
        <p:txBody>
          <a:bodyPr vert="horz" lIns="91440" tIns="45720" rIns="91440" bIns="45720" rtlCol="0" anchor="t">
            <a:normAutofit/>
          </a:bodyPr>
          <a:lstStyle/>
          <a:p>
            <a:pPr indent="-228600">
              <a:lnSpc>
                <a:spcPct val="90000"/>
              </a:lnSpc>
            </a:pPr>
            <a:r>
              <a:rPr lang="en-US" sz="1350" dirty="0"/>
              <a:t>Bring top people and recent graduates</a:t>
            </a:r>
          </a:p>
          <a:p>
            <a:pPr lvl="1" indent="-228600">
              <a:lnSpc>
                <a:spcPct val="90000"/>
              </a:lnSpc>
              <a:buFont typeface="Arial" panose="020B0604020202020204" pitchFamily="34" charset="0"/>
              <a:buChar char="•"/>
            </a:pPr>
            <a:r>
              <a:rPr lang="en-US" sz="1350" dirty="0"/>
              <a:t>People and cultural fit are #1 factor (</a:t>
            </a:r>
            <a:r>
              <a:rPr lang="en-US" sz="1350" dirty="0">
                <a:hlinkClick r:id="rId5">
                  <a:extLst>
                    <a:ext uri="{A12FA001-AC4F-418D-AE19-62706E023703}">
                      <ahyp:hlinkClr xmlns:ahyp="http://schemas.microsoft.com/office/drawing/2018/hyperlinkcolor" val="tx"/>
                    </a:ext>
                  </a:extLst>
                </a:hlinkClick>
              </a:rPr>
              <a:t>Harvard Business Review</a:t>
            </a:r>
            <a:r>
              <a:rPr lang="en-US" sz="1350" dirty="0"/>
              <a:t>)</a:t>
            </a:r>
          </a:p>
          <a:p>
            <a:pPr indent="-228600">
              <a:lnSpc>
                <a:spcPct val="90000"/>
              </a:lnSpc>
            </a:pPr>
            <a:r>
              <a:rPr lang="en-US" sz="1350" dirty="0"/>
              <a:t>Align recruitment approach with sales approach (collaborative, relationship)</a:t>
            </a:r>
          </a:p>
          <a:p>
            <a:pPr indent="-228600">
              <a:lnSpc>
                <a:spcPct val="90000"/>
              </a:lnSpc>
            </a:pPr>
            <a:r>
              <a:rPr lang="en-US" sz="1350" dirty="0"/>
              <a:t>Invest</a:t>
            </a:r>
          </a:p>
          <a:p>
            <a:pPr lvl="1" indent="-228600">
              <a:lnSpc>
                <a:spcPct val="90000"/>
              </a:lnSpc>
            </a:pPr>
            <a:r>
              <a:rPr lang="en-US" sz="950" dirty="0">
                <a:hlinkClick r:id="rId6" action="ppaction://hlinksldjump">
                  <a:extLst>
                    <a:ext uri="{A12FA001-AC4F-418D-AE19-62706E023703}">
                      <ahyp:hlinkClr xmlns:ahyp="http://schemas.microsoft.com/office/drawing/2018/hyperlinkcolor" val="tx"/>
                    </a:ext>
                  </a:extLst>
                </a:hlinkClick>
              </a:rPr>
              <a:t>Time</a:t>
            </a:r>
            <a:endParaRPr lang="en-US" sz="950" dirty="0"/>
          </a:p>
          <a:p>
            <a:pPr lvl="1" indent="-228600">
              <a:lnSpc>
                <a:spcPct val="90000"/>
              </a:lnSpc>
            </a:pPr>
            <a:r>
              <a:rPr lang="en-US" sz="950" dirty="0">
                <a:hlinkClick r:id="rId7" action="ppaction://hlinksldjump">
                  <a:extLst>
                    <a:ext uri="{A12FA001-AC4F-418D-AE19-62706E023703}">
                      <ahyp:hlinkClr xmlns:ahyp="http://schemas.microsoft.com/office/drawing/2018/hyperlinkcolor" val="tx"/>
                    </a:ext>
                  </a:extLst>
                </a:hlinkClick>
              </a:rPr>
              <a:t>Talent</a:t>
            </a:r>
            <a:endParaRPr lang="en-US" sz="950" dirty="0"/>
          </a:p>
          <a:p>
            <a:pPr lvl="1" indent="-228600">
              <a:lnSpc>
                <a:spcPct val="90000"/>
              </a:lnSpc>
            </a:pPr>
            <a:r>
              <a:rPr lang="en-US" sz="950" dirty="0">
                <a:hlinkClick r:id="rId8" action="ppaction://hlinksldjump">
                  <a:extLst>
                    <a:ext uri="{A12FA001-AC4F-418D-AE19-62706E023703}">
                      <ahyp:hlinkClr xmlns:ahyp="http://schemas.microsoft.com/office/drawing/2018/hyperlinkcolor" val="tx"/>
                    </a:ext>
                  </a:extLst>
                </a:hlinkClick>
              </a:rPr>
              <a:t>Treasure</a:t>
            </a:r>
            <a:endParaRPr lang="en-US" sz="950" dirty="0"/>
          </a:p>
          <a:p>
            <a:pPr marL="0" indent="-228600">
              <a:lnSpc>
                <a:spcPct val="90000"/>
              </a:lnSpc>
            </a:pPr>
            <a:endParaRPr lang="en-US" sz="1350" dirty="0"/>
          </a:p>
        </p:txBody>
      </p:sp>
      <p:pic>
        <p:nvPicPr>
          <p:cNvPr id="25" name="Picture 24">
            <a:hlinkClick r:id="rId9" action="ppaction://hlinksldjump"/>
            <a:extLst>
              <a:ext uri="{FF2B5EF4-FFF2-40B4-BE49-F238E27FC236}">
                <a16:creationId xmlns:a16="http://schemas.microsoft.com/office/drawing/2014/main" id="{9EF1EAD9-D575-4097-9D53-75CA26CF759C}"/>
              </a:ext>
            </a:extLst>
          </p:cNvPr>
          <p:cNvPicPr>
            <a:picLocks noChangeAspect="1"/>
          </p:cNvPicPr>
          <p:nvPr/>
        </p:nvPicPr>
        <p:blipFill>
          <a:blip r:embed="rId10"/>
          <a:stretch>
            <a:fillRect/>
          </a:stretch>
        </p:blipFill>
        <p:spPr>
          <a:xfrm>
            <a:off x="6667770" y="5854867"/>
            <a:ext cx="634039" cy="542591"/>
          </a:xfrm>
          <a:prstGeom prst="rect">
            <a:avLst/>
          </a:prstGeom>
        </p:spPr>
      </p:pic>
      <p:sp>
        <p:nvSpPr>
          <p:cNvPr id="27" name="Action Button: Go to Beginning 26">
            <a:hlinkClick r:id="rId11" action="ppaction://hlinksldjump" highlightClick="1"/>
            <a:extLst>
              <a:ext uri="{FF2B5EF4-FFF2-40B4-BE49-F238E27FC236}">
                <a16:creationId xmlns:a16="http://schemas.microsoft.com/office/drawing/2014/main" id="{F6B42A32-51F8-4658-8004-F24112CE82B8}"/>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ction Button: Go Back or Previous 28">
            <a:hlinkClick r:id="" action="ppaction://hlinkshowjump?jump=lastslideviewed" highlightClick="1"/>
            <a:extLst>
              <a:ext uri="{FF2B5EF4-FFF2-40B4-BE49-F238E27FC236}">
                <a16:creationId xmlns:a16="http://schemas.microsoft.com/office/drawing/2014/main" id="{4F18CB10-9DC7-4917-AE0C-1411ABCAF693}"/>
              </a:ext>
            </a:extLst>
          </p:cNvPr>
          <p:cNvSpPr/>
          <p:nvPr/>
        </p:nvSpPr>
        <p:spPr>
          <a:xfrm>
            <a:off x="8115030" y="5857815"/>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6206953"/>
      </p:ext>
    </p:extLst>
  </p:cSld>
  <p:clrMapOvr>
    <a:overrideClrMapping bg1="dk1" tx1="lt1" bg2="dk2" tx2="lt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4789AA-55C9-46DA-8D1F-AF87BF268E83}"/>
              </a:ext>
            </a:extLst>
          </p:cNvPr>
          <p:cNvSpPr>
            <a:spLocks noGrp="1"/>
          </p:cNvSpPr>
          <p:nvPr>
            <p:ph type="title"/>
          </p:nvPr>
        </p:nvSpPr>
        <p:spPr>
          <a:xfrm>
            <a:off x="725214" y="1204108"/>
            <a:ext cx="2002054" cy="1781175"/>
          </a:xfrm>
        </p:spPr>
        <p:txBody>
          <a:bodyPr vert="horz" lIns="91440" tIns="45720" rIns="91440" bIns="45720" rtlCol="0" anchor="ctr">
            <a:normAutofit/>
          </a:bodyPr>
          <a:lstStyle/>
          <a:p>
            <a:pPr algn="l">
              <a:lnSpc>
                <a:spcPct val="90000"/>
              </a:lnSpc>
            </a:pPr>
            <a:r>
              <a:rPr lang="en-US" sz="2800" kern="1200">
                <a:solidFill>
                  <a:srgbClr val="FFFFFF"/>
                </a:solidFill>
                <a:latin typeface="+mj-lt"/>
                <a:ea typeface="+mj-ea"/>
                <a:cs typeface="+mj-cs"/>
              </a:rPr>
              <a:t>Invest Time</a:t>
            </a:r>
          </a:p>
        </p:txBody>
      </p:sp>
      <p:sp>
        <p:nvSpPr>
          <p:cNvPr id="4" name="Content Placeholder 3">
            <a:extLst>
              <a:ext uri="{FF2B5EF4-FFF2-40B4-BE49-F238E27FC236}">
                <a16:creationId xmlns:a16="http://schemas.microsoft.com/office/drawing/2014/main" id="{4AD899DE-E3D3-42A8-BAD7-EA695CBAAAB7}"/>
              </a:ext>
            </a:extLst>
          </p:cNvPr>
          <p:cNvSpPr>
            <a:spLocks noGrp="1"/>
          </p:cNvSpPr>
          <p:nvPr>
            <p:ph sz="half" idx="1"/>
          </p:nvPr>
        </p:nvSpPr>
        <p:spPr>
          <a:xfrm>
            <a:off x="725213" y="3355130"/>
            <a:ext cx="2002055" cy="2427333"/>
          </a:xfrm>
        </p:spPr>
        <p:txBody>
          <a:bodyPr vert="horz" lIns="91440" tIns="45720" rIns="91440" bIns="45720" rtlCol="0">
            <a:normAutofit/>
          </a:bodyPr>
          <a:lstStyle/>
          <a:p>
            <a:pPr indent="-228600">
              <a:lnSpc>
                <a:spcPct val="90000"/>
              </a:lnSpc>
            </a:pPr>
            <a:r>
              <a:rPr lang="en-US" sz="1300" dirty="0"/>
              <a:t>Engage students via ESSPS, COBI, and student organizations</a:t>
            </a:r>
          </a:p>
          <a:p>
            <a:pPr indent="-228600">
              <a:lnSpc>
                <a:spcPct val="90000"/>
              </a:lnSpc>
            </a:pPr>
            <a:r>
              <a:rPr lang="en-US" sz="1300" dirty="0"/>
              <a:t>Deliver consistent presence each semester and year</a:t>
            </a:r>
          </a:p>
          <a:p>
            <a:pPr indent="-228600">
              <a:lnSpc>
                <a:spcPct val="90000"/>
              </a:lnSpc>
            </a:pPr>
            <a:r>
              <a:rPr lang="en-US" sz="1300" dirty="0"/>
              <a:t>Recognize freshmen, sophomores, and juniors</a:t>
            </a:r>
          </a:p>
          <a:p>
            <a:pPr indent="-228600">
              <a:lnSpc>
                <a:spcPct val="90000"/>
              </a:lnSpc>
            </a:pPr>
            <a:r>
              <a:rPr lang="en-US" sz="1300" dirty="0">
                <a:hlinkClick r:id="rId2"/>
              </a:rPr>
              <a:t>Offer an internship</a:t>
            </a:r>
            <a:endParaRPr lang="en-US" sz="1300" dirty="0"/>
          </a:p>
        </p:txBody>
      </p:sp>
      <p:pic>
        <p:nvPicPr>
          <p:cNvPr id="7" name="Content Placeholder 6">
            <a:extLst>
              <a:ext uri="{FF2B5EF4-FFF2-40B4-BE49-F238E27FC236}">
                <a16:creationId xmlns:a16="http://schemas.microsoft.com/office/drawing/2014/main" id="{925103B7-71E6-463B-8AA6-7E9F05657CE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670490" y="952500"/>
            <a:ext cx="4829963" cy="4829963"/>
          </a:xfrm>
          <a:prstGeom prst="rect">
            <a:avLst/>
          </a:prstGeom>
        </p:spPr>
      </p:pic>
      <p:pic>
        <p:nvPicPr>
          <p:cNvPr id="10" name="Picture 9">
            <a:hlinkClick r:id="rId4" action="ppaction://hlinksldjump"/>
            <a:extLst>
              <a:ext uri="{FF2B5EF4-FFF2-40B4-BE49-F238E27FC236}">
                <a16:creationId xmlns:a16="http://schemas.microsoft.com/office/drawing/2014/main" id="{56E9BB95-34A8-484F-8E7A-A5A423C80071}"/>
              </a:ext>
            </a:extLst>
          </p:cNvPr>
          <p:cNvPicPr>
            <a:picLocks noChangeAspect="1"/>
          </p:cNvPicPr>
          <p:nvPr/>
        </p:nvPicPr>
        <p:blipFill>
          <a:blip r:embed="rId5"/>
          <a:stretch>
            <a:fillRect/>
          </a:stretch>
        </p:blipFill>
        <p:spPr>
          <a:xfrm>
            <a:off x="6734650" y="6016852"/>
            <a:ext cx="634039" cy="542591"/>
          </a:xfrm>
          <a:prstGeom prst="rect">
            <a:avLst/>
          </a:prstGeom>
        </p:spPr>
      </p:pic>
      <p:sp>
        <p:nvSpPr>
          <p:cNvPr id="11" name="Action Button: Go to Beginning 10">
            <a:hlinkClick r:id="rId6" action="ppaction://hlinksldjump" highlightClick="1"/>
            <a:extLst>
              <a:ext uri="{FF2B5EF4-FFF2-40B4-BE49-F238E27FC236}">
                <a16:creationId xmlns:a16="http://schemas.microsoft.com/office/drawing/2014/main" id="{36B12E23-9E57-4062-B319-81865762E56D}"/>
              </a:ext>
            </a:extLst>
          </p:cNvPr>
          <p:cNvSpPr/>
          <p:nvPr/>
        </p:nvSpPr>
        <p:spPr>
          <a:xfrm>
            <a:off x="7458280" y="6016852"/>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ction Button: Go Back or Previous 12">
            <a:hlinkClick r:id="" action="ppaction://hlinkshowjump?jump=lastslideviewed" highlightClick="1"/>
            <a:extLst>
              <a:ext uri="{FF2B5EF4-FFF2-40B4-BE49-F238E27FC236}">
                <a16:creationId xmlns:a16="http://schemas.microsoft.com/office/drawing/2014/main" id="{E8094469-D9BA-48A6-992F-27712B273E9E}"/>
              </a:ext>
            </a:extLst>
          </p:cNvPr>
          <p:cNvSpPr/>
          <p:nvPr/>
        </p:nvSpPr>
        <p:spPr>
          <a:xfrm>
            <a:off x="8181910" y="6019800"/>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5823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308968-9A8B-4D76-A972-FB660FF23B90}"/>
              </a:ext>
            </a:extLst>
          </p:cNvPr>
          <p:cNvSpPr>
            <a:spLocks noGrp="1"/>
          </p:cNvSpPr>
          <p:nvPr>
            <p:ph type="title"/>
          </p:nvPr>
        </p:nvSpPr>
        <p:spPr>
          <a:xfrm>
            <a:off x="725214" y="1204108"/>
            <a:ext cx="2002054" cy="1781175"/>
          </a:xfrm>
        </p:spPr>
        <p:txBody>
          <a:bodyPr vert="horz" lIns="91440" tIns="45720" rIns="91440" bIns="45720" rtlCol="0" anchor="ctr">
            <a:normAutofit/>
          </a:bodyPr>
          <a:lstStyle/>
          <a:p>
            <a:pPr algn="l">
              <a:lnSpc>
                <a:spcPct val="90000"/>
              </a:lnSpc>
            </a:pPr>
            <a:r>
              <a:rPr lang="en-US" sz="2800" kern="1200">
                <a:solidFill>
                  <a:srgbClr val="FFFFFF"/>
                </a:solidFill>
                <a:latin typeface="+mj-lt"/>
                <a:ea typeface="+mj-ea"/>
                <a:cs typeface="+mj-cs"/>
              </a:rPr>
              <a:t>Invest Talent</a:t>
            </a:r>
          </a:p>
        </p:txBody>
      </p:sp>
      <p:sp>
        <p:nvSpPr>
          <p:cNvPr id="4" name="Content Placeholder 3">
            <a:extLst>
              <a:ext uri="{FF2B5EF4-FFF2-40B4-BE49-F238E27FC236}">
                <a16:creationId xmlns:a16="http://schemas.microsoft.com/office/drawing/2014/main" id="{2996CBC2-C6BA-4972-95DC-056F6BBD1B03}"/>
              </a:ext>
            </a:extLst>
          </p:cNvPr>
          <p:cNvSpPr>
            <a:spLocks noGrp="1"/>
          </p:cNvSpPr>
          <p:nvPr>
            <p:ph sz="half" idx="1"/>
          </p:nvPr>
        </p:nvSpPr>
        <p:spPr>
          <a:xfrm>
            <a:off x="725213" y="3355130"/>
            <a:ext cx="2002055" cy="2427333"/>
          </a:xfrm>
        </p:spPr>
        <p:txBody>
          <a:bodyPr vert="horz" lIns="91440" tIns="45720" rIns="91440" bIns="45720" rtlCol="0">
            <a:normAutofit/>
          </a:bodyPr>
          <a:lstStyle/>
          <a:p>
            <a:pPr indent="-228600">
              <a:lnSpc>
                <a:spcPct val="90000"/>
              </a:lnSpc>
            </a:pPr>
            <a:r>
              <a:rPr lang="en-US" sz="1400" dirty="0"/>
              <a:t>Coordinate with sales and HR</a:t>
            </a:r>
          </a:p>
          <a:p>
            <a:pPr indent="-228600">
              <a:lnSpc>
                <a:spcPct val="90000"/>
              </a:lnSpc>
            </a:pPr>
            <a:r>
              <a:rPr lang="en-US" sz="1400" dirty="0"/>
              <a:t>Involve frontline and leadership level team members</a:t>
            </a:r>
          </a:p>
          <a:p>
            <a:pPr indent="-228600">
              <a:lnSpc>
                <a:spcPct val="90000"/>
              </a:lnSpc>
            </a:pPr>
            <a:r>
              <a:rPr lang="en-US" sz="1400" dirty="0"/>
              <a:t>Bring alumni</a:t>
            </a:r>
          </a:p>
          <a:p>
            <a:pPr indent="-228600">
              <a:lnSpc>
                <a:spcPct val="90000"/>
              </a:lnSpc>
            </a:pPr>
            <a:r>
              <a:rPr lang="en-US" sz="1400" dirty="0">
                <a:hlinkClick r:id="rId2"/>
              </a:rPr>
              <a:t>Offer an internship</a:t>
            </a:r>
            <a:endParaRPr lang="en-US" sz="1400" dirty="0"/>
          </a:p>
        </p:txBody>
      </p:sp>
      <p:pic>
        <p:nvPicPr>
          <p:cNvPr id="7" name="Content Placeholder 6">
            <a:extLst>
              <a:ext uri="{FF2B5EF4-FFF2-40B4-BE49-F238E27FC236}">
                <a16:creationId xmlns:a16="http://schemas.microsoft.com/office/drawing/2014/main" id="{08CA1FD9-8020-4959-8119-81DC46B79B9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670490" y="952500"/>
            <a:ext cx="4829963" cy="4829963"/>
          </a:xfrm>
          <a:prstGeom prst="rect">
            <a:avLst/>
          </a:prstGeom>
        </p:spPr>
      </p:pic>
      <p:pic>
        <p:nvPicPr>
          <p:cNvPr id="9" name="Picture 8">
            <a:hlinkClick r:id="rId4" action="ppaction://hlinksldjump"/>
            <a:extLst>
              <a:ext uri="{FF2B5EF4-FFF2-40B4-BE49-F238E27FC236}">
                <a16:creationId xmlns:a16="http://schemas.microsoft.com/office/drawing/2014/main" id="{DF5866F3-8D27-4207-A429-348EA310B581}"/>
              </a:ext>
            </a:extLst>
          </p:cNvPr>
          <p:cNvPicPr>
            <a:picLocks noChangeAspect="1"/>
          </p:cNvPicPr>
          <p:nvPr/>
        </p:nvPicPr>
        <p:blipFill>
          <a:blip r:embed="rId5"/>
          <a:stretch>
            <a:fillRect/>
          </a:stretch>
        </p:blipFill>
        <p:spPr>
          <a:xfrm>
            <a:off x="6734650" y="6016852"/>
            <a:ext cx="634039" cy="542591"/>
          </a:xfrm>
          <a:prstGeom prst="rect">
            <a:avLst/>
          </a:prstGeom>
        </p:spPr>
      </p:pic>
      <p:sp>
        <p:nvSpPr>
          <p:cNvPr id="10" name="Action Button: Go to Beginning 9">
            <a:hlinkClick r:id="rId6" action="ppaction://hlinksldjump" highlightClick="1"/>
            <a:extLst>
              <a:ext uri="{FF2B5EF4-FFF2-40B4-BE49-F238E27FC236}">
                <a16:creationId xmlns:a16="http://schemas.microsoft.com/office/drawing/2014/main" id="{51375CA8-DF66-4E1F-A821-7E28AB654469}"/>
              </a:ext>
            </a:extLst>
          </p:cNvPr>
          <p:cNvSpPr/>
          <p:nvPr/>
        </p:nvSpPr>
        <p:spPr>
          <a:xfrm>
            <a:off x="7458280" y="6016852"/>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ction Button: Go Back or Previous 10">
            <a:hlinkClick r:id="" action="ppaction://hlinkshowjump?jump=lastslideviewed" highlightClick="1"/>
            <a:extLst>
              <a:ext uri="{FF2B5EF4-FFF2-40B4-BE49-F238E27FC236}">
                <a16:creationId xmlns:a16="http://schemas.microsoft.com/office/drawing/2014/main" id="{D95F6835-7016-463B-8E68-9B58610BC166}"/>
              </a:ext>
            </a:extLst>
          </p:cNvPr>
          <p:cNvSpPr/>
          <p:nvPr/>
        </p:nvSpPr>
        <p:spPr>
          <a:xfrm>
            <a:off x="8181910" y="6019800"/>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6738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05C9B8-752D-45C7-85FF-62654B66BCB1}"/>
              </a:ext>
            </a:extLst>
          </p:cNvPr>
          <p:cNvSpPr>
            <a:spLocks noGrp="1"/>
          </p:cNvSpPr>
          <p:nvPr>
            <p:ph type="title"/>
          </p:nvPr>
        </p:nvSpPr>
        <p:spPr>
          <a:xfrm>
            <a:off x="725214" y="1204108"/>
            <a:ext cx="2002054" cy="1781175"/>
          </a:xfrm>
        </p:spPr>
        <p:txBody>
          <a:bodyPr vert="horz" lIns="91440" tIns="45720" rIns="91440" bIns="45720" rtlCol="0" anchor="ctr">
            <a:normAutofit/>
          </a:bodyPr>
          <a:lstStyle/>
          <a:p>
            <a:pPr algn="l">
              <a:lnSpc>
                <a:spcPct val="90000"/>
              </a:lnSpc>
            </a:pPr>
            <a:r>
              <a:rPr lang="en-US" sz="2800" kern="1200">
                <a:solidFill>
                  <a:srgbClr val="FFFFFF"/>
                </a:solidFill>
                <a:latin typeface="+mj-lt"/>
                <a:ea typeface="+mj-ea"/>
                <a:cs typeface="+mj-cs"/>
              </a:rPr>
              <a:t>Invest Treasure</a:t>
            </a:r>
          </a:p>
        </p:txBody>
      </p:sp>
      <p:sp>
        <p:nvSpPr>
          <p:cNvPr id="4" name="Content Placeholder 3">
            <a:extLst>
              <a:ext uri="{FF2B5EF4-FFF2-40B4-BE49-F238E27FC236}">
                <a16:creationId xmlns:a16="http://schemas.microsoft.com/office/drawing/2014/main" id="{EFE5A0B3-A204-47C9-AAFD-F7612A04AFCF}"/>
              </a:ext>
            </a:extLst>
          </p:cNvPr>
          <p:cNvSpPr>
            <a:spLocks noGrp="1"/>
          </p:cNvSpPr>
          <p:nvPr>
            <p:ph sz="half" idx="1"/>
          </p:nvPr>
        </p:nvSpPr>
        <p:spPr>
          <a:xfrm>
            <a:off x="725213" y="3355130"/>
            <a:ext cx="2002055" cy="2427333"/>
          </a:xfrm>
        </p:spPr>
        <p:txBody>
          <a:bodyPr vert="horz" lIns="91440" tIns="45720" rIns="91440" bIns="45720" rtlCol="0">
            <a:normAutofit/>
          </a:bodyPr>
          <a:lstStyle/>
          <a:p>
            <a:pPr indent="-228600">
              <a:lnSpc>
                <a:spcPct val="90000"/>
              </a:lnSpc>
            </a:pPr>
            <a:r>
              <a:rPr lang="en-US" sz="1400" dirty="0">
                <a:hlinkClick r:id="rId2" action="ppaction://hlinksldjump"/>
              </a:rPr>
              <a:t>Participate a la carte or as a partner/sponsor</a:t>
            </a:r>
            <a:endParaRPr lang="en-US" sz="1400" dirty="0"/>
          </a:p>
          <a:p>
            <a:pPr indent="-228600">
              <a:lnSpc>
                <a:spcPct val="90000"/>
              </a:lnSpc>
            </a:pPr>
            <a:r>
              <a:rPr lang="en-US" sz="1400" dirty="0">
                <a:hlinkClick r:id="rId3"/>
              </a:rPr>
              <a:t>Offer an internship</a:t>
            </a:r>
            <a:endParaRPr lang="en-US" sz="1400" dirty="0"/>
          </a:p>
        </p:txBody>
      </p:sp>
      <p:pic>
        <p:nvPicPr>
          <p:cNvPr id="7" name="Content Placeholder 6">
            <a:extLst>
              <a:ext uri="{FF2B5EF4-FFF2-40B4-BE49-F238E27FC236}">
                <a16:creationId xmlns:a16="http://schemas.microsoft.com/office/drawing/2014/main" id="{668F5D30-A72F-428F-88A0-B44E81D967AC}"/>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670490" y="952500"/>
            <a:ext cx="4829963" cy="4829963"/>
          </a:xfrm>
          <a:prstGeom prst="rect">
            <a:avLst/>
          </a:prstGeom>
        </p:spPr>
      </p:pic>
      <p:pic>
        <p:nvPicPr>
          <p:cNvPr id="9" name="Picture 8">
            <a:hlinkClick r:id="rId5" action="ppaction://hlinksldjump"/>
            <a:extLst>
              <a:ext uri="{FF2B5EF4-FFF2-40B4-BE49-F238E27FC236}">
                <a16:creationId xmlns:a16="http://schemas.microsoft.com/office/drawing/2014/main" id="{11445201-3501-4CF5-8D65-A6CA5E97055F}"/>
              </a:ext>
            </a:extLst>
          </p:cNvPr>
          <p:cNvPicPr>
            <a:picLocks noChangeAspect="1"/>
          </p:cNvPicPr>
          <p:nvPr/>
        </p:nvPicPr>
        <p:blipFill>
          <a:blip r:embed="rId6"/>
          <a:stretch>
            <a:fillRect/>
          </a:stretch>
        </p:blipFill>
        <p:spPr>
          <a:xfrm>
            <a:off x="6734650" y="6016852"/>
            <a:ext cx="634039" cy="542591"/>
          </a:xfrm>
          <a:prstGeom prst="rect">
            <a:avLst/>
          </a:prstGeom>
        </p:spPr>
      </p:pic>
      <p:sp>
        <p:nvSpPr>
          <p:cNvPr id="10" name="Action Button: Go to Beginning 9">
            <a:hlinkClick r:id="rId7" action="ppaction://hlinksldjump" highlightClick="1"/>
            <a:extLst>
              <a:ext uri="{FF2B5EF4-FFF2-40B4-BE49-F238E27FC236}">
                <a16:creationId xmlns:a16="http://schemas.microsoft.com/office/drawing/2014/main" id="{E732DD17-97D3-4D1F-8DFC-D5661FFB63D3}"/>
              </a:ext>
            </a:extLst>
          </p:cNvPr>
          <p:cNvSpPr/>
          <p:nvPr/>
        </p:nvSpPr>
        <p:spPr>
          <a:xfrm>
            <a:off x="7458280" y="6016852"/>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ction Button: Go Back or Previous 10">
            <a:hlinkClick r:id="" action="ppaction://hlinkshowjump?jump=lastslideviewed" highlightClick="1"/>
            <a:extLst>
              <a:ext uri="{FF2B5EF4-FFF2-40B4-BE49-F238E27FC236}">
                <a16:creationId xmlns:a16="http://schemas.microsoft.com/office/drawing/2014/main" id="{C20CBE67-273A-4B0F-B3CA-D814A03155A1}"/>
              </a:ext>
            </a:extLst>
          </p:cNvPr>
          <p:cNvSpPr/>
          <p:nvPr/>
        </p:nvSpPr>
        <p:spPr>
          <a:xfrm>
            <a:off x="8181910" y="6019800"/>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5353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Sales Talent</a:t>
            </a:r>
          </a:p>
        </p:txBody>
      </p:sp>
      <p:sp>
        <p:nvSpPr>
          <p:cNvPr id="3" name="Content Placeholder 2"/>
          <p:cNvSpPr>
            <a:spLocks noGrp="1"/>
          </p:cNvSpPr>
          <p:nvPr>
            <p:ph idx="1"/>
          </p:nvPr>
        </p:nvSpPr>
        <p:spPr/>
        <p:txBody>
          <a:bodyPr/>
          <a:lstStyle/>
          <a:p>
            <a:r>
              <a:rPr lang="en-US" dirty="0">
                <a:hlinkClick r:id="rId2" action="ppaction://hlinksldjump"/>
              </a:rPr>
              <a:t>Development</a:t>
            </a:r>
            <a:endParaRPr lang="en-US" dirty="0"/>
          </a:p>
          <a:p>
            <a:r>
              <a:rPr lang="en-US" dirty="0">
                <a:hlinkClick r:id="rId3" action="ppaction://hlinksldjump"/>
              </a:rPr>
              <a:t>Recruitment</a:t>
            </a:r>
            <a:endParaRPr lang="en-US" dirty="0"/>
          </a:p>
        </p:txBody>
      </p:sp>
      <p:pic>
        <p:nvPicPr>
          <p:cNvPr id="5" name="Picture 4">
            <a:hlinkClick r:id="rId4" action="ppaction://hlinksldjump"/>
            <a:extLst>
              <a:ext uri="{FF2B5EF4-FFF2-40B4-BE49-F238E27FC236}">
                <a16:creationId xmlns:a16="http://schemas.microsoft.com/office/drawing/2014/main" id="{FB6332CB-1087-40B2-BAEC-16B8F8AC7B6C}"/>
              </a:ext>
            </a:extLst>
          </p:cNvPr>
          <p:cNvPicPr>
            <a:picLocks noChangeAspect="1"/>
          </p:cNvPicPr>
          <p:nvPr/>
        </p:nvPicPr>
        <p:blipFill>
          <a:blip r:embed="rId5"/>
          <a:stretch>
            <a:fillRect/>
          </a:stretch>
        </p:blipFill>
        <p:spPr>
          <a:xfrm>
            <a:off x="6667770" y="5854867"/>
            <a:ext cx="634039" cy="542591"/>
          </a:xfrm>
          <a:prstGeom prst="rect">
            <a:avLst/>
          </a:prstGeom>
        </p:spPr>
      </p:pic>
      <p:sp>
        <p:nvSpPr>
          <p:cNvPr id="6" name="Action Button: Go to Beginning 5">
            <a:hlinkClick r:id="rId6" action="ppaction://hlinksldjump" highlightClick="1"/>
            <a:extLst>
              <a:ext uri="{FF2B5EF4-FFF2-40B4-BE49-F238E27FC236}">
                <a16:creationId xmlns:a16="http://schemas.microsoft.com/office/drawing/2014/main" id="{52A67548-2B69-40F6-991B-EA1DCA811B9C}"/>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Go Back or Previous 7">
            <a:hlinkClick r:id="" action="ppaction://hlinkshowjump?jump=lastslideviewed" highlightClick="1"/>
            <a:extLst>
              <a:ext uri="{FF2B5EF4-FFF2-40B4-BE49-F238E27FC236}">
                <a16:creationId xmlns:a16="http://schemas.microsoft.com/office/drawing/2014/main" id="{D90AF4CD-368E-4536-821A-E63D89F9CB38}"/>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62793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Talent Development</a:t>
            </a:r>
          </a:p>
        </p:txBody>
      </p:sp>
      <p:sp>
        <p:nvSpPr>
          <p:cNvPr id="3" name="Content Placeholder 2"/>
          <p:cNvSpPr>
            <a:spLocks noGrp="1"/>
          </p:cNvSpPr>
          <p:nvPr>
            <p:ph idx="1"/>
          </p:nvPr>
        </p:nvSpPr>
        <p:spPr/>
        <p:txBody>
          <a:bodyPr/>
          <a:lstStyle/>
          <a:p>
            <a:r>
              <a:rPr lang="en-US" dirty="0">
                <a:hlinkClick r:id="rId2" action="ppaction://hlinksldjump"/>
              </a:rPr>
              <a:t>General</a:t>
            </a:r>
            <a:r>
              <a:rPr lang="en-US" dirty="0"/>
              <a:t> – concentration on sales leadership</a:t>
            </a:r>
          </a:p>
        </p:txBody>
      </p:sp>
      <p:pic>
        <p:nvPicPr>
          <p:cNvPr id="5" name="Picture 4">
            <a:hlinkClick r:id="rId3" action="ppaction://hlinksldjump"/>
            <a:extLst>
              <a:ext uri="{FF2B5EF4-FFF2-40B4-BE49-F238E27FC236}">
                <a16:creationId xmlns:a16="http://schemas.microsoft.com/office/drawing/2014/main" id="{B59AAD2C-0645-422C-A29D-846D5B9E776B}"/>
              </a:ext>
            </a:extLst>
          </p:cNvPr>
          <p:cNvPicPr>
            <a:picLocks noChangeAspect="1"/>
          </p:cNvPicPr>
          <p:nvPr/>
        </p:nvPicPr>
        <p:blipFill>
          <a:blip r:embed="rId4"/>
          <a:stretch>
            <a:fillRect/>
          </a:stretch>
        </p:blipFill>
        <p:spPr>
          <a:xfrm>
            <a:off x="6667770" y="5854867"/>
            <a:ext cx="634039" cy="542591"/>
          </a:xfrm>
          <a:prstGeom prst="rect">
            <a:avLst/>
          </a:prstGeom>
        </p:spPr>
      </p:pic>
      <p:sp>
        <p:nvSpPr>
          <p:cNvPr id="6" name="Action Button: Go to Beginning 5">
            <a:hlinkClick r:id="rId5" action="ppaction://hlinksldjump" highlightClick="1"/>
            <a:extLst>
              <a:ext uri="{FF2B5EF4-FFF2-40B4-BE49-F238E27FC236}">
                <a16:creationId xmlns:a16="http://schemas.microsoft.com/office/drawing/2014/main" id="{53A3AA8E-E346-4CE8-9B01-59CBF24EB899}"/>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Go Back or Previous 7">
            <a:hlinkClick r:id="" action="ppaction://hlinkshowjump?jump=lastslideviewed" highlightClick="1"/>
            <a:extLst>
              <a:ext uri="{FF2B5EF4-FFF2-40B4-BE49-F238E27FC236}">
                <a16:creationId xmlns:a16="http://schemas.microsoft.com/office/drawing/2014/main" id="{0785E95C-E99A-451B-9B4F-4CEF807AF7E0}"/>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11533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C699-1665-4902-8D15-5D566C9BE137}"/>
              </a:ext>
            </a:extLst>
          </p:cNvPr>
          <p:cNvSpPr>
            <a:spLocks noGrp="1"/>
          </p:cNvSpPr>
          <p:nvPr>
            <p:ph type="title"/>
          </p:nvPr>
        </p:nvSpPr>
        <p:spPr/>
        <p:txBody>
          <a:bodyPr/>
          <a:lstStyle/>
          <a:p>
            <a:r>
              <a:rPr lang="en-US" dirty="0"/>
              <a:t>General MBA</a:t>
            </a:r>
          </a:p>
        </p:txBody>
      </p:sp>
      <p:sp>
        <p:nvSpPr>
          <p:cNvPr id="3" name="Content Placeholder 2">
            <a:extLst>
              <a:ext uri="{FF2B5EF4-FFF2-40B4-BE49-F238E27FC236}">
                <a16:creationId xmlns:a16="http://schemas.microsoft.com/office/drawing/2014/main" id="{CD4062B9-4835-4A3E-80F0-BD865830C291}"/>
              </a:ext>
            </a:extLst>
          </p:cNvPr>
          <p:cNvSpPr>
            <a:spLocks noGrp="1"/>
          </p:cNvSpPr>
          <p:nvPr>
            <p:ph idx="1"/>
          </p:nvPr>
        </p:nvSpPr>
        <p:spPr/>
        <p:txBody>
          <a:bodyPr>
            <a:normAutofit fontScale="85000" lnSpcReduction="20000"/>
          </a:bodyPr>
          <a:lstStyle/>
          <a:p>
            <a:r>
              <a:rPr lang="en-US" dirty="0"/>
              <a:t>Marketing specialization with a concentration in sales leadership</a:t>
            </a:r>
          </a:p>
          <a:p>
            <a:r>
              <a:rPr lang="en-US" dirty="0"/>
              <a:t>Core MBA classes (24 </a:t>
            </a:r>
            <a:r>
              <a:rPr lang="en-US" dirty="0" err="1"/>
              <a:t>hrs</a:t>
            </a:r>
            <a:r>
              <a:rPr lang="en-US" dirty="0"/>
              <a:t>) – finance, marketing, management, supply chain, information technology, </a:t>
            </a:r>
            <a:r>
              <a:rPr lang="en-US" dirty="0" err="1"/>
              <a:t>etc</a:t>
            </a:r>
            <a:endParaRPr lang="en-US" dirty="0"/>
          </a:p>
          <a:p>
            <a:r>
              <a:rPr lang="en-US" dirty="0"/>
              <a:t>Concentration (9 </a:t>
            </a:r>
            <a:r>
              <a:rPr lang="en-US" dirty="0" err="1"/>
              <a:t>hrs</a:t>
            </a:r>
            <a:r>
              <a:rPr lang="en-US" dirty="0"/>
              <a:t>)</a:t>
            </a:r>
          </a:p>
          <a:p>
            <a:pPr lvl="1"/>
            <a:r>
              <a:rPr lang="en-US" dirty="0"/>
              <a:t>MKTG 6240 Sales Force Leadership and Strategy</a:t>
            </a:r>
          </a:p>
          <a:p>
            <a:pPr lvl="1"/>
            <a:r>
              <a:rPr lang="en-US" dirty="0"/>
              <a:t>MKTG 6250 Global Sales and Strategic Customer Management</a:t>
            </a:r>
          </a:p>
          <a:p>
            <a:pPr lvl="1"/>
            <a:r>
              <a:rPr lang="en-US" dirty="0"/>
              <a:t>Elective options: MKTG 6980 Special Topics Sales for Social Impact or International Sales Negotiations, MKTG 6140 Customer Relationship Marketing, MKTG 6220 Integrated Marketing Communications</a:t>
            </a:r>
          </a:p>
        </p:txBody>
      </p:sp>
      <p:pic>
        <p:nvPicPr>
          <p:cNvPr id="5" name="Picture 4">
            <a:hlinkClick r:id="rId2" action="ppaction://hlinksldjump"/>
            <a:extLst>
              <a:ext uri="{FF2B5EF4-FFF2-40B4-BE49-F238E27FC236}">
                <a16:creationId xmlns:a16="http://schemas.microsoft.com/office/drawing/2014/main" id="{BC7C9481-B40F-45A6-997C-5036874D859D}"/>
              </a:ext>
            </a:extLst>
          </p:cNvPr>
          <p:cNvPicPr>
            <a:picLocks noChangeAspect="1"/>
          </p:cNvPicPr>
          <p:nvPr/>
        </p:nvPicPr>
        <p:blipFill>
          <a:blip r:embed="rId3"/>
          <a:stretch>
            <a:fillRect/>
          </a:stretch>
        </p:blipFill>
        <p:spPr>
          <a:xfrm>
            <a:off x="6667770" y="5854867"/>
            <a:ext cx="634039" cy="542591"/>
          </a:xfrm>
          <a:prstGeom prst="rect">
            <a:avLst/>
          </a:prstGeom>
        </p:spPr>
      </p:pic>
      <p:sp>
        <p:nvSpPr>
          <p:cNvPr id="6" name="Action Button: Go to Beginning 5">
            <a:hlinkClick r:id="rId4" action="ppaction://hlinksldjump" highlightClick="1"/>
            <a:extLst>
              <a:ext uri="{FF2B5EF4-FFF2-40B4-BE49-F238E27FC236}">
                <a16:creationId xmlns:a16="http://schemas.microsoft.com/office/drawing/2014/main" id="{E0089A6B-272D-4FDE-974C-071156D30BF2}"/>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Go Back or Previous 7">
            <a:hlinkClick r:id="" action="ppaction://hlinkshowjump?jump=lastslideviewed" highlightClick="1"/>
            <a:extLst>
              <a:ext uri="{FF2B5EF4-FFF2-40B4-BE49-F238E27FC236}">
                <a16:creationId xmlns:a16="http://schemas.microsoft.com/office/drawing/2014/main" id="{5B51A6FD-DF3C-4C86-B032-C37AF7ACAB7A}"/>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54422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Sales Recruitment</a:t>
            </a:r>
          </a:p>
        </p:txBody>
      </p:sp>
      <p:sp>
        <p:nvSpPr>
          <p:cNvPr id="3" name="Content Placeholder 2"/>
          <p:cNvSpPr>
            <a:spLocks noGrp="1"/>
          </p:cNvSpPr>
          <p:nvPr>
            <p:ph idx="1"/>
          </p:nvPr>
        </p:nvSpPr>
        <p:spPr/>
        <p:txBody>
          <a:bodyPr/>
          <a:lstStyle/>
          <a:p>
            <a:r>
              <a:rPr lang="en-US" dirty="0">
                <a:hlinkClick r:id="rId2" action="ppaction://hlinksldjump"/>
              </a:rPr>
              <a:t>Graduate students are included in all recruitment events/interactions</a:t>
            </a:r>
            <a:endParaRPr lang="en-US" dirty="0"/>
          </a:p>
          <a:p>
            <a:r>
              <a:rPr lang="en-US" dirty="0"/>
              <a:t>Graduate student attendance varies greatly due to many graduate students already having jobs</a:t>
            </a:r>
          </a:p>
        </p:txBody>
      </p:sp>
      <p:pic>
        <p:nvPicPr>
          <p:cNvPr id="5" name="Picture 4">
            <a:hlinkClick r:id="rId3" action="ppaction://hlinksldjump"/>
            <a:extLst>
              <a:ext uri="{FF2B5EF4-FFF2-40B4-BE49-F238E27FC236}">
                <a16:creationId xmlns:a16="http://schemas.microsoft.com/office/drawing/2014/main" id="{C20ADAE7-EBBC-4B57-8B0A-EFC38790FFE7}"/>
              </a:ext>
            </a:extLst>
          </p:cNvPr>
          <p:cNvPicPr>
            <a:picLocks noChangeAspect="1"/>
          </p:cNvPicPr>
          <p:nvPr/>
        </p:nvPicPr>
        <p:blipFill>
          <a:blip r:embed="rId4"/>
          <a:stretch>
            <a:fillRect/>
          </a:stretch>
        </p:blipFill>
        <p:spPr>
          <a:xfrm>
            <a:off x="6667770" y="5854867"/>
            <a:ext cx="634039" cy="542591"/>
          </a:xfrm>
          <a:prstGeom prst="rect">
            <a:avLst/>
          </a:prstGeom>
        </p:spPr>
      </p:pic>
      <p:sp>
        <p:nvSpPr>
          <p:cNvPr id="6" name="Action Button: Go to Beginning 5">
            <a:hlinkClick r:id="rId5" action="ppaction://hlinksldjump" highlightClick="1"/>
            <a:extLst>
              <a:ext uri="{FF2B5EF4-FFF2-40B4-BE49-F238E27FC236}">
                <a16:creationId xmlns:a16="http://schemas.microsoft.com/office/drawing/2014/main" id="{21A085BB-4606-44F7-BCAF-2F1BD1E3C8BE}"/>
              </a:ext>
            </a:extLst>
          </p:cNvPr>
          <p:cNvSpPr/>
          <p:nvPr/>
        </p:nvSpPr>
        <p:spPr>
          <a:xfrm>
            <a:off x="7391400" y="5854867"/>
            <a:ext cx="634039" cy="542591"/>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Go Back or Previous 7">
            <a:hlinkClick r:id="" action="ppaction://hlinkshowjump?jump=lastslideviewed" highlightClick="1"/>
            <a:extLst>
              <a:ext uri="{FF2B5EF4-FFF2-40B4-BE49-F238E27FC236}">
                <a16:creationId xmlns:a16="http://schemas.microsoft.com/office/drawing/2014/main" id="{F7720A35-4280-4F80-A3DA-9B7746B8D9F0}"/>
              </a:ext>
            </a:extLst>
          </p:cNvPr>
          <p:cNvSpPr/>
          <p:nvPr/>
        </p:nvSpPr>
        <p:spPr>
          <a:xfrm>
            <a:off x="8139306" y="5854867"/>
            <a:ext cx="637085" cy="5607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383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4654</Words>
  <Application>Microsoft Office PowerPoint</Application>
  <PresentationFormat>On-screen Show (4:3)</PresentationFormat>
  <Paragraphs>1169</Paragraphs>
  <Slides>99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99</vt:i4>
      </vt:variant>
    </vt:vector>
  </HeadingPairs>
  <TitlesOfParts>
    <vt:vector size="104" baseType="lpstr">
      <vt:lpstr>Arial</vt:lpstr>
      <vt:lpstr>Calibri</vt:lpstr>
      <vt:lpstr>Times New Roman</vt:lpstr>
      <vt:lpstr>Wingdings</vt:lpstr>
      <vt:lpstr>Office Theme</vt:lpstr>
      <vt:lpstr>Creating knowledge, shaping people, and making connections to transform the profession of sales</vt:lpstr>
      <vt:lpstr>Transforming the Profession of Sales</vt:lpstr>
      <vt:lpstr>Creating Knowledge</vt:lpstr>
      <vt:lpstr>Impact of Academic Research</vt:lpstr>
      <vt:lpstr>Research Corner</vt:lpstr>
      <vt:lpstr>Shaping People and Making Connections</vt:lpstr>
      <vt:lpstr>Entry Sales Talent</vt:lpstr>
      <vt:lpstr>Entry Sales Talent Development</vt:lpstr>
      <vt:lpstr>Sales Process – PSLS 3440</vt:lpstr>
      <vt:lpstr>Prospecting – PSLS 3450</vt:lpstr>
      <vt:lpstr>Sales Enablement – PSLS 3450</vt:lpstr>
      <vt:lpstr>Context (Inside) – PSLS 3450</vt:lpstr>
      <vt:lpstr>Context (Channels) – PSLS 3080</vt:lpstr>
      <vt:lpstr>Negotiations – PSLS 3080</vt:lpstr>
      <vt:lpstr>Data Analytics – PSLS 4740</vt:lpstr>
      <vt:lpstr>Emotional Intelligence – PSLS 4740</vt:lpstr>
      <vt:lpstr>Team – PSLS 4740</vt:lpstr>
      <vt:lpstr>Leadership – PSLS 4710</vt:lpstr>
      <vt:lpstr>Internship – PSLS 4940</vt:lpstr>
      <vt:lpstr>Curricula Overview</vt:lpstr>
      <vt:lpstr>Degree Options</vt:lpstr>
      <vt:lpstr>Learning Goals</vt:lpstr>
      <vt:lpstr>Assurance of Learning</vt:lpstr>
      <vt:lpstr>Corporate Coaching Sessions</vt:lpstr>
      <vt:lpstr>Class Interactions</vt:lpstr>
      <vt:lpstr>Discussion Forums</vt:lpstr>
      <vt:lpstr>Advisory Board</vt:lpstr>
      <vt:lpstr>Job Shadow List</vt:lpstr>
      <vt:lpstr>Entry Sales Recruitment</vt:lpstr>
      <vt:lpstr>Nation’s TOP + AVAILABLE Sales Talent</vt:lpstr>
      <vt:lpstr>UTISC - Student and Faculty Interaction</vt:lpstr>
      <vt:lpstr>UTISC – Deep Immersion</vt:lpstr>
      <vt:lpstr>UTISC – Large Scale Interaction</vt:lpstr>
      <vt:lpstr>UTISC – Small Group Interaction</vt:lpstr>
      <vt:lpstr>UTISC – 1-1 Interaction</vt:lpstr>
      <vt:lpstr>UTISC – Online Interaction</vt:lpstr>
      <vt:lpstr>UTISC - Role Play Scenario Based on Your Product/Service</vt:lpstr>
      <vt:lpstr>UTISC – Keynote at Awards Reception</vt:lpstr>
      <vt:lpstr>UTISC – UToledo Sales Competition Team Workshops</vt:lpstr>
      <vt:lpstr>UTISC – Student Development</vt:lpstr>
      <vt:lpstr>UTISC – Entertainment Tickets</vt:lpstr>
      <vt:lpstr>UTISC – Coaching/Interviewing Sessions</vt:lpstr>
      <vt:lpstr>UTISC – Opportunity to Play Buyer</vt:lpstr>
      <vt:lpstr>UTISC – Award Reception Seats</vt:lpstr>
      <vt:lpstr>UTISC – Career Fair Table</vt:lpstr>
      <vt:lpstr>UTISC – Discussion Forums</vt:lpstr>
      <vt:lpstr>UTISC – Welcome Reception Seats</vt:lpstr>
      <vt:lpstr>UTISC – Faculty Reception Seats</vt:lpstr>
      <vt:lpstr>UTISC – Pre-Screening</vt:lpstr>
      <vt:lpstr>UTISC – Dedicated Interview Room</vt:lpstr>
      <vt:lpstr>UTISC – Role Play Channel, UTISC</vt:lpstr>
      <vt:lpstr>UTISC – Resumes</vt:lpstr>
      <vt:lpstr>UTISC – University Contact Report</vt:lpstr>
      <vt:lpstr>UTISC – Observation Room Passes</vt:lpstr>
      <vt:lpstr>UTISC – Opportunity to Judge</vt:lpstr>
      <vt:lpstr>UTISC – Student and Faculty Awareness</vt:lpstr>
      <vt:lpstr>UTISC – Logo in Social Media Photo Frame</vt:lpstr>
      <vt:lpstr>UTISC – Branding and Naming in Sales Room</vt:lpstr>
      <vt:lpstr>UTISC – Video in UTISC Showcase</vt:lpstr>
      <vt:lpstr>UTISC – Logo Visible in UTISC Showcase</vt:lpstr>
      <vt:lpstr>UTISC – Program Ad</vt:lpstr>
      <vt:lpstr>UTISC – Profiles in Memberclicks</vt:lpstr>
      <vt:lpstr>UTISC – Logo + Link on UTISC Website</vt:lpstr>
      <vt:lpstr>Special Bundles with UTISC and ESSPS</vt:lpstr>
      <vt:lpstr>UTISC Sponsorships</vt:lpstr>
      <vt:lpstr>ESSPS Corporate Partnerships</vt:lpstr>
      <vt:lpstr>UToledo ESSPS  Entry Sales Recruitment</vt:lpstr>
      <vt:lpstr>Interact with Students and Faculty</vt:lpstr>
      <vt:lpstr>Deep Immersion</vt:lpstr>
      <vt:lpstr>Large Scale Interaction</vt:lpstr>
      <vt:lpstr>Small Group Interaction</vt:lpstr>
      <vt:lpstr>1-1 Interaction</vt:lpstr>
      <vt:lpstr>Online Interaction</vt:lpstr>
      <vt:lpstr>Internal Sales Competition (ISC) Product/Service Focus</vt:lpstr>
      <vt:lpstr>Classroom Live Case</vt:lpstr>
      <vt:lpstr>Exclusive Engagement</vt:lpstr>
      <vt:lpstr>Internal Sales Competition (ISC)</vt:lpstr>
      <vt:lpstr>Networking Night</vt:lpstr>
      <vt:lpstr>Fete</vt:lpstr>
      <vt:lpstr>Pre-Screening</vt:lpstr>
      <vt:lpstr>Role Play Channel</vt:lpstr>
      <vt:lpstr>Build Employer Brand Awareness</vt:lpstr>
      <vt:lpstr>Branding and Naming in Sales Room</vt:lpstr>
      <vt:lpstr>Logo and Link on ESSPS Websites</vt:lpstr>
      <vt:lpstr>Profiles in Memberclicks</vt:lpstr>
      <vt:lpstr>Recruiting Video</vt:lpstr>
      <vt:lpstr>Partner Feature</vt:lpstr>
      <vt:lpstr>Collaboration</vt:lpstr>
      <vt:lpstr>COBI and Student Organization  Event Notifications</vt:lpstr>
      <vt:lpstr>COBI Job Fair</vt:lpstr>
      <vt:lpstr>PSE Golf Outing</vt:lpstr>
      <vt:lpstr>Preparing Recruitment Resources</vt:lpstr>
      <vt:lpstr>Invest Time</vt:lpstr>
      <vt:lpstr>Invest Talent</vt:lpstr>
      <vt:lpstr>Invest Treasure</vt:lpstr>
      <vt:lpstr>Leadership Sales Talent</vt:lpstr>
      <vt:lpstr>Leadership Talent Development</vt:lpstr>
      <vt:lpstr>General MBA</vt:lpstr>
      <vt:lpstr>Leadership Sales Recruitment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knowledge, shaping people, and making connections to transform the profession of sales</dc:title>
  <dc:creator>Jones, Deirdre Elizabeth</dc:creator>
  <cp:lastModifiedBy>Jones, Deirdre Elizabeth</cp:lastModifiedBy>
  <cp:revision>10</cp:revision>
  <dcterms:created xsi:type="dcterms:W3CDTF">2019-07-08T19:30:22Z</dcterms:created>
  <dcterms:modified xsi:type="dcterms:W3CDTF">2020-12-12T14:21:22Z</dcterms:modified>
</cp:coreProperties>
</file>