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60" r:id="rId3"/>
    <p:sldId id="261" r:id="rId4"/>
    <p:sldId id="262" r:id="rId5"/>
    <p:sldId id="256" r:id="rId6"/>
    <p:sldId id="263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C0F9-CF35-034F-A0E3-75DF0C864B53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09BB1-ABD3-434E-AAA9-E88C7F95B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170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C0F9-CF35-034F-A0E3-75DF0C864B53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09BB1-ABD3-434E-AAA9-E88C7F95B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408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C0F9-CF35-034F-A0E3-75DF0C864B53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09BB1-ABD3-434E-AAA9-E88C7F95B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431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C0F9-CF35-034F-A0E3-75DF0C864B53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09BB1-ABD3-434E-AAA9-E88C7F95B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673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C0F9-CF35-034F-A0E3-75DF0C864B53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09BB1-ABD3-434E-AAA9-E88C7F95B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530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C0F9-CF35-034F-A0E3-75DF0C864B53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09BB1-ABD3-434E-AAA9-E88C7F95B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013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C0F9-CF35-034F-A0E3-75DF0C864B53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09BB1-ABD3-434E-AAA9-E88C7F95B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548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C0F9-CF35-034F-A0E3-75DF0C864B53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09BB1-ABD3-434E-AAA9-E88C7F95B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071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C0F9-CF35-034F-A0E3-75DF0C864B53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09BB1-ABD3-434E-AAA9-E88C7F95B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969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C0F9-CF35-034F-A0E3-75DF0C864B53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09BB1-ABD3-434E-AAA9-E88C7F95B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77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C0F9-CF35-034F-A0E3-75DF0C864B53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09BB1-ABD3-434E-AAA9-E88C7F95B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365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AC0F9-CF35-034F-A0E3-75DF0C864B53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09BB1-ABD3-434E-AAA9-E88C7F95B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10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5.jpeg"/><Relationship Id="rId4" Type="http://schemas.openxmlformats.org/officeDocument/2006/relationships/image" Target="../media/image1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ChangeArrowheads="1"/>
          </p:cNvSpPr>
          <p:nvPr/>
        </p:nvSpPr>
        <p:spPr bwMode="auto">
          <a:xfrm>
            <a:off x="457200" y="448299"/>
            <a:ext cx="8305800" cy="584776"/>
          </a:xfrm>
          <a:prstGeom prst="rect">
            <a:avLst/>
          </a:prstGeom>
          <a:solidFill>
            <a:srgbClr val="FFFFE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ja-JP" sz="3200" b="1" dirty="0" smtClean="0">
                <a:latin typeface="Arial" pitchFamily="34" charset="0"/>
                <a:cs typeface="Arial" pitchFamily="34" charset="0"/>
              </a:rPr>
              <a:t>UT Task Force Health Science Team </a:t>
            </a:r>
          </a:p>
        </p:txBody>
      </p:sp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1832092" y="1190922"/>
            <a:ext cx="563788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ja-JP" sz="2000" b="1" dirty="0" smtClean="0">
                <a:latin typeface="Arial" pitchFamily="34" charset="0"/>
                <a:cs typeface="Arial" pitchFamily="34" charset="0"/>
              </a:rPr>
              <a:t>Akira Takashima, M.D., Ph.D.</a:t>
            </a:r>
            <a:endParaRPr lang="en-US" altLang="ja-JP" sz="2000" b="1" dirty="0">
              <a:latin typeface="Arial" pitchFamily="34" charset="0"/>
              <a:cs typeface="Arial" pitchFamily="34" charset="0"/>
            </a:endParaRPr>
          </a:p>
          <a:p>
            <a:pPr algn="ctr" eaLnBrk="0" hangingPunct="0"/>
            <a:r>
              <a:rPr lang="en-US" altLang="ja-JP" sz="2000" b="1" dirty="0" smtClean="0">
                <a:latin typeface="Arial" pitchFamily="34" charset="0"/>
                <a:cs typeface="Arial" pitchFamily="34" charset="0"/>
              </a:rPr>
              <a:t>The University of Toledo College of Medicine</a:t>
            </a:r>
            <a:endParaRPr lang="en-US" altLang="ja-JP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http://www.laprensatoledo.com/Stories/2007/091407/UT%20Logo%20N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7315" y="5238092"/>
            <a:ext cx="1543708" cy="1543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7167" y="5400641"/>
            <a:ext cx="2336323" cy="637179"/>
          </a:xfrm>
          <a:prstGeom prst="rect">
            <a:avLst/>
          </a:prstGeom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077162" y="3349593"/>
            <a:ext cx="5294925" cy="523220"/>
          </a:xfrm>
          <a:prstGeom prst="rect">
            <a:avLst/>
          </a:prstGeom>
          <a:solidFill>
            <a:srgbClr val="FFFFE1"/>
          </a:solidFill>
          <a:ln w="28575" cmpd="sng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Microcystin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Toxicity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077162" y="2365910"/>
            <a:ext cx="5294925" cy="523220"/>
          </a:xfrm>
          <a:prstGeom prst="rect">
            <a:avLst/>
          </a:prstGeom>
          <a:solidFill>
            <a:srgbClr val="FFFFE1"/>
          </a:solidFill>
          <a:ln w="28575" cmpd="sng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Specific Health Concerns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077162" y="4263289"/>
            <a:ext cx="5294925" cy="523220"/>
          </a:xfrm>
          <a:prstGeom prst="rect">
            <a:avLst/>
          </a:prstGeom>
          <a:solidFill>
            <a:srgbClr val="FFFFE1"/>
          </a:solidFill>
          <a:ln w="28575" cmpd="sng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Microbiological Solutions 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590655"/>
      </p:ext>
    </p:extLst>
  </p:cSld>
  <p:clrMapOvr>
    <a:masterClrMapping/>
  </p:clrMapOvr>
  <p:transition advTm="2243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ChangeArrowheads="1"/>
          </p:cNvSpPr>
          <p:nvPr/>
        </p:nvSpPr>
        <p:spPr bwMode="auto">
          <a:xfrm>
            <a:off x="457200" y="448299"/>
            <a:ext cx="8305800" cy="58477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ja-JP" sz="3200" b="1" u="sng" dirty="0" smtClean="0">
                <a:latin typeface="Arial" pitchFamily="34" charset="0"/>
                <a:cs typeface="Arial" pitchFamily="34" charset="0"/>
              </a:rPr>
              <a:t>Expertise &amp; Team Members </a:t>
            </a:r>
          </a:p>
        </p:txBody>
      </p:sp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1828468" y="1711184"/>
            <a:ext cx="6230088" cy="1200329"/>
          </a:xfrm>
          <a:prstGeom prst="rect">
            <a:avLst/>
          </a:prstGeom>
          <a:solidFill>
            <a:srgbClr val="FFFFE1"/>
          </a:solidFill>
          <a:ln w="28575" cmpd="sng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altLang="ja-JP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Chris Cooper, M.D. (Dean, College of Medicine)</a:t>
            </a:r>
          </a:p>
          <a:p>
            <a:pPr eaLnBrk="0" hangingPunct="0"/>
            <a:r>
              <a:rPr lang="en-US" altLang="ja-JP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Thomas </a:t>
            </a:r>
            <a:r>
              <a:rPr lang="en-US" altLang="ja-JP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Sodeman</a:t>
            </a:r>
            <a:r>
              <a:rPr lang="en-US" altLang="ja-JP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M.D. (Department of Medicine)</a:t>
            </a:r>
          </a:p>
          <a:p>
            <a:pPr eaLnBrk="0" hangingPunct="0"/>
            <a:r>
              <a:rPr lang="en-US" altLang="ja-JP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Bob </a:t>
            </a:r>
            <a:r>
              <a:rPr lang="en-US" altLang="ja-JP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Mrak</a:t>
            </a:r>
            <a:r>
              <a:rPr lang="en-US" altLang="ja-JP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M.D. (Department of Pathology)</a:t>
            </a:r>
          </a:p>
          <a:p>
            <a:pPr eaLnBrk="0" hangingPunct="0"/>
            <a:r>
              <a:rPr lang="en-US" altLang="ja-JP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Ken Hensley, Ph.D. (Department of Pathology)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828468" y="5487651"/>
            <a:ext cx="6230088" cy="1200329"/>
          </a:xfrm>
          <a:prstGeom prst="rect">
            <a:avLst/>
          </a:prstGeom>
          <a:solidFill>
            <a:srgbClr val="FFFFE1"/>
          </a:solidFill>
          <a:ln w="28575" cmpd="sng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altLang="ja-JP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Isabel Novella, Ph.D. (Department of Micro &amp; </a:t>
            </a:r>
            <a:r>
              <a:rPr lang="en-US" altLang="ja-JP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Immunol</a:t>
            </a:r>
            <a:r>
              <a:rPr lang="en-US" altLang="ja-JP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eaLnBrk="0" hangingPunct="0"/>
            <a:r>
              <a:rPr lang="en-US" altLang="ja-JP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Jason Huntley, Ph.D. (Department of Micro &amp; </a:t>
            </a:r>
            <a:r>
              <a:rPr lang="en-US" altLang="ja-JP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Immunol</a:t>
            </a:r>
            <a:r>
              <a:rPr lang="en-US" altLang="ja-JP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eaLnBrk="0" hangingPunct="0"/>
            <a:r>
              <a:rPr lang="en-US" altLang="ja-JP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George </a:t>
            </a:r>
            <a:r>
              <a:rPr lang="en-US" altLang="ja-JP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Bullerjahn</a:t>
            </a:r>
            <a:r>
              <a:rPr lang="en-US" altLang="ja-JP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Ph.D. (BGSU)</a:t>
            </a:r>
          </a:p>
          <a:p>
            <a:pPr eaLnBrk="0" hangingPunct="0"/>
            <a:r>
              <a:rPr lang="en-US" altLang="ja-JP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Mike McKay, Ph.D. (BGSU) 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828468" y="3776776"/>
            <a:ext cx="6230088" cy="923330"/>
          </a:xfrm>
          <a:prstGeom prst="rect">
            <a:avLst/>
          </a:prstGeom>
          <a:solidFill>
            <a:srgbClr val="FFFFE1"/>
          </a:solidFill>
          <a:ln w="28575" cmpd="sng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altLang="ja-JP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Sheryl </a:t>
            </a:r>
            <a:r>
              <a:rPr lang="en-US" altLang="ja-JP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Milz</a:t>
            </a:r>
            <a:r>
              <a:rPr lang="en-US" altLang="ja-JP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Ph.D. (Department of Public Health)</a:t>
            </a:r>
          </a:p>
          <a:p>
            <a:pPr eaLnBrk="0" hangingPunct="0"/>
            <a:r>
              <a:rPr lang="en-US" altLang="ja-JP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Mike </a:t>
            </a:r>
            <a:r>
              <a:rPr lang="en-US" altLang="ja-JP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Valigosky</a:t>
            </a:r>
            <a:r>
              <a:rPr lang="en-US" altLang="ja-JP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Ph.D. (Department of Public Health) </a:t>
            </a:r>
          </a:p>
          <a:p>
            <a:pPr eaLnBrk="0" hangingPunct="0"/>
            <a:r>
              <a:rPr lang="en-US" altLang="ja-JP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April Ames, Ph.D. (Department of Public Health) </a:t>
            </a: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44951" y="1135551"/>
            <a:ext cx="27672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ja-JP" sz="2400" b="1" u="sng" dirty="0" smtClean="0">
                <a:latin typeface="Arial" pitchFamily="34" charset="0"/>
                <a:cs typeface="Arial" pitchFamily="34" charset="0"/>
              </a:rPr>
              <a:t>Clinical Medicine</a:t>
            </a:r>
            <a:endParaRPr lang="en-US" altLang="ja-JP" sz="24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644951" y="3177813"/>
            <a:ext cx="39164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ja-JP" sz="2400" b="1" u="sng" dirty="0" smtClean="0">
                <a:latin typeface="Arial" pitchFamily="34" charset="0"/>
                <a:cs typeface="Arial" pitchFamily="34" charset="0"/>
              </a:rPr>
              <a:t>Public Health &amp; Biosafety</a:t>
            </a:r>
            <a:endParaRPr lang="en-US" altLang="ja-JP" sz="24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644951" y="4884729"/>
            <a:ext cx="53316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ja-JP" sz="2400" b="1" u="sng" dirty="0" smtClean="0">
                <a:latin typeface="Arial" pitchFamily="34" charset="0"/>
                <a:cs typeface="Arial" pitchFamily="34" charset="0"/>
              </a:rPr>
              <a:t>Microbiology &amp; Molecular Biology</a:t>
            </a:r>
            <a:endParaRPr lang="en-US" altLang="ja-JP" sz="2400" b="1" u="sng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534798"/>
      </p:ext>
    </p:extLst>
  </p:cSld>
  <p:clrMapOvr>
    <a:masterClrMapping/>
  </p:clrMapOvr>
  <p:transition advTm="2243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ChangeArrowheads="1"/>
          </p:cNvSpPr>
          <p:nvPr/>
        </p:nvSpPr>
        <p:spPr bwMode="auto">
          <a:xfrm>
            <a:off x="457200" y="295363"/>
            <a:ext cx="8305800" cy="58477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ja-JP" sz="3200" b="1" u="sng" dirty="0" smtClean="0">
                <a:latin typeface="Arial" pitchFamily="34" charset="0"/>
                <a:cs typeface="Arial" pitchFamily="34" charset="0"/>
              </a:rPr>
              <a:t>Specific Resources</a:t>
            </a:r>
          </a:p>
        </p:txBody>
      </p:sp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864362" y="1600823"/>
            <a:ext cx="8018662" cy="369332"/>
          </a:xfrm>
          <a:prstGeom prst="rect">
            <a:avLst/>
          </a:prstGeom>
          <a:solidFill>
            <a:srgbClr val="FFFFE1"/>
          </a:solidFill>
          <a:ln w="28575" cmpd="sng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altLang="ja-JP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blood, urine, biopsy &amp; autopsy samples, clinical tests &amp; information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864362" y="4047771"/>
            <a:ext cx="8018662" cy="369332"/>
          </a:xfrm>
          <a:prstGeom prst="rect">
            <a:avLst/>
          </a:prstGeom>
          <a:solidFill>
            <a:srgbClr val="FFFFE1"/>
          </a:solidFill>
          <a:ln w="28575" cmpd="sng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altLang="ja-JP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intravital</a:t>
            </a:r>
            <a:r>
              <a:rPr lang="en-US" altLang="ja-JP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imaging, flow </a:t>
            </a:r>
            <a:r>
              <a:rPr lang="en-US" altLang="ja-JP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cytometry</a:t>
            </a:r>
            <a:r>
              <a:rPr lang="en-US" altLang="ja-JP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ja-JP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mAb</a:t>
            </a:r>
            <a:r>
              <a:rPr lang="en-US" altLang="ja-JP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altLang="ja-JP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aptamer</a:t>
            </a:r>
            <a:r>
              <a:rPr lang="en-US" altLang="ja-JP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production, HTP tests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864362" y="2711993"/>
            <a:ext cx="8018662" cy="369332"/>
          </a:xfrm>
          <a:prstGeom prst="rect">
            <a:avLst/>
          </a:prstGeom>
          <a:solidFill>
            <a:srgbClr val="FFFFE1"/>
          </a:solidFill>
          <a:ln w="28575" cmpd="sng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altLang="ja-JP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UT-Shimadzu Mass Spec Center</a:t>
            </a:r>
            <a:endParaRPr lang="en-US" altLang="ja-JP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538567" y="1033075"/>
            <a:ext cx="47167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ja-JP" sz="2400" b="1" u="sng" dirty="0" smtClean="0">
                <a:latin typeface="Arial" pitchFamily="34" charset="0"/>
                <a:cs typeface="Arial" pitchFamily="34" charset="0"/>
              </a:rPr>
              <a:t>Clinical Samples &amp; Information</a:t>
            </a:r>
            <a:endParaRPr lang="en-US" altLang="ja-JP" sz="24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538567" y="2192259"/>
            <a:ext cx="32367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ja-JP" sz="2400" b="1" u="sng" dirty="0" smtClean="0">
                <a:latin typeface="Arial" pitchFamily="34" charset="0"/>
                <a:cs typeface="Arial" pitchFamily="34" charset="0"/>
              </a:rPr>
              <a:t>Analytical Chemistry</a:t>
            </a:r>
            <a:endParaRPr lang="en-US" altLang="ja-JP" sz="24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538567" y="3503554"/>
            <a:ext cx="31097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ja-JP" sz="2400" b="1" u="sng" dirty="0" smtClean="0">
                <a:latin typeface="Arial" pitchFamily="34" charset="0"/>
                <a:cs typeface="Arial" pitchFamily="34" charset="0"/>
              </a:rPr>
              <a:t>Assay Development</a:t>
            </a:r>
            <a:endParaRPr lang="en-US" altLang="ja-JP" sz="24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538567" y="4777804"/>
            <a:ext cx="63080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ja-JP" sz="2400" b="1" u="sng" dirty="0" smtClean="0">
                <a:latin typeface="Arial" pitchFamily="34" charset="0"/>
                <a:cs typeface="Arial" pitchFamily="34" charset="0"/>
              </a:rPr>
              <a:t>Infrastructures for Translational Research </a:t>
            </a:r>
            <a:endParaRPr lang="en-US" altLang="ja-JP" sz="24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864362" y="5327535"/>
            <a:ext cx="8018662" cy="1200329"/>
          </a:xfrm>
          <a:prstGeom prst="rect">
            <a:avLst/>
          </a:prstGeom>
          <a:solidFill>
            <a:srgbClr val="FFFFE1"/>
          </a:solidFill>
          <a:ln w="28575" cmpd="sng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altLang="ja-JP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Jacobson Center for Clinical &amp; Translational Research (JCCTR)</a:t>
            </a:r>
          </a:p>
          <a:p>
            <a:pPr eaLnBrk="0" hangingPunct="0"/>
            <a:r>
              <a:rPr lang="en-US" altLang="ja-JP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Center for Biomarker Research &amp; Individualized Medicine (BRIM Center)</a:t>
            </a:r>
          </a:p>
          <a:p>
            <a:pPr eaLnBrk="0" hangingPunct="0"/>
            <a:r>
              <a:rPr lang="en-US" altLang="ja-JP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Department of Laboratory Animal Resources (DLAR)</a:t>
            </a:r>
          </a:p>
          <a:p>
            <a:pPr eaLnBrk="0" hangingPunct="0"/>
            <a:r>
              <a:rPr lang="en-US" altLang="ja-JP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Interprofessional</a:t>
            </a:r>
            <a:r>
              <a:rPr lang="en-US" altLang="ja-JP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Immersive Simulation Center (IISC)</a:t>
            </a:r>
          </a:p>
        </p:txBody>
      </p:sp>
    </p:spTree>
    <p:extLst>
      <p:ext uri="{BB962C8B-B14F-4D97-AF65-F5344CB8AC3E}">
        <p14:creationId xmlns:p14="http://schemas.microsoft.com/office/powerpoint/2010/main" val="4129225512"/>
      </p:ext>
    </p:extLst>
  </p:cSld>
  <p:clrMapOvr>
    <a:masterClrMapping/>
  </p:clrMapOvr>
  <p:transition advTm="2243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19682" y="295363"/>
            <a:ext cx="8975822" cy="5232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ja-JP" sz="2800" b="1" u="sng" dirty="0" smtClean="0">
                <a:latin typeface="Arial" pitchFamily="34" charset="0"/>
                <a:cs typeface="Arial" pitchFamily="34" charset="0"/>
              </a:rPr>
              <a:t>Measurement of </a:t>
            </a:r>
            <a:r>
              <a:rPr lang="en-US" altLang="ja-JP" sz="2800" b="1" u="sng" dirty="0" err="1" smtClean="0">
                <a:latin typeface="Arial" pitchFamily="34" charset="0"/>
                <a:cs typeface="Arial" pitchFamily="34" charset="0"/>
              </a:rPr>
              <a:t>Microcystins</a:t>
            </a:r>
            <a:r>
              <a:rPr lang="en-US" altLang="ja-JP" sz="2800" b="1" u="sng" dirty="0" smtClean="0">
                <a:latin typeface="Arial" pitchFamily="34" charset="0"/>
                <a:cs typeface="Arial" pitchFamily="34" charset="0"/>
              </a:rPr>
              <a:t> in Biological Samples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82" y="1038978"/>
            <a:ext cx="2209702" cy="14704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8580" y="1509409"/>
            <a:ext cx="757735" cy="84709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44887">
            <a:off x="682709" y="2751637"/>
            <a:ext cx="2661167" cy="67727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363" y="3433259"/>
            <a:ext cx="1768626" cy="132476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3001" y="1263487"/>
            <a:ext cx="2822503" cy="148409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3107" y="1389732"/>
            <a:ext cx="2240848" cy="142744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62938" y="3184333"/>
            <a:ext cx="1991358" cy="158044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83107" y="3114561"/>
            <a:ext cx="2479831" cy="165021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08962" y="5034482"/>
            <a:ext cx="1914993" cy="176768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5400000">
            <a:off x="7051913" y="4940579"/>
            <a:ext cx="1813407" cy="199135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9663" y="4900589"/>
            <a:ext cx="1896652" cy="1427981"/>
          </a:xfrm>
          <a:prstGeom prst="rect">
            <a:avLst/>
          </a:prstGeom>
        </p:spPr>
      </p:pic>
      <p:sp>
        <p:nvSpPr>
          <p:cNvPr id="35" name="Right Brace 34"/>
          <p:cNvSpPr/>
          <p:nvPr/>
        </p:nvSpPr>
        <p:spPr>
          <a:xfrm>
            <a:off x="3118367" y="1946634"/>
            <a:ext cx="807108" cy="433539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Down Arrow 35"/>
          <p:cNvSpPr/>
          <p:nvPr/>
        </p:nvSpPr>
        <p:spPr bwMode="auto">
          <a:xfrm rot="16200000">
            <a:off x="3752044" y="3724483"/>
            <a:ext cx="480782" cy="728689"/>
          </a:xfrm>
          <a:prstGeom prst="downArrow">
            <a:avLst/>
          </a:prstGeom>
          <a:solidFill>
            <a:srgbClr val="797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Text Box 3"/>
          <p:cNvSpPr txBox="1">
            <a:spLocks noChangeArrowheads="1"/>
          </p:cNvSpPr>
          <p:nvPr/>
        </p:nvSpPr>
        <p:spPr bwMode="auto">
          <a:xfrm>
            <a:off x="3925475" y="1046674"/>
            <a:ext cx="15105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ja-JP" sz="2000" b="1" dirty="0" smtClean="0">
                <a:latin typeface="Arial" pitchFamily="34" charset="0"/>
                <a:cs typeface="Arial" pitchFamily="34" charset="0"/>
              </a:rPr>
              <a:t>Mass Spec</a:t>
            </a:r>
            <a:endParaRPr lang="en-US" altLang="ja-JP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 Box 3"/>
          <p:cNvSpPr txBox="1">
            <a:spLocks noChangeArrowheads="1"/>
          </p:cNvSpPr>
          <p:nvPr/>
        </p:nvSpPr>
        <p:spPr bwMode="auto">
          <a:xfrm>
            <a:off x="3925475" y="2914506"/>
            <a:ext cx="9304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ja-JP" sz="2000" b="1" dirty="0" smtClean="0">
                <a:latin typeface="Arial" pitchFamily="34" charset="0"/>
                <a:cs typeface="Arial" pitchFamily="34" charset="0"/>
              </a:rPr>
              <a:t>ELISA</a:t>
            </a:r>
            <a:endParaRPr lang="en-US" altLang="ja-JP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 Box 3"/>
          <p:cNvSpPr txBox="1">
            <a:spLocks noChangeArrowheads="1"/>
          </p:cNvSpPr>
          <p:nvPr/>
        </p:nvSpPr>
        <p:spPr bwMode="auto">
          <a:xfrm>
            <a:off x="3925475" y="5029554"/>
            <a:ext cx="11678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ja-JP" sz="2000" b="1" dirty="0" smtClean="0">
                <a:latin typeface="Arial" pitchFamily="34" charset="0"/>
                <a:cs typeface="Arial" pitchFamily="34" charset="0"/>
              </a:rPr>
              <a:t>Imaging</a:t>
            </a:r>
            <a:endParaRPr lang="en-US" altLang="ja-JP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6962937" y="818583"/>
            <a:ext cx="16747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ja-JP" sz="2000" b="1" dirty="0" smtClean="0">
                <a:latin typeface="Arial" pitchFamily="34" charset="0"/>
                <a:cs typeface="Arial" pitchFamily="34" charset="0"/>
              </a:rPr>
              <a:t>&gt;50 variants</a:t>
            </a:r>
            <a:endParaRPr lang="en-US" altLang="ja-JP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357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6543" y="295363"/>
            <a:ext cx="9097457" cy="5232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ja-JP" sz="2800" b="1" u="sng" dirty="0" smtClean="0">
                <a:latin typeface="Arial" pitchFamily="34" charset="0"/>
                <a:cs typeface="Arial" pitchFamily="34" charset="0"/>
              </a:rPr>
              <a:t>Toxicity in Individuals with Preexisting Liver Disease</a:t>
            </a:r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5271008"/>
              </p:ext>
            </p:extLst>
          </p:nvPr>
        </p:nvGraphicFramePr>
        <p:xfrm>
          <a:off x="5152143" y="1825755"/>
          <a:ext cx="1724490" cy="1231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Microsoft ClipArt Gallery" r:id="rId3" imgW="4581360" imgH="2984400" progId="">
                  <p:embed/>
                </p:oleObj>
              </mc:Choice>
              <mc:Fallback>
                <p:oleObj name="Microsoft ClipArt Gallery" r:id="rId3" imgW="4581360" imgH="298440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2143" y="1825755"/>
                        <a:ext cx="1724490" cy="12316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376338" y="1182922"/>
            <a:ext cx="17670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ja-JP" sz="2000" b="1" dirty="0">
                <a:latin typeface="Arial" pitchFamily="34" charset="0"/>
                <a:cs typeface="Arial" pitchFamily="34" charset="0"/>
              </a:rPr>
              <a:t>H</a:t>
            </a:r>
            <a:r>
              <a:rPr lang="en-US" altLang="ja-JP" sz="2000" b="1" dirty="0" smtClean="0">
                <a:latin typeface="Arial" pitchFamily="34" charset="0"/>
                <a:cs typeface="Arial" pitchFamily="34" charset="0"/>
              </a:rPr>
              <a:t>ealthy mice</a:t>
            </a:r>
            <a:endParaRPr lang="en-US" altLang="ja-JP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886467" y="1182922"/>
            <a:ext cx="25571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ja-JP" sz="2000" b="1" dirty="0" smtClean="0">
                <a:latin typeface="Arial" pitchFamily="34" charset="0"/>
                <a:cs typeface="Arial" pitchFamily="34" charset="0"/>
              </a:rPr>
              <a:t>Mice with fatty liver</a:t>
            </a:r>
            <a:endParaRPr lang="en-US" altLang="ja-JP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7" descr="inject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945753">
            <a:off x="1354999" y="2360038"/>
            <a:ext cx="846578" cy="128369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</p:pic>
      <p:graphicFrame>
        <p:nvGraphicFramePr>
          <p:cNvPr id="10" name="Object 9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5314890"/>
              </p:ext>
            </p:extLst>
          </p:nvPr>
        </p:nvGraphicFramePr>
        <p:xfrm>
          <a:off x="1535102" y="1825755"/>
          <a:ext cx="1724490" cy="1231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Microsoft ClipArt Gallery" r:id="rId6" imgW="4581360" imgH="2984400" progId="">
                  <p:embed/>
                </p:oleObj>
              </mc:Choice>
              <mc:Fallback>
                <p:oleObj name="Microsoft ClipArt Gallery" r:id="rId6" imgW="4581360" imgH="298440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5102" y="1825755"/>
                        <a:ext cx="1724490" cy="12316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601624" y="3426999"/>
            <a:ext cx="33723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ja-JP" sz="2000" b="1" dirty="0" smtClean="0">
                <a:latin typeface="Arial" pitchFamily="34" charset="0"/>
                <a:cs typeface="Arial" pitchFamily="34" charset="0"/>
              </a:rPr>
              <a:t>IP injection of </a:t>
            </a:r>
            <a:r>
              <a:rPr lang="en-US" altLang="ja-JP" sz="2000" b="1" dirty="0" err="1" smtClean="0">
                <a:latin typeface="Arial" pitchFamily="34" charset="0"/>
                <a:cs typeface="Arial" pitchFamily="34" charset="0"/>
              </a:rPr>
              <a:t>microcystin</a:t>
            </a:r>
            <a:endParaRPr lang="en-US" altLang="ja-JP" sz="2000" b="1" dirty="0" smtClean="0">
              <a:latin typeface="Arial" pitchFamily="34" charset="0"/>
              <a:cs typeface="Arial" pitchFamily="34" charset="0"/>
            </a:endParaRPr>
          </a:p>
          <a:p>
            <a:pPr eaLnBrk="0" hangingPunct="0"/>
            <a:r>
              <a:rPr lang="en-US" altLang="ja-JP" sz="2000" b="1" dirty="0" smtClean="0">
                <a:latin typeface="Arial" pitchFamily="34" charset="0"/>
                <a:cs typeface="Arial" pitchFamily="34" charset="0"/>
              </a:rPr>
              <a:t>(large dose)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8739658">
            <a:off x="6889729" y="2185150"/>
            <a:ext cx="469394" cy="1126546"/>
          </a:xfrm>
          <a:prstGeom prst="rect">
            <a:avLst/>
          </a:prstGeom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4739219" y="3425172"/>
            <a:ext cx="37369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ja-JP" sz="2000" b="1" dirty="0" err="1" smtClean="0">
                <a:latin typeface="Arial" pitchFamily="34" charset="0"/>
                <a:cs typeface="Arial" pitchFamily="34" charset="0"/>
              </a:rPr>
              <a:t>Microcystin</a:t>
            </a:r>
            <a:r>
              <a:rPr lang="en-US" altLang="ja-JP" sz="2000" b="1" dirty="0" smtClean="0">
                <a:latin typeface="Arial" pitchFamily="34" charset="0"/>
                <a:cs typeface="Arial" pitchFamily="34" charset="0"/>
              </a:rPr>
              <a:t> in drinking water</a:t>
            </a:r>
          </a:p>
          <a:p>
            <a:pPr eaLnBrk="0" hangingPunct="0"/>
            <a:r>
              <a:rPr lang="en-US" altLang="ja-JP" sz="2000" b="1" dirty="0" smtClean="0">
                <a:latin typeface="Arial" pitchFamily="34" charset="0"/>
                <a:cs typeface="Arial" pitchFamily="34" charset="0"/>
              </a:rPr>
              <a:t>(small dose)</a:t>
            </a:r>
          </a:p>
        </p:txBody>
      </p:sp>
      <p:sp>
        <p:nvSpPr>
          <p:cNvPr id="14" name="Down Arrow 13"/>
          <p:cNvSpPr/>
          <p:nvPr/>
        </p:nvSpPr>
        <p:spPr bwMode="auto">
          <a:xfrm>
            <a:off x="2165509" y="4318186"/>
            <a:ext cx="480782" cy="728689"/>
          </a:xfrm>
          <a:prstGeom prst="downArrow">
            <a:avLst/>
          </a:prstGeom>
          <a:solidFill>
            <a:srgbClr val="797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Down Arrow 14"/>
          <p:cNvSpPr/>
          <p:nvPr/>
        </p:nvSpPr>
        <p:spPr bwMode="auto">
          <a:xfrm>
            <a:off x="6014738" y="4258342"/>
            <a:ext cx="480782" cy="728689"/>
          </a:xfrm>
          <a:prstGeom prst="downArrow">
            <a:avLst/>
          </a:prstGeom>
          <a:solidFill>
            <a:srgbClr val="797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2646291" y="4401715"/>
            <a:ext cx="16243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ja-JP" sz="2000" b="1" dirty="0" smtClean="0">
                <a:latin typeface="Arial" pitchFamily="34" charset="0"/>
                <a:cs typeface="Arial" pitchFamily="34" charset="0"/>
              </a:rPr>
              <a:t>12-72 hours</a:t>
            </a: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6544959" y="4401715"/>
            <a:ext cx="16953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ja-JP" sz="2000" b="1" dirty="0" smtClean="0">
                <a:latin typeface="Arial" pitchFamily="34" charset="0"/>
                <a:cs typeface="Arial" pitchFamily="34" charset="0"/>
              </a:rPr>
              <a:t>3-12 months</a:t>
            </a: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1707572" y="5157336"/>
            <a:ext cx="18774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ja-JP" sz="2000" b="1" dirty="0" smtClean="0">
                <a:latin typeface="Arial" pitchFamily="34" charset="0"/>
                <a:cs typeface="Arial" pitchFamily="34" charset="0"/>
              </a:rPr>
              <a:t>Lethality</a:t>
            </a:r>
          </a:p>
          <a:p>
            <a:pPr eaLnBrk="0" hangingPunct="0"/>
            <a:r>
              <a:rPr lang="en-US" altLang="ja-JP" sz="2000" b="1" dirty="0" smtClean="0">
                <a:latin typeface="Arial" pitchFamily="34" charset="0"/>
                <a:cs typeface="Arial" pitchFamily="34" charset="0"/>
              </a:rPr>
              <a:t>Acute toxicity</a:t>
            </a: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4739219" y="5157336"/>
            <a:ext cx="427482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ja-JP" sz="2000" b="1" dirty="0" smtClean="0">
                <a:latin typeface="Arial" pitchFamily="34" charset="0"/>
                <a:cs typeface="Arial" pitchFamily="34" charset="0"/>
              </a:rPr>
              <a:t>Chronic toxicity</a:t>
            </a:r>
          </a:p>
          <a:p>
            <a:pPr eaLnBrk="0" hangingPunct="0"/>
            <a:r>
              <a:rPr lang="en-US" altLang="ja-JP" sz="2000" b="1" dirty="0" smtClean="0">
                <a:latin typeface="Arial" pitchFamily="34" charset="0"/>
                <a:cs typeface="Arial" pitchFamily="34" charset="0"/>
              </a:rPr>
              <a:t>Comprehensive pathology</a:t>
            </a:r>
          </a:p>
          <a:p>
            <a:pPr eaLnBrk="0" hangingPunct="0"/>
            <a:r>
              <a:rPr lang="en-US" altLang="ja-JP" sz="2000" b="1" dirty="0" smtClean="0">
                <a:latin typeface="Arial" pitchFamily="34" charset="0"/>
                <a:cs typeface="Arial" pitchFamily="34" charset="0"/>
              </a:rPr>
              <a:t>Pharmacokinetics</a:t>
            </a:r>
          </a:p>
          <a:p>
            <a:pPr eaLnBrk="0" hangingPunct="0"/>
            <a:r>
              <a:rPr lang="en-US" altLang="ja-JP" sz="2000" b="1" dirty="0" smtClean="0">
                <a:latin typeface="Arial" pitchFamily="34" charset="0"/>
                <a:cs typeface="Arial" pitchFamily="34" charset="0"/>
              </a:rPr>
              <a:t>Motile and cognitive performance</a:t>
            </a:r>
          </a:p>
        </p:txBody>
      </p:sp>
    </p:spTree>
    <p:extLst>
      <p:ext uri="{BB962C8B-B14F-4D97-AF65-F5344CB8AC3E}">
        <p14:creationId xmlns:p14="http://schemas.microsoft.com/office/powerpoint/2010/main" val="163499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6277" y="295363"/>
            <a:ext cx="8867770" cy="5232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ja-JP" sz="2800" b="1" u="sng" dirty="0" smtClean="0">
                <a:latin typeface="Arial" pitchFamily="34" charset="0"/>
                <a:cs typeface="Arial" pitchFamily="34" charset="0"/>
              </a:rPr>
              <a:t>Microbiological Solutions: Use of </a:t>
            </a:r>
            <a:r>
              <a:rPr lang="en-US" altLang="ja-JP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Natural Enemies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366580" y="1029986"/>
            <a:ext cx="201479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ja-JP" sz="2000" b="1" i="1" dirty="0" smtClean="0">
                <a:latin typeface="Arial" pitchFamily="34" charset="0"/>
                <a:cs typeface="Arial" pitchFamily="34" charset="0"/>
              </a:rPr>
              <a:t>Cyanobacteria</a:t>
            </a:r>
            <a:endParaRPr lang="en-US" altLang="ja-JP" sz="20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73138" y="6146865"/>
            <a:ext cx="19662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ja-JP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Bacteriophage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466" y="1502785"/>
            <a:ext cx="4000500" cy="203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7105" y="3714361"/>
            <a:ext cx="1994515" cy="23413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363" y="4283239"/>
            <a:ext cx="1450884" cy="177250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001011" y="1216801"/>
            <a:ext cx="1707106" cy="22790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944" y="3812686"/>
            <a:ext cx="2311809" cy="2928291"/>
          </a:xfrm>
          <a:prstGeom prst="rect">
            <a:avLst/>
          </a:prstGeom>
        </p:spPr>
      </p:pic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5843920" y="1027325"/>
            <a:ext cx="20995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ja-JP" sz="20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Sphingomonas</a:t>
            </a:r>
            <a:endParaRPr lang="en-US" altLang="ja-JP" sz="20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Down Arrow 25"/>
          <p:cNvSpPr/>
          <p:nvPr/>
        </p:nvSpPr>
        <p:spPr bwMode="auto">
          <a:xfrm>
            <a:off x="6587577" y="3374184"/>
            <a:ext cx="480782" cy="438502"/>
          </a:xfrm>
          <a:prstGeom prst="downArrow">
            <a:avLst/>
          </a:prstGeom>
          <a:solidFill>
            <a:srgbClr val="797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Down Arrow 26"/>
          <p:cNvSpPr/>
          <p:nvPr/>
        </p:nvSpPr>
        <p:spPr bwMode="auto">
          <a:xfrm rot="16200000">
            <a:off x="1583621" y="4765184"/>
            <a:ext cx="480782" cy="728689"/>
          </a:xfrm>
          <a:prstGeom prst="downArrow">
            <a:avLst/>
          </a:prstGeom>
          <a:solidFill>
            <a:srgbClr val="797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2435367" y="6146865"/>
            <a:ext cx="2109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ja-JP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Selective killing</a:t>
            </a:r>
          </a:p>
        </p:txBody>
      </p: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4785391" y="4451779"/>
            <a:ext cx="168096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ja-JP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Microcystin</a:t>
            </a:r>
            <a:r>
              <a:rPr lang="en-US" altLang="ja-JP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eaLnBrk="0" hangingPunct="0"/>
            <a:r>
              <a:rPr lang="en-US" altLang="ja-JP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Degradation </a:t>
            </a:r>
          </a:p>
        </p:txBody>
      </p:sp>
    </p:spTree>
    <p:extLst>
      <p:ext uri="{BB962C8B-B14F-4D97-AF65-F5344CB8AC3E}">
        <p14:creationId xmlns:p14="http://schemas.microsoft.com/office/powerpoint/2010/main" val="171465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6277" y="295363"/>
            <a:ext cx="8867770" cy="5232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ja-JP" sz="2800" b="1" u="sng" dirty="0" smtClean="0">
                <a:latin typeface="Arial" pitchFamily="34" charset="0"/>
                <a:cs typeface="Arial" pitchFamily="34" charset="0"/>
              </a:rPr>
              <a:t>Laboratory Size Treatment of Hospital Water</a:t>
            </a:r>
          </a:p>
        </p:txBody>
      </p:sp>
      <p:sp>
        <p:nvSpPr>
          <p:cNvPr id="26" name="Down Arrow 25"/>
          <p:cNvSpPr/>
          <p:nvPr/>
        </p:nvSpPr>
        <p:spPr bwMode="auto">
          <a:xfrm rot="16200000">
            <a:off x="1729235" y="1557714"/>
            <a:ext cx="480782" cy="438502"/>
          </a:xfrm>
          <a:prstGeom prst="downArrow">
            <a:avLst/>
          </a:prstGeom>
          <a:solidFill>
            <a:srgbClr val="797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2540230" y="6227211"/>
            <a:ext cx="13959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ja-JP" sz="2000" b="1" dirty="0" smtClean="0">
                <a:latin typeface="Arial" pitchFamily="34" charset="0"/>
                <a:cs typeface="Arial" pitchFamily="34" charset="0"/>
              </a:rPr>
              <a:t>Operation</a:t>
            </a:r>
          </a:p>
        </p:txBody>
      </p: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4785391" y="4451779"/>
            <a:ext cx="168096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ja-JP" sz="2000" b="1" dirty="0" err="1" smtClean="0">
                <a:latin typeface="Arial" pitchFamily="34" charset="0"/>
                <a:cs typeface="Arial" pitchFamily="34" charset="0"/>
              </a:rPr>
              <a:t>Microcystin</a:t>
            </a:r>
            <a:r>
              <a:rPr lang="en-US" altLang="ja-JP" sz="20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eaLnBrk="0" hangingPunct="0"/>
            <a:r>
              <a:rPr lang="en-US" altLang="ja-JP" sz="2000" b="1" dirty="0" smtClean="0">
                <a:latin typeface="Arial" pitchFamily="34" charset="0"/>
                <a:cs typeface="Arial" pitchFamily="34" charset="0"/>
              </a:rPr>
              <a:t>Degradation 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2045685" y="4537775"/>
            <a:ext cx="6929518" cy="1754208"/>
            <a:chOff x="330096" y="947649"/>
            <a:chExt cx="8615550" cy="200774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40723" y="949768"/>
              <a:ext cx="1565237" cy="117241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261236">
              <a:off x="7848760" y="1479595"/>
              <a:ext cx="1096886" cy="766597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48191" y="949768"/>
              <a:ext cx="2474399" cy="1946266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0096" y="947649"/>
              <a:ext cx="2927901" cy="1948385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73675">
              <a:off x="6062537" y="2086027"/>
              <a:ext cx="1711565" cy="869366"/>
            </a:xfrm>
            <a:prstGeom prst="rect">
              <a:avLst/>
            </a:prstGeom>
          </p:spPr>
        </p:pic>
      </p:grpSp>
      <p:sp>
        <p:nvSpPr>
          <p:cNvPr id="32" name="Right Brace 31"/>
          <p:cNvSpPr/>
          <p:nvPr/>
        </p:nvSpPr>
        <p:spPr>
          <a:xfrm rot="16200000">
            <a:off x="5797902" y="1880527"/>
            <a:ext cx="807108" cy="433539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3168" y="929598"/>
            <a:ext cx="2070842" cy="152546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1130" y="968235"/>
            <a:ext cx="1444411" cy="144441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26456" y="929598"/>
            <a:ext cx="1603657" cy="1470019"/>
          </a:xfrm>
          <a:prstGeom prst="rect">
            <a:avLst/>
          </a:prstGeom>
        </p:spPr>
      </p:pic>
      <p:sp>
        <p:nvSpPr>
          <p:cNvPr id="42" name="Down Arrow 41"/>
          <p:cNvSpPr/>
          <p:nvPr/>
        </p:nvSpPr>
        <p:spPr bwMode="auto">
          <a:xfrm>
            <a:off x="6466360" y="2633152"/>
            <a:ext cx="480782" cy="893916"/>
          </a:xfrm>
          <a:prstGeom prst="downArrow">
            <a:avLst/>
          </a:prstGeom>
          <a:solidFill>
            <a:srgbClr val="797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Down Arrow 42"/>
          <p:cNvSpPr/>
          <p:nvPr/>
        </p:nvSpPr>
        <p:spPr bwMode="auto">
          <a:xfrm rot="16200000">
            <a:off x="4877614" y="1557713"/>
            <a:ext cx="480782" cy="438502"/>
          </a:xfrm>
          <a:prstGeom prst="downArrow">
            <a:avLst/>
          </a:prstGeom>
          <a:solidFill>
            <a:srgbClr val="797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Text Box 3"/>
          <p:cNvSpPr txBox="1">
            <a:spLocks noChangeArrowheads="1"/>
          </p:cNvSpPr>
          <p:nvPr/>
        </p:nvSpPr>
        <p:spPr bwMode="auto">
          <a:xfrm>
            <a:off x="4959051" y="6227211"/>
            <a:ext cx="11542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ja-JP" sz="2000" b="1" dirty="0" smtClean="0">
                <a:latin typeface="Arial" pitchFamily="34" charset="0"/>
                <a:cs typeface="Arial" pitchFamily="34" charset="0"/>
              </a:rPr>
              <a:t>Dialysis</a:t>
            </a:r>
          </a:p>
        </p:txBody>
      </p:sp>
      <p:sp>
        <p:nvSpPr>
          <p:cNvPr id="45" name="Text Box 3"/>
          <p:cNvSpPr txBox="1">
            <a:spLocks noChangeArrowheads="1"/>
          </p:cNvSpPr>
          <p:nvPr/>
        </p:nvSpPr>
        <p:spPr bwMode="auto">
          <a:xfrm>
            <a:off x="7117837" y="6213127"/>
            <a:ext cx="16382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ja-JP" sz="2000" b="1" dirty="0" smtClean="0">
                <a:latin typeface="Arial" pitchFamily="34" charset="0"/>
                <a:cs typeface="Arial" pitchFamily="34" charset="0"/>
              </a:rPr>
              <a:t>Sterilization</a:t>
            </a:r>
          </a:p>
        </p:txBody>
      </p:sp>
      <p:sp>
        <p:nvSpPr>
          <p:cNvPr id="46" name="Text Box 3"/>
          <p:cNvSpPr txBox="1">
            <a:spLocks noChangeArrowheads="1"/>
          </p:cNvSpPr>
          <p:nvPr/>
        </p:nvSpPr>
        <p:spPr bwMode="auto">
          <a:xfrm>
            <a:off x="1187997" y="2468818"/>
            <a:ext cx="4722767" cy="1323439"/>
          </a:xfrm>
          <a:prstGeom prst="rect">
            <a:avLst/>
          </a:prstGeom>
          <a:solidFill>
            <a:srgbClr val="FFFFE1"/>
          </a:solidFill>
          <a:ln w="28575" cmpd="sng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ja-JP" sz="1600" b="1" dirty="0" smtClean="0">
                <a:latin typeface="Arial" pitchFamily="34" charset="0"/>
                <a:cs typeface="Arial" pitchFamily="34" charset="0"/>
              </a:rPr>
              <a:t>Activated charcoal filter </a:t>
            </a:r>
          </a:p>
          <a:p>
            <a:pPr algn="ctr" eaLnBrk="0" hangingPunct="0"/>
            <a:r>
              <a:rPr lang="en-US" altLang="ja-JP" sz="1600" b="1" dirty="0" err="1" smtClean="0">
                <a:latin typeface="Arial" pitchFamily="34" charset="0"/>
                <a:cs typeface="Arial" pitchFamily="34" charset="0"/>
              </a:rPr>
              <a:t>Nanofiltration</a:t>
            </a:r>
            <a:r>
              <a:rPr lang="en-US" altLang="ja-JP" sz="1600" b="1" dirty="0" smtClean="0">
                <a:latin typeface="Arial" pitchFamily="34" charset="0"/>
                <a:cs typeface="Arial" pitchFamily="34" charset="0"/>
              </a:rPr>
              <a:t> systems</a:t>
            </a:r>
          </a:p>
          <a:p>
            <a:pPr algn="ctr" eaLnBrk="0" hangingPunct="0"/>
            <a:r>
              <a:rPr lang="en-US" altLang="ja-JP" sz="1600" b="1" dirty="0" smtClean="0">
                <a:latin typeface="Arial" pitchFamily="34" charset="0"/>
                <a:cs typeface="Arial" pitchFamily="34" charset="0"/>
              </a:rPr>
              <a:t>Synthetic filter with </a:t>
            </a:r>
            <a:r>
              <a:rPr lang="en-US" altLang="ja-JP" sz="1600" b="1" i="1" dirty="0" err="1" smtClean="0">
                <a:latin typeface="Arial" pitchFamily="34" charset="0"/>
                <a:cs typeface="Arial" pitchFamily="34" charset="0"/>
              </a:rPr>
              <a:t>Sphingomonas</a:t>
            </a:r>
            <a:r>
              <a:rPr lang="en-US" altLang="ja-JP" sz="1600" b="1" dirty="0" smtClean="0">
                <a:latin typeface="Arial" pitchFamily="34" charset="0"/>
                <a:cs typeface="Arial" pitchFamily="34" charset="0"/>
              </a:rPr>
              <a:t> biofilm</a:t>
            </a:r>
          </a:p>
          <a:p>
            <a:pPr algn="ctr" eaLnBrk="0" hangingPunct="0"/>
            <a:r>
              <a:rPr lang="en-US" altLang="ja-JP" sz="1600" b="1" dirty="0" smtClean="0">
                <a:latin typeface="Arial" pitchFamily="34" charset="0"/>
                <a:cs typeface="Arial" pitchFamily="34" charset="0"/>
              </a:rPr>
              <a:t>Recombinant enzymes to degrade </a:t>
            </a:r>
            <a:r>
              <a:rPr lang="en-US" altLang="ja-JP" sz="1600" b="1" dirty="0" err="1" smtClean="0">
                <a:latin typeface="Arial" pitchFamily="34" charset="0"/>
                <a:cs typeface="Arial" pitchFamily="34" charset="0"/>
              </a:rPr>
              <a:t>microcystin</a:t>
            </a:r>
            <a:endParaRPr lang="en-US" altLang="ja-JP" sz="1600" b="1" dirty="0" smtClean="0">
              <a:latin typeface="Arial" pitchFamily="34" charset="0"/>
              <a:cs typeface="Arial" pitchFamily="34" charset="0"/>
            </a:endParaRPr>
          </a:p>
          <a:p>
            <a:pPr algn="ctr" eaLnBrk="0" hangingPunct="0"/>
            <a:r>
              <a:rPr lang="en-US" altLang="ja-JP" sz="1600" b="1" dirty="0" smtClean="0">
                <a:latin typeface="Arial" pitchFamily="34" charset="0"/>
                <a:cs typeface="Arial" pitchFamily="34" charset="0"/>
              </a:rPr>
              <a:t>Enzyme pills </a:t>
            </a:r>
          </a:p>
        </p:txBody>
      </p:sp>
    </p:spTree>
    <p:extLst>
      <p:ext uri="{BB962C8B-B14F-4D97-AF65-F5344CB8AC3E}">
        <p14:creationId xmlns:p14="http://schemas.microsoft.com/office/powerpoint/2010/main" val="15185288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334</Words>
  <Application>Microsoft Office PowerPoint</Application>
  <PresentationFormat>On-screen Show (4:3)</PresentationFormat>
  <Paragraphs>71</Paragraphs>
  <Slides>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Microsoft ClipArt 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University of Toledo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Akira Takashima</dc:creator>
  <cp:lastModifiedBy>Windows User</cp:lastModifiedBy>
  <cp:revision>28</cp:revision>
  <cp:lastPrinted>2014-09-23T17:22:29Z</cp:lastPrinted>
  <dcterms:created xsi:type="dcterms:W3CDTF">2014-09-23T16:22:33Z</dcterms:created>
  <dcterms:modified xsi:type="dcterms:W3CDTF">2014-09-25T17:18:24Z</dcterms:modified>
</cp:coreProperties>
</file>