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5" r:id="rId3"/>
    <p:sldId id="262" r:id="rId4"/>
    <p:sldId id="266" r:id="rId5"/>
    <p:sldId id="258" r:id="rId6"/>
    <p:sldId id="257" r:id="rId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1" d="100"/>
          <a:sy n="91" d="100"/>
        </p:scale>
        <p:origin x="-1210" y="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A359E80-D04D-F749-9733-D71D16B5D47C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A9AA5BF-148B-0A4E-B60D-7F853EC927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5169" y="530224"/>
            <a:ext cx="8569325" cy="56356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600" b="1" dirty="0"/>
              <a:t>Land Use &amp; Water Quality Committee 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26" y="1093787"/>
            <a:ext cx="5803896" cy="45739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13926" y="5802062"/>
            <a:ext cx="8381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UT:  Ricky Becker, Tom Bridgeman, Kevin </a:t>
            </a:r>
            <a:r>
              <a:rPr lang="en-US" sz="1400" b="1" dirty="0" err="1"/>
              <a:t>Czajkowski</a:t>
            </a:r>
            <a:r>
              <a:rPr lang="en-US" sz="1400" b="1" dirty="0"/>
              <a:t>, Daryl Dwyer, </a:t>
            </a:r>
            <a:r>
              <a:rPr lang="en-US" sz="1400" b="1" dirty="0" smtClean="0"/>
              <a:t>Kevin </a:t>
            </a:r>
            <a:r>
              <a:rPr lang="en-US" sz="1400" b="1" dirty="0"/>
              <a:t>Egan, </a:t>
            </a:r>
            <a:r>
              <a:rPr lang="en-US" sz="1400" b="1" dirty="0" smtClean="0"/>
              <a:t>Hans </a:t>
            </a:r>
            <a:r>
              <a:rPr lang="en-US" sz="1400" b="1" dirty="0" err="1"/>
              <a:t>Gottgens</a:t>
            </a:r>
            <a:r>
              <a:rPr lang="en-US" sz="1400" b="1" dirty="0" smtClean="0"/>
              <a:t>,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 </a:t>
            </a:r>
            <a:r>
              <a:rPr lang="en-US" sz="1400" b="1" dirty="0"/>
              <a:t>Patrick Lawrence, Carol Stepien (chair), </a:t>
            </a:r>
            <a:r>
              <a:rPr lang="en-US" sz="1400" b="1" dirty="0" smtClean="0"/>
              <a:t>Von </a:t>
            </a:r>
            <a:r>
              <a:rPr lang="en-US" sz="1400" b="1" dirty="0"/>
              <a:t>Sigler</a:t>
            </a:r>
          </a:p>
          <a:p>
            <a:r>
              <a:rPr lang="en-US" sz="1400" b="1" dirty="0"/>
              <a:t>ARS:  Charles Krause</a:t>
            </a:r>
          </a:p>
          <a:p>
            <a:r>
              <a:rPr lang="en-US" sz="1400" b="1" dirty="0"/>
              <a:t>BGSU:  Anita </a:t>
            </a:r>
            <a:r>
              <a:rPr lang="en-US" sz="1400" b="1" dirty="0" err="1"/>
              <a:t>Simic</a:t>
            </a:r>
            <a:r>
              <a:rPr lang="en-US" sz="1400" b="1" dirty="0" smtClean="0">
                <a:effectLst/>
              </a:rPr>
              <a:t> </a:t>
            </a:r>
            <a:endParaRPr lang="en-US" sz="1400" b="1" dirty="0"/>
          </a:p>
        </p:txBody>
      </p:sp>
      <p:pic>
        <p:nvPicPr>
          <p:cNvPr id="8" name="Picture 7" descr="UT logo white.gif"/>
          <p:cNvPicPr>
            <a:picLocks noChangeAspect="1"/>
          </p:cNvPicPr>
          <p:nvPr/>
        </p:nvPicPr>
        <p:blipFill>
          <a:blip r:embed="rId3"/>
          <a:srcRect b="36806"/>
          <a:stretch>
            <a:fillRect/>
          </a:stretch>
        </p:blipFill>
        <p:spPr bwMode="auto">
          <a:xfrm>
            <a:off x="5609746" y="6081033"/>
            <a:ext cx="1142885" cy="7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549" y="6373557"/>
            <a:ext cx="1072319" cy="329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259" y="6090694"/>
            <a:ext cx="546191" cy="6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1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783" y="0"/>
            <a:ext cx="8945217" cy="1492251"/>
          </a:xfrm>
        </p:spPr>
        <p:txBody>
          <a:bodyPr/>
          <a:lstStyle/>
          <a:p>
            <a:r>
              <a:rPr lang="en-US" sz="3600" i="1" dirty="0" smtClean="0"/>
              <a:t>Challenge: Linkage of Land Use, Water Quality &amp; Ecosystem Services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864184"/>
            <a:ext cx="3068531" cy="3994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738" y="4054927"/>
            <a:ext cx="4174160" cy="2684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50" y="1600201"/>
            <a:ext cx="3365954" cy="24547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70526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35" y="328038"/>
            <a:ext cx="8390724" cy="1336956"/>
          </a:xfrm>
        </p:spPr>
        <p:txBody>
          <a:bodyPr/>
          <a:lstStyle/>
          <a:p>
            <a:r>
              <a:rPr lang="en-US" sz="2800" i="1" dirty="0" smtClean="0"/>
              <a:t>Project 1: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Establishment </a:t>
            </a:r>
            <a:r>
              <a:rPr lang="en-US" sz="2800" b="1" dirty="0"/>
              <a:t>of </a:t>
            </a:r>
            <a:r>
              <a:rPr lang="en-US" sz="2800" b="1" dirty="0" smtClean="0"/>
              <a:t>NEW Water </a:t>
            </a:r>
            <a:r>
              <a:rPr lang="en-US" sz="2800" b="1" dirty="0"/>
              <a:t>Quality, </a:t>
            </a:r>
            <a:r>
              <a:rPr lang="en-US" sz="2800" b="1" dirty="0" smtClean="0"/>
              <a:t>Nutrient</a:t>
            </a:r>
            <a:r>
              <a:rPr lang="en-US" sz="2800" b="1" dirty="0"/>
              <a:t> </a:t>
            </a:r>
            <a:r>
              <a:rPr lang="en-US" sz="2800" b="1" dirty="0" smtClean="0"/>
              <a:t>&amp; </a:t>
            </a:r>
            <a:r>
              <a:rPr lang="en-US" sz="2800" b="1" dirty="0"/>
              <a:t>HAB Testing Lab </a:t>
            </a:r>
            <a:r>
              <a:rPr lang="en-US" sz="2800" b="1" dirty="0" smtClean="0"/>
              <a:t>at </a:t>
            </a:r>
            <a:r>
              <a:rPr lang="en-US" sz="2800" b="1" dirty="0"/>
              <a:t>the Lake Erie Center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04" y="3499678"/>
            <a:ext cx="9066696" cy="3358322"/>
          </a:xfrm>
        </p:spPr>
        <p:txBody>
          <a:bodyPr>
            <a:normAutofit fontScale="25000" lnSpcReduction="2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Water </a:t>
            </a:r>
            <a:r>
              <a:rPr lang="en-US" sz="7200" b="1" dirty="0"/>
              <a:t>quality, nutrients, HABS &amp; toxins </a:t>
            </a:r>
          </a:p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 sz="7200" b="1" dirty="0"/>
              <a:t>P</a:t>
            </a:r>
            <a:r>
              <a:rPr lang="en-US" sz="7200" b="1" dirty="0" smtClean="0"/>
              <a:t>rocess research project samples &amp; Toledo &amp; Oregon water </a:t>
            </a:r>
            <a:r>
              <a:rPr lang="en-US" sz="7200" b="1" dirty="0"/>
              <a:t>treatment plants </a:t>
            </a:r>
          </a:p>
          <a:p>
            <a:pPr lvl="1"/>
            <a:r>
              <a:rPr lang="en-US" sz="7200" b="1" dirty="0"/>
              <a:t>I</a:t>
            </a:r>
            <a:r>
              <a:rPr lang="en-US" sz="7200" b="1" dirty="0" smtClean="0"/>
              <a:t>mprove </a:t>
            </a:r>
            <a:r>
              <a:rPr lang="en-US" sz="7200" b="1" dirty="0"/>
              <a:t>methodology, standardization, fast </a:t>
            </a:r>
            <a:r>
              <a:rPr lang="en-US" sz="7200" b="1" dirty="0" smtClean="0"/>
              <a:t>diagnosis</a:t>
            </a:r>
            <a:r>
              <a:rPr lang="en-US" sz="7200" b="1" dirty="0"/>
              <a:t> </a:t>
            </a:r>
            <a:r>
              <a:rPr lang="en-US" sz="7200" b="1" dirty="0" smtClean="0"/>
              <a:t>&amp; response</a:t>
            </a:r>
          </a:p>
          <a:p>
            <a:pPr lvl="1"/>
            <a:r>
              <a:rPr lang="en-US" sz="7200" b="1" dirty="0"/>
              <a:t>R</a:t>
            </a:r>
            <a:r>
              <a:rPr lang="en-US" sz="7200" b="1" dirty="0" smtClean="0"/>
              <a:t>apidly assess samples- farm </a:t>
            </a:r>
            <a:r>
              <a:rPr lang="en-US" sz="7200" b="1" dirty="0"/>
              <a:t>edges, tile systems, ditches, creeks, streams, shorelines </a:t>
            </a:r>
          </a:p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Citizen </a:t>
            </a:r>
            <a:r>
              <a:rPr lang="en-US" sz="7200" b="1" dirty="0"/>
              <a:t>S</a:t>
            </a:r>
            <a:r>
              <a:rPr lang="en-US" sz="7200" b="1" dirty="0" smtClean="0"/>
              <a:t>cience </a:t>
            </a:r>
            <a:r>
              <a:rPr lang="en-US" sz="7200" b="1" dirty="0"/>
              <a:t>water testing </a:t>
            </a:r>
            <a:r>
              <a:rPr lang="en-US" sz="7200" b="1" dirty="0" smtClean="0"/>
              <a:t>program</a:t>
            </a:r>
          </a:p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Schoolyard </a:t>
            </a:r>
            <a:r>
              <a:rPr lang="en-US" sz="7200" b="1" dirty="0"/>
              <a:t>stream testing </a:t>
            </a:r>
            <a:r>
              <a:rPr lang="en-US" sz="7200" b="1" dirty="0" smtClean="0"/>
              <a:t>program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On-line public</a:t>
            </a:r>
            <a:r>
              <a:rPr lang="en-US" sz="7200" b="1" dirty="0"/>
              <a:t>-access </a:t>
            </a:r>
            <a:r>
              <a:rPr lang="en-US" sz="7200" b="1" dirty="0" smtClean="0"/>
              <a:t>website </a:t>
            </a:r>
            <a:r>
              <a:rPr lang="en-US" sz="7200" b="1" dirty="0" err="1" smtClean="0"/>
              <a:t>wi</a:t>
            </a:r>
            <a:r>
              <a:rPr lang="en-US" sz="7200" b="1" dirty="0" smtClean="0"/>
              <a:t>/ GIS </a:t>
            </a:r>
            <a:r>
              <a:rPr lang="en-US" sz="7200" b="1" dirty="0"/>
              <a:t>data mapping &amp;</a:t>
            </a:r>
            <a:r>
              <a:rPr lang="en-US" sz="7200" b="1" dirty="0" smtClean="0"/>
              <a:t> </a:t>
            </a:r>
            <a:r>
              <a:rPr lang="en-US" sz="7200" b="1" dirty="0"/>
              <a:t>synchronization </a:t>
            </a:r>
          </a:p>
          <a:p>
            <a:pPr lvl="0"/>
            <a:endParaRPr lang="en-US" sz="7200" b="1" dirty="0" smtClean="0"/>
          </a:p>
          <a:p>
            <a:pPr lvl="2"/>
            <a:endParaRPr lang="en-US" dirty="0" smtClean="0"/>
          </a:p>
          <a:p>
            <a:pPr lvl="2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22" y="1663435"/>
            <a:ext cx="4130261" cy="18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3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35" y="570299"/>
            <a:ext cx="8390724" cy="1336956"/>
          </a:xfrm>
        </p:spPr>
        <p:txBody>
          <a:bodyPr/>
          <a:lstStyle/>
          <a:p>
            <a:r>
              <a:rPr lang="en-US" sz="2800" i="1" dirty="0" smtClean="0"/>
              <a:t>Project 2:</a:t>
            </a:r>
            <a:br>
              <a:rPr lang="en-US" sz="2800" i="1" dirty="0" smtClean="0"/>
            </a:br>
            <a:r>
              <a:rPr lang="en-US" sz="2800" b="1" dirty="0"/>
              <a:t>I</a:t>
            </a:r>
            <a:r>
              <a:rPr lang="en-US" sz="2800" b="1" dirty="0" smtClean="0"/>
              <a:t>mplement </a:t>
            </a:r>
            <a:r>
              <a:rPr lang="en-US" sz="2800" b="1" dirty="0"/>
              <a:t>innovative wetland designs </a:t>
            </a:r>
            <a:r>
              <a:rPr lang="en-US" sz="2800" b="1" dirty="0" smtClean="0"/>
              <a:t>to improve water </a:t>
            </a:r>
            <a:r>
              <a:rPr lang="en-US" sz="2800" b="1" dirty="0"/>
              <a:t>quality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04" y="3776869"/>
            <a:ext cx="9066696" cy="3241061"/>
          </a:xfrm>
        </p:spPr>
        <p:txBody>
          <a:bodyPr>
            <a:normAutofit fontScale="25000" lnSpcReduction="20000"/>
          </a:bodyPr>
          <a:lstStyle/>
          <a:p>
            <a:pPr lvl="0">
              <a:spcBef>
                <a:spcPts val="1000"/>
              </a:spcBef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Restore ecosystem services via natural wetland processes</a:t>
            </a:r>
          </a:p>
          <a:p>
            <a:pPr lvl="0">
              <a:spcBef>
                <a:spcPts val="1000"/>
              </a:spcBef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Pinpoint key locations to alleviate phosphorous, bacteria, sedimentation</a:t>
            </a:r>
          </a:p>
          <a:p>
            <a:pPr>
              <a:spcBef>
                <a:spcPts val="1000"/>
              </a:spcBef>
              <a:buClr>
                <a:schemeClr val="accent1">
                  <a:lumMod val="75000"/>
                </a:schemeClr>
              </a:buClr>
            </a:pPr>
            <a:r>
              <a:rPr lang="en-US" sz="7200" b="1" dirty="0"/>
              <a:t>(1) Sediment </a:t>
            </a:r>
            <a:r>
              <a:rPr lang="en-US" sz="7200" b="1" dirty="0" smtClean="0"/>
              <a:t>Collector</a:t>
            </a:r>
            <a:r>
              <a:rPr lang="en-US" sz="7200" b="1" dirty="0"/>
              <a:t>, (2) W</a:t>
            </a:r>
            <a:r>
              <a:rPr lang="en-US" sz="7200" b="1" dirty="0" smtClean="0"/>
              <a:t>etland System &amp; </a:t>
            </a:r>
            <a:r>
              <a:rPr lang="en-US" sz="7200" b="1" dirty="0"/>
              <a:t>(3) </a:t>
            </a:r>
            <a:r>
              <a:rPr lang="en-US" sz="7200" b="1" dirty="0" smtClean="0"/>
              <a:t>Nutrient Interceptor </a:t>
            </a:r>
          </a:p>
          <a:p>
            <a:pPr lvl="0">
              <a:spcBef>
                <a:spcPts val="1000"/>
              </a:spcBef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Current Wolf Creek Results (Dwyer USEPA GLRI project</a:t>
            </a:r>
          </a:p>
          <a:p>
            <a:pPr lvl="1">
              <a:spcBef>
                <a:spcPts val="1000"/>
              </a:spcBef>
            </a:pPr>
            <a:r>
              <a:rPr lang="en-US" sz="7000" b="1" i="1" dirty="0" smtClean="0"/>
              <a:t>50% reduction in suspended sediment</a:t>
            </a:r>
          </a:p>
          <a:p>
            <a:pPr lvl="1">
              <a:spcBef>
                <a:spcPts val="1000"/>
              </a:spcBef>
            </a:pPr>
            <a:r>
              <a:rPr lang="en-US" sz="7000" b="1" i="1" dirty="0" smtClean="0"/>
              <a:t>75% reduction in dissolved phosphorous</a:t>
            </a:r>
          </a:p>
          <a:p>
            <a:pPr lvl="0">
              <a:spcBef>
                <a:spcPts val="1000"/>
              </a:spcBef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Test samples in new LEC lab</a:t>
            </a:r>
          </a:p>
          <a:p>
            <a:pPr lvl="0">
              <a:spcBef>
                <a:spcPts val="1000"/>
              </a:spcBef>
              <a:buClr>
                <a:schemeClr val="accent1">
                  <a:lumMod val="75000"/>
                </a:schemeClr>
              </a:buClr>
            </a:pPr>
            <a:r>
              <a:rPr lang="en-US" sz="7200" b="1" dirty="0" smtClean="0"/>
              <a:t>On-line public</a:t>
            </a:r>
            <a:r>
              <a:rPr lang="en-US" sz="7200" b="1" dirty="0"/>
              <a:t>-access </a:t>
            </a:r>
            <a:r>
              <a:rPr lang="en-US" sz="7200" b="1" dirty="0" smtClean="0"/>
              <a:t>website w/ GIS </a:t>
            </a:r>
            <a:r>
              <a:rPr lang="en-US" sz="7200" b="1" dirty="0"/>
              <a:t>data mapping &amp;</a:t>
            </a:r>
            <a:r>
              <a:rPr lang="en-US" sz="7200" b="1" dirty="0" smtClean="0"/>
              <a:t> </a:t>
            </a:r>
            <a:r>
              <a:rPr lang="en-US" sz="7200" b="1" dirty="0"/>
              <a:t>synchronization </a:t>
            </a:r>
          </a:p>
          <a:p>
            <a:pPr lvl="0"/>
            <a:endParaRPr lang="en-US" sz="7200" b="1" dirty="0" smtClean="0"/>
          </a:p>
          <a:p>
            <a:pPr lvl="2"/>
            <a:endParaRPr lang="en-US" dirty="0" smtClean="0"/>
          </a:p>
          <a:p>
            <a:pPr lvl="2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9495" b="9495"/>
          <a:stretch>
            <a:fillRect/>
          </a:stretch>
        </p:blipFill>
        <p:spPr>
          <a:xfrm>
            <a:off x="4781826" y="1591263"/>
            <a:ext cx="3829768" cy="2068346"/>
          </a:xfrm>
          <a:prstGeom prst="rect">
            <a:avLst/>
          </a:prstGeom>
        </p:spPr>
      </p:pic>
      <p:pic>
        <p:nvPicPr>
          <p:cNvPr id="7" name="Picture 6" descr="C:\Users\rjackwo\Desktop\Wetland Diagram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 r="7519" b="29249"/>
          <a:stretch/>
        </p:blipFill>
        <p:spPr bwMode="auto">
          <a:xfrm>
            <a:off x="20574000" y="7391400"/>
            <a:ext cx="8077200" cy="325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jackwo\Desktop\Wetland Diagram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 r="7519" b="29249"/>
          <a:stretch/>
        </p:blipFill>
        <p:spPr bwMode="auto">
          <a:xfrm>
            <a:off x="20726400" y="7543800"/>
            <a:ext cx="8077200" cy="325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12" y="1591263"/>
            <a:ext cx="4067839" cy="20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7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69115"/>
            <a:ext cx="8042276" cy="773412"/>
          </a:xfrm>
        </p:spPr>
        <p:txBody>
          <a:bodyPr/>
          <a:lstStyle/>
          <a:p>
            <a:r>
              <a:rPr lang="en-US" sz="3600" b="1" i="1" dirty="0" smtClean="0"/>
              <a:t>Integration &amp; Output Plans</a:t>
            </a:r>
            <a:endParaRPr lang="en-US" sz="3600" b="1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1969" y="1367638"/>
            <a:ext cx="4867349" cy="48989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Today: Student research posters at LAMP conference MBSP</a:t>
            </a:r>
          </a:p>
          <a:p>
            <a:r>
              <a:rPr lang="en-US" b="1" dirty="0" smtClean="0"/>
              <a:t>Sigma Xi Scientific Society Science Café:  </a:t>
            </a:r>
            <a:r>
              <a:rPr lang="en-US" b="1" i="1" dirty="0" smtClean="0"/>
              <a:t>A Science take on the Toledo Water Crisis</a:t>
            </a:r>
            <a:r>
              <a:rPr lang="en-US" b="1" dirty="0" smtClean="0"/>
              <a:t>- Tues. Oct. 28 5 pm</a:t>
            </a:r>
          </a:p>
          <a:p>
            <a:r>
              <a:rPr lang="en-US" b="1" dirty="0"/>
              <a:t>HABs and the 2014 Toledo Drinking Water </a:t>
            </a:r>
            <a:r>
              <a:rPr lang="en-US" b="1" dirty="0" smtClean="0"/>
              <a:t>Crisis Session at IAGLR (</a:t>
            </a:r>
            <a:r>
              <a:rPr lang="en-US" b="1" i="1" dirty="0" smtClean="0"/>
              <a:t>International Association for Great Lakes Research</a:t>
            </a:r>
            <a:r>
              <a:rPr lang="en-US" b="1" dirty="0" smtClean="0"/>
              <a:t>) 2015 Conference  May 2015</a:t>
            </a:r>
          </a:p>
          <a:p>
            <a:r>
              <a:rPr lang="en-US" b="1" dirty="0"/>
              <a:t>US EPA Great Lakes Program Office </a:t>
            </a:r>
            <a:r>
              <a:rPr lang="en-US" b="1" dirty="0" smtClean="0"/>
              <a:t>2015 </a:t>
            </a:r>
            <a:r>
              <a:rPr lang="en-US" b="1" dirty="0"/>
              <a:t>Great Lakes Area of Concern Conference </a:t>
            </a:r>
            <a:r>
              <a:rPr lang="en-US" b="1" dirty="0" smtClean="0"/>
              <a:t>March </a:t>
            </a:r>
            <a:r>
              <a:rPr lang="en-US" b="1" dirty="0"/>
              <a:t>10-</a:t>
            </a:r>
            <a:r>
              <a:rPr lang="en-US" b="1" dirty="0" smtClean="0"/>
              <a:t>11 at UT</a:t>
            </a:r>
          </a:p>
          <a:p>
            <a:r>
              <a:rPr lang="en-US" b="1" dirty="0"/>
              <a:t>13th annual Great Lakes Water Conference on Friday, Nov. </a:t>
            </a:r>
            <a:r>
              <a:rPr lang="en-US" b="1" smtClean="0"/>
              <a:t>7 </a:t>
            </a:r>
            <a:r>
              <a:rPr lang="en-US" b="1" dirty="0"/>
              <a:t>at the University of Toledo College of Law</a:t>
            </a:r>
            <a:r>
              <a:rPr lang="en-US" b="1" dirty="0" smtClean="0"/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18" y="2511166"/>
            <a:ext cx="3672161" cy="244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AGLR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41" y="4954226"/>
            <a:ext cx="1004956" cy="47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12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07" y="4301004"/>
            <a:ext cx="1030998" cy="9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49" y="251141"/>
            <a:ext cx="8395668" cy="1336956"/>
          </a:xfrm>
        </p:spPr>
        <p:txBody>
          <a:bodyPr/>
          <a:lstStyle/>
          <a:p>
            <a:r>
              <a:rPr lang="en-US" sz="3600" b="1" i="1" dirty="0" smtClean="0"/>
              <a:t>Established Network of Community Partners &amp; Agency Collaborators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25" y="1674090"/>
            <a:ext cx="3945420" cy="4343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American Rivers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Toledo-Lucas County Rain Garden Initiative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nl-NL" sz="1400" b="1" dirty="0">
                <a:solidFill>
                  <a:schemeClr val="tx1"/>
                </a:solidFill>
              </a:rPr>
              <a:t>Western Lake Erie Waterkeepers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Partners for Clean Streams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Maumee Area of Concern </a:t>
            </a:r>
            <a:r>
              <a:rPr lang="en-US" sz="1400" b="1" dirty="0" smtClean="0">
                <a:solidFill>
                  <a:schemeClr val="tx1"/>
                </a:solidFill>
              </a:rPr>
              <a:t>TMACOG </a:t>
            </a:r>
            <a:r>
              <a:rPr lang="en-US" sz="1400" b="1" dirty="0">
                <a:solidFill>
                  <a:schemeClr val="tx1"/>
                </a:solidFill>
              </a:rPr>
              <a:t>Environmental Council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nl-NL" sz="1400" b="1" dirty="0">
                <a:solidFill>
                  <a:schemeClr val="tx1"/>
                </a:solidFill>
              </a:rPr>
              <a:t>Stormwater </a:t>
            </a:r>
            <a:r>
              <a:rPr lang="nl-NL" sz="1400" b="1" dirty="0" err="1">
                <a:solidFill>
                  <a:schemeClr val="tx1"/>
                </a:solidFill>
              </a:rPr>
              <a:t>Coalition</a:t>
            </a:r>
            <a:endParaRPr lang="nl-NL" sz="1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Western Lake Erie Partnership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s-ES_tradnl" sz="1400" b="1" dirty="0">
                <a:solidFill>
                  <a:schemeClr val="tx1"/>
                </a:solidFill>
              </a:rPr>
              <a:t>Sierra Club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Maumee River Basin Partnership of Local Governments (MRBPLG)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pt-BR" sz="1400" b="1" dirty="0">
                <a:solidFill>
                  <a:schemeClr val="tx1"/>
                </a:solidFill>
              </a:rPr>
              <a:t>Toledo </a:t>
            </a:r>
            <a:r>
              <a:rPr lang="pt-BR" sz="1400" b="1" dirty="0" err="1">
                <a:solidFill>
                  <a:schemeClr val="tx1"/>
                </a:solidFill>
              </a:rPr>
              <a:t>MetroParks</a:t>
            </a:r>
            <a:endParaRPr lang="pt-BR" sz="1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nl-NL" sz="1400" b="1" dirty="0">
                <a:solidFill>
                  <a:schemeClr val="tx1"/>
                </a:solidFill>
              </a:rPr>
              <a:t>Black </a:t>
            </a:r>
            <a:r>
              <a:rPr lang="nl-NL" sz="1400" b="1" dirty="0" err="1">
                <a:solidFill>
                  <a:schemeClr val="tx1"/>
                </a:solidFill>
              </a:rPr>
              <a:t>Swamp</a:t>
            </a:r>
            <a:r>
              <a:rPr lang="nl-NL" sz="1400" b="1" dirty="0">
                <a:solidFill>
                  <a:schemeClr val="tx1"/>
                </a:solidFill>
              </a:rPr>
              <a:t> </a:t>
            </a:r>
            <a:r>
              <a:rPr lang="nl-NL" sz="1400" b="1" dirty="0" err="1">
                <a:solidFill>
                  <a:schemeClr val="tx1"/>
                </a:solidFill>
              </a:rPr>
              <a:t>Conservancy</a:t>
            </a:r>
            <a:endParaRPr lang="nl-NL" sz="1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pl-PL" sz="1400" b="1" dirty="0">
                <a:solidFill>
                  <a:schemeClr val="tx1"/>
                </a:solidFill>
              </a:rPr>
              <a:t>Ottawa </a:t>
            </a:r>
            <a:r>
              <a:rPr lang="pl-PL" sz="1400" b="1" dirty="0" err="1">
                <a:solidFill>
                  <a:schemeClr val="tx1"/>
                </a:solidFill>
              </a:rPr>
              <a:t>National</a:t>
            </a:r>
            <a:r>
              <a:rPr lang="pl-PL" sz="1400" b="1" dirty="0">
                <a:solidFill>
                  <a:schemeClr val="tx1"/>
                </a:solidFill>
              </a:rPr>
              <a:t> Wildlife </a:t>
            </a:r>
            <a:r>
              <a:rPr lang="pl-PL" sz="1400" b="1" dirty="0" err="1">
                <a:solidFill>
                  <a:schemeClr val="tx1"/>
                </a:solidFill>
              </a:rPr>
              <a:t>Refuge</a:t>
            </a:r>
            <a:endParaRPr lang="pl-PL" sz="1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Ducks Unlimited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/>
                </a:solidFill>
              </a:rPr>
              <a:t>The Nature Conservancy 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1400" b="1" dirty="0" smtClean="0">
                <a:solidFill>
                  <a:schemeClr val="tx1"/>
                </a:solidFill>
              </a:rPr>
              <a:t>Duck </a:t>
            </a:r>
            <a:r>
              <a:rPr lang="en-US" sz="1400" b="1" dirty="0">
                <a:solidFill>
                  <a:schemeClr val="tx1"/>
                </a:solidFill>
              </a:rPr>
              <a:t>and Otter Creek Partnership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nl-NL" sz="1400" b="1" dirty="0" err="1">
                <a:solidFill>
                  <a:schemeClr val="tx1"/>
                </a:solidFill>
              </a:rPr>
              <a:t>Maumee</a:t>
            </a:r>
            <a:r>
              <a:rPr lang="nl-NL" sz="1400" b="1" dirty="0">
                <a:solidFill>
                  <a:schemeClr val="tx1"/>
                </a:solidFill>
              </a:rPr>
              <a:t> </a:t>
            </a:r>
            <a:r>
              <a:rPr lang="nl-NL" sz="1400" b="1" dirty="0" err="1">
                <a:solidFill>
                  <a:schemeClr val="tx1"/>
                </a:solidFill>
              </a:rPr>
              <a:t>Scenic</a:t>
            </a:r>
            <a:r>
              <a:rPr lang="nl-NL" sz="1400" b="1" dirty="0">
                <a:solidFill>
                  <a:schemeClr val="tx1"/>
                </a:solidFill>
              </a:rPr>
              <a:t> </a:t>
            </a:r>
            <a:r>
              <a:rPr lang="nl-NL" sz="1400" b="1" dirty="0" smtClean="0">
                <a:solidFill>
                  <a:schemeClr val="tx1"/>
                </a:solidFill>
              </a:rPr>
              <a:t>River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6737" y="1739126"/>
            <a:ext cx="28823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●"/>
            </a:pPr>
            <a:r>
              <a:rPr lang="en-US" sz="1600" b="1" dirty="0" smtClean="0"/>
              <a:t>Great Lakes Fishery Commission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Great Lakes Commission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USDA ARS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USGS</a:t>
            </a:r>
            <a:endParaRPr lang="en-US" sz="1600" b="1" dirty="0"/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USFWS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USEPA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NOAA GLERL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NOAA Sea Grant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Ohio DNR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Ohio EPA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Ohio Sea Grant</a:t>
            </a:r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Ohio Lake Erie </a:t>
            </a:r>
            <a:r>
              <a:rPr lang="en-US" sz="1600" b="1" dirty="0" err="1" smtClean="0"/>
              <a:t>Commisssion</a:t>
            </a:r>
            <a:endParaRPr lang="en-US" sz="1600" b="1" dirty="0" smtClean="0"/>
          </a:p>
          <a:p>
            <a:pPr marL="285750" indent="-285750">
              <a:buFontTx/>
              <a:buChar char="●"/>
            </a:pPr>
            <a:r>
              <a:rPr lang="en-US" sz="1600" b="1" dirty="0" smtClean="0"/>
              <a:t>Michigan DNR</a:t>
            </a:r>
            <a:endParaRPr lang="en-US" sz="1600" b="1" dirty="0"/>
          </a:p>
        </p:txBody>
      </p:sp>
      <p:pic>
        <p:nvPicPr>
          <p:cNvPr id="6" name="Picture 5" descr="ODNR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70" y="1831054"/>
            <a:ext cx="1051294" cy="105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sepa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42" y="2982913"/>
            <a:ext cx="11461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9342" y="6001147"/>
            <a:ext cx="2009775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ohioepa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05" y="5417998"/>
            <a:ext cx="19415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mericanRivers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71" y="6117035"/>
            <a:ext cx="25066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4907" y="1862407"/>
            <a:ext cx="11271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32" y="4251739"/>
            <a:ext cx="1005332" cy="10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USFWS_RG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99" y="3991680"/>
            <a:ext cx="955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40" y="6112271"/>
            <a:ext cx="1621977" cy="5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lakeeriecom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1" y="6117035"/>
            <a:ext cx="21971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usda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10" y="5289947"/>
            <a:ext cx="10318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ohio-sea-grant-logo-300x1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36" y="3040876"/>
            <a:ext cx="1170412" cy="74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378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167</TotalTime>
  <Words>368</Words>
  <Application>Microsoft Office PowerPoint</Application>
  <PresentationFormat>On-screen Show (4:3)</PresentationFormat>
  <Paragraphs>65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Breeze</vt:lpstr>
      <vt:lpstr> Land Use &amp; Water Quality Committee </vt:lpstr>
      <vt:lpstr>Challenge: Linkage of Land Use, Water Quality &amp; Ecosystem Services</vt:lpstr>
      <vt:lpstr>Project 1: Establishment of NEW Water Quality, Nutrient &amp; HAB Testing Lab at the Lake Erie Center </vt:lpstr>
      <vt:lpstr>Project 2: Implement innovative wetland designs to improve water quality  </vt:lpstr>
      <vt:lpstr>Integration &amp; Output Plans</vt:lpstr>
      <vt:lpstr>Established Network of Community Partners &amp; Agency Collaborators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Stepien</dc:creator>
  <cp:lastModifiedBy>Windows User</cp:lastModifiedBy>
  <cp:revision>24</cp:revision>
  <cp:lastPrinted>2014-09-25T20:46:31Z</cp:lastPrinted>
  <dcterms:created xsi:type="dcterms:W3CDTF">2014-09-25T17:47:04Z</dcterms:created>
  <dcterms:modified xsi:type="dcterms:W3CDTF">2014-09-25T21:40:22Z</dcterms:modified>
</cp:coreProperties>
</file>