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06E933A-8E2C-45E3-8B58-A4445EFC4F9D}" type="datetimeFigureOut">
              <a:rPr lang="en-US" smtClean="0"/>
              <a:t>9/25/2014</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1238E1ED-639B-4CAF-BDC4-43AE39643884}"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06E933A-8E2C-45E3-8B58-A4445EFC4F9D}" type="datetimeFigureOut">
              <a:rPr lang="en-US" smtClean="0"/>
              <a:t>9/25/2014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38E1ED-639B-4CAF-BDC4-43AE39643884}"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06E933A-8E2C-45E3-8B58-A4445EFC4F9D}" type="datetimeFigureOut">
              <a:rPr lang="en-US" smtClean="0"/>
              <a:t>9/25/2014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38E1ED-639B-4CAF-BDC4-43AE39643884}"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06E933A-8E2C-45E3-8B58-A4445EFC4F9D}" type="datetimeFigureOut">
              <a:rPr lang="en-US" smtClean="0"/>
              <a:t>9/25/2014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38E1ED-639B-4CAF-BDC4-43AE39643884}"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06E933A-8E2C-45E3-8B58-A4445EFC4F9D}" type="datetimeFigureOut">
              <a:rPr lang="en-US" smtClean="0"/>
              <a:t>9/25/2014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238E1ED-639B-4CAF-BDC4-43AE39643884}"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06E933A-8E2C-45E3-8B58-A4445EFC4F9D}" type="datetimeFigureOut">
              <a:rPr lang="en-US" smtClean="0"/>
              <a:t>9/25/2014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238E1ED-639B-4CAF-BDC4-43AE39643884}"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06E933A-8E2C-45E3-8B58-A4445EFC4F9D}" type="datetimeFigureOut">
              <a:rPr lang="en-US" smtClean="0"/>
              <a:t>9/25/2014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238E1ED-639B-4CAF-BDC4-43AE39643884}"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06E933A-8E2C-45E3-8B58-A4445EFC4F9D}" type="datetimeFigureOut">
              <a:rPr lang="en-US" smtClean="0"/>
              <a:t>9/25/2014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238E1ED-639B-4CAF-BDC4-43AE39643884}"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6E933A-8E2C-45E3-8B58-A4445EFC4F9D}" type="datetimeFigureOut">
              <a:rPr lang="en-US" smtClean="0"/>
              <a:t>9/25/2014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238E1ED-639B-4CAF-BDC4-43AE39643884}"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06E933A-8E2C-45E3-8B58-A4445EFC4F9D}" type="datetimeFigureOut">
              <a:rPr lang="en-US" smtClean="0"/>
              <a:t>9/25/2014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238E1ED-639B-4CAF-BDC4-43AE39643884}"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06E933A-8E2C-45E3-8B58-A4445EFC4F9D}" type="datetimeFigureOut">
              <a:rPr lang="en-US" smtClean="0"/>
              <a:t>9/25/2014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1238E1ED-639B-4CAF-BDC4-43AE39643884}" type="slidenum">
              <a:rPr lang="en-US" smtClean="0"/>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06E933A-8E2C-45E3-8B58-A4445EFC4F9D}" type="datetimeFigureOut">
              <a:rPr lang="en-US" smtClean="0"/>
              <a:t>9/25/2014</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238E1ED-639B-4CAF-BDC4-43AE39643884}" type="slidenum">
              <a:rPr lang="en-US" smtClean="0"/>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685800"/>
            <a:ext cx="8915400" cy="1470025"/>
          </a:xfrm>
        </p:spPr>
        <p:txBody>
          <a:bodyPr>
            <a:normAutofit fontScale="90000"/>
          </a:bodyPr>
          <a:lstStyle/>
          <a:p>
            <a:pPr algn="ctr"/>
            <a:r>
              <a:rPr lang="en-US" dirty="0" smtClean="0"/>
              <a:t>UT Water Task Force</a:t>
            </a:r>
            <a:br>
              <a:rPr lang="en-US" dirty="0" smtClean="0"/>
            </a:br>
            <a:r>
              <a:rPr lang="en-US" sz="3100" dirty="0" smtClean="0"/>
              <a:t>Subcommittee: Law, Policy, Economics and Public Education</a:t>
            </a:r>
            <a:endParaRPr lang="en-US" sz="3100" dirty="0"/>
          </a:p>
        </p:txBody>
      </p:sp>
      <p:sp>
        <p:nvSpPr>
          <p:cNvPr id="3" name="Subtitle 2"/>
          <p:cNvSpPr>
            <a:spLocks noGrp="1"/>
          </p:cNvSpPr>
          <p:nvPr>
            <p:ph type="subTitle" idx="1"/>
          </p:nvPr>
        </p:nvSpPr>
        <p:spPr>
          <a:xfrm>
            <a:off x="152400" y="2590800"/>
            <a:ext cx="8839200" cy="3810000"/>
          </a:xfrm>
        </p:spPr>
        <p:txBody>
          <a:bodyPr>
            <a:normAutofit/>
          </a:bodyPr>
          <a:lstStyle/>
          <a:p>
            <a:pPr algn="ctr"/>
            <a:r>
              <a:rPr lang="en-US" sz="2400" b="1" dirty="0" smtClean="0">
                <a:solidFill>
                  <a:schemeClr val="tx1"/>
                </a:solidFill>
              </a:rPr>
              <a:t>Members:</a:t>
            </a:r>
          </a:p>
          <a:p>
            <a:pPr algn="ctr"/>
            <a:endParaRPr lang="en-US" sz="2400" b="1" dirty="0" smtClean="0">
              <a:solidFill>
                <a:schemeClr val="tx1"/>
              </a:solidFill>
            </a:endParaRPr>
          </a:p>
          <a:p>
            <a:pPr algn="ctr"/>
            <a:r>
              <a:rPr lang="en-US" sz="2400" b="1" dirty="0" smtClean="0">
                <a:solidFill>
                  <a:schemeClr val="tx1"/>
                </a:solidFill>
              </a:rPr>
              <a:t>Patrick Lawrence (chair), Geography and Planning</a:t>
            </a:r>
          </a:p>
          <a:p>
            <a:pPr algn="ctr"/>
            <a:r>
              <a:rPr lang="en-US" sz="2400" b="1" dirty="0" smtClean="0">
                <a:solidFill>
                  <a:schemeClr val="tx1"/>
                </a:solidFill>
              </a:rPr>
              <a:t>Kevin Egan, Economics</a:t>
            </a:r>
          </a:p>
          <a:p>
            <a:pPr algn="ctr"/>
            <a:r>
              <a:rPr lang="en-US" sz="2400" b="1" dirty="0" smtClean="0">
                <a:solidFill>
                  <a:schemeClr val="tx1"/>
                </a:solidFill>
              </a:rPr>
              <a:t>Ken Kilbert, Law/Legal Institute of the Great Lakes </a:t>
            </a:r>
          </a:p>
          <a:p>
            <a:pPr algn="ctr"/>
            <a:r>
              <a:rPr lang="en-US" sz="2400" b="1" dirty="0" smtClean="0">
                <a:solidFill>
                  <a:schemeClr val="tx1"/>
                </a:solidFill>
              </a:rPr>
              <a:t>Neil Reid, Urban Affairs Center/Geography and Planning</a:t>
            </a:r>
          </a:p>
          <a:p>
            <a:pPr algn="ctr"/>
            <a:endParaRPr lang="en-US" sz="2800" b="1" dirty="0">
              <a:solidFill>
                <a:schemeClr val="tx1"/>
              </a:solidFill>
            </a:endParaRPr>
          </a:p>
        </p:txBody>
      </p:sp>
    </p:spTree>
    <p:extLst>
      <p:ext uri="{BB962C8B-B14F-4D97-AF65-F5344CB8AC3E}">
        <p14:creationId xmlns:p14="http://schemas.microsoft.com/office/powerpoint/2010/main" val="3477344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0"/>
            <a:ext cx="8915400" cy="533400"/>
          </a:xfrm>
        </p:spPr>
        <p:txBody>
          <a:bodyPr>
            <a:normAutofit/>
          </a:bodyPr>
          <a:lstStyle/>
          <a:p>
            <a:r>
              <a:rPr lang="en-US" sz="3200" b="1" dirty="0" smtClean="0"/>
              <a:t>Task 1: Policies and Practices of CAFOs </a:t>
            </a:r>
            <a:r>
              <a:rPr lang="en-US" sz="3200" b="1" dirty="0"/>
              <a:t>and CAFFs </a:t>
            </a:r>
          </a:p>
        </p:txBody>
      </p:sp>
      <p:sp>
        <p:nvSpPr>
          <p:cNvPr id="3" name="Content Placeholder 2"/>
          <p:cNvSpPr>
            <a:spLocks noGrp="1"/>
          </p:cNvSpPr>
          <p:nvPr>
            <p:ph idx="1"/>
          </p:nvPr>
        </p:nvSpPr>
        <p:spPr>
          <a:xfrm>
            <a:off x="10682" y="1447800"/>
            <a:ext cx="5562600" cy="4953000"/>
          </a:xfrm>
        </p:spPr>
        <p:txBody>
          <a:bodyPr>
            <a:normAutofit fontScale="92500" lnSpcReduction="10000"/>
          </a:bodyPr>
          <a:lstStyle/>
          <a:p>
            <a:r>
              <a:rPr lang="en-US" dirty="0" smtClean="0"/>
              <a:t>Question: </a:t>
            </a:r>
            <a:r>
              <a:rPr lang="en-US" i="1" dirty="0" smtClean="0"/>
              <a:t>What are the potential roles and impacts of CAFOs and CAFFs as sources of nutrients into Lake Erie from the Maumee Watershed?</a:t>
            </a:r>
            <a:endParaRPr lang="en-US" dirty="0" smtClean="0"/>
          </a:p>
          <a:p>
            <a:endParaRPr lang="en-US" dirty="0"/>
          </a:p>
          <a:p>
            <a:pPr lvl="0"/>
            <a:r>
              <a:rPr lang="en-US" dirty="0" smtClean="0"/>
              <a:t>Project: </a:t>
            </a:r>
            <a:r>
              <a:rPr lang="en-US" dirty="0"/>
              <a:t>A study of existing policies, permits and operating procedures for CAFOs and CAFFs within the Maumee watershed with the aim of  improving the understanding of their potential role in nutrient loading into Lake Erie and the control of such loading. </a:t>
            </a:r>
          </a:p>
          <a:p>
            <a:pPr marL="0" indent="0">
              <a:buNone/>
            </a:pPr>
            <a:r>
              <a:rPr lang="en-US" dirty="0" smtClean="0"/>
              <a:t> </a:t>
            </a:r>
            <a:endParaRPr lang="en-US" dirty="0"/>
          </a:p>
        </p:txBody>
      </p:sp>
      <p:pic>
        <p:nvPicPr>
          <p:cNvPr id="1026" name="Picture 2" descr="terrehavenovervie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1524000"/>
            <a:ext cx="3351480" cy="2155188"/>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www.blueplanetgreenliving.com/wp-content/uploads/2010/01/CAFO-cows2_Ar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3886200"/>
            <a:ext cx="3276600" cy="25528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2821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04088"/>
            <a:ext cx="8915400" cy="1143000"/>
          </a:xfrm>
        </p:spPr>
        <p:txBody>
          <a:bodyPr>
            <a:normAutofit/>
          </a:bodyPr>
          <a:lstStyle/>
          <a:p>
            <a:r>
              <a:rPr lang="en-US" sz="3200" b="1" dirty="0" smtClean="0"/>
              <a:t>Task 2. Declaring the Maumee a “Distressed Watershed”</a:t>
            </a:r>
            <a:endParaRPr lang="en-US" sz="3200" b="1" dirty="0"/>
          </a:p>
        </p:txBody>
      </p:sp>
      <p:sp>
        <p:nvSpPr>
          <p:cNvPr id="3" name="Content Placeholder 2"/>
          <p:cNvSpPr>
            <a:spLocks noGrp="1"/>
          </p:cNvSpPr>
          <p:nvPr>
            <p:ph idx="1"/>
          </p:nvPr>
        </p:nvSpPr>
        <p:spPr>
          <a:xfrm>
            <a:off x="3505200" y="1600200"/>
            <a:ext cx="5029200" cy="4693920"/>
          </a:xfrm>
        </p:spPr>
        <p:txBody>
          <a:bodyPr>
            <a:normAutofit fontScale="70000" lnSpcReduction="20000"/>
          </a:bodyPr>
          <a:lstStyle/>
          <a:p>
            <a:r>
              <a:rPr lang="en-US" sz="3100" dirty="0" smtClean="0"/>
              <a:t>Question: </a:t>
            </a:r>
            <a:r>
              <a:rPr lang="en-US" sz="3100" i="1" dirty="0" smtClean="0"/>
              <a:t>What would be the result of taking the step to declare the Maumee a “distressed watershed” and what does the experience from Grant Lake St. Mary’s show us?</a:t>
            </a:r>
          </a:p>
          <a:p>
            <a:endParaRPr lang="en-US" sz="3100" dirty="0"/>
          </a:p>
          <a:p>
            <a:pPr lvl="0"/>
            <a:r>
              <a:rPr lang="en-US" sz="3100" dirty="0" smtClean="0"/>
              <a:t>Project: Consider the </a:t>
            </a:r>
            <a:r>
              <a:rPr lang="en-US" sz="3100" dirty="0"/>
              <a:t>implications of declaring the Maumee watershed as a “distressed watershed” under OAC ch. 1501 by reviewing the use of this status as previously applied to the Grand Lake St. Mary’s and the resulting actions and impacts that the declaration had and lessons learned that could be applied to the Maumee watershed. </a:t>
            </a:r>
          </a:p>
          <a:p>
            <a:endParaRPr lang="en-US" dirty="0"/>
          </a:p>
        </p:txBody>
      </p:sp>
      <p:pic>
        <p:nvPicPr>
          <p:cNvPr id="2050" name="Picture 2" descr="http://www.ohioseagrant.osu.edu/maumeebay/img/content/maumeerivermap.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828800"/>
            <a:ext cx="2381250" cy="238125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www.mychamplain.net/sites/default/files/Grand%20Lake%20Algea%20Bloom%20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625" y="4572000"/>
            <a:ext cx="2438400" cy="1828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2244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r>
              <a:rPr lang="en-US" sz="3200" b="1" dirty="0" smtClean="0"/>
              <a:t>Task 3: Nutrients on Farmland</a:t>
            </a:r>
            <a:endParaRPr lang="en-US" sz="3200" b="1" dirty="0"/>
          </a:p>
        </p:txBody>
      </p:sp>
      <p:sp>
        <p:nvSpPr>
          <p:cNvPr id="3" name="Content Placeholder 2"/>
          <p:cNvSpPr>
            <a:spLocks noGrp="1"/>
          </p:cNvSpPr>
          <p:nvPr>
            <p:ph idx="1"/>
          </p:nvPr>
        </p:nvSpPr>
        <p:spPr>
          <a:xfrm>
            <a:off x="304800" y="1676400"/>
            <a:ext cx="5486400" cy="4389120"/>
          </a:xfrm>
        </p:spPr>
        <p:txBody>
          <a:bodyPr>
            <a:normAutofit/>
          </a:bodyPr>
          <a:lstStyle/>
          <a:p>
            <a:r>
              <a:rPr lang="en-US" sz="2200" dirty="0" smtClean="0"/>
              <a:t>Question: </a:t>
            </a:r>
            <a:r>
              <a:rPr lang="en-US" sz="2200" i="1" dirty="0" smtClean="0"/>
              <a:t>How can the use of regulations and other incentives be used effectively to address the application of nutrients on farmland?</a:t>
            </a:r>
          </a:p>
          <a:p>
            <a:endParaRPr lang="en-US" sz="2200" dirty="0"/>
          </a:p>
          <a:p>
            <a:pPr lvl="0"/>
            <a:r>
              <a:rPr lang="en-US" sz="2200" dirty="0" smtClean="0"/>
              <a:t>Project: </a:t>
            </a:r>
            <a:r>
              <a:rPr lang="en-US" sz="2200" dirty="0"/>
              <a:t>Examine the implications of existing and proposed regulations on the use and application of fertilizers and manure applied to crop farmland, including the implementation of best management practices and nutrient management plans. </a:t>
            </a:r>
          </a:p>
          <a:p>
            <a:endParaRPr lang="en-US" dirty="0"/>
          </a:p>
        </p:txBody>
      </p:sp>
      <p:pic>
        <p:nvPicPr>
          <p:cNvPr id="4" name="Picture 4" descr="dragspra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3576" y="3962400"/>
            <a:ext cx="3314700" cy="2209800"/>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http://www.toledoblade.com/image/2011/06/16/800x_b1_cCM_z/Phosphorous-in-farmlan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48471" y="1647646"/>
            <a:ext cx="3166929" cy="21099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340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62000"/>
          </a:xfrm>
        </p:spPr>
        <p:txBody>
          <a:bodyPr>
            <a:normAutofit/>
          </a:bodyPr>
          <a:lstStyle/>
          <a:p>
            <a:r>
              <a:rPr lang="en-US" sz="3200" b="1" dirty="0" smtClean="0"/>
              <a:t>Task 4 Residential Lawn Fertilizers</a:t>
            </a:r>
            <a:endParaRPr lang="en-US" sz="3200" b="1" dirty="0"/>
          </a:p>
        </p:txBody>
      </p:sp>
      <p:sp>
        <p:nvSpPr>
          <p:cNvPr id="3" name="Content Placeholder 2"/>
          <p:cNvSpPr>
            <a:spLocks noGrp="1"/>
          </p:cNvSpPr>
          <p:nvPr>
            <p:ph idx="1"/>
          </p:nvPr>
        </p:nvSpPr>
        <p:spPr>
          <a:xfrm>
            <a:off x="4267200" y="1935480"/>
            <a:ext cx="4343400" cy="4389120"/>
          </a:xfrm>
        </p:spPr>
        <p:txBody>
          <a:bodyPr>
            <a:normAutofit/>
          </a:bodyPr>
          <a:lstStyle/>
          <a:p>
            <a:r>
              <a:rPr lang="en-US" sz="2200" i="1" dirty="0" smtClean="0"/>
              <a:t>Question: How can the use of residential lawn fertilizers be addressed by use of various legal tools?</a:t>
            </a:r>
          </a:p>
          <a:p>
            <a:endParaRPr lang="en-US" sz="2200" dirty="0"/>
          </a:p>
          <a:p>
            <a:pPr lvl="0"/>
            <a:r>
              <a:rPr lang="en-US" sz="2200" dirty="0" smtClean="0"/>
              <a:t>Project: </a:t>
            </a:r>
            <a:r>
              <a:rPr lang="en-US" sz="2200" dirty="0"/>
              <a:t>Assess the legal tools available and that have been applied in local municipalities regarding the use green infrastructure for storm water and the application of lawn fertilizers.  </a:t>
            </a:r>
          </a:p>
          <a:p>
            <a:endParaRPr lang="en-US" dirty="0" smtClean="0"/>
          </a:p>
          <a:p>
            <a:endParaRPr lang="en-US" dirty="0"/>
          </a:p>
          <a:p>
            <a:endParaRPr lang="en-US" dirty="0"/>
          </a:p>
        </p:txBody>
      </p:sp>
      <p:pic>
        <p:nvPicPr>
          <p:cNvPr id="4098" name="Picture 2" descr="http://www.airphotona.com/stockimg/images/0089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752600"/>
            <a:ext cx="3242803" cy="2164571"/>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blog.mlive.com/news/baycity_impact/2009/04/large_phosphorus1mliv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9061" y="4146135"/>
            <a:ext cx="3254279"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546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r>
              <a:rPr lang="en-US" sz="3200" b="1" dirty="0" smtClean="0"/>
              <a:t>Task 5: Cost-Benefits of HAB solutions</a:t>
            </a:r>
            <a:endParaRPr lang="en-US" sz="3200" b="1" dirty="0"/>
          </a:p>
        </p:txBody>
      </p:sp>
      <p:sp>
        <p:nvSpPr>
          <p:cNvPr id="3" name="Content Placeholder 2"/>
          <p:cNvSpPr>
            <a:spLocks noGrp="1"/>
          </p:cNvSpPr>
          <p:nvPr>
            <p:ph idx="1"/>
          </p:nvPr>
        </p:nvSpPr>
        <p:spPr>
          <a:xfrm>
            <a:off x="152400" y="1828800"/>
            <a:ext cx="5410200" cy="4724400"/>
          </a:xfrm>
        </p:spPr>
        <p:txBody>
          <a:bodyPr/>
          <a:lstStyle/>
          <a:p>
            <a:r>
              <a:rPr lang="en-US" sz="2400" i="1" dirty="0" smtClean="0"/>
              <a:t>Question: What are the cost-benefits of the various options to be considered to address HABs?</a:t>
            </a:r>
          </a:p>
          <a:p>
            <a:endParaRPr lang="en-US" sz="2400" dirty="0"/>
          </a:p>
          <a:p>
            <a:pPr lvl="0"/>
            <a:r>
              <a:rPr lang="en-US" sz="2400" dirty="0" smtClean="0"/>
              <a:t>Project: </a:t>
            </a:r>
            <a:r>
              <a:rPr lang="en-US" sz="2400" dirty="0"/>
              <a:t>Conduct cost-benefit analysis of the options available to address the reduction of HABs and proposed water treatment methods in order to determine the relative value and economic efficiency of these options.  </a:t>
            </a:r>
          </a:p>
          <a:p>
            <a:endParaRPr lang="en-US" dirty="0"/>
          </a:p>
        </p:txBody>
      </p:sp>
      <p:pic>
        <p:nvPicPr>
          <p:cNvPr id="5122" name="Picture 2" descr="http://www.toledoblade.com/image/2011/09/27/800x_b1_cCM_z/sewage-sludg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67401" y="1752600"/>
            <a:ext cx="3229430" cy="2119313"/>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http://www.ctic.org/media/users/cjones/images/Tour-Header-Photo%281%2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1" y="4191000"/>
            <a:ext cx="3229430" cy="190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23377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32</TotalTime>
  <Words>376</Words>
  <Application>Microsoft Office PowerPoint</Application>
  <PresentationFormat>On-screen Show (4:3)</PresentationFormat>
  <Paragraphs>29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Flow</vt:lpstr>
      <vt:lpstr>UT Water Task Force Subcommittee: Law, Policy, Economics and Public Education</vt:lpstr>
      <vt:lpstr>Task 1: Policies and Practices of CAFOs and CAFFs </vt:lpstr>
      <vt:lpstr>Task 2. Declaring the Maumee a “Distressed Watershed”</vt:lpstr>
      <vt:lpstr>Task 3: Nutrients on Farmland</vt:lpstr>
      <vt:lpstr>Task 4 Residential Lawn Fertilizers</vt:lpstr>
      <vt:lpstr>Task 5: Cost-Benefits of HAB solutions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 Water Task Force Subcomittee: Law, Policy, Economics and Public Education</dc:title>
  <dc:creator>reviewer</dc:creator>
  <cp:lastModifiedBy>Windows User</cp:lastModifiedBy>
  <cp:revision>5</cp:revision>
  <dcterms:created xsi:type="dcterms:W3CDTF">2014-09-23T16:44:46Z</dcterms:created>
  <dcterms:modified xsi:type="dcterms:W3CDTF">2014-09-25T17:18:48Z</dcterms:modified>
</cp:coreProperties>
</file>