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57" r:id="rId4"/>
    <p:sldId id="262" r:id="rId5"/>
    <p:sldId id="265" r:id="rId6"/>
    <p:sldId id="264" r:id="rId7"/>
    <p:sldId id="260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B27C4A-C0AF-9540-8697-D04E210A4D08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2E65A2-3B1A-D140-BC07-7F6A49CD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5800"/>
            <a:ext cx="4683125" cy="3511550"/>
          </a:xfrm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70" y="4427090"/>
            <a:ext cx="5191266" cy="419790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Apul is interested in rainwater harvesting systems(</a:t>
            </a:r>
            <a:r>
              <a:rPr lang="en-US" dirty="0" err="1" smtClean="0"/>
              <a:t>rwhs</a:t>
            </a:r>
            <a:r>
              <a:rPr lang="en-US" dirty="0" smtClean="0"/>
              <a:t>).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Rwhs</a:t>
            </a:r>
            <a:r>
              <a:rPr lang="en-US" baseline="0" dirty="0" smtClean="0"/>
              <a:t> </a:t>
            </a:r>
            <a:r>
              <a:rPr lang="en-US" dirty="0" smtClean="0"/>
              <a:t> provide</a:t>
            </a:r>
            <a:r>
              <a:rPr lang="en-US" baseline="0" dirty="0" smtClean="0"/>
              <a:t> an alternative water source to municipally supplied water. RWHS can also reduce the stormwater runoff and help our wastewater and stormwater infrastructure. The figure shows how RWHS is connected to both </a:t>
            </a:r>
            <a:r>
              <a:rPr lang="en-US" baseline="0" dirty="0" err="1" smtClean="0"/>
              <a:t>wtp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wwtp</a:t>
            </a:r>
            <a:r>
              <a:rPr lang="en-US" baseline="0" dirty="0" smtClean="0"/>
              <a:t> when rainwater is used in toilet flushing. </a:t>
            </a:r>
          </a:p>
          <a:p>
            <a:r>
              <a:rPr lang="en-US" baseline="0" dirty="0" smtClean="0"/>
              <a:t>Dr. Apul is also interested in analyzing energy, greenhouse gas and other environmental impacts (e.g. eutrophication) of </a:t>
            </a:r>
            <a:r>
              <a:rPr lang="en-US" baseline="0" dirty="0" err="1" smtClean="0"/>
              <a:t>wtp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wwtps</a:t>
            </a:r>
            <a:r>
              <a:rPr lang="en-US" baseline="0" dirty="0" smtClean="0"/>
              <a:t>. Below figure is an example data for our local water treatment plant that shows how much energy is being used at the plant.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E3E38-78EF-6F4B-9959-82BC1F641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2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5820DE-8478-4844-81DE-E2F8291FE1F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64952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7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3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A811-98AD-F249-933E-4FB6DF9ED1F1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7202-3E95-0246-A667-023CE1F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jpeg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wmf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70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Water Treatment, Water Infrastructure, Water Testing, Detection and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913" y="3060027"/>
            <a:ext cx="8553015" cy="34269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Isabel C. Escobar, Chemical &amp; Environmental Engineering</a:t>
            </a:r>
          </a:p>
          <a:p>
            <a:r>
              <a:rPr lang="en-US" sz="2800" dirty="0" smtClean="0"/>
              <a:t>April Ames, Public Health &amp; Prevent Medicine</a:t>
            </a:r>
          </a:p>
          <a:p>
            <a:r>
              <a:rPr lang="en-US" sz="2800" dirty="0" err="1" smtClean="0"/>
              <a:t>Defne</a:t>
            </a:r>
            <a:r>
              <a:rPr lang="en-US" sz="2800" dirty="0" smtClean="0"/>
              <a:t> </a:t>
            </a:r>
            <a:r>
              <a:rPr lang="en-US" sz="2800" dirty="0" err="1" smtClean="0"/>
              <a:t>Apul</a:t>
            </a:r>
            <a:r>
              <a:rPr lang="en-US" sz="2800" dirty="0" smtClean="0"/>
              <a:t>, Civil Engineering</a:t>
            </a:r>
          </a:p>
          <a:p>
            <a:r>
              <a:rPr lang="en-US" sz="2800" dirty="0" smtClean="0"/>
              <a:t>Thomas Bridgeman, Environmental Sciences</a:t>
            </a:r>
          </a:p>
          <a:p>
            <a:r>
              <a:rPr lang="en-US" sz="2800" dirty="0" smtClean="0"/>
              <a:t>Daryl Dwyer, Environmental Sciences</a:t>
            </a:r>
          </a:p>
          <a:p>
            <a:r>
              <a:rPr lang="en-US" sz="2800" dirty="0" err="1" smtClean="0"/>
              <a:t>Cyndee</a:t>
            </a:r>
            <a:r>
              <a:rPr lang="en-US" sz="2800" dirty="0" smtClean="0"/>
              <a:t> </a:t>
            </a:r>
            <a:r>
              <a:rPr lang="en-US" sz="2800" dirty="0" err="1" smtClean="0"/>
              <a:t>Gruden</a:t>
            </a:r>
            <a:r>
              <a:rPr lang="en-US" sz="2800" dirty="0" smtClean="0"/>
              <a:t>, Civil Engineering</a:t>
            </a:r>
          </a:p>
          <a:p>
            <a:r>
              <a:rPr lang="en-US" sz="2800" dirty="0" smtClean="0"/>
              <a:t>Charles </a:t>
            </a:r>
            <a:r>
              <a:rPr lang="en-US" sz="2800" dirty="0" err="1" smtClean="0"/>
              <a:t>Lehnert</a:t>
            </a:r>
            <a:r>
              <a:rPr lang="en-US" sz="2800" dirty="0" smtClean="0"/>
              <a:t>, Corporate Relations</a:t>
            </a:r>
          </a:p>
          <a:p>
            <a:r>
              <a:rPr lang="en-US" sz="2800" dirty="0" smtClean="0"/>
              <a:t>Michael </a:t>
            </a:r>
            <a:r>
              <a:rPr lang="en-US" sz="2800" dirty="0" err="1" smtClean="0"/>
              <a:t>Valigosky</a:t>
            </a:r>
            <a:r>
              <a:rPr lang="en-US" sz="2800" dirty="0" smtClean="0"/>
              <a:t>, </a:t>
            </a:r>
            <a:r>
              <a:rPr lang="en-US" sz="2800" dirty="0"/>
              <a:t>Public Health &amp; Prevent Medicine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040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5" y="80833"/>
            <a:ext cx="8390724" cy="133695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Sedimentation ponds to improve water quality:</a:t>
            </a:r>
            <a:br>
              <a:rPr lang="en-US" sz="2800" b="1" dirty="0" smtClean="0"/>
            </a:br>
            <a:r>
              <a:rPr lang="en-US" sz="2800" dirty="0" smtClean="0"/>
              <a:t>Daryl Dwyer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4435" y="1149489"/>
            <a:ext cx="8390724" cy="2865949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800" b="1" dirty="0"/>
              <a:t>Sedimentation Pond </a:t>
            </a:r>
            <a:r>
              <a:rPr lang="en-US" sz="2800" dirty="0"/>
              <a:t>– For preliminary results after </a:t>
            </a:r>
            <a:r>
              <a:rPr lang="en-US" sz="2800" dirty="0" smtClean="0"/>
              <a:t>2 </a:t>
            </a:r>
            <a:r>
              <a:rPr lang="en-US" sz="2800" dirty="0"/>
              <a:t>months</a:t>
            </a:r>
            <a:r>
              <a:rPr lang="en-US" sz="2800" dirty="0" smtClean="0"/>
              <a:t>, </a:t>
            </a:r>
            <a:r>
              <a:rPr lang="en-US" sz="2800" dirty="0"/>
              <a:t>estimations of the overall improvements in water quality on an annual basis  =  10 tons (50 %) of phosphorus prevented from entering Lake Erie and  75 % of </a:t>
            </a:r>
            <a:r>
              <a:rPr lang="en-US" sz="2800" i="1" dirty="0"/>
              <a:t>E. coli </a:t>
            </a:r>
            <a:r>
              <a:rPr lang="en-US" sz="2800" dirty="0"/>
              <a:t>in Wolfe Creek prevented from entering beach waters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800" dirty="0"/>
              <a:t>If scaled to Maumee River watershed this could prevent 1,000 tons (~50 % reduction) of phosphorus from entering Lake Erie which exceeds the target value of 37 % (Phosphorus Task Force II – Final Report)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800" dirty="0"/>
              <a:t>For this to be effective in the Maumee River watershed we must implement sedimentation ponds in a variety of locations throughout the watershed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56" y="4564971"/>
            <a:ext cx="3644040" cy="2213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81862" y="3513007"/>
            <a:ext cx="857249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Possible Locations for Future Implementation</a:t>
            </a:r>
            <a:endParaRPr lang="en-US" sz="20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389056" y="4032394"/>
            <a:ext cx="3446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/>
              <a:t>Flatrock</a:t>
            </a:r>
            <a:r>
              <a:rPr lang="en-US" sz="1200" i="1" dirty="0"/>
              <a:t> Creek, Auglaize, OH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222" y="4519898"/>
            <a:ext cx="2889139" cy="21870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856917" y="4032394"/>
            <a:ext cx="4054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Missionary Island, Waterville, OH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7656" y="5983054"/>
            <a:ext cx="1429262" cy="276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**Chokepoints</a:t>
            </a:r>
            <a:endParaRPr lang="en-US" sz="105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2269067" y="5572446"/>
            <a:ext cx="2158589" cy="5491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856918" y="5572446"/>
            <a:ext cx="1542949" cy="5491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5856918" y="5816600"/>
            <a:ext cx="2144082" cy="3049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66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</a:rPr>
              <a:t>Current Water </a:t>
            </a:r>
            <a:r>
              <a:rPr lang="en-US" b="1" dirty="0">
                <a:latin typeface="Arial" charset="0"/>
                <a:ea typeface="ＭＳ Ｐゴシック" charset="0"/>
              </a:rPr>
              <a:t>Treatment Techniques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19263"/>
            <a:ext cx="8229600" cy="466062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Must use several methods in conjunction to eliminate both cells and toxins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Coagulation/flocculation/sedimentation are </a:t>
            </a:r>
            <a:r>
              <a:rPr lang="en-US" dirty="0" smtClean="0">
                <a:latin typeface="Arial" charset="0"/>
                <a:ea typeface="ＭＳ Ｐゴシック" charset="0"/>
              </a:rPr>
              <a:t>not enough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Activated carbon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Final treatment with </a:t>
            </a:r>
            <a:r>
              <a:rPr lang="en-US" dirty="0" smtClean="0">
                <a:latin typeface="Arial" charset="0"/>
                <a:ea typeface="ＭＳ Ｐゴシック" charset="0"/>
              </a:rPr>
              <a:t>chlorination</a:t>
            </a:r>
          </a:p>
          <a:p>
            <a:pPr>
              <a:spcAft>
                <a:spcPct val="20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Pretreatment with an oxidant will kill the algae and release T&amp;O compounds</a:t>
            </a:r>
          </a:p>
          <a:p>
            <a:pPr lvl="2">
              <a:spcAft>
                <a:spcPct val="200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The algae and T&amp;O compounds can increase DBP production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1740447" y="-31360"/>
            <a:ext cx="54850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Polishing</a:t>
            </a:r>
            <a:r>
              <a:rPr lang="de-DE" sz="3600" b="1" dirty="0" smtClean="0"/>
              <a:t> </a:t>
            </a:r>
            <a:r>
              <a:rPr lang="en-US" sz="3600" b="1" dirty="0" smtClean="0"/>
              <a:t>Water</a:t>
            </a:r>
            <a:r>
              <a:rPr lang="de-DE" sz="3600" b="1" dirty="0" smtClean="0"/>
              <a:t> Treatment:</a:t>
            </a:r>
          </a:p>
          <a:p>
            <a:pPr algn="ctr"/>
            <a:r>
              <a:rPr lang="de-DE" sz="3600" dirty="0" smtClean="0"/>
              <a:t>Isabel Escobar</a:t>
            </a:r>
            <a:endParaRPr lang="de-DE" sz="3600" dirty="0"/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175180" y="1113933"/>
            <a:ext cx="535903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S"/>
            </a:pPr>
            <a:r>
              <a:rPr lang="en-US" sz="2000" dirty="0" smtClean="0"/>
              <a:t>The application of  </a:t>
            </a:r>
            <a:r>
              <a:rPr lang="en-US" sz="2000" b="1" dirty="0" smtClean="0">
                <a:solidFill>
                  <a:srgbClr val="FF3300"/>
                </a:solidFill>
              </a:rPr>
              <a:t>activated carbon </a:t>
            </a:r>
            <a:r>
              <a:rPr lang="en-US" sz="2000" dirty="0" smtClean="0"/>
              <a:t>is one of the most efficient measure for </a:t>
            </a:r>
            <a:r>
              <a:rPr lang="en-US" sz="2000" b="1" dirty="0" smtClean="0"/>
              <a:t>dissolved</a:t>
            </a:r>
            <a:r>
              <a:rPr lang="en-US" sz="2000" dirty="0" smtClean="0"/>
              <a:t> toxin removal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endParaRPr lang="en-US" dirty="0" smtClean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S"/>
            </a:pPr>
            <a:r>
              <a:rPr lang="en-US" sz="2000" dirty="0" smtClean="0"/>
              <a:t>Oxidation &amp; disinfection: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S"/>
            </a:pPr>
            <a:r>
              <a:rPr lang="en-US" dirty="0" smtClean="0"/>
              <a:t>Assessment of the influence of </a:t>
            </a:r>
            <a:r>
              <a:rPr lang="en-US" b="1" dirty="0" smtClean="0">
                <a:solidFill>
                  <a:srgbClr val="FF3300"/>
                </a:solidFill>
              </a:rPr>
              <a:t>water quality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parameters</a:t>
            </a:r>
            <a:r>
              <a:rPr lang="en-US" dirty="0" smtClean="0"/>
              <a:t> (DOC, alkalinity, pH, temperature, ammonia) on toxin oxidation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S"/>
            </a:pPr>
            <a:r>
              <a:rPr lang="en-US" dirty="0" smtClean="0"/>
              <a:t>Need </a:t>
            </a:r>
            <a:r>
              <a:rPr lang="en-US" b="1" dirty="0" err="1" smtClean="0">
                <a:solidFill>
                  <a:srgbClr val="FF0000"/>
                </a:solidFill>
              </a:rPr>
              <a:t>biofiltration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follow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S"/>
            </a:pPr>
            <a:endParaRPr lang="en-US" sz="2000" dirty="0" smtClean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</a:pPr>
            <a:endParaRPr lang="en-US" sz="2000" dirty="0"/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175179" y="3733274"/>
            <a:ext cx="8968821" cy="1173286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charset="0"/>
              <a:buChar char="S"/>
            </a:pPr>
            <a:r>
              <a:rPr lang="en-US" sz="2000" b="1" dirty="0" smtClean="0">
                <a:solidFill>
                  <a:srgbClr val="FF3300"/>
                </a:solidFill>
              </a:rPr>
              <a:t>Membrane</a:t>
            </a:r>
            <a:r>
              <a:rPr lang="en-US" sz="2000" dirty="0" smtClean="0"/>
              <a:t> filtration efficiency (ultrafiltration, </a:t>
            </a:r>
            <a:r>
              <a:rPr lang="en-US" sz="2000" dirty="0" err="1" smtClean="0"/>
              <a:t>nanofiltration</a:t>
            </a:r>
            <a:r>
              <a:rPr lang="en-US" sz="2000" dirty="0" smtClean="0"/>
              <a:t>, reversed osmosis):</a:t>
            </a:r>
          </a:p>
          <a:p>
            <a:pPr lvl="1">
              <a:buClr>
                <a:schemeClr val="accent2"/>
              </a:buClr>
              <a:buFont typeface="Wingdings" charset="0"/>
              <a:buChar char="S"/>
            </a:pPr>
            <a:r>
              <a:rPr lang="en-US" sz="1800" dirty="0" smtClean="0"/>
              <a:t>Limited information available</a:t>
            </a:r>
            <a:endParaRPr lang="en-US" sz="1800" dirty="0"/>
          </a:p>
        </p:txBody>
      </p:sp>
      <p:pic>
        <p:nvPicPr>
          <p:cNvPr id="8" name="Picture 7" descr="DSC0079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75611" y="4652938"/>
            <a:ext cx="2683194" cy="1782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16" y="4467541"/>
            <a:ext cx="2321062" cy="1747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909" y="6215163"/>
            <a:ext cx="2900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Algal </a:t>
            </a:r>
            <a:r>
              <a:rPr lang="en-US" sz="1600" dirty="0" err="1" smtClean="0"/>
              <a:t>exopolymer</a:t>
            </a:r>
            <a:r>
              <a:rPr lang="en-US" sz="1600" dirty="0" smtClean="0"/>
              <a:t> particles (TEP) on a membrane surface</a:t>
            </a:r>
            <a:endParaRPr lang="en-US" sz="16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054" y="4778535"/>
            <a:ext cx="2764280" cy="16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783466826"/>
              </p:ext>
            </p:extLst>
          </p:nvPr>
        </p:nvGraphicFramePr>
        <p:xfrm>
          <a:off x="5516563" y="1124535"/>
          <a:ext cx="586105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7" imgW="5905500" imgH="2616200" progId="Word.Document.8">
                  <p:embed/>
                </p:oleObj>
              </mc:Choice>
              <mc:Fallback>
                <p:oleObj name="Document" r:id="rId7" imgW="5905500" imgH="261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1124535"/>
                        <a:ext cx="586105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7494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103" y="4717232"/>
            <a:ext cx="2100153" cy="160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microorganism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488" y="4715772"/>
            <a:ext cx="1368904" cy="15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57078" y="46970"/>
            <a:ext cx="73625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Transport and Fate of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Cyanotoxins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in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Aged Drinking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Water Distribution Systems and Building Water Systems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Youngwoo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Seo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2362199" y="11113"/>
            <a:ext cx="56229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800" dirty="0" smtClean="0">
              <a:solidFill>
                <a:srgbClr val="002060"/>
              </a:solidFill>
              <a:latin typeface="+mj-lt"/>
              <a:ea typeface="SimSun"/>
              <a:cs typeface="Times New Roman" pitchFamily="18" charset="0"/>
            </a:endParaRPr>
          </a:p>
        </p:txBody>
      </p:sp>
      <p:pic>
        <p:nvPicPr>
          <p:cNvPr id="12186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189" y="4698849"/>
            <a:ext cx="2068831" cy="16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1" descr="mv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530784"/>
            <a:ext cx="2990850" cy="252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7" name="Oval 12"/>
          <p:cNvSpPr>
            <a:spLocks noChangeArrowheads="1"/>
          </p:cNvSpPr>
          <p:nvPr/>
        </p:nvSpPr>
        <p:spPr bwMode="auto">
          <a:xfrm>
            <a:off x="896373" y="3611440"/>
            <a:ext cx="11430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pic>
        <p:nvPicPr>
          <p:cNvPr id="121873" name="Picture 9" descr="se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821" y="30163"/>
            <a:ext cx="11477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hat if you have an emergency after our normal business hours? It’s simple, after hours, weekends and holidays, a real plumber is here to take your call! 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404" y="2743677"/>
            <a:ext cx="1549204" cy="13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SEhUUExQVFRUXFxgXGBcXGR8cGhwcHxodGBwaHRUeHCggGBwlHBkYIjEhJSkrLi4uGh8zODMsNygtLisBCgoKDg0OFxAQFywcHBwsLCwsLCwsLCwsLCwsLCwsLCwsLCwsLCwsLCwsLCwsLCwsLDgsLCwsLCwsLCwsLCssLP/AABEIALoBDwMBIgACEQEDEQH/xAAbAAABBQEBAAAAAAAAAAAAAAAFAQIDBAYAB//EAEUQAAIBAgQDBgMECAUCBQUAAAECEQADBBIhMQVBURMiYXGBkQYyoSNCsfAUM1JicoLB0VOSsuHxFXMHJCVjoqOzwsPS/8QAGAEBAQEBAQAAAAAAAAAAAAAAAAECAwT/xAAfEQEBAQEAAgMBAQEAAAAAAAAAARECEiExQVEDMiL/2gAMAwEAAhEDEQA/ANu1w9T70hunqfeo6415WNSdo37R96cb56n3qGuoamF0/tH3p3aNyY+9QqadNFS526mlVz1PvUT605aok7Q9T712c9T702K4UU7Oep96XOep96bXUC5z1PvS9oep96jiumgk7Q9T713aHqfc1DdeNhJOijqeQ/qegBpycOUAEzm5sGZST1MHUdAZgRWpzpEnaHqfel7U9T70wYIz3bjeTAED6A/Wgfw9xK9eVy4QkNylTBExlgg+c08auUdznqfel7Q9T71W7Zh81t19A3+gsfpSjEqTGZQeQOh9jr9Kniitcxt9WudwsojIBMnRJk68y3Ll4GpFxd0vlylVBYFiTy+WNI1339ZkC1FdQDzxG+Im0xkNsdiqAwd/mfMAegB5xT7GPvG5ka2QuveloETrOWDLDTWYI0q0wy7bdOn+352p6mgf2h6n3rs56n3ptJUD+0PU+9cLh6n3qN2AEkgAczVC9iy2iyq9dmPkPujxOvgN6sgt4nH5dASzdJ0H8R+7+PhUWCxrElXIzbgiQCNiIk6g/QiqMAaAQPz71zToV+ZdR4+B8CNPWt+KjXaHqfeu7Q9T71DZvB1DLsfzB8Z0inmueIc1w9T71QxN5tO8fc1ZYiqWJ39KvM9k+Vmurq6ssupZpKVaBQaVSKQeVSAVRwNKppRSgUUmalFcRXAUC11dXUCGurqicF27Mbbuf3eS+bQfQHbSrJqpMEuY9ofEJ5c2/m5eA8auGiPCrfe20A+v/FErllW3ANdpGmP4xjDatFgO8dB5n+wrI/Cy3M+W27DMEZzEjmDII1OwnevScbgyplRKn6VkvgTDF7uLUQMtwTttmuDbfltUGgmuazmEFcw8RIo1h+Hqu/ePjt7VbFXBlv8ApAmRbZf4cyj2BApv/Sbv3S/hmUEDw5E+9auup4wZUcOxA+4reRyn0U/3qC7hrifNauAeAzR6pm0862NcanhExiRiF2zCfPX23HKm4nFqmm7HZRv69BvqaN8cx6JZuXSme0iyTlDHUx3FOjb7nT+LapjwSw4DrbAzKCcpKk6AA6ECYgajkNqngYx11ixBfUgyB91fIcz4n0iurTn4YWO5ccGdnAYD0GU/WqN/4ZvCMpR+upU+xEfWrig1dVq/wy8m9p/5RmHus1TzCYnXpz9qCfA3crFeTajwbmPUa+YPWiBbSg9xJHQ7g9DuD6GieExGdQYg6hh0I39OY8CKx1GaV/KqWLbWr1yap4ncVnn5SfKxXVwpRWUJTwabT1NB2bWnAzTTTlFVTya6kpYoOpaSuoFrq6uFAy6+UTE8gBzJ0A96sYPDlRG7kyxHNvDwEADwFSYDAtcIaO590mPEFh6GB61obGGVNhr1rrzy1DsNayKF6fjUldVO3xO2102VMuASYGgIiVzbZgGBjxroq7WL+CEy4ziC/wDuD/7l7+9bOsV8J3x/1LHLzYsf8twz/roNfiMWiFQxgtMaE7QCSQO6JYCTA1FOOISCcywJkyNImZ6Rlaf4T0qLF4K3cKs6glPlJ5GVMjoZUa779aqW+A2YjJA1gTtMe5AAA6bUF58ZbDBS65i2QCRObKXiOuUE+QqaqVnhVpCrKCCuWIOndQ2xptGUkRVgXc0heWhPIHp4mgW7fC77nYDc+Q/MVD2BfW5t+xy9T94/Tz0NS2rABJ3Y7sd/+PCpaDJ/+I2JZcKbYWReIQudl1G43MifDSinwljmvYW0zqQwUKZGhgDvDwIj1kcqi+OkBwGIkAxbJHnI1opws/Y2v+2n+kVPsWGWfA9aQN19+X+1OrjVHVHfsK4hlVh+8Afxp0EeVVeJ8Tt2LZu3JygqugkyzBRp5kUFTG8Dw2VmKZAASShK7azlBjl0rHYJ2ttDnUwr9M0DK0cpkCP3h0r0PFCViJkhfQmD9JrH/FWGUXMwiHkEeOrf/wBT0lBzrPUHPrVPEjan4O8WTvfMuh8eh9RB85pmK5Vynyx9p66urqwjqWuFIaBZpwYCmV1BL2lPVpqvTre9VU4FdXV1AtSYXDG6+TWIlz+7MRPInUe9RHwBJ5Abk9K0vCsH2dsAwWOrHxPIeAEAeVb451YtogAAAgDQAcqWuqDiGINu09wANkUtBMSAJOsGNB0rs0noIcDbs4mx2ahc3bzHUqpJ/wDiKnxPHLdo5bkhhmBCwRK2u3aCYJAXSYGvSh2L43ba/ZaHC2ncXHKnKpa1oC4kfeGu3mNaUaWvO7GFa7xjEIty5Z7rOTbMEwLQE8mBzTBFehqwIBBkESD4VjeGL/61iP8Asn/9NQXeJtjsNaa4HtYlUUswdMlzKBJgqcrNHgP6VpLLyoPUA+4oT8S32CrbERe7W2xPKbNwiP5gKr8D46LlldO+FtBVO7ZrSsCeg1OvQeNAUx+IgZVOp3PQbe52A8fKX4G3lAEZQdQvTw8+enOahwNie8ddZHif2v6AevSLeIUkabjUeY/vt61RUucSU2sysELKShuaDaQ0c11B08tDQ/h2JcEZr6sitlOhBYAXjqrSf8PUEk9mddxUnDewvkhLZ7NAMlyWAbMCrBT0UADQkbRECryYC1tkUdI0iM23QjOxEftUFD4kxdq5hcRbFxSTaZYGurW8y7bypB9auqsYUDNliwO9r3YT5tNdN9Kr8cwFoYe8wQAradhEgArbIXQaGABA8BU2AYXcIhjMHsjSTrKbSNdfDWgF2bl7TJibTNntZszmMrAvkWUILMGMRBhV5QA6w97vgYq2zwCe9IUm2LakAJGU3ZJEEadZqsqgZS2GZhmtMuUXVl+0eSUllAQKGEtzjmBTr1xUVW/RnAActma4YVba4hYaN8yW11gAqwE8wKYC/da8JuI9o22KlWU5jnUK0ASTlmSIWSABzOa/8TcdAt2RIB77kc4MINtYYE+GlGcOyJetkYZg5VwD3s2WVZozDvDPdJlssCefdqH4uvm7wrEO1s22Ntu60SCGjcdYnyI2qUON+/8Ao+HDuBdcF3aO8BoIVV++O0Uac/cQ2eFA4S4o0K3HbUyZkEy3MTBJ/dqTiuKnGLbEllsKVAHeJa5JVW2UkW11nSivAUHZERpmOnLpFBhrN3KwbYHusOYB2nyY+xareJ5U3jOFFu66EaGSPI769Tqx/iqC1dzLqZKnKZ/H1EGudntMEK6uqi3FEFw2iDmG+0Rvv/D3vpvpXNhepSKH2+L2zzI3iQdYAYkeUgVJex6qe9IXJnzHaIZo84UmN/ODDKLdRYpWKnIYbQj0M/7VXPE7fUzy0OvdD9OSkE+dSWccjMFB1IkaHbkfI8qZRRuWMTlyhxJ7TvSJHcISJXfPBnpNXcOLxzglRpcywOuXJr4d+duVNPEUCoxkB1DDSYBBbWOgBPpVrB3xcBKGcrFSfEb+dVVezaxIIl1IJQHacoBDECAAT83megin4BMQMouMpAySeZ+zYNJ5nPlOw58jFXVafOlC52CZsoPzNtlXz5E7Dx15VZ7UT4BhS7G6flGlvxOzN/8AiPU8xWgptlQFAWAAABG0co8KdXaTGgx+OWxd7Ihg2vSIEkmZ/ZXN5GN9Kjt/EeHb7xAILLKnvKLSXWZREkBbi+tNx3bZrkWbbprExLSlsGVjvD5+cnLljY1WvNdzwmFthVywCo702bgKg6QFZbSzGoaIFUHL9hXBkAyCCGG4Igg9JGlZr4ne1Z7/AGrWizqbiKZzKBkYm1BkBQBp0A3rRYC7ccE3ECHuwBruisdT0csuw+Wq97gdhg4KA5zLHnvMTyG+njUoxWF4zi8OohLvZCAgvWtMsCNVJI9/SqXDviYf9SN9l0ZOzYJrHdXUDmZTUcq9D4vZvlAMO6IdiWXNpECPLyNedr8NBeJ27F0m8GXtXY92SVYkyDI7yyBUGg+KPiAXLdo4UdrdF7QQRlJt3FDGdPvbzHnTvg20DaJaSOxwpI6gWsseIhR9eRNUcX8Pg3VXDuXbNOW8ouIq/tsdGC6d0EkmZorwLDnClsNbHaOLdkFtQgIU5mZtcu4IXcg6DeAItxVZEuNWy5VkmY0hdyZj2O2sR4bPeYi/PZ7BBGpja4Ruf3RoOebkQt8MUnNci45EFiPoo+6vh7zU64UA6T5EyPrVCWgEbKPlbUdARuPUa/5qi4rfa3buOoBYLmWdpGmv0q1dtyPEag9DQf4pxZSwCNmbIfIq31BA9qoD8Tx2NK4oFbbIqshCCQJshiYYqx0YHQmNoMap8L/EyphsOjoQBbRQwI1gR8rZd+UTRJMQf0jF2Y0dTcB8extLER5mak+C1D8OwwYAjslEESNNNj5VBeTjNltBcCsdAH7h9miaIAaeFB8VwGy2YKpTT7hygnxX5T6jnWWGHuIMOMPeHaXQjMqgpAZM0sUlAOkpJjeg9BoF8drPD8V/2ifaDU3w9j3uKUuAMbfda6pBR2GhjQQRzA0ExNRfHA/9PxZOkWXPsJ/pVEGDxIXFF2ICnDhiSdNHZQZ8hVr4Xxguo0KwAbc7GdwDPKNfMeIqHE/Di3eyJchVtohVRBIEn5uUz08oo5ZtBFCqAqgQANAB5VIM38aYSQtwDUGDG8H8yT0SsjauZW5QRB8xqP616XxTD9padeo/PlO3rXnlrDgAvcWQDlA/abYwecRP/BqUE6ayA7gGeo8I/DSnUhNcHNGMMmncXTbujSBH4E+9PNsTJAmImNYO4np4VQxXFUAOQh25BdfU8o9aD3Ge4czjMdoeIHkADQae3ZWICqBEQAI6beg9hTlsLIOVZEmY111Ovid+tZq3cdBCSs7wRl89t/SpMNjHQgrmI+8rNJPXedfUVNGhTB2xsiieQUak6E7dKktIFJAAEnMYESTzPU/2FVcFxBbhiGB31jUehNXH5Hp+HOqrmHP3pbQ1zKSpMajn+fCKWmzB8JqwE8JYvG2roRqJITQk8xB7u+ksGNXLfEmUw4857p2mBp3vMhRUnw8fsF/iuD/6jVF8S/qxqR3uR/dJ9dq7trlviFs6E5SeTaeG+x3Gx51ZcaeWtZa5ktMGa6MrHKWiGnvd0qNW1UDKAJk+sdzij2Bme1etoT3WAGw5tbUnJp1UnrTRrq6gXD+Pq4MMrAGNDBjcaHSeWpXar93i1pRqwDTl7OQXzbBcgJM1RdZgNToBrXnPG7oxHE7fY3TamzAvj93tSSuokbiZjetVxAMy5r2mY9ywveJ81H6xueX5RzJiazOI4fHE8ILqJDKYt/NAAukZm2dp1PKTGu5lBbhmBxITLh7oa3ubl1cr3CYkqyidde+wPKJ3ohhuJHDqFu4Z7SiZa39qk8yWHfk7yVo7XUwVcDxK1e/VXEfqAdR5ruPWmYzFsl20irmD5p0M6Mi6HYQHZjO4QxUPE8BhnZO1RM7HKhiGnfRhrO596YcBdT9RiDyhLvfX/NOYe9UMt8dLGBZeQLZI13dHfLMaFSgBMH5h1pvFMGcTbRQcguFLneGo0llidyDt4NTX4xftH/zGGfLtnsHtF8yhh1HoeVVOKfGOFFpil0NcC5ktwQxcHRYIBBncbxmqCyvDrn6XdulQLfZFQZkklEHy8gMtUvh3iX6Pwi3eKlhbtE5QYmGI35VI/EMfbsm5ct4e6IYsEZkZBznOCGgzO21Yzh3GGfhzYbMqZLb5Tv2zZs2RW27ucSBJPLrQazE8fGIwyMkWw3ZvcdjohDqSqyO+y6AnQCNdTFUTa/8AK2Mtvs7IKMdw91+zOuhkW+W8kaCBUfw3gLmKwlrOVK20y2l1Kk5ge0urILAx8uvOd6KcWwJ7BLVuRlyLn1mUUAA29DmbbQ86g02AA7K3AVRkXRRAGkwByFCPjtyOH4mADNphB6Ed4+i5jHhU+Fx7xAUFQIHKcpyxrufLTQ1R+MMUrYPEqZDixdIHnbcfhm1qjQYT9Wn8K/gKlqLB/q0/hX8BUtUI1ZLjuGtC1cuWzmlgCZkaNBA5CDI9AOVEOPcRbMbCSsKrOwgGGJAVdd+6STyHuAjaYBh0cjX/ALgHPX39hWaEoZxm/p2Y3YAknYCenOYI96IuYBrNWQTDGZIEyZ8fxJrz245lyk84MbgfhTiYHWPzsKcKWsIhNxlJzqFWEIbMIls3d33AUH+YVI9wDcx57e/KosPmGUqRPeEsskGB3QCeQMdKmVYAHQVqyLZIZhyAQyQCDoQOcR5EQYijGF4pJAcBZ2IOk9DIETyoXSFthoZIB99ZHlUlSVqLR5fmOX58KcRQXhF4g5Z0iQDy2Bjw2Pv1oriEcr3CFbqRP/Hnr5Vtpo/h5/ssvRmj3n31qp8YYB7tsFLpthScwiQ2aF11HIn3NAcHiMTh9EyXEJkqzGZnVg51GnIkjeBrRRviK1ftm1cJw9w/4g7ujDUONIOwJjcb7V3lmNpMPw4o9q9ecXHLKAxEZM2YlUTZZLfNMmPIUnxZiC4NpNxIdzsua2xA/eYgT069KlY3stq3cQXFFy0RctnfKwIYrtGnL2p/ESva3FHzRZeOsi4kwdxAH0qgPe4RZW7aBtvLXGzsD3nbLocykEQwBGwHgBSrw+4zugtJILuGuA5zLmD2ilW26TPjRnHcMUvh+8475iDqCLNwgg7zoNyRpRIYYssG4/jEA76iQPzrTBlsLbv4eHY3GYqJuOvbWyOQDp9qi+YjnrvQzivGgeI4O44TQFSbTdoDOYfKBnB12I961uPdreBuNbJVkssVI3GVdOvSvMviGxffFYYi4r37lm26Oo7MySxEsIWYnXcwKlHr2Dx9u7+rdW6gbjzU6j1FWKw2GxKXc03Fz2wM64oKrKeUYm2R0PM1CPjO3aJRbzuw+4R26t0C3kg+rVdG8uWQxQndGzDzysn4MaDj4ZtBgQzgDshGhGW3be2qjTu/rGMjXpFBbPxniLtsPZwLkbFy0qPGFBYga1YwoxuKB/8AOWbQ5rYUMw8CXkqfamjVXIAkmB1mKxvxO3DLro1+6rOhOltixOswcgPMeFPx3w3h0K9u2IxdxvltvcJLH+CQFA5kwBp4VNgOE27DjLatNiSJCIISyp0BLb7aZj3mgwANgxv6bfLhMPbxeV7gNm1e79tiBmObOcx5tEwI1POimF4JdsqiYrC3L9sSy9jc1tz3nAtgqZkmSCZECtzZ4XEuzZ7xgm4dNRqFUa5EnkNxMydasNLhHSJBOhPgVIJGxB89qYM9gsdgni3bu9g4AAtuDbYAbQjx5d2rNtCG7/eAmTIGhZ1HPWQup+YzvGlEcdhrd1ct+yGEc1Dj3Go9hWabgOUv+hX7tpgAQitntnVx8rkj9nY6TtrQai1j7TALMTsrCNvpQL4pcNg8UbIAUWLoZ9cp7hlVGx597YSan4TjP0iwMyKt0dol9MuiuqsIg8iYI8GFT/FLKvD8Qu04a4AAP/bPIch9KAtgj9mn8C/gKmqrwy6GtJHJVHqFHv51aqjMYuybmOuqP8Gyc2kKA7EyOc8h115Ch9+P0IrJJNx1Wd2i4Z156Amam+Ir728TdK91Xs21LkGBDNPe/mAgakkCgli1MNqAJyAnXXdjrBY/nQCsUQYb4htXF+8H/YI1/tHjQ+H5ZfKSP6eVDLBAdPONBrsY9KNA1x79Vjr0ZbkfNE+FODjXw3pt20G3mPOPwpt2xJBkg+HP8nWubJyzJk93cCeexMeUU3tZMAHfnoNPGnW7cCJJ8T/blTwKGo5adYjmR+H46+WlSg6x7ePPTyqO5eVfmMCQsnaTsJ2muRtSdCNgRy5EdaqrOCu5GnQ6ERHI8p9By96PYW8GWRMbfn2j0rOga+/08fUaUT4Vc0I6HbzM/j+JrUWCV24qiSYH5HqfCqd7DdsjkrspKAyGnvDXQFDI2HvTcRiZIKEdx1JbfnDKNdO6WEnTkNdieI7uczGZeewIB3PLT+tbkb55ZrBY27ZINu4yTrA5zOuTb/4nY60Qw3xFbe47YlZ7iKzW9AsEvMZt/l2MnLEcqFYgXLpXslItkL3jAmByB1G+mmvlU36Eo+WUIkCQeesydz4z1rc6asbPh4Rrlo2sQXRSSbTGXEoyjcZhEkQYFaECvIzhWWGWY0IKmdfbQbbAedFLHxXiLKy9xWX95dR5PmOuh/a8q1Ky2XEtcDd/7Fz/AEmsB8IfD54iTdxQbs7apbQKQslR8s7wog+Z86dxXjl7GWzkb9FwwBQjNNy4Y1AUCWGuvyjWSTsNP8KXrbYaxbs3hbuJbg2yBqeZa2YLa8wRudaoDr8HYdMRetJaz5bVq5bVjMS2VhynQc5rb8JwS27axbS20a5VA19KGo5HE4/awhJ/luqNv5jRy+sqw11UjTfakAni1jChszwtzebZK3Dy2TvN9aHPgzc/V3bd9gNsQuW6On2iBXHLdaq4EqwzCI6Dl4sP2vPbzqa6oO4B8xUFaxbu4cFnuXbV1lh7t5Bet7RpdSCgBggMY5kHU0W4Rj1tJ+rLKSS1603bBm5sxXvz5jTbpUVjFXE+VyfBu8Pc94e9MfsWbM9o2n53bBhvUCCfKGqjQ4THW7o+zdW6gHUea7j1rlOR45PqP4gNR6gT6NQF8A10Z0e1igJANwdndBBggX7Y7pnSCoII1qvfxly0IZ7tmII/SU7S2DOkX01GuneNBrqjvWlOrAGJ1PLrryoRhePkoHuWiEgy9phdQRvMQw9jTrPFkvmLTK4/ZG8/vKdR5Hbc8hQD8cewxC3rbRavxavTJAc92zcMkHXRPEFKr/Ft622AvG3cS6yh7bMrAwwQgoY+WAT3fxNWfiIsVOESw9576GWbSyonUtc11HzbSTG0iMbh+D3rdjE2bj24wqXvswDLl7TP2zCRPdUBTyI8NZR6TwBpsjw0+gP9at4zFpaQu5yqu5/25k7R40C+H8WuHwYNxlCoFHdEA9xTAXrJ2oRi774pg90ZbY1S3v8AzHqY/GNplbkDMZi3xbh3BW0p+zTryzN1JHprpzJTEfKasNtUF4aGuW7WN9sThb5XQiQTOg18Z5R+fK8l4sAV8+8D7f70MubUQw2NUgA6HaP7HnT+nP3F6iT9IIMMIPqR/mjr1inJiJ2B9vrO1PdAwg7ERFOGlcWPTkaeUedOrq6oiJ2IDQmaQJEiN+6TPMNH18YmxOGFphBXVVLGRmLEsSzTqZPMztHKo3QHf2kx6jY0scySSBuSSfcyetdNmY1vp0hhqPDXQ+h5eYpUYr3kJkfvEgxyOuopWBEEiCO8A6kAweYO42q0uW8Yt21UiC7kaDyUfOZ0k6aelJKSLj3ciKmjPlyi2Rn6SAZBjQd4nl6U5Vdo/SNYAy5NVBGzMsSzT5jyqezh1tAmZJ1ZzqT5n+m1RYnEEiFRm7wB0yiAM5BmDBUHYHcda6S1uWm3UAhgzKrmVK94SdxEEZeYI6npSLdI2lp6gqf9IBq81xWlG0iGClQdOmWDOvT0M61nuJcWCzZw69pdgd5GLKJ8DPtrGmtZvOu87xNxbHLaALAqxPdCwWJiNRHy6jXwFBzg3cG9iQYGyAHyEwu/5MbUQ4VwiX7RnZrhEtcjQdAgI+vKDtMUZtcMUDvs9zwcyB4wABPjVnpz66jGW25nfToPIDkADOmkTtU+hgHzgxPnBrQ4v4eRjKEqfp77/jQXHcHuLplLAxsJA9IgfStbKzol8M8TdMZbd3zKVNktcY6BiDoxPUDfTWvT8RfCIz7hVLabwBOlec4HgijW7qf2eQ6bbn6edXWsXURls3SoIIKmI10+UgqB5AbbjetTqGrv6CrgMbRQTIuLpsxJBdGJ20lgPPaid7gjj9W+b924Nf8AOo/oaGWMPiFtq6yyXFVmVTp3lBjKen7u9F8J8RW2OVwUbmCNvPprVA7EI9vW4jL1IGZfORsPMCoXvDKWBBj8eQ/CtalwMJUgiOVY63wq3FrNayxlJMEKwUAakEq2usGD4QDVRPhLhtEZSM2gIJgP5jzmCNRPMaVp8HiBcQOARPIjUcvXz2NZWzg4yMqOIy5njLBFxZOrqMsZvlUyOvPWYc90fnnSKA8U+HVa5ntDs2bvE227M5gQJMAhhHXnrqTpDd+H7o1PZYmOdwdndHgt5B57gamZmtIT3x/C34rUlXBkjjLlg965dsjQRiV7S14RiFMgT+0d+W1CPjHFtk/SOxljau2C9l1e2yMjHU6MpXUiV6ia0HH+OABktk80ZxrrzRBsz66nZeeulZ7B8MXUvbUTELrAERBn5jruZMk+QxbgbwzDZ0tuxJUIhVTtmyKrHL/KP+Iok5pQK5udcrdYtRUxzpTzTLgkVIjBNmQ5bqlCOux8jXZAa3OJwy3AVdQwPX+9Z7GfDRUzZY/wsdI8D+fOus7blCLgJUgMyyI0P5j0qdsWQO8RlMd4wIkgGeXhOm0xrVe4WQlbilCOu1TYVlLKGIgkEEiYMiDGxUwARzHlTqSrmi1q4GAKkEHYgyPQiuRwdiDGmlWuJ8JBDspy9yAs5VBB+Yx4QPSgGHuKj5gDqsEgb+JE6b7coA5VxnO/CdfzvIqp1IqvjsRlUgasZEenl+dKrYnGksChgAjU8/eABJ1PntvUdxGnvDUmf+PDpWuf5/rM5HbPGbN5lW8OzYaqG6yDpcGnTTTajWRUloAmNQNT021asZhcE17NlAIXVmOy/wBzptWu4NgEw4yzOXOCzcvl5Ewmh5f86vMb8VgW+0mSFVSJBA1YGYPQfLpodak/SQCC8KDJMnQEBwdTGkLOtAfiPjpwzKEVctxyWJBB0Cg5dteYP/NDRauYz7W9mt2BqFLQzAa5ix2G+ugjbrT1G5PxPex9zFt2eH7ttQA9/UGRuEMyJBG2uusDclw3hqIuS2NNmuHc8tCNzvtoNfKltkBQINq3soA7zc+QJAgE9eZIg0SsXUC6FQqgiJiApKmegBBHpWbtS9SfCnjLCm6pJI7NCZAACye6S24Hcb5ekHQwYA5Ur9vIVlZpzTHyxHMyyKRy0Y94kko6W2MnKT8vLmPl9idPE9ajFqyTkhCcsxpMSNfdV18BVcwnEd1SxxBdrRY6Tq2V/urodSNwR3SvhVq6VJRu1hlUrJXM0ybchYMEvyEToDMAC+cHbMyi6mTpz22pRhEH3F9v3s/+rXzpopLgHK/riQUKzuDIOUzOsEjXmNyanXC3O0DG6SoZyVjcEaAkztptG3iZtooAAAgAQB4UtTUQ4XE4ix+rcOg+4wkAfuycw00ABIEbVf8A+tYe93cTbyNtJEj/ADgBl9QBVamXbYbcTWp2uiQ4MQA+GvSNCJIZT5MOtUruIv2+7eVsstHdGWdwFYRpqdDJ08KoW8I1s5rLtbPht/Y/zA1cb4jv21ZbtsXJEB17sSIE6lTr0y+VbnUq6mXF37iZbaXCnyiECgidJZpnSJII57cj/B2uG2O0Cq0kd0zsfoZkRJ23oBd+Jr7x2VkL43JOnlKD61FgePYi1Pa20dZZu5KkSxY6ywO+xjzq7Fatv1i/wP8AilAfi/iVy12aJMXJzFCO0gbBQflBMAvrE6awaZifiy33Wtq7PlYBSpAmU1zCQR5Ek7UMs2GLtcusWuNuTyHIAbADoNvOSXXWIH8PxFs3FVj9plIRCjKEUchmG/Px31MkmKa1sEgkAxqCeW40PkTSzXG3UpTTT/vS01ufOohnWmGnUlEV1xqEkZgMrZTOmvTz0P47Uq4y2dnU/wAw8f7Gm3MDbYyyycwbUnQiYjXT5m0GnebqaaOG2pBCKCNZGh2jcb+tPQixmJsN3HgyLZGhOlxsiwQObbxsNTAoDxHhABPY3FI2yMRvroD10bp9K07YNCQxUErAB5iNRFR2+G2wIVRGu8ncMDrM7M3vWpcWUzCy9gBpDFCrTvMZT9ax7MAJJAHWtqLkMwyk7HSCNR59QaztrF4XB3EDIWacrNlkWxJgkHURA2Gxmn87mvR1dkqpZwl1xKW2YaQdgZIA1Om5othuCXMjZjFtJJTdiQJIU7LzGbryitSqhipBlc2ccwQQRoekmajxV2FZRqWkeAkaknzPua1emcV+zt2QQFAU93KBuMoifD5pJ60M4nxfsoUntLjRltgc9s3UfU6edVcfxcu5tYaLl06Nc0yoNt+cfTxOlWuE8KSzJZs906s7b69J2Gn0rnb+t8xUwnCyz9tijnc/KsHIo3jpP9udTcY4qqrltlWeQeoEGYPjpEfhTcVjy2ZbVwDWZbQmdwj9NPrppQJ61zzvup11nqDuG49buQt0G2wMhgTEwRuPl0JHPfeiw4baeXH31IzK24L9oYPQknwgxWKOtT4K/ctGbTEayVOqnz/M1u8/jjjZLw22IgHQqRqeWYj/AFtUmFwKWzKyNI35QAB6BQKEYL4kUwLoyHrup/qPrRy1dDCVIIOxBke9YuokpK6urKFpKWkoOBrq6uoOIpKU1x2oEpRSAV1AnZDNmgZusa+9OmuNIDQdS0hrooGg0hFOim3DQMj8abTo/P1ppFRC5aXJRY2x0G/Sl7MSNBz5VNa8QaKcForctiRoPbxp3YrHyj28KaeIBmBdiDOgHhoW+onX0rOcV4Cl1nYMUuZzIYHK094QY00IrZ4XDIocBFABUAAAQOg6CnmyundG3QeFJ1/07X/EeXNcxOEJt5mQbldCjDqAdCDptB68xVvhl+5iiyXMR2QJ+UAKWkQRIgRGkT10r0vH4VGtkMisOhUHn41n/wDpdj/BtcvuL/aunlsZiPCYazhLcAhROpY6sdvUxyFCeKcR7Q5YhRsI1PiT/Qf8a/G8Nswv2VvQEDuLtA02oecDa0+zTn90ftDwqc581vrr6jHu1NrbDAWoH2dv/KOvlXHAWv8ADt8/ujx8K6eTmydrChhowz8lOk+R6+FR3cOV30raHAWoP2dvYfdHXyqTE4VCiSinf7o/ais+ZjCLrpAgn09qs4Vnt9625XTae6eeo2Na9cDakfZpy+6P7U+1grf+GnP7o/tU8wKwHHJ0vAKdO8NvUcvrzo1bcMJUgjqKp28Hb0+zT/KOg8Kt8Lw6A6Ko22A8azalh9dV9bS9B7edcLY6DnyqazgfXVee2J2G45eVJatiNhy5eFNXFKuogbY6Dly86UWx0G/SmmB1dREWljYe1Nt2xA0Ht5U0xRpDRHsxroOXKo3QSdBv08qamKVdFXVQSdB7eFPNsdB7eFNMDoriKIm2NdB7Uly2I2HPlTVwPy1A+9FLSDoNhy/dFONpf2Rv0qam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ouse plumbing diagram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971" y="2737695"/>
            <a:ext cx="2370702" cy="13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4481400" y="2674226"/>
            <a:ext cx="11430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121870" name="Line 15"/>
          <p:cNvSpPr>
            <a:spLocks noChangeShapeType="1"/>
          </p:cNvSpPr>
          <p:nvPr/>
        </p:nvSpPr>
        <p:spPr bwMode="auto">
          <a:xfrm>
            <a:off x="5624400" y="3216584"/>
            <a:ext cx="7143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1029" y="5016738"/>
            <a:ext cx="5284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Scaling and bacterial biofilm formation on </a:t>
            </a:r>
            <a:r>
              <a:rPr lang="en-US" altLang="en-US" sz="1400" b="1" dirty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a corroded </a:t>
            </a:r>
            <a:r>
              <a:rPr lang="en-US" altLang="en-US" sz="14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pipe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Accumulation and </a:t>
            </a:r>
            <a:r>
              <a:rPr lang="en-US" altLang="en-US" sz="1400" b="1" dirty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p</a:t>
            </a:r>
            <a:r>
              <a:rPr lang="en-US" altLang="en-US" sz="14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otential </a:t>
            </a:r>
            <a:r>
              <a:rPr lang="en-US" altLang="en-US" sz="1400" b="1" dirty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d</a:t>
            </a:r>
            <a:r>
              <a:rPr lang="en-US" altLang="en-US" sz="1400" b="1" dirty="0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egradation  of </a:t>
            </a:r>
            <a:r>
              <a:rPr lang="en-US" altLang="en-US" sz="1400" b="1" dirty="0" err="1" smtClean="0">
                <a:solidFill>
                  <a:srgbClr val="FF0000"/>
                </a:solidFill>
                <a:latin typeface="Arial" pitchFamily="34" charset="0"/>
                <a:ea typeface="굴림" pitchFamily="34" charset="-127"/>
              </a:rPr>
              <a:t>cyanotoxinx</a:t>
            </a:r>
            <a:endParaRPr lang="en-US" altLang="en-US" sz="1400" b="1" dirty="0">
              <a:solidFill>
                <a:srgbClr val="FF0000"/>
              </a:solidFill>
              <a:latin typeface="Arial" pitchFamily="34" charset="0"/>
              <a:ea typeface="굴림" pitchFamily="34" charset="-127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2906148" y="4421065"/>
            <a:ext cx="1208652" cy="361950"/>
          </a:xfrm>
          <a:prstGeom prst="notchedRightArrow">
            <a:avLst>
              <a:gd name="adj1" fmla="val 50000"/>
              <a:gd name="adj2" fmla="val 55658"/>
            </a:avLst>
          </a:prstGeom>
          <a:gradFill rotWithShape="0">
            <a:gsLst>
              <a:gs pos="0">
                <a:srgbClr val="FF7C80">
                  <a:gamma/>
                  <a:tint val="53725"/>
                  <a:invGamma/>
                </a:srgbClr>
              </a:gs>
              <a:gs pos="100000">
                <a:srgbClr val="FF7C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 rot="5400000">
            <a:off x="5104410" y="4178300"/>
            <a:ext cx="1122930" cy="361950"/>
          </a:xfrm>
          <a:prstGeom prst="notchedRightArrow">
            <a:avLst>
              <a:gd name="adj1" fmla="val 50000"/>
              <a:gd name="adj2" fmla="val 55658"/>
            </a:avLst>
          </a:prstGeom>
          <a:gradFill rotWithShape="0">
            <a:gsLst>
              <a:gs pos="0">
                <a:srgbClr val="FF7C80">
                  <a:gamma/>
                  <a:tint val="53725"/>
                  <a:invGamma/>
                </a:srgbClr>
              </a:gs>
              <a:gs pos="100000">
                <a:srgbClr val="FF7C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4" descr="C:\Users\yseo\Downloads\Photo0027(1)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14" y="5029641"/>
            <a:ext cx="2103762" cy="18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8" name="Line 13"/>
          <p:cNvSpPr>
            <a:spLocks noChangeShapeType="1"/>
          </p:cNvSpPr>
          <p:nvPr/>
        </p:nvSpPr>
        <p:spPr bwMode="auto">
          <a:xfrm>
            <a:off x="1572648" y="4602040"/>
            <a:ext cx="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1463984"/>
            <a:ext cx="868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Understand interaction </a:t>
            </a:r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2060"/>
                </a:solidFill>
              </a:rPr>
              <a:t>accumulation and degradation)  of </a:t>
            </a:r>
            <a:r>
              <a:rPr lang="en-US" b="1" dirty="0" err="1" smtClean="0">
                <a:solidFill>
                  <a:srgbClr val="002060"/>
                </a:solidFill>
              </a:rPr>
              <a:t>cyanotoxins</a:t>
            </a:r>
            <a:r>
              <a:rPr lang="en-US" b="1" dirty="0" smtClean="0">
                <a:solidFill>
                  <a:srgbClr val="002060"/>
                </a:solidFill>
              </a:rPr>
              <a:t> with pipe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Develop removal methods at the treatment plant or at local water distribution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Develop decontamination protocols with hydraulic and water quality modeling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66617"/>
            <a:ext cx="13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Scopes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://www.aconehourair.com/images/Water-Heater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719579"/>
            <a:ext cx="1520117" cy="14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Rain Harvesting Systems: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Defne</a:t>
            </a:r>
            <a:r>
              <a:rPr lang="en-US" dirty="0" smtClean="0"/>
              <a:t> Apul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10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466" y="1310545"/>
            <a:ext cx="7471709" cy="277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65" y="3958896"/>
            <a:ext cx="7379111" cy="2641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0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81000" y="1804577"/>
            <a:ext cx="8382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/>
              <a:buChar char="•"/>
            </a:pPr>
            <a:r>
              <a:rPr lang="en-US" sz="2400" smtClean="0">
                <a:cs typeface="Times New Roman" charset="0"/>
              </a:rPr>
              <a:t>ELISA (Enzyme-Linked ImmunoSorbent Assay) specific immunological assay based on the reaction of all microcystins with antibodies.</a:t>
            </a:r>
          </a:p>
          <a:p>
            <a:pPr marL="800100" lvl="1" indent="-342900" algn="just">
              <a:spcBef>
                <a:spcPct val="50000"/>
              </a:spcBef>
              <a:buFont typeface="Arial"/>
              <a:buChar char="•"/>
            </a:pPr>
            <a:r>
              <a:rPr lang="en-US" sz="2400" smtClean="0">
                <a:cs typeface="Times New Roman" charset="0"/>
              </a:rPr>
              <a:t>Interferences, such as calcium</a:t>
            </a:r>
          </a:p>
          <a:p>
            <a:pPr marL="342900" indent="-342900" algn="l">
              <a:spcBef>
                <a:spcPct val="50000"/>
              </a:spcBef>
              <a:buFont typeface="Arial"/>
              <a:buChar char="•"/>
            </a:pPr>
            <a:r>
              <a:rPr lang="en-US" sz="2400" smtClean="0">
                <a:cs typeface="Times New Roman" charset="0"/>
              </a:rPr>
              <a:t>HPLC (High Performance Liquid Chromatography) separates individual microcystin variables by their absorption spectrogram in a photodiode array detector.</a:t>
            </a:r>
            <a:r>
              <a:rPr lang="en-US" sz="2400" smtClean="0"/>
              <a:t> </a:t>
            </a:r>
          </a:p>
          <a:p>
            <a:pPr marL="800100" lvl="1" indent="-342900">
              <a:spcBef>
                <a:spcPct val="50000"/>
              </a:spcBef>
              <a:buFont typeface="Arial"/>
              <a:buChar char="•"/>
            </a:pPr>
            <a:r>
              <a:rPr lang="en-US" sz="2400" smtClean="0"/>
              <a:t>Interferences, such as humics in surface water</a:t>
            </a:r>
            <a:endParaRPr lang="en-US" sz="240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80347" y="159133"/>
            <a:ext cx="6943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smtClean="0"/>
              <a:t>Detection in Water Samples:</a:t>
            </a:r>
            <a:endParaRPr lang="en-US" sz="4000" smtClean="0"/>
          </a:p>
          <a:p>
            <a:pPr algn="ctr"/>
            <a:r>
              <a:rPr lang="en-US" sz="4000" smtClean="0"/>
              <a:t>Joseph Lawrence, Isabel Escobar</a:t>
            </a:r>
          </a:p>
        </p:txBody>
      </p:sp>
    </p:spTree>
    <p:extLst>
      <p:ext uri="{BB962C8B-B14F-4D97-AF65-F5344CB8AC3E}">
        <p14:creationId xmlns:p14="http://schemas.microsoft.com/office/powerpoint/2010/main" val="5135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0BEMJKq85GMVENQ5YJ8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563</Words>
  <Application>Microsoft Office PowerPoint</Application>
  <PresentationFormat>On-screen Show (4:3)</PresentationFormat>
  <Paragraphs>52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Water Treatment, Water Infrastructure, Water Testing, Detection and Monitoring</vt:lpstr>
      <vt:lpstr>Sedimentation ponds to improve water quality: Daryl Dwyer  </vt:lpstr>
      <vt:lpstr>Current Water Treatment Techniques</vt:lpstr>
      <vt:lpstr>PowerPoint Presentation</vt:lpstr>
      <vt:lpstr>PowerPoint Presentation</vt:lpstr>
      <vt:lpstr>Rain Harvesting Systems: Defne Apul</vt:lpstr>
      <vt:lpstr>PowerPoint Presentation</vt:lpstr>
    </vt:vector>
  </TitlesOfParts>
  <Company>The University of Toledo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Treatment Techniques</dc:title>
  <dc:creator>Isabel Escobar</dc:creator>
  <cp:lastModifiedBy>Windows User</cp:lastModifiedBy>
  <cp:revision>18</cp:revision>
  <cp:lastPrinted>2014-09-26T12:53:34Z</cp:lastPrinted>
  <dcterms:created xsi:type="dcterms:W3CDTF">2014-09-23T17:44:43Z</dcterms:created>
  <dcterms:modified xsi:type="dcterms:W3CDTF">2014-09-26T12:56:36Z</dcterms:modified>
</cp:coreProperties>
</file>