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40"/>
  </p:notesMasterIdLst>
  <p:handoutMasterIdLst>
    <p:handoutMasterId r:id="rId41"/>
  </p:handoutMasterIdLst>
  <p:sldIdLst>
    <p:sldId id="277" r:id="rId4"/>
    <p:sldId id="261" r:id="rId5"/>
    <p:sldId id="310" r:id="rId6"/>
    <p:sldId id="292" r:id="rId7"/>
    <p:sldId id="303" r:id="rId8"/>
    <p:sldId id="304" r:id="rId9"/>
    <p:sldId id="259" r:id="rId10"/>
    <p:sldId id="325" r:id="rId11"/>
    <p:sldId id="334" r:id="rId12"/>
    <p:sldId id="257" r:id="rId13"/>
    <p:sldId id="269" r:id="rId14"/>
    <p:sldId id="331" r:id="rId15"/>
    <p:sldId id="262" r:id="rId16"/>
    <p:sldId id="318" r:id="rId17"/>
    <p:sldId id="312" r:id="rId18"/>
    <p:sldId id="314" r:id="rId19"/>
    <p:sldId id="313" r:id="rId20"/>
    <p:sldId id="315" r:id="rId21"/>
    <p:sldId id="258" r:id="rId22"/>
    <p:sldId id="321" r:id="rId23"/>
    <p:sldId id="323" r:id="rId24"/>
    <p:sldId id="322" r:id="rId25"/>
    <p:sldId id="330" r:id="rId26"/>
    <p:sldId id="326" r:id="rId27"/>
    <p:sldId id="328" r:id="rId28"/>
    <p:sldId id="327" r:id="rId29"/>
    <p:sldId id="295" r:id="rId30"/>
    <p:sldId id="276" r:id="rId31"/>
    <p:sldId id="329" r:id="rId32"/>
    <p:sldId id="270" r:id="rId33"/>
    <p:sldId id="308" r:id="rId34"/>
    <p:sldId id="273" r:id="rId35"/>
    <p:sldId id="264" r:id="rId36"/>
    <p:sldId id="266" r:id="rId37"/>
    <p:sldId id="265" r:id="rId38"/>
    <p:sldId id="335" r:id="rId39"/>
  </p:sldIdLst>
  <p:sldSz cx="9144000" cy="5143500" type="screen16x9"/>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D200"/>
    <a:srgbClr val="21D5FF"/>
    <a:srgbClr val="2CF9FF"/>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E4FEB6-3C06-46E4-9CD4-7FAD45CF30F9}" v="24" dt="2025-03-13T14:49:01.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9" autoAdjust="0"/>
    <p:restoredTop sz="97308" autoAdjust="0"/>
  </p:normalViewPr>
  <p:slideViewPr>
    <p:cSldViewPr snapToGrid="0" snapToObjects="1">
      <p:cViewPr varScale="1">
        <p:scale>
          <a:sx n="146" d="100"/>
          <a:sy n="146" d="100"/>
        </p:scale>
        <p:origin x="774" y="11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EDE938-7E46-40F6-9B0E-5254859434B4}"/>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ED50EE0D-00F0-40F0-9301-7003FFECD9BD}"/>
              </a:ext>
            </a:extLst>
          </p:cNvPr>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27B52C99-A72B-4FCA-A006-53687B0429AB}" type="datetimeFigureOut">
              <a:rPr lang="en-US" altLang="en-US"/>
              <a:pPr>
                <a:defRPr/>
              </a:pPr>
              <a:t>3/13/2025</a:t>
            </a:fld>
            <a:endParaRPr lang="en-US" altLang="en-US" dirty="0"/>
          </a:p>
        </p:txBody>
      </p:sp>
      <p:sp>
        <p:nvSpPr>
          <p:cNvPr id="4" name="Footer Placeholder 3">
            <a:extLst>
              <a:ext uri="{FF2B5EF4-FFF2-40B4-BE49-F238E27FC236}">
                <a16:creationId xmlns:a16="http://schemas.microsoft.com/office/drawing/2014/main" id="{68F04AA2-B44D-46FF-81E7-65AA71184A83}"/>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a:extLst>
              <a:ext uri="{FF2B5EF4-FFF2-40B4-BE49-F238E27FC236}">
                <a16:creationId xmlns:a16="http://schemas.microsoft.com/office/drawing/2014/main" id="{219E532F-837C-4689-8036-79A524CBD7E4}"/>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1FD1EACF-3C70-46C6-9066-6A68CE10E0A2}"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C57BF9-9599-460E-A38C-F75F1A30D6BF}"/>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a:extLst>
              <a:ext uri="{FF2B5EF4-FFF2-40B4-BE49-F238E27FC236}">
                <a16:creationId xmlns:a16="http://schemas.microsoft.com/office/drawing/2014/main" id="{7A8D1706-EF67-44BD-97AD-78F4F804F44D}"/>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E51365B8-8614-43CF-8351-7EC50576B88C}" type="datetimeFigureOut">
              <a:rPr lang="en-US"/>
              <a:pPr>
                <a:defRPr/>
              </a:pPr>
              <a:t>3/13/2025</a:t>
            </a:fld>
            <a:endParaRPr lang="en-US" dirty="0"/>
          </a:p>
        </p:txBody>
      </p:sp>
      <p:sp>
        <p:nvSpPr>
          <p:cNvPr id="4" name="Slide Image Placeholder 3">
            <a:extLst>
              <a:ext uri="{FF2B5EF4-FFF2-40B4-BE49-F238E27FC236}">
                <a16:creationId xmlns:a16="http://schemas.microsoft.com/office/drawing/2014/main" id="{481F800B-E2DC-4E7F-92BE-EEADEA7CD294}"/>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FA4035BE-ECD5-4D84-B92F-E644D78D1C6A}"/>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907E806-29BC-424D-9721-9A2288674066}"/>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a:extLst>
              <a:ext uri="{FF2B5EF4-FFF2-40B4-BE49-F238E27FC236}">
                <a16:creationId xmlns:a16="http://schemas.microsoft.com/office/drawing/2014/main" id="{F52A2FF1-BE37-4814-9FA0-8452E7850AED}"/>
              </a:ext>
            </a:extLst>
          </p:cNvPr>
          <p:cNvSpPr>
            <a:spLocks noGrp="1"/>
          </p:cNvSpPr>
          <p:nvPr>
            <p:ph type="sldNum" sz="quarter" idx="5"/>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6A2DEC6-C541-4965-AE69-01C3D150F0C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2DEC6-C541-4965-AE69-01C3D150F0CB}" type="slidenum">
              <a:rPr lang="en-US" altLang="en-US" smtClean="0"/>
              <a:pPr>
                <a:defRPr/>
              </a:pPr>
              <a:t>13</a:t>
            </a:fld>
            <a:endParaRPr lang="en-US" altLang="en-US" dirty="0"/>
          </a:p>
        </p:txBody>
      </p:sp>
    </p:spTree>
    <p:extLst>
      <p:ext uri="{BB962C8B-B14F-4D97-AF65-F5344CB8AC3E}">
        <p14:creationId xmlns:p14="http://schemas.microsoft.com/office/powerpoint/2010/main" val="79323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93D73A2-907F-49E8-BD17-B298E77E2F84}"/>
              </a:ext>
            </a:extLst>
          </p:cNvPr>
          <p:cNvSpPr>
            <a:spLocks noGrp="1"/>
          </p:cNvSpPr>
          <p:nvPr>
            <p:ph type="dt" sz="half" idx="10"/>
          </p:nvPr>
        </p:nvSpPr>
        <p:spPr/>
        <p:txBody>
          <a:bodyPr/>
          <a:lstStyle>
            <a:lvl1pPr>
              <a:defRPr/>
            </a:lvl1pPr>
          </a:lstStyle>
          <a:p>
            <a:pPr>
              <a:defRPr/>
            </a:pPr>
            <a:fld id="{3E3F92F9-8875-405F-910F-466BB83E77DD}" type="datetimeFigureOut">
              <a:rPr lang="en-US" altLang="en-US"/>
              <a:pPr>
                <a:defRPr/>
              </a:pPr>
              <a:t>3/13/2025</a:t>
            </a:fld>
            <a:endParaRPr lang="en-US" altLang="en-US" dirty="0"/>
          </a:p>
        </p:txBody>
      </p:sp>
      <p:sp>
        <p:nvSpPr>
          <p:cNvPr id="5" name="Footer Placeholder 4">
            <a:extLst>
              <a:ext uri="{FF2B5EF4-FFF2-40B4-BE49-F238E27FC236}">
                <a16:creationId xmlns:a16="http://schemas.microsoft.com/office/drawing/2014/main" id="{BDD9E139-229B-40E4-820F-598CD95223B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EA3E75C-F827-40FF-B3CA-DF1BE2A6AE37}"/>
              </a:ext>
            </a:extLst>
          </p:cNvPr>
          <p:cNvSpPr>
            <a:spLocks noGrp="1"/>
          </p:cNvSpPr>
          <p:nvPr>
            <p:ph type="sldNum" sz="quarter" idx="12"/>
          </p:nvPr>
        </p:nvSpPr>
        <p:spPr/>
        <p:txBody>
          <a:bodyPr/>
          <a:lstStyle>
            <a:lvl1pPr>
              <a:defRPr/>
            </a:lvl1pPr>
          </a:lstStyle>
          <a:p>
            <a:pPr>
              <a:defRPr/>
            </a:pPr>
            <a:fld id="{B69919DD-17CF-4C41-A5B8-223175034329}" type="slidenum">
              <a:rPr lang="en-US" altLang="en-US"/>
              <a:pPr>
                <a:defRPr/>
              </a:pPr>
              <a:t>‹#›</a:t>
            </a:fld>
            <a:endParaRPr lang="en-US" altLang="en-US" dirty="0"/>
          </a:p>
        </p:txBody>
      </p:sp>
    </p:spTree>
    <p:extLst>
      <p:ext uri="{BB962C8B-B14F-4D97-AF65-F5344CB8AC3E}">
        <p14:creationId xmlns:p14="http://schemas.microsoft.com/office/powerpoint/2010/main" val="274449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A76658-5D44-482A-B526-A98516A946F1}"/>
              </a:ext>
            </a:extLst>
          </p:cNvPr>
          <p:cNvSpPr>
            <a:spLocks noGrp="1"/>
          </p:cNvSpPr>
          <p:nvPr>
            <p:ph type="dt" sz="half" idx="10"/>
          </p:nvPr>
        </p:nvSpPr>
        <p:spPr/>
        <p:txBody>
          <a:bodyPr/>
          <a:lstStyle>
            <a:lvl1pPr>
              <a:defRPr/>
            </a:lvl1pPr>
          </a:lstStyle>
          <a:p>
            <a:pPr>
              <a:defRPr/>
            </a:pPr>
            <a:fld id="{D02E3970-C6BF-4D61-9756-9BC8EF336572}" type="datetimeFigureOut">
              <a:rPr lang="en-US" altLang="en-US"/>
              <a:pPr>
                <a:defRPr/>
              </a:pPr>
              <a:t>3/13/2025</a:t>
            </a:fld>
            <a:endParaRPr lang="en-US" altLang="en-US" dirty="0"/>
          </a:p>
        </p:txBody>
      </p:sp>
      <p:sp>
        <p:nvSpPr>
          <p:cNvPr id="5" name="Footer Placeholder 4">
            <a:extLst>
              <a:ext uri="{FF2B5EF4-FFF2-40B4-BE49-F238E27FC236}">
                <a16:creationId xmlns:a16="http://schemas.microsoft.com/office/drawing/2014/main" id="{6552F3FC-6E7A-4EEC-B338-91C611599B0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CA79898-E976-4443-B24C-DB3AFAEF1998}"/>
              </a:ext>
            </a:extLst>
          </p:cNvPr>
          <p:cNvSpPr>
            <a:spLocks noGrp="1"/>
          </p:cNvSpPr>
          <p:nvPr>
            <p:ph type="sldNum" sz="quarter" idx="12"/>
          </p:nvPr>
        </p:nvSpPr>
        <p:spPr/>
        <p:txBody>
          <a:bodyPr/>
          <a:lstStyle>
            <a:lvl1pPr>
              <a:defRPr/>
            </a:lvl1pPr>
          </a:lstStyle>
          <a:p>
            <a:pPr>
              <a:defRPr/>
            </a:pPr>
            <a:fld id="{9C3A62EC-FA35-438E-A685-DB874BA177B0}" type="slidenum">
              <a:rPr lang="en-US" altLang="en-US"/>
              <a:pPr>
                <a:defRPr/>
              </a:pPr>
              <a:t>‹#›</a:t>
            </a:fld>
            <a:endParaRPr lang="en-US" altLang="en-US" dirty="0"/>
          </a:p>
        </p:txBody>
      </p:sp>
    </p:spTree>
    <p:extLst>
      <p:ext uri="{BB962C8B-B14F-4D97-AF65-F5344CB8AC3E}">
        <p14:creationId xmlns:p14="http://schemas.microsoft.com/office/powerpoint/2010/main" val="682935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989FC-338B-42C7-8711-324377A79664}"/>
              </a:ext>
            </a:extLst>
          </p:cNvPr>
          <p:cNvSpPr>
            <a:spLocks noGrp="1"/>
          </p:cNvSpPr>
          <p:nvPr>
            <p:ph type="dt" sz="half" idx="10"/>
          </p:nvPr>
        </p:nvSpPr>
        <p:spPr/>
        <p:txBody>
          <a:bodyPr/>
          <a:lstStyle>
            <a:lvl1pPr>
              <a:defRPr/>
            </a:lvl1pPr>
          </a:lstStyle>
          <a:p>
            <a:pPr>
              <a:defRPr/>
            </a:pPr>
            <a:fld id="{06EE8304-F95C-4547-8D61-94B9833EF096}" type="datetimeFigureOut">
              <a:rPr lang="en-US" altLang="en-US"/>
              <a:pPr>
                <a:defRPr/>
              </a:pPr>
              <a:t>3/13/2025</a:t>
            </a:fld>
            <a:endParaRPr lang="en-US" altLang="en-US" dirty="0"/>
          </a:p>
        </p:txBody>
      </p:sp>
      <p:sp>
        <p:nvSpPr>
          <p:cNvPr id="5" name="Footer Placeholder 4">
            <a:extLst>
              <a:ext uri="{FF2B5EF4-FFF2-40B4-BE49-F238E27FC236}">
                <a16:creationId xmlns:a16="http://schemas.microsoft.com/office/drawing/2014/main" id="{3EF81E6A-6E8C-4849-BD19-C474D241B29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DA5F99E-6665-4DA4-843A-5C8E407DDF5A}"/>
              </a:ext>
            </a:extLst>
          </p:cNvPr>
          <p:cNvSpPr>
            <a:spLocks noGrp="1"/>
          </p:cNvSpPr>
          <p:nvPr>
            <p:ph type="sldNum" sz="quarter" idx="12"/>
          </p:nvPr>
        </p:nvSpPr>
        <p:spPr/>
        <p:txBody>
          <a:bodyPr/>
          <a:lstStyle>
            <a:lvl1pPr>
              <a:defRPr/>
            </a:lvl1pPr>
          </a:lstStyle>
          <a:p>
            <a:pPr>
              <a:defRPr/>
            </a:pPr>
            <a:fld id="{03842EC1-B5A8-41A7-9A1F-594592BA3CEB}" type="slidenum">
              <a:rPr lang="en-US" altLang="en-US"/>
              <a:pPr>
                <a:defRPr/>
              </a:pPr>
              <a:t>‹#›</a:t>
            </a:fld>
            <a:endParaRPr lang="en-US" altLang="en-US" dirty="0"/>
          </a:p>
        </p:txBody>
      </p:sp>
    </p:spTree>
    <p:extLst>
      <p:ext uri="{BB962C8B-B14F-4D97-AF65-F5344CB8AC3E}">
        <p14:creationId xmlns:p14="http://schemas.microsoft.com/office/powerpoint/2010/main" val="384641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771525" y="2511654"/>
            <a:ext cx="6315075" cy="1552664"/>
          </a:xfrm>
        </p:spPr>
        <p:txBody>
          <a:bodyPr anchor="t" anchorCtr="0">
            <a:noAutofit/>
          </a:bodyPr>
          <a:lstStyle>
            <a:lvl1pPr>
              <a:defRPr sz="4050" spc="0" baseline="0"/>
            </a:lvl1pPr>
          </a:lstStyle>
          <a:p>
            <a:r>
              <a:rPr lang="en-US"/>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771525" y="4148539"/>
            <a:ext cx="4400550" cy="213473"/>
          </a:xfrm>
        </p:spPr>
        <p:txBody>
          <a:bodyPr/>
          <a:lstStyle>
            <a:lvl1pPr marL="0" indent="0">
              <a:buFontTx/>
              <a:buNone/>
              <a:defRPr sz="135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771525" y="4362011"/>
            <a:ext cx="2543175" cy="228600"/>
          </a:xfrm>
        </p:spPr>
        <p:txBody>
          <a:bodyPr/>
          <a:lstStyle>
            <a:lvl1pPr marL="0" indent="0">
              <a:buFontTx/>
              <a:buNone/>
              <a:defRPr sz="1350" b="0" i="0">
                <a:latin typeface="Roboto Slab Thin" pitchFamily="2" charset="0"/>
                <a:ea typeface="Roboto Slab Thin" pitchFamily="2" charset="0"/>
              </a:defRPr>
            </a:lvl1pPr>
          </a:lstStyle>
          <a:p>
            <a:pPr lvl="0"/>
            <a:r>
              <a:rPr lang="en-US"/>
              <a:t>Thursday, May 23, 2019</a:t>
            </a:r>
          </a:p>
        </p:txBody>
      </p:sp>
      <p:pic>
        <p:nvPicPr>
          <p:cNvPr id="2" name="Picture 1" descr="A yellow sign with blue text&#10;&#10;Description automatically generated">
            <a:extLst>
              <a:ext uri="{FF2B5EF4-FFF2-40B4-BE49-F238E27FC236}">
                <a16:creationId xmlns:a16="http://schemas.microsoft.com/office/drawing/2014/main" id="{7BC9E992-582E-AC6F-BDBE-0502DE095F92}"/>
              </a:ext>
            </a:extLst>
          </p:cNvPr>
          <p:cNvPicPr>
            <a:picLocks noChangeAspect="1"/>
          </p:cNvPicPr>
          <p:nvPr userDrawn="1"/>
        </p:nvPicPr>
        <p:blipFill>
          <a:blip r:embed="rId3"/>
          <a:stretch>
            <a:fillRect/>
          </a:stretch>
        </p:blipFill>
        <p:spPr>
          <a:xfrm>
            <a:off x="7112167" y="4472889"/>
            <a:ext cx="2031833" cy="677278"/>
          </a:xfrm>
          <a:prstGeom prst="rect">
            <a:avLst/>
          </a:prstGeom>
        </p:spPr>
      </p:pic>
    </p:spTree>
    <p:extLst>
      <p:ext uri="{BB962C8B-B14F-4D97-AF65-F5344CB8AC3E}">
        <p14:creationId xmlns:p14="http://schemas.microsoft.com/office/powerpoint/2010/main" val="184851846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8303F-EE24-4BE3-992A-FC60137B9237}"/>
              </a:ext>
            </a:extLst>
          </p:cNvPr>
          <p:cNvSpPr>
            <a:spLocks noGrp="1"/>
          </p:cNvSpPr>
          <p:nvPr>
            <p:ph type="dt" sz="half" idx="10"/>
          </p:nvPr>
        </p:nvSpPr>
        <p:spPr/>
        <p:txBody>
          <a:bodyPr/>
          <a:lstStyle>
            <a:lvl1pPr>
              <a:defRPr/>
            </a:lvl1pPr>
          </a:lstStyle>
          <a:p>
            <a:pPr>
              <a:defRPr/>
            </a:pPr>
            <a:fld id="{479F1B16-316B-43D0-A268-72D9269EDDDA}" type="datetimeFigureOut">
              <a:rPr lang="en-US" altLang="en-US"/>
              <a:pPr>
                <a:defRPr/>
              </a:pPr>
              <a:t>3/13/2025</a:t>
            </a:fld>
            <a:endParaRPr lang="en-US" altLang="en-US" dirty="0"/>
          </a:p>
        </p:txBody>
      </p:sp>
      <p:sp>
        <p:nvSpPr>
          <p:cNvPr id="5" name="Footer Placeholder 4">
            <a:extLst>
              <a:ext uri="{FF2B5EF4-FFF2-40B4-BE49-F238E27FC236}">
                <a16:creationId xmlns:a16="http://schemas.microsoft.com/office/drawing/2014/main" id="{6585287B-FED2-4B2C-BFE7-DBDA9501A3D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FD6E0CB-A224-4CA4-B664-AD8A1671D92E}"/>
              </a:ext>
            </a:extLst>
          </p:cNvPr>
          <p:cNvSpPr>
            <a:spLocks noGrp="1"/>
          </p:cNvSpPr>
          <p:nvPr>
            <p:ph type="sldNum" sz="quarter" idx="12"/>
          </p:nvPr>
        </p:nvSpPr>
        <p:spPr/>
        <p:txBody>
          <a:bodyPr/>
          <a:lstStyle>
            <a:lvl1pPr>
              <a:defRPr/>
            </a:lvl1pPr>
          </a:lstStyle>
          <a:p>
            <a:pPr>
              <a:defRPr/>
            </a:pPr>
            <a:fld id="{B17AD60A-CBE8-4742-BCCD-3991DD4F1757}" type="slidenum">
              <a:rPr lang="en-US" altLang="en-US"/>
              <a:pPr>
                <a:defRPr/>
              </a:pPr>
              <a:t>‹#›</a:t>
            </a:fld>
            <a:endParaRPr lang="en-US" altLang="en-US" dirty="0"/>
          </a:p>
        </p:txBody>
      </p:sp>
    </p:spTree>
    <p:extLst>
      <p:ext uri="{BB962C8B-B14F-4D97-AF65-F5344CB8AC3E}">
        <p14:creationId xmlns:p14="http://schemas.microsoft.com/office/powerpoint/2010/main" val="126792599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4CDA0F-71D1-4B1A-BFF6-8FF6598B0281}"/>
              </a:ext>
            </a:extLst>
          </p:cNvPr>
          <p:cNvSpPr>
            <a:spLocks noGrp="1"/>
          </p:cNvSpPr>
          <p:nvPr>
            <p:ph type="dt" sz="half" idx="10"/>
          </p:nvPr>
        </p:nvSpPr>
        <p:spPr/>
        <p:txBody>
          <a:bodyPr/>
          <a:lstStyle>
            <a:lvl1pPr>
              <a:defRPr/>
            </a:lvl1pPr>
          </a:lstStyle>
          <a:p>
            <a:pPr>
              <a:defRPr/>
            </a:pPr>
            <a:fld id="{F2D6A777-A63B-4D25-828B-7DFC4D24371F}" type="datetimeFigureOut">
              <a:rPr lang="en-US" altLang="en-US"/>
              <a:pPr>
                <a:defRPr/>
              </a:pPr>
              <a:t>3/13/2025</a:t>
            </a:fld>
            <a:endParaRPr lang="en-US" altLang="en-US" dirty="0"/>
          </a:p>
        </p:txBody>
      </p:sp>
      <p:sp>
        <p:nvSpPr>
          <p:cNvPr id="5" name="Footer Placeholder 4">
            <a:extLst>
              <a:ext uri="{FF2B5EF4-FFF2-40B4-BE49-F238E27FC236}">
                <a16:creationId xmlns:a16="http://schemas.microsoft.com/office/drawing/2014/main" id="{ADF2B4BF-4F56-4808-AAEE-1F159A4A041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961F7C7-38C2-4651-8E08-686E9848E136}"/>
              </a:ext>
            </a:extLst>
          </p:cNvPr>
          <p:cNvSpPr>
            <a:spLocks noGrp="1"/>
          </p:cNvSpPr>
          <p:nvPr>
            <p:ph type="sldNum" sz="quarter" idx="12"/>
          </p:nvPr>
        </p:nvSpPr>
        <p:spPr/>
        <p:txBody>
          <a:bodyPr/>
          <a:lstStyle>
            <a:lvl1pPr>
              <a:defRPr/>
            </a:lvl1pPr>
          </a:lstStyle>
          <a:p>
            <a:pPr>
              <a:defRPr/>
            </a:pPr>
            <a:fld id="{EAD3D0B4-4D7F-47F7-945C-440677626D88}" type="slidenum">
              <a:rPr lang="en-US" altLang="en-US"/>
              <a:pPr>
                <a:defRPr/>
              </a:pPr>
              <a:t>‹#›</a:t>
            </a:fld>
            <a:endParaRPr lang="en-US" altLang="en-US" dirty="0"/>
          </a:p>
        </p:txBody>
      </p:sp>
    </p:spTree>
    <p:extLst>
      <p:ext uri="{BB962C8B-B14F-4D97-AF65-F5344CB8AC3E}">
        <p14:creationId xmlns:p14="http://schemas.microsoft.com/office/powerpoint/2010/main" val="47346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FC07E09-F5C7-4DBF-BD45-0B6A8A2A992B}"/>
              </a:ext>
            </a:extLst>
          </p:cNvPr>
          <p:cNvSpPr>
            <a:spLocks noGrp="1"/>
          </p:cNvSpPr>
          <p:nvPr>
            <p:ph type="dt" sz="half" idx="10"/>
          </p:nvPr>
        </p:nvSpPr>
        <p:spPr/>
        <p:txBody>
          <a:bodyPr/>
          <a:lstStyle>
            <a:lvl1pPr>
              <a:defRPr/>
            </a:lvl1pPr>
          </a:lstStyle>
          <a:p>
            <a:pPr>
              <a:defRPr/>
            </a:pPr>
            <a:fld id="{3A06A120-8AA3-4C04-9FEF-8A4C3868FFB7}" type="datetimeFigureOut">
              <a:rPr lang="en-US" altLang="en-US"/>
              <a:pPr>
                <a:defRPr/>
              </a:pPr>
              <a:t>3/13/2025</a:t>
            </a:fld>
            <a:endParaRPr lang="en-US" altLang="en-US" dirty="0"/>
          </a:p>
        </p:txBody>
      </p:sp>
      <p:sp>
        <p:nvSpPr>
          <p:cNvPr id="6" name="Footer Placeholder 4">
            <a:extLst>
              <a:ext uri="{FF2B5EF4-FFF2-40B4-BE49-F238E27FC236}">
                <a16:creationId xmlns:a16="http://schemas.microsoft.com/office/drawing/2014/main" id="{58E22E57-3563-4BCD-96F5-79ABD102517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D7C431C-60A1-4188-98CC-DDD2FA2A430E}"/>
              </a:ext>
            </a:extLst>
          </p:cNvPr>
          <p:cNvSpPr>
            <a:spLocks noGrp="1"/>
          </p:cNvSpPr>
          <p:nvPr>
            <p:ph type="sldNum" sz="quarter" idx="12"/>
          </p:nvPr>
        </p:nvSpPr>
        <p:spPr/>
        <p:txBody>
          <a:bodyPr/>
          <a:lstStyle>
            <a:lvl1pPr>
              <a:defRPr/>
            </a:lvl1pPr>
          </a:lstStyle>
          <a:p>
            <a:pPr>
              <a:defRPr/>
            </a:pPr>
            <a:fld id="{EA8261C2-FC5C-43BA-9E59-67309A6805CE}" type="slidenum">
              <a:rPr lang="en-US" altLang="en-US"/>
              <a:pPr>
                <a:defRPr/>
              </a:pPr>
              <a:t>‹#›</a:t>
            </a:fld>
            <a:endParaRPr lang="en-US" altLang="en-US" dirty="0"/>
          </a:p>
        </p:txBody>
      </p:sp>
    </p:spTree>
    <p:extLst>
      <p:ext uri="{BB962C8B-B14F-4D97-AF65-F5344CB8AC3E}">
        <p14:creationId xmlns:p14="http://schemas.microsoft.com/office/powerpoint/2010/main" val="2415305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A5848EE-CACB-4FC0-8753-CABBBC84983B}"/>
              </a:ext>
            </a:extLst>
          </p:cNvPr>
          <p:cNvSpPr>
            <a:spLocks noGrp="1"/>
          </p:cNvSpPr>
          <p:nvPr>
            <p:ph type="dt" sz="half" idx="10"/>
          </p:nvPr>
        </p:nvSpPr>
        <p:spPr/>
        <p:txBody>
          <a:bodyPr/>
          <a:lstStyle>
            <a:lvl1pPr>
              <a:defRPr/>
            </a:lvl1pPr>
          </a:lstStyle>
          <a:p>
            <a:pPr>
              <a:defRPr/>
            </a:pPr>
            <a:fld id="{78611831-C769-4C03-84A8-554AEF2B07BF}" type="datetimeFigureOut">
              <a:rPr lang="en-US" altLang="en-US"/>
              <a:pPr>
                <a:defRPr/>
              </a:pPr>
              <a:t>3/13/2025</a:t>
            </a:fld>
            <a:endParaRPr lang="en-US" altLang="en-US" dirty="0"/>
          </a:p>
        </p:txBody>
      </p:sp>
      <p:sp>
        <p:nvSpPr>
          <p:cNvPr id="8" name="Footer Placeholder 4">
            <a:extLst>
              <a:ext uri="{FF2B5EF4-FFF2-40B4-BE49-F238E27FC236}">
                <a16:creationId xmlns:a16="http://schemas.microsoft.com/office/drawing/2014/main" id="{3068B657-3859-4ED2-A522-C29AE79594EA}"/>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106CD50C-0393-4C3E-8304-807A62ACCEFC}"/>
              </a:ext>
            </a:extLst>
          </p:cNvPr>
          <p:cNvSpPr>
            <a:spLocks noGrp="1"/>
          </p:cNvSpPr>
          <p:nvPr>
            <p:ph type="sldNum" sz="quarter" idx="12"/>
          </p:nvPr>
        </p:nvSpPr>
        <p:spPr/>
        <p:txBody>
          <a:bodyPr/>
          <a:lstStyle>
            <a:lvl1pPr>
              <a:defRPr/>
            </a:lvl1pPr>
          </a:lstStyle>
          <a:p>
            <a:pPr>
              <a:defRPr/>
            </a:pPr>
            <a:fld id="{D6288A50-5FE4-4AFB-BB19-53F8EEE9B119}" type="slidenum">
              <a:rPr lang="en-US" altLang="en-US"/>
              <a:pPr>
                <a:defRPr/>
              </a:pPr>
              <a:t>‹#›</a:t>
            </a:fld>
            <a:endParaRPr lang="en-US" altLang="en-US" dirty="0"/>
          </a:p>
        </p:txBody>
      </p:sp>
    </p:spTree>
    <p:extLst>
      <p:ext uri="{BB962C8B-B14F-4D97-AF65-F5344CB8AC3E}">
        <p14:creationId xmlns:p14="http://schemas.microsoft.com/office/powerpoint/2010/main" val="1287269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E897C03-8563-4B77-B13F-680AB15B81D6}"/>
              </a:ext>
            </a:extLst>
          </p:cNvPr>
          <p:cNvSpPr>
            <a:spLocks noGrp="1"/>
          </p:cNvSpPr>
          <p:nvPr>
            <p:ph type="dt" sz="half" idx="10"/>
          </p:nvPr>
        </p:nvSpPr>
        <p:spPr/>
        <p:txBody>
          <a:bodyPr/>
          <a:lstStyle>
            <a:lvl1pPr>
              <a:defRPr/>
            </a:lvl1pPr>
          </a:lstStyle>
          <a:p>
            <a:pPr>
              <a:defRPr/>
            </a:pPr>
            <a:fld id="{A2CB5492-6A57-4C1D-8B98-265702C8949C}" type="datetimeFigureOut">
              <a:rPr lang="en-US" altLang="en-US"/>
              <a:pPr>
                <a:defRPr/>
              </a:pPr>
              <a:t>3/13/2025</a:t>
            </a:fld>
            <a:endParaRPr lang="en-US" altLang="en-US" dirty="0"/>
          </a:p>
        </p:txBody>
      </p:sp>
      <p:sp>
        <p:nvSpPr>
          <p:cNvPr id="4" name="Footer Placeholder 4">
            <a:extLst>
              <a:ext uri="{FF2B5EF4-FFF2-40B4-BE49-F238E27FC236}">
                <a16:creationId xmlns:a16="http://schemas.microsoft.com/office/drawing/2014/main" id="{787267D9-5DBA-4C04-BE48-B2F6EC402E0B}"/>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C723975-6654-4C41-9D27-503E24625895}"/>
              </a:ext>
            </a:extLst>
          </p:cNvPr>
          <p:cNvSpPr>
            <a:spLocks noGrp="1"/>
          </p:cNvSpPr>
          <p:nvPr>
            <p:ph type="sldNum" sz="quarter" idx="12"/>
          </p:nvPr>
        </p:nvSpPr>
        <p:spPr/>
        <p:txBody>
          <a:bodyPr/>
          <a:lstStyle>
            <a:lvl1pPr>
              <a:defRPr/>
            </a:lvl1pPr>
          </a:lstStyle>
          <a:p>
            <a:pPr>
              <a:defRPr/>
            </a:pPr>
            <a:fld id="{E8E74927-A4AC-444C-BB01-5551AD9976F5}" type="slidenum">
              <a:rPr lang="en-US" altLang="en-US"/>
              <a:pPr>
                <a:defRPr/>
              </a:pPr>
              <a:t>‹#›</a:t>
            </a:fld>
            <a:endParaRPr lang="en-US" altLang="en-US" dirty="0"/>
          </a:p>
        </p:txBody>
      </p:sp>
    </p:spTree>
    <p:extLst>
      <p:ext uri="{BB962C8B-B14F-4D97-AF65-F5344CB8AC3E}">
        <p14:creationId xmlns:p14="http://schemas.microsoft.com/office/powerpoint/2010/main" val="10135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FE4C758-4FCC-4554-8DF1-D3A763DAF01E}"/>
              </a:ext>
            </a:extLst>
          </p:cNvPr>
          <p:cNvSpPr>
            <a:spLocks noGrp="1"/>
          </p:cNvSpPr>
          <p:nvPr>
            <p:ph type="dt" sz="half" idx="10"/>
          </p:nvPr>
        </p:nvSpPr>
        <p:spPr/>
        <p:txBody>
          <a:bodyPr/>
          <a:lstStyle>
            <a:lvl1pPr>
              <a:defRPr/>
            </a:lvl1pPr>
          </a:lstStyle>
          <a:p>
            <a:pPr>
              <a:defRPr/>
            </a:pPr>
            <a:fld id="{B5BF26C2-581A-43F9-8F10-8FC1F3DFAE6F}" type="datetimeFigureOut">
              <a:rPr lang="en-US" altLang="en-US"/>
              <a:pPr>
                <a:defRPr/>
              </a:pPr>
              <a:t>3/13/2025</a:t>
            </a:fld>
            <a:endParaRPr lang="en-US" altLang="en-US" dirty="0"/>
          </a:p>
        </p:txBody>
      </p:sp>
      <p:sp>
        <p:nvSpPr>
          <p:cNvPr id="3" name="Footer Placeholder 4">
            <a:extLst>
              <a:ext uri="{FF2B5EF4-FFF2-40B4-BE49-F238E27FC236}">
                <a16:creationId xmlns:a16="http://schemas.microsoft.com/office/drawing/2014/main" id="{1885447D-FFD3-45F6-A2C0-B5CA51CDA72F}"/>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F3E8E47-CC7C-4602-A1BB-CF26D0DB345A}"/>
              </a:ext>
            </a:extLst>
          </p:cNvPr>
          <p:cNvSpPr>
            <a:spLocks noGrp="1"/>
          </p:cNvSpPr>
          <p:nvPr>
            <p:ph type="sldNum" sz="quarter" idx="12"/>
          </p:nvPr>
        </p:nvSpPr>
        <p:spPr/>
        <p:txBody>
          <a:bodyPr/>
          <a:lstStyle>
            <a:lvl1pPr>
              <a:defRPr/>
            </a:lvl1pPr>
          </a:lstStyle>
          <a:p>
            <a:pPr>
              <a:defRPr/>
            </a:pPr>
            <a:fld id="{8413C09F-94CF-4D3C-90BD-2266F4A04828}" type="slidenum">
              <a:rPr lang="en-US" altLang="en-US"/>
              <a:pPr>
                <a:defRPr/>
              </a:pPr>
              <a:t>‹#›</a:t>
            </a:fld>
            <a:endParaRPr lang="en-US" altLang="en-US" dirty="0"/>
          </a:p>
        </p:txBody>
      </p:sp>
    </p:spTree>
    <p:extLst>
      <p:ext uri="{BB962C8B-B14F-4D97-AF65-F5344CB8AC3E}">
        <p14:creationId xmlns:p14="http://schemas.microsoft.com/office/powerpoint/2010/main" val="175878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B5CE0AEF-5D06-4FE1-BA31-A19AC740B74F}"/>
              </a:ext>
            </a:extLst>
          </p:cNvPr>
          <p:cNvSpPr>
            <a:spLocks noGrp="1"/>
          </p:cNvSpPr>
          <p:nvPr>
            <p:ph type="dt" sz="half" idx="10"/>
          </p:nvPr>
        </p:nvSpPr>
        <p:spPr/>
        <p:txBody>
          <a:bodyPr/>
          <a:lstStyle>
            <a:lvl1pPr>
              <a:defRPr/>
            </a:lvl1pPr>
          </a:lstStyle>
          <a:p>
            <a:pPr>
              <a:defRPr/>
            </a:pPr>
            <a:fld id="{1D5FAA17-DF1F-46BF-B316-CDAE13E0AA58}" type="datetimeFigureOut">
              <a:rPr lang="en-US" altLang="en-US"/>
              <a:pPr>
                <a:defRPr/>
              </a:pPr>
              <a:t>3/13/2025</a:t>
            </a:fld>
            <a:endParaRPr lang="en-US" altLang="en-US" dirty="0"/>
          </a:p>
        </p:txBody>
      </p:sp>
      <p:sp>
        <p:nvSpPr>
          <p:cNvPr id="6" name="Footer Placeholder 4">
            <a:extLst>
              <a:ext uri="{FF2B5EF4-FFF2-40B4-BE49-F238E27FC236}">
                <a16:creationId xmlns:a16="http://schemas.microsoft.com/office/drawing/2014/main" id="{2DFA1B33-477E-42F3-AB18-AC3A3786923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5EC9D4A-BA4B-4BDA-B089-9860526682B0}"/>
              </a:ext>
            </a:extLst>
          </p:cNvPr>
          <p:cNvSpPr>
            <a:spLocks noGrp="1"/>
          </p:cNvSpPr>
          <p:nvPr>
            <p:ph type="sldNum" sz="quarter" idx="12"/>
          </p:nvPr>
        </p:nvSpPr>
        <p:spPr/>
        <p:txBody>
          <a:bodyPr/>
          <a:lstStyle>
            <a:lvl1pPr>
              <a:defRPr/>
            </a:lvl1pPr>
          </a:lstStyle>
          <a:p>
            <a:pPr>
              <a:defRPr/>
            </a:pPr>
            <a:fld id="{E09B0EB7-AEB9-4970-8428-6F2A1EF66AB2}" type="slidenum">
              <a:rPr lang="en-US" altLang="en-US"/>
              <a:pPr>
                <a:defRPr/>
              </a:pPr>
              <a:t>‹#›</a:t>
            </a:fld>
            <a:endParaRPr lang="en-US" altLang="en-US" dirty="0"/>
          </a:p>
        </p:txBody>
      </p:sp>
    </p:spTree>
    <p:extLst>
      <p:ext uri="{BB962C8B-B14F-4D97-AF65-F5344CB8AC3E}">
        <p14:creationId xmlns:p14="http://schemas.microsoft.com/office/powerpoint/2010/main" val="194914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7CB4C132-D8D7-46EF-959C-130133F1B756}"/>
              </a:ext>
            </a:extLst>
          </p:cNvPr>
          <p:cNvSpPr>
            <a:spLocks noGrp="1"/>
          </p:cNvSpPr>
          <p:nvPr>
            <p:ph type="dt" sz="half" idx="10"/>
          </p:nvPr>
        </p:nvSpPr>
        <p:spPr/>
        <p:txBody>
          <a:bodyPr/>
          <a:lstStyle>
            <a:lvl1pPr>
              <a:defRPr/>
            </a:lvl1pPr>
          </a:lstStyle>
          <a:p>
            <a:pPr>
              <a:defRPr/>
            </a:pPr>
            <a:fld id="{2C4B7978-E8F6-44FE-A5D9-E3EC116BF7F3}" type="datetimeFigureOut">
              <a:rPr lang="en-US" altLang="en-US"/>
              <a:pPr>
                <a:defRPr/>
              </a:pPr>
              <a:t>3/13/2025</a:t>
            </a:fld>
            <a:endParaRPr lang="en-US" altLang="en-US" dirty="0"/>
          </a:p>
        </p:txBody>
      </p:sp>
      <p:sp>
        <p:nvSpPr>
          <p:cNvPr id="6" name="Footer Placeholder 4">
            <a:extLst>
              <a:ext uri="{FF2B5EF4-FFF2-40B4-BE49-F238E27FC236}">
                <a16:creationId xmlns:a16="http://schemas.microsoft.com/office/drawing/2014/main" id="{6A67A39B-EC6B-4373-8918-E352C9A149D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CE6A842-A9A6-4D44-8211-F88B578D1D12}"/>
              </a:ext>
            </a:extLst>
          </p:cNvPr>
          <p:cNvSpPr>
            <a:spLocks noGrp="1"/>
          </p:cNvSpPr>
          <p:nvPr>
            <p:ph type="sldNum" sz="quarter" idx="12"/>
          </p:nvPr>
        </p:nvSpPr>
        <p:spPr/>
        <p:txBody>
          <a:bodyPr/>
          <a:lstStyle>
            <a:lvl1pPr>
              <a:defRPr/>
            </a:lvl1pPr>
          </a:lstStyle>
          <a:p>
            <a:pPr>
              <a:defRPr/>
            </a:pPr>
            <a:fld id="{F47CFC52-04A6-4133-AF46-466883354AA4}" type="slidenum">
              <a:rPr lang="en-US" altLang="en-US"/>
              <a:pPr>
                <a:defRPr/>
              </a:pPr>
              <a:t>‹#›</a:t>
            </a:fld>
            <a:endParaRPr lang="en-US" altLang="en-US" dirty="0"/>
          </a:p>
        </p:txBody>
      </p:sp>
    </p:spTree>
    <p:extLst>
      <p:ext uri="{BB962C8B-B14F-4D97-AF65-F5344CB8AC3E}">
        <p14:creationId xmlns:p14="http://schemas.microsoft.com/office/powerpoint/2010/main" val="261196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2E7EC1D-5214-4B52-A3FA-0B5F5B2E9A0D}"/>
              </a:ext>
            </a:extLst>
          </p:cNvPr>
          <p:cNvSpPr>
            <a:spLocks noGrp="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79F288B-62B7-45D0-9832-CF15FEF8EF83}"/>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791DEAA-E264-4B1A-95B5-AEC0608FAA4B}"/>
              </a:ext>
            </a:extLst>
          </p:cNvPr>
          <p:cNvSpPr>
            <a:spLocks noGrp="1"/>
          </p:cNvSpPr>
          <p:nvPr>
            <p:ph type="dt" sz="half" idx="2"/>
          </p:nvPr>
        </p:nvSpPr>
        <p:spPr>
          <a:xfrm>
            <a:off x="457200" y="4767263"/>
            <a:ext cx="2133600"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defRPr>
            </a:lvl1pPr>
          </a:lstStyle>
          <a:p>
            <a:pPr>
              <a:defRPr/>
            </a:pPr>
            <a:fld id="{5F444238-F10B-46C0-A7B4-05511BA5E933}" type="datetimeFigureOut">
              <a:rPr lang="en-US" altLang="en-US"/>
              <a:pPr>
                <a:defRPr/>
              </a:pPr>
              <a:t>3/13/2025</a:t>
            </a:fld>
            <a:endParaRPr lang="en-US" altLang="en-US" dirty="0"/>
          </a:p>
        </p:txBody>
      </p:sp>
      <p:sp>
        <p:nvSpPr>
          <p:cNvPr id="5" name="Footer Placeholder 4">
            <a:extLst>
              <a:ext uri="{FF2B5EF4-FFF2-40B4-BE49-F238E27FC236}">
                <a16:creationId xmlns:a16="http://schemas.microsoft.com/office/drawing/2014/main" id="{C2B0CDFC-9B36-47CE-A7EF-B93E75FCB232}"/>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B4AC0631-2B71-4405-84BC-10DE7330CC4F}"/>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AFB89945-938C-4891-B92D-41697B7AC54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342900" rtl="0" eaLnBrk="0" fontAlgn="base" hangingPunct="0">
        <a:spcBef>
          <a:spcPct val="0"/>
        </a:spcBef>
        <a:spcAft>
          <a:spcPct val="0"/>
        </a:spcAft>
        <a:defRPr sz="3300" kern="1200">
          <a:solidFill>
            <a:schemeClr val="tx1"/>
          </a:solidFill>
          <a:latin typeface="+mj-lt"/>
          <a:ea typeface="MS PGothic" panose="020B0600070205080204" pitchFamily="34" charset="-128"/>
          <a:cs typeface="+mj-cs"/>
        </a:defRPr>
      </a:lvl1pPr>
      <a:lvl2pPr algn="ctr" defTabSz="342900" rtl="0" eaLnBrk="0" fontAlgn="base" hangingPunct="0">
        <a:spcBef>
          <a:spcPct val="0"/>
        </a:spcBef>
        <a:spcAft>
          <a:spcPct val="0"/>
        </a:spcAft>
        <a:defRPr sz="3300">
          <a:solidFill>
            <a:schemeClr val="tx1"/>
          </a:solidFill>
          <a:latin typeface="Calibri" pitchFamily="34" charset="0"/>
          <a:ea typeface="MS PGothic" panose="020B0600070205080204" pitchFamily="34" charset="-128"/>
        </a:defRPr>
      </a:lvl2pPr>
      <a:lvl3pPr algn="ctr" defTabSz="342900" rtl="0" eaLnBrk="0" fontAlgn="base" hangingPunct="0">
        <a:spcBef>
          <a:spcPct val="0"/>
        </a:spcBef>
        <a:spcAft>
          <a:spcPct val="0"/>
        </a:spcAft>
        <a:defRPr sz="3300">
          <a:solidFill>
            <a:schemeClr val="tx1"/>
          </a:solidFill>
          <a:latin typeface="Calibri" pitchFamily="34" charset="0"/>
          <a:ea typeface="MS PGothic" panose="020B0600070205080204" pitchFamily="34" charset="-128"/>
        </a:defRPr>
      </a:lvl3pPr>
      <a:lvl4pPr algn="ctr" defTabSz="342900" rtl="0" eaLnBrk="0" fontAlgn="base" hangingPunct="0">
        <a:spcBef>
          <a:spcPct val="0"/>
        </a:spcBef>
        <a:spcAft>
          <a:spcPct val="0"/>
        </a:spcAft>
        <a:defRPr sz="3300">
          <a:solidFill>
            <a:schemeClr val="tx1"/>
          </a:solidFill>
          <a:latin typeface="Calibri" pitchFamily="34" charset="0"/>
          <a:ea typeface="MS PGothic" panose="020B0600070205080204" pitchFamily="34" charset="-128"/>
        </a:defRPr>
      </a:lvl4pPr>
      <a:lvl5pPr algn="ctr" defTabSz="342900" rtl="0" eaLnBrk="0" fontAlgn="base" hangingPunct="0">
        <a:spcBef>
          <a:spcPct val="0"/>
        </a:spcBef>
        <a:spcAft>
          <a:spcPct val="0"/>
        </a:spcAft>
        <a:defRPr sz="3300">
          <a:solidFill>
            <a:schemeClr val="tx1"/>
          </a:solidFill>
          <a:latin typeface="Calibri" pitchFamily="34" charset="0"/>
          <a:ea typeface="MS PGothic" panose="020B0600070205080204" pitchFamily="34" charset="-128"/>
        </a:defRPr>
      </a:lvl5pPr>
      <a:lvl6pPr marL="342900" algn="ctr" defTabSz="342900" rtl="0" fontAlgn="base">
        <a:spcBef>
          <a:spcPct val="0"/>
        </a:spcBef>
        <a:spcAft>
          <a:spcPct val="0"/>
        </a:spcAft>
        <a:defRPr sz="3300">
          <a:solidFill>
            <a:schemeClr val="tx1"/>
          </a:solidFill>
          <a:latin typeface="Calibri" pitchFamily="34" charset="0"/>
        </a:defRPr>
      </a:lvl6pPr>
      <a:lvl7pPr marL="685800" algn="ctr" defTabSz="342900" rtl="0" fontAlgn="base">
        <a:spcBef>
          <a:spcPct val="0"/>
        </a:spcBef>
        <a:spcAft>
          <a:spcPct val="0"/>
        </a:spcAft>
        <a:defRPr sz="3300">
          <a:solidFill>
            <a:schemeClr val="tx1"/>
          </a:solidFill>
          <a:latin typeface="Calibri" pitchFamily="34" charset="0"/>
        </a:defRPr>
      </a:lvl7pPr>
      <a:lvl8pPr marL="1028700" algn="ctr" defTabSz="342900" rtl="0" fontAlgn="base">
        <a:spcBef>
          <a:spcPct val="0"/>
        </a:spcBef>
        <a:spcAft>
          <a:spcPct val="0"/>
        </a:spcAft>
        <a:defRPr sz="3300">
          <a:solidFill>
            <a:schemeClr val="tx1"/>
          </a:solidFill>
          <a:latin typeface="Calibri" pitchFamily="34" charset="0"/>
        </a:defRPr>
      </a:lvl8pPr>
      <a:lvl9pPr marL="1371600" algn="ctr" defTabSz="342900" rtl="0" fontAlgn="base">
        <a:spcBef>
          <a:spcPct val="0"/>
        </a:spcBef>
        <a:spcAft>
          <a:spcPct val="0"/>
        </a:spcAft>
        <a:defRPr sz="3300">
          <a:solidFill>
            <a:schemeClr val="tx1"/>
          </a:solidFill>
          <a:latin typeface="Calibri"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toledo.edu/depts/facaffair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utoledo.edu/depts/facaffairs/medicine/pdf/Final.FacultyRulesandRegs12.14.20.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847F-3401-D84D-B246-F330558831B6}"/>
              </a:ext>
            </a:extLst>
          </p:cNvPr>
          <p:cNvSpPr>
            <a:spLocks noGrp="1"/>
          </p:cNvSpPr>
          <p:nvPr>
            <p:ph type="title"/>
          </p:nvPr>
        </p:nvSpPr>
        <p:spPr>
          <a:xfrm>
            <a:off x="321099" y="367323"/>
            <a:ext cx="8503421" cy="1754325"/>
          </a:xfrm>
        </p:spPr>
        <p:txBody>
          <a:bodyPr/>
          <a:lstStyle/>
          <a:p>
            <a:r>
              <a:rPr lang="en-US" altLang="en-US" sz="5800" b="1" dirty="0">
                <a:solidFill>
                  <a:srgbClr val="FFD200"/>
                </a:solidFill>
                <a:latin typeface="Source Sans Pro" panose="020B0503030403020204" pitchFamily="34" charset="77"/>
              </a:rPr>
              <a:t>Promotion &amp; Tenure</a:t>
            </a:r>
            <a:br>
              <a:rPr lang="en-US" altLang="en-US" sz="5800" b="1" dirty="0">
                <a:solidFill>
                  <a:srgbClr val="FFD200"/>
                </a:solidFill>
                <a:latin typeface="Source Sans Pro" panose="020B0503030403020204" pitchFamily="34" charset="77"/>
              </a:rPr>
            </a:br>
            <a:r>
              <a:rPr lang="en-US" altLang="en-US" sz="5800" b="1" dirty="0">
                <a:solidFill>
                  <a:srgbClr val="FFD200"/>
                </a:solidFill>
                <a:latin typeface="Source Sans Pro" panose="020B0503030403020204" pitchFamily="34" charset="77"/>
              </a:rPr>
              <a:t>Workshop</a:t>
            </a:r>
            <a:endParaRPr lang="en-US" sz="5800" dirty="0">
              <a:solidFill>
                <a:srgbClr val="FFD200"/>
              </a:solidFill>
            </a:endParaRPr>
          </a:p>
        </p:txBody>
      </p:sp>
      <p:sp>
        <p:nvSpPr>
          <p:cNvPr id="4" name="Text Placeholder 3">
            <a:extLst>
              <a:ext uri="{FF2B5EF4-FFF2-40B4-BE49-F238E27FC236}">
                <a16:creationId xmlns:a16="http://schemas.microsoft.com/office/drawing/2014/main" id="{862D806B-CD32-3244-B027-5B2B0A3F924A}"/>
              </a:ext>
            </a:extLst>
          </p:cNvPr>
          <p:cNvSpPr>
            <a:spLocks noGrp="1"/>
          </p:cNvSpPr>
          <p:nvPr>
            <p:ph type="body" sz="quarter" idx="10"/>
          </p:nvPr>
        </p:nvSpPr>
        <p:spPr>
          <a:xfrm>
            <a:off x="141349" y="4738321"/>
            <a:ext cx="2694398" cy="310169"/>
          </a:xfrm>
        </p:spPr>
        <p:txBody>
          <a:bodyPr vert="horz" wrap="square" lIns="0" tIns="0" rIns="0" bIns="0" numCol="1" rtlCol="0" anchor="t" anchorCtr="0" compatLnSpc="1">
            <a:prstTxWarp prst="textNoShape">
              <a:avLst/>
            </a:prstTxWarp>
            <a:noAutofit/>
          </a:bodyPr>
          <a:lstStyle/>
          <a:p>
            <a:r>
              <a:rPr lang="en-US" sz="1800" dirty="0">
                <a:solidFill>
                  <a:schemeClr val="bg1"/>
                </a:solidFill>
                <a:latin typeface="Source Sans Pro" panose="020B0503030403020204" pitchFamily="34" charset="0"/>
                <a:ea typeface="Source Sans Pro" panose="020B0503030403020204" pitchFamily="34" charset="0"/>
                <a:cs typeface="Roboto Slab Thin"/>
              </a:rPr>
              <a:t>March 2025</a:t>
            </a:r>
          </a:p>
        </p:txBody>
      </p:sp>
      <p:sp>
        <p:nvSpPr>
          <p:cNvPr id="3" name="TextBox 2">
            <a:extLst>
              <a:ext uri="{FF2B5EF4-FFF2-40B4-BE49-F238E27FC236}">
                <a16:creationId xmlns:a16="http://schemas.microsoft.com/office/drawing/2014/main" id="{D73AA577-825F-8CA8-C7E7-653CE9CB49B3}"/>
              </a:ext>
            </a:extLst>
          </p:cNvPr>
          <p:cNvSpPr txBox="1"/>
          <p:nvPr/>
        </p:nvSpPr>
        <p:spPr>
          <a:xfrm>
            <a:off x="250962" y="2557443"/>
            <a:ext cx="8642109" cy="1815882"/>
          </a:xfrm>
          <a:prstGeom prst="rect">
            <a:avLst/>
          </a:prstGeom>
          <a:noFill/>
        </p:spPr>
        <p:txBody>
          <a:bodyPr wrap="none" rtlCol="0">
            <a:spAutoFit/>
          </a:bodyPr>
          <a:lstStyle/>
          <a:p>
            <a:pPr algn="ctr" eaLnBrk="1" fontAlgn="auto" hangingPunct="1">
              <a:spcAft>
                <a:spcPts val="0"/>
              </a:spcAft>
              <a:defRPr/>
            </a:pPr>
            <a:r>
              <a:rPr lang="en-US" sz="2800" b="1" dirty="0">
                <a:solidFill>
                  <a:schemeClr val="bg1"/>
                </a:solidFill>
                <a:latin typeface="Source Sans Pro" panose="020B0503030403020204" pitchFamily="34" charset="77"/>
                <a:ea typeface="+mn-ea"/>
              </a:rPr>
              <a:t>Wafaa Hanna, M.B.A., Director</a:t>
            </a:r>
          </a:p>
          <a:p>
            <a:pPr algn="ctr" eaLnBrk="1" fontAlgn="auto" hangingPunct="1">
              <a:spcAft>
                <a:spcPts val="0"/>
              </a:spcAft>
              <a:defRPr/>
            </a:pPr>
            <a:r>
              <a:rPr lang="en-US" sz="2800" b="1" dirty="0">
                <a:solidFill>
                  <a:schemeClr val="bg1"/>
                </a:solidFill>
                <a:latin typeface="Source Sans Pro" panose="020B0503030403020204" pitchFamily="34" charset="77"/>
                <a:ea typeface="+mn-ea"/>
              </a:rPr>
              <a:t>Office of Faculty Affairs and Development</a:t>
            </a:r>
          </a:p>
          <a:p>
            <a:pPr algn="ctr" eaLnBrk="1" fontAlgn="auto" hangingPunct="1">
              <a:spcAft>
                <a:spcPts val="0"/>
              </a:spcAft>
              <a:defRPr/>
            </a:pPr>
            <a:r>
              <a:rPr lang="en-US" sz="2800" b="1" dirty="0">
                <a:solidFill>
                  <a:schemeClr val="bg1"/>
                </a:solidFill>
                <a:latin typeface="Source Sans Pro" panose="020B0503030403020204" pitchFamily="34" charset="77"/>
                <a:ea typeface="+mn-ea"/>
              </a:rPr>
              <a:t>Dinkar Kaw, M.D., Chair of the COMLS APT Committee</a:t>
            </a:r>
          </a:p>
          <a:p>
            <a:pPr algn="ctr" eaLnBrk="1" fontAlgn="auto" hangingPunct="1">
              <a:spcAft>
                <a:spcPts val="0"/>
              </a:spcAft>
              <a:defRPr/>
            </a:pPr>
            <a:r>
              <a:rPr lang="en-US" sz="2800" b="1" dirty="0">
                <a:solidFill>
                  <a:schemeClr val="bg1"/>
                </a:solidFill>
                <a:latin typeface="Source Sans Pro" panose="020B0503030403020204" pitchFamily="34" charset="77"/>
                <a:ea typeface="+mn-ea"/>
              </a:rPr>
              <a:t>Stanislaw Stepkowski, Ph.D., Vice Chair </a:t>
            </a:r>
          </a:p>
        </p:txBody>
      </p:sp>
    </p:spTree>
    <p:extLst>
      <p:ext uri="{BB962C8B-B14F-4D97-AF65-F5344CB8AC3E}">
        <p14:creationId xmlns:p14="http://schemas.microsoft.com/office/powerpoint/2010/main" val="383635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668B55C-8811-4B1C-8B22-633D88991DD1}"/>
              </a:ext>
            </a:extLst>
          </p:cNvPr>
          <p:cNvSpPr>
            <a:spLocks noGrp="1"/>
          </p:cNvSpPr>
          <p:nvPr>
            <p:ph type="title"/>
          </p:nvPr>
        </p:nvSpPr>
        <p:spPr>
          <a:xfrm>
            <a:off x="1299921" y="205979"/>
            <a:ext cx="6172200" cy="367131"/>
          </a:xfrm>
        </p:spPr>
        <p:txBody>
          <a:bodyPr>
            <a:noAutofit/>
          </a:bodyPr>
          <a:lstStyle/>
          <a:p>
            <a:r>
              <a:rPr lang="en-US" altLang="en-US" sz="2600" b="1" dirty="0"/>
              <a:t>COMLS Faculty Tracks</a:t>
            </a:r>
          </a:p>
        </p:txBody>
      </p:sp>
      <p:sp>
        <p:nvSpPr>
          <p:cNvPr id="10243" name="Content Placeholder 2">
            <a:extLst>
              <a:ext uri="{FF2B5EF4-FFF2-40B4-BE49-F238E27FC236}">
                <a16:creationId xmlns:a16="http://schemas.microsoft.com/office/drawing/2014/main" id="{50696DF2-DC0D-4ACA-821E-0745B29D6B99}"/>
              </a:ext>
            </a:extLst>
          </p:cNvPr>
          <p:cNvSpPr>
            <a:spLocks noGrp="1"/>
          </p:cNvSpPr>
          <p:nvPr>
            <p:ph idx="1"/>
          </p:nvPr>
        </p:nvSpPr>
        <p:spPr>
          <a:xfrm>
            <a:off x="650384" y="498399"/>
            <a:ext cx="7701567" cy="4588434"/>
          </a:xfrm>
        </p:spPr>
        <p:txBody>
          <a:bodyPr anchor="t">
            <a:normAutofit fontScale="55000" lnSpcReduction="20000"/>
          </a:bodyPr>
          <a:lstStyle/>
          <a:p>
            <a:pPr marL="0" indent="0">
              <a:buNone/>
            </a:pPr>
            <a:r>
              <a:rPr lang="en-US" altLang="en-US" dirty="0"/>
              <a:t> </a:t>
            </a:r>
          </a:p>
          <a:p>
            <a:pPr marL="346075" lvl="1" indent="-231775">
              <a:buFont typeface="Arial" panose="020B0604020202020204" pitchFamily="34" charset="0"/>
              <a:buChar char="•"/>
            </a:pPr>
            <a:r>
              <a:rPr lang="en-US" altLang="en-US" sz="3300" dirty="0"/>
              <a:t>Track is assigned at time of hire and is indicated in the offer letter </a:t>
            </a:r>
          </a:p>
          <a:p>
            <a:pPr marL="346075" lvl="1" indent="-231775">
              <a:buFont typeface="Arial" panose="020B0604020202020204" pitchFamily="34" charset="0"/>
              <a:buChar char="•"/>
            </a:pPr>
            <a:r>
              <a:rPr lang="en-US" altLang="en-US" sz="3300" dirty="0"/>
              <a:t>Faculty can change tracks </a:t>
            </a:r>
            <a:r>
              <a:rPr lang="en-US" altLang="en-US" sz="3300" u="sng" dirty="0"/>
              <a:t>only once </a:t>
            </a:r>
            <a:r>
              <a:rPr lang="en-US" altLang="en-US" sz="3300" dirty="0"/>
              <a:t>during employment with UToledo</a:t>
            </a:r>
          </a:p>
          <a:p>
            <a:pPr marL="342900" lvl="1" indent="0">
              <a:buNone/>
            </a:pPr>
            <a:endParaRPr lang="en-US" altLang="en-US" sz="3300" dirty="0"/>
          </a:p>
          <a:p>
            <a:pPr marL="342900" lvl="1" indent="0">
              <a:buNone/>
            </a:pPr>
            <a:r>
              <a:rPr lang="en-US" altLang="en-US" sz="3300" b="1" dirty="0"/>
              <a:t>UT Salaried Faculty </a:t>
            </a:r>
            <a:r>
              <a:rPr lang="en-US" altLang="en-US" sz="3300" b="1" u="sng" dirty="0"/>
              <a:t>Tenure-Eligible</a:t>
            </a:r>
            <a:r>
              <a:rPr lang="en-US" altLang="en-US" sz="3300" b="1" dirty="0"/>
              <a:t> Faculty Tracks</a:t>
            </a:r>
          </a:p>
          <a:p>
            <a:pPr marL="300038" lvl="1" indent="0">
              <a:buNone/>
            </a:pPr>
            <a:r>
              <a:rPr lang="en-US" altLang="en-US" sz="3000" dirty="0"/>
              <a:t>		1.	Academic Basic Scientist Track</a:t>
            </a:r>
          </a:p>
          <a:p>
            <a:pPr marL="300038" lvl="1" indent="0">
              <a:buNone/>
            </a:pPr>
            <a:r>
              <a:rPr lang="en-US" altLang="en-US" sz="3000" dirty="0"/>
              <a:t>		2.	Basic Science Educator Track</a:t>
            </a:r>
          </a:p>
          <a:p>
            <a:pPr marL="300038" lvl="1" indent="0">
              <a:buNone/>
            </a:pPr>
            <a:r>
              <a:rPr lang="en-US" altLang="en-US" sz="3000" dirty="0"/>
              <a:t>		3.	Clinical Scholar Track</a:t>
            </a:r>
          </a:p>
          <a:p>
            <a:pPr marL="300038" lvl="1" indent="0">
              <a:buNone/>
            </a:pPr>
            <a:r>
              <a:rPr lang="en-US" altLang="en-US" sz="3000" dirty="0"/>
              <a:t>		4.	Clinical Educator Track</a:t>
            </a:r>
          </a:p>
          <a:p>
            <a:pPr marL="300038" lvl="1" indent="0">
              <a:buNone/>
            </a:pPr>
            <a:endParaRPr lang="en-US" altLang="en-US" sz="3000" dirty="0"/>
          </a:p>
          <a:p>
            <a:pPr marL="342900" lvl="1" indent="0">
              <a:buNone/>
            </a:pPr>
            <a:r>
              <a:rPr lang="en-US" altLang="en-US" sz="3000" b="1" dirty="0"/>
              <a:t>UT Salaried Faculty </a:t>
            </a:r>
            <a:r>
              <a:rPr lang="en-US" altLang="en-US" sz="3000" b="1" u="sng" dirty="0"/>
              <a:t>Non-Tenure Eligible </a:t>
            </a:r>
            <a:r>
              <a:rPr lang="en-US" altLang="en-US" sz="3000" b="1" dirty="0"/>
              <a:t>Tracks</a:t>
            </a:r>
          </a:p>
          <a:p>
            <a:pPr marL="300038" lvl="1" indent="0">
              <a:buNone/>
            </a:pPr>
            <a:r>
              <a:rPr lang="en-US" altLang="en-US" sz="3000" dirty="0"/>
              <a:t>		5.	UToledo Practitioner Track</a:t>
            </a:r>
          </a:p>
          <a:p>
            <a:pPr marL="300038" lvl="1" indent="0">
              <a:buNone/>
            </a:pPr>
            <a:r>
              <a:rPr lang="en-US" altLang="en-US" sz="3000" dirty="0"/>
              <a:t>		6.	Research Track </a:t>
            </a:r>
          </a:p>
          <a:p>
            <a:pPr marL="300038" lvl="1" indent="0">
              <a:buNone/>
            </a:pPr>
            <a:r>
              <a:rPr lang="en-US" altLang="en-US" sz="3000" dirty="0"/>
              <a:t>----------------------------------------------------</a:t>
            </a:r>
          </a:p>
          <a:p>
            <a:pPr marL="300038" lvl="1" indent="0">
              <a:buNone/>
            </a:pPr>
            <a:r>
              <a:rPr lang="en-US" altLang="en-US" sz="3000" dirty="0"/>
              <a:t>		7.	ProMedica Practitioners  (also Practitioner Track)</a:t>
            </a:r>
          </a:p>
          <a:p>
            <a:pPr marL="300038" lvl="1" indent="0">
              <a:buNone/>
            </a:pPr>
            <a:r>
              <a:rPr lang="en-US" altLang="en-US" sz="3000" dirty="0"/>
              <a:t>		8.	Community-Based/Volunteer Track</a:t>
            </a:r>
            <a:endParaRPr lang="en-US" altLang="en-US" sz="3300" dirty="0"/>
          </a:p>
          <a:p>
            <a:pPr marL="0" indent="0">
              <a:buNone/>
            </a:pPr>
            <a:endParaRPr lang="en-US" altLang="en-US" dirty="0"/>
          </a:p>
        </p:txBody>
      </p:sp>
      <p:pic>
        <p:nvPicPr>
          <p:cNvPr id="2" name="Picture 1" descr="A yellow sign with blue text&#10;&#10;Description automatically generated">
            <a:extLst>
              <a:ext uri="{FF2B5EF4-FFF2-40B4-BE49-F238E27FC236}">
                <a16:creationId xmlns:a16="http://schemas.microsoft.com/office/drawing/2014/main" id="{572784C0-287C-788F-8710-351512B16FD9}"/>
              </a:ext>
            </a:extLst>
          </p:cNvPr>
          <p:cNvPicPr>
            <a:picLocks noChangeAspect="1"/>
          </p:cNvPicPr>
          <p:nvPr/>
        </p:nvPicPr>
        <p:blipFill>
          <a:blip r:embed="rId2"/>
          <a:stretch>
            <a:fillRect/>
          </a:stretch>
        </p:blipFill>
        <p:spPr>
          <a:xfrm>
            <a:off x="7112167" y="4471406"/>
            <a:ext cx="2031833" cy="6772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9C2870-9082-F4DE-074A-C056D69EF14F}"/>
              </a:ext>
            </a:extLst>
          </p:cNvPr>
          <p:cNvSpPr>
            <a:spLocks noGrp="1"/>
          </p:cNvSpPr>
          <p:nvPr>
            <p:ph type="title"/>
          </p:nvPr>
        </p:nvSpPr>
        <p:spPr>
          <a:xfrm>
            <a:off x="1299921" y="205979"/>
            <a:ext cx="6172200" cy="367131"/>
          </a:xfrm>
        </p:spPr>
        <p:txBody>
          <a:bodyPr>
            <a:noAutofit/>
          </a:bodyPr>
          <a:lstStyle/>
          <a:p>
            <a:r>
              <a:rPr lang="en-US" altLang="en-US" sz="2600" b="1" dirty="0"/>
              <a:t>COMLS Faculty Timeline</a:t>
            </a:r>
          </a:p>
        </p:txBody>
      </p:sp>
      <p:sp>
        <p:nvSpPr>
          <p:cNvPr id="3" name="Content Placeholder 2">
            <a:extLst>
              <a:ext uri="{FF2B5EF4-FFF2-40B4-BE49-F238E27FC236}">
                <a16:creationId xmlns:a16="http://schemas.microsoft.com/office/drawing/2014/main" id="{281046E2-C4D3-41E4-A0CC-C8683A4659A2}"/>
              </a:ext>
            </a:extLst>
          </p:cNvPr>
          <p:cNvSpPr>
            <a:spLocks noGrp="1"/>
          </p:cNvSpPr>
          <p:nvPr>
            <p:ph idx="1"/>
          </p:nvPr>
        </p:nvSpPr>
        <p:spPr>
          <a:xfrm>
            <a:off x="309091" y="672356"/>
            <a:ext cx="8538692" cy="4092824"/>
          </a:xfrm>
        </p:spPr>
        <p:txBody>
          <a:bodyPr rtlCol="0" anchor="t">
            <a:noAutofit/>
          </a:bodyPr>
          <a:lstStyle/>
          <a:p>
            <a:r>
              <a:rPr lang="en-US" sz="1600" dirty="0"/>
              <a:t>Annual Reviews and Third Year Pre-Promotion Review to assess progress </a:t>
            </a:r>
          </a:p>
          <a:p>
            <a:r>
              <a:rPr lang="en-US" sz="1600" dirty="0"/>
              <a:t>Promotion from Assistant to Associate professor in the 4 tenure-eligible tracks must occur within 7 years of hire </a:t>
            </a:r>
          </a:p>
          <a:p>
            <a:pPr lvl="1"/>
            <a:r>
              <a:rPr lang="en-US" sz="1400" dirty="0"/>
              <a:t>Faculty can work with Chairs/Dean to request an extension  (up to a maximum of three years)</a:t>
            </a:r>
            <a:endParaRPr lang="en-US" sz="1500" dirty="0"/>
          </a:p>
          <a:p>
            <a:pPr lvl="1"/>
            <a:r>
              <a:rPr lang="en-US" sz="1500" dirty="0"/>
              <a:t>There is no requirement for promotion from Associate Professor to full Professor, but it is strongly encouraged</a:t>
            </a:r>
          </a:p>
          <a:p>
            <a:pPr lvl="1"/>
            <a:r>
              <a:rPr lang="en-US" sz="1500" dirty="0"/>
              <a:t>There is no requirement for tenure, but it is encouraged</a:t>
            </a:r>
          </a:p>
          <a:p>
            <a:endParaRPr lang="en-US" sz="1500" dirty="0"/>
          </a:p>
          <a:p>
            <a:r>
              <a:rPr lang="en-US" sz="1600" dirty="0"/>
              <a:t>The 7-year “up or out” rule does not apply for non-tenure eligible tracks</a:t>
            </a:r>
          </a:p>
          <a:p>
            <a:pPr marL="0" indent="0">
              <a:buNone/>
            </a:pPr>
            <a:endParaRPr lang="en-US" sz="1600" dirty="0"/>
          </a:p>
          <a:p>
            <a:r>
              <a:rPr lang="en-US" sz="1600" dirty="0"/>
              <a:t>Faculty can request a change to a different track (either to a tenure track or to a non-tenure track) depending on their activities.  However, </a:t>
            </a:r>
            <a:r>
              <a:rPr lang="en-US" sz="1600" u="sng" dirty="0"/>
              <a:t>only 1 track change is allowed </a:t>
            </a:r>
            <a:r>
              <a:rPr lang="en-US" sz="1600" dirty="0"/>
              <a:t>and this must be approved by the Chair and the Dean</a:t>
            </a:r>
          </a:p>
          <a:p>
            <a:pPr lvl="1"/>
            <a:r>
              <a:rPr lang="en-US" sz="1500" dirty="0"/>
              <a:t>Faculty changing into a tenured track have 7 years from that change date for promotion</a:t>
            </a:r>
          </a:p>
        </p:txBody>
      </p:sp>
      <p:pic>
        <p:nvPicPr>
          <p:cNvPr id="2" name="Picture 1" descr="A yellow sign with blue text&#10;&#10;Description automatically generated">
            <a:extLst>
              <a:ext uri="{FF2B5EF4-FFF2-40B4-BE49-F238E27FC236}">
                <a16:creationId xmlns:a16="http://schemas.microsoft.com/office/drawing/2014/main" id="{5DFC0EA7-58A0-1B6E-3D2B-C22194780058}"/>
              </a:ext>
            </a:extLst>
          </p:cNvPr>
          <p:cNvPicPr>
            <a:picLocks noChangeAspect="1"/>
          </p:cNvPicPr>
          <p:nvPr/>
        </p:nvPicPr>
        <p:blipFill>
          <a:blip r:embed="rId2"/>
          <a:stretch>
            <a:fillRect/>
          </a:stretch>
        </p:blipFill>
        <p:spPr>
          <a:xfrm>
            <a:off x="7112167" y="4471406"/>
            <a:ext cx="2031833" cy="677278"/>
          </a:xfrm>
          <a:prstGeom prst="rect">
            <a:avLst/>
          </a:prstGeom>
        </p:spPr>
      </p:pic>
      <p:pic>
        <p:nvPicPr>
          <p:cNvPr id="6" name="Picture 5" descr="A clock with blue lines on a yellow background&#10;&#10;Description automatically generated">
            <a:extLst>
              <a:ext uri="{FF2B5EF4-FFF2-40B4-BE49-F238E27FC236}">
                <a16:creationId xmlns:a16="http://schemas.microsoft.com/office/drawing/2014/main" id="{4FDD2154-5F59-7DD9-D244-B411AD581464}"/>
              </a:ext>
            </a:extLst>
          </p:cNvPr>
          <p:cNvPicPr>
            <a:picLocks noChangeAspect="1"/>
          </p:cNvPicPr>
          <p:nvPr/>
        </p:nvPicPr>
        <p:blipFill>
          <a:blip r:embed="rId3"/>
          <a:stretch>
            <a:fillRect/>
          </a:stretch>
        </p:blipFill>
        <p:spPr>
          <a:xfrm>
            <a:off x="8269612" y="-7815"/>
            <a:ext cx="882203" cy="86999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9C2870-9082-F4DE-074A-C056D69EF14F}"/>
              </a:ext>
            </a:extLst>
          </p:cNvPr>
          <p:cNvSpPr>
            <a:spLocks noGrp="1"/>
          </p:cNvSpPr>
          <p:nvPr>
            <p:ph type="title"/>
          </p:nvPr>
        </p:nvSpPr>
        <p:spPr>
          <a:xfrm>
            <a:off x="1299921" y="205979"/>
            <a:ext cx="6172200" cy="367131"/>
          </a:xfrm>
        </p:spPr>
        <p:txBody>
          <a:bodyPr>
            <a:noAutofit/>
          </a:bodyPr>
          <a:lstStyle/>
          <a:p>
            <a:r>
              <a:rPr lang="en-US" altLang="en-US" sz="2600" b="1" dirty="0"/>
              <a:t>COMLS Faculty Timeline</a:t>
            </a:r>
          </a:p>
        </p:txBody>
      </p:sp>
      <p:sp>
        <p:nvSpPr>
          <p:cNvPr id="3" name="Content Placeholder 2">
            <a:extLst>
              <a:ext uri="{FF2B5EF4-FFF2-40B4-BE49-F238E27FC236}">
                <a16:creationId xmlns:a16="http://schemas.microsoft.com/office/drawing/2014/main" id="{281046E2-C4D3-41E4-A0CC-C8683A4659A2}"/>
              </a:ext>
            </a:extLst>
          </p:cNvPr>
          <p:cNvSpPr>
            <a:spLocks noGrp="1"/>
          </p:cNvSpPr>
          <p:nvPr>
            <p:ph idx="1"/>
          </p:nvPr>
        </p:nvSpPr>
        <p:spPr>
          <a:xfrm>
            <a:off x="309091" y="859931"/>
            <a:ext cx="8538692" cy="3672993"/>
          </a:xfrm>
        </p:spPr>
        <p:txBody>
          <a:bodyPr rtlCol="0" anchor="t">
            <a:noAutofit/>
          </a:bodyPr>
          <a:lstStyle/>
          <a:p>
            <a:pPr marL="0" indent="0">
              <a:buNone/>
            </a:pPr>
            <a:r>
              <a:rPr lang="en-US" sz="1600" dirty="0">
                <a:effectLst/>
                <a:latin typeface="+mj-lt"/>
              </a:rPr>
              <a:t>From the “Faculty </a:t>
            </a:r>
            <a:r>
              <a:rPr lang="en-US" sz="1600" dirty="0">
                <a:latin typeface="+mj-lt"/>
              </a:rPr>
              <a:t>Tracks for Academic Rank and </a:t>
            </a:r>
            <a:r>
              <a:rPr lang="en-US" sz="1600" dirty="0">
                <a:effectLst/>
                <a:latin typeface="+mj-lt"/>
              </a:rPr>
              <a:t>Criteria for Promotion” document, each track notes:</a:t>
            </a:r>
          </a:p>
          <a:p>
            <a:r>
              <a:rPr lang="en-US" sz="1800" dirty="0">
                <a:effectLst/>
                <a:latin typeface="+mj-lt"/>
              </a:rPr>
              <a:t>“</a:t>
            </a:r>
            <a:r>
              <a:rPr lang="en-US" sz="1800" i="1" dirty="0">
                <a:effectLst/>
                <a:latin typeface="+mj-lt"/>
              </a:rPr>
              <a:t>A candidate may be considered for promotion in this track </a:t>
            </a:r>
            <a:r>
              <a:rPr lang="en-US" sz="1800" i="1" u="sng" dirty="0">
                <a:effectLst/>
                <a:latin typeface="+mj-lt"/>
              </a:rPr>
              <a:t>during the sixth (6th) year </a:t>
            </a:r>
            <a:r>
              <a:rPr lang="en-US" sz="1800" i="1" dirty="0">
                <a:effectLst/>
                <a:latin typeface="+mj-lt"/>
              </a:rPr>
              <a:t>after attaining a university appointment at the current rank (i.e., dossier is reviewed by the COMLS APT committee during the 6th year of appointment)</a:t>
            </a:r>
            <a:r>
              <a:rPr lang="en-US" sz="1800" dirty="0">
                <a:effectLst/>
                <a:latin typeface="+mj-lt"/>
              </a:rPr>
              <a:t>.”</a:t>
            </a:r>
          </a:p>
          <a:p>
            <a:endParaRPr lang="en-US" sz="1600" dirty="0">
              <a:latin typeface="+mj-lt"/>
            </a:endParaRPr>
          </a:p>
          <a:p>
            <a:pPr marL="0" indent="0">
              <a:buNone/>
            </a:pPr>
            <a:r>
              <a:rPr lang="en-US" sz="1600" dirty="0">
                <a:latin typeface="+mj-lt"/>
              </a:rPr>
              <a:t>AND</a:t>
            </a:r>
          </a:p>
          <a:p>
            <a:endParaRPr lang="en-US" sz="1600" dirty="0">
              <a:latin typeface="+mj-lt"/>
            </a:endParaRPr>
          </a:p>
          <a:p>
            <a:r>
              <a:rPr lang="en-US" sz="1600" dirty="0">
                <a:effectLst/>
                <a:latin typeface="+mj-lt"/>
              </a:rPr>
              <a:t> </a:t>
            </a:r>
            <a:r>
              <a:rPr lang="en-US" sz="1800" dirty="0">
                <a:effectLst/>
                <a:latin typeface="+mj-lt"/>
              </a:rPr>
              <a:t>“</a:t>
            </a:r>
            <a:r>
              <a:rPr lang="en-US" sz="1800" i="1" dirty="0">
                <a:effectLst/>
                <a:latin typeface="+mj-lt"/>
              </a:rPr>
              <a:t>In rare circumstances, an </a:t>
            </a:r>
            <a:r>
              <a:rPr lang="en-US" sz="1800" i="1" u="sng" dirty="0">
                <a:effectLst/>
                <a:latin typeface="+mj-lt"/>
              </a:rPr>
              <a:t>earlier promotion </a:t>
            </a:r>
            <a:r>
              <a:rPr lang="en-US" sz="1800" i="1" dirty="0">
                <a:effectLst/>
                <a:latin typeface="+mj-lt"/>
              </a:rPr>
              <a:t>may be considered for those truly exceptional candidates who have </a:t>
            </a:r>
            <a:r>
              <a:rPr lang="en-US" sz="1800" i="1" u="sng" dirty="0">
                <a:effectLst/>
                <a:latin typeface="+mj-lt"/>
              </a:rPr>
              <a:t>significantly exceeded all criteria</a:t>
            </a:r>
            <a:r>
              <a:rPr lang="en-US" sz="1800" i="1" dirty="0">
                <a:effectLst/>
                <a:latin typeface="+mj-lt"/>
              </a:rPr>
              <a:t> set forth in this criteria document for their track and proposed rank.</a:t>
            </a:r>
            <a:r>
              <a:rPr lang="en-US" sz="1800" dirty="0">
                <a:effectLst/>
                <a:latin typeface="+mj-lt"/>
              </a:rPr>
              <a:t>”</a:t>
            </a:r>
          </a:p>
          <a:p>
            <a:endParaRPr lang="en-US" sz="1800" dirty="0">
              <a:latin typeface="+mj-lt"/>
            </a:endParaRPr>
          </a:p>
          <a:p>
            <a:pPr marL="0" indent="0">
              <a:buNone/>
            </a:pPr>
            <a:endParaRPr lang="en-US" sz="1600" dirty="0">
              <a:latin typeface="+mj-lt"/>
            </a:endParaRPr>
          </a:p>
        </p:txBody>
      </p:sp>
      <p:pic>
        <p:nvPicPr>
          <p:cNvPr id="2" name="Picture 1" descr="A yellow sign with blue text&#10;&#10;Description automatically generated">
            <a:extLst>
              <a:ext uri="{FF2B5EF4-FFF2-40B4-BE49-F238E27FC236}">
                <a16:creationId xmlns:a16="http://schemas.microsoft.com/office/drawing/2014/main" id="{5DFC0EA7-58A0-1B6E-3D2B-C22194780058}"/>
              </a:ext>
            </a:extLst>
          </p:cNvPr>
          <p:cNvPicPr>
            <a:picLocks noChangeAspect="1"/>
          </p:cNvPicPr>
          <p:nvPr/>
        </p:nvPicPr>
        <p:blipFill>
          <a:blip r:embed="rId2"/>
          <a:stretch>
            <a:fillRect/>
          </a:stretch>
        </p:blipFill>
        <p:spPr>
          <a:xfrm>
            <a:off x="7112167" y="4471406"/>
            <a:ext cx="2031833" cy="677278"/>
          </a:xfrm>
          <a:prstGeom prst="rect">
            <a:avLst/>
          </a:prstGeom>
        </p:spPr>
      </p:pic>
      <p:pic>
        <p:nvPicPr>
          <p:cNvPr id="6" name="Picture 5" descr="A clock with blue lines on a yellow background&#10;&#10;Description automatically generated">
            <a:extLst>
              <a:ext uri="{FF2B5EF4-FFF2-40B4-BE49-F238E27FC236}">
                <a16:creationId xmlns:a16="http://schemas.microsoft.com/office/drawing/2014/main" id="{4FDD2154-5F59-7DD9-D244-B411AD581464}"/>
              </a:ext>
            </a:extLst>
          </p:cNvPr>
          <p:cNvPicPr>
            <a:picLocks noChangeAspect="1"/>
          </p:cNvPicPr>
          <p:nvPr/>
        </p:nvPicPr>
        <p:blipFill>
          <a:blip r:embed="rId3"/>
          <a:stretch>
            <a:fillRect/>
          </a:stretch>
        </p:blipFill>
        <p:spPr>
          <a:xfrm>
            <a:off x="8269612" y="-7815"/>
            <a:ext cx="882203" cy="869993"/>
          </a:xfrm>
          <a:prstGeom prst="rect">
            <a:avLst/>
          </a:prstGeom>
        </p:spPr>
      </p:pic>
    </p:spTree>
    <p:extLst>
      <p:ext uri="{BB962C8B-B14F-4D97-AF65-F5344CB8AC3E}">
        <p14:creationId xmlns:p14="http://schemas.microsoft.com/office/powerpoint/2010/main" val="138701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2869D3E-F12E-402B-BE89-E9A816D90C70}"/>
              </a:ext>
            </a:extLst>
          </p:cNvPr>
          <p:cNvSpPr>
            <a:spLocks noGrp="1"/>
          </p:cNvSpPr>
          <p:nvPr>
            <p:ph type="title"/>
          </p:nvPr>
        </p:nvSpPr>
        <p:spPr>
          <a:xfrm>
            <a:off x="508717" y="173784"/>
            <a:ext cx="8133008" cy="614319"/>
          </a:xfrm>
        </p:spPr>
        <p:txBody>
          <a:bodyPr>
            <a:noAutofit/>
          </a:bodyPr>
          <a:lstStyle/>
          <a:p>
            <a:r>
              <a:rPr lang="en-US" altLang="en-US" sz="2700" b="1" dirty="0"/>
              <a:t>APT Information for a Successful Application</a:t>
            </a:r>
          </a:p>
        </p:txBody>
      </p:sp>
      <p:sp>
        <p:nvSpPr>
          <p:cNvPr id="3" name="Content Placeholder 2">
            <a:extLst>
              <a:ext uri="{FF2B5EF4-FFF2-40B4-BE49-F238E27FC236}">
                <a16:creationId xmlns:a16="http://schemas.microsoft.com/office/drawing/2014/main" id="{DF37CE64-4F81-4492-864A-686AC0BE2C56}"/>
              </a:ext>
            </a:extLst>
          </p:cNvPr>
          <p:cNvSpPr>
            <a:spLocks noGrp="1"/>
          </p:cNvSpPr>
          <p:nvPr>
            <p:ph idx="1"/>
          </p:nvPr>
        </p:nvSpPr>
        <p:spPr>
          <a:xfrm>
            <a:off x="399304" y="992892"/>
            <a:ext cx="8424265" cy="3810329"/>
          </a:xfrm>
        </p:spPr>
        <p:txBody>
          <a:bodyPr rtlCol="0">
            <a:normAutofit fontScale="92500" lnSpcReduction="20000"/>
          </a:bodyPr>
          <a:lstStyle/>
          <a:p>
            <a:pPr marL="0" indent="0">
              <a:buNone/>
            </a:pPr>
            <a:r>
              <a:rPr lang="en-US" dirty="0"/>
              <a:t>Please see the COMLS Faculty Affairs and Development website:</a:t>
            </a:r>
          </a:p>
          <a:p>
            <a:pPr marL="0" indent="0">
              <a:buNone/>
            </a:pPr>
            <a:r>
              <a:rPr lang="en-US" b="1" dirty="0">
                <a:solidFill>
                  <a:srgbClr val="0070C0"/>
                </a:solidFill>
                <a:hlinkClick r:id="rId3">
                  <a:extLst>
                    <a:ext uri="{A12FA001-AC4F-418D-AE19-62706E023703}">
                      <ahyp:hlinkClr xmlns:ahyp="http://schemas.microsoft.com/office/drawing/2018/hyperlinkcolor" val="tx"/>
                    </a:ext>
                  </a:extLst>
                </a:hlinkClick>
              </a:rPr>
              <a:t>http://www.utoledo.edu/depts/facaffairs/</a:t>
            </a:r>
            <a:endParaRPr lang="en-US" b="1" dirty="0">
              <a:solidFill>
                <a:srgbClr val="0070C0"/>
              </a:solidFill>
            </a:endParaRPr>
          </a:p>
          <a:p>
            <a:pPr marL="0" indent="0">
              <a:buNone/>
            </a:pPr>
            <a:endParaRPr lang="en-US" b="1" dirty="0">
              <a:solidFill>
                <a:srgbClr val="0070C0"/>
              </a:solidFill>
            </a:endParaRPr>
          </a:p>
          <a:p>
            <a:pPr marL="692150" lvl="1" indent="-349250">
              <a:buFont typeface="Wingdings" panose="05000000000000000000" pitchFamily="2" charset="2"/>
              <a:buChar char="Ø"/>
            </a:pPr>
            <a:r>
              <a:rPr lang="en-US" sz="2400" dirty="0"/>
              <a:t>Faculty Tracks &amp; Criteria for Promotion</a:t>
            </a:r>
          </a:p>
          <a:p>
            <a:pPr marL="692150" lvl="1" indent="-349250">
              <a:buFont typeface="Wingdings" panose="05000000000000000000" pitchFamily="2" charset="2"/>
              <a:buChar char="Ø"/>
            </a:pPr>
            <a:r>
              <a:rPr lang="en-US" sz="2400" dirty="0"/>
              <a:t>APT Checklist</a:t>
            </a:r>
          </a:p>
          <a:p>
            <a:pPr marL="692150" lvl="1" indent="-349250">
              <a:buFont typeface="Wingdings" panose="05000000000000000000" pitchFamily="2" charset="2"/>
              <a:buChar char="Ø"/>
            </a:pPr>
            <a:r>
              <a:rPr lang="en-US" sz="2400" dirty="0"/>
              <a:t>Tenure Questionnaire &amp; Criteria for Tenure</a:t>
            </a:r>
          </a:p>
          <a:p>
            <a:pPr marL="692150" lvl="1" indent="-349250">
              <a:buFont typeface="Wingdings" panose="05000000000000000000" pitchFamily="2" charset="2"/>
              <a:buChar char="Ø"/>
            </a:pPr>
            <a:r>
              <a:rPr lang="en-US" sz="2400" dirty="0"/>
              <a:t>Standard CV template</a:t>
            </a:r>
          </a:p>
          <a:p>
            <a:pPr marL="692150" lvl="1" indent="-349250">
              <a:buFont typeface="Wingdings" panose="05000000000000000000" pitchFamily="2" charset="2"/>
              <a:buChar char="Ø"/>
            </a:pPr>
            <a:r>
              <a:rPr lang="en-US" sz="2400" dirty="0"/>
              <a:t>APT Procedures</a:t>
            </a:r>
          </a:p>
          <a:p>
            <a:pPr marL="692150" lvl="1" indent="-349250">
              <a:buFont typeface="Wingdings" panose="05000000000000000000" pitchFamily="2" charset="2"/>
              <a:buChar char="Ø"/>
            </a:pPr>
            <a:r>
              <a:rPr lang="en-US" sz="2400" dirty="0"/>
              <a:t>UToledo Academic Personnel Calendar  </a:t>
            </a:r>
            <a:r>
              <a:rPr lang="en-US" sz="1900" dirty="0"/>
              <a:t>(deadlines and approval process)</a:t>
            </a:r>
          </a:p>
          <a:p>
            <a:pPr marL="692150" lvl="1" indent="-349250">
              <a:buFont typeface="Wingdings" panose="05000000000000000000" pitchFamily="2" charset="2"/>
              <a:buChar char="Ø"/>
            </a:pPr>
            <a:r>
              <a:rPr lang="en-US" sz="2400" dirty="0"/>
              <a:t>Link to Faculty 180</a:t>
            </a:r>
          </a:p>
          <a:p>
            <a:pPr marL="692150" lvl="1" indent="-349250">
              <a:buFont typeface="Wingdings" panose="05000000000000000000" pitchFamily="2" charset="2"/>
              <a:buChar char="Ø"/>
            </a:pPr>
            <a:r>
              <a:rPr lang="en-US" sz="2400" dirty="0"/>
              <a:t>Track Change Procedure</a:t>
            </a:r>
          </a:p>
          <a:p>
            <a:pPr lvl="1">
              <a:buFont typeface="Wingdings" panose="05000000000000000000" pitchFamily="2" charset="2"/>
              <a:buChar char="Ø"/>
            </a:pPr>
            <a:endParaRPr lang="en-US" sz="2400" dirty="0"/>
          </a:p>
          <a:p>
            <a:endParaRPr lang="en-US" dirty="0"/>
          </a:p>
          <a:p>
            <a:endParaRPr lang="en-US" dirty="0"/>
          </a:p>
          <a:p>
            <a:endParaRPr lang="en-US" dirty="0"/>
          </a:p>
        </p:txBody>
      </p:sp>
      <p:pic>
        <p:nvPicPr>
          <p:cNvPr id="2" name="Picture 1" descr="A yellow sign with blue text&#10;&#10;Description automatically generated">
            <a:extLst>
              <a:ext uri="{FF2B5EF4-FFF2-40B4-BE49-F238E27FC236}">
                <a16:creationId xmlns:a16="http://schemas.microsoft.com/office/drawing/2014/main" id="{C8A94AB7-AABD-8601-BFF8-34D5CB96286E}"/>
              </a:ext>
            </a:extLst>
          </p:cNvPr>
          <p:cNvPicPr>
            <a:picLocks noChangeAspect="1"/>
          </p:cNvPicPr>
          <p:nvPr/>
        </p:nvPicPr>
        <p:blipFill>
          <a:blip r:embed="rId4"/>
          <a:stretch>
            <a:fillRect/>
          </a:stretch>
        </p:blipFill>
        <p:spPr>
          <a:xfrm>
            <a:off x="7112167" y="4471406"/>
            <a:ext cx="2031833" cy="67727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sign&#10;&#10;Description automatically generated">
            <a:extLst>
              <a:ext uri="{FF2B5EF4-FFF2-40B4-BE49-F238E27FC236}">
                <a16:creationId xmlns:a16="http://schemas.microsoft.com/office/drawing/2014/main" id="{070DE0BC-2487-D3E5-B470-AD83F593885B}"/>
              </a:ext>
            </a:extLst>
          </p:cNvPr>
          <p:cNvPicPr>
            <a:picLocks noChangeAspect="1"/>
          </p:cNvPicPr>
          <p:nvPr/>
        </p:nvPicPr>
        <p:blipFill>
          <a:blip r:embed="rId2"/>
          <a:stretch>
            <a:fillRect/>
          </a:stretch>
        </p:blipFill>
        <p:spPr>
          <a:xfrm>
            <a:off x="1342827" y="0"/>
            <a:ext cx="6373967" cy="1387375"/>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BF65EC21-5FE4-A400-F6CE-49E56A66AC06}"/>
              </a:ext>
            </a:extLst>
          </p:cNvPr>
          <p:cNvPicPr>
            <a:picLocks noChangeAspect="1"/>
          </p:cNvPicPr>
          <p:nvPr/>
        </p:nvPicPr>
        <p:blipFill>
          <a:blip r:embed="rId3"/>
          <a:stretch>
            <a:fillRect/>
          </a:stretch>
        </p:blipFill>
        <p:spPr>
          <a:xfrm>
            <a:off x="1342827" y="1419769"/>
            <a:ext cx="6469514" cy="3723731"/>
          </a:xfrm>
          <a:prstGeom prst="rect">
            <a:avLst/>
          </a:prstGeom>
        </p:spPr>
      </p:pic>
    </p:spTree>
    <p:extLst>
      <p:ext uri="{BB962C8B-B14F-4D97-AF65-F5344CB8AC3E}">
        <p14:creationId xmlns:p14="http://schemas.microsoft.com/office/powerpoint/2010/main" val="865495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2BAD42-9EE4-3AA0-88C8-E627181114E6}"/>
              </a:ext>
            </a:extLst>
          </p:cNvPr>
          <p:cNvPicPr>
            <a:picLocks noChangeAspect="1"/>
          </p:cNvPicPr>
          <p:nvPr/>
        </p:nvPicPr>
        <p:blipFill>
          <a:blip r:embed="rId2"/>
          <a:stretch>
            <a:fillRect/>
          </a:stretch>
        </p:blipFill>
        <p:spPr>
          <a:xfrm>
            <a:off x="1455070" y="503406"/>
            <a:ext cx="2985607" cy="4554715"/>
          </a:xfrm>
          <a:prstGeom prst="rect">
            <a:avLst/>
          </a:prstGeom>
        </p:spPr>
      </p:pic>
      <p:sp>
        <p:nvSpPr>
          <p:cNvPr id="6" name="Right Brace 5">
            <a:extLst>
              <a:ext uri="{FF2B5EF4-FFF2-40B4-BE49-F238E27FC236}">
                <a16:creationId xmlns:a16="http://schemas.microsoft.com/office/drawing/2014/main" id="{EC6DFC7F-ABF4-A144-F17A-5A95316ED0F8}"/>
              </a:ext>
            </a:extLst>
          </p:cNvPr>
          <p:cNvSpPr/>
          <p:nvPr/>
        </p:nvSpPr>
        <p:spPr>
          <a:xfrm>
            <a:off x="2540136" y="1626951"/>
            <a:ext cx="193337" cy="386674"/>
          </a:xfrm>
          <a:prstGeom prst="rightBrace">
            <a:avLst>
              <a:gd name="adj1" fmla="val 8333"/>
              <a:gd name="adj2" fmla="val 4811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Title 1">
            <a:extLst>
              <a:ext uri="{FF2B5EF4-FFF2-40B4-BE49-F238E27FC236}">
                <a16:creationId xmlns:a16="http://schemas.microsoft.com/office/drawing/2014/main" id="{63407C6E-DF53-420D-A157-8EFF5E69825F}"/>
              </a:ext>
            </a:extLst>
          </p:cNvPr>
          <p:cNvSpPr>
            <a:spLocks noGrp="1"/>
          </p:cNvSpPr>
          <p:nvPr>
            <p:ph type="title"/>
          </p:nvPr>
        </p:nvSpPr>
        <p:spPr>
          <a:xfrm>
            <a:off x="1485900" y="143457"/>
            <a:ext cx="6172200" cy="386674"/>
          </a:xfrm>
        </p:spPr>
        <p:txBody>
          <a:bodyPr/>
          <a:lstStyle/>
          <a:p>
            <a:r>
              <a:rPr lang="en-US" sz="2400" b="1" dirty="0"/>
              <a:t>Faculty 180</a:t>
            </a:r>
          </a:p>
        </p:txBody>
      </p:sp>
      <p:pic>
        <p:nvPicPr>
          <p:cNvPr id="2" name="Picture 1" descr="A yellow sign with blue text&#10;&#10;Description automatically generated">
            <a:extLst>
              <a:ext uri="{FF2B5EF4-FFF2-40B4-BE49-F238E27FC236}">
                <a16:creationId xmlns:a16="http://schemas.microsoft.com/office/drawing/2014/main" id="{9398CD2B-C650-648F-BF0D-6B80331D8282}"/>
              </a:ext>
            </a:extLst>
          </p:cNvPr>
          <p:cNvPicPr>
            <a:picLocks noChangeAspect="1"/>
          </p:cNvPicPr>
          <p:nvPr/>
        </p:nvPicPr>
        <p:blipFill>
          <a:blip r:embed="rId3"/>
          <a:stretch>
            <a:fillRect/>
          </a:stretch>
        </p:blipFill>
        <p:spPr>
          <a:xfrm>
            <a:off x="7112167" y="4471406"/>
            <a:ext cx="2031833" cy="677278"/>
          </a:xfrm>
          <a:prstGeom prst="rect">
            <a:avLst/>
          </a:prstGeom>
        </p:spPr>
      </p:pic>
    </p:spTree>
    <p:extLst>
      <p:ext uri="{BB962C8B-B14F-4D97-AF65-F5344CB8AC3E}">
        <p14:creationId xmlns:p14="http://schemas.microsoft.com/office/powerpoint/2010/main" val="38752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92B474-C313-7DBD-A0D3-1C423786C81D}"/>
              </a:ext>
            </a:extLst>
          </p:cNvPr>
          <p:cNvPicPr>
            <a:picLocks noGrp="1" noChangeAspect="1"/>
          </p:cNvPicPr>
          <p:nvPr>
            <p:ph idx="1"/>
          </p:nvPr>
        </p:nvPicPr>
        <p:blipFill>
          <a:blip r:embed="rId2"/>
          <a:stretch>
            <a:fillRect/>
          </a:stretch>
        </p:blipFill>
        <p:spPr>
          <a:xfrm>
            <a:off x="1574391" y="121674"/>
            <a:ext cx="4523171" cy="4800600"/>
          </a:xfrm>
        </p:spPr>
      </p:pic>
      <p:pic>
        <p:nvPicPr>
          <p:cNvPr id="2" name="Picture 1" descr="A yellow sign with blue text&#10;&#10;Description automatically generated">
            <a:extLst>
              <a:ext uri="{FF2B5EF4-FFF2-40B4-BE49-F238E27FC236}">
                <a16:creationId xmlns:a16="http://schemas.microsoft.com/office/drawing/2014/main" id="{F8963DCA-4F95-AB5B-15B7-461FFB5F22CA}"/>
              </a:ext>
            </a:extLst>
          </p:cNvPr>
          <p:cNvPicPr>
            <a:picLocks noChangeAspect="1"/>
          </p:cNvPicPr>
          <p:nvPr/>
        </p:nvPicPr>
        <p:blipFill>
          <a:blip r:embed="rId3"/>
          <a:stretch>
            <a:fillRect/>
          </a:stretch>
        </p:blipFill>
        <p:spPr>
          <a:xfrm>
            <a:off x="7112167" y="4471406"/>
            <a:ext cx="2031833" cy="677278"/>
          </a:xfrm>
          <a:prstGeom prst="rect">
            <a:avLst/>
          </a:prstGeom>
        </p:spPr>
      </p:pic>
    </p:spTree>
    <p:extLst>
      <p:ext uri="{BB962C8B-B14F-4D97-AF65-F5344CB8AC3E}">
        <p14:creationId xmlns:p14="http://schemas.microsoft.com/office/powerpoint/2010/main" val="4128221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89F35B-73B8-2C4B-EFDC-A9C9FCE25728}"/>
              </a:ext>
            </a:extLst>
          </p:cNvPr>
          <p:cNvPicPr>
            <a:picLocks noChangeAspect="1"/>
          </p:cNvPicPr>
          <p:nvPr/>
        </p:nvPicPr>
        <p:blipFill>
          <a:blip r:embed="rId2"/>
          <a:stretch>
            <a:fillRect/>
          </a:stretch>
        </p:blipFill>
        <p:spPr>
          <a:xfrm>
            <a:off x="1274324" y="0"/>
            <a:ext cx="5643469" cy="5143500"/>
          </a:xfrm>
          <a:prstGeom prst="rect">
            <a:avLst/>
          </a:prstGeom>
        </p:spPr>
      </p:pic>
      <p:pic>
        <p:nvPicPr>
          <p:cNvPr id="2" name="Picture 1" descr="A yellow sign with blue text&#10;&#10;Description automatically generated">
            <a:extLst>
              <a:ext uri="{FF2B5EF4-FFF2-40B4-BE49-F238E27FC236}">
                <a16:creationId xmlns:a16="http://schemas.microsoft.com/office/drawing/2014/main" id="{3DD722AB-076A-FDE1-5C2E-D8085D18733A}"/>
              </a:ext>
            </a:extLst>
          </p:cNvPr>
          <p:cNvPicPr>
            <a:picLocks noChangeAspect="1"/>
          </p:cNvPicPr>
          <p:nvPr/>
        </p:nvPicPr>
        <p:blipFill>
          <a:blip r:embed="rId3"/>
          <a:stretch>
            <a:fillRect/>
          </a:stretch>
        </p:blipFill>
        <p:spPr>
          <a:xfrm>
            <a:off x="7112167" y="4471406"/>
            <a:ext cx="2031833" cy="677278"/>
          </a:xfrm>
          <a:prstGeom prst="rect">
            <a:avLst/>
          </a:prstGeom>
        </p:spPr>
      </p:pic>
    </p:spTree>
    <p:extLst>
      <p:ext uri="{BB962C8B-B14F-4D97-AF65-F5344CB8AC3E}">
        <p14:creationId xmlns:p14="http://schemas.microsoft.com/office/powerpoint/2010/main" val="927857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6035D4-C80B-F188-88FB-A1936FB94FD6}"/>
              </a:ext>
            </a:extLst>
          </p:cNvPr>
          <p:cNvPicPr>
            <a:picLocks noChangeAspect="1"/>
          </p:cNvPicPr>
          <p:nvPr/>
        </p:nvPicPr>
        <p:blipFill>
          <a:blip r:embed="rId2"/>
          <a:stretch>
            <a:fillRect/>
          </a:stretch>
        </p:blipFill>
        <p:spPr>
          <a:xfrm>
            <a:off x="1391056" y="0"/>
            <a:ext cx="5237102" cy="5143500"/>
          </a:xfrm>
          <a:prstGeom prst="rect">
            <a:avLst/>
          </a:prstGeom>
        </p:spPr>
      </p:pic>
      <p:pic>
        <p:nvPicPr>
          <p:cNvPr id="2" name="Picture 1" descr="A yellow sign with blue text&#10;&#10;Description automatically generated">
            <a:extLst>
              <a:ext uri="{FF2B5EF4-FFF2-40B4-BE49-F238E27FC236}">
                <a16:creationId xmlns:a16="http://schemas.microsoft.com/office/drawing/2014/main" id="{0602B3B7-98FB-88F4-D06D-30F7684727A8}"/>
              </a:ext>
            </a:extLst>
          </p:cNvPr>
          <p:cNvPicPr>
            <a:picLocks noChangeAspect="1"/>
          </p:cNvPicPr>
          <p:nvPr/>
        </p:nvPicPr>
        <p:blipFill>
          <a:blip r:embed="rId3"/>
          <a:stretch>
            <a:fillRect/>
          </a:stretch>
        </p:blipFill>
        <p:spPr>
          <a:xfrm>
            <a:off x="7112167" y="4471406"/>
            <a:ext cx="2031833" cy="677278"/>
          </a:xfrm>
          <a:prstGeom prst="rect">
            <a:avLst/>
          </a:prstGeom>
        </p:spPr>
      </p:pic>
    </p:spTree>
    <p:extLst>
      <p:ext uri="{BB962C8B-B14F-4D97-AF65-F5344CB8AC3E}">
        <p14:creationId xmlns:p14="http://schemas.microsoft.com/office/powerpoint/2010/main" val="2444759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DBB5-6726-4356-9258-87E4AEA080F0}"/>
              </a:ext>
            </a:extLst>
          </p:cNvPr>
          <p:cNvSpPr>
            <a:spLocks noGrp="1"/>
          </p:cNvSpPr>
          <p:nvPr>
            <p:ph type="title"/>
          </p:nvPr>
        </p:nvSpPr>
        <p:spPr>
          <a:xfrm>
            <a:off x="457200" y="46120"/>
            <a:ext cx="8229600" cy="857250"/>
          </a:xfrm>
          <a:noFill/>
        </p:spPr>
        <p:txBody>
          <a:bodyPr rtlCol="0">
            <a:normAutofit/>
          </a:bodyPr>
          <a:lstStyle/>
          <a:p>
            <a:pPr eaLnBrk="1" fontAlgn="auto" hangingPunct="1">
              <a:spcAft>
                <a:spcPts val="0"/>
              </a:spcAft>
              <a:defRPr/>
            </a:pPr>
            <a:r>
              <a:rPr lang="en-US" b="1" dirty="0">
                <a:solidFill>
                  <a:srgbClr val="C00000"/>
                </a:solidFill>
                <a:ea typeface="+mj-ea"/>
              </a:rPr>
              <a:t>Promotion &amp; Tenure </a:t>
            </a:r>
          </a:p>
        </p:txBody>
      </p:sp>
      <p:sp>
        <p:nvSpPr>
          <p:cNvPr id="17411" name="Content Placeholder 2">
            <a:extLst>
              <a:ext uri="{FF2B5EF4-FFF2-40B4-BE49-F238E27FC236}">
                <a16:creationId xmlns:a16="http://schemas.microsoft.com/office/drawing/2014/main" id="{D1CB23BB-8D7A-44B7-A033-88D4E6B4BA9E}"/>
              </a:ext>
            </a:extLst>
          </p:cNvPr>
          <p:cNvSpPr>
            <a:spLocks noGrp="1"/>
          </p:cNvSpPr>
          <p:nvPr>
            <p:ph idx="1"/>
          </p:nvPr>
        </p:nvSpPr>
        <p:spPr>
          <a:xfrm>
            <a:off x="418835" y="982743"/>
            <a:ext cx="8328711" cy="3394472"/>
          </a:xfrm>
        </p:spPr>
        <p:txBody>
          <a:bodyPr/>
          <a:lstStyle/>
          <a:p>
            <a:pPr eaLnBrk="1" hangingPunct="1">
              <a:lnSpc>
                <a:spcPct val="80000"/>
              </a:lnSpc>
            </a:pPr>
            <a:r>
              <a:rPr lang="en-US" altLang="en-US" sz="2025" dirty="0"/>
              <a:t>The promotion process is the evaluation of your academic career</a:t>
            </a:r>
          </a:p>
          <a:p>
            <a:pPr lvl="1" eaLnBrk="1" hangingPunct="1">
              <a:lnSpc>
                <a:spcPct val="80000"/>
              </a:lnSpc>
            </a:pPr>
            <a:r>
              <a:rPr lang="en-US" altLang="en-US" sz="1725" dirty="0"/>
              <a:t>Your career is summarized and presented for review in your CV (and Faculty180) and all attached materials</a:t>
            </a:r>
          </a:p>
          <a:p>
            <a:pPr eaLnBrk="1" hangingPunct="1">
              <a:lnSpc>
                <a:spcPct val="80000"/>
              </a:lnSpc>
              <a:buFont typeface="Arial" panose="020B0604020202020204" pitchFamily="34" charset="0"/>
              <a:buNone/>
            </a:pPr>
            <a:endParaRPr lang="en-US" altLang="en-US" sz="2025" dirty="0"/>
          </a:p>
          <a:p>
            <a:pPr eaLnBrk="1" hangingPunct="1">
              <a:lnSpc>
                <a:spcPct val="80000"/>
              </a:lnSpc>
            </a:pPr>
            <a:r>
              <a:rPr lang="en-US" altLang="en-US" sz="2025" dirty="0"/>
              <a:t>Promotion is earned </a:t>
            </a:r>
          </a:p>
          <a:p>
            <a:pPr eaLnBrk="1" hangingPunct="1">
              <a:lnSpc>
                <a:spcPct val="80000"/>
              </a:lnSpc>
            </a:pPr>
            <a:endParaRPr lang="en-US" altLang="en-US" sz="2025" dirty="0"/>
          </a:p>
          <a:p>
            <a:pPr eaLnBrk="1" hangingPunct="1">
              <a:lnSpc>
                <a:spcPct val="80000"/>
              </a:lnSpc>
            </a:pPr>
            <a:r>
              <a:rPr lang="en-US" altLang="en-US" sz="2025" dirty="0"/>
              <a:t>Promotion is based on:  1. Education;  2. Scholarship;  3. Service (including clinical, institutional, national, international);  4. Professionalism</a:t>
            </a:r>
          </a:p>
          <a:p>
            <a:pPr eaLnBrk="1" hangingPunct="1">
              <a:lnSpc>
                <a:spcPct val="80000"/>
              </a:lnSpc>
            </a:pPr>
            <a:endParaRPr lang="en-US" altLang="en-US" sz="2025" dirty="0"/>
          </a:p>
          <a:p>
            <a:pPr eaLnBrk="1" hangingPunct="1">
              <a:lnSpc>
                <a:spcPct val="80000"/>
              </a:lnSpc>
            </a:pPr>
            <a:r>
              <a:rPr lang="en-US" altLang="en-US" sz="2025" dirty="0"/>
              <a:t>Annual evaluations are an excellent opportunity to discuss promotion</a:t>
            </a:r>
            <a:endParaRPr lang="en-US" altLang="en-US" sz="1725" dirty="0"/>
          </a:p>
          <a:p>
            <a:pPr lvl="1" eaLnBrk="1" hangingPunct="1">
              <a:lnSpc>
                <a:spcPct val="80000"/>
              </a:lnSpc>
            </a:pPr>
            <a:r>
              <a:rPr lang="en-US" altLang="en-US" sz="1725" dirty="0"/>
              <a:t>A dAPT review of the dossier at the end of the third year in a tenure eligible track (third year review) is required for faculty at the rank of Assistant Professor</a:t>
            </a:r>
          </a:p>
        </p:txBody>
      </p:sp>
      <p:pic>
        <p:nvPicPr>
          <p:cNvPr id="3" name="Picture 2" descr="A yellow sign with blue text&#10;&#10;Description automatically generated">
            <a:extLst>
              <a:ext uri="{FF2B5EF4-FFF2-40B4-BE49-F238E27FC236}">
                <a16:creationId xmlns:a16="http://schemas.microsoft.com/office/drawing/2014/main" id="{2869FFF0-D726-1CC9-B770-B0EA61C81585}"/>
              </a:ext>
            </a:extLst>
          </p:cNvPr>
          <p:cNvPicPr>
            <a:picLocks noChangeAspect="1"/>
          </p:cNvPicPr>
          <p:nvPr/>
        </p:nvPicPr>
        <p:blipFill>
          <a:blip r:embed="rId2"/>
          <a:stretch>
            <a:fillRect/>
          </a:stretch>
        </p:blipFill>
        <p:spPr>
          <a:xfrm>
            <a:off x="7112167" y="4471406"/>
            <a:ext cx="2031833" cy="6772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EAFA5BF-71E9-410E-9C23-8D3E3F6E6362}"/>
              </a:ext>
            </a:extLst>
          </p:cNvPr>
          <p:cNvSpPr>
            <a:spLocks noGrp="1"/>
          </p:cNvSpPr>
          <p:nvPr>
            <p:ph type="title"/>
          </p:nvPr>
        </p:nvSpPr>
        <p:spPr>
          <a:xfrm>
            <a:off x="320040" y="205979"/>
            <a:ext cx="8513064" cy="720982"/>
          </a:xfrm>
        </p:spPr>
        <p:txBody>
          <a:bodyPr>
            <a:noAutofit/>
          </a:bodyPr>
          <a:lstStyle/>
          <a:p>
            <a:r>
              <a:rPr lang="en-US" altLang="en-US" sz="2600" b="1" dirty="0"/>
              <a:t>Appointment, Promotion, &amp; Tenure Process Overview</a:t>
            </a:r>
          </a:p>
        </p:txBody>
      </p:sp>
      <p:sp>
        <p:nvSpPr>
          <p:cNvPr id="3" name="Content Placeholder 2">
            <a:extLst>
              <a:ext uri="{FF2B5EF4-FFF2-40B4-BE49-F238E27FC236}">
                <a16:creationId xmlns:a16="http://schemas.microsoft.com/office/drawing/2014/main" id="{75F4B741-0FB6-4ABF-92B5-AA8A105BDA31}"/>
              </a:ext>
            </a:extLst>
          </p:cNvPr>
          <p:cNvSpPr>
            <a:spLocks noGrp="1"/>
          </p:cNvSpPr>
          <p:nvPr>
            <p:ph idx="1"/>
          </p:nvPr>
        </p:nvSpPr>
        <p:spPr>
          <a:xfrm>
            <a:off x="361445" y="822960"/>
            <a:ext cx="8306035" cy="3645039"/>
          </a:xfrm>
        </p:spPr>
        <p:txBody>
          <a:bodyPr rtlCol="0" anchor="ctr">
            <a:noAutofit/>
          </a:bodyPr>
          <a:lstStyle/>
          <a:p>
            <a:pPr marL="173038" indent="-173038">
              <a:spcBef>
                <a:spcPts val="0"/>
              </a:spcBef>
            </a:pPr>
            <a:r>
              <a:rPr lang="en-US" sz="1500" dirty="0"/>
              <a:t>All recommendations for promotion to/appointment at the rank of Associate Professor or Professor are reviewed by the COMLS APT Committee and require approval by the Dean and the Provost. This applies to UToledo COMLS Salaried Faculty, ProMedica Practitioners, and Community-Based Practitioners</a:t>
            </a:r>
          </a:p>
          <a:p>
            <a:pPr marL="173038" indent="-173038">
              <a:spcBef>
                <a:spcPts val="0"/>
              </a:spcBef>
            </a:pPr>
            <a:endParaRPr lang="en-US" sz="1500" dirty="0"/>
          </a:p>
          <a:p>
            <a:pPr marL="173038" indent="-173038">
              <a:spcBef>
                <a:spcPts val="0"/>
              </a:spcBef>
            </a:pPr>
            <a:r>
              <a:rPr lang="en-US" sz="1500" dirty="0"/>
              <a:t>Rules for faculty appointment and promotion are determined by the College of Medicine &amp; Life Sciences Bylaws (Faculty Rules and Regulations) document:</a:t>
            </a:r>
          </a:p>
          <a:p>
            <a:pPr marL="173038" indent="0">
              <a:spcBef>
                <a:spcPts val="0"/>
              </a:spcBef>
              <a:buNone/>
            </a:pPr>
            <a:r>
              <a:rPr lang="en-US" sz="1500" dirty="0">
                <a:solidFill>
                  <a:srgbClr val="0070C0"/>
                </a:solidFill>
                <a:hlinkClick r:id="rId2">
                  <a:extLst>
                    <a:ext uri="{A12FA001-AC4F-418D-AE19-62706E023703}">
                      <ahyp:hlinkClr xmlns:ahyp="http://schemas.microsoft.com/office/drawing/2018/hyperlinkcolor" val="tx"/>
                    </a:ext>
                  </a:extLst>
                </a:hlinkClick>
              </a:rPr>
              <a:t>https://www.utoledo.edu/depts/facaffairs/medicine/pdf/Final.FacultyRulesandRegs12.14.20.pdf</a:t>
            </a:r>
            <a:endParaRPr lang="en-US" sz="1500" dirty="0">
              <a:solidFill>
                <a:srgbClr val="0070C0"/>
              </a:solidFill>
            </a:endParaRPr>
          </a:p>
          <a:p>
            <a:pPr marL="173038" indent="-173038">
              <a:spcBef>
                <a:spcPts val="0"/>
              </a:spcBef>
            </a:pPr>
            <a:endParaRPr lang="en-US" sz="1500" dirty="0"/>
          </a:p>
          <a:p>
            <a:pPr marL="173038" indent="-173038">
              <a:spcBef>
                <a:spcPts val="0"/>
              </a:spcBef>
            </a:pPr>
            <a:r>
              <a:rPr lang="en-US" sz="1500" dirty="0"/>
              <a:t>Only one cycle for promotion and tenure dossier review, as outlined in the UToledo Academic Personnel Calendar, but ongoing/revolving reviews for new hires</a:t>
            </a:r>
          </a:p>
          <a:p>
            <a:pPr marL="173038" indent="-173038">
              <a:spcBef>
                <a:spcPts val="0"/>
              </a:spcBef>
              <a:buNone/>
            </a:pPr>
            <a:endParaRPr lang="en-US" sz="1500" dirty="0"/>
          </a:p>
          <a:p>
            <a:pPr marL="173038" indent="-173038">
              <a:spcBef>
                <a:spcPts val="0"/>
              </a:spcBef>
            </a:pPr>
            <a:r>
              <a:rPr lang="en-US" sz="1500" dirty="0"/>
              <a:t>Applications of active UToledo COMLS salaried faculty are submitted through “Faculty 180” (myUT)</a:t>
            </a:r>
          </a:p>
          <a:p>
            <a:pPr marL="173038" indent="-173038">
              <a:spcBef>
                <a:spcPts val="0"/>
              </a:spcBef>
            </a:pPr>
            <a:endParaRPr lang="en-US" sz="1500" dirty="0"/>
          </a:p>
          <a:p>
            <a:pPr marL="173038" indent="-173038">
              <a:spcBef>
                <a:spcPts val="0"/>
              </a:spcBef>
            </a:pPr>
            <a:r>
              <a:rPr lang="en-US" sz="1500" dirty="0"/>
              <a:t>ProMedica- and Community-based faculty do not use Faculty 180 – hard copies of dossier required</a:t>
            </a:r>
          </a:p>
        </p:txBody>
      </p:sp>
      <p:pic>
        <p:nvPicPr>
          <p:cNvPr id="2" name="Picture 1" descr="A yellow sign with blue text&#10;&#10;Description automatically generated">
            <a:extLst>
              <a:ext uri="{FF2B5EF4-FFF2-40B4-BE49-F238E27FC236}">
                <a16:creationId xmlns:a16="http://schemas.microsoft.com/office/drawing/2014/main" id="{B52442B0-286A-EBAB-97A9-5A5DB74D2A60}"/>
              </a:ext>
            </a:extLst>
          </p:cNvPr>
          <p:cNvPicPr>
            <a:picLocks noChangeAspect="1"/>
          </p:cNvPicPr>
          <p:nvPr/>
        </p:nvPicPr>
        <p:blipFill>
          <a:blip r:embed="rId3"/>
          <a:stretch>
            <a:fillRect/>
          </a:stretch>
        </p:blipFill>
        <p:spPr>
          <a:xfrm>
            <a:off x="7112167" y="4472889"/>
            <a:ext cx="2031833" cy="67727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9EAB-A8A2-4FDE-993C-1D26916B7A62}"/>
              </a:ext>
            </a:extLst>
          </p:cNvPr>
          <p:cNvSpPr>
            <a:spLocks noGrp="1"/>
          </p:cNvSpPr>
          <p:nvPr>
            <p:ph type="title"/>
          </p:nvPr>
        </p:nvSpPr>
        <p:spPr>
          <a:xfrm>
            <a:off x="1485900" y="205979"/>
            <a:ext cx="6172200" cy="449677"/>
          </a:xfrm>
        </p:spPr>
        <p:txBody>
          <a:bodyPr>
            <a:noAutofit/>
          </a:bodyPr>
          <a:lstStyle/>
          <a:p>
            <a:r>
              <a:rPr lang="en-US" sz="3200" b="1" dirty="0"/>
              <a:t>Advocate for Yourself</a:t>
            </a:r>
          </a:p>
        </p:txBody>
      </p:sp>
      <p:sp>
        <p:nvSpPr>
          <p:cNvPr id="3" name="Content Placeholder 2">
            <a:extLst>
              <a:ext uri="{FF2B5EF4-FFF2-40B4-BE49-F238E27FC236}">
                <a16:creationId xmlns:a16="http://schemas.microsoft.com/office/drawing/2014/main" id="{DE52CE84-1BDD-47C8-A1AF-1D5049953756}"/>
              </a:ext>
            </a:extLst>
          </p:cNvPr>
          <p:cNvSpPr>
            <a:spLocks noGrp="1"/>
          </p:cNvSpPr>
          <p:nvPr>
            <p:ph idx="1"/>
          </p:nvPr>
        </p:nvSpPr>
        <p:spPr>
          <a:xfrm>
            <a:off x="716173" y="755453"/>
            <a:ext cx="7986613" cy="3586347"/>
          </a:xfrm>
        </p:spPr>
        <p:txBody>
          <a:bodyPr anchor="t" anchorCtr="0">
            <a:normAutofit/>
          </a:bodyPr>
          <a:lstStyle/>
          <a:p>
            <a:pPr marL="171450" lvl="2" indent="-165100"/>
            <a:r>
              <a:rPr lang="en-US" sz="2200" dirty="0"/>
              <a:t>Updated CV using standardized format</a:t>
            </a:r>
          </a:p>
        </p:txBody>
      </p:sp>
      <p:pic>
        <p:nvPicPr>
          <p:cNvPr id="4" name="Picture 3" descr="A yellow sign with blue text&#10;&#10;Description automatically generated">
            <a:extLst>
              <a:ext uri="{FF2B5EF4-FFF2-40B4-BE49-F238E27FC236}">
                <a16:creationId xmlns:a16="http://schemas.microsoft.com/office/drawing/2014/main" id="{D2C8C67E-CB0D-75A8-5867-422B14DCE44D}"/>
              </a:ext>
            </a:extLst>
          </p:cNvPr>
          <p:cNvPicPr>
            <a:picLocks noChangeAspect="1"/>
          </p:cNvPicPr>
          <p:nvPr/>
        </p:nvPicPr>
        <p:blipFill>
          <a:blip r:embed="rId2"/>
          <a:stretch>
            <a:fillRect/>
          </a:stretch>
        </p:blipFill>
        <p:spPr>
          <a:xfrm>
            <a:off x="7112167" y="4471406"/>
            <a:ext cx="2031833" cy="677278"/>
          </a:xfrm>
          <a:prstGeom prst="rect">
            <a:avLst/>
          </a:prstGeom>
        </p:spPr>
      </p:pic>
      <p:pic>
        <p:nvPicPr>
          <p:cNvPr id="5" name="Picture 4" descr="A yellow megaphone with stars&#10;&#10;Description automatically generated">
            <a:extLst>
              <a:ext uri="{FF2B5EF4-FFF2-40B4-BE49-F238E27FC236}">
                <a16:creationId xmlns:a16="http://schemas.microsoft.com/office/drawing/2014/main" id="{1BB77624-6167-5A18-3631-895C83DCD4C9}"/>
              </a:ext>
            </a:extLst>
          </p:cNvPr>
          <p:cNvPicPr>
            <a:picLocks noChangeAspect="1"/>
          </p:cNvPicPr>
          <p:nvPr/>
        </p:nvPicPr>
        <p:blipFill>
          <a:blip r:embed="rId3"/>
          <a:stretch>
            <a:fillRect/>
          </a:stretch>
        </p:blipFill>
        <p:spPr>
          <a:xfrm>
            <a:off x="7640352" y="0"/>
            <a:ext cx="1503648" cy="1163782"/>
          </a:xfrm>
          <a:prstGeom prst="rect">
            <a:avLst/>
          </a:prstGeom>
        </p:spPr>
      </p:pic>
    </p:spTree>
    <p:extLst>
      <p:ext uri="{BB962C8B-B14F-4D97-AF65-F5344CB8AC3E}">
        <p14:creationId xmlns:p14="http://schemas.microsoft.com/office/powerpoint/2010/main" val="712705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per with text and images&#10;&#10;Description automatically generated with medium confidence">
            <a:extLst>
              <a:ext uri="{FF2B5EF4-FFF2-40B4-BE49-F238E27FC236}">
                <a16:creationId xmlns:a16="http://schemas.microsoft.com/office/drawing/2014/main" id="{1C9F93F0-6CCB-6CCF-9696-7DC3177712C2}"/>
              </a:ext>
            </a:extLst>
          </p:cNvPr>
          <p:cNvPicPr>
            <a:picLocks noChangeAspect="1"/>
          </p:cNvPicPr>
          <p:nvPr/>
        </p:nvPicPr>
        <p:blipFill>
          <a:blip r:embed="rId2"/>
          <a:stretch>
            <a:fillRect/>
          </a:stretch>
        </p:blipFill>
        <p:spPr>
          <a:xfrm>
            <a:off x="2570263" y="0"/>
            <a:ext cx="4003473" cy="5143500"/>
          </a:xfrm>
          <a:prstGeom prst="rect">
            <a:avLst/>
          </a:prstGeom>
        </p:spPr>
      </p:pic>
      <p:pic>
        <p:nvPicPr>
          <p:cNvPr id="6" name="Picture 5" descr="A yellow sign with blue text&#10;&#10;Description automatically generated">
            <a:extLst>
              <a:ext uri="{FF2B5EF4-FFF2-40B4-BE49-F238E27FC236}">
                <a16:creationId xmlns:a16="http://schemas.microsoft.com/office/drawing/2014/main" id="{876548FC-CE75-DBD8-FA28-436CDFD41D94}"/>
              </a:ext>
            </a:extLst>
          </p:cNvPr>
          <p:cNvPicPr>
            <a:picLocks noChangeAspect="1"/>
          </p:cNvPicPr>
          <p:nvPr/>
        </p:nvPicPr>
        <p:blipFill>
          <a:blip r:embed="rId3"/>
          <a:stretch>
            <a:fillRect/>
          </a:stretch>
        </p:blipFill>
        <p:spPr>
          <a:xfrm>
            <a:off x="7112167" y="4471406"/>
            <a:ext cx="2031833" cy="677278"/>
          </a:xfrm>
          <a:prstGeom prst="rect">
            <a:avLst/>
          </a:prstGeom>
        </p:spPr>
      </p:pic>
    </p:spTree>
    <p:extLst>
      <p:ext uri="{BB962C8B-B14F-4D97-AF65-F5344CB8AC3E}">
        <p14:creationId xmlns:p14="http://schemas.microsoft.com/office/powerpoint/2010/main" val="2237342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9EAB-A8A2-4FDE-993C-1D26916B7A62}"/>
              </a:ext>
            </a:extLst>
          </p:cNvPr>
          <p:cNvSpPr>
            <a:spLocks noGrp="1"/>
          </p:cNvSpPr>
          <p:nvPr>
            <p:ph type="title"/>
          </p:nvPr>
        </p:nvSpPr>
        <p:spPr>
          <a:xfrm>
            <a:off x="1485900" y="205979"/>
            <a:ext cx="6172200" cy="449677"/>
          </a:xfrm>
        </p:spPr>
        <p:txBody>
          <a:bodyPr>
            <a:noAutofit/>
          </a:bodyPr>
          <a:lstStyle/>
          <a:p>
            <a:r>
              <a:rPr lang="en-US" sz="3200" b="1" dirty="0"/>
              <a:t>Advocate for Yourself</a:t>
            </a:r>
          </a:p>
        </p:txBody>
      </p:sp>
      <p:sp>
        <p:nvSpPr>
          <p:cNvPr id="3" name="Content Placeholder 2">
            <a:extLst>
              <a:ext uri="{FF2B5EF4-FFF2-40B4-BE49-F238E27FC236}">
                <a16:creationId xmlns:a16="http://schemas.microsoft.com/office/drawing/2014/main" id="{DE52CE84-1BDD-47C8-A1AF-1D5049953756}"/>
              </a:ext>
            </a:extLst>
          </p:cNvPr>
          <p:cNvSpPr>
            <a:spLocks noGrp="1"/>
          </p:cNvSpPr>
          <p:nvPr>
            <p:ph idx="1"/>
          </p:nvPr>
        </p:nvSpPr>
        <p:spPr>
          <a:xfrm>
            <a:off x="517948" y="864156"/>
            <a:ext cx="8152866" cy="4008380"/>
          </a:xfrm>
        </p:spPr>
        <p:txBody>
          <a:bodyPr anchor="ctr">
            <a:normAutofit fontScale="92500"/>
          </a:bodyPr>
          <a:lstStyle/>
          <a:p>
            <a:pPr marL="171450" lvl="2" indent="-165100"/>
            <a:r>
              <a:rPr lang="en-US" sz="2200" dirty="0"/>
              <a:t>Updated CV using standardized format</a:t>
            </a:r>
          </a:p>
          <a:p>
            <a:pPr marL="171450" lvl="2" indent="-165100"/>
            <a:r>
              <a:rPr lang="en-US" sz="2200" dirty="0"/>
              <a:t>Review and update all Faculty180 information</a:t>
            </a:r>
          </a:p>
          <a:p>
            <a:pPr marL="171450" lvl="2" indent="-165100"/>
            <a:r>
              <a:rPr lang="en-US" sz="2200" dirty="0"/>
              <a:t>Know the promotion and/or tenure criteria for your track:</a:t>
            </a:r>
          </a:p>
          <a:p>
            <a:pPr marL="349250" lvl="3" indent="0">
              <a:buNone/>
            </a:pPr>
            <a:r>
              <a:rPr lang="en-US" sz="1900" dirty="0"/>
              <a:t>1. Scholarship</a:t>
            </a:r>
          </a:p>
          <a:p>
            <a:pPr marL="349250" lvl="3" indent="0">
              <a:buNone/>
            </a:pPr>
            <a:r>
              <a:rPr lang="en-US" sz="1900" dirty="0"/>
              <a:t>2. Education</a:t>
            </a:r>
          </a:p>
          <a:p>
            <a:pPr marL="349250" lvl="3" indent="0">
              <a:buNone/>
            </a:pPr>
            <a:r>
              <a:rPr lang="en-US" sz="1900" dirty="0"/>
              <a:t>3. Service</a:t>
            </a:r>
          </a:p>
          <a:p>
            <a:pPr marL="349250" lvl="3" indent="0">
              <a:buNone/>
            </a:pPr>
            <a:r>
              <a:rPr lang="en-US" sz="1900" dirty="0"/>
              <a:t>4. Professionalism</a:t>
            </a:r>
          </a:p>
          <a:p>
            <a:pPr marL="171450" lvl="2" indent="-165100"/>
            <a:r>
              <a:rPr lang="en-US" sz="2200" dirty="0"/>
              <a:t>Potential reference writers (internal, external, number) – start May/June</a:t>
            </a:r>
          </a:p>
          <a:p>
            <a:pPr marL="171450" lvl="2" indent="-165100"/>
            <a:r>
              <a:rPr lang="en-US" sz="2200" dirty="0"/>
              <a:t>Learner evaluations for the last 3 years, for all courses/activities</a:t>
            </a:r>
          </a:p>
          <a:p>
            <a:pPr marL="171450" lvl="2" indent="-165100"/>
            <a:r>
              <a:rPr lang="en-US" sz="2200" dirty="0"/>
              <a:t>Self-assessment  </a:t>
            </a:r>
            <a:r>
              <a:rPr lang="en-US" sz="1900" dirty="0"/>
              <a:t>(separate section for each of the above areas)</a:t>
            </a:r>
          </a:p>
          <a:p>
            <a:pPr marL="171450" lvl="2" indent="-165100"/>
            <a:r>
              <a:rPr lang="en-US" sz="2200" dirty="0"/>
              <a:t>Tenure questionnaire  </a:t>
            </a:r>
            <a:r>
              <a:rPr lang="en-US" sz="1900" dirty="0"/>
              <a:t>(if applicable)</a:t>
            </a:r>
          </a:p>
          <a:p>
            <a:pPr lvl="2"/>
            <a:endParaRPr lang="en-US" dirty="0"/>
          </a:p>
        </p:txBody>
      </p:sp>
      <p:sp>
        <p:nvSpPr>
          <p:cNvPr id="4" name="TextBox 3">
            <a:extLst>
              <a:ext uri="{FF2B5EF4-FFF2-40B4-BE49-F238E27FC236}">
                <a16:creationId xmlns:a16="http://schemas.microsoft.com/office/drawing/2014/main" id="{C029F264-6AC4-D880-A44F-22B6E15D7F12}"/>
              </a:ext>
            </a:extLst>
          </p:cNvPr>
          <p:cNvSpPr txBox="1"/>
          <p:nvPr/>
        </p:nvSpPr>
        <p:spPr>
          <a:xfrm>
            <a:off x="4063641" y="1975872"/>
            <a:ext cx="2487604" cy="369332"/>
          </a:xfrm>
          <a:prstGeom prst="rect">
            <a:avLst/>
          </a:prstGeom>
          <a:solidFill>
            <a:schemeClr val="bg1">
              <a:lumMod val="85000"/>
            </a:schemeClr>
          </a:solidFill>
        </p:spPr>
        <p:txBody>
          <a:bodyPr wrap="none" rtlCol="0">
            <a:spAutoFit/>
          </a:bodyPr>
          <a:lstStyle/>
          <a:p>
            <a:r>
              <a:rPr lang="en-US" b="1" dirty="0">
                <a:solidFill>
                  <a:srgbClr val="C00000"/>
                </a:solidFill>
              </a:rPr>
              <a:t>Threshold </a:t>
            </a:r>
            <a:r>
              <a:rPr lang="en-US" b="1" i="1" dirty="0">
                <a:solidFill>
                  <a:srgbClr val="C00000"/>
                </a:solidFill>
              </a:rPr>
              <a:t>vs. </a:t>
            </a:r>
            <a:r>
              <a:rPr lang="en-US" b="1" dirty="0">
                <a:solidFill>
                  <a:srgbClr val="C00000"/>
                </a:solidFill>
              </a:rPr>
              <a:t>Excellence</a:t>
            </a:r>
          </a:p>
        </p:txBody>
      </p:sp>
      <p:pic>
        <p:nvPicPr>
          <p:cNvPr id="5" name="Picture 4" descr="A yellow sign with blue text&#10;&#10;Description automatically generated">
            <a:extLst>
              <a:ext uri="{FF2B5EF4-FFF2-40B4-BE49-F238E27FC236}">
                <a16:creationId xmlns:a16="http://schemas.microsoft.com/office/drawing/2014/main" id="{5CA6F7FC-394A-3E87-A7DF-8B481041D26B}"/>
              </a:ext>
            </a:extLst>
          </p:cNvPr>
          <p:cNvPicPr>
            <a:picLocks noChangeAspect="1"/>
          </p:cNvPicPr>
          <p:nvPr/>
        </p:nvPicPr>
        <p:blipFill>
          <a:blip r:embed="rId2"/>
          <a:stretch>
            <a:fillRect/>
          </a:stretch>
        </p:blipFill>
        <p:spPr>
          <a:xfrm>
            <a:off x="7112167" y="4471406"/>
            <a:ext cx="2031833" cy="677278"/>
          </a:xfrm>
          <a:prstGeom prst="rect">
            <a:avLst/>
          </a:prstGeom>
        </p:spPr>
      </p:pic>
    </p:spTree>
    <p:extLst>
      <p:ext uri="{BB962C8B-B14F-4D97-AF65-F5344CB8AC3E}">
        <p14:creationId xmlns:p14="http://schemas.microsoft.com/office/powerpoint/2010/main" val="75307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780DD-9281-8AC3-2688-308920C2EF72}"/>
              </a:ext>
            </a:extLst>
          </p:cNvPr>
          <p:cNvSpPr>
            <a:spLocks noGrp="1"/>
          </p:cNvSpPr>
          <p:nvPr>
            <p:ph type="title"/>
          </p:nvPr>
        </p:nvSpPr>
        <p:spPr>
          <a:xfrm>
            <a:off x="457200" y="205978"/>
            <a:ext cx="8229600" cy="489591"/>
          </a:xfrm>
        </p:spPr>
        <p:txBody>
          <a:bodyPr/>
          <a:lstStyle/>
          <a:p>
            <a:r>
              <a:rPr lang="en-US" sz="3200" b="1" dirty="0"/>
              <a:t>Tenure</a:t>
            </a:r>
          </a:p>
        </p:txBody>
      </p:sp>
      <p:sp>
        <p:nvSpPr>
          <p:cNvPr id="3" name="Content Placeholder 2">
            <a:extLst>
              <a:ext uri="{FF2B5EF4-FFF2-40B4-BE49-F238E27FC236}">
                <a16:creationId xmlns:a16="http://schemas.microsoft.com/office/drawing/2014/main" id="{104FD3B0-A745-D27D-FB48-9B15E65B148B}"/>
              </a:ext>
            </a:extLst>
          </p:cNvPr>
          <p:cNvSpPr>
            <a:spLocks noGrp="1"/>
          </p:cNvSpPr>
          <p:nvPr>
            <p:ph idx="1"/>
          </p:nvPr>
        </p:nvSpPr>
        <p:spPr>
          <a:xfrm>
            <a:off x="234462" y="726028"/>
            <a:ext cx="8526584" cy="4211494"/>
          </a:xfrm>
        </p:spPr>
        <p:txBody>
          <a:bodyPr/>
          <a:lstStyle/>
          <a:p>
            <a:pPr marL="0" indent="0" algn="l">
              <a:buNone/>
            </a:pPr>
            <a:r>
              <a:rPr lang="en-US" sz="1300" b="1" i="0" u="none" strike="noStrike" dirty="0">
                <a:solidFill>
                  <a:srgbClr val="003E7E"/>
                </a:solidFill>
                <a:effectLst/>
                <a:latin typeface="+mj-lt"/>
              </a:rPr>
              <a:t>Merit as an Academician</a:t>
            </a:r>
          </a:p>
          <a:p>
            <a:pPr algn="l">
              <a:buFont typeface="+mj-lt"/>
              <a:buAutoNum type="arabicPeriod"/>
            </a:pPr>
            <a:r>
              <a:rPr lang="en-US" sz="1300" b="1" i="0" u="none" strike="noStrike" dirty="0">
                <a:solidFill>
                  <a:srgbClr val="2E2E2D"/>
                </a:solidFill>
                <a:effectLst/>
                <a:latin typeface="+mj-lt"/>
              </a:rPr>
              <a:t>External grant funding:</a:t>
            </a:r>
            <a:r>
              <a:rPr lang="en-US" sz="1300" b="0" i="0" u="none" strike="noStrike" dirty="0">
                <a:solidFill>
                  <a:srgbClr val="2E2E2D"/>
                </a:solidFill>
                <a:effectLst/>
                <a:latin typeface="+mj-lt"/>
              </a:rPr>
              <a:t> </a:t>
            </a:r>
            <a:r>
              <a:rPr lang="en-US" sz="1200" b="0" i="0" u="none" strike="noStrike" dirty="0">
                <a:solidFill>
                  <a:srgbClr val="2E2E2D"/>
                </a:solidFill>
                <a:effectLst/>
                <a:latin typeface="+mj-lt"/>
              </a:rPr>
              <a:t>Explain how your previous and current external funding supporting your scholarly activity </a:t>
            </a:r>
            <a:r>
              <a:rPr lang="en-US" sz="1200" b="0" i="0" u="sng" strike="noStrike" dirty="0">
                <a:solidFill>
                  <a:srgbClr val="2E2E2D"/>
                </a:solidFill>
                <a:effectLst/>
                <a:latin typeface="+mj-lt"/>
              </a:rPr>
              <a:t>significantly exceed the threshold criteria</a:t>
            </a:r>
            <a:r>
              <a:rPr lang="en-US" sz="1200" b="0" i="0" u="none" strike="noStrike" dirty="0">
                <a:solidFill>
                  <a:srgbClr val="2E2E2D"/>
                </a:solidFill>
                <a:effectLst/>
                <a:latin typeface="+mj-lt"/>
              </a:rPr>
              <a:t> in your track.  Explain your role on the projects and your future plans to sustain your scholarly work.</a:t>
            </a:r>
          </a:p>
          <a:p>
            <a:pPr algn="l">
              <a:buFont typeface="+mj-lt"/>
              <a:buAutoNum type="arabicPeriod"/>
            </a:pPr>
            <a:r>
              <a:rPr lang="en-US" sz="1300" b="1" i="0" u="none" strike="noStrike" dirty="0">
                <a:solidFill>
                  <a:srgbClr val="2E2E2D"/>
                </a:solidFill>
                <a:effectLst/>
                <a:latin typeface="+mj-lt"/>
              </a:rPr>
              <a:t>Publications, presentations, national reputation:</a:t>
            </a:r>
            <a:r>
              <a:rPr lang="en-US" sz="1300" b="0" i="0" u="none" strike="noStrike" dirty="0">
                <a:solidFill>
                  <a:srgbClr val="2E2E2D"/>
                </a:solidFill>
                <a:effectLst/>
                <a:latin typeface="+mj-lt"/>
              </a:rPr>
              <a:t> </a:t>
            </a:r>
            <a:r>
              <a:rPr lang="en-US" sz="1200" b="0" i="0" u="none" strike="noStrike" dirty="0">
                <a:solidFill>
                  <a:srgbClr val="2E2E2D"/>
                </a:solidFill>
                <a:effectLst/>
                <a:latin typeface="+mj-lt"/>
              </a:rPr>
              <a:t>Explain how you have demonstrated the </a:t>
            </a:r>
            <a:r>
              <a:rPr lang="en-US" sz="1200" b="0" i="0" u="sng" strike="noStrike" dirty="0">
                <a:solidFill>
                  <a:srgbClr val="2E2E2D"/>
                </a:solidFill>
                <a:effectLst/>
                <a:latin typeface="+mj-lt"/>
              </a:rPr>
              <a:t>prominence of your academic reputation at the national/international levels and have significantly exceeded the threshold criteria</a:t>
            </a:r>
            <a:r>
              <a:rPr lang="en-US" sz="1200" b="0" i="0" u="none" strike="noStrike" dirty="0">
                <a:solidFill>
                  <a:srgbClr val="2E2E2D"/>
                </a:solidFill>
                <a:effectLst/>
                <a:latin typeface="+mj-lt"/>
              </a:rPr>
              <a:t> in your track (e.g., h-index; impact factor of journals where your research has been published; presentations at national/international meetings; unique area of expertise; honors and awards; invited reviews and editorial activities; service for professional societies, etc.).</a:t>
            </a:r>
          </a:p>
          <a:p>
            <a:pPr algn="l">
              <a:buFont typeface="+mj-lt"/>
              <a:buAutoNum type="arabicPeriod"/>
            </a:pPr>
            <a:r>
              <a:rPr lang="en-US" sz="1300" b="1" i="0" u="none" strike="noStrike" dirty="0">
                <a:solidFill>
                  <a:srgbClr val="2E2E2D"/>
                </a:solidFill>
                <a:effectLst/>
                <a:latin typeface="+mj-lt"/>
              </a:rPr>
              <a:t>Education:</a:t>
            </a:r>
            <a:r>
              <a:rPr lang="en-US" sz="1300" b="0" i="0" u="none" strike="noStrike" dirty="0">
                <a:solidFill>
                  <a:srgbClr val="2E2E2D"/>
                </a:solidFill>
                <a:effectLst/>
                <a:latin typeface="+mj-lt"/>
              </a:rPr>
              <a:t> </a:t>
            </a:r>
            <a:r>
              <a:rPr lang="en-US" sz="1200" b="0" i="0" u="none" strike="noStrike" dirty="0">
                <a:solidFill>
                  <a:srgbClr val="2E2E2D"/>
                </a:solidFill>
                <a:effectLst/>
                <a:latin typeface="+mj-lt"/>
              </a:rPr>
              <a:t>Explain your </a:t>
            </a:r>
            <a:r>
              <a:rPr lang="en-US" sz="1200" b="0" i="0" u="sng" strike="noStrike" dirty="0">
                <a:solidFill>
                  <a:srgbClr val="2E2E2D"/>
                </a:solidFill>
                <a:effectLst/>
                <a:latin typeface="+mj-lt"/>
              </a:rPr>
              <a:t>stellar record of commitment to educating </a:t>
            </a:r>
            <a:r>
              <a:rPr lang="en-US" sz="1200" b="0" i="0" u="none" strike="noStrike" dirty="0">
                <a:solidFill>
                  <a:srgbClr val="2E2E2D"/>
                </a:solidFill>
                <a:effectLst/>
                <a:latin typeface="+mj-lt"/>
              </a:rPr>
              <a:t>COMLS learners, development of either creative and innovative educational material, or new knowledge, or unique areas of expertise (as applicable to your current track) that have </a:t>
            </a:r>
            <a:r>
              <a:rPr lang="en-US" sz="1200" b="0" i="0" u="sng" strike="noStrike" dirty="0">
                <a:solidFill>
                  <a:srgbClr val="2E2E2D"/>
                </a:solidFill>
                <a:effectLst/>
                <a:latin typeface="+mj-lt"/>
              </a:rPr>
              <a:t>significantly exceeded the threshold criteria </a:t>
            </a:r>
            <a:r>
              <a:rPr lang="en-US" sz="1200" b="0" i="0" u="none" strike="noStrike" dirty="0">
                <a:solidFill>
                  <a:srgbClr val="2E2E2D"/>
                </a:solidFill>
                <a:effectLst/>
                <a:latin typeface="+mj-lt"/>
              </a:rPr>
              <a:t>in your track.</a:t>
            </a:r>
          </a:p>
          <a:p>
            <a:pPr algn="l">
              <a:buFont typeface="+mj-lt"/>
              <a:buAutoNum type="arabicPeriod"/>
            </a:pPr>
            <a:r>
              <a:rPr lang="en-US" sz="1300" b="1" i="0" u="none" strike="noStrike" dirty="0">
                <a:solidFill>
                  <a:srgbClr val="2E2E2D"/>
                </a:solidFill>
                <a:effectLst/>
                <a:latin typeface="+mj-lt"/>
              </a:rPr>
              <a:t>Service:</a:t>
            </a:r>
            <a:r>
              <a:rPr lang="en-US" sz="1300" b="0" i="0" u="none" strike="noStrike" dirty="0">
                <a:solidFill>
                  <a:srgbClr val="2E2E2D"/>
                </a:solidFill>
                <a:effectLst/>
                <a:latin typeface="+mj-lt"/>
              </a:rPr>
              <a:t> </a:t>
            </a:r>
            <a:r>
              <a:rPr lang="en-US" sz="1200" b="0" i="0" u="none" strike="noStrike" dirty="0">
                <a:solidFill>
                  <a:srgbClr val="2E2E2D"/>
                </a:solidFill>
                <a:effectLst/>
                <a:latin typeface="+mj-lt"/>
              </a:rPr>
              <a:t>Explain how your service to UToledo, COMLS, and your Department has </a:t>
            </a:r>
            <a:r>
              <a:rPr lang="en-US" sz="1200" b="0" i="0" u="sng" strike="noStrike" dirty="0">
                <a:solidFill>
                  <a:srgbClr val="2E2E2D"/>
                </a:solidFill>
                <a:effectLst/>
                <a:latin typeface="+mj-lt"/>
              </a:rPr>
              <a:t>significantly exceeded the threshold criteria</a:t>
            </a:r>
            <a:r>
              <a:rPr lang="en-US" sz="1200" b="0" i="0" strike="noStrike" dirty="0">
                <a:solidFill>
                  <a:srgbClr val="2E2E2D"/>
                </a:solidFill>
                <a:effectLst/>
                <a:latin typeface="+mj-lt"/>
              </a:rPr>
              <a:t> </a:t>
            </a:r>
            <a:r>
              <a:rPr lang="en-US" sz="1200" b="0" i="0" u="none" strike="noStrike" dirty="0">
                <a:solidFill>
                  <a:srgbClr val="2E2E2D"/>
                </a:solidFill>
                <a:effectLst/>
                <a:latin typeface="+mj-lt"/>
              </a:rPr>
              <a:t>in your track.</a:t>
            </a:r>
          </a:p>
          <a:p>
            <a:pPr algn="l">
              <a:buFont typeface="+mj-lt"/>
              <a:buAutoNum type="arabicPeriod"/>
            </a:pPr>
            <a:r>
              <a:rPr lang="en-US" sz="1300" b="1" i="0" u="none" strike="noStrike" dirty="0">
                <a:solidFill>
                  <a:srgbClr val="2E2E2D"/>
                </a:solidFill>
                <a:effectLst/>
                <a:latin typeface="+mj-lt"/>
              </a:rPr>
              <a:t>Future goals:</a:t>
            </a:r>
            <a:r>
              <a:rPr lang="en-US" sz="1300" b="0" i="0" u="none" strike="noStrike" dirty="0">
                <a:solidFill>
                  <a:srgbClr val="2E2E2D"/>
                </a:solidFill>
                <a:effectLst/>
                <a:latin typeface="+mj-lt"/>
              </a:rPr>
              <a:t> Give an assessment and description of your plans for continued career development.</a:t>
            </a:r>
          </a:p>
          <a:p>
            <a:pPr marL="0" indent="0" algn="l">
              <a:buNone/>
            </a:pPr>
            <a:endParaRPr lang="en-US" sz="1300" b="0" i="0" u="none" strike="noStrike" dirty="0">
              <a:solidFill>
                <a:srgbClr val="2E2E2D"/>
              </a:solidFill>
              <a:effectLst/>
              <a:latin typeface="+mj-lt"/>
            </a:endParaRPr>
          </a:p>
          <a:p>
            <a:pPr marL="0" indent="0" algn="l">
              <a:buNone/>
            </a:pPr>
            <a:r>
              <a:rPr lang="en-US" sz="1300" b="1" i="0" u="none" strike="noStrike" dirty="0">
                <a:solidFill>
                  <a:srgbClr val="003E7E"/>
                </a:solidFill>
                <a:effectLst/>
                <a:latin typeface="+mj-lt"/>
              </a:rPr>
              <a:t>Value to UToledo and COMLS</a:t>
            </a:r>
          </a:p>
          <a:p>
            <a:pPr algn="l">
              <a:buFont typeface="+mj-lt"/>
              <a:buAutoNum type="arabicPeriod"/>
            </a:pPr>
            <a:r>
              <a:rPr lang="en-US" sz="1200" b="0" i="0" u="none" strike="noStrike" dirty="0">
                <a:solidFill>
                  <a:srgbClr val="2E2E2D"/>
                </a:solidFill>
                <a:effectLst/>
                <a:latin typeface="+mj-lt"/>
              </a:rPr>
              <a:t>Describe your long-term commitment to UToledo and COMLS in terms of your previous and planned academic accomplishments (</a:t>
            </a:r>
            <a:r>
              <a:rPr lang="en-US" sz="1200" b="0" i="1" u="none" strike="noStrike" dirty="0">
                <a:solidFill>
                  <a:srgbClr val="2E2E2D"/>
                </a:solidFill>
                <a:effectLst/>
                <a:latin typeface="+mj-lt"/>
              </a:rPr>
              <a:t>e.g.,</a:t>
            </a:r>
            <a:r>
              <a:rPr lang="en-US" sz="1200" b="0" i="0" u="none" strike="noStrike" dirty="0">
                <a:solidFill>
                  <a:srgbClr val="2E2E2D"/>
                </a:solidFill>
                <a:effectLst/>
                <a:latin typeface="+mj-lt"/>
              </a:rPr>
              <a:t> education, scholarship, service, clinical service, administration, etc.).</a:t>
            </a:r>
          </a:p>
          <a:p>
            <a:pPr algn="l">
              <a:buFont typeface="+mj-lt"/>
              <a:buAutoNum type="arabicPeriod"/>
            </a:pPr>
            <a:r>
              <a:rPr lang="en-US" sz="1200" b="0" i="0" u="none" strike="noStrike" dirty="0">
                <a:solidFill>
                  <a:srgbClr val="2E2E2D"/>
                </a:solidFill>
                <a:effectLst/>
                <a:latin typeface="+mj-lt"/>
              </a:rPr>
              <a:t>Explain innovative contributions to the development of programs at UToledo and COMLS in areas of teaching, scholarship, and service, at the clinical, research, national, professional, community and/or administrative levels (as applicable).</a:t>
            </a:r>
          </a:p>
          <a:p>
            <a:pPr marL="0" indent="0">
              <a:buNone/>
            </a:pPr>
            <a:endParaRPr lang="en-US" sz="1300" dirty="0">
              <a:latin typeface="+mj-lt"/>
            </a:endParaRPr>
          </a:p>
        </p:txBody>
      </p:sp>
    </p:spTree>
    <p:extLst>
      <p:ext uri="{BB962C8B-B14F-4D97-AF65-F5344CB8AC3E}">
        <p14:creationId xmlns:p14="http://schemas.microsoft.com/office/powerpoint/2010/main" val="3575819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DCEAB82-E84E-475B-97A3-8D5640DFD133}"/>
              </a:ext>
            </a:extLst>
          </p:cNvPr>
          <p:cNvSpPr>
            <a:spLocks noGrp="1"/>
          </p:cNvSpPr>
          <p:nvPr>
            <p:ph type="title"/>
          </p:nvPr>
        </p:nvSpPr>
        <p:spPr>
          <a:xfrm>
            <a:off x="1485900" y="185738"/>
            <a:ext cx="6172200" cy="470297"/>
          </a:xfrm>
          <a:noFill/>
        </p:spPr>
        <p:txBody>
          <a:bodyPr/>
          <a:lstStyle/>
          <a:p>
            <a:pPr eaLnBrk="1" hangingPunct="1"/>
            <a:r>
              <a:rPr lang="en-US" altLang="en-US" sz="2800" b="1" dirty="0"/>
              <a:t>Your Dossier</a:t>
            </a:r>
          </a:p>
        </p:txBody>
      </p:sp>
      <p:sp>
        <p:nvSpPr>
          <p:cNvPr id="15363" name="Content Placeholder 2">
            <a:extLst>
              <a:ext uri="{FF2B5EF4-FFF2-40B4-BE49-F238E27FC236}">
                <a16:creationId xmlns:a16="http://schemas.microsoft.com/office/drawing/2014/main" id="{B528A7D4-7ED9-46D7-AAF7-01110BBB6DCA}"/>
              </a:ext>
            </a:extLst>
          </p:cNvPr>
          <p:cNvSpPr>
            <a:spLocks noGrp="1"/>
          </p:cNvSpPr>
          <p:nvPr>
            <p:ph idx="1"/>
          </p:nvPr>
        </p:nvSpPr>
        <p:spPr>
          <a:xfrm>
            <a:off x="581891" y="766763"/>
            <a:ext cx="7890696" cy="4066756"/>
          </a:xfrm>
        </p:spPr>
        <p:txBody>
          <a:bodyPr/>
          <a:lstStyle/>
          <a:p>
            <a:pPr marL="385763" indent="-385763" eaLnBrk="1" hangingPunct="1">
              <a:buFont typeface="Arial" panose="020B0604020202020204" pitchFamily="34" charset="0"/>
              <a:buAutoNum type="arabicPeriod"/>
              <a:defRPr/>
            </a:pPr>
            <a:r>
              <a:rPr lang="en-US" altLang="en-US" sz="1600" b="1" dirty="0"/>
              <a:t>Follow the Checklist for your faculty track!</a:t>
            </a:r>
          </a:p>
          <a:p>
            <a:pPr lvl="1" indent="-257175" eaLnBrk="1" hangingPunct="1">
              <a:buFontTx/>
              <a:buChar char="-"/>
              <a:defRPr/>
            </a:pPr>
            <a:r>
              <a:rPr lang="en-US" altLang="en-US" sz="1500" dirty="0"/>
              <a:t>Checklist outlines the minimum attachments/information that need to be included </a:t>
            </a:r>
          </a:p>
          <a:p>
            <a:pPr marL="685800" lvl="1" indent="-385763" eaLnBrk="1" hangingPunct="1">
              <a:buFontTx/>
              <a:buChar char="-"/>
              <a:defRPr/>
            </a:pPr>
            <a:endParaRPr lang="en-US" altLang="en-US" sz="1500" dirty="0"/>
          </a:p>
          <a:p>
            <a:pPr marL="685800" lvl="1" indent="-385763" eaLnBrk="1" hangingPunct="1">
              <a:buFontTx/>
              <a:buChar char="-"/>
              <a:defRPr/>
            </a:pPr>
            <a:endParaRPr lang="en-US" altLang="en-US" sz="1500" dirty="0"/>
          </a:p>
          <a:p>
            <a:pPr marL="685800" lvl="1" indent="-385763" eaLnBrk="1" hangingPunct="1">
              <a:buFontTx/>
              <a:buChar char="-"/>
              <a:defRPr/>
            </a:pPr>
            <a:endParaRPr lang="en-US" altLang="en-US" sz="1500" dirty="0"/>
          </a:p>
          <a:p>
            <a:pPr marL="385763" indent="-385763" eaLnBrk="1" hangingPunct="1">
              <a:buFont typeface="Arial" panose="020B0604020202020204" pitchFamily="34" charset="0"/>
              <a:buAutoNum type="arabicPeriod"/>
              <a:defRPr/>
            </a:pPr>
            <a:endParaRPr lang="en-US" altLang="en-US" sz="1500" dirty="0"/>
          </a:p>
          <a:p>
            <a:pPr marL="385763" indent="-385763" eaLnBrk="1" hangingPunct="1">
              <a:defRPr/>
            </a:pPr>
            <a:endParaRPr lang="en-US" altLang="en-US" sz="1500" dirty="0"/>
          </a:p>
        </p:txBody>
      </p:sp>
      <p:pic>
        <p:nvPicPr>
          <p:cNvPr id="2" name="Picture 1" descr="A yellow sign with blue text&#10;&#10;Description automatically generated">
            <a:extLst>
              <a:ext uri="{FF2B5EF4-FFF2-40B4-BE49-F238E27FC236}">
                <a16:creationId xmlns:a16="http://schemas.microsoft.com/office/drawing/2014/main" id="{1E7E7ECA-F79F-353F-EDA6-6C63E2A02089}"/>
              </a:ext>
            </a:extLst>
          </p:cNvPr>
          <p:cNvPicPr>
            <a:picLocks noChangeAspect="1"/>
          </p:cNvPicPr>
          <p:nvPr/>
        </p:nvPicPr>
        <p:blipFill>
          <a:blip r:embed="rId2"/>
          <a:stretch>
            <a:fillRect/>
          </a:stretch>
        </p:blipFill>
        <p:spPr>
          <a:xfrm>
            <a:off x="7112167" y="4471406"/>
            <a:ext cx="2031833" cy="677278"/>
          </a:xfrm>
          <a:prstGeom prst="rect">
            <a:avLst/>
          </a:prstGeom>
        </p:spPr>
      </p:pic>
    </p:spTree>
    <p:extLst>
      <p:ext uri="{BB962C8B-B14F-4D97-AF65-F5344CB8AC3E}">
        <p14:creationId xmlns:p14="http://schemas.microsoft.com/office/powerpoint/2010/main" val="361592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checklist with white text&#10;&#10;Description automatically generated">
            <a:extLst>
              <a:ext uri="{FF2B5EF4-FFF2-40B4-BE49-F238E27FC236}">
                <a16:creationId xmlns:a16="http://schemas.microsoft.com/office/drawing/2014/main" id="{7DD4C7DE-2CA2-6066-1945-0F65ABA64605}"/>
              </a:ext>
            </a:extLst>
          </p:cNvPr>
          <p:cNvPicPr>
            <a:picLocks noChangeAspect="1"/>
          </p:cNvPicPr>
          <p:nvPr/>
        </p:nvPicPr>
        <p:blipFill>
          <a:blip r:embed="rId2"/>
          <a:stretch>
            <a:fillRect/>
          </a:stretch>
        </p:blipFill>
        <p:spPr>
          <a:xfrm>
            <a:off x="1409735" y="0"/>
            <a:ext cx="6324529" cy="5143500"/>
          </a:xfrm>
          <a:prstGeom prst="rect">
            <a:avLst/>
          </a:prstGeom>
        </p:spPr>
      </p:pic>
    </p:spTree>
    <p:extLst>
      <p:ext uri="{BB962C8B-B14F-4D97-AF65-F5344CB8AC3E}">
        <p14:creationId xmlns:p14="http://schemas.microsoft.com/office/powerpoint/2010/main" val="1053257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DCEAB82-E84E-475B-97A3-8D5640DFD133}"/>
              </a:ext>
            </a:extLst>
          </p:cNvPr>
          <p:cNvSpPr>
            <a:spLocks noGrp="1"/>
          </p:cNvSpPr>
          <p:nvPr>
            <p:ph type="title"/>
          </p:nvPr>
        </p:nvSpPr>
        <p:spPr>
          <a:xfrm>
            <a:off x="1485900" y="185738"/>
            <a:ext cx="6172200" cy="470297"/>
          </a:xfrm>
          <a:noFill/>
        </p:spPr>
        <p:txBody>
          <a:bodyPr/>
          <a:lstStyle/>
          <a:p>
            <a:pPr eaLnBrk="1" hangingPunct="1"/>
            <a:r>
              <a:rPr lang="en-US" altLang="en-US" sz="2800" b="1" dirty="0"/>
              <a:t>Your Dossier</a:t>
            </a:r>
          </a:p>
        </p:txBody>
      </p:sp>
      <p:sp>
        <p:nvSpPr>
          <p:cNvPr id="15363" name="Content Placeholder 2">
            <a:extLst>
              <a:ext uri="{FF2B5EF4-FFF2-40B4-BE49-F238E27FC236}">
                <a16:creationId xmlns:a16="http://schemas.microsoft.com/office/drawing/2014/main" id="{B528A7D4-7ED9-46D7-AAF7-01110BBB6DCA}"/>
              </a:ext>
            </a:extLst>
          </p:cNvPr>
          <p:cNvSpPr>
            <a:spLocks noGrp="1"/>
          </p:cNvSpPr>
          <p:nvPr>
            <p:ph idx="1"/>
          </p:nvPr>
        </p:nvSpPr>
        <p:spPr>
          <a:xfrm>
            <a:off x="581891" y="766762"/>
            <a:ext cx="7890696" cy="4190999"/>
          </a:xfrm>
        </p:spPr>
        <p:txBody>
          <a:bodyPr/>
          <a:lstStyle/>
          <a:p>
            <a:pPr marL="385763" indent="-385763" eaLnBrk="1" hangingPunct="1">
              <a:buFont typeface="Arial" panose="020B0604020202020204" pitchFamily="34" charset="0"/>
              <a:buAutoNum type="arabicPeriod"/>
              <a:defRPr/>
            </a:pPr>
            <a:r>
              <a:rPr lang="en-US" altLang="en-US" sz="1600" b="1" dirty="0"/>
              <a:t>Follow the Checklist for your faculty track!</a:t>
            </a:r>
          </a:p>
          <a:p>
            <a:pPr lvl="1" indent="-257175" eaLnBrk="1" hangingPunct="1">
              <a:buFontTx/>
              <a:buChar char="-"/>
              <a:defRPr/>
            </a:pPr>
            <a:r>
              <a:rPr lang="en-US" altLang="en-US" sz="1500" dirty="0"/>
              <a:t>Checklist outlines the minimum attachments/information that need to be included </a:t>
            </a:r>
          </a:p>
          <a:p>
            <a:pPr marL="300038" lvl="1" indent="0" eaLnBrk="1" hangingPunct="1">
              <a:buNone/>
              <a:defRPr/>
            </a:pPr>
            <a:endParaRPr lang="en-US" altLang="en-US" sz="1500" dirty="0">
              <a:solidFill>
                <a:srgbClr val="FF0000"/>
              </a:solidFill>
            </a:endParaRPr>
          </a:p>
          <a:p>
            <a:pPr marL="385763" indent="-385763" eaLnBrk="1" hangingPunct="1">
              <a:buFont typeface="Arial" panose="020B0604020202020204" pitchFamily="34" charset="0"/>
              <a:buAutoNum type="arabicPeriod"/>
              <a:defRPr/>
            </a:pPr>
            <a:r>
              <a:rPr lang="en-US" altLang="en-US" sz="1600" b="1" dirty="0"/>
              <a:t>All dossiers require the following  (minimum):</a:t>
            </a:r>
          </a:p>
          <a:p>
            <a:pPr marL="685800" lvl="1" indent="-385763" eaLnBrk="1" hangingPunct="1">
              <a:buFontTx/>
              <a:buChar char="-"/>
              <a:defRPr/>
            </a:pPr>
            <a:r>
              <a:rPr lang="en-US" altLang="en-US" sz="1500" dirty="0"/>
              <a:t>CV  (in the standard format and each page must be signed/dated)</a:t>
            </a:r>
          </a:p>
          <a:p>
            <a:pPr marL="685800" lvl="1" indent="-385763" eaLnBrk="1" hangingPunct="1">
              <a:buFontTx/>
              <a:buChar char="-"/>
              <a:defRPr/>
            </a:pPr>
            <a:r>
              <a:rPr lang="en-US" altLang="en-US" sz="1500" dirty="0"/>
              <a:t>Self-assessment  (1. Scholarship, 2. Education, 3. Service)</a:t>
            </a:r>
          </a:p>
          <a:p>
            <a:pPr marL="685800" lvl="1" indent="-385763" eaLnBrk="1" hangingPunct="1">
              <a:buFontTx/>
              <a:buChar char="-"/>
              <a:defRPr/>
            </a:pPr>
            <a:r>
              <a:rPr lang="en-US" altLang="en-US" sz="1500" dirty="0"/>
              <a:t>Recommendation letters</a:t>
            </a:r>
            <a:endParaRPr lang="en-US" altLang="en-US" sz="1500" dirty="0">
              <a:highlight>
                <a:srgbClr val="FFFF00"/>
              </a:highlight>
            </a:endParaRPr>
          </a:p>
          <a:p>
            <a:pPr marL="685800" lvl="1" indent="-385763" eaLnBrk="1" hangingPunct="1">
              <a:buFontTx/>
              <a:buChar char="-"/>
              <a:defRPr/>
            </a:pPr>
            <a:r>
              <a:rPr lang="en-US" altLang="en-US" sz="1500" dirty="0"/>
              <a:t>Educational activities (teaching, mentoring) </a:t>
            </a:r>
          </a:p>
          <a:p>
            <a:pPr marL="985838" lvl="2" indent="-385763" eaLnBrk="1" hangingPunct="1">
              <a:buFontTx/>
              <a:buChar char="-"/>
              <a:defRPr/>
            </a:pPr>
            <a:r>
              <a:rPr lang="en-US" altLang="en-US" sz="1500" dirty="0"/>
              <a:t>Student/resident evaluations from the last three years</a:t>
            </a:r>
          </a:p>
          <a:p>
            <a:pPr marL="685800" lvl="1" indent="-385763" eaLnBrk="1" hangingPunct="1">
              <a:buFontTx/>
              <a:buChar char="-"/>
              <a:defRPr/>
            </a:pPr>
            <a:r>
              <a:rPr lang="en-US" altLang="en-US" sz="1500" dirty="0"/>
              <a:t>Copies of the 3 most significant publications</a:t>
            </a:r>
          </a:p>
          <a:p>
            <a:pPr marL="685800" lvl="1" indent="-385763" eaLnBrk="1" hangingPunct="1">
              <a:buFontTx/>
              <a:buChar char="-"/>
              <a:defRPr/>
            </a:pPr>
            <a:r>
              <a:rPr lang="en-US" altLang="en-US" sz="1500" dirty="0"/>
              <a:t>Grants  (</a:t>
            </a:r>
            <a:r>
              <a:rPr lang="en-US" altLang="en-US" sz="1500" i="1" dirty="0"/>
              <a:t>if applicable; check Faculty180 information for accuracy</a:t>
            </a:r>
            <a:r>
              <a:rPr lang="en-US" altLang="en-US" sz="1500" dirty="0"/>
              <a:t>)</a:t>
            </a:r>
          </a:p>
          <a:p>
            <a:pPr marL="685800" lvl="1" indent="-385763" eaLnBrk="1" hangingPunct="1">
              <a:buFontTx/>
              <a:buChar char="-"/>
              <a:defRPr/>
            </a:pPr>
            <a:r>
              <a:rPr lang="en-US" altLang="en-US" sz="1500" dirty="0"/>
              <a:t>Tenure questionnaire  (</a:t>
            </a:r>
            <a:r>
              <a:rPr lang="en-US" altLang="en-US" sz="1500" i="1" dirty="0"/>
              <a:t>if applicable</a:t>
            </a:r>
            <a:r>
              <a:rPr lang="en-US" altLang="en-US" sz="1500" dirty="0"/>
              <a:t>)</a:t>
            </a:r>
          </a:p>
          <a:p>
            <a:pPr marL="600075" lvl="2" indent="0" eaLnBrk="1" hangingPunct="1">
              <a:buNone/>
              <a:defRPr/>
            </a:pPr>
            <a:endParaRPr lang="en-US" altLang="en-US" sz="1200" dirty="0"/>
          </a:p>
          <a:p>
            <a:pPr marL="342900" indent="-342900" eaLnBrk="1" hangingPunct="1">
              <a:buAutoNum type="arabicPeriod" startAt="3"/>
              <a:defRPr/>
            </a:pPr>
            <a:r>
              <a:rPr lang="en-US" altLang="en-US" sz="1600" b="1" dirty="0"/>
              <a:t>All dossiers need to be completed by mid-September</a:t>
            </a:r>
          </a:p>
          <a:p>
            <a:pPr marL="300038" lvl="1" indent="0" eaLnBrk="1" hangingPunct="1">
              <a:buNone/>
              <a:defRPr/>
            </a:pPr>
            <a:r>
              <a:rPr lang="en-US" altLang="en-US" sz="1500" dirty="0"/>
              <a:t>- 	Faculty need to start gathering components in the spring (now)</a:t>
            </a:r>
          </a:p>
          <a:p>
            <a:pPr marL="685800" lvl="1" indent="-385763" eaLnBrk="1" hangingPunct="1">
              <a:buFontTx/>
              <a:buChar char="-"/>
              <a:defRPr/>
            </a:pPr>
            <a:endParaRPr lang="en-US" altLang="en-US" sz="1500" dirty="0"/>
          </a:p>
          <a:p>
            <a:pPr marL="685800" lvl="1" indent="-385763" eaLnBrk="1" hangingPunct="1">
              <a:buFontTx/>
              <a:buChar char="-"/>
              <a:defRPr/>
            </a:pPr>
            <a:endParaRPr lang="en-US" altLang="en-US" sz="1500" dirty="0"/>
          </a:p>
          <a:p>
            <a:pPr marL="685800" lvl="1" indent="-385763" eaLnBrk="1" hangingPunct="1">
              <a:buFontTx/>
              <a:buChar char="-"/>
              <a:defRPr/>
            </a:pPr>
            <a:endParaRPr lang="en-US" altLang="en-US" sz="1500" dirty="0"/>
          </a:p>
          <a:p>
            <a:pPr marL="685800" lvl="1" indent="-385763" eaLnBrk="1" hangingPunct="1">
              <a:buFontTx/>
              <a:buChar char="-"/>
              <a:defRPr/>
            </a:pPr>
            <a:endParaRPr lang="en-US" altLang="en-US" sz="1500" dirty="0"/>
          </a:p>
          <a:p>
            <a:pPr marL="385763" indent="-385763" eaLnBrk="1" hangingPunct="1">
              <a:buFont typeface="Arial" panose="020B0604020202020204" pitchFamily="34" charset="0"/>
              <a:buAutoNum type="arabicPeriod"/>
              <a:defRPr/>
            </a:pPr>
            <a:endParaRPr lang="en-US" altLang="en-US" sz="1500" dirty="0"/>
          </a:p>
          <a:p>
            <a:pPr marL="385763" indent="-385763" eaLnBrk="1" hangingPunct="1">
              <a:defRPr/>
            </a:pPr>
            <a:endParaRPr lang="en-US" altLang="en-US" sz="1500" dirty="0"/>
          </a:p>
        </p:txBody>
      </p:sp>
      <p:pic>
        <p:nvPicPr>
          <p:cNvPr id="2" name="Picture 1" descr="A yellow sign with blue text&#10;&#10;Description automatically generated">
            <a:extLst>
              <a:ext uri="{FF2B5EF4-FFF2-40B4-BE49-F238E27FC236}">
                <a16:creationId xmlns:a16="http://schemas.microsoft.com/office/drawing/2014/main" id="{1E7E7ECA-F79F-353F-EDA6-6C63E2A02089}"/>
              </a:ext>
            </a:extLst>
          </p:cNvPr>
          <p:cNvPicPr>
            <a:picLocks noChangeAspect="1"/>
          </p:cNvPicPr>
          <p:nvPr/>
        </p:nvPicPr>
        <p:blipFill>
          <a:blip r:embed="rId2"/>
          <a:stretch>
            <a:fillRect/>
          </a:stretch>
        </p:blipFill>
        <p:spPr>
          <a:xfrm>
            <a:off x="7112167" y="4471406"/>
            <a:ext cx="2031833" cy="677278"/>
          </a:xfrm>
          <a:prstGeom prst="rect">
            <a:avLst/>
          </a:prstGeom>
        </p:spPr>
      </p:pic>
    </p:spTree>
    <p:extLst>
      <p:ext uri="{BB962C8B-B14F-4D97-AF65-F5344CB8AC3E}">
        <p14:creationId xmlns:p14="http://schemas.microsoft.com/office/powerpoint/2010/main" val="318784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a:extLst>
              <a:ext uri="{FF2B5EF4-FFF2-40B4-BE49-F238E27FC236}">
                <a16:creationId xmlns:a16="http://schemas.microsoft.com/office/drawing/2014/main" id="{5BC0B205-4FA3-4DDE-B951-3ADBBE6FCBC4}"/>
              </a:ext>
            </a:extLst>
          </p:cNvPr>
          <p:cNvSpPr>
            <a:spLocks noGrp="1"/>
          </p:cNvSpPr>
          <p:nvPr>
            <p:ph idx="1"/>
          </p:nvPr>
        </p:nvSpPr>
        <p:spPr>
          <a:xfrm>
            <a:off x="217410" y="709214"/>
            <a:ext cx="8926590" cy="4434286"/>
          </a:xfrm>
        </p:spPr>
        <p:txBody>
          <a:bodyPr/>
          <a:lstStyle/>
          <a:p>
            <a:pPr marL="6350" lvl="1" indent="0" eaLnBrk="1" hangingPunct="1">
              <a:buNone/>
              <a:defRPr/>
            </a:pPr>
            <a:r>
              <a:rPr lang="en-US" altLang="en-US" sz="1500" b="1" dirty="0"/>
              <a:t>VERY IMPORTANT, so plan ahead!!!</a:t>
            </a:r>
          </a:p>
          <a:p>
            <a:pPr marL="228600" lvl="2" indent="-114300" eaLnBrk="1" hangingPunct="1">
              <a:defRPr/>
            </a:pPr>
            <a:r>
              <a:rPr lang="en-US" altLang="en-US" sz="1500" dirty="0"/>
              <a:t>The chair solicits, receives, and uploads </a:t>
            </a:r>
            <a:r>
              <a:rPr lang="en-US" altLang="en-US" sz="1500" b="1" i="1" u="sng" dirty="0"/>
              <a:t>all</a:t>
            </a:r>
            <a:r>
              <a:rPr lang="en-US" altLang="en-US" sz="1500" dirty="0"/>
              <a:t> recommendation letters </a:t>
            </a:r>
          </a:p>
          <a:p>
            <a:pPr marL="458788" lvl="3" indent="-173038" eaLnBrk="1" hangingPunct="1">
              <a:buSzPct val="80000"/>
              <a:buFont typeface="Wingdings" pitchFamily="2" charset="2"/>
              <a:buChar char="Ø"/>
              <a:defRPr/>
            </a:pPr>
            <a:r>
              <a:rPr lang="en-US" altLang="en-US" dirty="0"/>
              <a:t>Recommendation letters are confidential (not shared with you) and the letter of request from the chair’s office is required in the dossier, in addition to all returned letters </a:t>
            </a:r>
          </a:p>
          <a:p>
            <a:pPr marL="228600" lvl="3" indent="-114300" eaLnBrk="1" hangingPunct="1">
              <a:buNone/>
              <a:defRPr/>
            </a:pPr>
            <a:endParaRPr lang="en-US" altLang="en-US" dirty="0"/>
          </a:p>
          <a:p>
            <a:pPr marL="228600" lvl="2" indent="-114300" eaLnBrk="1" hangingPunct="1">
              <a:defRPr/>
            </a:pPr>
            <a:r>
              <a:rPr lang="en-US" altLang="en-US" sz="1500" dirty="0"/>
              <a:t>Number/type of recommendation letter needed depends on the track </a:t>
            </a:r>
          </a:p>
          <a:p>
            <a:pPr marL="571500" lvl="3" indent="-285750" eaLnBrk="1" hangingPunct="1">
              <a:buSzPct val="80000"/>
              <a:buFont typeface="Wingdings" pitchFamily="2" charset="2"/>
              <a:buChar char="Ø"/>
              <a:defRPr/>
            </a:pPr>
            <a:r>
              <a:rPr lang="en-US" altLang="en-US" dirty="0"/>
              <a:t>Must be from a faculty member at equal or higher rank than the rank the applicant is applying for</a:t>
            </a:r>
          </a:p>
          <a:p>
            <a:pPr marL="571500" lvl="3" indent="-285750" eaLnBrk="1" hangingPunct="1">
              <a:buSzPct val="80000"/>
              <a:buFont typeface="Wingdings" pitchFamily="2" charset="2"/>
              <a:buChar char="Ø"/>
              <a:defRPr/>
            </a:pPr>
            <a:r>
              <a:rPr lang="en-US" altLang="en-US" dirty="0"/>
              <a:t>(</a:t>
            </a:r>
            <a:r>
              <a:rPr lang="en-US" altLang="en-US" i="1" dirty="0"/>
              <a:t>external</a:t>
            </a:r>
            <a:r>
              <a:rPr lang="en-US" altLang="en-US" dirty="0"/>
              <a:t>)  Must indicate if applicant would receive promotion and/or tenure at their institution</a:t>
            </a:r>
          </a:p>
          <a:p>
            <a:pPr marL="571500" lvl="3" indent="-285750" eaLnBrk="1" hangingPunct="1">
              <a:buSzPct val="80000"/>
              <a:buFont typeface="Wingdings" pitchFamily="2" charset="2"/>
              <a:buChar char="Ø"/>
              <a:defRPr/>
            </a:pPr>
            <a:r>
              <a:rPr lang="en-US" altLang="en-US" dirty="0"/>
              <a:t>Academic Basic Scientist/Clinical Scholar tracks: </a:t>
            </a:r>
            <a:r>
              <a:rPr lang="en-US" altLang="en-US" b="1" u="sng" dirty="0"/>
              <a:t>6 letters</a:t>
            </a:r>
          </a:p>
          <a:p>
            <a:pPr marL="803275" lvl="4" indent="-174625" eaLnBrk="1" hangingPunct="1">
              <a:buFontTx/>
              <a:buChar char="-"/>
              <a:defRPr/>
            </a:pPr>
            <a:r>
              <a:rPr lang="en-US" altLang="en-US" dirty="0"/>
              <a:t>4 external letters (of which 1 must be “arms length” or not personally known)</a:t>
            </a:r>
          </a:p>
          <a:p>
            <a:pPr marL="803275" lvl="4" indent="-174625" eaLnBrk="1" hangingPunct="1">
              <a:buFontTx/>
              <a:buChar char="-"/>
              <a:defRPr/>
            </a:pPr>
            <a:r>
              <a:rPr lang="en-US" altLang="en-US" dirty="0"/>
              <a:t>2 internal (UToledo) letters</a:t>
            </a:r>
          </a:p>
          <a:p>
            <a:pPr marL="571500" lvl="3" indent="-285750" eaLnBrk="1" hangingPunct="1">
              <a:buSzPct val="80000"/>
              <a:buFont typeface="Wingdings" pitchFamily="2" charset="2"/>
              <a:buChar char="Ø"/>
              <a:defRPr/>
            </a:pPr>
            <a:r>
              <a:rPr lang="en-US" altLang="en-US" dirty="0"/>
              <a:t>Basic Science Educator/Clinical Educator/Research: </a:t>
            </a:r>
            <a:r>
              <a:rPr lang="en-US" altLang="en-US" b="1" u="sng" dirty="0"/>
              <a:t>4 letters</a:t>
            </a:r>
          </a:p>
          <a:p>
            <a:pPr marL="803275" lvl="4" indent="-174625" eaLnBrk="1" hangingPunct="1">
              <a:buFontTx/>
              <a:buChar char="-"/>
              <a:defRPr/>
            </a:pPr>
            <a:r>
              <a:rPr lang="en-US" altLang="en-US" dirty="0"/>
              <a:t>2 external letters (of which 1 must be “arms length” or not personally known)</a:t>
            </a:r>
          </a:p>
          <a:p>
            <a:pPr marL="803275" lvl="4" indent="-174625" eaLnBrk="1" hangingPunct="1">
              <a:buFontTx/>
              <a:buChar char="-"/>
              <a:defRPr/>
            </a:pPr>
            <a:r>
              <a:rPr lang="en-US" altLang="en-US" dirty="0"/>
              <a:t>2 internal (UToledo) letters</a:t>
            </a:r>
          </a:p>
          <a:p>
            <a:pPr marL="571500" lvl="3" indent="-285750" eaLnBrk="1" hangingPunct="1">
              <a:buSzPct val="80000"/>
              <a:buFont typeface="Wingdings" pitchFamily="2" charset="2"/>
              <a:buChar char="Ø"/>
              <a:defRPr/>
            </a:pPr>
            <a:r>
              <a:rPr lang="en-US" altLang="en-US" dirty="0"/>
              <a:t>Practitioner/Community-based tracks: </a:t>
            </a:r>
            <a:r>
              <a:rPr lang="en-US" altLang="en-US" b="1" u="sng" dirty="0"/>
              <a:t>3 letters</a:t>
            </a:r>
          </a:p>
          <a:p>
            <a:pPr marL="803275" lvl="4" indent="-174625" eaLnBrk="1" hangingPunct="1">
              <a:buSzPct val="80000"/>
              <a:buNone/>
              <a:defRPr/>
            </a:pPr>
            <a:r>
              <a:rPr lang="en-US" altLang="en-US" dirty="0"/>
              <a:t>-  Can be internal or external</a:t>
            </a:r>
          </a:p>
          <a:p>
            <a:pPr marL="401638" lvl="3" indent="-115888" eaLnBrk="1" hangingPunct="1">
              <a:buFontTx/>
              <a:buChar char="-"/>
              <a:defRPr/>
            </a:pPr>
            <a:endParaRPr lang="en-US" altLang="en-US" dirty="0"/>
          </a:p>
        </p:txBody>
      </p:sp>
      <p:sp>
        <p:nvSpPr>
          <p:cNvPr id="3" name="Title 1">
            <a:extLst>
              <a:ext uri="{FF2B5EF4-FFF2-40B4-BE49-F238E27FC236}">
                <a16:creationId xmlns:a16="http://schemas.microsoft.com/office/drawing/2014/main" id="{1441C9E9-4653-E863-9B27-155D9B34EA7D}"/>
              </a:ext>
            </a:extLst>
          </p:cNvPr>
          <p:cNvSpPr txBox="1">
            <a:spLocks/>
          </p:cNvSpPr>
          <p:nvPr/>
        </p:nvSpPr>
        <p:spPr bwMode="auto">
          <a:xfrm>
            <a:off x="1485900" y="185738"/>
            <a:ext cx="6172200" cy="47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42900" rtl="0" eaLnBrk="0" fontAlgn="base" hangingPunct="0">
              <a:spcBef>
                <a:spcPct val="0"/>
              </a:spcBef>
              <a:spcAft>
                <a:spcPct val="0"/>
              </a:spcAft>
              <a:defRPr sz="3300" kern="1200">
                <a:solidFill>
                  <a:schemeClr val="tx1"/>
                </a:solidFill>
                <a:latin typeface="+mj-lt"/>
                <a:ea typeface="MS PGothic" panose="020B0600070205080204" pitchFamily="34" charset="-128"/>
                <a:cs typeface="+mj-cs"/>
              </a:defRPr>
            </a:lvl1pPr>
            <a:lvl2pPr algn="ctr" defTabSz="342900" rtl="0" eaLnBrk="0" fontAlgn="base" hangingPunct="0">
              <a:spcBef>
                <a:spcPct val="0"/>
              </a:spcBef>
              <a:spcAft>
                <a:spcPct val="0"/>
              </a:spcAft>
              <a:defRPr sz="3300">
                <a:solidFill>
                  <a:schemeClr val="tx1"/>
                </a:solidFill>
                <a:latin typeface="Calibri" pitchFamily="34" charset="0"/>
                <a:ea typeface="MS PGothic" panose="020B0600070205080204" pitchFamily="34" charset="-128"/>
              </a:defRPr>
            </a:lvl2pPr>
            <a:lvl3pPr algn="ctr" defTabSz="342900" rtl="0" eaLnBrk="0" fontAlgn="base" hangingPunct="0">
              <a:spcBef>
                <a:spcPct val="0"/>
              </a:spcBef>
              <a:spcAft>
                <a:spcPct val="0"/>
              </a:spcAft>
              <a:defRPr sz="3300">
                <a:solidFill>
                  <a:schemeClr val="tx1"/>
                </a:solidFill>
                <a:latin typeface="Calibri" pitchFamily="34" charset="0"/>
                <a:ea typeface="MS PGothic" panose="020B0600070205080204" pitchFamily="34" charset="-128"/>
              </a:defRPr>
            </a:lvl3pPr>
            <a:lvl4pPr algn="ctr" defTabSz="342900" rtl="0" eaLnBrk="0" fontAlgn="base" hangingPunct="0">
              <a:spcBef>
                <a:spcPct val="0"/>
              </a:spcBef>
              <a:spcAft>
                <a:spcPct val="0"/>
              </a:spcAft>
              <a:defRPr sz="3300">
                <a:solidFill>
                  <a:schemeClr val="tx1"/>
                </a:solidFill>
                <a:latin typeface="Calibri" pitchFamily="34" charset="0"/>
                <a:ea typeface="MS PGothic" panose="020B0600070205080204" pitchFamily="34" charset="-128"/>
              </a:defRPr>
            </a:lvl4pPr>
            <a:lvl5pPr algn="ctr" defTabSz="342900" rtl="0" eaLnBrk="0" fontAlgn="base" hangingPunct="0">
              <a:spcBef>
                <a:spcPct val="0"/>
              </a:spcBef>
              <a:spcAft>
                <a:spcPct val="0"/>
              </a:spcAft>
              <a:defRPr sz="3300">
                <a:solidFill>
                  <a:schemeClr val="tx1"/>
                </a:solidFill>
                <a:latin typeface="Calibri" pitchFamily="34" charset="0"/>
                <a:ea typeface="MS PGothic" panose="020B0600070205080204" pitchFamily="34" charset="-128"/>
              </a:defRPr>
            </a:lvl5pPr>
            <a:lvl6pPr marL="342900" algn="ctr" defTabSz="342900" rtl="0" fontAlgn="base">
              <a:spcBef>
                <a:spcPct val="0"/>
              </a:spcBef>
              <a:spcAft>
                <a:spcPct val="0"/>
              </a:spcAft>
              <a:defRPr sz="3300">
                <a:solidFill>
                  <a:schemeClr val="tx1"/>
                </a:solidFill>
                <a:latin typeface="Calibri" pitchFamily="34" charset="0"/>
              </a:defRPr>
            </a:lvl6pPr>
            <a:lvl7pPr marL="685800" algn="ctr" defTabSz="342900" rtl="0" fontAlgn="base">
              <a:spcBef>
                <a:spcPct val="0"/>
              </a:spcBef>
              <a:spcAft>
                <a:spcPct val="0"/>
              </a:spcAft>
              <a:defRPr sz="3300">
                <a:solidFill>
                  <a:schemeClr val="tx1"/>
                </a:solidFill>
                <a:latin typeface="Calibri" pitchFamily="34" charset="0"/>
              </a:defRPr>
            </a:lvl7pPr>
            <a:lvl8pPr marL="1028700" algn="ctr" defTabSz="342900" rtl="0" fontAlgn="base">
              <a:spcBef>
                <a:spcPct val="0"/>
              </a:spcBef>
              <a:spcAft>
                <a:spcPct val="0"/>
              </a:spcAft>
              <a:defRPr sz="3300">
                <a:solidFill>
                  <a:schemeClr val="tx1"/>
                </a:solidFill>
                <a:latin typeface="Calibri" pitchFamily="34" charset="0"/>
              </a:defRPr>
            </a:lvl8pPr>
            <a:lvl9pPr marL="1371600" algn="ctr" defTabSz="342900" rtl="0" fontAlgn="base">
              <a:spcBef>
                <a:spcPct val="0"/>
              </a:spcBef>
              <a:spcAft>
                <a:spcPct val="0"/>
              </a:spcAft>
              <a:defRPr sz="3300">
                <a:solidFill>
                  <a:schemeClr val="tx1"/>
                </a:solidFill>
                <a:latin typeface="Calibri" pitchFamily="34" charset="0"/>
              </a:defRPr>
            </a:lvl9pPr>
          </a:lstStyle>
          <a:p>
            <a:pPr eaLnBrk="1" hangingPunct="1"/>
            <a:r>
              <a:rPr lang="en-US" altLang="en-US" sz="2800" b="1" dirty="0"/>
              <a:t>Recommendation Letters</a:t>
            </a:r>
          </a:p>
        </p:txBody>
      </p:sp>
      <p:pic>
        <p:nvPicPr>
          <p:cNvPr id="4" name="Picture 3" descr="A yellow sign with blue text&#10;&#10;Description automatically generated">
            <a:extLst>
              <a:ext uri="{FF2B5EF4-FFF2-40B4-BE49-F238E27FC236}">
                <a16:creationId xmlns:a16="http://schemas.microsoft.com/office/drawing/2014/main" id="{00C61483-2276-6805-698B-E71BE56176DD}"/>
              </a:ext>
            </a:extLst>
          </p:cNvPr>
          <p:cNvPicPr>
            <a:picLocks noChangeAspect="1"/>
          </p:cNvPicPr>
          <p:nvPr/>
        </p:nvPicPr>
        <p:blipFill>
          <a:blip r:embed="rId2"/>
          <a:stretch>
            <a:fillRect/>
          </a:stretch>
        </p:blipFill>
        <p:spPr>
          <a:xfrm>
            <a:off x="7112167" y="4471406"/>
            <a:ext cx="2031833" cy="67727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32EE-E5C2-438F-B9F6-A23BDB8B3AB3}"/>
              </a:ext>
            </a:extLst>
          </p:cNvPr>
          <p:cNvSpPr>
            <a:spLocks noGrp="1"/>
          </p:cNvSpPr>
          <p:nvPr>
            <p:ph type="title"/>
          </p:nvPr>
        </p:nvSpPr>
        <p:spPr>
          <a:xfrm>
            <a:off x="457200" y="205978"/>
            <a:ext cx="8229600" cy="593323"/>
          </a:xfrm>
          <a:noFill/>
        </p:spPr>
        <p:txBody>
          <a:bodyPr rtlCol="0">
            <a:normAutofit/>
          </a:bodyPr>
          <a:lstStyle/>
          <a:p>
            <a:pPr eaLnBrk="1" fontAlgn="auto" hangingPunct="1">
              <a:spcAft>
                <a:spcPts val="0"/>
              </a:spcAft>
              <a:defRPr/>
            </a:pPr>
            <a:r>
              <a:rPr lang="en-US" sz="2700" b="1" dirty="0">
                <a:ea typeface="+mj-ea"/>
              </a:rPr>
              <a:t>Professionalism: A criterion for all tracks/ranks</a:t>
            </a:r>
          </a:p>
        </p:txBody>
      </p:sp>
      <p:sp>
        <p:nvSpPr>
          <p:cNvPr id="21507" name="Content Placeholder 2">
            <a:extLst>
              <a:ext uri="{FF2B5EF4-FFF2-40B4-BE49-F238E27FC236}">
                <a16:creationId xmlns:a16="http://schemas.microsoft.com/office/drawing/2014/main" id="{D925C9C6-FE61-4A37-8258-FB34EE4FD288}"/>
              </a:ext>
            </a:extLst>
          </p:cNvPr>
          <p:cNvSpPr>
            <a:spLocks noGrp="1"/>
          </p:cNvSpPr>
          <p:nvPr>
            <p:ph idx="1"/>
          </p:nvPr>
        </p:nvSpPr>
        <p:spPr>
          <a:xfrm>
            <a:off x="377270" y="1153261"/>
            <a:ext cx="8309530" cy="3737372"/>
          </a:xfrm>
        </p:spPr>
        <p:txBody>
          <a:bodyPr/>
          <a:lstStyle/>
          <a:p>
            <a:pPr marL="0" indent="0" eaLnBrk="1" hangingPunct="1">
              <a:lnSpc>
                <a:spcPct val="80000"/>
              </a:lnSpc>
              <a:buNone/>
            </a:pPr>
            <a:r>
              <a:rPr lang="en-US" altLang="en-US" sz="1800" b="1" dirty="0"/>
              <a:t>Faculty Professionalism</a:t>
            </a:r>
            <a:r>
              <a:rPr lang="en-US" altLang="en-US" sz="1800" dirty="0"/>
              <a:t>: COMLS expects all faculty to understand and comply with the AAMC guiding principles for promoting a positive learning environment and the COMLS Policy 3364-081-004-018-00, </a:t>
            </a:r>
            <a:r>
              <a:rPr lang="ja-JP" altLang="en-US" sz="1800" dirty="0"/>
              <a:t>“</a:t>
            </a:r>
            <a:r>
              <a:rPr lang="en-US" altLang="ja-JP" sz="1800" dirty="0"/>
              <a:t>The Learning Environment and Faculty Professionalism</a:t>
            </a:r>
            <a:r>
              <a:rPr lang="ja-JP" altLang="en-US" sz="1800" dirty="0"/>
              <a:t>”</a:t>
            </a:r>
            <a:endParaRPr lang="en-US" altLang="ja-JP" sz="1800" dirty="0"/>
          </a:p>
          <a:p>
            <a:pPr eaLnBrk="1" hangingPunct="1">
              <a:lnSpc>
                <a:spcPct val="80000"/>
              </a:lnSpc>
              <a:buFont typeface="Arial" panose="020B0604020202020204" pitchFamily="34" charset="0"/>
              <a:buNone/>
            </a:pPr>
            <a:endParaRPr lang="en-US" altLang="en-US" sz="1800" dirty="0"/>
          </a:p>
          <a:p>
            <a:pPr marL="0" indent="0" eaLnBrk="1" hangingPunct="1">
              <a:lnSpc>
                <a:spcPct val="80000"/>
              </a:lnSpc>
              <a:buNone/>
            </a:pPr>
            <a:r>
              <a:rPr lang="en-US" altLang="en-US" sz="1800" b="1" dirty="0"/>
              <a:t>Standards of professional behavior in educational settings</a:t>
            </a:r>
            <a:r>
              <a:rPr lang="en-US" altLang="en-US" sz="1800" dirty="0"/>
              <a:t>:</a:t>
            </a:r>
          </a:p>
          <a:p>
            <a:pPr marL="458788" indent="-287338" eaLnBrk="1" hangingPunct="1">
              <a:lnSpc>
                <a:spcPct val="80000"/>
              </a:lnSpc>
              <a:buFont typeface="Arial" panose="020B0604020202020204" pitchFamily="34" charset="0"/>
              <a:buAutoNum type="arabicParenBoth"/>
            </a:pPr>
            <a:r>
              <a:rPr lang="en-US" altLang="en-US" sz="1800" dirty="0"/>
              <a:t>Creating a positive atmosphere conducive to learning and supporting the ethical principles of medicine including honesty and confidentiality</a:t>
            </a:r>
          </a:p>
          <a:p>
            <a:pPr marL="458788" indent="-287338" eaLnBrk="1" hangingPunct="1">
              <a:lnSpc>
                <a:spcPct val="80000"/>
              </a:lnSpc>
              <a:buFont typeface="Arial" panose="020B0604020202020204" pitchFamily="34" charset="0"/>
              <a:buAutoNum type="arabicParenBoth"/>
            </a:pPr>
            <a:r>
              <a:rPr lang="en-US" altLang="en-US" sz="1800" dirty="0"/>
              <a:t>Maintaining appropriate boundaries, trust, humanism, respect for diversity and appropriate forms of communication with students, faculty, staff, patients and others and using a dignified approach to conflict resolution</a:t>
            </a:r>
          </a:p>
          <a:p>
            <a:pPr indent="-85725" eaLnBrk="1" hangingPunct="1">
              <a:lnSpc>
                <a:spcPct val="80000"/>
              </a:lnSpc>
              <a:buFont typeface="Arial" panose="020B0604020202020204" pitchFamily="34" charset="0"/>
              <a:buAutoNum type="arabicParenBoth"/>
            </a:pPr>
            <a:r>
              <a:rPr lang="en-US" altLang="en-US" sz="1800" dirty="0"/>
              <a:t> Maintaining ethical standards</a:t>
            </a:r>
          </a:p>
          <a:p>
            <a:pPr eaLnBrk="1" hangingPunct="1">
              <a:lnSpc>
                <a:spcPct val="80000"/>
              </a:lnSpc>
              <a:buFont typeface="Arial" panose="020B0604020202020204" pitchFamily="34" charset="0"/>
              <a:buAutoNum type="arabicParenBoth"/>
            </a:pPr>
            <a:endParaRPr lang="en-US" altLang="en-US" sz="1800" dirty="0"/>
          </a:p>
          <a:p>
            <a:pPr marL="0" indent="0" eaLnBrk="1" hangingPunct="1">
              <a:lnSpc>
                <a:spcPct val="80000"/>
              </a:lnSpc>
              <a:buNone/>
            </a:pPr>
            <a:r>
              <a:rPr lang="en-US" altLang="en-US" sz="1800" b="1" dirty="0"/>
              <a:t>Excellence in professionalism is required in all tracks and ranks</a:t>
            </a:r>
            <a:r>
              <a:rPr lang="en-US" altLang="en-US" sz="1800" dirty="0"/>
              <a:t>.</a:t>
            </a:r>
          </a:p>
        </p:txBody>
      </p:sp>
      <p:pic>
        <p:nvPicPr>
          <p:cNvPr id="3" name="Picture 2" descr="A yellow sign with blue text&#10;&#10;Description automatically generated">
            <a:extLst>
              <a:ext uri="{FF2B5EF4-FFF2-40B4-BE49-F238E27FC236}">
                <a16:creationId xmlns:a16="http://schemas.microsoft.com/office/drawing/2014/main" id="{5A6C1263-3863-C20C-A8BE-780514F67695}"/>
              </a:ext>
            </a:extLst>
          </p:cNvPr>
          <p:cNvPicPr>
            <a:picLocks noChangeAspect="1"/>
          </p:cNvPicPr>
          <p:nvPr/>
        </p:nvPicPr>
        <p:blipFill>
          <a:blip r:embed="rId2"/>
          <a:stretch>
            <a:fillRect/>
          </a:stretch>
        </p:blipFill>
        <p:spPr>
          <a:xfrm>
            <a:off x="7112167" y="4471406"/>
            <a:ext cx="2031833" cy="67727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2995-2C87-E3CF-2284-2911D6EABC51}"/>
              </a:ext>
            </a:extLst>
          </p:cNvPr>
          <p:cNvSpPr>
            <a:spLocks noGrp="1"/>
          </p:cNvSpPr>
          <p:nvPr>
            <p:ph type="title"/>
          </p:nvPr>
        </p:nvSpPr>
        <p:spPr>
          <a:xfrm>
            <a:off x="457200" y="991895"/>
            <a:ext cx="8229600" cy="2929178"/>
          </a:xfrm>
        </p:spPr>
        <p:txBody>
          <a:bodyPr/>
          <a:lstStyle/>
          <a:p>
            <a:r>
              <a:rPr lang="en-US" b="1" dirty="0"/>
              <a:t>Track-Specific Criteria</a:t>
            </a:r>
            <a:br>
              <a:rPr lang="en-US" b="1" dirty="0"/>
            </a:br>
            <a:br>
              <a:rPr lang="en-US" b="1" dirty="0"/>
            </a:br>
            <a:r>
              <a:rPr lang="en-US" b="1" dirty="0"/>
              <a:t>(see ‘Faculty Tracks for Academic Rank and Criteria for Promotion and Tenure’ document)</a:t>
            </a:r>
          </a:p>
        </p:txBody>
      </p:sp>
      <p:pic>
        <p:nvPicPr>
          <p:cNvPr id="3" name="Picture 2" descr="A yellow sign with blue text&#10;&#10;Description automatically generated">
            <a:extLst>
              <a:ext uri="{FF2B5EF4-FFF2-40B4-BE49-F238E27FC236}">
                <a16:creationId xmlns:a16="http://schemas.microsoft.com/office/drawing/2014/main" id="{408CE7F1-96DB-11FE-5A9F-12A1958E1992}"/>
              </a:ext>
            </a:extLst>
          </p:cNvPr>
          <p:cNvPicPr>
            <a:picLocks noChangeAspect="1"/>
          </p:cNvPicPr>
          <p:nvPr/>
        </p:nvPicPr>
        <p:blipFill>
          <a:blip r:embed="rId2"/>
          <a:stretch>
            <a:fillRect/>
          </a:stretch>
        </p:blipFill>
        <p:spPr>
          <a:xfrm>
            <a:off x="7112168" y="4471406"/>
            <a:ext cx="1794508" cy="598170"/>
          </a:xfrm>
          <a:prstGeom prst="rect">
            <a:avLst/>
          </a:prstGeom>
        </p:spPr>
      </p:pic>
    </p:spTree>
    <p:extLst>
      <p:ext uri="{BB962C8B-B14F-4D97-AF65-F5344CB8AC3E}">
        <p14:creationId xmlns:p14="http://schemas.microsoft.com/office/powerpoint/2010/main" val="3789982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document&#10;&#10;AI-generated content may be incorrect.">
            <a:extLst>
              <a:ext uri="{FF2B5EF4-FFF2-40B4-BE49-F238E27FC236}">
                <a16:creationId xmlns:a16="http://schemas.microsoft.com/office/drawing/2014/main" id="{6AA97416-5DE0-DA8F-9B70-8267F980E4D3}"/>
              </a:ext>
            </a:extLst>
          </p:cNvPr>
          <p:cNvPicPr>
            <a:picLocks noChangeAspect="1"/>
          </p:cNvPicPr>
          <p:nvPr/>
        </p:nvPicPr>
        <p:blipFill>
          <a:blip r:embed="rId2"/>
          <a:stretch>
            <a:fillRect/>
          </a:stretch>
        </p:blipFill>
        <p:spPr>
          <a:xfrm>
            <a:off x="1243853" y="0"/>
            <a:ext cx="6656294" cy="5143500"/>
          </a:xfrm>
          <a:prstGeom prst="rect">
            <a:avLst/>
          </a:prstGeom>
        </p:spPr>
      </p:pic>
    </p:spTree>
    <p:extLst>
      <p:ext uri="{BB962C8B-B14F-4D97-AF65-F5344CB8AC3E}">
        <p14:creationId xmlns:p14="http://schemas.microsoft.com/office/powerpoint/2010/main" val="3064529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276B696-9357-45E5-A223-E10D3F519DEC}"/>
              </a:ext>
            </a:extLst>
          </p:cNvPr>
          <p:cNvSpPr>
            <a:spLocks noGrp="1"/>
          </p:cNvSpPr>
          <p:nvPr>
            <p:ph type="title"/>
          </p:nvPr>
        </p:nvSpPr>
        <p:spPr>
          <a:xfrm>
            <a:off x="457200" y="129246"/>
            <a:ext cx="8229600" cy="574139"/>
          </a:xfrm>
          <a:noFill/>
        </p:spPr>
        <p:txBody>
          <a:bodyPr/>
          <a:lstStyle/>
          <a:p>
            <a:pPr eaLnBrk="1" hangingPunct="1"/>
            <a:r>
              <a:rPr lang="en-US" altLang="en-US" sz="2700" b="1" dirty="0"/>
              <a:t>Practitioner Track  (non-tenure eligible)</a:t>
            </a:r>
          </a:p>
        </p:txBody>
      </p:sp>
      <p:sp>
        <p:nvSpPr>
          <p:cNvPr id="23555" name="Content Placeholder 2">
            <a:extLst>
              <a:ext uri="{FF2B5EF4-FFF2-40B4-BE49-F238E27FC236}">
                <a16:creationId xmlns:a16="http://schemas.microsoft.com/office/drawing/2014/main" id="{37A6F2E0-0CF8-42DF-8D1A-9FC4B537615B}"/>
              </a:ext>
            </a:extLst>
          </p:cNvPr>
          <p:cNvSpPr>
            <a:spLocks noGrp="1"/>
          </p:cNvSpPr>
          <p:nvPr>
            <p:ph idx="1"/>
          </p:nvPr>
        </p:nvSpPr>
        <p:spPr>
          <a:xfrm>
            <a:off x="319721" y="842066"/>
            <a:ext cx="8523742" cy="4108244"/>
          </a:xfrm>
        </p:spPr>
        <p:txBody>
          <a:bodyPr/>
          <a:lstStyle/>
          <a:p>
            <a:pPr eaLnBrk="1" hangingPunct="1">
              <a:buFont typeface="Arial" panose="020B0604020202020204" pitchFamily="34" charset="0"/>
              <a:buNone/>
            </a:pPr>
            <a:r>
              <a:rPr lang="en-US" altLang="en-US" sz="1800" dirty="0"/>
              <a:t>Faculty who </a:t>
            </a:r>
            <a:r>
              <a:rPr lang="en-US" altLang="en-US" sz="1800" i="1" dirty="0"/>
              <a:t>“are involved in teaching and clinical practice.”</a:t>
            </a:r>
            <a:endParaRPr lang="en-US" altLang="en-US" sz="2250" i="1" dirty="0"/>
          </a:p>
          <a:p>
            <a:pPr marL="0" indent="0" eaLnBrk="1" hangingPunct="1">
              <a:buNone/>
            </a:pPr>
            <a:r>
              <a:rPr lang="en-US" altLang="en-US" sz="1800" dirty="0"/>
              <a:t>For promotion from Assistant to </a:t>
            </a:r>
            <a:r>
              <a:rPr lang="en-US" altLang="en-US" sz="1800" b="1" u="sng" dirty="0"/>
              <a:t>Associate Professor</a:t>
            </a:r>
            <a:r>
              <a:rPr lang="en-US" altLang="en-US" sz="1800" b="1" dirty="0"/>
              <a:t> </a:t>
            </a:r>
            <a:r>
              <a:rPr lang="en-US" altLang="en-US" sz="1800" dirty="0"/>
              <a:t>(UToledo, PPG):</a:t>
            </a:r>
          </a:p>
          <a:p>
            <a:pPr marL="0" indent="0" eaLnBrk="1" hangingPunct="1">
              <a:buNone/>
            </a:pPr>
            <a:endParaRPr lang="en-US" altLang="en-US" sz="1500" dirty="0"/>
          </a:p>
          <a:p>
            <a:pPr marL="0" indent="0" eaLnBrk="1" hangingPunct="1">
              <a:buNone/>
            </a:pPr>
            <a:r>
              <a:rPr lang="en-US" altLang="en-US" sz="1500" b="1" dirty="0"/>
              <a:t>1.  Service</a:t>
            </a:r>
            <a:r>
              <a:rPr lang="en-US" altLang="en-US" sz="1500" dirty="0"/>
              <a:t>: Board certified; excellence in providing clinical services to patients</a:t>
            </a:r>
          </a:p>
          <a:p>
            <a:pPr marL="0" indent="0" eaLnBrk="1" hangingPunct="1">
              <a:buNone/>
            </a:pPr>
            <a:endParaRPr lang="en-US" altLang="en-US" sz="1500" dirty="0"/>
          </a:p>
          <a:p>
            <a:pPr eaLnBrk="1" hangingPunct="1">
              <a:buFont typeface="Arial" panose="020B0604020202020204" pitchFamily="34" charset="0"/>
              <a:buNone/>
            </a:pPr>
            <a:r>
              <a:rPr lang="en-US" altLang="en-US" sz="1500" b="1" dirty="0"/>
              <a:t>2.  Education</a:t>
            </a:r>
            <a:r>
              <a:rPr lang="en-US" altLang="en-US" sz="1500" dirty="0"/>
              <a:t>: Effective supervision of medical learners</a:t>
            </a:r>
          </a:p>
          <a:p>
            <a:pPr lvl="1" eaLnBrk="1" hangingPunct="1"/>
            <a:r>
              <a:rPr lang="en-US" altLang="en-US" sz="1500" dirty="0"/>
              <a:t>All evaluations from learners must be submitted from the last three years prior to applying for promotion.  Must include no less than 12 evaluations – student evaluations are important! </a:t>
            </a:r>
          </a:p>
          <a:p>
            <a:pPr lvl="2" eaLnBrk="1" hangingPunct="1"/>
            <a:endParaRPr lang="en-US" altLang="en-US" sz="1500" dirty="0"/>
          </a:p>
          <a:p>
            <a:pPr eaLnBrk="1" hangingPunct="1">
              <a:buFont typeface="Arial" panose="020B0604020202020204" pitchFamily="34" charset="0"/>
              <a:buNone/>
            </a:pPr>
            <a:r>
              <a:rPr lang="en-US" altLang="en-US" sz="1500" b="1" dirty="0"/>
              <a:t>3.  Scholarship</a:t>
            </a:r>
            <a:r>
              <a:rPr lang="en-US" altLang="en-US" sz="1500" dirty="0"/>
              <a:t>:  </a:t>
            </a:r>
          </a:p>
          <a:p>
            <a:pPr lvl="1" eaLnBrk="1" hangingPunct="1"/>
            <a:r>
              <a:rPr lang="en-US" altLang="en-US" sz="1500" dirty="0"/>
              <a:t>3 publications in professional journals (may include case reports) with majority (2) published after appointment to Assistant Professor  (no requirement for primary/senior author)</a:t>
            </a:r>
          </a:p>
          <a:p>
            <a:pPr lvl="1" eaLnBrk="1" hangingPunct="1"/>
            <a:r>
              <a:rPr lang="en-US" altLang="en-US" sz="1200" dirty="0"/>
              <a:t>Other positive factors include being co-investigator or PI on educational, research or clinical trials or multicenter trials and Oral or poster presentations at regional and national meetings.</a:t>
            </a:r>
          </a:p>
          <a:p>
            <a:pPr eaLnBrk="1" hangingPunct="1">
              <a:buFont typeface="Arial" panose="020B0604020202020204" pitchFamily="34" charset="0"/>
              <a:buNone/>
            </a:pPr>
            <a:endParaRPr lang="en-US" altLang="en-US" sz="2250" dirty="0"/>
          </a:p>
          <a:p>
            <a:pPr eaLnBrk="1" hangingPunct="1"/>
            <a:endParaRPr lang="en-US" altLang="en-US" sz="2250" dirty="0"/>
          </a:p>
        </p:txBody>
      </p:sp>
      <p:pic>
        <p:nvPicPr>
          <p:cNvPr id="2" name="Picture 1" descr="A yellow sign with blue text&#10;&#10;Description automatically generated">
            <a:extLst>
              <a:ext uri="{FF2B5EF4-FFF2-40B4-BE49-F238E27FC236}">
                <a16:creationId xmlns:a16="http://schemas.microsoft.com/office/drawing/2014/main" id="{F86E31E4-CB99-9E3C-A114-51BABC95DD9C}"/>
              </a:ext>
            </a:extLst>
          </p:cNvPr>
          <p:cNvPicPr>
            <a:picLocks noChangeAspect="1"/>
          </p:cNvPicPr>
          <p:nvPr/>
        </p:nvPicPr>
        <p:blipFill>
          <a:blip r:embed="rId2"/>
          <a:stretch>
            <a:fillRect/>
          </a:stretch>
        </p:blipFill>
        <p:spPr>
          <a:xfrm>
            <a:off x="7112167" y="4471406"/>
            <a:ext cx="2031833" cy="67727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298D-6AB5-4154-A132-6E387BDE39E2}"/>
              </a:ext>
            </a:extLst>
          </p:cNvPr>
          <p:cNvSpPr>
            <a:spLocks noGrp="1"/>
          </p:cNvSpPr>
          <p:nvPr>
            <p:ph type="title"/>
          </p:nvPr>
        </p:nvSpPr>
        <p:spPr>
          <a:xfrm>
            <a:off x="457200" y="147721"/>
            <a:ext cx="8229600" cy="542167"/>
          </a:xfrm>
          <a:noFill/>
        </p:spPr>
        <p:txBody>
          <a:bodyPr/>
          <a:lstStyle/>
          <a:p>
            <a:r>
              <a:rPr lang="en-US" sz="2700" b="1" dirty="0"/>
              <a:t>Practitioner Track  (non-tenure eligible) </a:t>
            </a:r>
          </a:p>
        </p:txBody>
      </p:sp>
      <p:sp>
        <p:nvSpPr>
          <p:cNvPr id="3" name="Content Placeholder 2">
            <a:extLst>
              <a:ext uri="{FF2B5EF4-FFF2-40B4-BE49-F238E27FC236}">
                <a16:creationId xmlns:a16="http://schemas.microsoft.com/office/drawing/2014/main" id="{78075351-C41D-47F7-85BC-C1C4D99A4BE2}"/>
              </a:ext>
            </a:extLst>
          </p:cNvPr>
          <p:cNvSpPr>
            <a:spLocks noGrp="1"/>
          </p:cNvSpPr>
          <p:nvPr>
            <p:ph idx="1"/>
          </p:nvPr>
        </p:nvSpPr>
        <p:spPr>
          <a:xfrm>
            <a:off x="406754" y="952901"/>
            <a:ext cx="8229600" cy="3394472"/>
          </a:xfrm>
        </p:spPr>
        <p:txBody>
          <a:bodyPr/>
          <a:lstStyle/>
          <a:p>
            <a:pPr marL="0" indent="0">
              <a:buNone/>
            </a:pPr>
            <a:r>
              <a:rPr lang="en-US" sz="2100" dirty="0"/>
              <a:t>For Promotion from Associate to full </a:t>
            </a:r>
            <a:r>
              <a:rPr lang="en-US" sz="2100" b="1" u="sng" dirty="0"/>
              <a:t>Professor</a:t>
            </a:r>
          </a:p>
          <a:p>
            <a:endParaRPr lang="en-US" sz="2100" dirty="0"/>
          </a:p>
          <a:p>
            <a:pPr lvl="1">
              <a:buFont typeface="Arial" panose="020B0604020202020204" pitchFamily="34" charset="0"/>
              <a:buChar char="•"/>
            </a:pPr>
            <a:r>
              <a:rPr lang="en-US" dirty="0"/>
              <a:t>Same  1. </a:t>
            </a:r>
            <a:r>
              <a:rPr lang="en-US" b="1" dirty="0"/>
              <a:t>Service</a:t>
            </a:r>
            <a:r>
              <a:rPr lang="en-US" dirty="0"/>
              <a:t>  and  </a:t>
            </a:r>
            <a:r>
              <a:rPr lang="en-US" b="1" dirty="0"/>
              <a:t>2. Education  </a:t>
            </a:r>
            <a:r>
              <a:rPr lang="en-US" dirty="0"/>
              <a:t>requirements as Associate Professor</a:t>
            </a:r>
          </a:p>
          <a:p>
            <a:pPr marL="342900" lvl="1" indent="0">
              <a:buNone/>
            </a:pPr>
            <a:endParaRPr lang="en-US" dirty="0"/>
          </a:p>
          <a:p>
            <a:pPr lvl="1">
              <a:buFont typeface="Arial" panose="020B0604020202020204" pitchFamily="34" charset="0"/>
              <a:buChar char="•"/>
            </a:pPr>
            <a:r>
              <a:rPr lang="en-US" b="1" dirty="0"/>
              <a:t>3. Scholarship</a:t>
            </a:r>
          </a:p>
          <a:p>
            <a:pPr marL="863600" lvl="2" indent="-177800">
              <a:buNone/>
            </a:pPr>
            <a:r>
              <a:rPr lang="en-US" dirty="0"/>
              <a:t>- Five (5) publications in professional journals (may include case reports) published after appointment to associate professor </a:t>
            </a:r>
          </a:p>
          <a:p>
            <a:pPr marL="685800" lvl="2" indent="0">
              <a:buNone/>
            </a:pPr>
            <a:r>
              <a:rPr lang="en-US" dirty="0"/>
              <a:t>- Do not need to be first or senior author on any of the publications </a:t>
            </a:r>
          </a:p>
        </p:txBody>
      </p:sp>
      <p:pic>
        <p:nvPicPr>
          <p:cNvPr id="4" name="Picture 3" descr="A yellow sign with blue text&#10;&#10;Description automatically generated">
            <a:extLst>
              <a:ext uri="{FF2B5EF4-FFF2-40B4-BE49-F238E27FC236}">
                <a16:creationId xmlns:a16="http://schemas.microsoft.com/office/drawing/2014/main" id="{6DAD9FFD-7296-3D9C-4412-3B201AFBE40B}"/>
              </a:ext>
            </a:extLst>
          </p:cNvPr>
          <p:cNvPicPr>
            <a:picLocks noChangeAspect="1"/>
          </p:cNvPicPr>
          <p:nvPr/>
        </p:nvPicPr>
        <p:blipFill>
          <a:blip r:embed="rId2"/>
          <a:stretch>
            <a:fillRect/>
          </a:stretch>
        </p:blipFill>
        <p:spPr>
          <a:xfrm>
            <a:off x="7112167" y="4471406"/>
            <a:ext cx="2031833" cy="677278"/>
          </a:xfrm>
          <a:prstGeom prst="rect">
            <a:avLst/>
          </a:prstGeom>
        </p:spPr>
      </p:pic>
    </p:spTree>
    <p:extLst>
      <p:ext uri="{BB962C8B-B14F-4D97-AF65-F5344CB8AC3E}">
        <p14:creationId xmlns:p14="http://schemas.microsoft.com/office/powerpoint/2010/main" val="2583845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E63A25B-2C65-4E32-97DE-BB672A13BC8D}"/>
              </a:ext>
            </a:extLst>
          </p:cNvPr>
          <p:cNvSpPr>
            <a:spLocks noGrp="1"/>
          </p:cNvSpPr>
          <p:nvPr>
            <p:ph type="title"/>
          </p:nvPr>
        </p:nvSpPr>
        <p:spPr>
          <a:xfrm>
            <a:off x="457200" y="205978"/>
            <a:ext cx="8229600" cy="554956"/>
          </a:xfrm>
          <a:noFill/>
        </p:spPr>
        <p:txBody>
          <a:bodyPr/>
          <a:lstStyle/>
          <a:p>
            <a:pPr eaLnBrk="1" hangingPunct="1"/>
            <a:r>
              <a:rPr lang="en-US" altLang="en-US" sz="2800" b="1" dirty="0"/>
              <a:t>Research Track  (non-tenure eligible)</a:t>
            </a:r>
          </a:p>
        </p:txBody>
      </p:sp>
      <p:sp>
        <p:nvSpPr>
          <p:cNvPr id="21507" name="Content Placeholder 2">
            <a:extLst>
              <a:ext uri="{FF2B5EF4-FFF2-40B4-BE49-F238E27FC236}">
                <a16:creationId xmlns:a16="http://schemas.microsoft.com/office/drawing/2014/main" id="{4972CA6E-31C4-4947-A1CC-D432B45AD623}"/>
              </a:ext>
            </a:extLst>
          </p:cNvPr>
          <p:cNvSpPr>
            <a:spLocks noGrp="1"/>
          </p:cNvSpPr>
          <p:nvPr>
            <p:ph idx="1"/>
          </p:nvPr>
        </p:nvSpPr>
        <p:spPr>
          <a:xfrm>
            <a:off x="431624" y="1009743"/>
            <a:ext cx="8229600" cy="3394472"/>
          </a:xfrm>
        </p:spPr>
        <p:txBody>
          <a:bodyPr/>
          <a:lstStyle/>
          <a:p>
            <a:pPr marL="385763" indent="-385763" eaLnBrk="1" hangingPunct="1">
              <a:buNone/>
              <a:defRPr/>
            </a:pPr>
            <a:r>
              <a:rPr lang="en-US" altLang="en-US" sz="2100" i="1" dirty="0"/>
              <a:t>For faculty immersed in research</a:t>
            </a:r>
          </a:p>
          <a:p>
            <a:pPr marL="385763" indent="-385763" eaLnBrk="1" hangingPunct="1">
              <a:buNone/>
              <a:defRPr/>
            </a:pPr>
            <a:endParaRPr lang="en-US" altLang="en-US" sz="2100" dirty="0"/>
          </a:p>
          <a:p>
            <a:pPr eaLnBrk="1" hangingPunct="1">
              <a:defRPr/>
            </a:pPr>
            <a:r>
              <a:rPr lang="en-US" altLang="en-US" sz="2100" dirty="0"/>
              <a:t>Scholarship is the </a:t>
            </a:r>
            <a:r>
              <a:rPr lang="en-US" altLang="en-US" sz="2100" u="sng" dirty="0"/>
              <a:t>primary criterion</a:t>
            </a:r>
            <a:r>
              <a:rPr lang="en-US" altLang="en-US" sz="2100" dirty="0"/>
              <a:t> for promotion</a:t>
            </a:r>
          </a:p>
          <a:p>
            <a:pPr lvl="1" eaLnBrk="1" hangingPunct="1">
              <a:defRPr/>
            </a:pPr>
            <a:r>
              <a:rPr lang="en-US" altLang="en-US" sz="1800" dirty="0"/>
              <a:t>No requirement for extramural grants as PI</a:t>
            </a:r>
          </a:p>
          <a:p>
            <a:pPr lvl="1" eaLnBrk="1" hangingPunct="1">
              <a:defRPr/>
            </a:pPr>
            <a:r>
              <a:rPr lang="en-US" altLang="en-US" sz="1800" dirty="0"/>
              <a:t>Publication of a minimum of ten (10) peer-reviewed articles in high-quality national or international journals as well as review articles, chapters and books. </a:t>
            </a:r>
          </a:p>
          <a:p>
            <a:pPr lvl="2" eaLnBrk="1" hangingPunct="1">
              <a:defRPr/>
            </a:pPr>
            <a:r>
              <a:rPr lang="en-US" altLang="en-US" sz="1500" dirty="0"/>
              <a:t>No requirement to be first/senior author</a:t>
            </a:r>
          </a:p>
          <a:p>
            <a:pPr eaLnBrk="1" hangingPunct="1">
              <a:defRPr/>
            </a:pPr>
            <a:r>
              <a:rPr lang="en-US" altLang="en-US" sz="2100" dirty="0"/>
              <a:t>Education - Recognition as an effective educator in the classroom or research laboratory.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7DB82C5-2BBA-4797-817B-849A46215879}"/>
              </a:ext>
            </a:extLst>
          </p:cNvPr>
          <p:cNvSpPr>
            <a:spLocks noGrp="1"/>
          </p:cNvSpPr>
          <p:nvPr>
            <p:ph type="title"/>
          </p:nvPr>
        </p:nvSpPr>
        <p:spPr>
          <a:xfrm>
            <a:off x="601072" y="98822"/>
            <a:ext cx="7948246" cy="642938"/>
          </a:xfrm>
          <a:noFill/>
        </p:spPr>
        <p:txBody>
          <a:bodyPr/>
          <a:lstStyle/>
          <a:p>
            <a:pPr eaLnBrk="1" hangingPunct="1"/>
            <a:br>
              <a:rPr lang="en-US" altLang="en-US" sz="2800" b="1" dirty="0"/>
            </a:br>
            <a:r>
              <a:rPr lang="en-US" altLang="en-US" sz="2800" b="1" dirty="0"/>
              <a:t>Academic Basic Scientist Track  (tenure-eligible)</a:t>
            </a:r>
            <a:br>
              <a:rPr lang="en-US" altLang="en-US" sz="2800" b="1" dirty="0"/>
            </a:br>
            <a:endParaRPr lang="en-US" altLang="en-US" sz="2800" b="1" dirty="0"/>
          </a:p>
        </p:txBody>
      </p:sp>
      <p:sp>
        <p:nvSpPr>
          <p:cNvPr id="25603" name="Content Placeholder 2">
            <a:extLst>
              <a:ext uri="{FF2B5EF4-FFF2-40B4-BE49-F238E27FC236}">
                <a16:creationId xmlns:a16="http://schemas.microsoft.com/office/drawing/2014/main" id="{D53F186F-AB5B-4231-8CBA-15BF71FB6213}"/>
              </a:ext>
            </a:extLst>
          </p:cNvPr>
          <p:cNvSpPr>
            <a:spLocks noGrp="1"/>
          </p:cNvSpPr>
          <p:nvPr>
            <p:ph idx="1"/>
          </p:nvPr>
        </p:nvSpPr>
        <p:spPr>
          <a:xfrm>
            <a:off x="358087" y="773056"/>
            <a:ext cx="8267966" cy="4221956"/>
          </a:xfrm>
        </p:spPr>
        <p:txBody>
          <a:bodyPr/>
          <a:lstStyle/>
          <a:p>
            <a:pPr marL="233363" indent="-233363" eaLnBrk="1" hangingPunct="1">
              <a:buNone/>
            </a:pPr>
            <a:r>
              <a:rPr lang="en-US" altLang="en-US" sz="1800" dirty="0"/>
              <a:t>For promotion from Assistant to </a:t>
            </a:r>
            <a:r>
              <a:rPr lang="en-US" altLang="en-US" sz="1800" b="1" u="sng" dirty="0"/>
              <a:t>Associate Professor</a:t>
            </a:r>
            <a:endParaRPr lang="en-US" altLang="en-US" sz="1800" b="1" dirty="0"/>
          </a:p>
          <a:p>
            <a:pPr marL="233363" indent="-233363" eaLnBrk="1" hangingPunct="1">
              <a:buNone/>
            </a:pPr>
            <a:r>
              <a:rPr lang="en-US" altLang="en-US" sz="1800" b="1" dirty="0"/>
              <a:t>1.	Scholarship:  </a:t>
            </a:r>
            <a:r>
              <a:rPr lang="en-US" altLang="en-US" sz="1500" dirty="0"/>
              <a:t>Excellence in scholarly activity – recognition for original, independent and significant contributions to a chosen field of endeavor.</a:t>
            </a:r>
          </a:p>
          <a:p>
            <a:pPr marL="458788" indent="-171450" eaLnBrk="1" hangingPunct="1">
              <a:buNone/>
            </a:pPr>
            <a:r>
              <a:rPr lang="en-US" altLang="en-US" sz="1500" dirty="0"/>
              <a:t>• </a:t>
            </a:r>
            <a:r>
              <a:rPr lang="en-US" altLang="en-US" sz="1600" dirty="0"/>
              <a:t>Sustained and ongoing…peer-reviewed extramural research support as PI</a:t>
            </a:r>
          </a:p>
          <a:p>
            <a:pPr marL="458788" lvl="1" indent="-171450" eaLnBrk="1" hangingPunct="1">
              <a:buNone/>
            </a:pPr>
            <a:r>
              <a:rPr lang="en-US" altLang="en-US" sz="1600" dirty="0"/>
              <a:t>• Publication of at least 12 articles in peer-reviewed journals, and review articles in journals, chapters in books. The candidate must be the primary contributor or senior author on at least six (6) of these. </a:t>
            </a:r>
          </a:p>
          <a:p>
            <a:pPr marL="458788" lvl="1" indent="-171450" eaLnBrk="1" hangingPunct="1">
              <a:buNone/>
            </a:pPr>
            <a:r>
              <a:rPr lang="en-US" altLang="en-US" sz="1600" dirty="0"/>
              <a:t>• Invited presentations at regional, national or international meetings.</a:t>
            </a:r>
          </a:p>
          <a:p>
            <a:pPr marL="772716" lvl="1" indent="-132160" eaLnBrk="1" hangingPunct="1">
              <a:buNone/>
            </a:pPr>
            <a:endParaRPr lang="en-US" altLang="en-US" sz="1500" dirty="0"/>
          </a:p>
          <a:p>
            <a:pPr marL="233363" indent="-233363" eaLnBrk="1" hangingPunct="1">
              <a:buFont typeface="Arial" panose="020B0604020202020204" pitchFamily="34" charset="0"/>
              <a:buAutoNum type="arabicPeriod" startAt="2"/>
            </a:pPr>
            <a:r>
              <a:rPr lang="en-US" altLang="en-US" sz="1800" b="1" dirty="0"/>
              <a:t>Education:  </a:t>
            </a:r>
            <a:r>
              <a:rPr lang="en-US" altLang="en-US" sz="1500" dirty="0"/>
              <a:t>Recognition as an effective teacher in the classroom and the laboratory. Recognition of mentoring skills and contribution to the design, organization, presentation, and/or evaluation of educational programs. </a:t>
            </a:r>
          </a:p>
          <a:p>
            <a:pPr marL="457200" indent="-457200" eaLnBrk="1" hangingPunct="1">
              <a:buFont typeface="Arial" panose="020B0604020202020204" pitchFamily="34" charset="0"/>
              <a:buAutoNum type="arabicPeriod" startAt="2"/>
            </a:pPr>
            <a:endParaRPr lang="en-US" altLang="en-US" sz="1500" dirty="0"/>
          </a:p>
          <a:p>
            <a:pPr marL="233363" indent="-233363" eaLnBrk="1" hangingPunct="1">
              <a:buNone/>
            </a:pPr>
            <a:r>
              <a:rPr lang="en-US" altLang="en-US" sz="1800" b="1" dirty="0"/>
              <a:t>3. Service:  </a:t>
            </a:r>
            <a:r>
              <a:rPr lang="en-US" altLang="en-US" sz="1500" dirty="0"/>
              <a:t>Based on participation on institutional committees, professional societies, editorial review and scientific advisory boards.</a:t>
            </a:r>
          </a:p>
        </p:txBody>
      </p:sp>
      <p:pic>
        <p:nvPicPr>
          <p:cNvPr id="2" name="Picture 1" descr="A yellow sign with blue text&#10;&#10;Description automatically generated">
            <a:extLst>
              <a:ext uri="{FF2B5EF4-FFF2-40B4-BE49-F238E27FC236}">
                <a16:creationId xmlns:a16="http://schemas.microsoft.com/office/drawing/2014/main" id="{FA332DD1-DA7F-6D97-26E3-0EA97D90AC38}"/>
              </a:ext>
            </a:extLst>
          </p:cNvPr>
          <p:cNvPicPr>
            <a:picLocks noChangeAspect="1"/>
          </p:cNvPicPr>
          <p:nvPr/>
        </p:nvPicPr>
        <p:blipFill>
          <a:blip r:embed="rId2"/>
          <a:stretch>
            <a:fillRect/>
          </a:stretch>
        </p:blipFill>
        <p:spPr>
          <a:xfrm>
            <a:off x="7859652" y="4720568"/>
            <a:ext cx="1284348" cy="42811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1240AF5-5866-4295-9936-D855353001A2}"/>
              </a:ext>
            </a:extLst>
          </p:cNvPr>
          <p:cNvSpPr>
            <a:spLocks noGrp="1"/>
          </p:cNvSpPr>
          <p:nvPr>
            <p:ph type="title"/>
          </p:nvPr>
        </p:nvSpPr>
        <p:spPr>
          <a:xfrm>
            <a:off x="1485900" y="205979"/>
            <a:ext cx="6172200" cy="665559"/>
          </a:xfrm>
          <a:noFill/>
        </p:spPr>
        <p:txBody>
          <a:bodyPr/>
          <a:lstStyle/>
          <a:p>
            <a:pPr eaLnBrk="1" hangingPunct="1"/>
            <a:r>
              <a:rPr lang="en-US" altLang="en-US" sz="2800" b="1" dirty="0"/>
              <a:t>Clinical Scholar Track</a:t>
            </a:r>
          </a:p>
        </p:txBody>
      </p:sp>
      <p:sp>
        <p:nvSpPr>
          <p:cNvPr id="26627" name="Content Placeholder 2">
            <a:extLst>
              <a:ext uri="{FF2B5EF4-FFF2-40B4-BE49-F238E27FC236}">
                <a16:creationId xmlns:a16="http://schemas.microsoft.com/office/drawing/2014/main" id="{E0CCF415-FC08-4015-AE4D-D6FFBFBBB2DE}"/>
              </a:ext>
            </a:extLst>
          </p:cNvPr>
          <p:cNvSpPr>
            <a:spLocks noGrp="1"/>
          </p:cNvSpPr>
          <p:nvPr>
            <p:ph idx="1"/>
          </p:nvPr>
        </p:nvSpPr>
        <p:spPr>
          <a:xfrm>
            <a:off x="287747" y="989410"/>
            <a:ext cx="8280755" cy="4154090"/>
          </a:xfrm>
        </p:spPr>
        <p:txBody>
          <a:bodyPr/>
          <a:lstStyle/>
          <a:p>
            <a:pPr eaLnBrk="1" hangingPunct="1">
              <a:buFont typeface="Arial" panose="020B0604020202020204" pitchFamily="34" charset="0"/>
              <a:buNone/>
            </a:pPr>
            <a:r>
              <a:rPr lang="en-US" altLang="en-US" sz="1500" dirty="0"/>
              <a:t>For promotion to Associate Professor: Individual will have attained independence, leadership, and creativity as a clinical scholar, with achievements in education and service.</a:t>
            </a:r>
          </a:p>
          <a:p>
            <a:pPr eaLnBrk="1" hangingPunct="1">
              <a:buFont typeface="Arial" panose="020B0604020202020204" pitchFamily="34" charset="0"/>
              <a:buNone/>
            </a:pPr>
            <a:endParaRPr lang="en-US" altLang="en-US" sz="1500" dirty="0"/>
          </a:p>
          <a:p>
            <a:pPr eaLnBrk="1" hangingPunct="1">
              <a:buFont typeface="Arial" panose="020B0604020202020204" pitchFamily="34" charset="0"/>
              <a:buNone/>
            </a:pPr>
            <a:r>
              <a:rPr lang="en-US" altLang="en-US" sz="1500" b="1" dirty="0"/>
              <a:t>1. Scholarship</a:t>
            </a:r>
            <a:r>
              <a:rPr lang="en-US" altLang="en-US" sz="1500" dirty="0"/>
              <a:t>: excellence criteria include</a:t>
            </a:r>
          </a:p>
          <a:p>
            <a:pPr eaLnBrk="1" hangingPunct="1"/>
            <a:r>
              <a:rPr lang="en-US" altLang="en-US" sz="1500" dirty="0"/>
              <a:t>Success in obtaining extramural support for research</a:t>
            </a:r>
          </a:p>
          <a:p>
            <a:pPr eaLnBrk="1" hangingPunct="1"/>
            <a:r>
              <a:rPr lang="en-US" altLang="en-US" sz="1500" dirty="0"/>
              <a:t>Publication of a minimum of ten (10) peer-reviewed articles in high-quality national or international journals as well as review articles, chapters and books is a threshold criterion.</a:t>
            </a:r>
          </a:p>
          <a:p>
            <a:pPr eaLnBrk="1" hangingPunct="1"/>
            <a:endParaRPr lang="en-US" altLang="en-US" sz="1500" dirty="0"/>
          </a:p>
          <a:p>
            <a:pPr eaLnBrk="1" hangingPunct="1">
              <a:buFont typeface="Arial" panose="020B0604020202020204" pitchFamily="34" charset="0"/>
              <a:buNone/>
            </a:pPr>
            <a:r>
              <a:rPr lang="en-US" altLang="en-US" sz="1500" b="1" dirty="0"/>
              <a:t>2. Education: </a:t>
            </a:r>
            <a:r>
              <a:rPr lang="en-US" altLang="en-US" sz="1500" dirty="0"/>
              <a:t>Recognition as an effective teacher; participation in continuing education programs </a:t>
            </a:r>
          </a:p>
          <a:p>
            <a:pPr eaLnBrk="1" hangingPunct="1">
              <a:buFont typeface="Arial" panose="020B0604020202020204" pitchFamily="34" charset="0"/>
              <a:buNone/>
            </a:pPr>
            <a:endParaRPr lang="en-US" altLang="en-US" sz="1500" dirty="0"/>
          </a:p>
          <a:p>
            <a:pPr eaLnBrk="1" hangingPunct="1">
              <a:buFont typeface="Arial" panose="020B0604020202020204" pitchFamily="34" charset="0"/>
              <a:buNone/>
            </a:pPr>
            <a:r>
              <a:rPr lang="en-US" altLang="en-US" sz="1500" b="1" dirty="0"/>
              <a:t>3. Service: </a:t>
            </a:r>
            <a:r>
              <a:rPr lang="en-US" altLang="en-US" sz="1500" dirty="0"/>
              <a:t>Participation on institutional committees, professional scientific societies </a:t>
            </a:r>
          </a:p>
          <a:p>
            <a:pPr eaLnBrk="1" hangingPunct="1"/>
            <a:endParaRPr lang="en-US" altLang="en-US" sz="1500" dirty="0"/>
          </a:p>
        </p:txBody>
      </p:sp>
      <p:pic>
        <p:nvPicPr>
          <p:cNvPr id="2" name="Picture 1" descr="A yellow sign with blue text&#10;&#10;Description automatically generated">
            <a:extLst>
              <a:ext uri="{FF2B5EF4-FFF2-40B4-BE49-F238E27FC236}">
                <a16:creationId xmlns:a16="http://schemas.microsoft.com/office/drawing/2014/main" id="{9B6D9E7F-D4A0-FA6D-3E75-F75C6820863D}"/>
              </a:ext>
            </a:extLst>
          </p:cNvPr>
          <p:cNvPicPr>
            <a:picLocks noChangeAspect="1"/>
          </p:cNvPicPr>
          <p:nvPr/>
        </p:nvPicPr>
        <p:blipFill>
          <a:blip r:embed="rId2"/>
          <a:stretch>
            <a:fillRect/>
          </a:stretch>
        </p:blipFill>
        <p:spPr>
          <a:xfrm>
            <a:off x="7112168" y="4471406"/>
            <a:ext cx="1801488" cy="60049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2EA3D0B-D2AA-4591-A36D-9C8DF67108A9}"/>
              </a:ext>
            </a:extLst>
          </p:cNvPr>
          <p:cNvSpPr>
            <a:spLocks noGrp="1"/>
          </p:cNvSpPr>
          <p:nvPr>
            <p:ph type="title"/>
          </p:nvPr>
        </p:nvSpPr>
        <p:spPr>
          <a:xfrm>
            <a:off x="441211" y="107156"/>
            <a:ext cx="8267967" cy="372666"/>
          </a:xfrm>
          <a:noFill/>
        </p:spPr>
        <p:txBody>
          <a:bodyPr/>
          <a:lstStyle/>
          <a:p>
            <a:pPr eaLnBrk="1" hangingPunct="1"/>
            <a:r>
              <a:rPr lang="en-US" altLang="en-US" sz="2800" b="1" dirty="0"/>
              <a:t>Educator Tracks-Basic science or Clinical</a:t>
            </a:r>
          </a:p>
        </p:txBody>
      </p:sp>
      <p:sp>
        <p:nvSpPr>
          <p:cNvPr id="27651" name="Content Placeholder 2">
            <a:extLst>
              <a:ext uri="{FF2B5EF4-FFF2-40B4-BE49-F238E27FC236}">
                <a16:creationId xmlns:a16="http://schemas.microsoft.com/office/drawing/2014/main" id="{1F3FC639-CD6E-4850-9BF5-1AC2C518B164}"/>
              </a:ext>
            </a:extLst>
          </p:cNvPr>
          <p:cNvSpPr>
            <a:spLocks noGrp="1"/>
          </p:cNvSpPr>
          <p:nvPr>
            <p:ph idx="1"/>
          </p:nvPr>
        </p:nvSpPr>
        <p:spPr>
          <a:xfrm>
            <a:off x="441211" y="579835"/>
            <a:ext cx="7954644" cy="4563665"/>
          </a:xfrm>
        </p:spPr>
        <p:txBody>
          <a:bodyPr/>
          <a:lstStyle/>
          <a:p>
            <a:pPr eaLnBrk="1" hangingPunct="1">
              <a:buFont typeface="Arial" panose="020B0604020202020204" pitchFamily="34" charset="0"/>
              <a:buNone/>
            </a:pPr>
            <a:r>
              <a:rPr lang="en-US" altLang="en-US" sz="1500" dirty="0"/>
              <a:t>Promotion to </a:t>
            </a:r>
            <a:r>
              <a:rPr lang="en-US" altLang="en-US" sz="1500" b="1" u="sng" dirty="0"/>
              <a:t>Associate Professor</a:t>
            </a:r>
            <a:r>
              <a:rPr lang="en-US" altLang="en-US" sz="1500" b="1" dirty="0"/>
              <a:t> </a:t>
            </a:r>
            <a:r>
              <a:rPr lang="en-US" altLang="en-US" sz="1500" dirty="0"/>
              <a:t>is based on achievements in education, scholarship, and service, with excellence in education and one other category. </a:t>
            </a:r>
          </a:p>
          <a:p>
            <a:pPr eaLnBrk="1" hangingPunct="1">
              <a:buFont typeface="Arial" panose="020B0604020202020204" pitchFamily="34" charset="0"/>
              <a:buAutoNum type="arabicPeriod"/>
            </a:pPr>
            <a:r>
              <a:rPr lang="en-US" altLang="en-US" sz="1500" b="1" dirty="0"/>
              <a:t>Education</a:t>
            </a:r>
            <a:r>
              <a:rPr lang="en-US" altLang="en-US" sz="1500" dirty="0"/>
              <a:t>: Excellence requires significant accomplishment in teaching and curriculum plus 1 of the other 3 categories at least (AAMC categories) . </a:t>
            </a:r>
          </a:p>
          <a:p>
            <a:pPr eaLnBrk="1" hangingPunct="1">
              <a:buFont typeface="Arial" panose="020B0604020202020204" pitchFamily="34" charset="0"/>
              <a:buNone/>
            </a:pPr>
            <a:r>
              <a:rPr lang="en-US" altLang="en-US" sz="1500" dirty="0"/>
              <a:t>		a.  Teaching – required category</a:t>
            </a:r>
          </a:p>
          <a:p>
            <a:pPr eaLnBrk="1" hangingPunct="1">
              <a:buFont typeface="Arial" panose="020B0604020202020204" pitchFamily="34" charset="0"/>
              <a:buNone/>
            </a:pPr>
            <a:r>
              <a:rPr lang="en-US" altLang="en-US" sz="1500" dirty="0"/>
              <a:t>		b.  Curriculum – required category</a:t>
            </a:r>
          </a:p>
          <a:p>
            <a:pPr eaLnBrk="1" hangingPunct="1">
              <a:buFont typeface="Arial" panose="020B0604020202020204" pitchFamily="34" charset="0"/>
              <a:buNone/>
            </a:pPr>
            <a:r>
              <a:rPr lang="en-US" altLang="en-US" sz="1500" dirty="0"/>
              <a:t>		c .  Learner Assessment</a:t>
            </a:r>
          </a:p>
          <a:p>
            <a:pPr eaLnBrk="1" hangingPunct="1">
              <a:buFont typeface="Arial" panose="020B0604020202020204" pitchFamily="34" charset="0"/>
              <a:buNone/>
            </a:pPr>
            <a:r>
              <a:rPr lang="en-US" altLang="en-US" sz="1500" dirty="0"/>
              <a:t>		d.  Advising/Mentoring</a:t>
            </a:r>
          </a:p>
          <a:p>
            <a:pPr eaLnBrk="1" hangingPunct="1">
              <a:buFont typeface="Arial" panose="020B0604020202020204" pitchFamily="34" charset="0"/>
              <a:buNone/>
            </a:pPr>
            <a:r>
              <a:rPr lang="en-US" altLang="en-US" sz="1500" dirty="0"/>
              <a:t>		e.  Educational leadership/Administration</a:t>
            </a:r>
          </a:p>
          <a:p>
            <a:pPr eaLnBrk="1" hangingPunct="1">
              <a:buFont typeface="Arial" panose="020B0604020202020204" pitchFamily="34" charset="0"/>
              <a:buNone/>
            </a:pPr>
            <a:r>
              <a:rPr lang="en-US" altLang="en-US" sz="1500" dirty="0"/>
              <a:t> </a:t>
            </a:r>
          </a:p>
          <a:p>
            <a:pPr eaLnBrk="1" hangingPunct="1">
              <a:buFont typeface="Arial" panose="020B0604020202020204" pitchFamily="34" charset="0"/>
              <a:buNone/>
            </a:pPr>
            <a:r>
              <a:rPr lang="en-US" altLang="en-US" sz="1500" b="1" dirty="0"/>
              <a:t>2. Scholarship</a:t>
            </a:r>
            <a:r>
              <a:rPr lang="en-US" altLang="en-US" sz="1500" dirty="0"/>
              <a:t>:  Publication of a minimum of 5 manuscripts, program descriptions or evaluations, book chapters, monographs, or other innovative educationally-relevant materials. Must be primary (or senior-basic science track) author on at least two (2) publications. PI on </a:t>
            </a:r>
            <a:r>
              <a:rPr lang="en-US" altLang="en-US" sz="1500" u="sng" dirty="0"/>
              <a:t>educational</a:t>
            </a:r>
            <a:r>
              <a:rPr lang="en-US" altLang="en-US" sz="1500" dirty="0"/>
              <a:t>, research or other trials or on extramural educational or research grants.</a:t>
            </a:r>
          </a:p>
          <a:p>
            <a:pPr eaLnBrk="1" hangingPunct="1">
              <a:buFont typeface="Arial" panose="020B0604020202020204" pitchFamily="34" charset="0"/>
              <a:buNone/>
            </a:pPr>
            <a:endParaRPr lang="en-US" altLang="en-US" sz="1500" dirty="0"/>
          </a:p>
          <a:p>
            <a:pPr eaLnBrk="1" hangingPunct="1">
              <a:buFont typeface="Arial" panose="020B0604020202020204" pitchFamily="34" charset="0"/>
              <a:buNone/>
            </a:pPr>
            <a:r>
              <a:rPr lang="en-US" altLang="en-US" sz="1500" b="1" dirty="0"/>
              <a:t>3. Service</a:t>
            </a:r>
            <a:r>
              <a:rPr lang="en-US" altLang="en-US" sz="1500" dirty="0"/>
              <a:t>:  Leadership in defining and disseminating superior quality care. Established local or regional reputation for expertise in a field or evidenced by productivity and clinical competence.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4CB6AC-C6A6-13B5-91DA-F8731BF90408}"/>
              </a:ext>
            </a:extLst>
          </p:cNvPr>
          <p:cNvSpPr>
            <a:spLocks noGrp="1"/>
          </p:cNvSpPr>
          <p:nvPr>
            <p:ph type="title"/>
          </p:nvPr>
        </p:nvSpPr>
        <p:spPr>
          <a:xfrm>
            <a:off x="3655314" y="608910"/>
            <a:ext cx="5486400" cy="2698040"/>
          </a:xfrm>
        </p:spPr>
        <p:txBody>
          <a:bodyPr vert="horz" lIns="91440" tIns="45720" rIns="91440" bIns="45720" rtlCol="0" anchor="b">
            <a:normAutofit/>
          </a:bodyPr>
          <a:lstStyle/>
          <a:p>
            <a:pPr algn="l" defTabSz="914400" eaLnBrk="1" hangingPunct="1">
              <a:lnSpc>
                <a:spcPct val="90000"/>
              </a:lnSpc>
            </a:pPr>
            <a:r>
              <a:rPr lang="en-US" sz="6000" b="1" dirty="0">
                <a:ea typeface="+mj-ea"/>
              </a:rPr>
              <a:t>QUESTIONS???</a:t>
            </a:r>
          </a:p>
        </p:txBody>
      </p:sp>
      <p:pic>
        <p:nvPicPr>
          <p:cNvPr id="4" name="Picture 3" descr="Yellow question mark">
            <a:extLst>
              <a:ext uri="{FF2B5EF4-FFF2-40B4-BE49-F238E27FC236}">
                <a16:creationId xmlns:a16="http://schemas.microsoft.com/office/drawing/2014/main" id="{B995971F-AC0B-C0E8-0E54-B84A1DA3F2BB}"/>
              </a:ext>
            </a:extLst>
          </p:cNvPr>
          <p:cNvPicPr>
            <a:picLocks noChangeAspect="1"/>
          </p:cNvPicPr>
          <p:nvPr/>
        </p:nvPicPr>
        <p:blipFill>
          <a:blip r:embed="rId2"/>
          <a:srcRect l="47102" r="12151" b="-1"/>
          <a:stretch/>
        </p:blipFill>
        <p:spPr>
          <a:xfrm>
            <a:off x="20" y="10"/>
            <a:ext cx="3492988" cy="51434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3306950"/>
            <a:ext cx="3182692" cy="13716"/>
          </a:xfrm>
          <a:custGeom>
            <a:avLst/>
            <a:gdLst>
              <a:gd name="connsiteX0" fmla="*/ 0 w 3182692"/>
              <a:gd name="connsiteY0" fmla="*/ 0 h 13716"/>
              <a:gd name="connsiteX1" fmla="*/ 604711 w 3182692"/>
              <a:gd name="connsiteY1" fmla="*/ 0 h 13716"/>
              <a:gd name="connsiteX2" fmla="*/ 1241250 w 3182692"/>
              <a:gd name="connsiteY2" fmla="*/ 0 h 13716"/>
              <a:gd name="connsiteX3" fmla="*/ 1909615 w 3182692"/>
              <a:gd name="connsiteY3" fmla="*/ 0 h 13716"/>
              <a:gd name="connsiteX4" fmla="*/ 2577981 w 3182692"/>
              <a:gd name="connsiteY4" fmla="*/ 0 h 13716"/>
              <a:gd name="connsiteX5" fmla="*/ 3182692 w 3182692"/>
              <a:gd name="connsiteY5" fmla="*/ 0 h 13716"/>
              <a:gd name="connsiteX6" fmla="*/ 3182692 w 3182692"/>
              <a:gd name="connsiteY6" fmla="*/ 13716 h 13716"/>
              <a:gd name="connsiteX7" fmla="*/ 2482500 w 3182692"/>
              <a:gd name="connsiteY7" fmla="*/ 13716 h 13716"/>
              <a:gd name="connsiteX8" fmla="*/ 1782308 w 3182692"/>
              <a:gd name="connsiteY8" fmla="*/ 13716 h 13716"/>
              <a:gd name="connsiteX9" fmla="*/ 1145769 w 3182692"/>
              <a:gd name="connsiteY9" fmla="*/ 13716 h 13716"/>
              <a:gd name="connsiteX10" fmla="*/ 0 w 3182692"/>
              <a:gd name="connsiteY10" fmla="*/ 13716 h 13716"/>
              <a:gd name="connsiteX11" fmla="*/ 0 w 3182692"/>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3716"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2212" y="2989"/>
                  <a:pt x="3182051" y="10166"/>
                  <a:pt x="3182692" y="13716"/>
                </a:cubicBezTo>
                <a:cubicBezTo>
                  <a:pt x="2998421" y="17170"/>
                  <a:pt x="2675038" y="14442"/>
                  <a:pt x="2482500" y="13716"/>
                </a:cubicBezTo>
                <a:cubicBezTo>
                  <a:pt x="2289962" y="12990"/>
                  <a:pt x="1930644" y="2262"/>
                  <a:pt x="1782308" y="13716"/>
                </a:cubicBezTo>
                <a:cubicBezTo>
                  <a:pt x="1633972" y="25170"/>
                  <a:pt x="1287388" y="-6564"/>
                  <a:pt x="1145769" y="13716"/>
                </a:cubicBezTo>
                <a:cubicBezTo>
                  <a:pt x="1004150" y="33996"/>
                  <a:pt x="256377" y="-42010"/>
                  <a:pt x="0" y="13716"/>
                </a:cubicBezTo>
                <a:cubicBezTo>
                  <a:pt x="182" y="9317"/>
                  <a:pt x="482" y="5285"/>
                  <a:pt x="0" y="0"/>
                </a:cubicBezTo>
                <a:close/>
              </a:path>
              <a:path w="3182692" h="13716"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200" y="2764"/>
                  <a:pt x="3182390" y="8747"/>
                  <a:pt x="3182692" y="13716"/>
                </a:cubicBezTo>
                <a:cubicBezTo>
                  <a:pt x="3039109" y="-17273"/>
                  <a:pt x="2823860" y="9276"/>
                  <a:pt x="2546154" y="13716"/>
                </a:cubicBezTo>
                <a:cubicBezTo>
                  <a:pt x="2268448" y="18156"/>
                  <a:pt x="2098674" y="719"/>
                  <a:pt x="1845961" y="13716"/>
                </a:cubicBezTo>
                <a:cubicBezTo>
                  <a:pt x="1593248" y="26713"/>
                  <a:pt x="1456743" y="22988"/>
                  <a:pt x="1304904" y="13716"/>
                </a:cubicBezTo>
                <a:cubicBezTo>
                  <a:pt x="1153065" y="4444"/>
                  <a:pt x="947204" y="6554"/>
                  <a:pt x="668365" y="13716"/>
                </a:cubicBezTo>
                <a:cubicBezTo>
                  <a:pt x="389526" y="20878"/>
                  <a:pt x="288244" y="-9200"/>
                  <a:pt x="0" y="13716"/>
                </a:cubicBezTo>
                <a:cubicBezTo>
                  <a:pt x="614" y="9981"/>
                  <a:pt x="600" y="54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540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4211CB-D22A-9209-C3F3-E275B0A9DF8B}"/>
              </a:ext>
            </a:extLst>
          </p:cNvPr>
          <p:cNvSpPr>
            <a:spLocks noGrp="1"/>
          </p:cNvSpPr>
          <p:nvPr>
            <p:ph type="title"/>
          </p:nvPr>
        </p:nvSpPr>
        <p:spPr>
          <a:xfrm>
            <a:off x="206063" y="131172"/>
            <a:ext cx="8738315" cy="808017"/>
          </a:xfrm>
        </p:spPr>
        <p:txBody>
          <a:bodyPr/>
          <a:lstStyle/>
          <a:p>
            <a:r>
              <a:rPr lang="en-US" sz="2400" b="1" dirty="0"/>
              <a:t>Completed applications are reviewed in the following order:</a:t>
            </a:r>
          </a:p>
        </p:txBody>
      </p:sp>
      <p:sp>
        <p:nvSpPr>
          <p:cNvPr id="6" name="Content Placeholder 5">
            <a:extLst>
              <a:ext uri="{FF2B5EF4-FFF2-40B4-BE49-F238E27FC236}">
                <a16:creationId xmlns:a16="http://schemas.microsoft.com/office/drawing/2014/main" id="{6F45BD0E-4F84-45D3-9319-4E7CC32FEE82}"/>
              </a:ext>
            </a:extLst>
          </p:cNvPr>
          <p:cNvSpPr>
            <a:spLocks noGrp="1"/>
          </p:cNvSpPr>
          <p:nvPr>
            <p:ph sz="half" idx="1"/>
          </p:nvPr>
        </p:nvSpPr>
        <p:spPr>
          <a:xfrm>
            <a:off x="985305" y="1052814"/>
            <a:ext cx="6240587" cy="3668062"/>
          </a:xfrm>
        </p:spPr>
        <p:txBody>
          <a:bodyPr/>
          <a:lstStyle/>
          <a:p>
            <a:pPr marL="342900" lvl="1" indent="0">
              <a:buNone/>
              <a:defRPr/>
            </a:pPr>
            <a:r>
              <a:rPr lang="en-US" sz="1600" dirty="0"/>
              <a:t> Departmental APT Committee (dAPT)</a:t>
            </a:r>
          </a:p>
          <a:p>
            <a:pPr>
              <a:defRPr/>
            </a:pPr>
            <a:endParaRPr lang="en-US" sz="1600" dirty="0"/>
          </a:p>
          <a:p>
            <a:pPr marL="342900" lvl="1" indent="0">
              <a:buNone/>
              <a:defRPr/>
            </a:pPr>
            <a:r>
              <a:rPr lang="en-US" sz="1600" dirty="0"/>
              <a:t> Department Chair</a:t>
            </a:r>
          </a:p>
          <a:p>
            <a:pPr>
              <a:defRPr/>
            </a:pPr>
            <a:endParaRPr lang="en-US" sz="1600" dirty="0"/>
          </a:p>
          <a:p>
            <a:pPr marL="342900" lvl="1" indent="0">
              <a:buNone/>
              <a:defRPr/>
            </a:pPr>
            <a:r>
              <a:rPr lang="en-US" sz="1600" dirty="0"/>
              <a:t>  College APT Committee</a:t>
            </a:r>
          </a:p>
          <a:p>
            <a:pPr>
              <a:defRPr/>
            </a:pPr>
            <a:endParaRPr lang="en-US" sz="1600" dirty="0"/>
          </a:p>
          <a:p>
            <a:pPr marL="342900" lvl="1" indent="0">
              <a:buNone/>
              <a:defRPr/>
            </a:pPr>
            <a:r>
              <a:rPr lang="en-US" sz="1600" dirty="0"/>
              <a:t>  College Dean</a:t>
            </a:r>
          </a:p>
          <a:p>
            <a:pPr>
              <a:defRPr/>
            </a:pPr>
            <a:endParaRPr lang="en-US" sz="1600" dirty="0"/>
          </a:p>
          <a:p>
            <a:pPr marL="0" indent="0">
              <a:buNone/>
              <a:defRPr/>
            </a:pPr>
            <a:r>
              <a:rPr lang="en-US" sz="1600" dirty="0"/>
              <a:t>	  Provost </a:t>
            </a:r>
          </a:p>
          <a:p>
            <a:pPr marL="0" indent="0">
              <a:buNone/>
              <a:defRPr/>
            </a:pPr>
            <a:endParaRPr lang="en-US" sz="1600" dirty="0"/>
          </a:p>
          <a:p>
            <a:pPr marL="0" indent="0">
              <a:buNone/>
              <a:defRPr/>
            </a:pPr>
            <a:r>
              <a:rPr lang="en-US" sz="1600" dirty="0"/>
              <a:t>	  President and BOT</a:t>
            </a:r>
          </a:p>
        </p:txBody>
      </p:sp>
      <p:sp>
        <p:nvSpPr>
          <p:cNvPr id="7" name="Arrow: Down 6">
            <a:extLst>
              <a:ext uri="{FF2B5EF4-FFF2-40B4-BE49-F238E27FC236}">
                <a16:creationId xmlns:a16="http://schemas.microsoft.com/office/drawing/2014/main" id="{9D4A8973-4955-472F-871E-6E3FB49EC3E0}"/>
              </a:ext>
            </a:extLst>
          </p:cNvPr>
          <p:cNvSpPr/>
          <p:nvPr/>
        </p:nvSpPr>
        <p:spPr>
          <a:xfrm>
            <a:off x="5198840" y="999745"/>
            <a:ext cx="361950" cy="414468"/>
          </a:xfrm>
          <a:prstGeom prst="downArrow">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Arrow: Down 7">
            <a:extLst>
              <a:ext uri="{FF2B5EF4-FFF2-40B4-BE49-F238E27FC236}">
                <a16:creationId xmlns:a16="http://schemas.microsoft.com/office/drawing/2014/main" id="{EE9C2AD9-8006-4BBE-AF96-B7539E784D92}"/>
              </a:ext>
            </a:extLst>
          </p:cNvPr>
          <p:cNvSpPr/>
          <p:nvPr/>
        </p:nvSpPr>
        <p:spPr>
          <a:xfrm>
            <a:off x="5200032" y="2162178"/>
            <a:ext cx="364331" cy="414468"/>
          </a:xfrm>
          <a:prstGeom prst="downArrow">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Arrow: Down 8">
            <a:extLst>
              <a:ext uri="{FF2B5EF4-FFF2-40B4-BE49-F238E27FC236}">
                <a16:creationId xmlns:a16="http://schemas.microsoft.com/office/drawing/2014/main" id="{7FD05C2A-4DF9-4081-B3E7-8A3ECFA54896}"/>
              </a:ext>
            </a:extLst>
          </p:cNvPr>
          <p:cNvSpPr/>
          <p:nvPr/>
        </p:nvSpPr>
        <p:spPr>
          <a:xfrm>
            <a:off x="5189697" y="2737514"/>
            <a:ext cx="363141" cy="461499"/>
          </a:xfrm>
          <a:prstGeom prst="downArrow">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Arrow: Down 9">
            <a:extLst>
              <a:ext uri="{FF2B5EF4-FFF2-40B4-BE49-F238E27FC236}">
                <a16:creationId xmlns:a16="http://schemas.microsoft.com/office/drawing/2014/main" id="{36784691-81EE-4404-B4D6-DD9FD3BA1B74}"/>
              </a:ext>
            </a:extLst>
          </p:cNvPr>
          <p:cNvSpPr/>
          <p:nvPr/>
        </p:nvSpPr>
        <p:spPr>
          <a:xfrm>
            <a:off x="5175222" y="3367639"/>
            <a:ext cx="400142" cy="426839"/>
          </a:xfrm>
          <a:prstGeom prst="downArrow">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Arrow: Down 10">
            <a:extLst>
              <a:ext uri="{FF2B5EF4-FFF2-40B4-BE49-F238E27FC236}">
                <a16:creationId xmlns:a16="http://schemas.microsoft.com/office/drawing/2014/main" id="{29C0DD27-6951-420B-94C2-DE822E40A152}"/>
              </a:ext>
            </a:extLst>
          </p:cNvPr>
          <p:cNvSpPr/>
          <p:nvPr/>
        </p:nvSpPr>
        <p:spPr>
          <a:xfrm>
            <a:off x="5175222" y="3918693"/>
            <a:ext cx="407194" cy="461498"/>
          </a:xfrm>
          <a:prstGeom prst="downArrow">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Arrow: Down 4">
            <a:extLst>
              <a:ext uri="{FF2B5EF4-FFF2-40B4-BE49-F238E27FC236}">
                <a16:creationId xmlns:a16="http://schemas.microsoft.com/office/drawing/2014/main" id="{74351278-DA6A-5A3B-BC93-C8C2A77CEB80}"/>
              </a:ext>
            </a:extLst>
          </p:cNvPr>
          <p:cNvSpPr/>
          <p:nvPr/>
        </p:nvSpPr>
        <p:spPr>
          <a:xfrm>
            <a:off x="5200031" y="1576670"/>
            <a:ext cx="361950" cy="414468"/>
          </a:xfrm>
          <a:prstGeom prst="downArrow">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 name="Picture 1" descr="A yellow sign with blue text&#10;&#10;Description automatically generated">
            <a:extLst>
              <a:ext uri="{FF2B5EF4-FFF2-40B4-BE49-F238E27FC236}">
                <a16:creationId xmlns:a16="http://schemas.microsoft.com/office/drawing/2014/main" id="{6724F55F-8D68-0895-BF29-DAE8EB8A39FC}"/>
              </a:ext>
            </a:extLst>
          </p:cNvPr>
          <p:cNvPicPr>
            <a:picLocks noChangeAspect="1"/>
          </p:cNvPicPr>
          <p:nvPr/>
        </p:nvPicPr>
        <p:blipFill>
          <a:blip r:embed="rId2"/>
          <a:stretch>
            <a:fillRect/>
          </a:stretch>
        </p:blipFill>
        <p:spPr>
          <a:xfrm>
            <a:off x="7112167" y="4471406"/>
            <a:ext cx="2031833" cy="677278"/>
          </a:xfrm>
          <a:prstGeom prst="rect">
            <a:avLst/>
          </a:prstGeom>
        </p:spPr>
      </p:pic>
      <p:pic>
        <p:nvPicPr>
          <p:cNvPr id="12" name="Picture 11">
            <a:extLst>
              <a:ext uri="{FF2B5EF4-FFF2-40B4-BE49-F238E27FC236}">
                <a16:creationId xmlns:a16="http://schemas.microsoft.com/office/drawing/2014/main" id="{DDE2C013-50AF-F6E8-9681-6784E27A5213}"/>
              </a:ext>
            </a:extLst>
          </p:cNvPr>
          <p:cNvPicPr>
            <a:picLocks noChangeAspect="1"/>
          </p:cNvPicPr>
          <p:nvPr/>
        </p:nvPicPr>
        <p:blipFill>
          <a:blip r:embed="rId3"/>
          <a:stretch>
            <a:fillRect/>
          </a:stretch>
        </p:blipFill>
        <p:spPr>
          <a:xfrm>
            <a:off x="5065754" y="4460064"/>
            <a:ext cx="631919" cy="6319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9EAB-A8A2-4FDE-993C-1D26916B7A62}"/>
              </a:ext>
            </a:extLst>
          </p:cNvPr>
          <p:cNvSpPr>
            <a:spLocks noGrp="1"/>
          </p:cNvSpPr>
          <p:nvPr>
            <p:ph type="title"/>
          </p:nvPr>
        </p:nvSpPr>
        <p:spPr>
          <a:xfrm>
            <a:off x="1485900" y="205979"/>
            <a:ext cx="6172200" cy="449677"/>
          </a:xfrm>
        </p:spPr>
        <p:txBody>
          <a:bodyPr>
            <a:noAutofit/>
          </a:bodyPr>
          <a:lstStyle/>
          <a:p>
            <a:r>
              <a:rPr lang="en-US" sz="3200" b="1" dirty="0"/>
              <a:t>Departmental APT (dAPT) Review </a:t>
            </a:r>
          </a:p>
        </p:txBody>
      </p:sp>
      <p:sp>
        <p:nvSpPr>
          <p:cNvPr id="3" name="Content Placeholder 2">
            <a:extLst>
              <a:ext uri="{FF2B5EF4-FFF2-40B4-BE49-F238E27FC236}">
                <a16:creationId xmlns:a16="http://schemas.microsoft.com/office/drawing/2014/main" id="{DE52CE84-1BDD-47C8-A1AF-1D5049953756}"/>
              </a:ext>
            </a:extLst>
          </p:cNvPr>
          <p:cNvSpPr>
            <a:spLocks noGrp="1"/>
          </p:cNvSpPr>
          <p:nvPr>
            <p:ph idx="1"/>
          </p:nvPr>
        </p:nvSpPr>
        <p:spPr>
          <a:xfrm>
            <a:off x="215537" y="1926771"/>
            <a:ext cx="8487249" cy="3010750"/>
          </a:xfrm>
        </p:spPr>
        <p:txBody>
          <a:bodyPr anchor="t" anchorCtr="0">
            <a:noAutofit/>
          </a:bodyPr>
          <a:lstStyle/>
          <a:p>
            <a:pPr marL="349250" lvl="1" indent="-342900">
              <a:spcBef>
                <a:spcPts val="0"/>
              </a:spcBef>
              <a:spcAft>
                <a:spcPts val="1500"/>
              </a:spcAft>
              <a:buFont typeface="Arial" panose="020B0604020202020204" pitchFamily="34" charset="0"/>
              <a:buChar char="•"/>
            </a:pPr>
            <a:r>
              <a:rPr lang="en-US" sz="2500" dirty="0"/>
              <a:t>dAPT is the start of the review process each fall</a:t>
            </a:r>
          </a:p>
          <a:p>
            <a:pPr marL="285750" lvl="1" indent="-279400">
              <a:spcBef>
                <a:spcPts val="0"/>
              </a:spcBef>
              <a:spcAft>
                <a:spcPts val="1500"/>
              </a:spcAft>
              <a:buFont typeface="Arial" panose="020B0604020202020204" pitchFamily="34" charset="0"/>
              <a:buChar char="•"/>
            </a:pPr>
            <a:r>
              <a:rPr lang="en-US" sz="2500" dirty="0"/>
              <a:t>The completed dossier (in Faculty 180 for the UToledo Salaried Faculty; in paper format for PPG and Community-Based/Volunteer Faculty) is reviewed by the dAPT committee</a:t>
            </a:r>
          </a:p>
          <a:p>
            <a:pPr marL="285750" lvl="1" indent="-279400">
              <a:spcBef>
                <a:spcPts val="0"/>
              </a:spcBef>
              <a:spcAft>
                <a:spcPts val="1500"/>
              </a:spcAft>
              <a:buFont typeface="Arial" panose="020B0604020202020204" pitchFamily="34" charset="0"/>
              <a:buChar char="•"/>
            </a:pPr>
            <a:r>
              <a:rPr lang="en-US" sz="2500" dirty="0"/>
              <a:t>dAPT recommendation, with detailed summary letter, is made to the Chair (uploaded into Faculty180)</a:t>
            </a:r>
          </a:p>
          <a:p>
            <a:pPr lvl="2">
              <a:spcBef>
                <a:spcPts val="0"/>
              </a:spcBef>
              <a:spcAft>
                <a:spcPts val="1500"/>
              </a:spcAft>
            </a:pPr>
            <a:endParaRPr lang="en-US" sz="2500" b="1" dirty="0"/>
          </a:p>
          <a:p>
            <a:pPr lvl="2">
              <a:spcBef>
                <a:spcPts val="0"/>
              </a:spcBef>
              <a:spcAft>
                <a:spcPts val="1500"/>
              </a:spcAft>
            </a:pPr>
            <a:endParaRPr lang="en-US" sz="2500" dirty="0"/>
          </a:p>
        </p:txBody>
      </p:sp>
      <p:pic>
        <p:nvPicPr>
          <p:cNvPr id="4" name="Picture 3" descr="A yellow sign with blue text&#10;&#10;Description automatically generated">
            <a:extLst>
              <a:ext uri="{FF2B5EF4-FFF2-40B4-BE49-F238E27FC236}">
                <a16:creationId xmlns:a16="http://schemas.microsoft.com/office/drawing/2014/main" id="{703C9975-4973-57F1-2402-9A6F41AA105B}"/>
              </a:ext>
            </a:extLst>
          </p:cNvPr>
          <p:cNvPicPr>
            <a:picLocks noChangeAspect="1"/>
          </p:cNvPicPr>
          <p:nvPr/>
        </p:nvPicPr>
        <p:blipFill>
          <a:blip r:embed="rId2"/>
          <a:stretch>
            <a:fillRect/>
          </a:stretch>
        </p:blipFill>
        <p:spPr>
          <a:xfrm>
            <a:off x="7112167" y="4471406"/>
            <a:ext cx="2031833" cy="677278"/>
          </a:xfrm>
          <a:prstGeom prst="rect">
            <a:avLst/>
          </a:prstGeom>
        </p:spPr>
      </p:pic>
      <p:sp>
        <p:nvSpPr>
          <p:cNvPr id="6" name="TextBox 5">
            <a:extLst>
              <a:ext uri="{FF2B5EF4-FFF2-40B4-BE49-F238E27FC236}">
                <a16:creationId xmlns:a16="http://schemas.microsoft.com/office/drawing/2014/main" id="{10AA8CED-AFCF-B1D7-0AAB-80DD24382150}"/>
              </a:ext>
            </a:extLst>
          </p:cNvPr>
          <p:cNvSpPr txBox="1"/>
          <p:nvPr/>
        </p:nvSpPr>
        <p:spPr>
          <a:xfrm>
            <a:off x="685801" y="718457"/>
            <a:ext cx="6972300" cy="923330"/>
          </a:xfrm>
          <a:prstGeom prst="rect">
            <a:avLst/>
          </a:prstGeom>
          <a:noFill/>
        </p:spPr>
        <p:txBody>
          <a:bodyPr wrap="square">
            <a:spAutoFit/>
          </a:bodyPr>
          <a:lstStyle/>
          <a:p>
            <a:pPr marL="0" indent="0">
              <a:buNone/>
            </a:pPr>
            <a:endParaRPr lang="en-US" sz="1800" i="1" dirty="0"/>
          </a:p>
          <a:p>
            <a:pPr marL="0" indent="0" algn="ctr">
              <a:buNone/>
            </a:pPr>
            <a:r>
              <a:rPr lang="en-US" sz="1800" i="1" dirty="0"/>
              <a:t>(before review starts, Chair solicits recommendation letters and uploads them to Faculty180, checks letters and dossier for completeness)</a:t>
            </a:r>
          </a:p>
        </p:txBody>
      </p:sp>
    </p:spTree>
    <p:extLst>
      <p:ext uri="{BB962C8B-B14F-4D97-AF65-F5344CB8AC3E}">
        <p14:creationId xmlns:p14="http://schemas.microsoft.com/office/powerpoint/2010/main" val="588262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85B2C-9387-4066-B390-EE955ADF6E18}"/>
              </a:ext>
            </a:extLst>
          </p:cNvPr>
          <p:cNvSpPr>
            <a:spLocks noGrp="1"/>
          </p:cNvSpPr>
          <p:nvPr>
            <p:ph type="title"/>
          </p:nvPr>
        </p:nvSpPr>
        <p:spPr>
          <a:xfrm>
            <a:off x="1485900" y="205979"/>
            <a:ext cx="6172200" cy="419531"/>
          </a:xfrm>
          <a:noFill/>
        </p:spPr>
        <p:txBody>
          <a:bodyPr>
            <a:noAutofit/>
          </a:bodyPr>
          <a:lstStyle/>
          <a:p>
            <a:r>
              <a:rPr lang="en-US" sz="3200" b="1" dirty="0"/>
              <a:t>Chair’s Review</a:t>
            </a:r>
          </a:p>
        </p:txBody>
      </p:sp>
      <p:sp>
        <p:nvSpPr>
          <p:cNvPr id="17" name="Content Placeholder 2">
            <a:extLst>
              <a:ext uri="{FF2B5EF4-FFF2-40B4-BE49-F238E27FC236}">
                <a16:creationId xmlns:a16="http://schemas.microsoft.com/office/drawing/2014/main" id="{ABEFE324-BC5B-4E09-AFF4-D940D09C32C7}"/>
              </a:ext>
            </a:extLst>
          </p:cNvPr>
          <p:cNvSpPr>
            <a:spLocks noGrp="1"/>
          </p:cNvSpPr>
          <p:nvPr>
            <p:ph idx="1"/>
          </p:nvPr>
        </p:nvSpPr>
        <p:spPr>
          <a:xfrm>
            <a:off x="380470" y="831579"/>
            <a:ext cx="8367080" cy="3836335"/>
          </a:xfrm>
          <a:pattFill prst="pct5">
            <a:fgClr>
              <a:srgbClr val="FFFF00"/>
            </a:fgClr>
            <a:bgClr>
              <a:schemeClr val="bg1"/>
            </a:bgClr>
          </a:pattFill>
        </p:spPr>
        <p:txBody>
          <a:bodyPr anchor="t">
            <a:normAutofit/>
          </a:bodyPr>
          <a:lstStyle/>
          <a:p>
            <a:pPr marL="0" indent="0">
              <a:buNone/>
            </a:pPr>
            <a:endParaRPr lang="en-US" sz="2200" i="1" dirty="0"/>
          </a:p>
          <a:p>
            <a:r>
              <a:rPr lang="en-US" sz="2500" dirty="0"/>
              <a:t>Second step in the review process</a:t>
            </a:r>
          </a:p>
          <a:p>
            <a:r>
              <a:rPr lang="en-US" sz="2500" dirty="0"/>
              <a:t>Chair assesses the dossier and considers the dAPT recommendation</a:t>
            </a:r>
          </a:p>
          <a:p>
            <a:r>
              <a:rPr lang="en-US" sz="2400" dirty="0"/>
              <a:t>Chair writes a ‘Chair’s letter’ which makes a recommendation to the COMLS APT Committee and Dean (uploaded into Faculty 180)</a:t>
            </a:r>
          </a:p>
        </p:txBody>
      </p:sp>
      <p:pic>
        <p:nvPicPr>
          <p:cNvPr id="3" name="Picture 2" descr="A yellow sign with blue text&#10;&#10;Description automatically generated">
            <a:extLst>
              <a:ext uri="{FF2B5EF4-FFF2-40B4-BE49-F238E27FC236}">
                <a16:creationId xmlns:a16="http://schemas.microsoft.com/office/drawing/2014/main" id="{1868CF1D-F25B-5FBF-0333-EC72515732B9}"/>
              </a:ext>
            </a:extLst>
          </p:cNvPr>
          <p:cNvPicPr>
            <a:picLocks noChangeAspect="1"/>
          </p:cNvPicPr>
          <p:nvPr/>
        </p:nvPicPr>
        <p:blipFill>
          <a:blip r:embed="rId2"/>
          <a:stretch>
            <a:fillRect/>
          </a:stretch>
        </p:blipFill>
        <p:spPr>
          <a:xfrm>
            <a:off x="7112167" y="4471406"/>
            <a:ext cx="2031833" cy="677278"/>
          </a:xfrm>
          <a:prstGeom prst="rect">
            <a:avLst/>
          </a:prstGeom>
        </p:spPr>
      </p:pic>
    </p:spTree>
    <p:extLst>
      <p:ext uri="{BB962C8B-B14F-4D97-AF65-F5344CB8AC3E}">
        <p14:creationId xmlns:p14="http://schemas.microsoft.com/office/powerpoint/2010/main" val="806770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ED147CE-BA55-4B83-8FC1-DBB906D0EB8F}"/>
              </a:ext>
            </a:extLst>
          </p:cNvPr>
          <p:cNvSpPr>
            <a:spLocks noGrp="1"/>
          </p:cNvSpPr>
          <p:nvPr>
            <p:ph type="title"/>
          </p:nvPr>
        </p:nvSpPr>
        <p:spPr>
          <a:xfrm>
            <a:off x="1485900" y="94202"/>
            <a:ext cx="6172200" cy="463737"/>
          </a:xfrm>
        </p:spPr>
        <p:txBody>
          <a:bodyPr vert="horz" wrap="square" lIns="68580" tIns="34290" rIns="68580" bIns="34290" numCol="1" rtlCol="0" anchor="t" anchorCtr="0" compatLnSpc="1">
            <a:prstTxWarp prst="textNoShape">
              <a:avLst/>
            </a:prstTxWarp>
            <a:noAutofit/>
          </a:bodyPr>
          <a:lstStyle/>
          <a:p>
            <a:r>
              <a:rPr lang="en-US" altLang="en-US" sz="3200" b="1" dirty="0"/>
              <a:t>COMLS APT Committee Review</a:t>
            </a:r>
          </a:p>
        </p:txBody>
      </p:sp>
      <p:sp>
        <p:nvSpPr>
          <p:cNvPr id="3" name="Content Placeholder 2">
            <a:extLst>
              <a:ext uri="{FF2B5EF4-FFF2-40B4-BE49-F238E27FC236}">
                <a16:creationId xmlns:a16="http://schemas.microsoft.com/office/drawing/2014/main" id="{5DE65AC0-473A-47D0-8EF6-0C24F1D930AF}"/>
              </a:ext>
            </a:extLst>
          </p:cNvPr>
          <p:cNvSpPr>
            <a:spLocks noGrp="1"/>
          </p:cNvSpPr>
          <p:nvPr>
            <p:ph idx="4294967295"/>
          </p:nvPr>
        </p:nvSpPr>
        <p:spPr>
          <a:xfrm>
            <a:off x="530225" y="787400"/>
            <a:ext cx="8613775" cy="3970338"/>
          </a:xfrm>
        </p:spPr>
        <p:txBody>
          <a:bodyPr vert="horz" wrap="square" lIns="68580" tIns="34290" rIns="68580" bIns="34290" numCol="1" rtlCol="0" anchor="t" anchorCtr="0" compatLnSpc="1">
            <a:prstTxWarp prst="textNoShape">
              <a:avLst/>
            </a:prstTxWarp>
            <a:normAutofit fontScale="55000" lnSpcReduction="20000"/>
          </a:bodyPr>
          <a:lstStyle/>
          <a:p>
            <a:pPr marL="228600" lvl="1" indent="-222250" defTabSz="685800" eaLnBrk="1" fontAlgn="auto" hangingPunct="1">
              <a:lnSpc>
                <a:spcPct val="120000"/>
              </a:lnSpc>
              <a:spcBef>
                <a:spcPts val="0"/>
              </a:spcBef>
              <a:spcAft>
                <a:spcPts val="600"/>
              </a:spcAft>
              <a:buFont typeface="Arial" panose="020B0604020202020204" pitchFamily="34" charset="0"/>
              <a:buChar char="•"/>
              <a:defRPr/>
            </a:pPr>
            <a:r>
              <a:rPr lang="en-US" sz="2850" dirty="0">
                <a:ea typeface="+mn-ea"/>
              </a:rPr>
              <a:t>Members are faculty representing basic science and clinical departments  (most departments are represented)</a:t>
            </a:r>
          </a:p>
          <a:p>
            <a:pPr marL="228600" lvl="1" indent="-222250" defTabSz="685800" eaLnBrk="1" fontAlgn="auto" hangingPunct="1">
              <a:lnSpc>
                <a:spcPct val="120000"/>
              </a:lnSpc>
              <a:spcBef>
                <a:spcPts val="0"/>
              </a:spcBef>
              <a:spcAft>
                <a:spcPts val="600"/>
              </a:spcAft>
              <a:buFont typeface="Arial" panose="020B0604020202020204" pitchFamily="34" charset="0"/>
              <a:buChar char="•"/>
              <a:defRPr/>
            </a:pPr>
            <a:r>
              <a:rPr lang="en-US" sz="2850" dirty="0">
                <a:ea typeface="+mn-ea"/>
              </a:rPr>
              <a:t>Members must be full Professors with tenure</a:t>
            </a:r>
          </a:p>
          <a:p>
            <a:pPr marL="228600" lvl="1" indent="-222250" defTabSz="685800" eaLnBrk="1" fontAlgn="auto" hangingPunct="1">
              <a:lnSpc>
                <a:spcPct val="120000"/>
              </a:lnSpc>
              <a:spcBef>
                <a:spcPts val="0"/>
              </a:spcBef>
              <a:spcAft>
                <a:spcPts val="600"/>
              </a:spcAft>
              <a:buFont typeface="Arial" panose="020B0604020202020204" pitchFamily="34" charset="0"/>
              <a:buChar char="•"/>
              <a:defRPr/>
            </a:pPr>
            <a:r>
              <a:rPr lang="en-US" sz="2850" dirty="0">
                <a:ea typeface="+mn-ea"/>
              </a:rPr>
              <a:t>No Department Chairs can be members</a:t>
            </a:r>
          </a:p>
          <a:p>
            <a:pPr marL="228600" lvl="1" indent="-222250" defTabSz="685800" eaLnBrk="1" fontAlgn="auto" hangingPunct="1">
              <a:lnSpc>
                <a:spcPct val="120000"/>
              </a:lnSpc>
              <a:spcBef>
                <a:spcPts val="0"/>
              </a:spcBef>
              <a:spcAft>
                <a:spcPts val="600"/>
              </a:spcAft>
              <a:buFont typeface="Arial" panose="020B0604020202020204" pitchFamily="34" charset="0"/>
              <a:buChar char="•"/>
              <a:defRPr/>
            </a:pPr>
            <a:r>
              <a:rPr lang="en-US" sz="2850" dirty="0">
                <a:ea typeface="+mn-ea"/>
              </a:rPr>
              <a:t>Members are recused from discussion, nor can they vote for applicants in their home departments/divisions or if there is a conflict of interest </a:t>
            </a:r>
          </a:p>
          <a:p>
            <a:pPr marL="228600" lvl="2" indent="-222250" defTabSz="685800" eaLnBrk="1" fontAlgn="auto" hangingPunct="1">
              <a:lnSpc>
                <a:spcPct val="120000"/>
              </a:lnSpc>
              <a:spcBef>
                <a:spcPts val="0"/>
              </a:spcBef>
              <a:spcAft>
                <a:spcPts val="600"/>
              </a:spcAft>
              <a:defRPr/>
            </a:pPr>
            <a:r>
              <a:rPr lang="en-US" sz="2850" dirty="0">
                <a:ea typeface="+mn-ea"/>
              </a:rPr>
              <a:t>Members sign a COI and confidentiality attestation at each meeting </a:t>
            </a:r>
          </a:p>
          <a:p>
            <a:pPr marL="228600" lvl="1" indent="-222250" defTabSz="685800" eaLnBrk="1" fontAlgn="auto" hangingPunct="1">
              <a:lnSpc>
                <a:spcPct val="120000"/>
              </a:lnSpc>
              <a:spcBef>
                <a:spcPts val="0"/>
              </a:spcBef>
              <a:spcAft>
                <a:spcPts val="600"/>
              </a:spcAft>
              <a:buFont typeface="Arial" panose="020B0604020202020204" pitchFamily="34" charset="0"/>
              <a:buChar char="•"/>
              <a:defRPr/>
            </a:pPr>
            <a:r>
              <a:rPr lang="en-US" sz="2850" dirty="0">
                <a:ea typeface="+mn-ea"/>
              </a:rPr>
              <a:t>Three independent reviewers evaluate each dossier with written evaluations</a:t>
            </a:r>
          </a:p>
          <a:p>
            <a:pPr marL="228600" lvl="2" indent="-222250" defTabSz="685800" eaLnBrk="1" fontAlgn="auto" hangingPunct="1">
              <a:lnSpc>
                <a:spcPct val="120000"/>
              </a:lnSpc>
              <a:spcBef>
                <a:spcPts val="0"/>
              </a:spcBef>
              <a:spcAft>
                <a:spcPts val="600"/>
              </a:spcAft>
              <a:defRPr/>
            </a:pPr>
            <a:r>
              <a:rPr lang="en-US" sz="2850" dirty="0">
                <a:ea typeface="+mn-ea"/>
              </a:rPr>
              <a:t>Votes are by secret ballot after committee discussion</a:t>
            </a:r>
          </a:p>
          <a:p>
            <a:pPr marL="228600" lvl="2" indent="-222250" defTabSz="685800" eaLnBrk="1" fontAlgn="auto" hangingPunct="1">
              <a:lnSpc>
                <a:spcPct val="120000"/>
              </a:lnSpc>
              <a:spcBef>
                <a:spcPts val="0"/>
              </a:spcBef>
              <a:spcAft>
                <a:spcPts val="600"/>
              </a:spcAft>
              <a:defRPr/>
            </a:pPr>
            <a:r>
              <a:rPr lang="en-US" sz="2850" dirty="0">
                <a:ea typeface="+mn-ea"/>
              </a:rPr>
              <a:t>Promotion is voted on first, then tenure is separately discussed and voted on (if applicable)</a:t>
            </a:r>
          </a:p>
          <a:p>
            <a:pPr marL="228600" lvl="1" indent="-222250" defTabSz="685800" eaLnBrk="1" fontAlgn="auto" hangingPunct="1">
              <a:lnSpc>
                <a:spcPct val="120000"/>
              </a:lnSpc>
              <a:spcBef>
                <a:spcPts val="0"/>
              </a:spcBef>
              <a:spcAft>
                <a:spcPts val="600"/>
              </a:spcAft>
              <a:buFont typeface="Arial" panose="020B0604020202020204" pitchFamily="34" charset="0"/>
              <a:buChar char="•"/>
              <a:defRPr/>
            </a:pPr>
            <a:r>
              <a:rPr lang="en-US" sz="2850" dirty="0">
                <a:ea typeface="+mn-ea"/>
              </a:rPr>
              <a:t>Incomplete applications will be returned to the department and the APT process ends for the cycle as they cannot be forwarded on</a:t>
            </a:r>
          </a:p>
        </p:txBody>
      </p:sp>
      <p:pic>
        <p:nvPicPr>
          <p:cNvPr id="2" name="Picture 1" descr="A yellow sign with blue text&#10;&#10;Description automatically generated">
            <a:extLst>
              <a:ext uri="{FF2B5EF4-FFF2-40B4-BE49-F238E27FC236}">
                <a16:creationId xmlns:a16="http://schemas.microsoft.com/office/drawing/2014/main" id="{A1554161-E6BE-381A-E5D1-124AAA542AE3}"/>
              </a:ext>
            </a:extLst>
          </p:cNvPr>
          <p:cNvPicPr>
            <a:picLocks noChangeAspect="1"/>
          </p:cNvPicPr>
          <p:nvPr/>
        </p:nvPicPr>
        <p:blipFill>
          <a:blip r:embed="rId2"/>
          <a:stretch>
            <a:fillRect/>
          </a:stretch>
        </p:blipFill>
        <p:spPr>
          <a:xfrm>
            <a:off x="7112167" y="4471406"/>
            <a:ext cx="2031833" cy="6772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5261D2-5420-969C-D564-6E887372D512}"/>
              </a:ext>
            </a:extLst>
          </p:cNvPr>
          <p:cNvSpPr txBox="1">
            <a:spLocks/>
          </p:cNvSpPr>
          <p:nvPr/>
        </p:nvSpPr>
        <p:spPr bwMode="auto">
          <a:xfrm>
            <a:off x="1747118" y="117798"/>
            <a:ext cx="5649764" cy="65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342900" rtl="0" eaLnBrk="0" fontAlgn="base" hangingPunct="0">
              <a:spcBef>
                <a:spcPct val="0"/>
              </a:spcBef>
              <a:spcAft>
                <a:spcPct val="0"/>
              </a:spcAft>
              <a:defRPr sz="3300" kern="1200">
                <a:solidFill>
                  <a:schemeClr val="tx1"/>
                </a:solidFill>
                <a:latin typeface="+mj-lt"/>
                <a:ea typeface="MS PGothic" panose="020B0600070205080204" pitchFamily="34" charset="-128"/>
                <a:cs typeface="+mj-cs"/>
              </a:defRPr>
            </a:lvl1pPr>
            <a:lvl2pPr algn="ctr" defTabSz="342900" rtl="0" eaLnBrk="0" fontAlgn="base" hangingPunct="0">
              <a:spcBef>
                <a:spcPct val="0"/>
              </a:spcBef>
              <a:spcAft>
                <a:spcPct val="0"/>
              </a:spcAft>
              <a:defRPr sz="3300">
                <a:solidFill>
                  <a:schemeClr val="tx1"/>
                </a:solidFill>
                <a:latin typeface="Calibri" pitchFamily="34" charset="0"/>
                <a:ea typeface="MS PGothic" panose="020B0600070205080204" pitchFamily="34" charset="-128"/>
              </a:defRPr>
            </a:lvl2pPr>
            <a:lvl3pPr algn="ctr" defTabSz="342900" rtl="0" eaLnBrk="0" fontAlgn="base" hangingPunct="0">
              <a:spcBef>
                <a:spcPct val="0"/>
              </a:spcBef>
              <a:spcAft>
                <a:spcPct val="0"/>
              </a:spcAft>
              <a:defRPr sz="3300">
                <a:solidFill>
                  <a:schemeClr val="tx1"/>
                </a:solidFill>
                <a:latin typeface="Calibri" pitchFamily="34" charset="0"/>
                <a:ea typeface="MS PGothic" panose="020B0600070205080204" pitchFamily="34" charset="-128"/>
              </a:defRPr>
            </a:lvl3pPr>
            <a:lvl4pPr algn="ctr" defTabSz="342900" rtl="0" eaLnBrk="0" fontAlgn="base" hangingPunct="0">
              <a:spcBef>
                <a:spcPct val="0"/>
              </a:spcBef>
              <a:spcAft>
                <a:spcPct val="0"/>
              </a:spcAft>
              <a:defRPr sz="3300">
                <a:solidFill>
                  <a:schemeClr val="tx1"/>
                </a:solidFill>
                <a:latin typeface="Calibri" pitchFamily="34" charset="0"/>
                <a:ea typeface="MS PGothic" panose="020B0600070205080204" pitchFamily="34" charset="-128"/>
              </a:defRPr>
            </a:lvl4pPr>
            <a:lvl5pPr algn="ctr" defTabSz="342900" rtl="0" eaLnBrk="0" fontAlgn="base" hangingPunct="0">
              <a:spcBef>
                <a:spcPct val="0"/>
              </a:spcBef>
              <a:spcAft>
                <a:spcPct val="0"/>
              </a:spcAft>
              <a:defRPr sz="3300">
                <a:solidFill>
                  <a:schemeClr val="tx1"/>
                </a:solidFill>
                <a:latin typeface="Calibri" pitchFamily="34" charset="0"/>
                <a:ea typeface="MS PGothic" panose="020B0600070205080204" pitchFamily="34" charset="-128"/>
              </a:defRPr>
            </a:lvl5pPr>
            <a:lvl6pPr marL="342900" algn="ctr" defTabSz="342900" rtl="0" fontAlgn="base">
              <a:spcBef>
                <a:spcPct val="0"/>
              </a:spcBef>
              <a:spcAft>
                <a:spcPct val="0"/>
              </a:spcAft>
              <a:defRPr sz="3300">
                <a:solidFill>
                  <a:schemeClr val="tx1"/>
                </a:solidFill>
                <a:latin typeface="Calibri" pitchFamily="34" charset="0"/>
              </a:defRPr>
            </a:lvl6pPr>
            <a:lvl7pPr marL="685800" algn="ctr" defTabSz="342900" rtl="0" fontAlgn="base">
              <a:spcBef>
                <a:spcPct val="0"/>
              </a:spcBef>
              <a:spcAft>
                <a:spcPct val="0"/>
              </a:spcAft>
              <a:defRPr sz="3300">
                <a:solidFill>
                  <a:schemeClr val="tx1"/>
                </a:solidFill>
                <a:latin typeface="Calibri" pitchFamily="34" charset="0"/>
              </a:defRPr>
            </a:lvl7pPr>
            <a:lvl8pPr marL="1028700" algn="ctr" defTabSz="342900" rtl="0" fontAlgn="base">
              <a:spcBef>
                <a:spcPct val="0"/>
              </a:spcBef>
              <a:spcAft>
                <a:spcPct val="0"/>
              </a:spcAft>
              <a:defRPr sz="3300">
                <a:solidFill>
                  <a:schemeClr val="tx1"/>
                </a:solidFill>
                <a:latin typeface="Calibri" pitchFamily="34" charset="0"/>
              </a:defRPr>
            </a:lvl8pPr>
            <a:lvl9pPr marL="1371600" algn="ctr" defTabSz="342900" rtl="0" fontAlgn="base">
              <a:spcBef>
                <a:spcPct val="0"/>
              </a:spcBef>
              <a:spcAft>
                <a:spcPct val="0"/>
              </a:spcAft>
              <a:defRPr sz="3300">
                <a:solidFill>
                  <a:schemeClr val="tx1"/>
                </a:solidFill>
                <a:latin typeface="Calibri" pitchFamily="34" charset="0"/>
              </a:defRPr>
            </a:lvl9pPr>
          </a:lstStyle>
          <a:p>
            <a:r>
              <a:rPr lang="en-US" sz="2800" b="1" dirty="0"/>
              <a:t>After the COMLS APT review……</a:t>
            </a:r>
          </a:p>
        </p:txBody>
      </p:sp>
      <p:grpSp>
        <p:nvGrpSpPr>
          <p:cNvPr id="5" name="Group 4">
            <a:extLst>
              <a:ext uri="{FF2B5EF4-FFF2-40B4-BE49-F238E27FC236}">
                <a16:creationId xmlns:a16="http://schemas.microsoft.com/office/drawing/2014/main" id="{43CCBD26-87A0-E50C-EEF7-25D5DD04884E}"/>
              </a:ext>
            </a:extLst>
          </p:cNvPr>
          <p:cNvGrpSpPr/>
          <p:nvPr/>
        </p:nvGrpSpPr>
        <p:grpSpPr>
          <a:xfrm>
            <a:off x="633046" y="977262"/>
            <a:ext cx="7718048" cy="3901669"/>
            <a:chOff x="87898" y="-73154"/>
            <a:chExt cx="2911860" cy="1524648"/>
          </a:xfrm>
        </p:grpSpPr>
        <p:sp>
          <p:nvSpPr>
            <p:cNvPr id="6" name="Rectangle 5">
              <a:extLst>
                <a:ext uri="{FF2B5EF4-FFF2-40B4-BE49-F238E27FC236}">
                  <a16:creationId xmlns:a16="http://schemas.microsoft.com/office/drawing/2014/main" id="{33129F6B-0A96-0DF5-FEF9-842C642CF53C}"/>
                </a:ext>
              </a:extLst>
            </p:cNvPr>
            <p:cNvSpPr/>
            <p:nvPr/>
          </p:nvSpPr>
          <p:spPr>
            <a:xfrm>
              <a:off x="87898" y="1810"/>
              <a:ext cx="2911860" cy="1449684"/>
            </a:xfrm>
            <a:prstGeom prst="rect">
              <a:avLst/>
            </a:prstGeom>
            <a:no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nchor="t" anchorCtr="0"/>
            <a:lstStyle/>
            <a:p>
              <a:pPr marL="285750" indent="-285750">
                <a:buFont typeface="Arial" panose="020B0604020202020204" pitchFamily="34" charset="0"/>
                <a:buChar char="•"/>
              </a:pPr>
              <a:endParaRPr lang="en-US" dirty="0">
                <a:solidFill>
                  <a:schemeClr val="tx1"/>
                </a:solidFill>
              </a:endParaRPr>
            </a:p>
          </p:txBody>
        </p:sp>
        <p:sp>
          <p:nvSpPr>
            <p:cNvPr id="7" name="TextBox 6">
              <a:extLst>
                <a:ext uri="{FF2B5EF4-FFF2-40B4-BE49-F238E27FC236}">
                  <a16:creationId xmlns:a16="http://schemas.microsoft.com/office/drawing/2014/main" id="{1BB1AFA7-EBD8-502A-21A6-E5C7EF9EFA73}"/>
                </a:ext>
              </a:extLst>
            </p:cNvPr>
            <p:cNvSpPr txBox="1"/>
            <p:nvPr/>
          </p:nvSpPr>
          <p:spPr>
            <a:xfrm>
              <a:off x="87898" y="-73154"/>
              <a:ext cx="2911860" cy="14496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342900" lvl="0" indent="-342900" defTabSz="1066800">
                <a:lnSpc>
                  <a:spcPct val="90000"/>
                </a:lnSpc>
                <a:spcBef>
                  <a:spcPct val="0"/>
                </a:spcBef>
                <a:spcAft>
                  <a:spcPct val="35000"/>
                </a:spcAft>
                <a:buFont typeface="Arial" panose="020B0604020202020204" pitchFamily="34" charset="0"/>
                <a:buChar char="•"/>
              </a:pPr>
              <a:r>
                <a:rPr lang="en-US" sz="2400" kern="1200" dirty="0">
                  <a:solidFill>
                    <a:schemeClr val="tx1"/>
                  </a:solidFill>
                </a:rPr>
                <a:t>After the APT committee vote, the vote tally and recommendation letter is forwarded by the APT chair to the Dean</a:t>
              </a:r>
            </a:p>
            <a:p>
              <a:pPr marL="342900" indent="-342900" defTabSz="1066800">
                <a:lnSpc>
                  <a:spcPct val="90000"/>
                </a:lnSpc>
                <a:spcAft>
                  <a:spcPct val="35000"/>
                </a:spcAft>
                <a:buFont typeface="Arial" panose="020B0604020202020204" pitchFamily="34" charset="0"/>
                <a:buChar char="•"/>
              </a:pPr>
              <a:r>
                <a:rPr lang="en-US" sz="2400" dirty="0">
                  <a:solidFill>
                    <a:schemeClr val="tx1"/>
                  </a:solidFill>
                </a:rPr>
                <a:t>The COMLS Dean then reviews the dossier, summary letters (dAPT, Chair, APT) and makes a recommendation to the Provost</a:t>
              </a:r>
            </a:p>
            <a:p>
              <a:pPr marL="342900" indent="-342900" defTabSz="1066800">
                <a:lnSpc>
                  <a:spcPct val="90000"/>
                </a:lnSpc>
                <a:spcAft>
                  <a:spcPct val="35000"/>
                </a:spcAft>
                <a:buFont typeface="Arial" panose="020B0604020202020204" pitchFamily="34" charset="0"/>
                <a:buChar char="•"/>
              </a:pPr>
              <a:r>
                <a:rPr lang="en-US" sz="2400" dirty="0">
                  <a:solidFill>
                    <a:schemeClr val="tx1"/>
                  </a:solidFill>
                </a:rPr>
                <a:t>The Provost makes the final, official recommendation to the President, who then forwards it to the Board of Trustees (BOT)</a:t>
              </a:r>
            </a:p>
            <a:p>
              <a:pPr marL="342900" indent="-342900" defTabSz="1066800">
                <a:lnSpc>
                  <a:spcPct val="90000"/>
                </a:lnSpc>
                <a:spcAft>
                  <a:spcPct val="35000"/>
                </a:spcAft>
                <a:buFont typeface="Arial" panose="020B0604020202020204" pitchFamily="34" charset="0"/>
                <a:buChar char="•"/>
              </a:pPr>
              <a:endParaRPr lang="en-US" sz="2400" b="1" dirty="0">
                <a:solidFill>
                  <a:schemeClr val="tx1"/>
                </a:solidFill>
              </a:endParaRPr>
            </a:p>
            <a:p>
              <a:pPr marL="342900" lvl="0" indent="-342900" defTabSz="1066800">
                <a:lnSpc>
                  <a:spcPct val="90000"/>
                </a:lnSpc>
                <a:spcBef>
                  <a:spcPct val="0"/>
                </a:spcBef>
                <a:spcAft>
                  <a:spcPct val="35000"/>
                </a:spcAft>
                <a:buFont typeface="Arial" panose="020B0604020202020204" pitchFamily="34" charset="0"/>
                <a:buChar char="•"/>
              </a:pPr>
              <a:endParaRPr lang="en-US" sz="2400" b="1" kern="1200" dirty="0">
                <a:solidFill>
                  <a:schemeClr val="tx1"/>
                </a:solidFill>
              </a:endParaRPr>
            </a:p>
          </p:txBody>
        </p:sp>
      </p:grpSp>
      <p:pic>
        <p:nvPicPr>
          <p:cNvPr id="8" name="Picture 7" descr="A yellow sign with blue text&#10;&#10;Description automatically generated">
            <a:extLst>
              <a:ext uri="{FF2B5EF4-FFF2-40B4-BE49-F238E27FC236}">
                <a16:creationId xmlns:a16="http://schemas.microsoft.com/office/drawing/2014/main" id="{7D92858C-3244-B457-E4F4-0591DE5DCB1A}"/>
              </a:ext>
            </a:extLst>
          </p:cNvPr>
          <p:cNvPicPr>
            <a:picLocks noChangeAspect="1"/>
          </p:cNvPicPr>
          <p:nvPr/>
        </p:nvPicPr>
        <p:blipFill>
          <a:blip r:embed="rId2"/>
          <a:stretch>
            <a:fillRect/>
          </a:stretch>
        </p:blipFill>
        <p:spPr>
          <a:xfrm>
            <a:off x="7112167" y="4471406"/>
            <a:ext cx="2031833" cy="677278"/>
          </a:xfrm>
          <a:prstGeom prst="rect">
            <a:avLst/>
          </a:prstGeom>
        </p:spPr>
      </p:pic>
    </p:spTree>
    <p:extLst>
      <p:ext uri="{BB962C8B-B14F-4D97-AF65-F5344CB8AC3E}">
        <p14:creationId xmlns:p14="http://schemas.microsoft.com/office/powerpoint/2010/main" val="327396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13E03B-E98C-4BDD-8D5C-A301C103C928}"/>
              </a:ext>
            </a:extLst>
          </p:cNvPr>
          <p:cNvSpPr>
            <a:spLocks noGrp="1"/>
          </p:cNvSpPr>
          <p:nvPr>
            <p:ph type="title"/>
          </p:nvPr>
        </p:nvSpPr>
        <p:spPr>
          <a:xfrm>
            <a:off x="1485900" y="94845"/>
            <a:ext cx="6172200" cy="373624"/>
          </a:xfrm>
        </p:spPr>
        <p:txBody>
          <a:bodyPr>
            <a:noAutofit/>
          </a:bodyPr>
          <a:lstStyle/>
          <a:p>
            <a:r>
              <a:rPr lang="en-US" altLang="en-US" sz="2600" b="1" dirty="0"/>
              <a:t>APT Committee Members</a:t>
            </a:r>
          </a:p>
        </p:txBody>
      </p:sp>
      <p:sp>
        <p:nvSpPr>
          <p:cNvPr id="3" name="Content Placeholder 2">
            <a:extLst>
              <a:ext uri="{FF2B5EF4-FFF2-40B4-BE49-F238E27FC236}">
                <a16:creationId xmlns:a16="http://schemas.microsoft.com/office/drawing/2014/main" id="{F2871CC3-73F7-CFE9-3D54-A189342F956E}"/>
              </a:ext>
            </a:extLst>
          </p:cNvPr>
          <p:cNvSpPr>
            <a:spLocks noGrp="1"/>
          </p:cNvSpPr>
          <p:nvPr>
            <p:ph idx="1"/>
          </p:nvPr>
        </p:nvSpPr>
        <p:spPr>
          <a:xfrm>
            <a:off x="262467" y="538806"/>
            <a:ext cx="8253852" cy="4580186"/>
          </a:xfrm>
        </p:spPr>
        <p:txBody>
          <a:bodyPr/>
          <a:lstStyle/>
          <a:p>
            <a:pPr>
              <a:tabLst>
                <a:tab pos="2570163" algn="l"/>
              </a:tabLst>
            </a:pPr>
            <a:r>
              <a:rPr lang="en-US" sz="1350" b="1" dirty="0"/>
              <a:t>Dinkar Kaw, M.D. (Chair)	 		Medicine						Associate Dean for Faculty Affairs &amp;</a:t>
            </a:r>
          </a:p>
          <a:p>
            <a:pPr>
              <a:tabLst>
                <a:tab pos="2570163" algn="l"/>
              </a:tabLst>
            </a:pPr>
            <a:r>
              <a:rPr lang="en-US" sz="1350" b="1" dirty="0"/>
              <a:t>Joan Duggan, M.D.			Medicine						Development</a:t>
            </a:r>
          </a:p>
          <a:p>
            <a:pPr>
              <a:tabLst>
                <a:tab pos="2570163" algn="l"/>
              </a:tabLst>
            </a:pPr>
            <a:r>
              <a:rPr lang="en-US" sz="1350" b="1" dirty="0"/>
              <a:t>Hossein Elgafy, M.D.			Orthopedic Surgery			Wafaa Hanna, M.B.A. (Ex-officio)</a:t>
            </a:r>
          </a:p>
          <a:p>
            <a:pPr>
              <a:tabLst>
                <a:tab pos="2570163" algn="l"/>
              </a:tabLst>
            </a:pPr>
            <a:r>
              <a:rPr lang="en-US" sz="1350" b="1" dirty="0"/>
              <a:t>Ehab Eltahawy, M.D.			Medicine</a:t>
            </a:r>
          </a:p>
          <a:p>
            <a:pPr>
              <a:tabLst>
                <a:tab pos="2570163" algn="l"/>
              </a:tabLst>
            </a:pPr>
            <a:r>
              <a:rPr lang="en-US" sz="1350" b="1" dirty="0"/>
              <a:t>Rujun Gong, Ph.D.			Medicine</a:t>
            </a:r>
          </a:p>
          <a:p>
            <a:pPr>
              <a:tabLst>
                <a:tab pos="2570163" algn="l"/>
              </a:tabLst>
            </a:pPr>
            <a:r>
              <a:rPr lang="en-US" sz="1350" b="1" dirty="0"/>
              <a:t>Champa Jayasuriya, Ph.D.			Orthopedic Surgery	</a:t>
            </a:r>
          </a:p>
          <a:p>
            <a:pPr>
              <a:tabLst>
                <a:tab pos="2570163" algn="l"/>
              </a:tabLst>
            </a:pPr>
            <a:r>
              <a:rPr lang="en-US" sz="1350" b="1" dirty="0"/>
              <a:t>Mouhammad Jumaa, M.D. 			Neurology</a:t>
            </a:r>
          </a:p>
          <a:p>
            <a:pPr>
              <a:tabLst>
                <a:tab pos="2570163" algn="l"/>
              </a:tabLst>
            </a:pPr>
            <a:r>
              <a:rPr lang="en-US" sz="1350" b="1" dirty="0"/>
              <a:t>Sadik Khuder, Ph.D. 			Medicine</a:t>
            </a:r>
          </a:p>
          <a:p>
            <a:pPr>
              <a:tabLst>
                <a:tab pos="2570163" algn="l"/>
              </a:tabLst>
            </a:pPr>
            <a:r>
              <a:rPr lang="en-US" sz="1350" b="1" dirty="0"/>
              <a:t>Beata Lecka-Czernik, Ph.D. 			Orthopedic Surgery</a:t>
            </a:r>
          </a:p>
          <a:p>
            <a:pPr>
              <a:tabLst>
                <a:tab pos="2570163" algn="l"/>
              </a:tabLst>
            </a:pPr>
            <a:r>
              <a:rPr lang="en-US" sz="1350" b="1" dirty="0"/>
              <a:t>Deepak Malhotra, M.D., Ph.D.			Medicine</a:t>
            </a:r>
          </a:p>
          <a:p>
            <a:pPr>
              <a:tabLst>
                <a:tab pos="2570163" algn="l"/>
              </a:tabLst>
            </a:pPr>
            <a:r>
              <a:rPr lang="en-US" sz="1350" b="1" dirty="0"/>
              <a:t>Munier Nazzal, M.D.			Surgery</a:t>
            </a:r>
          </a:p>
          <a:p>
            <a:pPr>
              <a:tabLst>
                <a:tab pos="2570163" algn="l"/>
              </a:tabLst>
            </a:pPr>
            <a:r>
              <a:rPr lang="en-US" sz="1350" b="1" dirty="0"/>
              <a:t>Shoba Ratnam, M.D., Ph.D.			Medicine</a:t>
            </a:r>
          </a:p>
          <a:p>
            <a:pPr>
              <a:tabLst>
                <a:tab pos="2570163" algn="l"/>
              </a:tabLst>
            </a:pPr>
            <a:r>
              <a:rPr lang="en-US" sz="1350" b="1" dirty="0"/>
              <a:t>Paul Schaefer, M.D., Ph.D.			Family Medicine</a:t>
            </a:r>
          </a:p>
          <a:p>
            <a:pPr>
              <a:tabLst>
                <a:tab pos="2570163" algn="l"/>
              </a:tabLst>
            </a:pPr>
            <a:r>
              <a:rPr lang="en-US" sz="1350" b="1" dirty="0"/>
              <a:t>Stanislaw Stepkowski, Ph.D. (Co-Chair)	Medical Microbiology &amp; Immunology</a:t>
            </a:r>
          </a:p>
          <a:p>
            <a:pPr>
              <a:tabLst>
                <a:tab pos="2570163" algn="l"/>
              </a:tabLst>
            </a:pPr>
            <a:r>
              <a:rPr lang="en-US" sz="1350" b="1" dirty="0"/>
              <a:t>Matam Vijay-Kumar, Ph.D.			Physiology/Pharmacology</a:t>
            </a:r>
          </a:p>
          <a:p>
            <a:pPr>
              <a:tabLst>
                <a:tab pos="2570163" algn="l"/>
              </a:tabLst>
            </a:pPr>
            <a:r>
              <a:rPr lang="en-US" sz="1350" b="1" dirty="0"/>
              <a:t>Xin Wang, Ph.D.			Psychiatry</a:t>
            </a:r>
          </a:p>
          <a:p>
            <a:pPr>
              <a:tabLst>
                <a:tab pos="2570163" algn="l"/>
              </a:tabLst>
            </a:pPr>
            <a:r>
              <a:rPr lang="en-US" sz="1350" b="1" dirty="0"/>
              <a:t>Youngsook Yoon, M.D.			Medicine</a:t>
            </a:r>
          </a:p>
          <a:p>
            <a:pPr>
              <a:tabLst>
                <a:tab pos="2570163" algn="l"/>
              </a:tabLst>
            </a:pPr>
            <a:r>
              <a:rPr lang="en-US" sz="1350" b="1" dirty="0"/>
              <a:t>Yue Zou, Ph.D.			Cell &amp; Cancer Biology</a:t>
            </a:r>
          </a:p>
          <a:p>
            <a:endParaRPr lang="en-US" sz="1800" b="1" dirty="0"/>
          </a:p>
        </p:txBody>
      </p:sp>
      <p:pic>
        <p:nvPicPr>
          <p:cNvPr id="2" name="Picture 1" descr="A yellow sign with blue text&#10;&#10;Description automatically generated">
            <a:extLst>
              <a:ext uri="{FF2B5EF4-FFF2-40B4-BE49-F238E27FC236}">
                <a16:creationId xmlns:a16="http://schemas.microsoft.com/office/drawing/2014/main" id="{D1A32BAB-8071-93A1-7C46-D5F22C2F1288}"/>
              </a:ext>
            </a:extLst>
          </p:cNvPr>
          <p:cNvPicPr>
            <a:picLocks noChangeAspect="1"/>
          </p:cNvPicPr>
          <p:nvPr/>
        </p:nvPicPr>
        <p:blipFill>
          <a:blip r:embed="rId2"/>
          <a:stretch>
            <a:fillRect/>
          </a:stretch>
        </p:blipFill>
        <p:spPr>
          <a:xfrm>
            <a:off x="7112167" y="4466222"/>
            <a:ext cx="2031833" cy="677278"/>
          </a:xfrm>
          <a:prstGeom prst="rect">
            <a:avLst/>
          </a:prstGeom>
        </p:spPr>
      </p:pic>
    </p:spTree>
  </p:cSld>
  <p:clrMapOvr>
    <a:masterClrMapping/>
  </p:clrMapOvr>
</p:sld>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A874B81FDDF84CB363C69B171E8998" ma:contentTypeVersion="12" ma:contentTypeDescription="Create a new document." ma:contentTypeScope="" ma:versionID="03f5895c1ab3a927f79b6513b8df11a5">
  <xsd:schema xmlns:xsd="http://www.w3.org/2001/XMLSchema" xmlns:xs="http://www.w3.org/2001/XMLSchema" xmlns:p="http://schemas.microsoft.com/office/2006/metadata/properties" xmlns:ns3="07086431-ba74-4d01-a215-849769031b00" xmlns:ns4="f385af27-53ba-4d1a-8c5e-0f82a693f372" targetNamespace="http://schemas.microsoft.com/office/2006/metadata/properties" ma:root="true" ma:fieldsID="77a8666b50305c636f2db4d517865839" ns3:_="" ns4:_="">
    <xsd:import namespace="07086431-ba74-4d01-a215-849769031b00"/>
    <xsd:import namespace="f385af27-53ba-4d1a-8c5e-0f82a693f37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86431-ba74-4d01-a215-849769031b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85af27-53ba-4d1a-8c5e-0f82a693f37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D7B8C5-4DF7-4B7A-8B54-26D271C4B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86431-ba74-4d01-a215-849769031b00"/>
    <ds:schemaRef ds:uri="f385af27-53ba-4d1a-8c5e-0f82a693f3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831B10-266F-4751-9755-2BED84C84B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28201</TotalTime>
  <Words>2972</Words>
  <Application>Microsoft Office PowerPoint</Application>
  <PresentationFormat>On-screen Show (16:9)</PresentationFormat>
  <Paragraphs>273</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Roboto Slab</vt:lpstr>
      <vt:lpstr>Roboto Slab Thin</vt:lpstr>
      <vt:lpstr>Source Sans Pro</vt:lpstr>
      <vt:lpstr>Wingdings</vt:lpstr>
      <vt:lpstr>Office Theme</vt:lpstr>
      <vt:lpstr>Promotion &amp; Tenure Workshop</vt:lpstr>
      <vt:lpstr>Appointment, Promotion, &amp; Tenure Process Overview</vt:lpstr>
      <vt:lpstr>PowerPoint Presentation</vt:lpstr>
      <vt:lpstr>Completed applications are reviewed in the following order:</vt:lpstr>
      <vt:lpstr>Departmental APT (dAPT) Review </vt:lpstr>
      <vt:lpstr>Chair’s Review</vt:lpstr>
      <vt:lpstr>COMLS APT Committee Review</vt:lpstr>
      <vt:lpstr>PowerPoint Presentation</vt:lpstr>
      <vt:lpstr>APT Committee Members</vt:lpstr>
      <vt:lpstr>COMLS Faculty Tracks</vt:lpstr>
      <vt:lpstr>COMLS Faculty Timeline</vt:lpstr>
      <vt:lpstr>COMLS Faculty Timeline</vt:lpstr>
      <vt:lpstr>APT Information for a Successful Application</vt:lpstr>
      <vt:lpstr>PowerPoint Presentation</vt:lpstr>
      <vt:lpstr>Faculty 180</vt:lpstr>
      <vt:lpstr>PowerPoint Presentation</vt:lpstr>
      <vt:lpstr>PowerPoint Presentation</vt:lpstr>
      <vt:lpstr>PowerPoint Presentation</vt:lpstr>
      <vt:lpstr>Promotion &amp; Tenure </vt:lpstr>
      <vt:lpstr>Advocate for Yourself</vt:lpstr>
      <vt:lpstr>PowerPoint Presentation</vt:lpstr>
      <vt:lpstr>Advocate for Yourself</vt:lpstr>
      <vt:lpstr>Tenure</vt:lpstr>
      <vt:lpstr>Your Dossier</vt:lpstr>
      <vt:lpstr>PowerPoint Presentation</vt:lpstr>
      <vt:lpstr>Your Dossier</vt:lpstr>
      <vt:lpstr>PowerPoint Presentation</vt:lpstr>
      <vt:lpstr>Professionalism: A criterion for all tracks/ranks</vt:lpstr>
      <vt:lpstr>Track-Specific Criteria  (see ‘Faculty Tracks for Academic Rank and Criteria for Promotion and Tenure’ document)</vt:lpstr>
      <vt:lpstr>Practitioner Track  (non-tenure eligible)</vt:lpstr>
      <vt:lpstr>Practitioner Track  (non-tenure eligible) </vt:lpstr>
      <vt:lpstr>Research Track  (non-tenure eligible)</vt:lpstr>
      <vt:lpstr> Academic Basic Scientist Track  (tenure-eligible) </vt:lpstr>
      <vt:lpstr>Clinical Scholar Track</vt:lpstr>
      <vt:lpstr>Educator Tracks-Basic science or Clinical</vt:lpstr>
      <vt:lpstr>QUESTIONS???</vt:lpstr>
    </vt:vector>
  </TitlesOfParts>
  <Company>The University of Toledo - 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APT</dc:title>
  <dc:creator>Stanley Sawicki</dc:creator>
  <cp:lastModifiedBy>Hanna, Wafaa</cp:lastModifiedBy>
  <cp:revision>306</cp:revision>
  <cp:lastPrinted>2020-08-05T13:49:47Z</cp:lastPrinted>
  <dcterms:created xsi:type="dcterms:W3CDTF">2015-01-21T21:07:39Z</dcterms:created>
  <dcterms:modified xsi:type="dcterms:W3CDTF">2025-03-13T14:59:00Z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0x0101003EA874B81FDDF84CB363C69B171E8998</vt:lpwstr>
  </property>
</Properties>
</file>