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75" r:id="rId3"/>
    <p:sldId id="280" r:id="rId4"/>
    <p:sldId id="272" r:id="rId5"/>
    <p:sldId id="281" r:id="rId6"/>
    <p:sldId id="279" r:id="rId7"/>
    <p:sldId id="282" r:id="rId8"/>
    <p:sldId id="287" r:id="rId9"/>
    <p:sldId id="276" r:id="rId10"/>
    <p:sldId id="258" r:id="rId11"/>
    <p:sldId id="257" r:id="rId12"/>
    <p:sldId id="288" r:id="rId13"/>
    <p:sldId id="270" r:id="rId14"/>
    <p:sldId id="297" r:id="rId15"/>
    <p:sldId id="289" r:id="rId16"/>
    <p:sldId id="278" r:id="rId17"/>
    <p:sldId id="284" r:id="rId18"/>
    <p:sldId id="290" r:id="rId19"/>
    <p:sldId id="291" r:id="rId20"/>
    <p:sldId id="259" r:id="rId21"/>
    <p:sldId id="273" r:id="rId22"/>
    <p:sldId id="277" r:id="rId23"/>
    <p:sldId id="292" r:id="rId24"/>
    <p:sldId id="302" r:id="rId25"/>
    <p:sldId id="268" r:id="rId26"/>
    <p:sldId id="293" r:id="rId27"/>
    <p:sldId id="301" r:id="rId28"/>
    <p:sldId id="298" r:id="rId29"/>
    <p:sldId id="262" r:id="rId30"/>
    <p:sldId id="263" r:id="rId31"/>
    <p:sldId id="265" r:id="rId32"/>
    <p:sldId id="294" r:id="rId33"/>
    <p:sldId id="264" r:id="rId34"/>
    <p:sldId id="267" r:id="rId35"/>
    <p:sldId id="274" r:id="rId36"/>
    <p:sldId id="261" r:id="rId37"/>
    <p:sldId id="283" r:id="rId38"/>
    <p:sldId id="299" r:id="rId39"/>
    <p:sldId id="303" r:id="rId40"/>
    <p:sldId id="285" r:id="rId41"/>
    <p:sldId id="300" r:id="rId42"/>
    <p:sldId id="296" r:id="rId43"/>
    <p:sldId id="295" r:id="rId44"/>
    <p:sldId id="286" r:id="rId45"/>
    <p:sldId id="260" r:id="rId4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8" d="100"/>
          <a:sy n="58" d="100"/>
        </p:scale>
        <p:origin x="57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83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B5AAA-BA4A-419C-930D-D49AE75C7DEC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B803B-74CF-47B4-9675-3CEFFF920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258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B5AAA-BA4A-419C-930D-D49AE75C7DEC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B803B-74CF-47B4-9675-3CEFFF920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178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B5AAA-BA4A-419C-930D-D49AE75C7DEC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B803B-74CF-47B4-9675-3CEFFF920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9783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14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25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932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25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B5AAA-BA4A-419C-930D-D49AE75C7DEC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B803B-74CF-47B4-9675-3CEFFF920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051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B5AAA-BA4A-419C-930D-D49AE75C7DEC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B803B-74CF-47B4-9675-3CEFFF920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426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B5AAA-BA4A-419C-930D-D49AE75C7DEC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B803B-74CF-47B4-9675-3CEFFF920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628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B5AAA-BA4A-419C-930D-D49AE75C7DEC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B803B-74CF-47B4-9675-3CEFFF920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189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B5AAA-BA4A-419C-930D-D49AE75C7DEC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B803B-74CF-47B4-9675-3CEFFF920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998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B5AAA-BA4A-419C-930D-D49AE75C7DEC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B803B-74CF-47B4-9675-3CEFFF920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304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B5AAA-BA4A-419C-930D-D49AE75C7DEC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B803B-74CF-47B4-9675-3CEFFF920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692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B5AAA-BA4A-419C-930D-D49AE75C7DEC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B803B-74CF-47B4-9675-3CEFFF920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719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7B5AAA-BA4A-419C-930D-D49AE75C7DEC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EB803B-74CF-47B4-9675-3CEFFF920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49733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07592" y="2354687"/>
            <a:ext cx="1008583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0" i="1" dirty="0" smtClean="0">
                <a:solidFill>
                  <a:srgbClr val="FFFF00"/>
                </a:solidFill>
                <a:effectLst/>
                <a:latin typeface="Segoe UI Emoji" panose="020B0502040204020203" pitchFamily="34" charset="0"/>
                <a:ea typeface="Segoe UI Emoji" panose="020B0502040204020203" pitchFamily="34" charset="0"/>
              </a:rPr>
              <a:t>“The whole of science is nothing more than a refinement of everyday thinking”</a:t>
            </a:r>
          </a:p>
          <a:p>
            <a:r>
              <a:rPr lang="en-US" sz="4000" b="0" i="1" dirty="0" smtClean="0">
                <a:solidFill>
                  <a:srgbClr val="FFFF00"/>
                </a:solidFill>
                <a:effectLst/>
                <a:latin typeface="Segoe UI Emoji" panose="020B0502040204020203" pitchFamily="34" charset="0"/>
                <a:ea typeface="Segoe UI Emoji" panose="020B0502040204020203" pitchFamily="34" charset="0"/>
              </a:rPr>
              <a:t/>
            </a:r>
            <a:br>
              <a:rPr lang="en-US" sz="4000" b="0" i="1" dirty="0" smtClean="0">
                <a:solidFill>
                  <a:srgbClr val="FFFF00"/>
                </a:solidFill>
                <a:effectLst/>
                <a:latin typeface="Segoe UI Emoji" panose="020B0502040204020203" pitchFamily="34" charset="0"/>
                <a:ea typeface="Segoe UI Emoji" panose="020B0502040204020203" pitchFamily="34" charset="0"/>
              </a:rPr>
            </a:br>
            <a:r>
              <a:rPr lang="en-US" sz="4000" b="0" i="1" dirty="0" smtClean="0">
                <a:solidFill>
                  <a:srgbClr val="FFFF00"/>
                </a:solidFill>
                <a:effectLst/>
                <a:latin typeface="Segoe UI Emoji" panose="020B0502040204020203" pitchFamily="34" charset="0"/>
                <a:ea typeface="Segoe UI Emoji" panose="020B0502040204020203" pitchFamily="34" charset="0"/>
              </a:rPr>
              <a:t>                         Albert Einstein</a:t>
            </a:r>
            <a:endParaRPr lang="en-US" sz="4000" b="0" i="1" dirty="0">
              <a:solidFill>
                <a:srgbClr val="FFFF00"/>
              </a:solidFill>
              <a:effectLst/>
              <a:latin typeface="Segoe UI Emoji" panose="020B0502040204020203" pitchFamily="34" charset="0"/>
              <a:ea typeface="Segoe UI Emoj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4753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9253" y="143056"/>
            <a:ext cx="5100610" cy="6693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453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0810" y="185151"/>
            <a:ext cx="5539686" cy="656373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391623" y="1536192"/>
            <a:ext cx="1175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WHY?</a:t>
            </a:r>
            <a:endParaRPr lang="en-US" sz="24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52799" y="2650236"/>
            <a:ext cx="11876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HOW?</a:t>
            </a:r>
            <a:endParaRPr lang="en-US" sz="24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86855" y="3764280"/>
            <a:ext cx="13769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WHAT?</a:t>
            </a:r>
            <a:endParaRPr lang="en-US" sz="24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228789" y="4730749"/>
            <a:ext cx="17192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SO</a:t>
            </a:r>
          </a:p>
          <a:p>
            <a:r>
              <a:rPr lang="en-US" sz="24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WHAT?</a:t>
            </a:r>
            <a:endParaRPr lang="en-US" sz="24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4785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Learning Objectives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8200" y="365125"/>
            <a:ext cx="10825656" cy="35394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 review the basic structure of a research publication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To learn from an expert on tips to publish in high impact journals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understand an Editor’s perspective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Title a piece of research work!</a:t>
            </a:r>
          </a:p>
          <a:p>
            <a:endParaRPr lang="en-US" sz="2800" dirty="0">
              <a:solidFill>
                <a:schemeClr val="bg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5564777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11356" b="14231"/>
          <a:stretch/>
        </p:blipFill>
        <p:spPr>
          <a:xfrm>
            <a:off x="1141274" y="1998617"/>
            <a:ext cx="10428514" cy="4362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357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26430" r="53554" b="10317"/>
          <a:stretch/>
        </p:blipFill>
        <p:spPr>
          <a:xfrm>
            <a:off x="96265" y="804229"/>
            <a:ext cx="11999470" cy="4902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015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8358" r="70361"/>
          <a:stretch/>
        </p:blipFill>
        <p:spPr>
          <a:xfrm>
            <a:off x="2730345" y="269343"/>
            <a:ext cx="6920430" cy="6419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028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Learning Objectives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89809" y="1911922"/>
            <a:ext cx="10825656" cy="35394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 review the basic structure of a research publication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learn from an expert on tips to publish in high impact journals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To understand an Editor’s perspective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Title a piece of research work!</a:t>
            </a:r>
          </a:p>
          <a:p>
            <a:endParaRPr lang="en-US" sz="28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5564777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7667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Editor’s </a:t>
            </a:r>
            <a:r>
              <a:rPr lang="en-US" b="1" dirty="0" smtClean="0">
                <a:solidFill>
                  <a:srgbClr val="FFFF66"/>
                </a:solidFill>
              </a:rPr>
              <a:t>REAL</a:t>
            </a:r>
            <a:r>
              <a:rPr lang="en-US" dirty="0" smtClean="0"/>
              <a:t> job description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Raise the IMPACT FACTOR of the journal</a:t>
            </a:r>
          </a:p>
          <a:p>
            <a:r>
              <a:rPr lang="en-US" sz="3600" dirty="0" smtClean="0"/>
              <a:t>Build a team of Ambassadors (Associate Editors, Board members)</a:t>
            </a:r>
          </a:p>
          <a:p>
            <a:r>
              <a:rPr lang="en-US" sz="3600" dirty="0" smtClean="0"/>
              <a:t>Attract papers with high citation value </a:t>
            </a:r>
          </a:p>
          <a:p>
            <a:pPr marL="0" indent="0">
              <a:buNone/>
            </a:pPr>
            <a:r>
              <a:rPr lang="en-US" sz="3600" dirty="0"/>
              <a:t> </a:t>
            </a:r>
            <a:r>
              <a:rPr lang="en-US" sz="3600" dirty="0" smtClean="0"/>
              <a:t> -Popular content, guideline papers</a:t>
            </a:r>
          </a:p>
          <a:p>
            <a:r>
              <a:rPr lang="en-US" sz="3600" dirty="0" smtClean="0"/>
              <a:t>Promote by writing editorials, news and views</a:t>
            </a:r>
          </a:p>
          <a:p>
            <a:r>
              <a:rPr lang="en-US" sz="3600" dirty="0" smtClean="0"/>
              <a:t>Promote via Social Media</a:t>
            </a:r>
          </a:p>
          <a:p>
            <a:endParaRPr lang="en-US" sz="3600" dirty="0" smtClean="0"/>
          </a:p>
          <a:p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331382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C000"/>
                </a:solidFill>
              </a:rPr>
              <a:t>AN EDITORS DAILY PRAYER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8200" y="4176609"/>
            <a:ext cx="10617926" cy="1077218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GOD, PLEASE DESTROY ALL PREDATORY COMPETITIVE JOURNALS!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8200" y="2462508"/>
            <a:ext cx="10515600" cy="1077218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en-US" sz="3200" dirty="0" smtClean="0"/>
              <a:t>GOD, PLEASE DO NOT MOTIVATE AUTHORS TO FABRICATE THEIR DATA IN MY JOURNAL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915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022027" y="265585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>
                <a:solidFill>
                  <a:srgbClr val="FFC000"/>
                </a:solidFill>
              </a:rPr>
              <a:t>HOW TO USE THIS KNOWLEDGE TO YOUR ADVANTAGE?</a:t>
            </a:r>
            <a:endParaRPr lang="en-US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247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312279" y="2804851"/>
            <a:ext cx="1250427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b="1" dirty="0" smtClean="0">
                <a:solidFill>
                  <a:srgbClr val="FF0000"/>
                </a:solidFill>
              </a:rPr>
              <a:t>WARNING</a:t>
            </a:r>
            <a:r>
              <a:rPr lang="en-US" sz="8000" b="1" dirty="0" smtClean="0">
                <a:solidFill>
                  <a:srgbClr val="FFC000"/>
                </a:solidFill>
              </a:rPr>
              <a:t>:</a:t>
            </a:r>
          </a:p>
          <a:p>
            <a:pPr algn="ctr"/>
            <a:r>
              <a:rPr lang="en-US" sz="8000" b="1" dirty="0" smtClean="0">
                <a:solidFill>
                  <a:srgbClr val="FFC000"/>
                </a:solidFill>
              </a:rPr>
              <a:t>FABRICATING DATA IS</a:t>
            </a:r>
          </a:p>
          <a:p>
            <a:pPr algn="ctr"/>
            <a:r>
              <a:rPr lang="en-US" sz="8000" b="1" dirty="0" smtClean="0">
                <a:solidFill>
                  <a:srgbClr val="FFC000"/>
                </a:solidFill>
              </a:rPr>
              <a:t>DELETERIOUS TO </a:t>
            </a:r>
          </a:p>
          <a:p>
            <a:pPr algn="ctr"/>
            <a:r>
              <a:rPr lang="en-US" sz="8000" b="1" dirty="0" smtClean="0">
                <a:solidFill>
                  <a:srgbClr val="FFC000"/>
                </a:solidFill>
              </a:rPr>
              <a:t>YOU!!</a:t>
            </a:r>
            <a:endParaRPr lang="en-US" sz="80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053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Learning Objectives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89809" y="1911922"/>
            <a:ext cx="10825656" cy="35394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To  review the basic structure of a research publication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To learn from an expert on tips to publish in high impact journals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To understand an Editor’s perspective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How to Title a piece of research work!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30780" y="5908034"/>
            <a:ext cx="700063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Disclaimer: Experience is the best teacher!</a:t>
            </a:r>
          </a:p>
          <a:p>
            <a:endParaRPr lang="en-US"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5564777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9093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2680" y="339675"/>
            <a:ext cx="10515600" cy="1325563"/>
          </a:xfrm>
        </p:spPr>
        <p:txBody>
          <a:bodyPr/>
          <a:lstStyle/>
          <a:p>
            <a:r>
              <a:rPr lang="en-US" b="1" i="1" dirty="0"/>
              <a:t>“Begin with the end in mind</a:t>
            </a:r>
            <a:r>
              <a:rPr lang="en-US" b="1" i="1" dirty="0" smtClean="0"/>
              <a:t>”</a:t>
            </a:r>
            <a:br>
              <a:rPr lang="en-US" b="1" i="1" dirty="0" smtClean="0"/>
            </a:b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5454" y="1518634"/>
            <a:ext cx="121713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End Goal: To publish in a Journal with high impact for readership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4114800" y="2432217"/>
            <a:ext cx="24252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Manuscript </a:t>
            </a:r>
            <a:endParaRPr lang="en-US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3928583" y="3137745"/>
            <a:ext cx="28961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Editor-in-Chief</a:t>
            </a:r>
            <a:endParaRPr lang="en-US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4233451" y="4371239"/>
            <a:ext cx="20837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Reviewers</a:t>
            </a:r>
            <a:endParaRPr lang="en-US" sz="3600" dirty="0"/>
          </a:p>
        </p:txBody>
      </p:sp>
      <p:sp>
        <p:nvSpPr>
          <p:cNvPr id="12" name="Down Arrow 11"/>
          <p:cNvSpPr/>
          <p:nvPr/>
        </p:nvSpPr>
        <p:spPr>
          <a:xfrm>
            <a:off x="5141074" y="3031092"/>
            <a:ext cx="235421" cy="1967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>
            <a:off x="5141073" y="3780908"/>
            <a:ext cx="235421" cy="1967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>
            <a:off x="5157598" y="4974904"/>
            <a:ext cx="235421" cy="1967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928583" y="5030042"/>
            <a:ext cx="28961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Editor-in-Chief</a:t>
            </a:r>
            <a:endParaRPr lang="en-US" sz="3600" dirty="0"/>
          </a:p>
        </p:txBody>
      </p:sp>
      <p:sp>
        <p:nvSpPr>
          <p:cNvPr id="16" name="TextBox 15"/>
          <p:cNvSpPr txBox="1"/>
          <p:nvPr/>
        </p:nvSpPr>
        <p:spPr>
          <a:xfrm>
            <a:off x="4389488" y="5928242"/>
            <a:ext cx="17716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Decision</a:t>
            </a:r>
            <a:endParaRPr lang="en-US" sz="3600" dirty="0"/>
          </a:p>
        </p:txBody>
      </p:sp>
      <p:sp>
        <p:nvSpPr>
          <p:cNvPr id="17" name="TextBox 16"/>
          <p:cNvSpPr txBox="1"/>
          <p:nvPr/>
        </p:nvSpPr>
        <p:spPr>
          <a:xfrm>
            <a:off x="3894652" y="3797933"/>
            <a:ext cx="31794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Associate Editor</a:t>
            </a:r>
            <a:endParaRPr lang="en-US" sz="3600" dirty="0"/>
          </a:p>
        </p:txBody>
      </p:sp>
      <p:sp>
        <p:nvSpPr>
          <p:cNvPr id="18" name="Down Arrow 17"/>
          <p:cNvSpPr/>
          <p:nvPr/>
        </p:nvSpPr>
        <p:spPr>
          <a:xfrm>
            <a:off x="5157598" y="4393815"/>
            <a:ext cx="235421" cy="1967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own Arrow 18"/>
          <p:cNvSpPr/>
          <p:nvPr/>
        </p:nvSpPr>
        <p:spPr>
          <a:xfrm>
            <a:off x="5157598" y="5676373"/>
            <a:ext cx="235421" cy="1967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Left Arrow 22"/>
          <p:cNvSpPr/>
          <p:nvPr/>
        </p:nvSpPr>
        <p:spPr>
          <a:xfrm>
            <a:off x="3709851" y="6165669"/>
            <a:ext cx="404949" cy="18288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>
            <a:off x="6363323" y="6178732"/>
            <a:ext cx="534096" cy="2205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2234476" y="5894048"/>
            <a:ext cx="13451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Reject</a:t>
            </a:r>
            <a:endParaRPr lang="en-US" sz="3600" dirty="0"/>
          </a:p>
        </p:txBody>
      </p:sp>
      <p:sp>
        <p:nvSpPr>
          <p:cNvPr id="26" name="TextBox 25"/>
          <p:cNvSpPr txBox="1"/>
          <p:nvPr/>
        </p:nvSpPr>
        <p:spPr>
          <a:xfrm>
            <a:off x="7074112" y="5928242"/>
            <a:ext cx="14666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Accept</a:t>
            </a:r>
            <a:endParaRPr lang="en-US" sz="3600" dirty="0"/>
          </a:p>
        </p:txBody>
      </p:sp>
      <p:sp>
        <p:nvSpPr>
          <p:cNvPr id="27" name="Right Arrow 26"/>
          <p:cNvSpPr/>
          <p:nvPr/>
        </p:nvSpPr>
        <p:spPr>
          <a:xfrm>
            <a:off x="8687720" y="6153394"/>
            <a:ext cx="534096" cy="2205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9453717" y="5861006"/>
            <a:ext cx="1480534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Market </a:t>
            </a:r>
            <a:endParaRPr lang="en-US" sz="3200" dirty="0">
              <a:solidFill>
                <a:schemeClr val="bg2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 flipV="1">
            <a:off x="0" y="1296624"/>
            <a:ext cx="12192000" cy="130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75454" y="2260377"/>
            <a:ext cx="12192000" cy="130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7074112" y="2368852"/>
            <a:ext cx="4210126" cy="1253777"/>
            <a:chOff x="7074112" y="2368852"/>
            <a:chExt cx="4210126" cy="1253777"/>
          </a:xfrm>
        </p:grpSpPr>
        <p:sp>
          <p:nvSpPr>
            <p:cNvPr id="20" name="TextBox 19"/>
            <p:cNvSpPr txBox="1"/>
            <p:nvPr/>
          </p:nvSpPr>
          <p:spPr>
            <a:xfrm>
              <a:off x="7074112" y="2723862"/>
              <a:ext cx="2147704" cy="584775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chemeClr val="bg2">
                      <a:lumMod val="50000"/>
                      <a:lumOff val="50000"/>
                    </a:schemeClr>
                  </a:solidFill>
                </a:rPr>
                <a:t>Cover letter</a:t>
              </a:r>
              <a:endParaRPr lang="en-US" sz="3200" dirty="0">
                <a:solidFill>
                  <a:schemeClr val="bg2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3" name="Oval 2"/>
            <p:cNvSpPr/>
            <p:nvPr/>
          </p:nvSpPr>
          <p:spPr>
            <a:xfrm>
              <a:off x="9221816" y="2368852"/>
              <a:ext cx="2062422" cy="125377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rgbClr val="C00000"/>
                  </a:solidFill>
                </a:rPr>
                <a:t>MARKETING TO THE EDITOR</a:t>
              </a:r>
              <a:endParaRPr lang="en-US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28794" y="4438118"/>
            <a:ext cx="2264306" cy="1976533"/>
            <a:chOff x="328794" y="4438118"/>
            <a:chExt cx="2264306" cy="1976533"/>
          </a:xfrm>
        </p:grpSpPr>
        <p:sp>
          <p:nvSpPr>
            <p:cNvPr id="21" name="TextBox 20"/>
            <p:cNvSpPr txBox="1"/>
            <p:nvPr/>
          </p:nvSpPr>
          <p:spPr>
            <a:xfrm>
              <a:off x="660249" y="5829876"/>
              <a:ext cx="1350050" cy="584775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chemeClr val="bg2">
                      <a:lumMod val="50000"/>
                      <a:lumOff val="50000"/>
                    </a:schemeClr>
                  </a:solidFill>
                </a:rPr>
                <a:t>Appeal</a:t>
              </a:r>
              <a:endParaRPr lang="en-US" sz="3200" dirty="0">
                <a:solidFill>
                  <a:schemeClr val="bg2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328794" y="4438118"/>
              <a:ext cx="2264306" cy="139175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rgbClr val="C00000"/>
                  </a:solidFill>
                </a:rPr>
                <a:t>NEGOTIATION</a:t>
              </a:r>
              <a:endParaRPr lang="en-US" b="1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80270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Tools for Marketing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Work with the Editor: News and Views/Editorial</a:t>
            </a:r>
          </a:p>
          <a:p>
            <a:r>
              <a:rPr lang="en-US" dirty="0" smtClean="0"/>
              <a:t>Cover Art</a:t>
            </a:r>
          </a:p>
          <a:p>
            <a:r>
              <a:rPr lang="en-US" dirty="0" smtClean="0"/>
              <a:t>Institutional media support</a:t>
            </a:r>
          </a:p>
          <a:p>
            <a:r>
              <a:rPr lang="en-US" dirty="0" smtClean="0"/>
              <a:t>Promote on Social Media</a:t>
            </a:r>
          </a:p>
          <a:p>
            <a:r>
              <a:rPr lang="en-US" dirty="0" smtClean="0"/>
              <a:t>Submit work at prestigious meetings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8520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Learning Objectives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89809" y="1911922"/>
            <a:ext cx="10825656" cy="35394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2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 review the basic structure of a research publication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learn from an expert on tips to publish in high impact journals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2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understand an Editor’s perspective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2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How to Title a piece of research work!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5564777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2643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9303" y="1955857"/>
            <a:ext cx="3540034" cy="4645561"/>
          </a:xfrm>
          <a:prstGeom prst="rect">
            <a:avLst/>
          </a:prstGeom>
        </p:spPr>
      </p:pic>
      <p:sp>
        <p:nvSpPr>
          <p:cNvPr id="2" name="Down Arrow Callout 1"/>
          <p:cNvSpPr/>
          <p:nvPr/>
        </p:nvSpPr>
        <p:spPr>
          <a:xfrm>
            <a:off x="5976256" y="1083582"/>
            <a:ext cx="1410789" cy="993413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7981874" y="3525623"/>
            <a:ext cx="4210126" cy="1253777"/>
            <a:chOff x="7074112" y="2368852"/>
            <a:chExt cx="4210126" cy="1253777"/>
          </a:xfrm>
        </p:grpSpPr>
        <p:sp>
          <p:nvSpPr>
            <p:cNvPr id="6" name="TextBox 5"/>
            <p:cNvSpPr txBox="1"/>
            <p:nvPr/>
          </p:nvSpPr>
          <p:spPr>
            <a:xfrm>
              <a:off x="7074112" y="2723862"/>
              <a:ext cx="2147704" cy="584775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chemeClr val="bg2">
                      <a:lumMod val="50000"/>
                      <a:lumOff val="50000"/>
                    </a:schemeClr>
                  </a:solidFill>
                </a:rPr>
                <a:t>Cover letter</a:t>
              </a:r>
              <a:endParaRPr lang="en-US" sz="3200" dirty="0">
                <a:solidFill>
                  <a:schemeClr val="bg2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9221816" y="2368852"/>
              <a:ext cx="2062422" cy="125377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rgbClr val="C00000"/>
                  </a:solidFill>
                </a:rPr>
                <a:t>MARKETING TO THE EDITOR</a:t>
              </a:r>
              <a:endParaRPr lang="en-US" b="1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40451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0739" y="2510478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LAB MEETING: 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>
                <a:solidFill>
                  <a:srgbClr val="FF0000"/>
                </a:solidFill>
              </a:rPr>
              <a:t>PLEASE LISTEN TO THE NEXT FEW SLIDES CAREFULLY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3080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2024" y="2529427"/>
            <a:ext cx="3697224" cy="1325563"/>
          </a:xfrm>
        </p:spPr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492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236208" y="2385632"/>
            <a:ext cx="4962144" cy="280076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SALT DIET INCREASES</a:t>
            </a:r>
          </a:p>
          <a:p>
            <a:pPr algn="ctr"/>
            <a:r>
              <a:rPr lang="en-US" sz="4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BLOOD PRESSURE</a:t>
            </a:r>
            <a:endParaRPr lang="en-US" sz="4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147715"/>
            <a:ext cx="514350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334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505" y="365125"/>
            <a:ext cx="110490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Bacteria in your gut control regulate your </a:t>
            </a:r>
            <a:b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blood pressure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7020" y="1690688"/>
            <a:ext cx="4764505" cy="4764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062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25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403" y="1984604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Purpose of the study: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To determine if salt increases BP via altering any circulating metabolites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(either from bacteria or from the host)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722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25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DATA (RESULT 1)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236208" y="2385632"/>
            <a:ext cx="4962144" cy="34778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SALT DIET LOWERS LEVELS OF A key metabolite: </a:t>
            </a:r>
            <a:r>
              <a:rPr lang="en-US" sz="4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KETONE BODY</a:t>
            </a:r>
            <a:endParaRPr lang="en-US" sz="4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147715"/>
            <a:ext cx="514350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324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Clinician Scientist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527" y="1027157"/>
            <a:ext cx="5295838" cy="470326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37796" y="5835379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</a:rPr>
              <a:t>Dr. Jenner (Father of Immunology) </a:t>
            </a:r>
            <a:r>
              <a:rPr lang="en-US" dirty="0">
                <a:latin typeface="Arial" panose="020B0604020202020204" pitchFamily="34" charset="0"/>
              </a:rPr>
              <a:t>performing his first </a:t>
            </a:r>
            <a:r>
              <a:rPr lang="en-US" dirty="0" smtClean="0">
                <a:latin typeface="Arial" panose="020B0604020202020204" pitchFamily="34" charset="0"/>
              </a:rPr>
              <a:t>vaccination. </a:t>
            </a:r>
            <a:r>
              <a:rPr lang="en-US" dirty="0">
                <a:latin typeface="Arial" panose="020B0604020202020204" pitchFamily="34" charset="0"/>
              </a:rPr>
              <a:t>14 May </a:t>
            </a:r>
            <a:r>
              <a:rPr lang="en-US" dirty="0" smtClean="0">
                <a:latin typeface="Arial" panose="020B0604020202020204" pitchFamily="34" charset="0"/>
              </a:rPr>
              <a:t>1796. </a:t>
            </a:r>
          </a:p>
          <a:p>
            <a:r>
              <a:rPr lang="en-US" dirty="0" smtClean="0">
                <a:latin typeface="Arial" panose="020B0604020202020204" pitchFamily="34" charset="0"/>
              </a:rPr>
              <a:t>Royal Society publication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996779" y="7025397"/>
            <a:ext cx="16851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</a:rPr>
              <a:t>Royal Society</a:t>
            </a:r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5781403" y="307310"/>
            <a:ext cx="6201590" cy="6466568"/>
            <a:chOff x="5781403" y="307310"/>
            <a:chExt cx="6201590" cy="6466568"/>
          </a:xfrm>
        </p:grpSpPr>
        <p:grpSp>
          <p:nvGrpSpPr>
            <p:cNvPr id="14" name="Group 13"/>
            <p:cNvGrpSpPr/>
            <p:nvPr/>
          </p:nvGrpSpPr>
          <p:grpSpPr>
            <a:xfrm>
              <a:off x="5781403" y="1035307"/>
              <a:ext cx="6201590" cy="4747593"/>
              <a:chOff x="5781403" y="445412"/>
              <a:chExt cx="6201590" cy="4747593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781403" y="445412"/>
                <a:ext cx="6201590" cy="4703264"/>
              </a:xfrm>
              <a:prstGeom prst="rect">
                <a:avLst/>
              </a:prstGeom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 rotWithShape="1">
              <a:blip r:embed="rId3"/>
              <a:srcRect l="7730" t="3079" b="15244"/>
              <a:stretch/>
            </p:blipFill>
            <p:spPr>
              <a:xfrm>
                <a:off x="6563633" y="1122468"/>
                <a:ext cx="4637130" cy="3349152"/>
              </a:xfrm>
              <a:prstGeom prst="rect">
                <a:avLst/>
              </a:prstGeom>
            </p:spPr>
          </p:pic>
          <p:sp>
            <p:nvSpPr>
              <p:cNvPr id="13" name="Rectangle 12"/>
              <p:cNvSpPr/>
              <p:nvPr/>
            </p:nvSpPr>
            <p:spPr>
              <a:xfrm>
                <a:off x="5834198" y="4546674"/>
                <a:ext cx="6096000" cy="646331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>
                <a:spAutoFit/>
              </a:bodyPr>
              <a:lstStyle/>
              <a:p>
                <a:r>
                  <a:rPr lang="en-US" dirty="0" err="1" smtClean="0">
                    <a:latin typeface="FengardoNeue"/>
                  </a:rPr>
                  <a:t>Gregor</a:t>
                </a:r>
                <a:r>
                  <a:rPr lang="en-US" dirty="0" smtClean="0">
                    <a:latin typeface="FengardoNeue"/>
                  </a:rPr>
                  <a:t> Mendel, Father of Genetics, with his pea plants</a:t>
                </a:r>
              </a:p>
              <a:p>
                <a:r>
                  <a:rPr lang="en-US" dirty="0" smtClean="0">
                    <a:latin typeface="FengardoNeue"/>
                  </a:rPr>
                  <a:t>in </a:t>
                </a:r>
                <a:r>
                  <a:rPr lang="en-US" dirty="0" err="1" smtClean="0">
                    <a:latin typeface="FengardoNeue"/>
                  </a:rPr>
                  <a:t>St.Thomas</a:t>
                </a:r>
                <a:r>
                  <a:rPr lang="en-US" dirty="0" smtClean="0">
                    <a:latin typeface="FengardoNeue"/>
                  </a:rPr>
                  <a:t> Abbey, Austria</a:t>
                </a:r>
                <a:endParaRPr lang="en-US" dirty="0"/>
              </a:p>
            </p:txBody>
          </p:sp>
        </p:grpSp>
        <p:sp>
          <p:nvSpPr>
            <p:cNvPr id="11" name="Rectangle 10"/>
            <p:cNvSpPr/>
            <p:nvPr/>
          </p:nvSpPr>
          <p:spPr>
            <a:xfrm>
              <a:off x="6194738" y="5696660"/>
              <a:ext cx="5698103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Mendel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Gregor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 Johann. “</a:t>
              </a:r>
              <a:r>
                <a:rPr lang="en-U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Versuche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über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Pflanzen-Hybriden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” [Experiments Concerning Plant Hybrids]” [1866]. In </a:t>
              </a:r>
              <a:r>
                <a:rPr lang="en-US" sz="16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Verhandlungen</a:t>
              </a:r>
              <a:r>
                <a:rPr lang="en-US" sz="1600" i="1" dirty="0">
                  <a:latin typeface="Arial" panose="020B0604020202020204" pitchFamily="34" charset="0"/>
                  <a:cs typeface="Arial" panose="020B0604020202020204" pitchFamily="34" charset="0"/>
                </a:rPr>
                <a:t> des </a:t>
              </a:r>
              <a:r>
                <a:rPr lang="en-US" sz="16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naturforschenden</a:t>
              </a:r>
              <a:r>
                <a:rPr lang="en-US" sz="1600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Vereines</a:t>
              </a:r>
              <a:r>
                <a:rPr lang="en-US" sz="1600" i="1" dirty="0">
                  <a:latin typeface="Arial" panose="020B0604020202020204" pitchFamily="34" charset="0"/>
                  <a:cs typeface="Arial" panose="020B0604020202020204" pitchFamily="34" charset="0"/>
                </a:rPr>
                <a:t> in </a:t>
              </a:r>
              <a:r>
                <a:rPr lang="en-US" sz="16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Brünn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 [Proceedings of the Natural History Society of </a:t>
              </a:r>
              <a:r>
                <a:rPr lang="en-U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Brünn</a:t>
              </a:r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]</a:t>
              </a:r>
              <a:endParaRPr 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122742" y="307310"/>
              <a:ext cx="3518912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Basic Scientist</a:t>
              </a:r>
              <a:endParaRPr lang="en-US" sz="4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04456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092" y="3165892"/>
            <a:ext cx="3739816" cy="282712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1464191"/>
            <a:ext cx="12192000" cy="14465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FEEDING RATS WITH THE KETONE BODY LOWERS THEIR BLOOD PRESSURE</a:t>
            </a:r>
            <a:endParaRPr lang="en-US" sz="4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965908" y="3237264"/>
            <a:ext cx="18732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KETONE BODY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00693" y="5107779"/>
            <a:ext cx="26253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HYPERTENSIVE RAT</a:t>
            </a:r>
          </a:p>
          <a:p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A HIGH SALT DIET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838200" y="15040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NEW DATA (RESULT-2)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695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425" y="1675330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MECHANISM</a:t>
            </a:r>
            <a:r>
              <a:rPr lang="en-US" dirty="0" smtClean="0">
                <a:solidFill>
                  <a:srgbClr val="FFC000"/>
                </a:solidFill>
              </a:rPr>
              <a:t>: RENAL INFLAMMATION IS LOWERED BY THE </a:t>
            </a:r>
            <a:br>
              <a:rPr lang="en-US" dirty="0" smtClean="0">
                <a:solidFill>
                  <a:srgbClr val="FFC000"/>
                </a:solidFill>
              </a:rPr>
            </a:br>
            <a:r>
              <a:rPr lang="en-US" dirty="0" smtClean="0">
                <a:solidFill>
                  <a:srgbClr val="FFC000"/>
                </a:solidFill>
              </a:rPr>
              <a:t>KETONE BODY BY A KEY PATHWAY OF LOWERING ACTIVATION OF A KEY COMPONENT OF INFLAMMATION : The Nlrp3 </a:t>
            </a:r>
            <a:r>
              <a:rPr lang="en-US" dirty="0" err="1" smtClean="0">
                <a:solidFill>
                  <a:srgbClr val="FFC000"/>
                </a:solidFill>
              </a:rPr>
              <a:t>inflammasome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2994" y="3720139"/>
            <a:ext cx="3999194" cy="2999396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9377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NEW DATA (RESULT-3)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780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411896" y="2529585"/>
            <a:ext cx="8012738" cy="1325563"/>
          </a:xfrm>
        </p:spPr>
        <p:txBody>
          <a:bodyPr/>
          <a:lstStyle/>
          <a:p>
            <a:r>
              <a:rPr lang="en-US" dirty="0" smtClean="0"/>
              <a:t>DISCUSSION POINTS TO NOTE FROM THE LITERATURE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611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5592" y="273685"/>
            <a:ext cx="11353800" cy="1325563"/>
          </a:xfrm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EXERCISE INCREASES KETONE BODY PRODUCTION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2366" y="1447641"/>
            <a:ext cx="7457122" cy="4971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575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0458" y="1925764"/>
            <a:ext cx="6839523" cy="43013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27304" y="456565"/>
            <a:ext cx="11353800" cy="1325563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C000"/>
                </a:solidFill>
              </a:rPr>
              <a:t>CALORIE RESTRICTION INCREASES KETONE BODY PRODUCTION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687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“BEGIN WITH THE END IN MIND”?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70166" y="2204448"/>
            <a:ext cx="10515600" cy="4351338"/>
          </a:xfrm>
        </p:spPr>
        <p:txBody>
          <a:bodyPr>
            <a:normAutofit/>
          </a:bodyPr>
          <a:lstStyle/>
          <a:p>
            <a:r>
              <a:rPr lang="en-US" sz="96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CHOICE OF JOURNAL</a:t>
            </a:r>
          </a:p>
        </p:txBody>
      </p:sp>
    </p:spTree>
    <p:extLst>
      <p:ext uri="{BB962C8B-B14F-4D97-AF65-F5344CB8AC3E}">
        <p14:creationId xmlns:p14="http://schemas.microsoft.com/office/powerpoint/2010/main" val="3626240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27624" y="226123"/>
            <a:ext cx="8403708" cy="8365811"/>
            <a:chOff x="427624" y="226123"/>
            <a:chExt cx="8403708" cy="8365811"/>
          </a:xfrm>
        </p:grpSpPr>
        <p:grpSp>
          <p:nvGrpSpPr>
            <p:cNvPr id="10" name="Group 9"/>
            <p:cNvGrpSpPr/>
            <p:nvPr/>
          </p:nvGrpSpPr>
          <p:grpSpPr>
            <a:xfrm>
              <a:off x="427624" y="226123"/>
              <a:ext cx="7909932" cy="5149992"/>
              <a:chOff x="2466736" y="1231963"/>
              <a:chExt cx="7909932" cy="5149992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466736" y="1231963"/>
                <a:ext cx="7909932" cy="5149992"/>
              </a:xfrm>
              <a:prstGeom prst="rect">
                <a:avLst/>
              </a:prstGeom>
            </p:spPr>
          </p:pic>
          <p:sp>
            <p:nvSpPr>
              <p:cNvPr id="6" name="TextBox 5"/>
              <p:cNvSpPr txBox="1"/>
              <p:nvPr/>
            </p:nvSpPr>
            <p:spPr>
              <a:xfrm>
                <a:off x="3310128" y="4443984"/>
                <a:ext cx="1163524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 smtClean="0">
                    <a:solidFill>
                      <a:schemeClr val="bg1"/>
                    </a:solidFill>
                  </a:rPr>
                  <a:t>SALT</a:t>
                </a:r>
                <a:endParaRPr lang="en-US" sz="40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5538216" y="2356104"/>
                <a:ext cx="1460656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chemeClr val="bg1"/>
                    </a:solidFill>
                  </a:rPr>
                  <a:t>KETONE </a:t>
                </a:r>
              </a:p>
              <a:p>
                <a:r>
                  <a:rPr lang="en-US" sz="2800" b="1" dirty="0" smtClean="0">
                    <a:solidFill>
                      <a:schemeClr val="bg1"/>
                    </a:solidFill>
                  </a:rPr>
                  <a:t>BODY</a:t>
                </a:r>
                <a:endParaRPr lang="en-US" sz="28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7547880" y="3806959"/>
                <a:ext cx="282878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 smtClean="0">
                    <a:solidFill>
                      <a:schemeClr val="bg1"/>
                    </a:solidFill>
                  </a:rPr>
                  <a:t>HYPERTENSION</a:t>
                </a:r>
                <a:endParaRPr lang="en-US" sz="3200" b="1" dirty="0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21400" y="3441942"/>
              <a:ext cx="7909932" cy="5149992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3395472" y="4684955"/>
              <a:ext cx="260299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C00000"/>
                  </a:solidFill>
                </a:rPr>
                <a:t>INFLAMMATION</a:t>
              </a:r>
            </a:p>
            <a:p>
              <a:endParaRPr lang="en-US" sz="2800" b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8618943" y="3347711"/>
            <a:ext cx="3185231" cy="769441"/>
          </a:xfrm>
          <a:prstGeom prst="rect">
            <a:avLst/>
          </a:prstGeom>
          <a:solidFill>
            <a:srgbClr val="CC6600"/>
          </a:solidFill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FFFF00"/>
                </a:solidFill>
              </a:rPr>
              <a:t>Metabolism?</a:t>
            </a:r>
            <a:endParaRPr lang="en-US" sz="4400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588953" y="380767"/>
            <a:ext cx="3918060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FFFF00"/>
                </a:solidFill>
              </a:rPr>
              <a:t>Which </a:t>
            </a:r>
            <a:r>
              <a:rPr lang="en-US" sz="4400" dirty="0" err="1" smtClean="0">
                <a:solidFill>
                  <a:srgbClr val="FFFF00"/>
                </a:solidFill>
              </a:rPr>
              <a:t>speciality</a:t>
            </a:r>
            <a:endParaRPr lang="en-US" sz="4400" dirty="0" smtClean="0">
              <a:solidFill>
                <a:srgbClr val="FFFF00"/>
              </a:solidFill>
            </a:endParaRPr>
          </a:p>
          <a:p>
            <a:r>
              <a:rPr lang="en-US" sz="4400" dirty="0" smtClean="0">
                <a:solidFill>
                  <a:srgbClr val="FFFF00"/>
                </a:solidFill>
              </a:rPr>
              <a:t>journal</a:t>
            </a:r>
          </a:p>
          <a:p>
            <a:r>
              <a:rPr lang="en-US" sz="4400" dirty="0" smtClean="0">
                <a:solidFill>
                  <a:srgbClr val="FFFF00"/>
                </a:solidFill>
              </a:rPr>
              <a:t>To target?</a:t>
            </a:r>
            <a:endParaRPr lang="en-US" sz="4400" dirty="0">
              <a:solidFill>
                <a:srgbClr val="FFFF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588953" y="4503771"/>
            <a:ext cx="3801810" cy="769441"/>
          </a:xfrm>
          <a:prstGeom prst="rect">
            <a:avLst/>
          </a:prstGeom>
          <a:solidFill>
            <a:srgbClr val="CC6600"/>
          </a:solidFill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FFFF00"/>
                </a:solidFill>
              </a:rPr>
              <a:t>Cardiovascular?</a:t>
            </a:r>
            <a:endParaRPr lang="en-US" sz="4400" dirty="0">
              <a:solidFill>
                <a:srgbClr val="FFFF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613781" y="5630318"/>
            <a:ext cx="3329758" cy="769441"/>
          </a:xfrm>
          <a:prstGeom prst="rect">
            <a:avLst/>
          </a:prstGeom>
          <a:solidFill>
            <a:srgbClr val="CC6600"/>
          </a:solidFill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FFFF00"/>
                </a:solidFill>
              </a:rPr>
              <a:t>Immunology?</a:t>
            </a:r>
            <a:endParaRPr lang="en-US" sz="4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024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0065" y="51546"/>
            <a:ext cx="10515600" cy="1325563"/>
          </a:xfrm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BREAKOUT SESSION: 30 MINUTES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67817"/>
            <a:ext cx="10515600" cy="4351338"/>
          </a:xfrm>
        </p:spPr>
        <p:txBody>
          <a:bodyPr/>
          <a:lstStyle/>
          <a:p>
            <a:r>
              <a:rPr lang="en-US" dirty="0" smtClean="0"/>
              <a:t>TASKS: 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41143" y="1924308"/>
            <a:ext cx="453001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0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DECIDE ON A JOURNAL</a:t>
            </a:r>
          </a:p>
          <a:p>
            <a:endParaRPr lang="en-US" sz="2000" dirty="0" smtClean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eriod" startAt="2"/>
            </a:pPr>
            <a:r>
              <a:rPr lang="en-US" sz="20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COME UP WITH A TITLE</a:t>
            </a:r>
          </a:p>
          <a:p>
            <a:pPr marL="514350" indent="-514350">
              <a:buAutoNum type="arabicPeriod" startAt="2"/>
            </a:pPr>
            <a:endParaRPr lang="en-US" sz="20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eriod" startAt="2"/>
            </a:pPr>
            <a:r>
              <a:rPr lang="en-US" sz="20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WOULD YOU EMPHASIZE IN THE COVER LETTER?</a:t>
            </a:r>
          </a:p>
          <a:p>
            <a:r>
              <a:rPr lang="en-US" sz="20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WRITE A FEW SENTENCES</a:t>
            </a:r>
            <a:endParaRPr lang="en-US" sz="20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10328" y="1068637"/>
            <a:ext cx="7981672" cy="5355312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u="sng" dirty="0" smtClean="0"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 high salt diet increases blood pressure (hypertension)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Purpose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To study whether salt alters any circulating metabolites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u="sng" dirty="0" smtClean="0"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esult 1: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Metabolomics study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 high salt diet lowers the level of a key metabolite: a ketone body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u="sng" dirty="0" smtClean="0">
                <a:latin typeface="Arial" panose="020B0604020202020204" pitchFamily="34" charset="0"/>
                <a:cs typeface="Arial" panose="020B0604020202020204" pitchFamily="34" charset="0"/>
              </a:rPr>
              <a:t>Result 2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: Intervention study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Feeding the ketone body to high salt fed animals lowers their blood pressure</a:t>
            </a: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u="sng" dirty="0" smtClean="0">
                <a:latin typeface="Arial" panose="020B0604020202020204" pitchFamily="34" charset="0"/>
                <a:cs typeface="Arial" panose="020B0604020202020204" pitchFamily="34" charset="0"/>
              </a:rPr>
              <a:t>Result 3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: Mechanistic study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Ketone body improves BP by lowering activation of Nlrp3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inflammasome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 the kidneys.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u="sng" dirty="0" smtClean="0">
                <a:latin typeface="Arial" panose="020B0604020202020204" pitchFamily="34" charset="0"/>
                <a:cs typeface="Arial" panose="020B0604020202020204" pitchFamily="34" charset="0"/>
              </a:rPr>
              <a:t>Discussion point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: Exercise and calorie restriction increase this ketone body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6031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651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COVER LETTER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7350" t="38479" b="19051"/>
          <a:stretch/>
        </p:blipFill>
        <p:spPr>
          <a:xfrm>
            <a:off x="154868" y="1938969"/>
            <a:ext cx="11882264" cy="2875402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1299990" y="3183875"/>
            <a:ext cx="10053810" cy="1101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196465" y="3470715"/>
            <a:ext cx="5394960" cy="1101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1165951" y="4239658"/>
            <a:ext cx="10053810" cy="1101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196465" y="4515481"/>
            <a:ext cx="5577840" cy="1101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9703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6016168" y="928888"/>
            <a:ext cx="6281919" cy="5929112"/>
            <a:chOff x="5781403" y="445412"/>
            <a:chExt cx="6281919" cy="5929112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81403" y="445412"/>
              <a:ext cx="6201590" cy="4703264"/>
            </a:xfrm>
            <a:prstGeom prst="rect">
              <a:avLst/>
            </a:prstGeom>
          </p:spPr>
        </p:pic>
        <p:grpSp>
          <p:nvGrpSpPr>
            <p:cNvPr id="9" name="Group 8"/>
            <p:cNvGrpSpPr/>
            <p:nvPr/>
          </p:nvGrpSpPr>
          <p:grpSpPr>
            <a:xfrm>
              <a:off x="5967322" y="1053200"/>
              <a:ext cx="6096000" cy="4717805"/>
              <a:chOff x="5967322" y="818067"/>
              <a:chExt cx="6096000" cy="4717805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440956" y="818067"/>
                <a:ext cx="4988074" cy="3466550"/>
              </a:xfrm>
              <a:prstGeom prst="rect">
                <a:avLst/>
              </a:prstGeom>
            </p:spPr>
          </p:pic>
          <p:sp>
            <p:nvSpPr>
              <p:cNvPr id="8" name="Rectangle 7"/>
              <p:cNvSpPr/>
              <p:nvPr/>
            </p:nvSpPr>
            <p:spPr>
              <a:xfrm>
                <a:off x="5967322" y="4335543"/>
                <a:ext cx="6096000" cy="1200329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>
                <a:spAutoFit/>
              </a:bodyPr>
              <a:lstStyle/>
              <a:p>
                <a:r>
                  <a:rPr lang="en-US" i="1" dirty="0" err="1" smtClean="0">
                    <a:latin typeface="FengardoNeue"/>
                  </a:rPr>
                  <a:t>Saroj</a:t>
                </a:r>
                <a:r>
                  <a:rPr lang="en-US" i="1" dirty="0" smtClean="0">
                    <a:latin typeface="FengardoNeue"/>
                  </a:rPr>
                  <a:t> </a:t>
                </a:r>
                <a:r>
                  <a:rPr lang="en-US" i="1" dirty="0">
                    <a:latin typeface="FengardoNeue"/>
                  </a:rPr>
                  <a:t>Chakraborty, a fourth-year Ph.D. student at the University of Toledo, left, and Dr. Bina Joe, Distinguished University Professor and chair of UT's Department of Physiology and Pharmacology. </a:t>
                </a:r>
                <a:r>
                  <a:rPr lang="en-US" i="1" dirty="0" smtClean="0">
                    <a:latin typeface="FengardoNeue"/>
                  </a:rPr>
                  <a:t> Oct 17,2018</a:t>
                </a:r>
                <a:endParaRPr lang="en-US" dirty="0"/>
              </a:p>
            </p:txBody>
          </p:sp>
        </p:grpSp>
        <p:sp>
          <p:nvSpPr>
            <p:cNvPr id="12" name="Rectangle 11"/>
            <p:cNvSpPr/>
            <p:nvPr/>
          </p:nvSpPr>
          <p:spPr>
            <a:xfrm>
              <a:off x="7898676" y="6005192"/>
              <a:ext cx="168510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>
                  <a:latin typeface="Arial" panose="020B0604020202020204" pitchFamily="34" charset="0"/>
                </a:rPr>
                <a:t>Cell Reports</a:t>
              </a:r>
              <a:endParaRPr lang="en-US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18597" y="161902"/>
            <a:ext cx="10952768" cy="6511432"/>
            <a:chOff x="5781403" y="262446"/>
            <a:chExt cx="10952768" cy="6511432"/>
          </a:xfrm>
        </p:grpSpPr>
        <p:grpSp>
          <p:nvGrpSpPr>
            <p:cNvPr id="21" name="Group 20"/>
            <p:cNvGrpSpPr/>
            <p:nvPr/>
          </p:nvGrpSpPr>
          <p:grpSpPr>
            <a:xfrm>
              <a:off x="5781403" y="1035307"/>
              <a:ext cx="6201590" cy="4747593"/>
              <a:chOff x="5781403" y="445412"/>
              <a:chExt cx="6201590" cy="4747593"/>
            </a:xfrm>
          </p:grpSpPr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781403" y="445412"/>
                <a:ext cx="6201590" cy="4703264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 rotWithShape="1">
              <a:blip r:embed="rId4"/>
              <a:srcRect l="7730" t="3079" b="15244"/>
              <a:stretch/>
            </p:blipFill>
            <p:spPr>
              <a:xfrm>
                <a:off x="6563633" y="1122468"/>
                <a:ext cx="4637130" cy="3349152"/>
              </a:xfrm>
              <a:prstGeom prst="rect">
                <a:avLst/>
              </a:prstGeom>
            </p:spPr>
          </p:pic>
          <p:sp>
            <p:nvSpPr>
              <p:cNvPr id="26" name="Rectangle 25"/>
              <p:cNvSpPr/>
              <p:nvPr/>
            </p:nvSpPr>
            <p:spPr>
              <a:xfrm>
                <a:off x="5834198" y="4546674"/>
                <a:ext cx="6096000" cy="646331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>
                <a:spAutoFit/>
              </a:bodyPr>
              <a:lstStyle/>
              <a:p>
                <a:r>
                  <a:rPr lang="en-US" dirty="0" err="1" smtClean="0">
                    <a:latin typeface="FengardoNeue"/>
                  </a:rPr>
                  <a:t>Gregor</a:t>
                </a:r>
                <a:r>
                  <a:rPr lang="en-US" dirty="0" smtClean="0">
                    <a:latin typeface="FengardoNeue"/>
                  </a:rPr>
                  <a:t> Mendel, Father of Genetics, with his pea plants</a:t>
                </a:r>
              </a:p>
              <a:p>
                <a:r>
                  <a:rPr lang="en-US" dirty="0" smtClean="0">
                    <a:latin typeface="FengardoNeue"/>
                  </a:rPr>
                  <a:t>in </a:t>
                </a:r>
                <a:r>
                  <a:rPr lang="en-US" dirty="0" err="1" smtClean="0">
                    <a:latin typeface="FengardoNeue"/>
                  </a:rPr>
                  <a:t>St.Thomas</a:t>
                </a:r>
                <a:r>
                  <a:rPr lang="en-US" dirty="0" smtClean="0">
                    <a:latin typeface="FengardoNeue"/>
                  </a:rPr>
                  <a:t> Abbey, Austria</a:t>
                </a:r>
                <a:endParaRPr lang="en-US" dirty="0"/>
              </a:p>
            </p:txBody>
          </p:sp>
        </p:grpSp>
        <p:sp>
          <p:nvSpPr>
            <p:cNvPr id="22" name="Rectangle 21"/>
            <p:cNvSpPr/>
            <p:nvPr/>
          </p:nvSpPr>
          <p:spPr>
            <a:xfrm>
              <a:off x="6194738" y="5696660"/>
              <a:ext cx="5698103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Mendel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Gregor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 Johann. “</a:t>
              </a:r>
              <a:r>
                <a:rPr lang="en-U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Versuche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über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Pflanzen-Hybriden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” [Experiments Concerning Plant Hybrids]” [1866]. In </a:t>
              </a:r>
              <a:r>
                <a:rPr lang="en-US" sz="16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Verhandlungen</a:t>
              </a:r>
              <a:r>
                <a:rPr lang="en-US" sz="1600" i="1" dirty="0">
                  <a:latin typeface="Arial" panose="020B0604020202020204" pitchFamily="34" charset="0"/>
                  <a:cs typeface="Arial" panose="020B0604020202020204" pitchFamily="34" charset="0"/>
                </a:rPr>
                <a:t> des </a:t>
              </a:r>
              <a:r>
                <a:rPr lang="en-US" sz="16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naturforschenden</a:t>
              </a:r>
              <a:r>
                <a:rPr lang="en-US" sz="1600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Vereines</a:t>
              </a:r>
              <a:r>
                <a:rPr lang="en-US" sz="1600" i="1" dirty="0">
                  <a:latin typeface="Arial" panose="020B0604020202020204" pitchFamily="34" charset="0"/>
                  <a:cs typeface="Arial" panose="020B0604020202020204" pitchFamily="34" charset="0"/>
                </a:rPr>
                <a:t> in </a:t>
              </a:r>
              <a:r>
                <a:rPr lang="en-US" sz="16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Brünn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 [Proceedings of the Natural History Society of </a:t>
              </a:r>
              <a:r>
                <a:rPr lang="en-U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Brünn</a:t>
              </a:r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]</a:t>
              </a:r>
              <a:endParaRPr 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7891366" y="262446"/>
              <a:ext cx="8842805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Basic </a:t>
              </a:r>
              <a:r>
                <a:rPr lang="en-US" sz="4000" dirty="0" smtClean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Scientists: Then and Now (You!)</a:t>
              </a:r>
              <a:endParaRPr lang="en-US" sz="4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35493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8223" t="14683" r="60874"/>
          <a:stretch/>
        </p:blipFill>
        <p:spPr>
          <a:xfrm>
            <a:off x="2280491" y="220336"/>
            <a:ext cx="7888077" cy="6533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492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151" t="31852" r="68916"/>
          <a:stretch/>
        </p:blipFill>
        <p:spPr>
          <a:xfrm>
            <a:off x="3007604" y="440675"/>
            <a:ext cx="8097399" cy="6195393"/>
          </a:xfrm>
          <a:prstGeom prst="rect">
            <a:avLst/>
          </a:prstGeom>
        </p:spPr>
      </p:pic>
      <p:sp>
        <p:nvSpPr>
          <p:cNvPr id="5" name="Explosion 2 4"/>
          <p:cNvSpPr/>
          <p:nvPr/>
        </p:nvSpPr>
        <p:spPr>
          <a:xfrm>
            <a:off x="-1" y="110169"/>
            <a:ext cx="3503365" cy="2412694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MEDIA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367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Learning Objectives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89809" y="1911922"/>
            <a:ext cx="10825656" cy="35394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To  review the basic structure of a research publication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To learn from an expert on tips to publish in high impact journals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To understand an Editor’s perspective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How to Title a piece of research work!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30780" y="5908034"/>
            <a:ext cx="700063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Disclaimer: Experience is the best teacher!</a:t>
            </a:r>
          </a:p>
          <a:p>
            <a:endParaRPr lang="en-US"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5564777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1979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371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270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31074" y="581627"/>
            <a:ext cx="1092272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Reviewers consider the following five criteria to be the most important in decisions about whether to accept manuscripts for publication: </a:t>
            </a:r>
          </a:p>
          <a:p>
            <a:pPr marL="342900" indent="-342900">
              <a:buAutoNum type="arabicParenR"/>
            </a:pPr>
            <a:r>
              <a:rPr lang="en-US" b="0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importance, timeliness, relevance, and prevalence of the problem addressed; </a:t>
            </a:r>
          </a:p>
          <a:p>
            <a:pPr marL="342900" indent="-342900">
              <a:buAutoNum type="arabicParenR"/>
            </a:pPr>
            <a:r>
              <a:rPr lang="en-US" b="0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the quality of the writing style (i.e., that it is well‐written, clear, straightforward, easy to follow, and logical); </a:t>
            </a:r>
          </a:p>
          <a:p>
            <a:pPr marL="342900" indent="-342900">
              <a:buAutoNum type="arabicParenR"/>
            </a:pPr>
            <a:r>
              <a:rPr lang="en-US" b="0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study design applied (i.e., that the design was appropriate, rigorous, and comprehensive); </a:t>
            </a:r>
          </a:p>
          <a:p>
            <a:pPr marL="342900" indent="-342900">
              <a:buAutoNum type="arabicParenR"/>
            </a:pPr>
            <a:r>
              <a:rPr lang="en-US" b="0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degree to which the literature review was thoughtful, focused, and up‐to‐date; </a:t>
            </a:r>
          </a:p>
          <a:p>
            <a:pPr marL="342900" indent="-342900">
              <a:buAutoNum type="arabicParenR"/>
            </a:pPr>
            <a:r>
              <a:rPr lang="en-US" b="0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use of a sufficiently large sample.</a:t>
            </a:r>
          </a:p>
          <a:p>
            <a:pPr marL="342900" indent="-342900">
              <a:buAutoNum type="arabicParenR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0" i="0" dirty="0" smtClean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0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b="0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easons that reviewers reject manuscripts.</a:t>
            </a:r>
          </a:p>
          <a:p>
            <a:pPr marL="342900" indent="-342900">
              <a:buAutoNum type="arabicParenR"/>
            </a:pPr>
            <a:r>
              <a:rPr lang="en-US" b="0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inappropriate, incomplete, or insufficiently described statistics; </a:t>
            </a:r>
          </a:p>
          <a:p>
            <a:pPr marL="342900" indent="-342900">
              <a:buAutoNum type="arabicParenR"/>
            </a:pPr>
            <a:r>
              <a:rPr lang="en-US" b="0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over‐interpretation of results; </a:t>
            </a:r>
          </a:p>
          <a:p>
            <a:pPr marL="342900" indent="-342900">
              <a:buAutoNum type="arabicParenR"/>
            </a:pPr>
            <a:r>
              <a:rPr lang="en-US" b="0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use of inappropriate, suboptimal, or insufficiently described populations or instruments; </a:t>
            </a:r>
          </a:p>
          <a:p>
            <a:pPr marL="342900" indent="-342900">
              <a:buAutoNum type="arabicParenR"/>
            </a:pPr>
            <a:r>
              <a:rPr lang="en-US" b="0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small or biased samples; </a:t>
            </a:r>
          </a:p>
          <a:p>
            <a:pPr marL="342900" indent="-342900">
              <a:buAutoNum type="arabicParenR"/>
            </a:pPr>
            <a:r>
              <a:rPr lang="en-US" b="0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text that is poorly written or difficult to follow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1993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498" y="2283093"/>
            <a:ext cx="11678195" cy="189475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MOTIVATION TO DO RESEARCH HAS CHANGED </a:t>
            </a:r>
            <a:br>
              <a:rPr lang="en-US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WHEREBY </a:t>
            </a:r>
            <a:br>
              <a:rPr lang="en-US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WAYS TO PUBLISH HAVE ALSO CHANGED</a:t>
            </a:r>
            <a:endParaRPr lang="en-US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485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2761307" y="2134723"/>
            <a:ext cx="9591199" cy="5009882"/>
            <a:chOff x="2461532" y="1731134"/>
            <a:chExt cx="9591199" cy="500988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l="12148" t="47135" r="43697" b="21113"/>
            <a:stretch/>
          </p:blipFill>
          <p:spPr>
            <a:xfrm>
              <a:off x="2461532" y="3120979"/>
              <a:ext cx="5383369" cy="2176531"/>
            </a:xfrm>
            <a:prstGeom prst="rect">
              <a:avLst/>
            </a:prstGeom>
          </p:spPr>
        </p:pic>
        <p:grpSp>
          <p:nvGrpSpPr>
            <p:cNvPr id="11" name="Group 10"/>
            <p:cNvGrpSpPr/>
            <p:nvPr/>
          </p:nvGrpSpPr>
          <p:grpSpPr>
            <a:xfrm>
              <a:off x="7798409" y="1731134"/>
              <a:ext cx="4254322" cy="5009882"/>
              <a:chOff x="7787427" y="1700011"/>
              <a:chExt cx="4254322" cy="5009882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7787427" y="1700011"/>
                <a:ext cx="4254322" cy="5009882"/>
                <a:chOff x="6048777" y="296215"/>
                <a:chExt cx="6143223" cy="7443988"/>
              </a:xfrm>
            </p:grpSpPr>
            <p:pic>
              <p:nvPicPr>
                <p:cNvPr id="6" name="Picture 5"/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12253" t="17073" r="37359" b="6834"/>
                <a:stretch/>
              </p:blipFill>
              <p:spPr>
                <a:xfrm>
                  <a:off x="6048777" y="2524259"/>
                  <a:ext cx="6143223" cy="5215944"/>
                </a:xfrm>
                <a:prstGeom prst="rect">
                  <a:avLst/>
                </a:prstGeom>
              </p:spPr>
            </p:pic>
            <p:pic>
              <p:nvPicPr>
                <p:cNvPr id="7" name="Picture 6"/>
                <p:cNvPicPr>
                  <a:picLocks noChangeAspect="1"/>
                </p:cNvPicPr>
                <p:nvPr/>
              </p:nvPicPr>
              <p:blipFill rotWithShape="1">
                <a:blip r:embed="rId4"/>
                <a:srcRect l="12781" t="36613" r="38099" b="5706"/>
                <a:stretch/>
              </p:blipFill>
              <p:spPr>
                <a:xfrm>
                  <a:off x="6113172" y="296215"/>
                  <a:ext cx="5988676" cy="3953814"/>
                </a:xfrm>
                <a:prstGeom prst="rect">
                  <a:avLst/>
                </a:prstGeom>
              </p:spPr>
            </p:pic>
          </p:grpSp>
          <p:sp>
            <p:nvSpPr>
              <p:cNvPr id="9" name="Rectangle 8"/>
              <p:cNvSpPr/>
              <p:nvPr/>
            </p:nvSpPr>
            <p:spPr>
              <a:xfrm>
                <a:off x="8268237" y="5962918"/>
                <a:ext cx="682580" cy="231820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3" name="Group 12"/>
          <p:cNvGrpSpPr/>
          <p:nvPr/>
        </p:nvGrpSpPr>
        <p:grpSpPr>
          <a:xfrm>
            <a:off x="233783" y="798234"/>
            <a:ext cx="9626478" cy="2634226"/>
            <a:chOff x="186264" y="180304"/>
            <a:chExt cx="9517487" cy="255001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5"/>
            <a:srcRect l="10352" t="13503" r="11584" b="49296"/>
            <a:stretch/>
          </p:blipFill>
          <p:spPr>
            <a:xfrm>
              <a:off x="186264" y="180304"/>
              <a:ext cx="9517487" cy="2550017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186264" y="963769"/>
              <a:ext cx="1791830" cy="272604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8385310" y="1422619"/>
              <a:ext cx="1318441" cy="246845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0" y="-183157"/>
            <a:ext cx="12192000" cy="1325563"/>
          </a:xfrm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Impactful research publication = Large team science?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 rot="20157532">
            <a:off x="743693" y="1816290"/>
            <a:ext cx="10419009" cy="26916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rgbClr val="00B050"/>
                </a:solidFill>
              </a:rPr>
              <a:t>COLLABORATIONS!</a:t>
            </a:r>
            <a:endParaRPr lang="en-US" sz="8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216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07434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C000"/>
                </a:solidFill>
              </a:rPr>
              <a:t>NO MATTER THE SIZE OF THE RESEARCH GROUPS, THE STRUCTURE OF A RESEARCH PAPER REMAINS THE SAME</a:t>
            </a:r>
            <a:endParaRPr lang="en-US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981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4854" y="2886892"/>
            <a:ext cx="4704806" cy="18662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9600" dirty="0" smtClean="0"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endParaRPr lang="en-US" sz="9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099457" y="152094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FFC000"/>
                </a:solidFill>
              </a:rPr>
              <a:t>THE LARGEST FACTOR DIFFERENTIATING</a:t>
            </a:r>
          </a:p>
          <a:p>
            <a:r>
              <a:rPr lang="en-US" b="1" dirty="0" smtClean="0">
                <a:solidFill>
                  <a:srgbClr val="FFC000"/>
                </a:solidFill>
              </a:rPr>
              <a:t>A GOOD PAPER FROM A BAD ONE IS:</a:t>
            </a:r>
            <a:endParaRPr lang="en-US" b="1" dirty="0">
              <a:solidFill>
                <a:srgbClr val="FFC00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929640" y="4293234"/>
            <a:ext cx="10515600" cy="2564766"/>
            <a:chOff x="929640" y="4293234"/>
            <a:chExt cx="10515600" cy="2564766"/>
          </a:xfrm>
        </p:grpSpPr>
        <p:sp>
          <p:nvSpPr>
            <p:cNvPr id="5" name="Title 1"/>
            <p:cNvSpPr txBox="1">
              <a:spLocks/>
            </p:cNvSpPr>
            <p:nvPr/>
          </p:nvSpPr>
          <p:spPr>
            <a:xfrm>
              <a:off x="929640" y="4293234"/>
              <a:ext cx="10515600" cy="132556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b="1" dirty="0" smtClean="0">
                  <a:solidFill>
                    <a:srgbClr val="FFC000"/>
                  </a:solidFill>
                </a:rPr>
                <a:t>THE SECOND LARGEST FACTOR DIFFERENTIATING</a:t>
              </a:r>
            </a:p>
            <a:p>
              <a:r>
                <a:rPr lang="en-US" b="1" dirty="0" smtClean="0">
                  <a:solidFill>
                    <a:srgbClr val="FFC000"/>
                  </a:solidFill>
                </a:rPr>
                <a:t>A GOOD PAPER FROM A BAD ONE IS:</a:t>
              </a:r>
              <a:endParaRPr lang="en-US" b="1" dirty="0">
                <a:solidFill>
                  <a:srgbClr val="FFC000"/>
                </a:solidFill>
              </a:endParaRPr>
            </a:p>
          </p:txBody>
        </p:sp>
        <p:sp>
          <p:nvSpPr>
            <p:cNvPr id="6" name="Content Placeholder 2"/>
            <p:cNvSpPr txBox="1">
              <a:spLocks/>
            </p:cNvSpPr>
            <p:nvPr/>
          </p:nvSpPr>
          <p:spPr>
            <a:xfrm>
              <a:off x="3377838" y="5618797"/>
              <a:ext cx="4704806" cy="1239203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85000" lnSpcReduction="1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sz="9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WRITING</a:t>
              </a:r>
              <a:endParaRPr lang="en-US" sz="9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784980" y="74209"/>
            <a:ext cx="636539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Bad data cannot be written well, </a:t>
            </a:r>
          </a:p>
          <a:p>
            <a:r>
              <a:rPr lang="en-US" sz="3600" dirty="0" smtClean="0"/>
              <a:t>good data can be written poorly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270613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Learning Objectives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89809" y="1911922"/>
            <a:ext cx="10825656" cy="35394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To  review the basic structure of a research publication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learn from an expert on tips to publish in high impact journals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2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understand an Editor’s perspective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2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Title a piece of research work!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5564777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858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815</TotalTime>
  <Words>1008</Words>
  <Application>Microsoft Office PowerPoint</Application>
  <PresentationFormat>Widescreen</PresentationFormat>
  <Paragraphs>195</Paragraphs>
  <Slides>45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2" baseType="lpstr">
      <vt:lpstr>Arial</vt:lpstr>
      <vt:lpstr>Arial Black</vt:lpstr>
      <vt:lpstr>Calibri</vt:lpstr>
      <vt:lpstr>Calibri Light</vt:lpstr>
      <vt:lpstr>FengardoNeue</vt:lpstr>
      <vt:lpstr>Segoe UI Emoji</vt:lpstr>
      <vt:lpstr>Office Theme</vt:lpstr>
      <vt:lpstr>PowerPoint Presentation</vt:lpstr>
      <vt:lpstr>Learning Objectives</vt:lpstr>
      <vt:lpstr>Clinician Scientist</vt:lpstr>
      <vt:lpstr>PowerPoint Presentation</vt:lpstr>
      <vt:lpstr>THE MOTIVATION TO DO RESEARCH HAS CHANGED   WHEREBY    THE WAYS TO PUBLISH HAVE ALSO CHANGED</vt:lpstr>
      <vt:lpstr>Impactful research publication = Large team science?</vt:lpstr>
      <vt:lpstr>NO MATTER THE SIZE OF THE RESEARCH GROUPS, THE STRUCTURE OF A RESEARCH PAPER REMAINS THE SAME</vt:lpstr>
      <vt:lpstr>PowerPoint Presentation</vt:lpstr>
      <vt:lpstr>Learning Objectives</vt:lpstr>
      <vt:lpstr>PowerPoint Presentation</vt:lpstr>
      <vt:lpstr>PowerPoint Presentation</vt:lpstr>
      <vt:lpstr>Learning Objectives</vt:lpstr>
      <vt:lpstr>PowerPoint Presentation</vt:lpstr>
      <vt:lpstr>PowerPoint Presentation</vt:lpstr>
      <vt:lpstr>Learning Objectives</vt:lpstr>
      <vt:lpstr>An Editor’s REAL job description</vt:lpstr>
      <vt:lpstr>AN EDITORS DAILY PRAYER</vt:lpstr>
      <vt:lpstr>PowerPoint Presentation</vt:lpstr>
      <vt:lpstr>PowerPoint Presentation</vt:lpstr>
      <vt:lpstr>“Begin with the end in mind” </vt:lpstr>
      <vt:lpstr>Tools for Marketing</vt:lpstr>
      <vt:lpstr>Learning Objectives</vt:lpstr>
      <vt:lpstr>PowerPoint Presentation</vt:lpstr>
      <vt:lpstr>LAB MEETING:     PLEASE LISTEN TO THE NEXT FEW SLIDES CAREFULLY </vt:lpstr>
      <vt:lpstr>BACKGROUND</vt:lpstr>
      <vt:lpstr>PowerPoint Presentation</vt:lpstr>
      <vt:lpstr>Bacteria in your gut control regulate your  blood pressure</vt:lpstr>
      <vt:lpstr>Purpose of the study:  To determine if salt increases BP via altering any circulating metabolites   (either from bacteria or from the host) </vt:lpstr>
      <vt:lpstr>NEW DATA (RESULT 1)</vt:lpstr>
      <vt:lpstr>PowerPoint Presentation</vt:lpstr>
      <vt:lpstr>MECHANISM: RENAL INFLAMMATION IS LOWERED BY THE  KETONE BODY BY A KEY PATHWAY OF LOWERING ACTIVATION OF A KEY COMPONENT OF INFLAMMATION : The Nlrp3 inflammasome</vt:lpstr>
      <vt:lpstr>DISCUSSION POINTS TO NOTE FROM THE LITERATURE</vt:lpstr>
      <vt:lpstr>EXERCISE INCREASES KETONE BODY PRODUCTION</vt:lpstr>
      <vt:lpstr>CALORIE RESTRICTION INCREASES KETONE BODY PRODUCTION</vt:lpstr>
      <vt:lpstr>HOW TO “BEGIN WITH THE END IN MIND”?</vt:lpstr>
      <vt:lpstr>PowerPoint Presentation</vt:lpstr>
      <vt:lpstr>BREAKOUT SESSION: 30 MINUTES</vt:lpstr>
      <vt:lpstr>PowerPoint Presentation</vt:lpstr>
      <vt:lpstr>COVER LETTER</vt:lpstr>
      <vt:lpstr>PowerPoint Presentation</vt:lpstr>
      <vt:lpstr>PowerPoint Presentation</vt:lpstr>
      <vt:lpstr>Learning Objectives</vt:lpstr>
      <vt:lpstr>PowerPoint Presentation</vt:lpstr>
      <vt:lpstr>PowerPoint Presentation</vt:lpstr>
      <vt:lpstr>PowerPoint Presentation</vt:lpstr>
    </vt:vector>
  </TitlesOfParts>
  <Company>The University of Toledo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Joe, Bina</dc:creator>
  <cp:lastModifiedBy>Joe, Bina</cp:lastModifiedBy>
  <cp:revision>34</cp:revision>
  <dcterms:created xsi:type="dcterms:W3CDTF">2018-10-17T15:41:26Z</dcterms:created>
  <dcterms:modified xsi:type="dcterms:W3CDTF">2018-10-18T16:28:39Z</dcterms:modified>
</cp:coreProperties>
</file>