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75" r:id="rId3"/>
    <p:sldId id="277" r:id="rId4"/>
    <p:sldId id="276" r:id="rId5"/>
    <p:sldId id="296" r:id="rId6"/>
    <p:sldId id="278" r:id="rId7"/>
    <p:sldId id="279" r:id="rId8"/>
    <p:sldId id="288" r:id="rId9"/>
    <p:sldId id="281" r:id="rId10"/>
    <p:sldId id="294" r:id="rId11"/>
    <p:sldId id="295" r:id="rId12"/>
    <p:sldId id="282" r:id="rId13"/>
    <p:sldId id="297" r:id="rId14"/>
    <p:sldId id="300" r:id="rId15"/>
    <p:sldId id="301" r:id="rId16"/>
    <p:sldId id="298" r:id="rId17"/>
    <p:sldId id="286" r:id="rId18"/>
    <p:sldId id="291" r:id="rId19"/>
    <p:sldId id="292" r:id="rId20"/>
    <p:sldId id="299" r:id="rId21"/>
    <p:sldId id="289" r:id="rId22"/>
    <p:sldId id="290" r:id="rId23"/>
    <p:sldId id="284" r:id="rId24"/>
    <p:sldId id="285" r:id="rId25"/>
    <p:sldId id="287" r:id="rId26"/>
    <p:sldId id="293" r:id="rId27"/>
    <p:sldId id="257" r:id="rId28"/>
    <p:sldId id="274" r:id="rId29"/>
    <p:sldId id="283" r:id="rId30"/>
  </p:sldIdLst>
  <p:sldSz cx="12192000" cy="6858000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ogland, Margaret A" initials="HMA" lastIdx="1" clrIdx="0">
    <p:extLst>
      <p:ext uri="{19B8F6BF-5375-455C-9EA6-DF929625EA0E}">
        <p15:presenceInfo xmlns:p15="http://schemas.microsoft.com/office/powerpoint/2012/main" userId="S-1-5-21-3961191902-3230811464-3159167730-1995609" providerId="AD"/>
      </p:ext>
    </p:extLst>
  </p:cmAuthor>
  <p:cmAuthor id="2" name="Hoogland, Margaret A" initials="HMA [2]" lastIdx="1" clrIdx="1">
    <p:extLst>
      <p:ext uri="{19B8F6BF-5375-455C-9EA6-DF929625EA0E}">
        <p15:presenceInfo xmlns:p15="http://schemas.microsoft.com/office/powerpoint/2012/main" userId="S::mhoogla@rockets.utoledo.edu::6d03bb74-518c-4ee7-b844-a957f082328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F12C0-92E7-4B61-947B-DECEF17C6DCE}" type="datetimeFigureOut">
              <a:rPr lang="en-US" smtClean="0"/>
              <a:t>8/14/19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538" y="3520924"/>
            <a:ext cx="7680127" cy="287987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CBF20-8938-48AE-8DFA-B6A15DB47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1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5CBF20-8938-48AE-8DFA-B6A15DB47E2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87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6BCBF-31FD-4357-B53E-FB1980BA2F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82573E-EA22-425F-8EC8-738426AEBD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69EB5-8D55-4947-BB66-0EA0A2EEE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2BA69-9A17-462D-8CB3-F0F9F70E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A6079-9D53-4CC9-BD11-F7880E4CE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86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DC138-9CB8-4D81-A284-61F659036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39DBE-1544-483E-91B8-563789AEF5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B5C9E-4DA0-48A5-A78D-149BE8F5A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D1974-8F34-481D-9870-14778512A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FC17F-68A2-4BCE-959D-BC58D17FB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65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15B13A-1742-446A-8CE3-FF3F254DE9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0A5C43-D101-45F3-84D1-B50A67CAB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00CDE-679B-4720-876B-50AC4AB18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9F7D5-C89B-4831-91A9-16501580C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EB2BD-058E-4CB3-A63A-D550E2CAD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2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FAEEA-82B9-4984-9CF3-A988D7126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D0FDB-EED1-4FA2-B6D3-BF140B397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D0F35-CAC3-4248-AFA4-07B6187C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3194C3-567E-46F3-A142-7C4A85DF4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FBBDC-48B1-48F7-AEB9-1A6543B65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77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A96C-C68E-40C3-80FD-FE1AA4BB3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53E5D-92A7-4851-AF7C-5AC66BC8CD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CA442-C816-4DE8-BB3B-6D3C0301C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C8081-64C7-477D-8CEC-05D23EC7D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6048B-B401-4AE9-B356-9ED5D7362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93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B6D18-0E7F-45DB-B749-4151380CF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2C86A-4F36-4AAB-A3C5-25F96518D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B69043-CCD8-4804-9138-185E62608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48D2B7-0756-4AB6-9B5B-759E9F6AE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7F332-20C2-4BB5-98F9-F869B05F2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E0F733-A084-47A8-84F7-832E98264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87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16FEF-8712-43E9-8DC0-E14E25F4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3CD11-D207-4388-9725-330E88DF41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A416BA-C2F4-4025-8DB4-DF5F0BFF2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EC5C78-BB60-4EDF-8947-01036EE77A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929EF9-63B4-4321-9D46-2ED15D0C26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03EBC4-AF1A-4C00-85C7-0866D1FD8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285A4F-6804-45B1-A1BD-6CC96318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49395D-A2DF-4D26-9467-EEB71BE52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81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B411E-ADA9-4139-8B15-D89555136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85B691-FF50-4B8F-B633-59E80652B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FEEF55-9496-4036-AB85-5480AD78B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19699F-E19A-4BAD-AA17-5282D866F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269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7242BB-8DAB-43FE-8281-96D4573F7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A49539-A8A7-48A7-8DF8-8D11F092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5FA8ED-9D66-4305-A245-87A1AA889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6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9C1AE-A754-4453-B21E-A3F6BE52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3DDF9-455A-405B-A727-87C5DD478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A7C12B-B178-4566-ADB0-ABC9493FD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D9553-B3FB-4774-91DA-DC6491CC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21D23-DD9E-4A2F-B97D-BF7F66FC0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60284-64BA-496A-848C-69D925694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57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F302F-5722-4C77-AC44-90A685AFF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D168C9-7BE5-42FA-97D3-EE239E990C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E94E5-8A49-49C0-9135-AF254681D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3F527-485B-407E-8665-CEB5BE789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D09B7-AF77-4AB6-AA7E-C6EC181B1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40315-7865-413E-B9B4-98C3BA8C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9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26BE2E-FBBA-47FD-9CB7-7D02EB334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FBC5E-D275-4472-9249-ACB141232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B0430-1BEA-4602-BEEA-60B11FD823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53A06-31BF-4578-A915-1444CCD11A75}" type="datetimeFigureOut">
              <a:rPr lang="en-US" smtClean="0"/>
              <a:t>8/14/19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D5E51-E564-413B-A1C4-64A9EAB0B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58536-23F7-4553-AC11-BAFC970A52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B9C50-4266-4CC9-BCDA-190158008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0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rgaret.hoogland@utoledo.edu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A4608-5B95-4681-93FC-EC4D43D355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901" y="150829"/>
            <a:ext cx="11359299" cy="2790334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Ask the Librarian! How to Utilize Library Resources for Research and Training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C7BF2-6958-4E28-83E0-A8A68908D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223967"/>
            <a:ext cx="9144000" cy="2033833"/>
          </a:xfrm>
        </p:spPr>
        <p:txBody>
          <a:bodyPr>
            <a:noAutofit/>
          </a:bodyPr>
          <a:lstStyle/>
          <a:p>
            <a:endParaRPr lang="en-US" sz="1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Margaret Hoogland, MLS, AHIP</a:t>
            </a:r>
          </a:p>
          <a:p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margaret.hoogland@utoledo.edu</a:t>
            </a:r>
          </a:p>
          <a:p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August 2019</a:t>
            </a:r>
          </a:p>
        </p:txBody>
      </p:sp>
    </p:spTree>
    <p:extLst>
      <p:ext uri="{BB962C8B-B14F-4D97-AF65-F5344CB8AC3E}">
        <p14:creationId xmlns:p14="http://schemas.microsoft.com/office/powerpoint/2010/main" val="806860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6AF08-3CAF-4A50-9D8D-B28D51338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56"/>
            <a:ext cx="10515600" cy="1325563"/>
          </a:xfrm>
        </p:spPr>
        <p:txBody>
          <a:bodyPr>
            <a:noAutofit/>
          </a:bodyPr>
          <a:lstStyle/>
          <a:p>
            <a:r>
              <a:rPr lang="en-US" sz="8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Customized Websites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95D0E-EFEE-4EE9-A170-D3D5EBDEAE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37219"/>
            <a:ext cx="10726783" cy="4687797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 an e-book, print book, or app for your specialty.</a:t>
            </a: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to your professional association website.</a:t>
            </a: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Investigate the journal requirements for submitting a poster or paper abstract.</a:t>
            </a:r>
          </a:p>
          <a:p>
            <a:pPr marL="0" indent="0">
              <a:buNone/>
            </a:pP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93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199D5-EE7B-4049-840E-C9BF2156D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033"/>
            <a:ext cx="10515600" cy="915035"/>
          </a:xfrm>
          <a:noFill/>
          <a:ln w="63500"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libguides.utoledo.edu/md/</a:t>
            </a:r>
            <a:r>
              <a:rPr lang="en-U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familymedicine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0890CF-A9FA-45D8-9E68-643C89C84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1813" y="1148212"/>
            <a:ext cx="5349410" cy="5465702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89E222A-BAD7-4CF2-8D6F-F8922D23673F}"/>
              </a:ext>
            </a:extLst>
          </p:cNvPr>
          <p:cNvCxnSpPr>
            <a:cxnSpLocks/>
          </p:cNvCxnSpPr>
          <p:nvPr/>
        </p:nvCxnSpPr>
        <p:spPr>
          <a:xfrm flipV="1">
            <a:off x="2926080" y="1598894"/>
            <a:ext cx="3095733" cy="1724297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62758FB-1039-4DCA-B572-D32A02C8F310}"/>
              </a:ext>
            </a:extLst>
          </p:cNvPr>
          <p:cNvCxnSpPr>
            <a:cxnSpLocks/>
          </p:cNvCxnSpPr>
          <p:nvPr/>
        </p:nvCxnSpPr>
        <p:spPr>
          <a:xfrm>
            <a:off x="2926080" y="3662825"/>
            <a:ext cx="3095733" cy="2542903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8BCB930E-29EE-4CB8-8896-C7C9D38FD5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0777" y="1149837"/>
            <a:ext cx="2039332" cy="55343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66F8C35-0CAD-489F-AEFD-4EFD9F6E915A}"/>
              </a:ext>
            </a:extLst>
          </p:cNvPr>
          <p:cNvSpPr/>
          <p:nvPr/>
        </p:nvSpPr>
        <p:spPr>
          <a:xfrm>
            <a:off x="754806" y="2643742"/>
            <a:ext cx="2039331" cy="304799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DDE1A11-8326-46EC-9A03-468D61669D1C}"/>
              </a:ext>
            </a:extLst>
          </p:cNvPr>
          <p:cNvSpPr/>
          <p:nvPr/>
        </p:nvSpPr>
        <p:spPr>
          <a:xfrm>
            <a:off x="799006" y="4691191"/>
            <a:ext cx="1995130" cy="317863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C094F84-64F9-429E-B303-1B4DC4FD5B61}"/>
              </a:ext>
            </a:extLst>
          </p:cNvPr>
          <p:cNvSpPr/>
          <p:nvPr/>
        </p:nvSpPr>
        <p:spPr>
          <a:xfrm>
            <a:off x="799006" y="1219200"/>
            <a:ext cx="759828" cy="304800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AC48D2C7-216A-43CC-8861-47B1D8F776E5}"/>
              </a:ext>
            </a:extLst>
          </p:cNvPr>
          <p:cNvSpPr/>
          <p:nvPr/>
        </p:nvSpPr>
        <p:spPr>
          <a:xfrm>
            <a:off x="799006" y="1712230"/>
            <a:ext cx="2039331" cy="304799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7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05905-FAD6-49EF-8363-4F280F15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463" y="107005"/>
            <a:ext cx="11789923" cy="11968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LIBRARY SERVICES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7C2E75-3E4F-4A35-A1AC-FF69D35C850C}"/>
              </a:ext>
            </a:extLst>
          </p:cNvPr>
          <p:cNvSpPr txBox="1"/>
          <p:nvPr/>
        </p:nvSpPr>
        <p:spPr>
          <a:xfrm>
            <a:off x="627337" y="1611200"/>
            <a:ext cx="1097061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 Searches</a:t>
            </a: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Citation Management</a:t>
            </a: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Writing Assistance</a:t>
            </a: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8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85FC9-2AB2-426C-B743-A65337CB2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963"/>
            <a:ext cx="10515600" cy="941154"/>
          </a:xfrm>
        </p:spPr>
        <p:txBody>
          <a:bodyPr>
            <a:noAutofit/>
          </a:bodyPr>
          <a:lstStyle/>
          <a:p>
            <a:pPr algn="ctr"/>
            <a:r>
              <a:rPr lang="en-US" sz="6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Strategy – Example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20043F-BBF1-4238-9A6A-FD9196A284EE}"/>
              </a:ext>
            </a:extLst>
          </p:cNvPr>
          <p:cNvSpPr txBox="1"/>
          <p:nvPr/>
        </p:nvSpPr>
        <p:spPr>
          <a:xfrm>
            <a:off x="1119051" y="1750422"/>
            <a:ext cx="995389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("Hallucinations"[Mesh] OR pseudo hallucinations[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tiab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OR non-psychotic hallucinations[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tiab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OR non psychotic hallucinations[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tiab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]) AND pediatrics</a:t>
            </a:r>
          </a:p>
          <a:p>
            <a:endParaRPr lang="en-US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2C7FC9-7030-48C0-9FE6-E27FE3A58231}"/>
              </a:ext>
            </a:extLst>
          </p:cNvPr>
          <p:cNvSpPr/>
          <p:nvPr/>
        </p:nvSpPr>
        <p:spPr>
          <a:xfrm>
            <a:off x="4772296" y="1864302"/>
            <a:ext cx="1471749" cy="53993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B536BCD-245F-457A-ACC6-D20A6C8257F9}"/>
              </a:ext>
            </a:extLst>
          </p:cNvPr>
          <p:cNvSpPr/>
          <p:nvPr/>
        </p:nvSpPr>
        <p:spPr>
          <a:xfrm>
            <a:off x="4066903" y="3014539"/>
            <a:ext cx="1097279" cy="64783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5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85FC9-2AB2-426C-B743-A65337CB2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8963"/>
            <a:ext cx="10515600" cy="941154"/>
          </a:xfrm>
        </p:spPr>
        <p:txBody>
          <a:bodyPr>
            <a:noAutofit/>
          </a:bodyPr>
          <a:lstStyle/>
          <a:p>
            <a:pPr algn="ctr"/>
            <a:r>
              <a:rPr lang="en-US" sz="6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Search Strategy – Example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65AD64-A287-4A04-AFF8-D83CE4BD2470}"/>
              </a:ext>
            </a:extLst>
          </p:cNvPr>
          <p:cNvSpPr/>
          <p:nvPr/>
        </p:nvSpPr>
        <p:spPr>
          <a:xfrm>
            <a:off x="304801" y="1597833"/>
            <a:ext cx="11049000" cy="4010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(immune related adverse events[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irAE's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thyroiditis[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endocrinopathies[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rash[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colitis[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pneumonitis[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hypophysitis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nephritis[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hepatitis[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]) AND (checkpoint inhibitors[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nivolumab[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pembrolizumab[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ipilimumab[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durvalumab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atezolizumab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avelumab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]) AND (response rates[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clinical efficacy[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 OR patient outcomes[</a:t>
            </a:r>
            <a:r>
              <a:rPr lang="en-US" sz="30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tiab</a:t>
            </a:r>
            <a:r>
              <a:rPr lang="en-US" sz="3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1442411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6AC4-D511-4CAE-954A-0ABDC95C8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7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 for 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CE04E-1D7B-42B3-8732-FE700BF88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5955"/>
            <a:ext cx="10515600" cy="4879975"/>
          </a:xfrm>
        </p:spPr>
        <p:txBody>
          <a:bodyPr>
            <a:normAutofit/>
          </a:bodyPr>
          <a:lstStyle/>
          <a:p>
            <a:pPr marL="914400" indent="-914400">
              <a:buAutoNum type="arabicParenR"/>
            </a:pPr>
            <a:r>
              <a:rPr lang="en-US" sz="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like (similar) terms together</a:t>
            </a:r>
          </a:p>
          <a:p>
            <a:pPr marL="914400" indent="-914400">
              <a:buAutoNum type="arabicParenR"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arenR" startAt="2"/>
            </a:pPr>
            <a:r>
              <a:rPr lang="en-US" sz="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parentheses and connectors to organize your terms</a:t>
            </a:r>
          </a:p>
          <a:p>
            <a:pPr marL="914400" indent="-914400">
              <a:buAutoNum type="arabicParenR" startAt="2"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AutoNum type="arabicParenR"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indent="-914400">
              <a:buFont typeface="+mj-lt"/>
              <a:buAutoNum type="arabicParenR" startAt="3"/>
            </a:pPr>
            <a:r>
              <a:rPr lang="en-US" sz="5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Practice, Practice, Practice!</a:t>
            </a:r>
          </a:p>
        </p:txBody>
      </p:sp>
    </p:spTree>
    <p:extLst>
      <p:ext uri="{BB962C8B-B14F-4D97-AF65-F5344CB8AC3E}">
        <p14:creationId xmlns:p14="http://schemas.microsoft.com/office/powerpoint/2010/main" val="284696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1A5E610-E571-42BB-9E6A-9D915C1D51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867321"/>
              </p:ext>
            </p:extLst>
          </p:nvPr>
        </p:nvGraphicFramePr>
        <p:xfrm>
          <a:off x="1" y="-182879"/>
          <a:ext cx="12191999" cy="7069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1451">
                  <a:extLst>
                    <a:ext uri="{9D8B030D-6E8A-4147-A177-3AD203B41FA5}">
                      <a16:colId xmlns:a16="http://schemas.microsoft.com/office/drawing/2014/main" val="2782774559"/>
                    </a:ext>
                  </a:extLst>
                </a:gridCol>
                <a:gridCol w="4535068">
                  <a:extLst>
                    <a:ext uri="{9D8B030D-6E8A-4147-A177-3AD203B41FA5}">
                      <a16:colId xmlns:a16="http://schemas.microsoft.com/office/drawing/2014/main" val="1729692908"/>
                    </a:ext>
                  </a:extLst>
                </a:gridCol>
                <a:gridCol w="1651492">
                  <a:extLst>
                    <a:ext uri="{9D8B030D-6E8A-4147-A177-3AD203B41FA5}">
                      <a16:colId xmlns:a16="http://schemas.microsoft.com/office/drawing/2014/main" val="978949557"/>
                    </a:ext>
                  </a:extLst>
                </a:gridCol>
                <a:gridCol w="4153988">
                  <a:extLst>
                    <a:ext uri="{9D8B030D-6E8A-4147-A177-3AD203B41FA5}">
                      <a16:colId xmlns:a16="http://schemas.microsoft.com/office/drawing/2014/main" val="2449007902"/>
                    </a:ext>
                  </a:extLst>
                </a:gridCol>
              </a:tblGrid>
              <a:tr h="1115307"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3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Shortcuts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3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does it do?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Typical Impact on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2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What do librarians call it?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394926"/>
                  </a:ext>
                </a:extLst>
              </a:tr>
              <a:tr h="61957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5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tiab</a:t>
                      </a:r>
                      <a:r>
                        <a:rPr lang="en-US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 searches the databases for terms in the  title/abstract of articles.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Reduces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Title/Abstract Limiter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3397338"/>
                  </a:ext>
                </a:extLst>
              </a:tr>
              <a:tr h="61957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[mesh]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indicates a MESH term in PubMed and it is placed immediately after the term.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Reduces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MESH (Medical Subject Headings)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409455"/>
                  </a:ext>
                </a:extLst>
              </a:tr>
              <a:tr h="619570">
                <a:tc>
                  <a:txBody>
                    <a:bodyPr/>
                    <a:lstStyle/>
                    <a:p>
                      <a:pPr algn="ctr"/>
                      <a:endParaRPr lang="en-US" sz="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 restricts the database to locating terms in the articles before and after this connector.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Reduces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 Operator</a:t>
                      </a:r>
                    </a:p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Connector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26151"/>
                  </a:ext>
                </a:extLst>
              </a:tr>
              <a:tr h="75358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</a:t>
                      </a:r>
                    </a:p>
                    <a:p>
                      <a:pPr algn="ctr"/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(i.e. Either/Or)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Articles with terms on either side of the connector will be retrieved.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 Operator</a:t>
                      </a:r>
                    </a:p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Connector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866763"/>
                  </a:ext>
                </a:extLst>
              </a:tr>
              <a:tr h="619570">
                <a:tc>
                  <a:txBody>
                    <a:bodyPr/>
                    <a:lstStyle/>
                    <a:p>
                      <a:pPr algn="ctr"/>
                      <a:endParaRPr lang="en-US" sz="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Articles with terms following this connector are excluded.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Drastically Reduces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Boolean Operator</a:t>
                      </a:r>
                    </a:p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Connector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623389"/>
                  </a:ext>
                </a:extLst>
              </a:tr>
              <a:tr h="88510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 (Adjacent)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 indicates term(s) must be adjacent to another terms within an article to be retrieved.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Drastically reduces </a:t>
                      </a:r>
                    </a:p>
                    <a:p>
                      <a:endParaRPr lang="en-US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5855246"/>
                  </a:ext>
                </a:extLst>
              </a:tr>
              <a:tr h="602869">
                <a:tc>
                  <a:txBody>
                    <a:bodyPr/>
                    <a:lstStyle/>
                    <a:p>
                      <a:r>
                        <a:rPr lang="en-US" sz="2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w/3 (Within 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 indicates the two terms must be within 3 words of each other.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Usually reduces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1003"/>
                  </a:ext>
                </a:extLst>
              </a:tr>
              <a:tr h="602869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*,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These are used to indicate variations of a term.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Usually increases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Truncation Symbols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752111"/>
                  </a:ext>
                </a:extLst>
              </a:tr>
              <a:tr h="602869">
                <a:tc>
                  <a:txBody>
                    <a:bodyPr/>
                    <a:lstStyle/>
                    <a:p>
                      <a:r>
                        <a:rPr lang="en-US" sz="1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 (Explode)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 is used to include similar terms to the one a searcher selects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Usually increases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5584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41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942B2-D6E0-4302-AA06-9B89A0F73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95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of 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61E3E-9EC2-4718-851C-CBA13D2F1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29" y="1825625"/>
            <a:ext cx="11727542" cy="435133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Locate the Impact Factor of Journals</a:t>
            </a: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Determine your H-Index</a:t>
            </a: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Compare/Contrast Scholarly Activity</a:t>
            </a:r>
          </a:p>
          <a:p>
            <a:pPr marL="457200" lvl="1" indent="0">
              <a:buNone/>
            </a:pPr>
            <a:endParaRPr lang="en-US" sz="5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87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67B09-4AD5-4B37-9896-0CEE87FBE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605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Reproducibility </a:t>
            </a:r>
          </a:p>
        </p:txBody>
      </p:sp>
      <p:pic>
        <p:nvPicPr>
          <p:cNvPr id="1026" name="Picture 2" descr="File:Balance - Scales of Justice (PSF).png">
            <a:extLst>
              <a:ext uri="{FF2B5EF4-FFF2-40B4-BE49-F238E27FC236}">
                <a16:creationId xmlns:a16="http://schemas.microsoft.com/office/drawing/2014/main" id="{1BBA66BB-88CA-48B0-B149-B41DECBC75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1451" y="1681214"/>
            <a:ext cx="4038598" cy="433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CA43E47-96D5-4B56-98BB-23D8D2E1FDC6}"/>
              </a:ext>
            </a:extLst>
          </p:cNvPr>
          <p:cNvCxnSpPr>
            <a:cxnSpLocks/>
          </p:cNvCxnSpPr>
          <p:nvPr/>
        </p:nvCxnSpPr>
        <p:spPr>
          <a:xfrm>
            <a:off x="3219450" y="3143250"/>
            <a:ext cx="1209675" cy="87630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DA7AAD5-8B28-4D5F-BCCD-0E16D8757ECB}"/>
              </a:ext>
            </a:extLst>
          </p:cNvPr>
          <p:cNvCxnSpPr>
            <a:cxnSpLocks/>
          </p:cNvCxnSpPr>
          <p:nvPr/>
        </p:nvCxnSpPr>
        <p:spPr>
          <a:xfrm flipH="1">
            <a:off x="7648580" y="3162300"/>
            <a:ext cx="1333495" cy="87630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D507036-BCAF-45FB-AD01-6C51B2732B3A}"/>
              </a:ext>
            </a:extLst>
          </p:cNvPr>
          <p:cNvSpPr txBox="1"/>
          <p:nvPr/>
        </p:nvSpPr>
        <p:spPr>
          <a:xfrm>
            <a:off x="8913018" y="2465776"/>
            <a:ext cx="26574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B6810A-AB8D-464F-864F-2114EDD2C5F7}"/>
              </a:ext>
            </a:extLst>
          </p:cNvPr>
          <p:cNvSpPr txBox="1"/>
          <p:nvPr/>
        </p:nvSpPr>
        <p:spPr>
          <a:xfrm>
            <a:off x="228600" y="2494351"/>
            <a:ext cx="31646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Quantity</a:t>
            </a:r>
          </a:p>
        </p:txBody>
      </p:sp>
    </p:spTree>
    <p:extLst>
      <p:ext uri="{BB962C8B-B14F-4D97-AF65-F5344CB8AC3E}">
        <p14:creationId xmlns:p14="http://schemas.microsoft.com/office/powerpoint/2010/main" val="89920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F278A-3DA8-4AD8-B08E-0948A9194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900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Discoverability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F77D5-4C51-41B6-87FE-38B46397A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275" y="1514203"/>
            <a:ext cx="11058525" cy="458152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Quality Journals</a:t>
            </a: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4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1. Academic Medicine </a:t>
            </a: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4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2. New England Journal of Medicine </a:t>
            </a: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Researcher ID, ORCID</a:t>
            </a: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Indexing (e.g. Is it in PubMed?)</a:t>
            </a: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02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C38E0-BCC5-4F51-ADD3-A4B6AC230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" y="0"/>
            <a:ext cx="12060025" cy="137631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5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en-US" sz="5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MEETING OR STUDY ROOMS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3D2F33-6761-4CB7-93AB-416F2B39B802}"/>
              </a:ext>
            </a:extLst>
          </p:cNvPr>
          <p:cNvSpPr/>
          <p:nvPr/>
        </p:nvSpPr>
        <p:spPr>
          <a:xfrm>
            <a:off x="1216058" y="1230199"/>
            <a:ext cx="302600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MLB 517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91F63D-6AA2-4DB5-9B67-307BE02C2FD8}"/>
              </a:ext>
            </a:extLst>
          </p:cNvPr>
          <p:cNvSpPr/>
          <p:nvPr/>
        </p:nvSpPr>
        <p:spPr>
          <a:xfrm>
            <a:off x="7004115" y="1216054"/>
            <a:ext cx="3291527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MLB 520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CFB658-6D58-4C0C-B3E1-BD60C23E92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075" y="2198638"/>
            <a:ext cx="4410088" cy="330756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95158AC-3D25-45DD-99A8-36A2341159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483" y="2198638"/>
            <a:ext cx="4435227" cy="332642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0618D5-4E8E-4F1A-8342-14975F5C6807}"/>
              </a:ext>
            </a:extLst>
          </p:cNvPr>
          <p:cNvSpPr txBox="1"/>
          <p:nvPr/>
        </p:nvSpPr>
        <p:spPr>
          <a:xfrm>
            <a:off x="628232" y="6004874"/>
            <a:ext cx="10410554" cy="477054"/>
          </a:xfrm>
          <a:prstGeom prst="rect">
            <a:avLst/>
          </a:prstGeom>
          <a:noFill/>
          <a:ln w="5715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Schedule by </a:t>
            </a:r>
            <a:r>
              <a:rPr lang="en-US" sz="2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emailing</a:t>
            </a:r>
            <a:r>
              <a:rPr lang="en-US" sz="2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margaret.hoogland@utoledo.edu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2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calling</a:t>
            </a:r>
            <a:r>
              <a:rPr lang="en-US" sz="2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419.383.4214 </a:t>
            </a:r>
          </a:p>
        </p:txBody>
      </p:sp>
    </p:spTree>
    <p:extLst>
      <p:ext uri="{BB962C8B-B14F-4D97-AF65-F5344CB8AC3E}">
        <p14:creationId xmlns:p14="http://schemas.microsoft.com/office/powerpoint/2010/main" val="4245868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80C0B-D8B5-4387-B6B5-22F824A98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9463"/>
            <a:ext cx="10515600" cy="44875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Impact Factor</a:t>
            </a:r>
          </a:p>
          <a:p>
            <a:pPr marL="0" indent="0">
              <a:buNone/>
            </a:pPr>
            <a:endParaRPr lang="en-US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Altmetric</a:t>
            </a:r>
            <a:endParaRPr lang="en-US" sz="4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Media (e.g. Twitter, Blogs, </a:t>
            </a:r>
            <a:r>
              <a:rPr lang="en-US" sz="45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Digital Object Identifier (DOI)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874A068-154E-4B18-BC9F-94EFE01CA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074" y="18255"/>
            <a:ext cx="11329852" cy="1325563"/>
          </a:xfrm>
        </p:spPr>
        <p:txBody>
          <a:bodyPr>
            <a:noAutofit/>
          </a:bodyPr>
          <a:lstStyle/>
          <a:p>
            <a:r>
              <a:rPr lang="en-US" sz="6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Discoverability Factors</a:t>
            </a:r>
          </a:p>
        </p:txBody>
      </p:sp>
    </p:spTree>
    <p:extLst>
      <p:ext uri="{BB962C8B-B14F-4D97-AF65-F5344CB8AC3E}">
        <p14:creationId xmlns:p14="http://schemas.microsoft.com/office/powerpoint/2010/main" val="312065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6DA81-078C-D544-98A8-E366619FC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3" y="31298"/>
            <a:ext cx="11727543" cy="1325563"/>
          </a:xfrm>
        </p:spPr>
        <p:txBody>
          <a:bodyPr>
            <a:noAutofit/>
          </a:bodyPr>
          <a:lstStyle/>
          <a:p>
            <a:pPr algn="ctr"/>
            <a:r>
              <a:rPr lang="en-US" sz="6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Print Decision Making Process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E617477-B11C-BA43-86DF-F1BA4D6D6059}"/>
              </a:ext>
            </a:extLst>
          </p:cNvPr>
          <p:cNvSpPr/>
          <p:nvPr/>
        </p:nvSpPr>
        <p:spPr>
          <a:xfrm>
            <a:off x="217713" y="3273648"/>
            <a:ext cx="2387602" cy="132556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08D261-FBAB-0541-8400-247733AE5DD7}"/>
              </a:ext>
            </a:extLst>
          </p:cNvPr>
          <p:cNvSpPr/>
          <p:nvPr/>
        </p:nvSpPr>
        <p:spPr>
          <a:xfrm>
            <a:off x="3087915" y="2484998"/>
            <a:ext cx="2859311" cy="2902861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$1500 Budget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9E1D2DE-1450-1140-A4C8-27583BE9A282}"/>
              </a:ext>
            </a:extLst>
          </p:cNvPr>
          <p:cNvSpPr/>
          <p:nvPr/>
        </p:nvSpPr>
        <p:spPr>
          <a:xfrm>
            <a:off x="6429826" y="4314371"/>
            <a:ext cx="5515430" cy="132556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Day Reserve</a:t>
            </a:r>
          </a:p>
        </p:txBody>
      </p:sp>
      <p:sp>
        <p:nvSpPr>
          <p:cNvPr id="7" name="Rounded Rectangle 5">
            <a:extLst>
              <a:ext uri="{FF2B5EF4-FFF2-40B4-BE49-F238E27FC236}">
                <a16:creationId xmlns:a16="http://schemas.microsoft.com/office/drawing/2014/main" id="{5EEAC5FD-3E23-423E-8DBD-482A3DCC764F}"/>
              </a:ext>
            </a:extLst>
          </p:cNvPr>
          <p:cNvSpPr/>
          <p:nvPr/>
        </p:nvSpPr>
        <p:spPr>
          <a:xfrm>
            <a:off x="6429826" y="1743075"/>
            <a:ext cx="5515429" cy="1857375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8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Hour Reserve  </a:t>
            </a:r>
          </a:p>
        </p:txBody>
      </p:sp>
    </p:spTree>
    <p:extLst>
      <p:ext uri="{BB962C8B-B14F-4D97-AF65-F5344CB8AC3E}">
        <p14:creationId xmlns:p14="http://schemas.microsoft.com/office/powerpoint/2010/main" val="2681015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6DA81-078C-D544-98A8-E366619FC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713" y="31299"/>
            <a:ext cx="11727543" cy="1065982"/>
          </a:xfrm>
        </p:spPr>
        <p:txBody>
          <a:bodyPr>
            <a:noAutofit/>
          </a:bodyPr>
          <a:lstStyle/>
          <a:p>
            <a:pPr algn="ctr"/>
            <a:r>
              <a:rPr lang="en-US" sz="5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Decision Making Process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FE617477-B11C-BA43-86DF-F1BA4D6D6059}"/>
              </a:ext>
            </a:extLst>
          </p:cNvPr>
          <p:cNvSpPr/>
          <p:nvPr/>
        </p:nvSpPr>
        <p:spPr>
          <a:xfrm>
            <a:off x="217713" y="3273648"/>
            <a:ext cx="2387602" cy="132556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Request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08D261-FBAB-0541-8400-247733AE5DD7}"/>
              </a:ext>
            </a:extLst>
          </p:cNvPr>
          <p:cNvSpPr/>
          <p:nvPr/>
        </p:nvSpPr>
        <p:spPr>
          <a:xfrm>
            <a:off x="2960916" y="3122097"/>
            <a:ext cx="4153988" cy="1869288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Committee Meets</a:t>
            </a: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E9D6C610-6A9C-42AE-8D98-A46B4242C317}"/>
              </a:ext>
            </a:extLst>
          </p:cNvPr>
          <p:cNvSpPr/>
          <p:nvPr/>
        </p:nvSpPr>
        <p:spPr>
          <a:xfrm>
            <a:off x="8434258" y="3239990"/>
            <a:ext cx="2387602" cy="132556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Renew</a:t>
            </a: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8575DC05-7886-49D4-BD06-824078C49897}"/>
              </a:ext>
            </a:extLst>
          </p:cNvPr>
          <p:cNvSpPr/>
          <p:nvPr/>
        </p:nvSpPr>
        <p:spPr>
          <a:xfrm>
            <a:off x="8434258" y="1358755"/>
            <a:ext cx="2387602" cy="132556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Cancel</a:t>
            </a:r>
          </a:p>
        </p:txBody>
      </p:sp>
      <p:sp>
        <p:nvSpPr>
          <p:cNvPr id="9" name="Rounded Rectangle 3">
            <a:extLst>
              <a:ext uri="{FF2B5EF4-FFF2-40B4-BE49-F238E27FC236}">
                <a16:creationId xmlns:a16="http://schemas.microsoft.com/office/drawing/2014/main" id="{DFF93E84-7DF7-41AE-AEA1-6FB6EE262F45}"/>
              </a:ext>
            </a:extLst>
          </p:cNvPr>
          <p:cNvSpPr/>
          <p:nvPr/>
        </p:nvSpPr>
        <p:spPr>
          <a:xfrm>
            <a:off x="8434258" y="5202593"/>
            <a:ext cx="2387602" cy="132556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5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Acquire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556937-95F5-473C-901A-D9161250AFC4}"/>
              </a:ext>
            </a:extLst>
          </p:cNvPr>
          <p:cNvCxnSpPr>
            <a:cxnSpLocks/>
          </p:cNvCxnSpPr>
          <p:nvPr/>
        </p:nvCxnSpPr>
        <p:spPr>
          <a:xfrm flipV="1">
            <a:off x="7114904" y="2186893"/>
            <a:ext cx="1173480" cy="935204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E21A6D7-C336-450D-8917-7209962E94AE}"/>
              </a:ext>
            </a:extLst>
          </p:cNvPr>
          <p:cNvCxnSpPr>
            <a:cxnSpLocks/>
          </p:cNvCxnSpPr>
          <p:nvPr/>
        </p:nvCxnSpPr>
        <p:spPr>
          <a:xfrm flipV="1">
            <a:off x="7191104" y="3902771"/>
            <a:ext cx="1173480" cy="33659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E8F4EEE-1AEC-46D8-86F0-923497D8B28F}"/>
              </a:ext>
            </a:extLst>
          </p:cNvPr>
          <p:cNvCxnSpPr>
            <a:cxnSpLocks/>
          </p:cNvCxnSpPr>
          <p:nvPr/>
        </p:nvCxnSpPr>
        <p:spPr>
          <a:xfrm>
            <a:off x="7114904" y="4949722"/>
            <a:ext cx="1249680" cy="850187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2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942B2-D6E0-4302-AA06-9B89A0F73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795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180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61E3E-9EC2-4718-851C-CBA13D2F116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Required System</a:t>
            </a: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lvl="1" indent="-401638"/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Tenure &amp; Promotion</a:t>
            </a: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1963" lvl="1" indent="-401638"/>
            <a:r>
              <a:rPr lang="en-US" sz="5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Reports of Professional Activities</a:t>
            </a: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998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942B2-D6E0-4302-AA06-9B89A0F73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096" y="60866"/>
            <a:ext cx="11527981" cy="1018994"/>
          </a:xfrm>
        </p:spPr>
        <p:txBody>
          <a:bodyPr>
            <a:noAutofit/>
          </a:bodyPr>
          <a:lstStyle/>
          <a:p>
            <a:pPr algn="ctr"/>
            <a:r>
              <a:rPr lang="en-US" sz="5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180: Faculty Responsibilities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61E3E-9EC2-4718-851C-CBA13D2F1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097" y="1184366"/>
            <a:ext cx="10848703" cy="4992597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457200" lvl="1" indent="-344488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344488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344488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344488">
              <a:buNone/>
            </a:pP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Profile Tab</a:t>
            </a:r>
          </a:p>
          <a:p>
            <a:pPr marL="457200" lvl="1" indent="-282575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282575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282575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-282575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573088">
              <a:buNone/>
            </a:pP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Activities Tab</a:t>
            </a:r>
          </a:p>
          <a:p>
            <a:pPr lvl="1" indent="-573088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573088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1688" lvl="1" indent="0"/>
            <a:r>
              <a:rPr lang="en-US" sz="3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Curriculum Vitae</a:t>
            </a:r>
          </a:p>
          <a:p>
            <a:pPr marL="112712" lvl="1" indent="0">
              <a:buNone/>
            </a:pPr>
            <a:endParaRPr lang="en-US" sz="5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endParaRPr lang="en-US" sz="5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1688" lvl="1" indent="0"/>
            <a:r>
              <a:rPr lang="en-US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Presentation, Poster, Conference Documentation</a:t>
            </a:r>
          </a:p>
          <a:p>
            <a:pPr marL="112712" lvl="1" indent="0">
              <a:buNone/>
            </a:pPr>
            <a:endParaRPr lang="en-US" sz="3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n-US" sz="4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consistent</a:t>
            </a: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50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942B2-D6E0-4302-AA06-9B89A0F73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972" y="8614"/>
            <a:ext cx="11800114" cy="1001576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180: Citation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61E3E-9EC2-4718-851C-CBA13D2F1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396" y="1422397"/>
            <a:ext cx="11083835" cy="4702309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112712" lvl="1" indent="0">
              <a:buNone/>
            </a:pP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PubMed/Medline citations </a:t>
            </a:r>
          </a:p>
          <a:p>
            <a:pPr marL="112712" lvl="1" indent="0">
              <a:buNone/>
            </a:pPr>
            <a:endParaRPr lang="en-US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endParaRPr lang="en-US" sz="11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Scholar Profile</a:t>
            </a: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EndNote</a:t>
            </a: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2712" lvl="1" indent="0">
              <a:buNone/>
            </a:pP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ORCID</a:t>
            </a:r>
            <a:endParaRPr lang="en-US" sz="4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4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55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3260D-BC67-4621-A18A-27A56F3C0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575"/>
            <a:ext cx="10515600" cy="132556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Debunking Myths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CD573-EACA-4FED-8FFB-6A2977EA8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17188"/>
            <a:ext cx="1157369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journal’s impact factor determines where I should submit my article.</a:t>
            </a: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in PubMed is peer reviewed.</a:t>
            </a: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journal only publishes good research.</a:t>
            </a: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OhioLINK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has everything, Mulford has nothing.</a:t>
            </a:r>
          </a:p>
          <a:p>
            <a:pPr marL="0" indent="0">
              <a:buNone/>
            </a:pP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93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brontosaurus">
            <a:extLst>
              <a:ext uri="{FF2B5EF4-FFF2-40B4-BE49-F238E27FC236}">
                <a16:creationId xmlns:a16="http://schemas.microsoft.com/office/drawing/2014/main" id="{2331A8EB-A970-4776-BB85-7F728F81A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694" y="-1458737"/>
            <a:ext cx="9318396" cy="9318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10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432 -0.40232 L 0.35417 -0.23797 L -0.34115 -0.09584 L 0.43763 0.25555 L 0.01563 0.44375 L -4.16667E-7 3.7037E-6 " pathEditMode="relative" rAng="0" ptsTypes="AAAAAA">
                                      <p:cBhvr>
                                        <p:cTn id="6" dur="6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50" y="4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AA73C-5B3F-4BD0-B188-EE49B967E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48498"/>
            <a:ext cx="10515600" cy="714645"/>
          </a:xfrm>
        </p:spPr>
        <p:txBody>
          <a:bodyPr>
            <a:noAutofit/>
          </a:bodyPr>
          <a:lstStyle/>
          <a:p>
            <a:pPr algn="ctr"/>
            <a:br>
              <a:rPr lang="en-US" sz="7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BACKGROUND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31BDE7-D96A-4740-A7BB-53AAF0D15D1B}"/>
              </a:ext>
            </a:extLst>
          </p:cNvPr>
          <p:cNvSpPr txBox="1"/>
          <p:nvPr/>
        </p:nvSpPr>
        <p:spPr>
          <a:xfrm>
            <a:off x="838201" y="1744133"/>
            <a:ext cx="1051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097405-9A7A-4E4D-956F-B8596E3ED13D}"/>
              </a:ext>
            </a:extLst>
          </p:cNvPr>
          <p:cNvSpPr txBox="1"/>
          <p:nvPr/>
        </p:nvSpPr>
        <p:spPr>
          <a:xfrm>
            <a:off x="838199" y="1439150"/>
            <a:ext cx="982531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2006-Present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National Library of Medicine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Association of American Medical Colleges</a:t>
            </a: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Welch Medical Library – Johns Hopkins University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5 States (</a:t>
            </a:r>
            <a:r>
              <a:rPr kumimoji="0" lang="en-US" sz="3800" b="1" i="0" u="none" strike="noStrike" kern="1200" cap="none" spc="0" normalizeH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DC area, MO, VA, OH, MI)</a:t>
            </a: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685800" marR="0" lvl="0" indent="-6858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6 Positions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76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D225-E394-4B50-BF9A-D76056BA5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3" y="16777"/>
            <a:ext cx="11173097" cy="1325563"/>
          </a:xfrm>
        </p:spPr>
        <p:txBody>
          <a:bodyPr>
            <a:noAutofit/>
          </a:bodyPr>
          <a:lstStyle/>
          <a:p>
            <a:pPr algn="ctr"/>
            <a:r>
              <a:rPr lang="en-US" sz="6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84CC9-A257-463D-8F3E-2901D1681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10965180" cy="4351338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Office:</a:t>
            </a: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Mulford Library Building, 4</a:t>
            </a:r>
            <a:r>
              <a:rPr lang="en-US" sz="4500" b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Floor</a:t>
            </a:r>
          </a:p>
          <a:p>
            <a:pPr marL="0" indent="0">
              <a:buNone/>
            </a:pPr>
            <a:endParaRPr lang="en-US" sz="4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Phone:</a:t>
            </a: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419.383.4214</a:t>
            </a:r>
          </a:p>
          <a:p>
            <a:pPr marL="0" indent="0">
              <a:buNone/>
            </a:pPr>
            <a:endParaRPr lang="en-US" sz="4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 Email:</a:t>
            </a: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margaret.hoogland@utoledo.edu</a:t>
            </a:r>
          </a:p>
          <a:p>
            <a:pPr marL="0" indent="0">
              <a:buNone/>
            </a:pPr>
            <a:endParaRPr lang="en-US" sz="4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Library Email:</a:t>
            </a: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mulfordreference@utoledo.edu</a:t>
            </a:r>
          </a:p>
        </p:txBody>
      </p:sp>
    </p:spTree>
    <p:extLst>
      <p:ext uri="{BB962C8B-B14F-4D97-AF65-F5344CB8AC3E}">
        <p14:creationId xmlns:p14="http://schemas.microsoft.com/office/powerpoint/2010/main" val="873516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7A9A0-20F1-49B1-A869-F0FB50D7D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" y="-74939"/>
            <a:ext cx="11860530" cy="1325563"/>
          </a:xfrm>
        </p:spPr>
        <p:txBody>
          <a:bodyPr>
            <a:noAutofit/>
          </a:bodyPr>
          <a:lstStyle/>
          <a:p>
            <a:pPr algn="ctr"/>
            <a:r>
              <a:rPr lang="en-US" sz="6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STANDING/KNEELING DESKS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518D6D0-D747-43CF-82CE-6EF55095EE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175901"/>
            <a:ext cx="7162800" cy="5372100"/>
          </a:xfrm>
        </p:spPr>
      </p:pic>
    </p:spTree>
    <p:extLst>
      <p:ext uri="{BB962C8B-B14F-4D97-AF65-F5344CB8AC3E}">
        <p14:creationId xmlns:p14="http://schemas.microsoft.com/office/powerpoint/2010/main" val="2495442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89B5E-9DB5-4BBD-A3B6-2F66AF7C1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240" y="-143930"/>
            <a:ext cx="11906052" cy="1325563"/>
          </a:xfrm>
        </p:spPr>
        <p:txBody>
          <a:bodyPr>
            <a:noAutofit/>
          </a:bodyPr>
          <a:lstStyle/>
          <a:p>
            <a:r>
              <a:rPr lang="en-US" sz="4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COLLABORATIVE STUDY SPACES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834257-4B8F-45CC-BAFC-AAEB37D3D2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56970" y="1896436"/>
            <a:ext cx="3507714" cy="26307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04F978-BA4F-4BAD-8CCD-4F7A2FE90F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8078771" y="1940832"/>
            <a:ext cx="3448520" cy="25863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473A1CD-479C-4345-9F20-041F06AEAA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70007" y="1936231"/>
            <a:ext cx="3448521" cy="258639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493D72-438B-4590-B166-314EDAD8D8DE}"/>
              </a:ext>
            </a:extLst>
          </p:cNvPr>
          <p:cNvSpPr txBox="1"/>
          <p:nvPr/>
        </p:nvSpPr>
        <p:spPr>
          <a:xfrm>
            <a:off x="409223" y="5199024"/>
            <a:ext cx="11170322" cy="784830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4500" b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45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Floor - Use Non-AEC Elevators to access.</a:t>
            </a:r>
          </a:p>
        </p:txBody>
      </p:sp>
    </p:spTree>
    <p:extLst>
      <p:ext uri="{BB962C8B-B14F-4D97-AF65-F5344CB8AC3E}">
        <p14:creationId xmlns:p14="http://schemas.microsoft.com/office/powerpoint/2010/main" val="2843025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9C918-31E6-4D16-813B-D578AA2C8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981" y="-8314"/>
            <a:ext cx="11355977" cy="1325563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Self-Directed Mindfulness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E79A3-2B78-4F3C-BF19-01369E76A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981" y="1663337"/>
            <a:ext cx="10665819" cy="3991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Beginning:</a:t>
            </a:r>
            <a:r>
              <a:rPr lang="en-US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 August 2019 </a:t>
            </a: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Location:</a:t>
            </a:r>
            <a:r>
              <a:rPr lang="en-US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MLB 517</a:t>
            </a: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Times:</a:t>
            </a:r>
            <a:r>
              <a:rPr lang="en-US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7:30 am to 1 pm</a:t>
            </a:r>
          </a:p>
          <a:p>
            <a:pPr marL="0" indent="0">
              <a:buNone/>
            </a:pPr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person: </a:t>
            </a:r>
            <a:r>
              <a:rPr lang="en-US" sz="4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lance.talmage@utoledo.edu</a:t>
            </a:r>
          </a:p>
        </p:txBody>
      </p:sp>
    </p:spTree>
    <p:extLst>
      <p:ext uri="{BB962C8B-B14F-4D97-AF65-F5344CB8AC3E}">
        <p14:creationId xmlns:p14="http://schemas.microsoft.com/office/powerpoint/2010/main" val="2538030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05905-FAD6-49EF-8363-4F280F15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463" y="11206"/>
            <a:ext cx="11789923" cy="11968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 APPs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75ABA3-2843-4F4A-B105-6DBF2D524A49}"/>
              </a:ext>
            </a:extLst>
          </p:cNvPr>
          <p:cNvSpPr txBox="1"/>
          <p:nvPr/>
        </p:nvSpPr>
        <p:spPr>
          <a:xfrm>
            <a:off x="391886" y="1528690"/>
            <a:ext cx="4488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VisualDx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7C2E75-3E4F-4A35-A1AC-FF69D35C850C}"/>
              </a:ext>
            </a:extLst>
          </p:cNvPr>
          <p:cNvSpPr txBox="1"/>
          <p:nvPr/>
        </p:nvSpPr>
        <p:spPr>
          <a:xfrm>
            <a:off x="431394" y="2603427"/>
            <a:ext cx="3499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UpToDate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A1DED4-778F-487F-8C0A-304821575228}"/>
              </a:ext>
            </a:extLst>
          </p:cNvPr>
          <p:cNvSpPr txBox="1"/>
          <p:nvPr/>
        </p:nvSpPr>
        <p:spPr>
          <a:xfrm>
            <a:off x="431394" y="4689890"/>
            <a:ext cx="5185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ClinicalKey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27C38-C347-47CE-92C0-5B468EDA87A5}"/>
              </a:ext>
            </a:extLst>
          </p:cNvPr>
          <p:cNvSpPr txBox="1"/>
          <p:nvPr/>
        </p:nvSpPr>
        <p:spPr>
          <a:xfrm>
            <a:off x="429200" y="5750925"/>
            <a:ext cx="37898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 Medicine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C21A488-0E32-42AF-AFE1-B1E71EF4B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682" y="5660616"/>
            <a:ext cx="3124636" cy="8954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824C465-E21A-4E5B-B4BD-9A6E5C06DA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2561" y="4667543"/>
            <a:ext cx="2419688" cy="75258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7690A8B-E66D-459C-809C-9C91A8E9D6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24210" y="2614600"/>
            <a:ext cx="2998820" cy="68219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62514BD-78BA-49E4-AFAE-58D0FC6AAC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6101" y="1524487"/>
            <a:ext cx="2867425" cy="72400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A4CC093-0653-4D59-8AC9-68889701F51A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436" r="33927"/>
          <a:stretch/>
        </p:blipFill>
        <p:spPr>
          <a:xfrm>
            <a:off x="2960914" y="3691337"/>
            <a:ext cx="1811383" cy="64013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3021D38-0C8B-47B0-9253-AFDA11D41696}"/>
              </a:ext>
            </a:extLst>
          </p:cNvPr>
          <p:cNvSpPr txBox="1"/>
          <p:nvPr/>
        </p:nvSpPr>
        <p:spPr>
          <a:xfrm>
            <a:off x="436226" y="3653930"/>
            <a:ext cx="3607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DynaMed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824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7A9A0-20F1-49B1-A869-F0FB50D7D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35" y="-69215"/>
            <a:ext cx="11860530" cy="1325563"/>
          </a:xfrm>
        </p:spPr>
        <p:txBody>
          <a:bodyPr>
            <a:noAutofit/>
          </a:bodyPr>
          <a:lstStyle/>
          <a:p>
            <a:pPr algn="ctr"/>
            <a:r>
              <a:rPr lang="en-US" sz="9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DynaMed</a:t>
            </a:r>
            <a:r>
              <a:rPr lang="en-US" sz="9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39EF293-1300-4274-B3F2-6A1C99773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1438275"/>
            <a:ext cx="11334749" cy="449675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Drug Information </a:t>
            </a:r>
          </a:p>
          <a:p>
            <a:pPr marL="0" indent="0">
              <a:buNone/>
            </a:pPr>
            <a:endParaRPr lang="en-US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Location of Citation Information</a:t>
            </a:r>
          </a:p>
          <a:p>
            <a:pPr marL="0" indent="0">
              <a:buNone/>
            </a:pPr>
            <a:endParaRPr lang="en-US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 Updates</a:t>
            </a:r>
            <a:endParaRPr lang="en-US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Peer Reviewed Publishing Opportunity</a:t>
            </a:r>
          </a:p>
        </p:txBody>
      </p:sp>
    </p:spTree>
    <p:extLst>
      <p:ext uri="{BB962C8B-B14F-4D97-AF65-F5344CB8AC3E}">
        <p14:creationId xmlns:p14="http://schemas.microsoft.com/office/powerpoint/2010/main" val="560547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C3C7E-C758-A541-B511-BD50FA1F3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95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0C0FE-B83C-004D-B118-F5CDA1BD84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912709"/>
            <a:ext cx="1042987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Drug Development Database</a:t>
            </a:r>
          </a:p>
          <a:p>
            <a:pPr marL="0" indent="0">
              <a:buNone/>
            </a:pPr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European Perspective</a:t>
            </a:r>
          </a:p>
          <a:p>
            <a:pPr marL="0" indent="0">
              <a:buNone/>
            </a:pPr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Oncology, Infectious Diseases, etc.</a:t>
            </a:r>
          </a:p>
        </p:txBody>
      </p:sp>
    </p:spTree>
    <p:extLst>
      <p:ext uri="{BB962C8B-B14F-4D97-AF65-F5344CB8AC3E}">
        <p14:creationId xmlns:p14="http://schemas.microsoft.com/office/powerpoint/2010/main" val="3146530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05905-FAD6-49EF-8363-4F280F155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463" y="25980"/>
            <a:ext cx="11789923" cy="119688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9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Staying Current</a:t>
            </a:r>
          </a:p>
        </p:txBody>
      </p:sp>
      <p:pic>
        <p:nvPicPr>
          <p:cNvPr id="6148" name="Picture 4" descr="Image result for MDPhDapp">
            <a:extLst>
              <a:ext uri="{FF2B5EF4-FFF2-40B4-BE49-F238E27FC236}">
                <a16:creationId xmlns:a16="http://schemas.microsoft.com/office/drawing/2014/main" id="{75C58DC1-5005-8641-9F4C-FE0EE46B70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660" y="1831478"/>
            <a:ext cx="1798708" cy="179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D8301D-05BC-0A49-B724-303AA3D70FD4}"/>
              </a:ext>
            </a:extLst>
          </p:cNvPr>
          <p:cNvSpPr txBox="1"/>
          <p:nvPr/>
        </p:nvSpPr>
        <p:spPr>
          <a:xfrm>
            <a:off x="233463" y="1832126"/>
            <a:ext cx="411878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MDPhD</a:t>
            </a:r>
            <a:endParaRPr lang="en-US" sz="5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D5B3EB-8CE5-B540-98F2-E29EE44CD3F4}"/>
              </a:ext>
            </a:extLst>
          </p:cNvPr>
          <p:cNvSpPr txBox="1"/>
          <p:nvPr/>
        </p:nvSpPr>
        <p:spPr>
          <a:xfrm>
            <a:off x="269959" y="4011326"/>
            <a:ext cx="31818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 by </a:t>
            </a:r>
            <a:r>
              <a:rPr lang="en-US" sz="5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QxMD</a:t>
            </a:r>
            <a:endParaRPr lang="en-US" sz="5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50" name="Picture 6" descr="Image result for read by qxmd">
            <a:extLst>
              <a:ext uri="{FF2B5EF4-FFF2-40B4-BE49-F238E27FC236}">
                <a16:creationId xmlns:a16="http://schemas.microsoft.com/office/drawing/2014/main" id="{1A21A74E-8FA7-DB49-88C7-1B24DE1807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660" y="4243798"/>
            <a:ext cx="2465902" cy="142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4749476-13F5-4A16-892C-17669813711A}"/>
              </a:ext>
            </a:extLst>
          </p:cNvPr>
          <p:cNvSpPr txBox="1"/>
          <p:nvPr/>
        </p:nvSpPr>
        <p:spPr>
          <a:xfrm>
            <a:off x="5892800" y="1728778"/>
            <a:ext cx="5834743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Custom searches </a:t>
            </a:r>
            <a:endParaRPr lang="en-US" sz="5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5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 of Contents </a:t>
            </a:r>
          </a:p>
          <a:p>
            <a:endParaRPr lang="en-US" sz="5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Tell Margaret!</a:t>
            </a:r>
          </a:p>
          <a:p>
            <a:endParaRPr lang="en-US" sz="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813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852</Words>
  <Application>Microsoft Macintosh PowerPoint</Application>
  <PresentationFormat>Widescreen</PresentationFormat>
  <Paragraphs>282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Office Theme</vt:lpstr>
      <vt:lpstr>Ask the Librarian! How to Utilize Library Resources for Research and Training</vt:lpstr>
      <vt:lpstr>NEW MEETING OR STUDY ROOMS</vt:lpstr>
      <vt:lpstr>STANDING/KNEELING DESKS </vt:lpstr>
      <vt:lpstr>NEW COLLABORATIVE STUDY SPACES</vt:lpstr>
      <vt:lpstr>Self-Directed Mindfulness Space</vt:lpstr>
      <vt:lpstr> UT APPs</vt:lpstr>
      <vt:lpstr>DynaMed </vt:lpstr>
      <vt:lpstr>EMBASE</vt:lpstr>
      <vt:lpstr>Staying Current</vt:lpstr>
      <vt:lpstr>Customized Websites</vt:lpstr>
      <vt:lpstr>libguides.utoledo.edu/md/familymedicine</vt:lpstr>
      <vt:lpstr> LIBRARY SERVICES</vt:lpstr>
      <vt:lpstr>Search Strategy – Example 1</vt:lpstr>
      <vt:lpstr>Search Strategy – Example 2</vt:lpstr>
      <vt:lpstr>Tips for Searching</vt:lpstr>
      <vt:lpstr>PowerPoint Presentation</vt:lpstr>
      <vt:lpstr>Web of Science</vt:lpstr>
      <vt:lpstr>Reproducibility </vt:lpstr>
      <vt:lpstr>Discoverability</vt:lpstr>
      <vt:lpstr>Other Discoverability Factors</vt:lpstr>
      <vt:lpstr>Print Decision Making Process</vt:lpstr>
      <vt:lpstr>Electronic Decision Making Process</vt:lpstr>
      <vt:lpstr>FACULTY 180</vt:lpstr>
      <vt:lpstr>Faculty 180: Faculty Responsibilities</vt:lpstr>
      <vt:lpstr>FACULTY 180: Citation Options</vt:lpstr>
      <vt:lpstr>Debunking Myths</vt:lpstr>
      <vt:lpstr>PowerPoint Presentation</vt:lpstr>
      <vt:lpstr> MY BACKGROUND</vt:lpstr>
      <vt:lpstr>CONTACT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Hoogland, Margaret A</dc:creator>
  <cp:lastModifiedBy>Hoogland, Margaret A</cp:lastModifiedBy>
  <cp:revision>107</cp:revision>
  <cp:lastPrinted>2019-08-08T19:07:31Z</cp:lastPrinted>
  <dcterms:created xsi:type="dcterms:W3CDTF">2019-06-27T15:05:33Z</dcterms:created>
  <dcterms:modified xsi:type="dcterms:W3CDTF">2019-08-15T01:24:58Z</dcterms:modified>
</cp:coreProperties>
</file>