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 id="2147483763" r:id="rId2"/>
    <p:sldMasterId id="2147484035" r:id="rId3"/>
    <p:sldMasterId id="2147484079" r:id="rId4"/>
    <p:sldMasterId id="2147484091" r:id="rId5"/>
    <p:sldMasterId id="2147484129" r:id="rId6"/>
  </p:sldMasterIdLst>
  <p:notesMasterIdLst>
    <p:notesMasterId r:id="rId79"/>
  </p:notesMasterIdLst>
  <p:handoutMasterIdLst>
    <p:handoutMasterId r:id="rId80"/>
  </p:handoutMasterIdLst>
  <p:sldIdLst>
    <p:sldId id="580" r:id="rId7"/>
    <p:sldId id="581" r:id="rId8"/>
    <p:sldId id="588" r:id="rId9"/>
    <p:sldId id="589" r:id="rId10"/>
    <p:sldId id="590" r:id="rId11"/>
    <p:sldId id="591" r:id="rId12"/>
    <p:sldId id="592" r:id="rId13"/>
    <p:sldId id="582" r:id="rId14"/>
    <p:sldId id="593" r:id="rId15"/>
    <p:sldId id="594" r:id="rId16"/>
    <p:sldId id="595" r:id="rId17"/>
    <p:sldId id="583" r:id="rId18"/>
    <p:sldId id="596" r:id="rId19"/>
    <p:sldId id="597" r:id="rId20"/>
    <p:sldId id="598" r:id="rId21"/>
    <p:sldId id="599" r:id="rId22"/>
    <p:sldId id="584" r:id="rId23"/>
    <p:sldId id="600" r:id="rId24"/>
    <p:sldId id="601" r:id="rId25"/>
    <p:sldId id="602" r:id="rId26"/>
    <p:sldId id="603" r:id="rId27"/>
    <p:sldId id="585" r:id="rId28"/>
    <p:sldId id="586" r:id="rId29"/>
    <p:sldId id="587" r:id="rId30"/>
    <p:sldId id="646" r:id="rId31"/>
    <p:sldId id="647" r:id="rId32"/>
    <p:sldId id="648" r:id="rId33"/>
    <p:sldId id="649" r:id="rId34"/>
    <p:sldId id="650" r:id="rId35"/>
    <p:sldId id="651" r:id="rId36"/>
    <p:sldId id="652" r:id="rId37"/>
    <p:sldId id="637" r:id="rId38"/>
    <p:sldId id="638" r:id="rId39"/>
    <p:sldId id="639" r:id="rId40"/>
    <p:sldId id="640" r:id="rId41"/>
    <p:sldId id="641" r:id="rId42"/>
    <p:sldId id="642" r:id="rId43"/>
    <p:sldId id="643" r:id="rId44"/>
    <p:sldId id="644" r:id="rId45"/>
    <p:sldId id="645" r:id="rId46"/>
    <p:sldId id="613" r:id="rId47"/>
    <p:sldId id="614" r:id="rId48"/>
    <p:sldId id="653" r:id="rId49"/>
    <p:sldId id="654" r:id="rId50"/>
    <p:sldId id="655" r:id="rId51"/>
    <p:sldId id="656" r:id="rId52"/>
    <p:sldId id="615" r:id="rId53"/>
    <p:sldId id="616" r:id="rId54"/>
    <p:sldId id="617" r:id="rId55"/>
    <p:sldId id="618" r:id="rId56"/>
    <p:sldId id="619" r:id="rId57"/>
    <p:sldId id="620" r:id="rId58"/>
    <p:sldId id="621" r:id="rId59"/>
    <p:sldId id="622" r:id="rId60"/>
    <p:sldId id="623" r:id="rId61"/>
    <p:sldId id="624" r:id="rId62"/>
    <p:sldId id="625" r:id="rId63"/>
    <p:sldId id="626" r:id="rId64"/>
    <p:sldId id="627" r:id="rId65"/>
    <p:sldId id="628" r:id="rId66"/>
    <p:sldId id="629" r:id="rId67"/>
    <p:sldId id="630" r:id="rId68"/>
    <p:sldId id="631" r:id="rId69"/>
    <p:sldId id="632" r:id="rId70"/>
    <p:sldId id="633" r:id="rId71"/>
    <p:sldId id="634" r:id="rId72"/>
    <p:sldId id="572" r:id="rId73"/>
    <p:sldId id="573" r:id="rId74"/>
    <p:sldId id="574" r:id="rId75"/>
    <p:sldId id="635" r:id="rId76"/>
    <p:sldId id="636" r:id="rId77"/>
    <p:sldId id="657" r:id="rId78"/>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996633"/>
    <a:srgbClr val="663300"/>
    <a:srgbClr val="FFC000"/>
    <a:srgbClr val="1C8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672" autoAdjust="0"/>
  </p:normalViewPr>
  <p:slideViewPr>
    <p:cSldViewPr snapToGrid="0">
      <p:cViewPr varScale="1">
        <p:scale>
          <a:sx n="103" d="100"/>
          <a:sy n="103" d="100"/>
        </p:scale>
        <p:origin x="912"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696" y="-114"/>
      </p:cViewPr>
      <p:guideLst>
        <p:guide orient="horz" pos="2304"/>
        <p:guide pos="302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tableStyles" Target="tableStyle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notesMaster" Target="notesMasters/notesMaster1.xml"/><Relationship Id="rId5" Type="http://schemas.openxmlformats.org/officeDocument/2006/relationships/slideMaster" Target="slideMasters/slideMaster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handoutMaster" Target="handoutMasters/handoutMaster1.xml"/><Relationship Id="rId85"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61" Type="http://schemas.openxmlformats.org/officeDocument/2006/relationships/slide" Target="slides/slide55.xml"/><Relationship Id="rId8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n-US" dirty="0"/>
              <a:t>Chart Title</a:t>
            </a:r>
          </a:p>
        </c:rich>
      </c:tx>
      <c:overlay val="0"/>
    </c:title>
    <c:autoTitleDeleted val="0"/>
    <c:plotArea>
      <c:layout/>
      <c:barChart>
        <c:barDir val="bar"/>
        <c:grouping val="clustered"/>
        <c:varyColors val="0"/>
        <c:ser>
          <c:idx val="0"/>
          <c:order val="0"/>
          <c:tx>
            <c:strRef>
              <c:f>Sheet1!$B$1</c:f>
              <c:strCache>
                <c:ptCount val="1"/>
                <c:pt idx="0">
                  <c:v>Series 1</c:v>
                </c:pt>
              </c:strCache>
            </c:strRef>
          </c:tx>
          <c:spPr>
            <a:solidFill>
              <a:srgbClr val="EFC42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D8A-47E1-A9EA-8FA52883CAD7}"/>
            </c:ext>
          </c:extLst>
        </c:ser>
        <c:ser>
          <c:idx val="1"/>
          <c:order val="1"/>
          <c:tx>
            <c:strRef>
              <c:f>Sheet1!$C$1</c:f>
              <c:strCache>
                <c:ptCount val="1"/>
                <c:pt idx="0">
                  <c:v>Series 2</c:v>
                </c:pt>
              </c:strCache>
            </c:strRef>
          </c:tx>
          <c:spPr>
            <a:solidFill>
              <a:srgbClr val="07224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D8A-47E1-A9EA-8FA52883CAD7}"/>
            </c:ext>
          </c:extLst>
        </c:ser>
        <c:dLbls>
          <c:showLegendKey val="0"/>
          <c:showVal val="1"/>
          <c:showCatName val="0"/>
          <c:showSerName val="0"/>
          <c:showPercent val="0"/>
          <c:showBubbleSize val="0"/>
        </c:dLbls>
        <c:gapWidth val="150"/>
        <c:overlap val="-25"/>
        <c:axId val="337462800"/>
        <c:axId val="337467280"/>
      </c:barChart>
      <c:catAx>
        <c:axId val="337462800"/>
        <c:scaling>
          <c:orientation val="minMax"/>
        </c:scaling>
        <c:delete val="0"/>
        <c:axPos val="l"/>
        <c:numFmt formatCode="General" sourceLinked="0"/>
        <c:majorTickMark val="none"/>
        <c:minorTickMark val="none"/>
        <c:tickLblPos val="nextTo"/>
        <c:crossAx val="337467280"/>
        <c:crosses val="autoZero"/>
        <c:auto val="1"/>
        <c:lblAlgn val="ctr"/>
        <c:lblOffset val="100"/>
        <c:noMultiLvlLbl val="0"/>
      </c:catAx>
      <c:valAx>
        <c:axId val="337467280"/>
        <c:scaling>
          <c:orientation val="minMax"/>
        </c:scaling>
        <c:delete val="1"/>
        <c:axPos val="b"/>
        <c:numFmt formatCode="General" sourceLinked="1"/>
        <c:majorTickMark val="none"/>
        <c:minorTickMark val="none"/>
        <c:tickLblPos val="nextTo"/>
        <c:crossAx val="337462800"/>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manualLayout>
          <c:xMode val="edge"/>
          <c:yMode val="edge"/>
          <c:x val="0.43688080898099002"/>
          <c:y val="5.9311440873382002E-3"/>
        </c:manualLayout>
      </c:layout>
      <c:overlay val="0"/>
    </c:title>
    <c:autoTitleDeleted val="0"/>
    <c:plotArea>
      <c:layout/>
      <c:pieChart>
        <c:varyColors val="1"/>
        <c:ser>
          <c:idx val="0"/>
          <c:order val="0"/>
          <c:tx>
            <c:strRef>
              <c:f>Sheet1!$B$1</c:f>
              <c:strCache>
                <c:ptCount val="1"/>
                <c:pt idx="0">
                  <c:v>Sales</c:v>
                </c:pt>
              </c:strCache>
            </c:strRef>
          </c:tx>
          <c:dPt>
            <c:idx val="0"/>
            <c:bubble3D val="0"/>
            <c:spPr>
              <a:solidFill>
                <a:srgbClr val="EFC42C"/>
              </a:solidFill>
            </c:spPr>
            <c:extLst>
              <c:ext xmlns:c16="http://schemas.microsoft.com/office/drawing/2014/chart" uri="{C3380CC4-5D6E-409C-BE32-E72D297353CC}">
                <c16:uniqueId val="{00000001-C850-43C6-B5ED-430E10504394}"/>
              </c:ext>
            </c:extLst>
          </c:dPt>
          <c:dPt>
            <c:idx val="1"/>
            <c:bubble3D val="0"/>
            <c:spPr>
              <a:solidFill>
                <a:srgbClr val="07224A"/>
              </a:solidFill>
            </c:spPr>
            <c:extLst>
              <c:ext xmlns:c16="http://schemas.microsoft.com/office/drawing/2014/chart" uri="{C3380CC4-5D6E-409C-BE32-E72D297353CC}">
                <c16:uniqueId val="{00000003-C850-43C6-B5ED-430E10504394}"/>
              </c:ext>
            </c:extLst>
          </c:dPt>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C850-43C6-B5ED-430E10504394}"/>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spPr>
            <a:solidFill>
              <a:srgbClr val="EFC42C"/>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5B4-4D44-BBCA-3627E1608016}"/>
            </c:ext>
          </c:extLst>
        </c:ser>
        <c:ser>
          <c:idx val="1"/>
          <c:order val="1"/>
          <c:tx>
            <c:strRef>
              <c:f>Sheet1!$C$1</c:f>
              <c:strCache>
                <c:ptCount val="1"/>
                <c:pt idx="0">
                  <c:v>Series 2</c:v>
                </c:pt>
              </c:strCache>
            </c:strRef>
          </c:tx>
          <c:spPr>
            <a:solidFill>
              <a:srgbClr val="082650"/>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5B4-4D44-BBCA-3627E1608016}"/>
            </c:ext>
          </c:extLst>
        </c:ser>
        <c:dLbls>
          <c:showLegendKey val="0"/>
          <c:showVal val="0"/>
          <c:showCatName val="0"/>
          <c:showSerName val="0"/>
          <c:showPercent val="0"/>
          <c:showBubbleSize val="0"/>
        </c:dLbls>
        <c:gapWidth val="150"/>
        <c:shape val="box"/>
        <c:axId val="337710096"/>
        <c:axId val="337710480"/>
        <c:axId val="0"/>
      </c:bar3DChart>
      <c:catAx>
        <c:axId val="337710096"/>
        <c:scaling>
          <c:orientation val="minMax"/>
        </c:scaling>
        <c:delete val="0"/>
        <c:axPos val="b"/>
        <c:numFmt formatCode="General" sourceLinked="0"/>
        <c:majorTickMark val="out"/>
        <c:minorTickMark val="none"/>
        <c:tickLblPos val="nextTo"/>
        <c:crossAx val="337710480"/>
        <c:crosses val="autoZero"/>
        <c:auto val="1"/>
        <c:lblAlgn val="ctr"/>
        <c:lblOffset val="100"/>
        <c:noMultiLvlLbl val="0"/>
      </c:catAx>
      <c:valAx>
        <c:axId val="337710480"/>
        <c:scaling>
          <c:orientation val="minMax"/>
        </c:scaling>
        <c:delete val="0"/>
        <c:axPos val="l"/>
        <c:majorGridlines/>
        <c:numFmt formatCode="General" sourceLinked="1"/>
        <c:majorTickMark val="out"/>
        <c:minorTickMark val="none"/>
        <c:tickLblPos val="nextTo"/>
        <c:crossAx val="33771009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625E23-8DF6-4EE3-88FA-57389119DBD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B9E23E0F-B834-4838-9970-D7F2648ABF13}">
      <dgm:prSet phldrT="[Text]"/>
      <dgm:spPr>
        <a:xfrm>
          <a:off x="112930" y="1353593"/>
          <a:ext cx="2605811" cy="784198"/>
        </a:xfrm>
        <a:solidFill>
          <a:srgbClr val="94B6D2">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Tw Cen MT"/>
              <a:ea typeface="+mn-ea"/>
              <a:cs typeface="+mn-cs"/>
            </a:rPr>
            <a:t>Sample Size</a:t>
          </a:r>
        </a:p>
      </dgm:t>
    </dgm:pt>
    <dgm:pt modelId="{750565DF-D37A-4677-841E-DCCE923DF3BB}" type="parTrans" cxnId="{207E26BC-EC4D-41AE-9144-727C895EA697}">
      <dgm:prSet/>
      <dgm:spPr/>
      <dgm:t>
        <a:bodyPr/>
        <a:lstStyle/>
        <a:p>
          <a:endParaRPr lang="en-US"/>
        </a:p>
      </dgm:t>
    </dgm:pt>
    <dgm:pt modelId="{5DBF3127-4704-491D-A684-4A52AAA0709D}" type="sibTrans" cxnId="{207E26BC-EC4D-41AE-9144-727C895EA697}">
      <dgm:prSet/>
      <dgm:spPr/>
      <dgm:t>
        <a:bodyPr/>
        <a:lstStyle/>
        <a:p>
          <a:endParaRPr lang="en-US"/>
        </a:p>
      </dgm:t>
    </dgm:pt>
    <dgm:pt modelId="{C3DFB32C-15CE-4750-95C4-6C88348B446C}">
      <dgm:prSet phldrT="[Text]"/>
      <dgm:spPr>
        <a:xfrm>
          <a:off x="3346100" y="852"/>
          <a:ext cx="4039262" cy="784198"/>
        </a:xfrm>
        <a:solidFill>
          <a:srgbClr val="94B6D2">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Tw Cen MT"/>
              <a:ea typeface="+mn-ea"/>
              <a:cs typeface="+mn-cs"/>
            </a:rPr>
            <a:t>Power, 0.8</a:t>
          </a:r>
        </a:p>
      </dgm:t>
    </dgm:pt>
    <dgm:pt modelId="{03D9F224-CF96-4FAC-B925-020EF3EE6CF3}" type="parTrans" cxnId="{00692C9F-DAA1-4E24-B2F6-5F01211B7219}">
      <dgm:prSet/>
      <dgm:spPr>
        <a:xfrm rot="17692822">
          <a:off x="2286852" y="1049107"/>
          <a:ext cx="1491136" cy="40429"/>
        </a:xfrm>
        <a:noFill/>
        <a:ln w="19050" cap="flat" cmpd="sng" algn="ctr">
          <a:solidFill>
            <a:srgbClr val="94B6D2">
              <a:shade val="60000"/>
              <a:hueOff val="0"/>
              <a:satOff val="0"/>
              <a:lumOff val="0"/>
              <a:alphaOff val="0"/>
            </a:srgbClr>
          </a:solidFill>
          <a:prstDash val="solid"/>
        </a:ln>
        <a:effectLst/>
      </dgm:spPr>
      <dgm:t>
        <a:bodyPr/>
        <a:lstStyle/>
        <a:p>
          <a:endParaRPr lang="en-US">
            <a:solidFill>
              <a:sysClr val="windowText" lastClr="000000">
                <a:hueOff val="0"/>
                <a:satOff val="0"/>
                <a:lumOff val="0"/>
                <a:alphaOff val="0"/>
              </a:sysClr>
            </a:solidFill>
            <a:latin typeface="Tw Cen MT"/>
            <a:ea typeface="+mn-ea"/>
            <a:cs typeface="+mn-cs"/>
          </a:endParaRPr>
        </a:p>
      </dgm:t>
    </dgm:pt>
    <dgm:pt modelId="{B79DC65F-F25D-4F7C-8517-F9B8E6AC3591}" type="sibTrans" cxnId="{00692C9F-DAA1-4E24-B2F6-5F01211B7219}">
      <dgm:prSet/>
      <dgm:spPr/>
      <dgm:t>
        <a:bodyPr/>
        <a:lstStyle/>
        <a:p>
          <a:endParaRPr lang="en-US"/>
        </a:p>
      </dgm:t>
    </dgm:pt>
    <dgm:pt modelId="{B71ECE9D-E0DF-4B57-9078-3B355A6E8BBB}">
      <dgm:prSet phldrT="[Text]"/>
      <dgm:spPr>
        <a:xfrm>
          <a:off x="3346100" y="1804507"/>
          <a:ext cx="4039262" cy="784198"/>
        </a:xfrm>
        <a:solidFill>
          <a:srgbClr val="94B6D2">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Tw Cen MT"/>
              <a:ea typeface="+mn-ea"/>
              <a:cs typeface="+mn-cs"/>
            </a:rPr>
            <a:t>Effect </a:t>
          </a:r>
          <a:r>
            <a:rPr lang="en-US">
              <a:solidFill>
                <a:sysClr val="window" lastClr="FFFFFF"/>
              </a:solidFill>
              <a:latin typeface="Tw Cen MT"/>
              <a:ea typeface="+mn-ea"/>
              <a:cs typeface="+mn-cs"/>
            </a:rPr>
            <a:t>Size (ES)</a:t>
          </a:r>
          <a:endParaRPr lang="en-US" dirty="0">
            <a:solidFill>
              <a:sysClr val="window" lastClr="FFFFFF"/>
            </a:solidFill>
            <a:latin typeface="Tw Cen MT"/>
            <a:ea typeface="+mn-ea"/>
            <a:cs typeface="+mn-cs"/>
          </a:endParaRPr>
        </a:p>
      </dgm:t>
    </dgm:pt>
    <dgm:pt modelId="{8BAC38DE-95AB-4902-B3F1-2629E65BCEBA}" type="parTrans" cxnId="{B148E154-6B0C-4482-8EF7-CD38EA1BE618}">
      <dgm:prSet/>
      <dgm:spPr>
        <a:xfrm rot="2142401">
          <a:off x="2646123" y="1950935"/>
          <a:ext cx="772594" cy="40429"/>
        </a:xfrm>
        <a:noFill/>
        <a:ln w="19050" cap="flat" cmpd="sng" algn="ctr">
          <a:solidFill>
            <a:srgbClr val="94B6D2">
              <a:shade val="60000"/>
              <a:hueOff val="0"/>
              <a:satOff val="0"/>
              <a:lumOff val="0"/>
              <a:alphaOff val="0"/>
            </a:srgbClr>
          </a:solidFill>
          <a:prstDash val="solid"/>
        </a:ln>
        <a:effectLst/>
      </dgm:spPr>
      <dgm:t>
        <a:bodyPr/>
        <a:lstStyle/>
        <a:p>
          <a:endParaRPr lang="en-US">
            <a:solidFill>
              <a:sysClr val="windowText" lastClr="000000">
                <a:hueOff val="0"/>
                <a:satOff val="0"/>
                <a:lumOff val="0"/>
                <a:alphaOff val="0"/>
              </a:sysClr>
            </a:solidFill>
            <a:latin typeface="Tw Cen MT"/>
            <a:ea typeface="+mn-ea"/>
            <a:cs typeface="+mn-cs"/>
          </a:endParaRPr>
        </a:p>
      </dgm:t>
    </dgm:pt>
    <dgm:pt modelId="{E13BFE52-8FD9-47DE-9230-EFB624CD3F05}" type="sibTrans" cxnId="{B148E154-6B0C-4482-8EF7-CD38EA1BE618}">
      <dgm:prSet/>
      <dgm:spPr/>
      <dgm:t>
        <a:bodyPr/>
        <a:lstStyle/>
        <a:p>
          <a:endParaRPr lang="en-US"/>
        </a:p>
      </dgm:t>
    </dgm:pt>
    <dgm:pt modelId="{C2CBB104-6D9D-420A-8CC4-3934586E65A8}">
      <dgm:prSet phldrT="[Text]"/>
      <dgm:spPr>
        <a:xfrm>
          <a:off x="3346100" y="2706335"/>
          <a:ext cx="4039262" cy="784198"/>
        </a:xfrm>
        <a:solidFill>
          <a:srgbClr val="94B6D2">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Tw Cen MT"/>
              <a:ea typeface="+mn-ea"/>
              <a:cs typeface="+mn-cs"/>
            </a:rPr>
            <a:t>SD of outcome</a:t>
          </a:r>
        </a:p>
      </dgm:t>
    </dgm:pt>
    <dgm:pt modelId="{03395324-C58B-4E38-83A3-FA3F0A841646}" type="parTrans" cxnId="{7FE7C218-9E46-4F52-8C74-C502B2E96ECC}">
      <dgm:prSet/>
      <dgm:spPr>
        <a:xfrm rot="3907178">
          <a:off x="2286852" y="2401848"/>
          <a:ext cx="1491136" cy="40429"/>
        </a:xfrm>
        <a:noFill/>
        <a:ln w="19050" cap="flat" cmpd="sng" algn="ctr">
          <a:solidFill>
            <a:srgbClr val="94B6D2">
              <a:shade val="60000"/>
              <a:hueOff val="0"/>
              <a:satOff val="0"/>
              <a:lumOff val="0"/>
              <a:alphaOff val="0"/>
            </a:srgbClr>
          </a:solidFill>
          <a:prstDash val="solid"/>
        </a:ln>
        <a:effectLst/>
      </dgm:spPr>
      <dgm:t>
        <a:bodyPr/>
        <a:lstStyle/>
        <a:p>
          <a:endParaRPr lang="en-US">
            <a:solidFill>
              <a:sysClr val="windowText" lastClr="000000">
                <a:hueOff val="0"/>
                <a:satOff val="0"/>
                <a:lumOff val="0"/>
                <a:alphaOff val="0"/>
              </a:sysClr>
            </a:solidFill>
            <a:latin typeface="Tw Cen MT"/>
            <a:ea typeface="+mn-ea"/>
            <a:cs typeface="+mn-cs"/>
          </a:endParaRPr>
        </a:p>
      </dgm:t>
    </dgm:pt>
    <dgm:pt modelId="{1C76B3EE-3729-4C74-8D65-635BA58393DD}" type="sibTrans" cxnId="{7FE7C218-9E46-4F52-8C74-C502B2E96ECC}">
      <dgm:prSet/>
      <dgm:spPr/>
      <dgm:t>
        <a:bodyPr/>
        <a:lstStyle/>
        <a:p>
          <a:endParaRPr lang="en-US"/>
        </a:p>
      </dgm:t>
    </dgm:pt>
    <dgm:pt modelId="{521F028E-344D-4259-AD44-043BC16A113B}">
      <dgm:prSet phldrT="[Text]"/>
      <dgm:spPr>
        <a:xfrm>
          <a:off x="3346100" y="902680"/>
          <a:ext cx="4039262" cy="784198"/>
        </a:xfrm>
        <a:solidFill>
          <a:srgbClr val="94B6D2">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Tw Cen MT"/>
              <a:ea typeface="+mn-ea"/>
              <a:cs typeface="+mn-cs"/>
            </a:rPr>
            <a:t>Significance level, 0.05</a:t>
          </a:r>
        </a:p>
      </dgm:t>
    </dgm:pt>
    <dgm:pt modelId="{EC9668D1-A03C-42FF-90BA-48BED8E76C7E}" type="parTrans" cxnId="{64D8C279-11AF-4C61-8FCB-20DBC029EF46}">
      <dgm:prSet/>
      <dgm:spPr>
        <a:xfrm rot="19457599">
          <a:off x="2646123" y="1500021"/>
          <a:ext cx="772594" cy="40429"/>
        </a:xfrm>
        <a:noFill/>
        <a:ln w="19050" cap="flat" cmpd="sng" algn="ctr">
          <a:solidFill>
            <a:srgbClr val="94B6D2">
              <a:shade val="60000"/>
              <a:hueOff val="0"/>
              <a:satOff val="0"/>
              <a:lumOff val="0"/>
              <a:alphaOff val="0"/>
            </a:srgbClr>
          </a:solidFill>
          <a:prstDash val="solid"/>
        </a:ln>
        <a:effectLst/>
      </dgm:spPr>
      <dgm:t>
        <a:bodyPr/>
        <a:lstStyle/>
        <a:p>
          <a:endParaRPr lang="en-US">
            <a:solidFill>
              <a:sysClr val="windowText" lastClr="000000">
                <a:hueOff val="0"/>
                <a:satOff val="0"/>
                <a:lumOff val="0"/>
                <a:alphaOff val="0"/>
              </a:sysClr>
            </a:solidFill>
            <a:latin typeface="Tw Cen MT"/>
            <a:ea typeface="+mn-ea"/>
            <a:cs typeface="+mn-cs"/>
          </a:endParaRPr>
        </a:p>
      </dgm:t>
    </dgm:pt>
    <dgm:pt modelId="{A5ED9E4E-757D-4D22-99DC-F699C4EEC340}" type="sibTrans" cxnId="{64D8C279-11AF-4C61-8FCB-20DBC029EF46}">
      <dgm:prSet/>
      <dgm:spPr/>
      <dgm:t>
        <a:bodyPr/>
        <a:lstStyle/>
        <a:p>
          <a:endParaRPr lang="en-US"/>
        </a:p>
      </dgm:t>
    </dgm:pt>
    <dgm:pt modelId="{B384E630-875C-4EE7-AD78-82CC0E899C92}" type="pres">
      <dgm:prSet presAssocID="{CE625E23-8DF6-4EE3-88FA-57389119DBD6}" presName="diagram" presStyleCnt="0">
        <dgm:presLayoutVars>
          <dgm:chPref val="1"/>
          <dgm:dir/>
          <dgm:animOne val="branch"/>
          <dgm:animLvl val="lvl"/>
          <dgm:resizeHandles val="exact"/>
        </dgm:presLayoutVars>
      </dgm:prSet>
      <dgm:spPr/>
      <dgm:t>
        <a:bodyPr/>
        <a:lstStyle/>
        <a:p>
          <a:endParaRPr lang="en-US"/>
        </a:p>
      </dgm:t>
    </dgm:pt>
    <dgm:pt modelId="{FABB9092-FF1B-460B-A6D7-BA911E6D6F31}" type="pres">
      <dgm:prSet presAssocID="{B9E23E0F-B834-4838-9970-D7F2648ABF13}" presName="root1" presStyleCnt="0"/>
      <dgm:spPr/>
    </dgm:pt>
    <dgm:pt modelId="{7D2AD297-C603-47C6-B5CA-066EF57E5455}" type="pres">
      <dgm:prSet presAssocID="{B9E23E0F-B834-4838-9970-D7F2648ABF13}" presName="LevelOneTextNode" presStyleLbl="node0" presStyleIdx="0" presStyleCnt="1" custScaleX="166145">
        <dgm:presLayoutVars>
          <dgm:chPref val="3"/>
        </dgm:presLayoutVars>
      </dgm:prSet>
      <dgm:spPr>
        <a:prstGeom prst="roundRect">
          <a:avLst>
            <a:gd name="adj" fmla="val 10000"/>
          </a:avLst>
        </a:prstGeom>
      </dgm:spPr>
      <dgm:t>
        <a:bodyPr/>
        <a:lstStyle/>
        <a:p>
          <a:endParaRPr lang="en-US"/>
        </a:p>
      </dgm:t>
    </dgm:pt>
    <dgm:pt modelId="{6BAF68AA-D29D-4376-A7F8-4294109965FF}" type="pres">
      <dgm:prSet presAssocID="{B9E23E0F-B834-4838-9970-D7F2648ABF13}" presName="level2hierChild" presStyleCnt="0"/>
      <dgm:spPr/>
    </dgm:pt>
    <dgm:pt modelId="{8D5CD825-50E4-4E5D-9FFA-A75D48C4789E}" type="pres">
      <dgm:prSet presAssocID="{03D9F224-CF96-4FAC-B925-020EF3EE6CF3}" presName="conn2-1" presStyleLbl="parChTrans1D2" presStyleIdx="0" presStyleCnt="4"/>
      <dgm:spPr>
        <a:custGeom>
          <a:avLst/>
          <a:gdLst/>
          <a:ahLst/>
          <a:cxnLst/>
          <a:rect l="0" t="0" r="0" b="0"/>
          <a:pathLst>
            <a:path>
              <a:moveTo>
                <a:pt x="0" y="20214"/>
              </a:moveTo>
              <a:lnTo>
                <a:pt x="1491136" y="20214"/>
              </a:lnTo>
            </a:path>
          </a:pathLst>
        </a:custGeom>
      </dgm:spPr>
      <dgm:t>
        <a:bodyPr/>
        <a:lstStyle/>
        <a:p>
          <a:endParaRPr lang="en-US"/>
        </a:p>
      </dgm:t>
    </dgm:pt>
    <dgm:pt modelId="{C9650724-433F-497D-A7C7-D00BE862F47D}" type="pres">
      <dgm:prSet presAssocID="{03D9F224-CF96-4FAC-B925-020EF3EE6CF3}" presName="connTx" presStyleLbl="parChTrans1D2" presStyleIdx="0" presStyleCnt="4"/>
      <dgm:spPr/>
      <dgm:t>
        <a:bodyPr/>
        <a:lstStyle/>
        <a:p>
          <a:endParaRPr lang="en-US"/>
        </a:p>
      </dgm:t>
    </dgm:pt>
    <dgm:pt modelId="{8F3AD6FE-C46E-495A-B4D5-853BB42602DA}" type="pres">
      <dgm:prSet presAssocID="{C3DFB32C-15CE-4750-95C4-6C88348B446C}" presName="root2" presStyleCnt="0"/>
      <dgm:spPr/>
    </dgm:pt>
    <dgm:pt modelId="{9B68B524-E1FF-4E85-A025-ACC51C35F3CD}" type="pres">
      <dgm:prSet presAssocID="{C3DFB32C-15CE-4750-95C4-6C88348B446C}" presName="LevelTwoTextNode" presStyleLbl="node2" presStyleIdx="0" presStyleCnt="4" custScaleX="257541">
        <dgm:presLayoutVars>
          <dgm:chPref val="3"/>
        </dgm:presLayoutVars>
      </dgm:prSet>
      <dgm:spPr>
        <a:prstGeom prst="roundRect">
          <a:avLst>
            <a:gd name="adj" fmla="val 10000"/>
          </a:avLst>
        </a:prstGeom>
      </dgm:spPr>
      <dgm:t>
        <a:bodyPr/>
        <a:lstStyle/>
        <a:p>
          <a:endParaRPr lang="en-US"/>
        </a:p>
      </dgm:t>
    </dgm:pt>
    <dgm:pt modelId="{4A9D1448-CBFB-4A4C-A72A-97E229E5DE8E}" type="pres">
      <dgm:prSet presAssocID="{C3DFB32C-15CE-4750-95C4-6C88348B446C}" presName="level3hierChild" presStyleCnt="0"/>
      <dgm:spPr/>
    </dgm:pt>
    <dgm:pt modelId="{FF412416-0E05-416C-9BD6-440E06D3698E}" type="pres">
      <dgm:prSet presAssocID="{EC9668D1-A03C-42FF-90BA-48BED8E76C7E}" presName="conn2-1" presStyleLbl="parChTrans1D2" presStyleIdx="1" presStyleCnt="4"/>
      <dgm:spPr>
        <a:custGeom>
          <a:avLst/>
          <a:gdLst/>
          <a:ahLst/>
          <a:cxnLst/>
          <a:rect l="0" t="0" r="0" b="0"/>
          <a:pathLst>
            <a:path>
              <a:moveTo>
                <a:pt x="0" y="20214"/>
              </a:moveTo>
              <a:lnTo>
                <a:pt x="772594" y="20214"/>
              </a:lnTo>
            </a:path>
          </a:pathLst>
        </a:custGeom>
      </dgm:spPr>
      <dgm:t>
        <a:bodyPr/>
        <a:lstStyle/>
        <a:p>
          <a:endParaRPr lang="en-US"/>
        </a:p>
      </dgm:t>
    </dgm:pt>
    <dgm:pt modelId="{8AF4ECC8-EE2C-4669-AADA-ECB68647D9F9}" type="pres">
      <dgm:prSet presAssocID="{EC9668D1-A03C-42FF-90BA-48BED8E76C7E}" presName="connTx" presStyleLbl="parChTrans1D2" presStyleIdx="1" presStyleCnt="4"/>
      <dgm:spPr/>
      <dgm:t>
        <a:bodyPr/>
        <a:lstStyle/>
        <a:p>
          <a:endParaRPr lang="en-US"/>
        </a:p>
      </dgm:t>
    </dgm:pt>
    <dgm:pt modelId="{90C55801-A419-47B8-AE71-208ADAC3AEC0}" type="pres">
      <dgm:prSet presAssocID="{521F028E-344D-4259-AD44-043BC16A113B}" presName="root2" presStyleCnt="0"/>
      <dgm:spPr/>
    </dgm:pt>
    <dgm:pt modelId="{977C6616-495A-46EB-BA26-89351864B9F8}" type="pres">
      <dgm:prSet presAssocID="{521F028E-344D-4259-AD44-043BC16A113B}" presName="LevelTwoTextNode" presStyleLbl="node2" presStyleIdx="1" presStyleCnt="4" custScaleX="257541">
        <dgm:presLayoutVars>
          <dgm:chPref val="3"/>
        </dgm:presLayoutVars>
      </dgm:prSet>
      <dgm:spPr>
        <a:prstGeom prst="roundRect">
          <a:avLst>
            <a:gd name="adj" fmla="val 10000"/>
          </a:avLst>
        </a:prstGeom>
      </dgm:spPr>
      <dgm:t>
        <a:bodyPr/>
        <a:lstStyle/>
        <a:p>
          <a:endParaRPr lang="en-US"/>
        </a:p>
      </dgm:t>
    </dgm:pt>
    <dgm:pt modelId="{CBCB0ACB-C98C-45C3-A8B1-B0E05EE43A08}" type="pres">
      <dgm:prSet presAssocID="{521F028E-344D-4259-AD44-043BC16A113B}" presName="level3hierChild" presStyleCnt="0"/>
      <dgm:spPr/>
    </dgm:pt>
    <dgm:pt modelId="{43E7A741-C898-48A6-8C90-626EB236F45E}" type="pres">
      <dgm:prSet presAssocID="{8BAC38DE-95AB-4902-B3F1-2629E65BCEBA}" presName="conn2-1" presStyleLbl="parChTrans1D2" presStyleIdx="2" presStyleCnt="4"/>
      <dgm:spPr>
        <a:custGeom>
          <a:avLst/>
          <a:gdLst/>
          <a:ahLst/>
          <a:cxnLst/>
          <a:rect l="0" t="0" r="0" b="0"/>
          <a:pathLst>
            <a:path>
              <a:moveTo>
                <a:pt x="0" y="20214"/>
              </a:moveTo>
              <a:lnTo>
                <a:pt x="772594" y="20214"/>
              </a:lnTo>
            </a:path>
          </a:pathLst>
        </a:custGeom>
      </dgm:spPr>
      <dgm:t>
        <a:bodyPr/>
        <a:lstStyle/>
        <a:p>
          <a:endParaRPr lang="en-US"/>
        </a:p>
      </dgm:t>
    </dgm:pt>
    <dgm:pt modelId="{177CBDDD-4AA4-48B3-9D10-81343BF7995D}" type="pres">
      <dgm:prSet presAssocID="{8BAC38DE-95AB-4902-B3F1-2629E65BCEBA}" presName="connTx" presStyleLbl="parChTrans1D2" presStyleIdx="2" presStyleCnt="4"/>
      <dgm:spPr/>
      <dgm:t>
        <a:bodyPr/>
        <a:lstStyle/>
        <a:p>
          <a:endParaRPr lang="en-US"/>
        </a:p>
      </dgm:t>
    </dgm:pt>
    <dgm:pt modelId="{F6F1F768-25CD-433C-A7D1-66DF45DFE076}" type="pres">
      <dgm:prSet presAssocID="{B71ECE9D-E0DF-4B57-9078-3B355A6E8BBB}" presName="root2" presStyleCnt="0"/>
      <dgm:spPr/>
    </dgm:pt>
    <dgm:pt modelId="{F3D80CB9-5A0F-4FC9-8E1F-6C7B9B9DA6D0}" type="pres">
      <dgm:prSet presAssocID="{B71ECE9D-E0DF-4B57-9078-3B355A6E8BBB}" presName="LevelTwoTextNode" presStyleLbl="node2" presStyleIdx="2" presStyleCnt="4" custScaleX="257541">
        <dgm:presLayoutVars>
          <dgm:chPref val="3"/>
        </dgm:presLayoutVars>
      </dgm:prSet>
      <dgm:spPr>
        <a:prstGeom prst="roundRect">
          <a:avLst>
            <a:gd name="adj" fmla="val 10000"/>
          </a:avLst>
        </a:prstGeom>
      </dgm:spPr>
      <dgm:t>
        <a:bodyPr/>
        <a:lstStyle/>
        <a:p>
          <a:endParaRPr lang="en-US"/>
        </a:p>
      </dgm:t>
    </dgm:pt>
    <dgm:pt modelId="{0A46410B-AA50-4998-ACD2-13F5017D33C8}" type="pres">
      <dgm:prSet presAssocID="{B71ECE9D-E0DF-4B57-9078-3B355A6E8BBB}" presName="level3hierChild" presStyleCnt="0"/>
      <dgm:spPr/>
    </dgm:pt>
    <dgm:pt modelId="{438D249C-BD09-4F97-B00A-9DA9C336F4AB}" type="pres">
      <dgm:prSet presAssocID="{03395324-C58B-4E38-83A3-FA3F0A841646}" presName="conn2-1" presStyleLbl="parChTrans1D2" presStyleIdx="3" presStyleCnt="4"/>
      <dgm:spPr>
        <a:custGeom>
          <a:avLst/>
          <a:gdLst/>
          <a:ahLst/>
          <a:cxnLst/>
          <a:rect l="0" t="0" r="0" b="0"/>
          <a:pathLst>
            <a:path>
              <a:moveTo>
                <a:pt x="0" y="20214"/>
              </a:moveTo>
              <a:lnTo>
                <a:pt x="1491136" y="20214"/>
              </a:lnTo>
            </a:path>
          </a:pathLst>
        </a:custGeom>
      </dgm:spPr>
      <dgm:t>
        <a:bodyPr/>
        <a:lstStyle/>
        <a:p>
          <a:endParaRPr lang="en-US"/>
        </a:p>
      </dgm:t>
    </dgm:pt>
    <dgm:pt modelId="{9116EE0C-7F15-4B30-9C78-DCD42BB802DB}" type="pres">
      <dgm:prSet presAssocID="{03395324-C58B-4E38-83A3-FA3F0A841646}" presName="connTx" presStyleLbl="parChTrans1D2" presStyleIdx="3" presStyleCnt="4"/>
      <dgm:spPr/>
      <dgm:t>
        <a:bodyPr/>
        <a:lstStyle/>
        <a:p>
          <a:endParaRPr lang="en-US"/>
        </a:p>
      </dgm:t>
    </dgm:pt>
    <dgm:pt modelId="{C2A1849E-C6E5-46A6-AC0B-84D9AE4E3642}" type="pres">
      <dgm:prSet presAssocID="{C2CBB104-6D9D-420A-8CC4-3934586E65A8}" presName="root2" presStyleCnt="0"/>
      <dgm:spPr/>
    </dgm:pt>
    <dgm:pt modelId="{5FFDFD83-EBEE-4D45-9AC1-96885DD20AA3}" type="pres">
      <dgm:prSet presAssocID="{C2CBB104-6D9D-420A-8CC4-3934586E65A8}" presName="LevelTwoTextNode" presStyleLbl="node2" presStyleIdx="3" presStyleCnt="4" custScaleX="257541">
        <dgm:presLayoutVars>
          <dgm:chPref val="3"/>
        </dgm:presLayoutVars>
      </dgm:prSet>
      <dgm:spPr>
        <a:prstGeom prst="roundRect">
          <a:avLst>
            <a:gd name="adj" fmla="val 10000"/>
          </a:avLst>
        </a:prstGeom>
      </dgm:spPr>
      <dgm:t>
        <a:bodyPr/>
        <a:lstStyle/>
        <a:p>
          <a:endParaRPr lang="en-US"/>
        </a:p>
      </dgm:t>
    </dgm:pt>
    <dgm:pt modelId="{88F1008F-E8F9-444B-A6F0-9B81FDA6DA6C}" type="pres">
      <dgm:prSet presAssocID="{C2CBB104-6D9D-420A-8CC4-3934586E65A8}" presName="level3hierChild" presStyleCnt="0"/>
      <dgm:spPr/>
    </dgm:pt>
  </dgm:ptLst>
  <dgm:cxnLst>
    <dgm:cxn modelId="{64D8C279-11AF-4C61-8FCB-20DBC029EF46}" srcId="{B9E23E0F-B834-4838-9970-D7F2648ABF13}" destId="{521F028E-344D-4259-AD44-043BC16A113B}" srcOrd="1" destOrd="0" parTransId="{EC9668D1-A03C-42FF-90BA-48BED8E76C7E}" sibTransId="{A5ED9E4E-757D-4D22-99DC-F699C4EEC340}"/>
    <dgm:cxn modelId="{8C61DFB3-CBE1-4055-B5FE-610DFCBB7249}" type="presOf" srcId="{B71ECE9D-E0DF-4B57-9078-3B355A6E8BBB}" destId="{F3D80CB9-5A0F-4FC9-8E1F-6C7B9B9DA6D0}" srcOrd="0" destOrd="0" presId="urn:microsoft.com/office/officeart/2005/8/layout/hierarchy2"/>
    <dgm:cxn modelId="{B148E154-6B0C-4482-8EF7-CD38EA1BE618}" srcId="{B9E23E0F-B834-4838-9970-D7F2648ABF13}" destId="{B71ECE9D-E0DF-4B57-9078-3B355A6E8BBB}" srcOrd="2" destOrd="0" parTransId="{8BAC38DE-95AB-4902-B3F1-2629E65BCEBA}" sibTransId="{E13BFE52-8FD9-47DE-9230-EFB624CD3F05}"/>
    <dgm:cxn modelId="{D4559D5A-950E-4D57-8B50-3C5069323328}" type="presOf" srcId="{03395324-C58B-4E38-83A3-FA3F0A841646}" destId="{438D249C-BD09-4F97-B00A-9DA9C336F4AB}" srcOrd="0" destOrd="0" presId="urn:microsoft.com/office/officeart/2005/8/layout/hierarchy2"/>
    <dgm:cxn modelId="{207E26BC-EC4D-41AE-9144-727C895EA697}" srcId="{CE625E23-8DF6-4EE3-88FA-57389119DBD6}" destId="{B9E23E0F-B834-4838-9970-D7F2648ABF13}" srcOrd="0" destOrd="0" parTransId="{750565DF-D37A-4677-841E-DCCE923DF3BB}" sibTransId="{5DBF3127-4704-491D-A684-4A52AAA0709D}"/>
    <dgm:cxn modelId="{609AF164-F7C4-4456-9E47-06B1C63BE4F4}" type="presOf" srcId="{CE625E23-8DF6-4EE3-88FA-57389119DBD6}" destId="{B384E630-875C-4EE7-AD78-82CC0E899C92}" srcOrd="0" destOrd="0" presId="urn:microsoft.com/office/officeart/2005/8/layout/hierarchy2"/>
    <dgm:cxn modelId="{00692C9F-DAA1-4E24-B2F6-5F01211B7219}" srcId="{B9E23E0F-B834-4838-9970-D7F2648ABF13}" destId="{C3DFB32C-15CE-4750-95C4-6C88348B446C}" srcOrd="0" destOrd="0" parTransId="{03D9F224-CF96-4FAC-B925-020EF3EE6CF3}" sibTransId="{B79DC65F-F25D-4F7C-8517-F9B8E6AC3591}"/>
    <dgm:cxn modelId="{7FE7C218-9E46-4F52-8C74-C502B2E96ECC}" srcId="{B9E23E0F-B834-4838-9970-D7F2648ABF13}" destId="{C2CBB104-6D9D-420A-8CC4-3934586E65A8}" srcOrd="3" destOrd="0" parTransId="{03395324-C58B-4E38-83A3-FA3F0A841646}" sibTransId="{1C76B3EE-3729-4C74-8D65-635BA58393DD}"/>
    <dgm:cxn modelId="{0153FB02-41B1-4C2E-842A-C64B9D81D63F}" type="presOf" srcId="{521F028E-344D-4259-AD44-043BC16A113B}" destId="{977C6616-495A-46EB-BA26-89351864B9F8}" srcOrd="0" destOrd="0" presId="urn:microsoft.com/office/officeart/2005/8/layout/hierarchy2"/>
    <dgm:cxn modelId="{BF1B6240-AF05-41C5-9036-96ABCC3BF401}" type="presOf" srcId="{C2CBB104-6D9D-420A-8CC4-3934586E65A8}" destId="{5FFDFD83-EBEE-4D45-9AC1-96885DD20AA3}" srcOrd="0" destOrd="0" presId="urn:microsoft.com/office/officeart/2005/8/layout/hierarchy2"/>
    <dgm:cxn modelId="{A905EDBC-3974-43EA-A0DA-EEB27AC7B7BD}" type="presOf" srcId="{03D9F224-CF96-4FAC-B925-020EF3EE6CF3}" destId="{8D5CD825-50E4-4E5D-9FFA-A75D48C4789E}" srcOrd="0" destOrd="0" presId="urn:microsoft.com/office/officeart/2005/8/layout/hierarchy2"/>
    <dgm:cxn modelId="{C8F60F2D-E3B6-4CF7-A4D6-D1546E3CE1D5}" type="presOf" srcId="{EC9668D1-A03C-42FF-90BA-48BED8E76C7E}" destId="{8AF4ECC8-EE2C-4669-AADA-ECB68647D9F9}" srcOrd="1" destOrd="0" presId="urn:microsoft.com/office/officeart/2005/8/layout/hierarchy2"/>
    <dgm:cxn modelId="{E046745F-6A7B-4C28-B1AF-BEB7CAF3C234}" type="presOf" srcId="{C3DFB32C-15CE-4750-95C4-6C88348B446C}" destId="{9B68B524-E1FF-4E85-A025-ACC51C35F3CD}" srcOrd="0" destOrd="0" presId="urn:microsoft.com/office/officeart/2005/8/layout/hierarchy2"/>
    <dgm:cxn modelId="{44A37A59-0867-46B2-AFB4-050CCA0B4A14}" type="presOf" srcId="{8BAC38DE-95AB-4902-B3F1-2629E65BCEBA}" destId="{43E7A741-C898-48A6-8C90-626EB236F45E}" srcOrd="0" destOrd="0" presId="urn:microsoft.com/office/officeart/2005/8/layout/hierarchy2"/>
    <dgm:cxn modelId="{633EE51D-7240-4EC7-971E-D876F35F1EDC}" type="presOf" srcId="{8BAC38DE-95AB-4902-B3F1-2629E65BCEBA}" destId="{177CBDDD-4AA4-48B3-9D10-81343BF7995D}" srcOrd="1" destOrd="0" presId="urn:microsoft.com/office/officeart/2005/8/layout/hierarchy2"/>
    <dgm:cxn modelId="{42BC7AD2-96D9-4A0F-AFC1-6B93BCA80758}" type="presOf" srcId="{03395324-C58B-4E38-83A3-FA3F0A841646}" destId="{9116EE0C-7F15-4B30-9C78-DCD42BB802DB}" srcOrd="1" destOrd="0" presId="urn:microsoft.com/office/officeart/2005/8/layout/hierarchy2"/>
    <dgm:cxn modelId="{DCE1C553-69E0-49B1-A0ED-7FB87B9A4E0F}" type="presOf" srcId="{EC9668D1-A03C-42FF-90BA-48BED8E76C7E}" destId="{FF412416-0E05-416C-9BD6-440E06D3698E}" srcOrd="0" destOrd="0" presId="urn:microsoft.com/office/officeart/2005/8/layout/hierarchy2"/>
    <dgm:cxn modelId="{CC1DBF55-ADF5-4282-9A73-C459259B6EE2}" type="presOf" srcId="{B9E23E0F-B834-4838-9970-D7F2648ABF13}" destId="{7D2AD297-C603-47C6-B5CA-066EF57E5455}" srcOrd="0" destOrd="0" presId="urn:microsoft.com/office/officeart/2005/8/layout/hierarchy2"/>
    <dgm:cxn modelId="{2DD89EF2-C522-4782-A225-BD1BFED14343}" type="presOf" srcId="{03D9F224-CF96-4FAC-B925-020EF3EE6CF3}" destId="{C9650724-433F-497D-A7C7-D00BE862F47D}" srcOrd="1" destOrd="0" presId="urn:microsoft.com/office/officeart/2005/8/layout/hierarchy2"/>
    <dgm:cxn modelId="{BAFFFEEC-B46E-4C57-B43C-22F5AA8CCC3D}" type="presParOf" srcId="{B384E630-875C-4EE7-AD78-82CC0E899C92}" destId="{FABB9092-FF1B-460B-A6D7-BA911E6D6F31}" srcOrd="0" destOrd="0" presId="urn:microsoft.com/office/officeart/2005/8/layout/hierarchy2"/>
    <dgm:cxn modelId="{CB510B41-C32F-496C-8459-7C24F29673AB}" type="presParOf" srcId="{FABB9092-FF1B-460B-A6D7-BA911E6D6F31}" destId="{7D2AD297-C603-47C6-B5CA-066EF57E5455}" srcOrd="0" destOrd="0" presId="urn:microsoft.com/office/officeart/2005/8/layout/hierarchy2"/>
    <dgm:cxn modelId="{F52098EF-03CB-44C5-86D3-7B153CEB4AF5}" type="presParOf" srcId="{FABB9092-FF1B-460B-A6D7-BA911E6D6F31}" destId="{6BAF68AA-D29D-4376-A7F8-4294109965FF}" srcOrd="1" destOrd="0" presId="urn:microsoft.com/office/officeart/2005/8/layout/hierarchy2"/>
    <dgm:cxn modelId="{E578FF93-7DA1-4B19-A2A7-7FF4146FF22F}" type="presParOf" srcId="{6BAF68AA-D29D-4376-A7F8-4294109965FF}" destId="{8D5CD825-50E4-4E5D-9FFA-A75D48C4789E}" srcOrd="0" destOrd="0" presId="urn:microsoft.com/office/officeart/2005/8/layout/hierarchy2"/>
    <dgm:cxn modelId="{07B75854-F1C2-46F3-AC7B-919638F3A2B7}" type="presParOf" srcId="{8D5CD825-50E4-4E5D-9FFA-A75D48C4789E}" destId="{C9650724-433F-497D-A7C7-D00BE862F47D}" srcOrd="0" destOrd="0" presId="urn:microsoft.com/office/officeart/2005/8/layout/hierarchy2"/>
    <dgm:cxn modelId="{CC918DDE-C219-4813-A47F-69F9B8EED307}" type="presParOf" srcId="{6BAF68AA-D29D-4376-A7F8-4294109965FF}" destId="{8F3AD6FE-C46E-495A-B4D5-853BB42602DA}" srcOrd="1" destOrd="0" presId="urn:microsoft.com/office/officeart/2005/8/layout/hierarchy2"/>
    <dgm:cxn modelId="{AB5C6AB4-52D6-4532-8EC7-F0C88A270CEE}" type="presParOf" srcId="{8F3AD6FE-C46E-495A-B4D5-853BB42602DA}" destId="{9B68B524-E1FF-4E85-A025-ACC51C35F3CD}" srcOrd="0" destOrd="0" presId="urn:microsoft.com/office/officeart/2005/8/layout/hierarchy2"/>
    <dgm:cxn modelId="{64D66B6B-26A6-4B04-80F6-8C821F3C4989}" type="presParOf" srcId="{8F3AD6FE-C46E-495A-B4D5-853BB42602DA}" destId="{4A9D1448-CBFB-4A4C-A72A-97E229E5DE8E}" srcOrd="1" destOrd="0" presId="urn:microsoft.com/office/officeart/2005/8/layout/hierarchy2"/>
    <dgm:cxn modelId="{AECBE531-E075-4B37-829C-459CB2ADF0EF}" type="presParOf" srcId="{6BAF68AA-D29D-4376-A7F8-4294109965FF}" destId="{FF412416-0E05-416C-9BD6-440E06D3698E}" srcOrd="2" destOrd="0" presId="urn:microsoft.com/office/officeart/2005/8/layout/hierarchy2"/>
    <dgm:cxn modelId="{E8576633-F9F0-4871-9053-8EB6AC61B3B8}" type="presParOf" srcId="{FF412416-0E05-416C-9BD6-440E06D3698E}" destId="{8AF4ECC8-EE2C-4669-AADA-ECB68647D9F9}" srcOrd="0" destOrd="0" presId="urn:microsoft.com/office/officeart/2005/8/layout/hierarchy2"/>
    <dgm:cxn modelId="{BEBA7943-014D-4F38-A815-792623C9F121}" type="presParOf" srcId="{6BAF68AA-D29D-4376-A7F8-4294109965FF}" destId="{90C55801-A419-47B8-AE71-208ADAC3AEC0}" srcOrd="3" destOrd="0" presId="urn:microsoft.com/office/officeart/2005/8/layout/hierarchy2"/>
    <dgm:cxn modelId="{6F02B977-4B6B-4963-881B-294439BB600C}" type="presParOf" srcId="{90C55801-A419-47B8-AE71-208ADAC3AEC0}" destId="{977C6616-495A-46EB-BA26-89351864B9F8}" srcOrd="0" destOrd="0" presId="urn:microsoft.com/office/officeart/2005/8/layout/hierarchy2"/>
    <dgm:cxn modelId="{2CB85F9F-17A4-44CF-BEBD-72AAE8C6BC3E}" type="presParOf" srcId="{90C55801-A419-47B8-AE71-208ADAC3AEC0}" destId="{CBCB0ACB-C98C-45C3-A8B1-B0E05EE43A08}" srcOrd="1" destOrd="0" presId="urn:microsoft.com/office/officeart/2005/8/layout/hierarchy2"/>
    <dgm:cxn modelId="{432EE14B-BD32-459E-A5EF-155117F2572D}" type="presParOf" srcId="{6BAF68AA-D29D-4376-A7F8-4294109965FF}" destId="{43E7A741-C898-48A6-8C90-626EB236F45E}" srcOrd="4" destOrd="0" presId="urn:microsoft.com/office/officeart/2005/8/layout/hierarchy2"/>
    <dgm:cxn modelId="{057CAEE1-021D-4925-A25F-99B85AE270D9}" type="presParOf" srcId="{43E7A741-C898-48A6-8C90-626EB236F45E}" destId="{177CBDDD-4AA4-48B3-9D10-81343BF7995D}" srcOrd="0" destOrd="0" presId="urn:microsoft.com/office/officeart/2005/8/layout/hierarchy2"/>
    <dgm:cxn modelId="{478DB9DE-804D-4D98-96CB-877F660D547A}" type="presParOf" srcId="{6BAF68AA-D29D-4376-A7F8-4294109965FF}" destId="{F6F1F768-25CD-433C-A7D1-66DF45DFE076}" srcOrd="5" destOrd="0" presId="urn:microsoft.com/office/officeart/2005/8/layout/hierarchy2"/>
    <dgm:cxn modelId="{62781834-4D3A-4F97-B8B7-B17F816D7E8B}" type="presParOf" srcId="{F6F1F768-25CD-433C-A7D1-66DF45DFE076}" destId="{F3D80CB9-5A0F-4FC9-8E1F-6C7B9B9DA6D0}" srcOrd="0" destOrd="0" presId="urn:microsoft.com/office/officeart/2005/8/layout/hierarchy2"/>
    <dgm:cxn modelId="{8E3C99CB-FFEB-4028-8A5E-89019EB9758B}" type="presParOf" srcId="{F6F1F768-25CD-433C-A7D1-66DF45DFE076}" destId="{0A46410B-AA50-4998-ACD2-13F5017D33C8}" srcOrd="1" destOrd="0" presId="urn:microsoft.com/office/officeart/2005/8/layout/hierarchy2"/>
    <dgm:cxn modelId="{57817038-4436-4571-BAB3-FA87AB59CC39}" type="presParOf" srcId="{6BAF68AA-D29D-4376-A7F8-4294109965FF}" destId="{438D249C-BD09-4F97-B00A-9DA9C336F4AB}" srcOrd="6" destOrd="0" presId="urn:microsoft.com/office/officeart/2005/8/layout/hierarchy2"/>
    <dgm:cxn modelId="{1FF0FCE9-2BCB-416D-B5AD-44AAE122DEAC}" type="presParOf" srcId="{438D249C-BD09-4F97-B00A-9DA9C336F4AB}" destId="{9116EE0C-7F15-4B30-9C78-DCD42BB802DB}" srcOrd="0" destOrd="0" presId="urn:microsoft.com/office/officeart/2005/8/layout/hierarchy2"/>
    <dgm:cxn modelId="{7E66D3E7-F84C-4C88-877A-8CE8375DB9DA}" type="presParOf" srcId="{6BAF68AA-D29D-4376-A7F8-4294109965FF}" destId="{C2A1849E-C6E5-46A6-AC0B-84D9AE4E3642}" srcOrd="7" destOrd="0" presId="urn:microsoft.com/office/officeart/2005/8/layout/hierarchy2"/>
    <dgm:cxn modelId="{D445255C-899E-4A22-9FA5-F7C382BD83B9}" type="presParOf" srcId="{C2A1849E-C6E5-46A6-AC0B-84D9AE4E3642}" destId="{5FFDFD83-EBEE-4D45-9AC1-96885DD20AA3}" srcOrd="0" destOrd="0" presId="urn:microsoft.com/office/officeart/2005/8/layout/hierarchy2"/>
    <dgm:cxn modelId="{6B43087A-6824-41B1-9A46-38F95992C97E}" type="presParOf" srcId="{C2A1849E-C6E5-46A6-AC0B-84D9AE4E3642}" destId="{88F1008F-E8F9-444B-A6F0-9B81FDA6DA6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625E23-8DF6-4EE3-88FA-57389119DBD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B9E23E0F-B834-4838-9970-D7F2648ABF13}">
      <dgm:prSet phldrT="[Text]"/>
      <dgm:spPr>
        <a:xfrm>
          <a:off x="112930" y="1353593"/>
          <a:ext cx="2605811" cy="784198"/>
        </a:xfrm>
        <a:solidFill>
          <a:srgbClr val="94B6D2">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Tw Cen MT"/>
              <a:ea typeface="+mn-ea"/>
              <a:cs typeface="+mn-cs"/>
            </a:rPr>
            <a:t>Sample Size</a:t>
          </a:r>
        </a:p>
      </dgm:t>
    </dgm:pt>
    <dgm:pt modelId="{750565DF-D37A-4677-841E-DCCE923DF3BB}" type="parTrans" cxnId="{207E26BC-EC4D-41AE-9144-727C895EA697}">
      <dgm:prSet/>
      <dgm:spPr/>
      <dgm:t>
        <a:bodyPr/>
        <a:lstStyle/>
        <a:p>
          <a:endParaRPr lang="en-US"/>
        </a:p>
      </dgm:t>
    </dgm:pt>
    <dgm:pt modelId="{5DBF3127-4704-491D-A684-4A52AAA0709D}" type="sibTrans" cxnId="{207E26BC-EC4D-41AE-9144-727C895EA697}">
      <dgm:prSet/>
      <dgm:spPr/>
      <dgm:t>
        <a:bodyPr/>
        <a:lstStyle/>
        <a:p>
          <a:endParaRPr lang="en-US"/>
        </a:p>
      </dgm:t>
    </dgm:pt>
    <dgm:pt modelId="{C3DFB32C-15CE-4750-95C4-6C88348B446C}">
      <dgm:prSet phldrT="[Text]"/>
      <dgm:spPr>
        <a:xfrm>
          <a:off x="3346100" y="852"/>
          <a:ext cx="4039262" cy="784198"/>
        </a:xfrm>
        <a:solidFill>
          <a:srgbClr val="94B6D2">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Tw Cen MT"/>
              <a:ea typeface="+mn-ea"/>
              <a:cs typeface="+mn-cs"/>
            </a:rPr>
            <a:t>Power, 0.8</a:t>
          </a:r>
        </a:p>
      </dgm:t>
    </dgm:pt>
    <dgm:pt modelId="{03D9F224-CF96-4FAC-B925-020EF3EE6CF3}" type="parTrans" cxnId="{00692C9F-DAA1-4E24-B2F6-5F01211B7219}">
      <dgm:prSet/>
      <dgm:spPr>
        <a:xfrm rot="17692822">
          <a:off x="2286852" y="1049107"/>
          <a:ext cx="1491136" cy="40429"/>
        </a:xfrm>
        <a:noFill/>
        <a:ln w="19050" cap="flat" cmpd="sng" algn="ctr">
          <a:solidFill>
            <a:srgbClr val="94B6D2">
              <a:shade val="60000"/>
              <a:hueOff val="0"/>
              <a:satOff val="0"/>
              <a:lumOff val="0"/>
              <a:alphaOff val="0"/>
            </a:srgbClr>
          </a:solidFill>
          <a:prstDash val="solid"/>
        </a:ln>
        <a:effectLst/>
      </dgm:spPr>
      <dgm:t>
        <a:bodyPr/>
        <a:lstStyle/>
        <a:p>
          <a:endParaRPr lang="en-US">
            <a:solidFill>
              <a:sysClr val="windowText" lastClr="000000">
                <a:hueOff val="0"/>
                <a:satOff val="0"/>
                <a:lumOff val="0"/>
                <a:alphaOff val="0"/>
              </a:sysClr>
            </a:solidFill>
            <a:latin typeface="Tw Cen MT"/>
            <a:ea typeface="+mn-ea"/>
            <a:cs typeface="+mn-cs"/>
          </a:endParaRPr>
        </a:p>
      </dgm:t>
    </dgm:pt>
    <dgm:pt modelId="{B79DC65F-F25D-4F7C-8517-F9B8E6AC3591}" type="sibTrans" cxnId="{00692C9F-DAA1-4E24-B2F6-5F01211B7219}">
      <dgm:prSet/>
      <dgm:spPr/>
      <dgm:t>
        <a:bodyPr/>
        <a:lstStyle/>
        <a:p>
          <a:endParaRPr lang="en-US"/>
        </a:p>
      </dgm:t>
    </dgm:pt>
    <dgm:pt modelId="{B71ECE9D-E0DF-4B57-9078-3B355A6E8BBB}">
      <dgm:prSet phldrT="[Text]"/>
      <dgm:spPr>
        <a:xfrm>
          <a:off x="3346100" y="1804507"/>
          <a:ext cx="4039262" cy="784198"/>
        </a:xfrm>
        <a:solidFill>
          <a:srgbClr val="94B6D2">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Tw Cen MT"/>
              <a:ea typeface="+mn-ea"/>
              <a:cs typeface="+mn-cs"/>
            </a:rPr>
            <a:t>Effect Size (ES) </a:t>
          </a:r>
        </a:p>
      </dgm:t>
    </dgm:pt>
    <dgm:pt modelId="{8BAC38DE-95AB-4902-B3F1-2629E65BCEBA}" type="parTrans" cxnId="{B148E154-6B0C-4482-8EF7-CD38EA1BE618}">
      <dgm:prSet/>
      <dgm:spPr>
        <a:xfrm rot="2142401">
          <a:off x="2646123" y="1950935"/>
          <a:ext cx="772594" cy="40429"/>
        </a:xfrm>
        <a:noFill/>
        <a:ln w="19050" cap="flat" cmpd="sng" algn="ctr">
          <a:solidFill>
            <a:srgbClr val="94B6D2">
              <a:shade val="60000"/>
              <a:hueOff val="0"/>
              <a:satOff val="0"/>
              <a:lumOff val="0"/>
              <a:alphaOff val="0"/>
            </a:srgbClr>
          </a:solidFill>
          <a:prstDash val="solid"/>
        </a:ln>
        <a:effectLst/>
      </dgm:spPr>
      <dgm:t>
        <a:bodyPr/>
        <a:lstStyle/>
        <a:p>
          <a:endParaRPr lang="en-US">
            <a:solidFill>
              <a:sysClr val="windowText" lastClr="000000">
                <a:hueOff val="0"/>
                <a:satOff val="0"/>
                <a:lumOff val="0"/>
                <a:alphaOff val="0"/>
              </a:sysClr>
            </a:solidFill>
            <a:latin typeface="Tw Cen MT"/>
            <a:ea typeface="+mn-ea"/>
            <a:cs typeface="+mn-cs"/>
          </a:endParaRPr>
        </a:p>
      </dgm:t>
    </dgm:pt>
    <dgm:pt modelId="{E13BFE52-8FD9-47DE-9230-EFB624CD3F05}" type="sibTrans" cxnId="{B148E154-6B0C-4482-8EF7-CD38EA1BE618}">
      <dgm:prSet/>
      <dgm:spPr/>
      <dgm:t>
        <a:bodyPr/>
        <a:lstStyle/>
        <a:p>
          <a:endParaRPr lang="en-US"/>
        </a:p>
      </dgm:t>
    </dgm:pt>
    <dgm:pt modelId="{C2CBB104-6D9D-420A-8CC4-3934586E65A8}">
      <dgm:prSet phldrT="[Text]"/>
      <dgm:spPr>
        <a:xfrm>
          <a:off x="3346100" y="2706335"/>
          <a:ext cx="4039262" cy="784198"/>
        </a:xfrm>
        <a:solidFill>
          <a:srgbClr val="94B6D2">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Tw Cen MT"/>
              <a:ea typeface="+mn-ea"/>
              <a:cs typeface="+mn-cs"/>
            </a:rPr>
            <a:t>SD of outcome</a:t>
          </a:r>
        </a:p>
      </dgm:t>
    </dgm:pt>
    <dgm:pt modelId="{03395324-C58B-4E38-83A3-FA3F0A841646}" type="parTrans" cxnId="{7FE7C218-9E46-4F52-8C74-C502B2E96ECC}">
      <dgm:prSet/>
      <dgm:spPr>
        <a:xfrm rot="3907178">
          <a:off x="2286852" y="2401848"/>
          <a:ext cx="1491136" cy="40429"/>
        </a:xfrm>
        <a:noFill/>
        <a:ln w="19050" cap="flat" cmpd="sng" algn="ctr">
          <a:solidFill>
            <a:srgbClr val="94B6D2">
              <a:shade val="60000"/>
              <a:hueOff val="0"/>
              <a:satOff val="0"/>
              <a:lumOff val="0"/>
              <a:alphaOff val="0"/>
            </a:srgbClr>
          </a:solidFill>
          <a:prstDash val="solid"/>
        </a:ln>
        <a:effectLst/>
      </dgm:spPr>
      <dgm:t>
        <a:bodyPr/>
        <a:lstStyle/>
        <a:p>
          <a:endParaRPr lang="en-US">
            <a:solidFill>
              <a:sysClr val="windowText" lastClr="000000">
                <a:hueOff val="0"/>
                <a:satOff val="0"/>
                <a:lumOff val="0"/>
                <a:alphaOff val="0"/>
              </a:sysClr>
            </a:solidFill>
            <a:latin typeface="Tw Cen MT"/>
            <a:ea typeface="+mn-ea"/>
            <a:cs typeface="+mn-cs"/>
          </a:endParaRPr>
        </a:p>
      </dgm:t>
    </dgm:pt>
    <dgm:pt modelId="{1C76B3EE-3729-4C74-8D65-635BA58393DD}" type="sibTrans" cxnId="{7FE7C218-9E46-4F52-8C74-C502B2E96ECC}">
      <dgm:prSet/>
      <dgm:spPr/>
      <dgm:t>
        <a:bodyPr/>
        <a:lstStyle/>
        <a:p>
          <a:endParaRPr lang="en-US"/>
        </a:p>
      </dgm:t>
    </dgm:pt>
    <dgm:pt modelId="{521F028E-344D-4259-AD44-043BC16A113B}">
      <dgm:prSet phldrT="[Text]"/>
      <dgm:spPr>
        <a:xfrm>
          <a:off x="3346100" y="902680"/>
          <a:ext cx="4039262" cy="784198"/>
        </a:xfrm>
        <a:solidFill>
          <a:srgbClr val="94B6D2">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Tw Cen MT"/>
              <a:ea typeface="+mn-ea"/>
              <a:cs typeface="+mn-cs"/>
            </a:rPr>
            <a:t>Significance level, 0.05</a:t>
          </a:r>
        </a:p>
      </dgm:t>
    </dgm:pt>
    <dgm:pt modelId="{EC9668D1-A03C-42FF-90BA-48BED8E76C7E}" type="parTrans" cxnId="{64D8C279-11AF-4C61-8FCB-20DBC029EF46}">
      <dgm:prSet/>
      <dgm:spPr>
        <a:xfrm rot="19457599">
          <a:off x="2646123" y="1500021"/>
          <a:ext cx="772594" cy="40429"/>
        </a:xfrm>
        <a:noFill/>
        <a:ln w="19050" cap="flat" cmpd="sng" algn="ctr">
          <a:solidFill>
            <a:srgbClr val="94B6D2">
              <a:shade val="60000"/>
              <a:hueOff val="0"/>
              <a:satOff val="0"/>
              <a:lumOff val="0"/>
              <a:alphaOff val="0"/>
            </a:srgbClr>
          </a:solidFill>
          <a:prstDash val="solid"/>
        </a:ln>
        <a:effectLst/>
      </dgm:spPr>
      <dgm:t>
        <a:bodyPr/>
        <a:lstStyle/>
        <a:p>
          <a:endParaRPr lang="en-US">
            <a:solidFill>
              <a:sysClr val="windowText" lastClr="000000">
                <a:hueOff val="0"/>
                <a:satOff val="0"/>
                <a:lumOff val="0"/>
                <a:alphaOff val="0"/>
              </a:sysClr>
            </a:solidFill>
            <a:latin typeface="Tw Cen MT"/>
            <a:ea typeface="+mn-ea"/>
            <a:cs typeface="+mn-cs"/>
          </a:endParaRPr>
        </a:p>
      </dgm:t>
    </dgm:pt>
    <dgm:pt modelId="{A5ED9E4E-757D-4D22-99DC-F699C4EEC340}" type="sibTrans" cxnId="{64D8C279-11AF-4C61-8FCB-20DBC029EF46}">
      <dgm:prSet/>
      <dgm:spPr/>
      <dgm:t>
        <a:bodyPr/>
        <a:lstStyle/>
        <a:p>
          <a:endParaRPr lang="en-US"/>
        </a:p>
      </dgm:t>
    </dgm:pt>
    <dgm:pt modelId="{B384E630-875C-4EE7-AD78-82CC0E899C92}" type="pres">
      <dgm:prSet presAssocID="{CE625E23-8DF6-4EE3-88FA-57389119DBD6}" presName="diagram" presStyleCnt="0">
        <dgm:presLayoutVars>
          <dgm:chPref val="1"/>
          <dgm:dir/>
          <dgm:animOne val="branch"/>
          <dgm:animLvl val="lvl"/>
          <dgm:resizeHandles val="exact"/>
        </dgm:presLayoutVars>
      </dgm:prSet>
      <dgm:spPr/>
      <dgm:t>
        <a:bodyPr/>
        <a:lstStyle/>
        <a:p>
          <a:endParaRPr lang="en-US"/>
        </a:p>
      </dgm:t>
    </dgm:pt>
    <dgm:pt modelId="{FABB9092-FF1B-460B-A6D7-BA911E6D6F31}" type="pres">
      <dgm:prSet presAssocID="{B9E23E0F-B834-4838-9970-D7F2648ABF13}" presName="root1" presStyleCnt="0"/>
      <dgm:spPr/>
    </dgm:pt>
    <dgm:pt modelId="{7D2AD297-C603-47C6-B5CA-066EF57E5455}" type="pres">
      <dgm:prSet presAssocID="{B9E23E0F-B834-4838-9970-D7F2648ABF13}" presName="LevelOneTextNode" presStyleLbl="node0" presStyleIdx="0" presStyleCnt="1" custScaleX="166145">
        <dgm:presLayoutVars>
          <dgm:chPref val="3"/>
        </dgm:presLayoutVars>
      </dgm:prSet>
      <dgm:spPr>
        <a:prstGeom prst="roundRect">
          <a:avLst>
            <a:gd name="adj" fmla="val 10000"/>
          </a:avLst>
        </a:prstGeom>
      </dgm:spPr>
      <dgm:t>
        <a:bodyPr/>
        <a:lstStyle/>
        <a:p>
          <a:endParaRPr lang="en-US"/>
        </a:p>
      </dgm:t>
    </dgm:pt>
    <dgm:pt modelId="{6BAF68AA-D29D-4376-A7F8-4294109965FF}" type="pres">
      <dgm:prSet presAssocID="{B9E23E0F-B834-4838-9970-D7F2648ABF13}" presName="level2hierChild" presStyleCnt="0"/>
      <dgm:spPr/>
    </dgm:pt>
    <dgm:pt modelId="{8D5CD825-50E4-4E5D-9FFA-A75D48C4789E}" type="pres">
      <dgm:prSet presAssocID="{03D9F224-CF96-4FAC-B925-020EF3EE6CF3}" presName="conn2-1" presStyleLbl="parChTrans1D2" presStyleIdx="0" presStyleCnt="4"/>
      <dgm:spPr>
        <a:custGeom>
          <a:avLst/>
          <a:gdLst/>
          <a:ahLst/>
          <a:cxnLst/>
          <a:rect l="0" t="0" r="0" b="0"/>
          <a:pathLst>
            <a:path>
              <a:moveTo>
                <a:pt x="0" y="20214"/>
              </a:moveTo>
              <a:lnTo>
                <a:pt x="1491136" y="20214"/>
              </a:lnTo>
            </a:path>
          </a:pathLst>
        </a:custGeom>
      </dgm:spPr>
      <dgm:t>
        <a:bodyPr/>
        <a:lstStyle/>
        <a:p>
          <a:endParaRPr lang="en-US"/>
        </a:p>
      </dgm:t>
    </dgm:pt>
    <dgm:pt modelId="{C9650724-433F-497D-A7C7-D00BE862F47D}" type="pres">
      <dgm:prSet presAssocID="{03D9F224-CF96-4FAC-B925-020EF3EE6CF3}" presName="connTx" presStyleLbl="parChTrans1D2" presStyleIdx="0" presStyleCnt="4"/>
      <dgm:spPr/>
      <dgm:t>
        <a:bodyPr/>
        <a:lstStyle/>
        <a:p>
          <a:endParaRPr lang="en-US"/>
        </a:p>
      </dgm:t>
    </dgm:pt>
    <dgm:pt modelId="{8F3AD6FE-C46E-495A-B4D5-853BB42602DA}" type="pres">
      <dgm:prSet presAssocID="{C3DFB32C-15CE-4750-95C4-6C88348B446C}" presName="root2" presStyleCnt="0"/>
      <dgm:spPr/>
    </dgm:pt>
    <dgm:pt modelId="{9B68B524-E1FF-4E85-A025-ACC51C35F3CD}" type="pres">
      <dgm:prSet presAssocID="{C3DFB32C-15CE-4750-95C4-6C88348B446C}" presName="LevelTwoTextNode" presStyleLbl="node2" presStyleIdx="0" presStyleCnt="4" custScaleX="257541">
        <dgm:presLayoutVars>
          <dgm:chPref val="3"/>
        </dgm:presLayoutVars>
      </dgm:prSet>
      <dgm:spPr>
        <a:prstGeom prst="roundRect">
          <a:avLst>
            <a:gd name="adj" fmla="val 10000"/>
          </a:avLst>
        </a:prstGeom>
      </dgm:spPr>
      <dgm:t>
        <a:bodyPr/>
        <a:lstStyle/>
        <a:p>
          <a:endParaRPr lang="en-US"/>
        </a:p>
      </dgm:t>
    </dgm:pt>
    <dgm:pt modelId="{4A9D1448-CBFB-4A4C-A72A-97E229E5DE8E}" type="pres">
      <dgm:prSet presAssocID="{C3DFB32C-15CE-4750-95C4-6C88348B446C}" presName="level3hierChild" presStyleCnt="0"/>
      <dgm:spPr/>
    </dgm:pt>
    <dgm:pt modelId="{FF412416-0E05-416C-9BD6-440E06D3698E}" type="pres">
      <dgm:prSet presAssocID="{EC9668D1-A03C-42FF-90BA-48BED8E76C7E}" presName="conn2-1" presStyleLbl="parChTrans1D2" presStyleIdx="1" presStyleCnt="4"/>
      <dgm:spPr>
        <a:custGeom>
          <a:avLst/>
          <a:gdLst/>
          <a:ahLst/>
          <a:cxnLst/>
          <a:rect l="0" t="0" r="0" b="0"/>
          <a:pathLst>
            <a:path>
              <a:moveTo>
                <a:pt x="0" y="20214"/>
              </a:moveTo>
              <a:lnTo>
                <a:pt x="772594" y="20214"/>
              </a:lnTo>
            </a:path>
          </a:pathLst>
        </a:custGeom>
      </dgm:spPr>
      <dgm:t>
        <a:bodyPr/>
        <a:lstStyle/>
        <a:p>
          <a:endParaRPr lang="en-US"/>
        </a:p>
      </dgm:t>
    </dgm:pt>
    <dgm:pt modelId="{8AF4ECC8-EE2C-4669-AADA-ECB68647D9F9}" type="pres">
      <dgm:prSet presAssocID="{EC9668D1-A03C-42FF-90BA-48BED8E76C7E}" presName="connTx" presStyleLbl="parChTrans1D2" presStyleIdx="1" presStyleCnt="4"/>
      <dgm:spPr/>
      <dgm:t>
        <a:bodyPr/>
        <a:lstStyle/>
        <a:p>
          <a:endParaRPr lang="en-US"/>
        </a:p>
      </dgm:t>
    </dgm:pt>
    <dgm:pt modelId="{90C55801-A419-47B8-AE71-208ADAC3AEC0}" type="pres">
      <dgm:prSet presAssocID="{521F028E-344D-4259-AD44-043BC16A113B}" presName="root2" presStyleCnt="0"/>
      <dgm:spPr/>
    </dgm:pt>
    <dgm:pt modelId="{977C6616-495A-46EB-BA26-89351864B9F8}" type="pres">
      <dgm:prSet presAssocID="{521F028E-344D-4259-AD44-043BC16A113B}" presName="LevelTwoTextNode" presStyleLbl="node2" presStyleIdx="1" presStyleCnt="4" custScaleX="257541">
        <dgm:presLayoutVars>
          <dgm:chPref val="3"/>
        </dgm:presLayoutVars>
      </dgm:prSet>
      <dgm:spPr>
        <a:prstGeom prst="roundRect">
          <a:avLst>
            <a:gd name="adj" fmla="val 10000"/>
          </a:avLst>
        </a:prstGeom>
      </dgm:spPr>
      <dgm:t>
        <a:bodyPr/>
        <a:lstStyle/>
        <a:p>
          <a:endParaRPr lang="en-US"/>
        </a:p>
      </dgm:t>
    </dgm:pt>
    <dgm:pt modelId="{CBCB0ACB-C98C-45C3-A8B1-B0E05EE43A08}" type="pres">
      <dgm:prSet presAssocID="{521F028E-344D-4259-AD44-043BC16A113B}" presName="level3hierChild" presStyleCnt="0"/>
      <dgm:spPr/>
    </dgm:pt>
    <dgm:pt modelId="{43E7A741-C898-48A6-8C90-626EB236F45E}" type="pres">
      <dgm:prSet presAssocID="{8BAC38DE-95AB-4902-B3F1-2629E65BCEBA}" presName="conn2-1" presStyleLbl="parChTrans1D2" presStyleIdx="2" presStyleCnt="4"/>
      <dgm:spPr>
        <a:custGeom>
          <a:avLst/>
          <a:gdLst/>
          <a:ahLst/>
          <a:cxnLst/>
          <a:rect l="0" t="0" r="0" b="0"/>
          <a:pathLst>
            <a:path>
              <a:moveTo>
                <a:pt x="0" y="20214"/>
              </a:moveTo>
              <a:lnTo>
                <a:pt x="772594" y="20214"/>
              </a:lnTo>
            </a:path>
          </a:pathLst>
        </a:custGeom>
      </dgm:spPr>
      <dgm:t>
        <a:bodyPr/>
        <a:lstStyle/>
        <a:p>
          <a:endParaRPr lang="en-US"/>
        </a:p>
      </dgm:t>
    </dgm:pt>
    <dgm:pt modelId="{177CBDDD-4AA4-48B3-9D10-81343BF7995D}" type="pres">
      <dgm:prSet presAssocID="{8BAC38DE-95AB-4902-B3F1-2629E65BCEBA}" presName="connTx" presStyleLbl="parChTrans1D2" presStyleIdx="2" presStyleCnt="4"/>
      <dgm:spPr/>
      <dgm:t>
        <a:bodyPr/>
        <a:lstStyle/>
        <a:p>
          <a:endParaRPr lang="en-US"/>
        </a:p>
      </dgm:t>
    </dgm:pt>
    <dgm:pt modelId="{F6F1F768-25CD-433C-A7D1-66DF45DFE076}" type="pres">
      <dgm:prSet presAssocID="{B71ECE9D-E0DF-4B57-9078-3B355A6E8BBB}" presName="root2" presStyleCnt="0"/>
      <dgm:spPr/>
    </dgm:pt>
    <dgm:pt modelId="{F3D80CB9-5A0F-4FC9-8E1F-6C7B9B9DA6D0}" type="pres">
      <dgm:prSet presAssocID="{B71ECE9D-E0DF-4B57-9078-3B355A6E8BBB}" presName="LevelTwoTextNode" presStyleLbl="node2" presStyleIdx="2" presStyleCnt="4" custScaleX="257541">
        <dgm:presLayoutVars>
          <dgm:chPref val="3"/>
        </dgm:presLayoutVars>
      </dgm:prSet>
      <dgm:spPr>
        <a:prstGeom prst="roundRect">
          <a:avLst>
            <a:gd name="adj" fmla="val 10000"/>
          </a:avLst>
        </a:prstGeom>
      </dgm:spPr>
      <dgm:t>
        <a:bodyPr/>
        <a:lstStyle/>
        <a:p>
          <a:endParaRPr lang="en-US"/>
        </a:p>
      </dgm:t>
    </dgm:pt>
    <dgm:pt modelId="{0A46410B-AA50-4998-ACD2-13F5017D33C8}" type="pres">
      <dgm:prSet presAssocID="{B71ECE9D-E0DF-4B57-9078-3B355A6E8BBB}" presName="level3hierChild" presStyleCnt="0"/>
      <dgm:spPr/>
    </dgm:pt>
    <dgm:pt modelId="{438D249C-BD09-4F97-B00A-9DA9C336F4AB}" type="pres">
      <dgm:prSet presAssocID="{03395324-C58B-4E38-83A3-FA3F0A841646}" presName="conn2-1" presStyleLbl="parChTrans1D2" presStyleIdx="3" presStyleCnt="4"/>
      <dgm:spPr>
        <a:custGeom>
          <a:avLst/>
          <a:gdLst/>
          <a:ahLst/>
          <a:cxnLst/>
          <a:rect l="0" t="0" r="0" b="0"/>
          <a:pathLst>
            <a:path>
              <a:moveTo>
                <a:pt x="0" y="20214"/>
              </a:moveTo>
              <a:lnTo>
                <a:pt x="1491136" y="20214"/>
              </a:lnTo>
            </a:path>
          </a:pathLst>
        </a:custGeom>
      </dgm:spPr>
      <dgm:t>
        <a:bodyPr/>
        <a:lstStyle/>
        <a:p>
          <a:endParaRPr lang="en-US"/>
        </a:p>
      </dgm:t>
    </dgm:pt>
    <dgm:pt modelId="{9116EE0C-7F15-4B30-9C78-DCD42BB802DB}" type="pres">
      <dgm:prSet presAssocID="{03395324-C58B-4E38-83A3-FA3F0A841646}" presName="connTx" presStyleLbl="parChTrans1D2" presStyleIdx="3" presStyleCnt="4"/>
      <dgm:spPr/>
      <dgm:t>
        <a:bodyPr/>
        <a:lstStyle/>
        <a:p>
          <a:endParaRPr lang="en-US"/>
        </a:p>
      </dgm:t>
    </dgm:pt>
    <dgm:pt modelId="{C2A1849E-C6E5-46A6-AC0B-84D9AE4E3642}" type="pres">
      <dgm:prSet presAssocID="{C2CBB104-6D9D-420A-8CC4-3934586E65A8}" presName="root2" presStyleCnt="0"/>
      <dgm:spPr/>
    </dgm:pt>
    <dgm:pt modelId="{5FFDFD83-EBEE-4D45-9AC1-96885DD20AA3}" type="pres">
      <dgm:prSet presAssocID="{C2CBB104-6D9D-420A-8CC4-3934586E65A8}" presName="LevelTwoTextNode" presStyleLbl="node2" presStyleIdx="3" presStyleCnt="4" custScaleX="257541">
        <dgm:presLayoutVars>
          <dgm:chPref val="3"/>
        </dgm:presLayoutVars>
      </dgm:prSet>
      <dgm:spPr>
        <a:prstGeom prst="roundRect">
          <a:avLst>
            <a:gd name="adj" fmla="val 10000"/>
          </a:avLst>
        </a:prstGeom>
      </dgm:spPr>
      <dgm:t>
        <a:bodyPr/>
        <a:lstStyle/>
        <a:p>
          <a:endParaRPr lang="en-US"/>
        </a:p>
      </dgm:t>
    </dgm:pt>
    <dgm:pt modelId="{88F1008F-E8F9-444B-A6F0-9B81FDA6DA6C}" type="pres">
      <dgm:prSet presAssocID="{C2CBB104-6D9D-420A-8CC4-3934586E65A8}" presName="level3hierChild" presStyleCnt="0"/>
      <dgm:spPr/>
    </dgm:pt>
  </dgm:ptLst>
  <dgm:cxnLst>
    <dgm:cxn modelId="{00692C9F-DAA1-4E24-B2F6-5F01211B7219}" srcId="{B9E23E0F-B834-4838-9970-D7F2648ABF13}" destId="{C3DFB32C-15CE-4750-95C4-6C88348B446C}" srcOrd="0" destOrd="0" parTransId="{03D9F224-CF96-4FAC-B925-020EF3EE6CF3}" sibTransId="{B79DC65F-F25D-4F7C-8517-F9B8E6AC3591}"/>
    <dgm:cxn modelId="{0F852581-4264-46D4-9B57-191DF296DBE6}" type="presOf" srcId="{8BAC38DE-95AB-4902-B3F1-2629E65BCEBA}" destId="{177CBDDD-4AA4-48B3-9D10-81343BF7995D}" srcOrd="1" destOrd="0" presId="urn:microsoft.com/office/officeart/2005/8/layout/hierarchy2"/>
    <dgm:cxn modelId="{6E1533FC-C040-4060-A4C1-B384C7378808}" type="presOf" srcId="{B71ECE9D-E0DF-4B57-9078-3B355A6E8BBB}" destId="{F3D80CB9-5A0F-4FC9-8E1F-6C7B9B9DA6D0}" srcOrd="0" destOrd="0" presId="urn:microsoft.com/office/officeart/2005/8/layout/hierarchy2"/>
    <dgm:cxn modelId="{71ADEC45-9C29-41D1-A9FA-C77D2808F342}" type="presOf" srcId="{03395324-C58B-4E38-83A3-FA3F0A841646}" destId="{438D249C-BD09-4F97-B00A-9DA9C336F4AB}" srcOrd="0" destOrd="0" presId="urn:microsoft.com/office/officeart/2005/8/layout/hierarchy2"/>
    <dgm:cxn modelId="{634CADE5-9F4D-4005-AEFC-D83F035952A2}" type="presOf" srcId="{CE625E23-8DF6-4EE3-88FA-57389119DBD6}" destId="{B384E630-875C-4EE7-AD78-82CC0E899C92}" srcOrd="0" destOrd="0" presId="urn:microsoft.com/office/officeart/2005/8/layout/hierarchy2"/>
    <dgm:cxn modelId="{6B8FD350-F90C-4BD3-B97C-F0AD0932ACA3}" type="presOf" srcId="{EC9668D1-A03C-42FF-90BA-48BED8E76C7E}" destId="{FF412416-0E05-416C-9BD6-440E06D3698E}" srcOrd="0" destOrd="0" presId="urn:microsoft.com/office/officeart/2005/8/layout/hierarchy2"/>
    <dgm:cxn modelId="{AA7B7274-FB02-41B2-BA32-C03BCAB70936}" type="presOf" srcId="{B9E23E0F-B834-4838-9970-D7F2648ABF13}" destId="{7D2AD297-C603-47C6-B5CA-066EF57E5455}" srcOrd="0" destOrd="0" presId="urn:microsoft.com/office/officeart/2005/8/layout/hierarchy2"/>
    <dgm:cxn modelId="{207E26BC-EC4D-41AE-9144-727C895EA697}" srcId="{CE625E23-8DF6-4EE3-88FA-57389119DBD6}" destId="{B9E23E0F-B834-4838-9970-D7F2648ABF13}" srcOrd="0" destOrd="0" parTransId="{750565DF-D37A-4677-841E-DCCE923DF3BB}" sibTransId="{5DBF3127-4704-491D-A684-4A52AAA0709D}"/>
    <dgm:cxn modelId="{7CF06625-8481-4BDA-9718-7803EE9EED6F}" type="presOf" srcId="{C3DFB32C-15CE-4750-95C4-6C88348B446C}" destId="{9B68B524-E1FF-4E85-A025-ACC51C35F3CD}" srcOrd="0" destOrd="0" presId="urn:microsoft.com/office/officeart/2005/8/layout/hierarchy2"/>
    <dgm:cxn modelId="{5CB1A30D-AEFC-4F12-A64D-5A86C34B46AC}" type="presOf" srcId="{EC9668D1-A03C-42FF-90BA-48BED8E76C7E}" destId="{8AF4ECC8-EE2C-4669-AADA-ECB68647D9F9}" srcOrd="1" destOrd="0" presId="urn:microsoft.com/office/officeart/2005/8/layout/hierarchy2"/>
    <dgm:cxn modelId="{7FE7C218-9E46-4F52-8C74-C502B2E96ECC}" srcId="{B9E23E0F-B834-4838-9970-D7F2648ABF13}" destId="{C2CBB104-6D9D-420A-8CC4-3934586E65A8}" srcOrd="3" destOrd="0" parTransId="{03395324-C58B-4E38-83A3-FA3F0A841646}" sibTransId="{1C76B3EE-3729-4C74-8D65-635BA58393DD}"/>
    <dgm:cxn modelId="{DE846F16-ADBC-417F-9835-88208559EF27}" type="presOf" srcId="{03395324-C58B-4E38-83A3-FA3F0A841646}" destId="{9116EE0C-7F15-4B30-9C78-DCD42BB802DB}" srcOrd="1" destOrd="0" presId="urn:microsoft.com/office/officeart/2005/8/layout/hierarchy2"/>
    <dgm:cxn modelId="{88497FEA-6F94-4D1F-A073-89FEBB1B4D78}" type="presOf" srcId="{C2CBB104-6D9D-420A-8CC4-3934586E65A8}" destId="{5FFDFD83-EBEE-4D45-9AC1-96885DD20AA3}" srcOrd="0" destOrd="0" presId="urn:microsoft.com/office/officeart/2005/8/layout/hierarchy2"/>
    <dgm:cxn modelId="{B148E154-6B0C-4482-8EF7-CD38EA1BE618}" srcId="{B9E23E0F-B834-4838-9970-D7F2648ABF13}" destId="{B71ECE9D-E0DF-4B57-9078-3B355A6E8BBB}" srcOrd="2" destOrd="0" parTransId="{8BAC38DE-95AB-4902-B3F1-2629E65BCEBA}" sibTransId="{E13BFE52-8FD9-47DE-9230-EFB624CD3F05}"/>
    <dgm:cxn modelId="{D72F0E23-E603-458A-969B-6FF84F7CAEBB}" type="presOf" srcId="{03D9F224-CF96-4FAC-B925-020EF3EE6CF3}" destId="{C9650724-433F-497D-A7C7-D00BE862F47D}" srcOrd="1" destOrd="0" presId="urn:microsoft.com/office/officeart/2005/8/layout/hierarchy2"/>
    <dgm:cxn modelId="{251D9AF8-6FE5-4FB7-AAF1-C70F9D75D3C4}" type="presOf" srcId="{8BAC38DE-95AB-4902-B3F1-2629E65BCEBA}" destId="{43E7A741-C898-48A6-8C90-626EB236F45E}" srcOrd="0" destOrd="0" presId="urn:microsoft.com/office/officeart/2005/8/layout/hierarchy2"/>
    <dgm:cxn modelId="{DE38BCFF-21E6-4C5D-B651-AB38430E4D7C}" type="presOf" srcId="{03D9F224-CF96-4FAC-B925-020EF3EE6CF3}" destId="{8D5CD825-50E4-4E5D-9FFA-A75D48C4789E}" srcOrd="0" destOrd="0" presId="urn:microsoft.com/office/officeart/2005/8/layout/hierarchy2"/>
    <dgm:cxn modelId="{32A6925E-C32D-436B-90B3-F399394C585C}" type="presOf" srcId="{521F028E-344D-4259-AD44-043BC16A113B}" destId="{977C6616-495A-46EB-BA26-89351864B9F8}" srcOrd="0" destOrd="0" presId="urn:microsoft.com/office/officeart/2005/8/layout/hierarchy2"/>
    <dgm:cxn modelId="{64D8C279-11AF-4C61-8FCB-20DBC029EF46}" srcId="{B9E23E0F-B834-4838-9970-D7F2648ABF13}" destId="{521F028E-344D-4259-AD44-043BC16A113B}" srcOrd="1" destOrd="0" parTransId="{EC9668D1-A03C-42FF-90BA-48BED8E76C7E}" sibTransId="{A5ED9E4E-757D-4D22-99DC-F699C4EEC340}"/>
    <dgm:cxn modelId="{D6F39F18-BB56-465F-BEDA-715DE5F7BF0B}" type="presParOf" srcId="{B384E630-875C-4EE7-AD78-82CC0E899C92}" destId="{FABB9092-FF1B-460B-A6D7-BA911E6D6F31}" srcOrd="0" destOrd="0" presId="urn:microsoft.com/office/officeart/2005/8/layout/hierarchy2"/>
    <dgm:cxn modelId="{C1C1D764-FF64-48F0-B3DB-5F54CE55F340}" type="presParOf" srcId="{FABB9092-FF1B-460B-A6D7-BA911E6D6F31}" destId="{7D2AD297-C603-47C6-B5CA-066EF57E5455}" srcOrd="0" destOrd="0" presId="urn:microsoft.com/office/officeart/2005/8/layout/hierarchy2"/>
    <dgm:cxn modelId="{C3B255A1-1A72-44AB-9CC5-96FF9B1E9780}" type="presParOf" srcId="{FABB9092-FF1B-460B-A6D7-BA911E6D6F31}" destId="{6BAF68AA-D29D-4376-A7F8-4294109965FF}" srcOrd="1" destOrd="0" presId="urn:microsoft.com/office/officeart/2005/8/layout/hierarchy2"/>
    <dgm:cxn modelId="{1E855551-CDC4-43B3-8A19-2BA8C39793CE}" type="presParOf" srcId="{6BAF68AA-D29D-4376-A7F8-4294109965FF}" destId="{8D5CD825-50E4-4E5D-9FFA-A75D48C4789E}" srcOrd="0" destOrd="0" presId="urn:microsoft.com/office/officeart/2005/8/layout/hierarchy2"/>
    <dgm:cxn modelId="{EC42F48B-5DA6-4D3D-BC10-64FEA1CDAB98}" type="presParOf" srcId="{8D5CD825-50E4-4E5D-9FFA-A75D48C4789E}" destId="{C9650724-433F-497D-A7C7-D00BE862F47D}" srcOrd="0" destOrd="0" presId="urn:microsoft.com/office/officeart/2005/8/layout/hierarchy2"/>
    <dgm:cxn modelId="{979CE3B9-E20A-4E8C-8082-D8ED583E7FA5}" type="presParOf" srcId="{6BAF68AA-D29D-4376-A7F8-4294109965FF}" destId="{8F3AD6FE-C46E-495A-B4D5-853BB42602DA}" srcOrd="1" destOrd="0" presId="urn:microsoft.com/office/officeart/2005/8/layout/hierarchy2"/>
    <dgm:cxn modelId="{759000C2-B42E-4B65-B5F0-85E08158C16D}" type="presParOf" srcId="{8F3AD6FE-C46E-495A-B4D5-853BB42602DA}" destId="{9B68B524-E1FF-4E85-A025-ACC51C35F3CD}" srcOrd="0" destOrd="0" presId="urn:microsoft.com/office/officeart/2005/8/layout/hierarchy2"/>
    <dgm:cxn modelId="{DC55EEE5-4EA2-4D00-B0D9-FA0C73C9C1F5}" type="presParOf" srcId="{8F3AD6FE-C46E-495A-B4D5-853BB42602DA}" destId="{4A9D1448-CBFB-4A4C-A72A-97E229E5DE8E}" srcOrd="1" destOrd="0" presId="urn:microsoft.com/office/officeart/2005/8/layout/hierarchy2"/>
    <dgm:cxn modelId="{8D3FC941-89DF-4820-9A6C-8EC0554C4471}" type="presParOf" srcId="{6BAF68AA-D29D-4376-A7F8-4294109965FF}" destId="{FF412416-0E05-416C-9BD6-440E06D3698E}" srcOrd="2" destOrd="0" presId="urn:microsoft.com/office/officeart/2005/8/layout/hierarchy2"/>
    <dgm:cxn modelId="{0ED4A60F-7392-429B-A548-2FDE72094EB2}" type="presParOf" srcId="{FF412416-0E05-416C-9BD6-440E06D3698E}" destId="{8AF4ECC8-EE2C-4669-AADA-ECB68647D9F9}" srcOrd="0" destOrd="0" presId="urn:microsoft.com/office/officeart/2005/8/layout/hierarchy2"/>
    <dgm:cxn modelId="{F641608E-07D7-4984-8108-ABF62B3CF4CC}" type="presParOf" srcId="{6BAF68AA-D29D-4376-A7F8-4294109965FF}" destId="{90C55801-A419-47B8-AE71-208ADAC3AEC0}" srcOrd="3" destOrd="0" presId="urn:microsoft.com/office/officeart/2005/8/layout/hierarchy2"/>
    <dgm:cxn modelId="{B11235E7-5BB8-448C-B246-7A5E174F40A2}" type="presParOf" srcId="{90C55801-A419-47B8-AE71-208ADAC3AEC0}" destId="{977C6616-495A-46EB-BA26-89351864B9F8}" srcOrd="0" destOrd="0" presId="urn:microsoft.com/office/officeart/2005/8/layout/hierarchy2"/>
    <dgm:cxn modelId="{818842A8-CE72-4532-810D-DA8E6E4311A7}" type="presParOf" srcId="{90C55801-A419-47B8-AE71-208ADAC3AEC0}" destId="{CBCB0ACB-C98C-45C3-A8B1-B0E05EE43A08}" srcOrd="1" destOrd="0" presId="urn:microsoft.com/office/officeart/2005/8/layout/hierarchy2"/>
    <dgm:cxn modelId="{2F225479-2918-414C-9C37-AC0BB64B39A4}" type="presParOf" srcId="{6BAF68AA-D29D-4376-A7F8-4294109965FF}" destId="{43E7A741-C898-48A6-8C90-626EB236F45E}" srcOrd="4" destOrd="0" presId="urn:microsoft.com/office/officeart/2005/8/layout/hierarchy2"/>
    <dgm:cxn modelId="{0748D3C3-5246-41AF-8F62-6ED192EEFE92}" type="presParOf" srcId="{43E7A741-C898-48A6-8C90-626EB236F45E}" destId="{177CBDDD-4AA4-48B3-9D10-81343BF7995D}" srcOrd="0" destOrd="0" presId="urn:microsoft.com/office/officeart/2005/8/layout/hierarchy2"/>
    <dgm:cxn modelId="{92CAD06D-3CF4-450D-8226-64F45745C258}" type="presParOf" srcId="{6BAF68AA-D29D-4376-A7F8-4294109965FF}" destId="{F6F1F768-25CD-433C-A7D1-66DF45DFE076}" srcOrd="5" destOrd="0" presId="urn:microsoft.com/office/officeart/2005/8/layout/hierarchy2"/>
    <dgm:cxn modelId="{C597BFE7-4BE0-4792-9BD4-83316B6B6E1B}" type="presParOf" srcId="{F6F1F768-25CD-433C-A7D1-66DF45DFE076}" destId="{F3D80CB9-5A0F-4FC9-8E1F-6C7B9B9DA6D0}" srcOrd="0" destOrd="0" presId="urn:microsoft.com/office/officeart/2005/8/layout/hierarchy2"/>
    <dgm:cxn modelId="{053C7E1B-1A15-41FB-A529-C4B6DC66298E}" type="presParOf" srcId="{F6F1F768-25CD-433C-A7D1-66DF45DFE076}" destId="{0A46410B-AA50-4998-ACD2-13F5017D33C8}" srcOrd="1" destOrd="0" presId="urn:microsoft.com/office/officeart/2005/8/layout/hierarchy2"/>
    <dgm:cxn modelId="{78294146-8812-46EB-9FE9-5786D1CE6F57}" type="presParOf" srcId="{6BAF68AA-D29D-4376-A7F8-4294109965FF}" destId="{438D249C-BD09-4F97-B00A-9DA9C336F4AB}" srcOrd="6" destOrd="0" presId="urn:microsoft.com/office/officeart/2005/8/layout/hierarchy2"/>
    <dgm:cxn modelId="{309C2DE2-B9CA-4760-A30E-807CAFEA9BC5}" type="presParOf" srcId="{438D249C-BD09-4F97-B00A-9DA9C336F4AB}" destId="{9116EE0C-7F15-4B30-9C78-DCD42BB802DB}" srcOrd="0" destOrd="0" presId="urn:microsoft.com/office/officeart/2005/8/layout/hierarchy2"/>
    <dgm:cxn modelId="{C0C72F2A-0C1E-4DC9-8A70-B395ABA6E796}" type="presParOf" srcId="{6BAF68AA-D29D-4376-A7F8-4294109965FF}" destId="{C2A1849E-C6E5-46A6-AC0B-84D9AE4E3642}" srcOrd="7" destOrd="0" presId="urn:microsoft.com/office/officeart/2005/8/layout/hierarchy2"/>
    <dgm:cxn modelId="{D99B049A-ECF8-41C3-AF60-E4536B1EEB2D}" type="presParOf" srcId="{C2A1849E-C6E5-46A6-AC0B-84D9AE4E3642}" destId="{5FFDFD83-EBEE-4D45-9AC1-96885DD20AA3}" srcOrd="0" destOrd="0" presId="urn:microsoft.com/office/officeart/2005/8/layout/hierarchy2"/>
    <dgm:cxn modelId="{202526E0-BC62-4335-B110-8F51E134AA5A}" type="presParOf" srcId="{C2A1849E-C6E5-46A6-AC0B-84D9AE4E3642}" destId="{88F1008F-E8F9-444B-A6F0-9B81FDA6DA6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625E23-8DF6-4EE3-88FA-57389119DBD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B9E23E0F-B834-4838-9970-D7F2648ABF13}">
      <dgm:prSet phldrT="[Text]"/>
      <dgm:spPr>
        <a:xfrm>
          <a:off x="112930" y="1353593"/>
          <a:ext cx="2605811" cy="784198"/>
        </a:xfrm>
        <a:solidFill>
          <a:srgbClr val="94B6D2">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Tw Cen MT"/>
              <a:ea typeface="+mn-ea"/>
              <a:cs typeface="+mn-cs"/>
            </a:rPr>
            <a:t>Sample Size</a:t>
          </a:r>
        </a:p>
      </dgm:t>
    </dgm:pt>
    <dgm:pt modelId="{750565DF-D37A-4677-841E-DCCE923DF3BB}" type="parTrans" cxnId="{207E26BC-EC4D-41AE-9144-727C895EA697}">
      <dgm:prSet/>
      <dgm:spPr/>
      <dgm:t>
        <a:bodyPr/>
        <a:lstStyle/>
        <a:p>
          <a:endParaRPr lang="en-US"/>
        </a:p>
      </dgm:t>
    </dgm:pt>
    <dgm:pt modelId="{5DBF3127-4704-491D-A684-4A52AAA0709D}" type="sibTrans" cxnId="{207E26BC-EC4D-41AE-9144-727C895EA697}">
      <dgm:prSet/>
      <dgm:spPr/>
      <dgm:t>
        <a:bodyPr/>
        <a:lstStyle/>
        <a:p>
          <a:endParaRPr lang="en-US"/>
        </a:p>
      </dgm:t>
    </dgm:pt>
    <dgm:pt modelId="{C3DFB32C-15CE-4750-95C4-6C88348B446C}">
      <dgm:prSet phldrT="[Text]"/>
      <dgm:spPr>
        <a:xfrm>
          <a:off x="3346100" y="852"/>
          <a:ext cx="4039262" cy="784198"/>
        </a:xfrm>
        <a:solidFill>
          <a:srgbClr val="94B6D2">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Tw Cen MT"/>
              <a:ea typeface="+mn-ea"/>
              <a:cs typeface="+mn-cs"/>
            </a:rPr>
            <a:t>Power, 0.8</a:t>
          </a:r>
        </a:p>
      </dgm:t>
    </dgm:pt>
    <dgm:pt modelId="{03D9F224-CF96-4FAC-B925-020EF3EE6CF3}" type="parTrans" cxnId="{00692C9F-DAA1-4E24-B2F6-5F01211B7219}">
      <dgm:prSet/>
      <dgm:spPr>
        <a:xfrm rot="17692822">
          <a:off x="2286852" y="1049107"/>
          <a:ext cx="1491136" cy="40429"/>
        </a:xfrm>
        <a:noFill/>
        <a:ln w="19050" cap="flat" cmpd="sng" algn="ctr">
          <a:solidFill>
            <a:srgbClr val="94B6D2">
              <a:shade val="60000"/>
              <a:hueOff val="0"/>
              <a:satOff val="0"/>
              <a:lumOff val="0"/>
              <a:alphaOff val="0"/>
            </a:srgbClr>
          </a:solidFill>
          <a:prstDash val="solid"/>
        </a:ln>
        <a:effectLst/>
      </dgm:spPr>
      <dgm:t>
        <a:bodyPr/>
        <a:lstStyle/>
        <a:p>
          <a:endParaRPr lang="en-US">
            <a:solidFill>
              <a:sysClr val="windowText" lastClr="000000">
                <a:hueOff val="0"/>
                <a:satOff val="0"/>
                <a:lumOff val="0"/>
                <a:alphaOff val="0"/>
              </a:sysClr>
            </a:solidFill>
            <a:latin typeface="Tw Cen MT"/>
            <a:ea typeface="+mn-ea"/>
            <a:cs typeface="+mn-cs"/>
          </a:endParaRPr>
        </a:p>
      </dgm:t>
    </dgm:pt>
    <dgm:pt modelId="{B79DC65F-F25D-4F7C-8517-F9B8E6AC3591}" type="sibTrans" cxnId="{00692C9F-DAA1-4E24-B2F6-5F01211B7219}">
      <dgm:prSet/>
      <dgm:spPr/>
      <dgm:t>
        <a:bodyPr/>
        <a:lstStyle/>
        <a:p>
          <a:endParaRPr lang="en-US"/>
        </a:p>
      </dgm:t>
    </dgm:pt>
    <dgm:pt modelId="{B71ECE9D-E0DF-4B57-9078-3B355A6E8BBB}">
      <dgm:prSet phldrT="[Text]"/>
      <dgm:spPr>
        <a:xfrm>
          <a:off x="3346100" y="1804507"/>
          <a:ext cx="4039262" cy="784198"/>
        </a:xfrm>
        <a:solidFill>
          <a:srgbClr val="94B6D2">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Tw Cen MT"/>
              <a:ea typeface="+mn-ea"/>
              <a:cs typeface="+mn-cs"/>
            </a:rPr>
            <a:t>Effect Size (ES)</a:t>
          </a:r>
        </a:p>
      </dgm:t>
    </dgm:pt>
    <dgm:pt modelId="{8BAC38DE-95AB-4902-B3F1-2629E65BCEBA}" type="parTrans" cxnId="{B148E154-6B0C-4482-8EF7-CD38EA1BE618}">
      <dgm:prSet/>
      <dgm:spPr>
        <a:xfrm rot="2142401">
          <a:off x="2646123" y="1950935"/>
          <a:ext cx="772594" cy="40429"/>
        </a:xfrm>
        <a:noFill/>
        <a:ln w="19050" cap="flat" cmpd="sng" algn="ctr">
          <a:solidFill>
            <a:srgbClr val="94B6D2">
              <a:shade val="60000"/>
              <a:hueOff val="0"/>
              <a:satOff val="0"/>
              <a:lumOff val="0"/>
              <a:alphaOff val="0"/>
            </a:srgbClr>
          </a:solidFill>
          <a:prstDash val="solid"/>
        </a:ln>
        <a:effectLst/>
      </dgm:spPr>
      <dgm:t>
        <a:bodyPr/>
        <a:lstStyle/>
        <a:p>
          <a:endParaRPr lang="en-US">
            <a:solidFill>
              <a:sysClr val="windowText" lastClr="000000">
                <a:hueOff val="0"/>
                <a:satOff val="0"/>
                <a:lumOff val="0"/>
                <a:alphaOff val="0"/>
              </a:sysClr>
            </a:solidFill>
            <a:latin typeface="Tw Cen MT"/>
            <a:ea typeface="+mn-ea"/>
            <a:cs typeface="+mn-cs"/>
          </a:endParaRPr>
        </a:p>
      </dgm:t>
    </dgm:pt>
    <dgm:pt modelId="{E13BFE52-8FD9-47DE-9230-EFB624CD3F05}" type="sibTrans" cxnId="{B148E154-6B0C-4482-8EF7-CD38EA1BE618}">
      <dgm:prSet/>
      <dgm:spPr/>
      <dgm:t>
        <a:bodyPr/>
        <a:lstStyle/>
        <a:p>
          <a:endParaRPr lang="en-US"/>
        </a:p>
      </dgm:t>
    </dgm:pt>
    <dgm:pt modelId="{C2CBB104-6D9D-420A-8CC4-3934586E65A8}">
      <dgm:prSet phldrT="[Text]"/>
      <dgm:spPr>
        <a:xfrm>
          <a:off x="3346100" y="2706335"/>
          <a:ext cx="4039262" cy="784198"/>
        </a:xfrm>
        <a:solidFill>
          <a:srgbClr val="94B6D2">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Tw Cen MT"/>
              <a:ea typeface="+mn-ea"/>
              <a:cs typeface="+mn-cs"/>
            </a:rPr>
            <a:t>SD </a:t>
          </a:r>
          <a:r>
            <a:rPr lang="en-US" dirty="0">
              <a:solidFill>
                <a:sysClr val="window" lastClr="FFFFFF"/>
              </a:solidFill>
              <a:latin typeface="Tw Cen MT"/>
              <a:ea typeface="+mn-ea"/>
              <a:cs typeface="+mn-cs"/>
            </a:rPr>
            <a:t>of outcome</a:t>
          </a:r>
        </a:p>
      </dgm:t>
    </dgm:pt>
    <dgm:pt modelId="{03395324-C58B-4E38-83A3-FA3F0A841646}" type="parTrans" cxnId="{7FE7C218-9E46-4F52-8C74-C502B2E96ECC}">
      <dgm:prSet/>
      <dgm:spPr>
        <a:xfrm rot="3907178">
          <a:off x="2286852" y="2401848"/>
          <a:ext cx="1491136" cy="40429"/>
        </a:xfrm>
        <a:noFill/>
        <a:ln w="19050" cap="flat" cmpd="sng" algn="ctr">
          <a:solidFill>
            <a:srgbClr val="94B6D2">
              <a:shade val="60000"/>
              <a:hueOff val="0"/>
              <a:satOff val="0"/>
              <a:lumOff val="0"/>
              <a:alphaOff val="0"/>
            </a:srgbClr>
          </a:solidFill>
          <a:prstDash val="solid"/>
        </a:ln>
        <a:effectLst/>
      </dgm:spPr>
      <dgm:t>
        <a:bodyPr/>
        <a:lstStyle/>
        <a:p>
          <a:endParaRPr lang="en-US">
            <a:solidFill>
              <a:sysClr val="windowText" lastClr="000000">
                <a:hueOff val="0"/>
                <a:satOff val="0"/>
                <a:lumOff val="0"/>
                <a:alphaOff val="0"/>
              </a:sysClr>
            </a:solidFill>
            <a:latin typeface="Tw Cen MT"/>
            <a:ea typeface="+mn-ea"/>
            <a:cs typeface="+mn-cs"/>
          </a:endParaRPr>
        </a:p>
      </dgm:t>
    </dgm:pt>
    <dgm:pt modelId="{1C76B3EE-3729-4C74-8D65-635BA58393DD}" type="sibTrans" cxnId="{7FE7C218-9E46-4F52-8C74-C502B2E96ECC}">
      <dgm:prSet/>
      <dgm:spPr/>
      <dgm:t>
        <a:bodyPr/>
        <a:lstStyle/>
        <a:p>
          <a:endParaRPr lang="en-US"/>
        </a:p>
      </dgm:t>
    </dgm:pt>
    <dgm:pt modelId="{521F028E-344D-4259-AD44-043BC16A113B}">
      <dgm:prSet phldrT="[Text]"/>
      <dgm:spPr>
        <a:xfrm>
          <a:off x="3346100" y="902680"/>
          <a:ext cx="4039262" cy="784198"/>
        </a:xfrm>
        <a:solidFill>
          <a:srgbClr val="94B6D2">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Tw Cen MT"/>
              <a:ea typeface="+mn-ea"/>
              <a:cs typeface="+mn-cs"/>
            </a:rPr>
            <a:t>Significance level, 0.05</a:t>
          </a:r>
        </a:p>
      </dgm:t>
    </dgm:pt>
    <dgm:pt modelId="{EC9668D1-A03C-42FF-90BA-48BED8E76C7E}" type="parTrans" cxnId="{64D8C279-11AF-4C61-8FCB-20DBC029EF46}">
      <dgm:prSet/>
      <dgm:spPr>
        <a:xfrm rot="19457599">
          <a:off x="2646123" y="1500021"/>
          <a:ext cx="772594" cy="40429"/>
        </a:xfrm>
        <a:noFill/>
        <a:ln w="19050" cap="flat" cmpd="sng" algn="ctr">
          <a:solidFill>
            <a:srgbClr val="94B6D2">
              <a:shade val="60000"/>
              <a:hueOff val="0"/>
              <a:satOff val="0"/>
              <a:lumOff val="0"/>
              <a:alphaOff val="0"/>
            </a:srgbClr>
          </a:solidFill>
          <a:prstDash val="solid"/>
        </a:ln>
        <a:effectLst/>
      </dgm:spPr>
      <dgm:t>
        <a:bodyPr/>
        <a:lstStyle/>
        <a:p>
          <a:endParaRPr lang="en-US">
            <a:solidFill>
              <a:sysClr val="windowText" lastClr="000000">
                <a:hueOff val="0"/>
                <a:satOff val="0"/>
                <a:lumOff val="0"/>
                <a:alphaOff val="0"/>
              </a:sysClr>
            </a:solidFill>
            <a:latin typeface="Tw Cen MT"/>
            <a:ea typeface="+mn-ea"/>
            <a:cs typeface="+mn-cs"/>
          </a:endParaRPr>
        </a:p>
      </dgm:t>
    </dgm:pt>
    <dgm:pt modelId="{A5ED9E4E-757D-4D22-99DC-F699C4EEC340}" type="sibTrans" cxnId="{64D8C279-11AF-4C61-8FCB-20DBC029EF46}">
      <dgm:prSet/>
      <dgm:spPr/>
      <dgm:t>
        <a:bodyPr/>
        <a:lstStyle/>
        <a:p>
          <a:endParaRPr lang="en-US"/>
        </a:p>
      </dgm:t>
    </dgm:pt>
    <dgm:pt modelId="{B384E630-875C-4EE7-AD78-82CC0E899C92}" type="pres">
      <dgm:prSet presAssocID="{CE625E23-8DF6-4EE3-88FA-57389119DBD6}" presName="diagram" presStyleCnt="0">
        <dgm:presLayoutVars>
          <dgm:chPref val="1"/>
          <dgm:dir/>
          <dgm:animOne val="branch"/>
          <dgm:animLvl val="lvl"/>
          <dgm:resizeHandles val="exact"/>
        </dgm:presLayoutVars>
      </dgm:prSet>
      <dgm:spPr/>
      <dgm:t>
        <a:bodyPr/>
        <a:lstStyle/>
        <a:p>
          <a:endParaRPr lang="en-US"/>
        </a:p>
      </dgm:t>
    </dgm:pt>
    <dgm:pt modelId="{FABB9092-FF1B-460B-A6D7-BA911E6D6F31}" type="pres">
      <dgm:prSet presAssocID="{B9E23E0F-B834-4838-9970-D7F2648ABF13}" presName="root1" presStyleCnt="0"/>
      <dgm:spPr/>
    </dgm:pt>
    <dgm:pt modelId="{7D2AD297-C603-47C6-B5CA-066EF57E5455}" type="pres">
      <dgm:prSet presAssocID="{B9E23E0F-B834-4838-9970-D7F2648ABF13}" presName="LevelOneTextNode" presStyleLbl="node0" presStyleIdx="0" presStyleCnt="1" custScaleX="166145">
        <dgm:presLayoutVars>
          <dgm:chPref val="3"/>
        </dgm:presLayoutVars>
      </dgm:prSet>
      <dgm:spPr>
        <a:prstGeom prst="roundRect">
          <a:avLst>
            <a:gd name="adj" fmla="val 10000"/>
          </a:avLst>
        </a:prstGeom>
      </dgm:spPr>
      <dgm:t>
        <a:bodyPr/>
        <a:lstStyle/>
        <a:p>
          <a:endParaRPr lang="en-US"/>
        </a:p>
      </dgm:t>
    </dgm:pt>
    <dgm:pt modelId="{6BAF68AA-D29D-4376-A7F8-4294109965FF}" type="pres">
      <dgm:prSet presAssocID="{B9E23E0F-B834-4838-9970-D7F2648ABF13}" presName="level2hierChild" presStyleCnt="0"/>
      <dgm:spPr/>
    </dgm:pt>
    <dgm:pt modelId="{8D5CD825-50E4-4E5D-9FFA-A75D48C4789E}" type="pres">
      <dgm:prSet presAssocID="{03D9F224-CF96-4FAC-B925-020EF3EE6CF3}" presName="conn2-1" presStyleLbl="parChTrans1D2" presStyleIdx="0" presStyleCnt="4"/>
      <dgm:spPr>
        <a:custGeom>
          <a:avLst/>
          <a:gdLst/>
          <a:ahLst/>
          <a:cxnLst/>
          <a:rect l="0" t="0" r="0" b="0"/>
          <a:pathLst>
            <a:path>
              <a:moveTo>
                <a:pt x="0" y="20214"/>
              </a:moveTo>
              <a:lnTo>
                <a:pt x="1491136" y="20214"/>
              </a:lnTo>
            </a:path>
          </a:pathLst>
        </a:custGeom>
      </dgm:spPr>
      <dgm:t>
        <a:bodyPr/>
        <a:lstStyle/>
        <a:p>
          <a:endParaRPr lang="en-US"/>
        </a:p>
      </dgm:t>
    </dgm:pt>
    <dgm:pt modelId="{C9650724-433F-497D-A7C7-D00BE862F47D}" type="pres">
      <dgm:prSet presAssocID="{03D9F224-CF96-4FAC-B925-020EF3EE6CF3}" presName="connTx" presStyleLbl="parChTrans1D2" presStyleIdx="0" presStyleCnt="4"/>
      <dgm:spPr/>
      <dgm:t>
        <a:bodyPr/>
        <a:lstStyle/>
        <a:p>
          <a:endParaRPr lang="en-US"/>
        </a:p>
      </dgm:t>
    </dgm:pt>
    <dgm:pt modelId="{8F3AD6FE-C46E-495A-B4D5-853BB42602DA}" type="pres">
      <dgm:prSet presAssocID="{C3DFB32C-15CE-4750-95C4-6C88348B446C}" presName="root2" presStyleCnt="0"/>
      <dgm:spPr/>
    </dgm:pt>
    <dgm:pt modelId="{9B68B524-E1FF-4E85-A025-ACC51C35F3CD}" type="pres">
      <dgm:prSet presAssocID="{C3DFB32C-15CE-4750-95C4-6C88348B446C}" presName="LevelTwoTextNode" presStyleLbl="node2" presStyleIdx="0" presStyleCnt="4" custScaleX="257541">
        <dgm:presLayoutVars>
          <dgm:chPref val="3"/>
        </dgm:presLayoutVars>
      </dgm:prSet>
      <dgm:spPr>
        <a:prstGeom prst="roundRect">
          <a:avLst>
            <a:gd name="adj" fmla="val 10000"/>
          </a:avLst>
        </a:prstGeom>
      </dgm:spPr>
      <dgm:t>
        <a:bodyPr/>
        <a:lstStyle/>
        <a:p>
          <a:endParaRPr lang="en-US"/>
        </a:p>
      </dgm:t>
    </dgm:pt>
    <dgm:pt modelId="{4A9D1448-CBFB-4A4C-A72A-97E229E5DE8E}" type="pres">
      <dgm:prSet presAssocID="{C3DFB32C-15CE-4750-95C4-6C88348B446C}" presName="level3hierChild" presStyleCnt="0"/>
      <dgm:spPr/>
    </dgm:pt>
    <dgm:pt modelId="{FF412416-0E05-416C-9BD6-440E06D3698E}" type="pres">
      <dgm:prSet presAssocID="{EC9668D1-A03C-42FF-90BA-48BED8E76C7E}" presName="conn2-1" presStyleLbl="parChTrans1D2" presStyleIdx="1" presStyleCnt="4"/>
      <dgm:spPr>
        <a:custGeom>
          <a:avLst/>
          <a:gdLst/>
          <a:ahLst/>
          <a:cxnLst/>
          <a:rect l="0" t="0" r="0" b="0"/>
          <a:pathLst>
            <a:path>
              <a:moveTo>
                <a:pt x="0" y="20214"/>
              </a:moveTo>
              <a:lnTo>
                <a:pt x="772594" y="20214"/>
              </a:lnTo>
            </a:path>
          </a:pathLst>
        </a:custGeom>
      </dgm:spPr>
      <dgm:t>
        <a:bodyPr/>
        <a:lstStyle/>
        <a:p>
          <a:endParaRPr lang="en-US"/>
        </a:p>
      </dgm:t>
    </dgm:pt>
    <dgm:pt modelId="{8AF4ECC8-EE2C-4669-AADA-ECB68647D9F9}" type="pres">
      <dgm:prSet presAssocID="{EC9668D1-A03C-42FF-90BA-48BED8E76C7E}" presName="connTx" presStyleLbl="parChTrans1D2" presStyleIdx="1" presStyleCnt="4"/>
      <dgm:spPr/>
      <dgm:t>
        <a:bodyPr/>
        <a:lstStyle/>
        <a:p>
          <a:endParaRPr lang="en-US"/>
        </a:p>
      </dgm:t>
    </dgm:pt>
    <dgm:pt modelId="{90C55801-A419-47B8-AE71-208ADAC3AEC0}" type="pres">
      <dgm:prSet presAssocID="{521F028E-344D-4259-AD44-043BC16A113B}" presName="root2" presStyleCnt="0"/>
      <dgm:spPr/>
    </dgm:pt>
    <dgm:pt modelId="{977C6616-495A-46EB-BA26-89351864B9F8}" type="pres">
      <dgm:prSet presAssocID="{521F028E-344D-4259-AD44-043BC16A113B}" presName="LevelTwoTextNode" presStyleLbl="node2" presStyleIdx="1" presStyleCnt="4" custScaleX="257541">
        <dgm:presLayoutVars>
          <dgm:chPref val="3"/>
        </dgm:presLayoutVars>
      </dgm:prSet>
      <dgm:spPr>
        <a:prstGeom prst="roundRect">
          <a:avLst>
            <a:gd name="adj" fmla="val 10000"/>
          </a:avLst>
        </a:prstGeom>
      </dgm:spPr>
      <dgm:t>
        <a:bodyPr/>
        <a:lstStyle/>
        <a:p>
          <a:endParaRPr lang="en-US"/>
        </a:p>
      </dgm:t>
    </dgm:pt>
    <dgm:pt modelId="{CBCB0ACB-C98C-45C3-A8B1-B0E05EE43A08}" type="pres">
      <dgm:prSet presAssocID="{521F028E-344D-4259-AD44-043BC16A113B}" presName="level3hierChild" presStyleCnt="0"/>
      <dgm:spPr/>
    </dgm:pt>
    <dgm:pt modelId="{43E7A741-C898-48A6-8C90-626EB236F45E}" type="pres">
      <dgm:prSet presAssocID="{8BAC38DE-95AB-4902-B3F1-2629E65BCEBA}" presName="conn2-1" presStyleLbl="parChTrans1D2" presStyleIdx="2" presStyleCnt="4"/>
      <dgm:spPr>
        <a:custGeom>
          <a:avLst/>
          <a:gdLst/>
          <a:ahLst/>
          <a:cxnLst/>
          <a:rect l="0" t="0" r="0" b="0"/>
          <a:pathLst>
            <a:path>
              <a:moveTo>
                <a:pt x="0" y="20214"/>
              </a:moveTo>
              <a:lnTo>
                <a:pt x="772594" y="20214"/>
              </a:lnTo>
            </a:path>
          </a:pathLst>
        </a:custGeom>
      </dgm:spPr>
      <dgm:t>
        <a:bodyPr/>
        <a:lstStyle/>
        <a:p>
          <a:endParaRPr lang="en-US"/>
        </a:p>
      </dgm:t>
    </dgm:pt>
    <dgm:pt modelId="{177CBDDD-4AA4-48B3-9D10-81343BF7995D}" type="pres">
      <dgm:prSet presAssocID="{8BAC38DE-95AB-4902-B3F1-2629E65BCEBA}" presName="connTx" presStyleLbl="parChTrans1D2" presStyleIdx="2" presStyleCnt="4"/>
      <dgm:spPr/>
      <dgm:t>
        <a:bodyPr/>
        <a:lstStyle/>
        <a:p>
          <a:endParaRPr lang="en-US"/>
        </a:p>
      </dgm:t>
    </dgm:pt>
    <dgm:pt modelId="{F6F1F768-25CD-433C-A7D1-66DF45DFE076}" type="pres">
      <dgm:prSet presAssocID="{B71ECE9D-E0DF-4B57-9078-3B355A6E8BBB}" presName="root2" presStyleCnt="0"/>
      <dgm:spPr/>
    </dgm:pt>
    <dgm:pt modelId="{F3D80CB9-5A0F-4FC9-8E1F-6C7B9B9DA6D0}" type="pres">
      <dgm:prSet presAssocID="{B71ECE9D-E0DF-4B57-9078-3B355A6E8BBB}" presName="LevelTwoTextNode" presStyleLbl="node2" presStyleIdx="2" presStyleCnt="4" custScaleX="257541">
        <dgm:presLayoutVars>
          <dgm:chPref val="3"/>
        </dgm:presLayoutVars>
      </dgm:prSet>
      <dgm:spPr>
        <a:prstGeom prst="roundRect">
          <a:avLst>
            <a:gd name="adj" fmla="val 10000"/>
          </a:avLst>
        </a:prstGeom>
      </dgm:spPr>
      <dgm:t>
        <a:bodyPr/>
        <a:lstStyle/>
        <a:p>
          <a:endParaRPr lang="en-US"/>
        </a:p>
      </dgm:t>
    </dgm:pt>
    <dgm:pt modelId="{0A46410B-AA50-4998-ACD2-13F5017D33C8}" type="pres">
      <dgm:prSet presAssocID="{B71ECE9D-E0DF-4B57-9078-3B355A6E8BBB}" presName="level3hierChild" presStyleCnt="0"/>
      <dgm:spPr/>
    </dgm:pt>
    <dgm:pt modelId="{438D249C-BD09-4F97-B00A-9DA9C336F4AB}" type="pres">
      <dgm:prSet presAssocID="{03395324-C58B-4E38-83A3-FA3F0A841646}" presName="conn2-1" presStyleLbl="parChTrans1D2" presStyleIdx="3" presStyleCnt="4"/>
      <dgm:spPr>
        <a:custGeom>
          <a:avLst/>
          <a:gdLst/>
          <a:ahLst/>
          <a:cxnLst/>
          <a:rect l="0" t="0" r="0" b="0"/>
          <a:pathLst>
            <a:path>
              <a:moveTo>
                <a:pt x="0" y="20214"/>
              </a:moveTo>
              <a:lnTo>
                <a:pt x="1491136" y="20214"/>
              </a:lnTo>
            </a:path>
          </a:pathLst>
        </a:custGeom>
      </dgm:spPr>
      <dgm:t>
        <a:bodyPr/>
        <a:lstStyle/>
        <a:p>
          <a:endParaRPr lang="en-US"/>
        </a:p>
      </dgm:t>
    </dgm:pt>
    <dgm:pt modelId="{9116EE0C-7F15-4B30-9C78-DCD42BB802DB}" type="pres">
      <dgm:prSet presAssocID="{03395324-C58B-4E38-83A3-FA3F0A841646}" presName="connTx" presStyleLbl="parChTrans1D2" presStyleIdx="3" presStyleCnt="4"/>
      <dgm:spPr/>
      <dgm:t>
        <a:bodyPr/>
        <a:lstStyle/>
        <a:p>
          <a:endParaRPr lang="en-US"/>
        </a:p>
      </dgm:t>
    </dgm:pt>
    <dgm:pt modelId="{C2A1849E-C6E5-46A6-AC0B-84D9AE4E3642}" type="pres">
      <dgm:prSet presAssocID="{C2CBB104-6D9D-420A-8CC4-3934586E65A8}" presName="root2" presStyleCnt="0"/>
      <dgm:spPr/>
    </dgm:pt>
    <dgm:pt modelId="{5FFDFD83-EBEE-4D45-9AC1-96885DD20AA3}" type="pres">
      <dgm:prSet presAssocID="{C2CBB104-6D9D-420A-8CC4-3934586E65A8}" presName="LevelTwoTextNode" presStyleLbl="node2" presStyleIdx="3" presStyleCnt="4" custScaleX="257541">
        <dgm:presLayoutVars>
          <dgm:chPref val="3"/>
        </dgm:presLayoutVars>
      </dgm:prSet>
      <dgm:spPr>
        <a:prstGeom prst="roundRect">
          <a:avLst>
            <a:gd name="adj" fmla="val 10000"/>
          </a:avLst>
        </a:prstGeom>
      </dgm:spPr>
      <dgm:t>
        <a:bodyPr/>
        <a:lstStyle/>
        <a:p>
          <a:endParaRPr lang="en-US"/>
        </a:p>
      </dgm:t>
    </dgm:pt>
    <dgm:pt modelId="{88F1008F-E8F9-444B-A6F0-9B81FDA6DA6C}" type="pres">
      <dgm:prSet presAssocID="{C2CBB104-6D9D-420A-8CC4-3934586E65A8}" presName="level3hierChild" presStyleCnt="0"/>
      <dgm:spPr/>
    </dgm:pt>
  </dgm:ptLst>
  <dgm:cxnLst>
    <dgm:cxn modelId="{64D8C279-11AF-4C61-8FCB-20DBC029EF46}" srcId="{B9E23E0F-B834-4838-9970-D7F2648ABF13}" destId="{521F028E-344D-4259-AD44-043BC16A113B}" srcOrd="1" destOrd="0" parTransId="{EC9668D1-A03C-42FF-90BA-48BED8E76C7E}" sibTransId="{A5ED9E4E-757D-4D22-99DC-F699C4EEC340}"/>
    <dgm:cxn modelId="{B148E154-6B0C-4482-8EF7-CD38EA1BE618}" srcId="{B9E23E0F-B834-4838-9970-D7F2648ABF13}" destId="{B71ECE9D-E0DF-4B57-9078-3B355A6E8BBB}" srcOrd="2" destOrd="0" parTransId="{8BAC38DE-95AB-4902-B3F1-2629E65BCEBA}" sibTransId="{E13BFE52-8FD9-47DE-9230-EFB624CD3F05}"/>
    <dgm:cxn modelId="{6A6C0A3E-74C3-428C-B0F9-C8E13A5C17C9}" type="presOf" srcId="{03D9F224-CF96-4FAC-B925-020EF3EE6CF3}" destId="{C9650724-433F-497D-A7C7-D00BE862F47D}" srcOrd="1" destOrd="0" presId="urn:microsoft.com/office/officeart/2005/8/layout/hierarchy2"/>
    <dgm:cxn modelId="{01014406-37DE-4E1C-9FC0-9D493A59E51E}" type="presOf" srcId="{03395324-C58B-4E38-83A3-FA3F0A841646}" destId="{9116EE0C-7F15-4B30-9C78-DCD42BB802DB}" srcOrd="1" destOrd="0" presId="urn:microsoft.com/office/officeart/2005/8/layout/hierarchy2"/>
    <dgm:cxn modelId="{207E26BC-EC4D-41AE-9144-727C895EA697}" srcId="{CE625E23-8DF6-4EE3-88FA-57389119DBD6}" destId="{B9E23E0F-B834-4838-9970-D7F2648ABF13}" srcOrd="0" destOrd="0" parTransId="{750565DF-D37A-4677-841E-DCCE923DF3BB}" sibTransId="{5DBF3127-4704-491D-A684-4A52AAA0709D}"/>
    <dgm:cxn modelId="{00692C9F-DAA1-4E24-B2F6-5F01211B7219}" srcId="{B9E23E0F-B834-4838-9970-D7F2648ABF13}" destId="{C3DFB32C-15CE-4750-95C4-6C88348B446C}" srcOrd="0" destOrd="0" parTransId="{03D9F224-CF96-4FAC-B925-020EF3EE6CF3}" sibTransId="{B79DC65F-F25D-4F7C-8517-F9B8E6AC3591}"/>
    <dgm:cxn modelId="{555741CB-ACC9-470D-AE88-EEC39E1B73EB}" type="presOf" srcId="{8BAC38DE-95AB-4902-B3F1-2629E65BCEBA}" destId="{43E7A741-C898-48A6-8C90-626EB236F45E}" srcOrd="0" destOrd="0" presId="urn:microsoft.com/office/officeart/2005/8/layout/hierarchy2"/>
    <dgm:cxn modelId="{7FE7C218-9E46-4F52-8C74-C502B2E96ECC}" srcId="{B9E23E0F-B834-4838-9970-D7F2648ABF13}" destId="{C2CBB104-6D9D-420A-8CC4-3934586E65A8}" srcOrd="3" destOrd="0" parTransId="{03395324-C58B-4E38-83A3-FA3F0A841646}" sibTransId="{1C76B3EE-3729-4C74-8D65-635BA58393DD}"/>
    <dgm:cxn modelId="{2B97E67A-9F15-46DB-A0B5-D675DB75C996}" type="presOf" srcId="{8BAC38DE-95AB-4902-B3F1-2629E65BCEBA}" destId="{177CBDDD-4AA4-48B3-9D10-81343BF7995D}" srcOrd="1" destOrd="0" presId="urn:microsoft.com/office/officeart/2005/8/layout/hierarchy2"/>
    <dgm:cxn modelId="{916ECB6A-5B66-4A1A-9C4E-8E9C86ABF2DB}" type="presOf" srcId="{C3DFB32C-15CE-4750-95C4-6C88348B446C}" destId="{9B68B524-E1FF-4E85-A025-ACC51C35F3CD}" srcOrd="0" destOrd="0" presId="urn:microsoft.com/office/officeart/2005/8/layout/hierarchy2"/>
    <dgm:cxn modelId="{91AA3115-AE9B-48F7-8869-DDFEB8AA480E}" type="presOf" srcId="{EC9668D1-A03C-42FF-90BA-48BED8E76C7E}" destId="{8AF4ECC8-EE2C-4669-AADA-ECB68647D9F9}" srcOrd="1" destOrd="0" presId="urn:microsoft.com/office/officeart/2005/8/layout/hierarchy2"/>
    <dgm:cxn modelId="{DE62EA64-692F-40C9-9925-2F20619D1108}" type="presOf" srcId="{521F028E-344D-4259-AD44-043BC16A113B}" destId="{977C6616-495A-46EB-BA26-89351864B9F8}" srcOrd="0" destOrd="0" presId="urn:microsoft.com/office/officeart/2005/8/layout/hierarchy2"/>
    <dgm:cxn modelId="{086F13CE-7EAE-493D-97B8-5CCD0E02CDB9}" type="presOf" srcId="{EC9668D1-A03C-42FF-90BA-48BED8E76C7E}" destId="{FF412416-0E05-416C-9BD6-440E06D3698E}" srcOrd="0" destOrd="0" presId="urn:microsoft.com/office/officeart/2005/8/layout/hierarchy2"/>
    <dgm:cxn modelId="{DC5F2F6A-BFC6-42DA-874E-51967C385BAA}" type="presOf" srcId="{CE625E23-8DF6-4EE3-88FA-57389119DBD6}" destId="{B384E630-875C-4EE7-AD78-82CC0E899C92}" srcOrd="0" destOrd="0" presId="urn:microsoft.com/office/officeart/2005/8/layout/hierarchy2"/>
    <dgm:cxn modelId="{224D7422-F311-4167-9FC6-8B3292FA5105}" type="presOf" srcId="{03395324-C58B-4E38-83A3-FA3F0A841646}" destId="{438D249C-BD09-4F97-B00A-9DA9C336F4AB}" srcOrd="0" destOrd="0" presId="urn:microsoft.com/office/officeart/2005/8/layout/hierarchy2"/>
    <dgm:cxn modelId="{60C35577-49A2-4DEF-BC01-20D1B9D5A3BE}" type="presOf" srcId="{B71ECE9D-E0DF-4B57-9078-3B355A6E8BBB}" destId="{F3D80CB9-5A0F-4FC9-8E1F-6C7B9B9DA6D0}" srcOrd="0" destOrd="0" presId="urn:microsoft.com/office/officeart/2005/8/layout/hierarchy2"/>
    <dgm:cxn modelId="{7412876E-AB5B-456E-9AA4-18B21348C232}" type="presOf" srcId="{03D9F224-CF96-4FAC-B925-020EF3EE6CF3}" destId="{8D5CD825-50E4-4E5D-9FFA-A75D48C4789E}" srcOrd="0" destOrd="0" presId="urn:microsoft.com/office/officeart/2005/8/layout/hierarchy2"/>
    <dgm:cxn modelId="{7E953CEF-6131-4635-AB0C-E5F94047D033}" type="presOf" srcId="{B9E23E0F-B834-4838-9970-D7F2648ABF13}" destId="{7D2AD297-C603-47C6-B5CA-066EF57E5455}" srcOrd="0" destOrd="0" presId="urn:microsoft.com/office/officeart/2005/8/layout/hierarchy2"/>
    <dgm:cxn modelId="{3B21F39C-D148-46DA-8594-201DF5C26897}" type="presOf" srcId="{C2CBB104-6D9D-420A-8CC4-3934586E65A8}" destId="{5FFDFD83-EBEE-4D45-9AC1-96885DD20AA3}" srcOrd="0" destOrd="0" presId="urn:microsoft.com/office/officeart/2005/8/layout/hierarchy2"/>
    <dgm:cxn modelId="{39459B1C-F940-4839-9D97-BFA8FE271247}" type="presParOf" srcId="{B384E630-875C-4EE7-AD78-82CC0E899C92}" destId="{FABB9092-FF1B-460B-A6D7-BA911E6D6F31}" srcOrd="0" destOrd="0" presId="urn:microsoft.com/office/officeart/2005/8/layout/hierarchy2"/>
    <dgm:cxn modelId="{98706E4E-0305-4169-9810-2E159BBD72FE}" type="presParOf" srcId="{FABB9092-FF1B-460B-A6D7-BA911E6D6F31}" destId="{7D2AD297-C603-47C6-B5CA-066EF57E5455}" srcOrd="0" destOrd="0" presId="urn:microsoft.com/office/officeart/2005/8/layout/hierarchy2"/>
    <dgm:cxn modelId="{9D3E35A8-0738-48C1-B2F3-B0651E84B120}" type="presParOf" srcId="{FABB9092-FF1B-460B-A6D7-BA911E6D6F31}" destId="{6BAF68AA-D29D-4376-A7F8-4294109965FF}" srcOrd="1" destOrd="0" presId="urn:microsoft.com/office/officeart/2005/8/layout/hierarchy2"/>
    <dgm:cxn modelId="{7194EE67-309D-4B57-A8E9-ED2EF20072B3}" type="presParOf" srcId="{6BAF68AA-D29D-4376-A7F8-4294109965FF}" destId="{8D5CD825-50E4-4E5D-9FFA-A75D48C4789E}" srcOrd="0" destOrd="0" presId="urn:microsoft.com/office/officeart/2005/8/layout/hierarchy2"/>
    <dgm:cxn modelId="{F1EE9EB8-C901-484B-BED8-517B5D699E29}" type="presParOf" srcId="{8D5CD825-50E4-4E5D-9FFA-A75D48C4789E}" destId="{C9650724-433F-497D-A7C7-D00BE862F47D}" srcOrd="0" destOrd="0" presId="urn:microsoft.com/office/officeart/2005/8/layout/hierarchy2"/>
    <dgm:cxn modelId="{E8CB1B41-821B-493F-9C8C-D4077B23FF7D}" type="presParOf" srcId="{6BAF68AA-D29D-4376-A7F8-4294109965FF}" destId="{8F3AD6FE-C46E-495A-B4D5-853BB42602DA}" srcOrd="1" destOrd="0" presId="urn:microsoft.com/office/officeart/2005/8/layout/hierarchy2"/>
    <dgm:cxn modelId="{A90C202E-9E4E-4369-8AA4-67A11D311F46}" type="presParOf" srcId="{8F3AD6FE-C46E-495A-B4D5-853BB42602DA}" destId="{9B68B524-E1FF-4E85-A025-ACC51C35F3CD}" srcOrd="0" destOrd="0" presId="urn:microsoft.com/office/officeart/2005/8/layout/hierarchy2"/>
    <dgm:cxn modelId="{6EB4F5D5-104A-4CA9-8D79-70FB88655DD9}" type="presParOf" srcId="{8F3AD6FE-C46E-495A-B4D5-853BB42602DA}" destId="{4A9D1448-CBFB-4A4C-A72A-97E229E5DE8E}" srcOrd="1" destOrd="0" presId="urn:microsoft.com/office/officeart/2005/8/layout/hierarchy2"/>
    <dgm:cxn modelId="{71018F53-1EE4-415B-8385-B6DC5B08A9F3}" type="presParOf" srcId="{6BAF68AA-D29D-4376-A7F8-4294109965FF}" destId="{FF412416-0E05-416C-9BD6-440E06D3698E}" srcOrd="2" destOrd="0" presId="urn:microsoft.com/office/officeart/2005/8/layout/hierarchy2"/>
    <dgm:cxn modelId="{E2FC6900-6FA2-412F-98AC-AED96FAA9E11}" type="presParOf" srcId="{FF412416-0E05-416C-9BD6-440E06D3698E}" destId="{8AF4ECC8-EE2C-4669-AADA-ECB68647D9F9}" srcOrd="0" destOrd="0" presId="urn:microsoft.com/office/officeart/2005/8/layout/hierarchy2"/>
    <dgm:cxn modelId="{09F08F7F-D434-492B-9002-87A08AD0DA41}" type="presParOf" srcId="{6BAF68AA-D29D-4376-A7F8-4294109965FF}" destId="{90C55801-A419-47B8-AE71-208ADAC3AEC0}" srcOrd="3" destOrd="0" presId="urn:microsoft.com/office/officeart/2005/8/layout/hierarchy2"/>
    <dgm:cxn modelId="{AA7199C3-CD1F-4D7A-9A35-F4ED850A790F}" type="presParOf" srcId="{90C55801-A419-47B8-AE71-208ADAC3AEC0}" destId="{977C6616-495A-46EB-BA26-89351864B9F8}" srcOrd="0" destOrd="0" presId="urn:microsoft.com/office/officeart/2005/8/layout/hierarchy2"/>
    <dgm:cxn modelId="{FE3E9951-07FD-46EF-8FF3-8A883C0A676A}" type="presParOf" srcId="{90C55801-A419-47B8-AE71-208ADAC3AEC0}" destId="{CBCB0ACB-C98C-45C3-A8B1-B0E05EE43A08}" srcOrd="1" destOrd="0" presId="urn:microsoft.com/office/officeart/2005/8/layout/hierarchy2"/>
    <dgm:cxn modelId="{3BEDABBA-D6F4-4F7B-9590-8E033D929842}" type="presParOf" srcId="{6BAF68AA-D29D-4376-A7F8-4294109965FF}" destId="{43E7A741-C898-48A6-8C90-626EB236F45E}" srcOrd="4" destOrd="0" presId="urn:microsoft.com/office/officeart/2005/8/layout/hierarchy2"/>
    <dgm:cxn modelId="{AA38F853-9FDD-4E26-900A-70E75849F436}" type="presParOf" srcId="{43E7A741-C898-48A6-8C90-626EB236F45E}" destId="{177CBDDD-4AA4-48B3-9D10-81343BF7995D}" srcOrd="0" destOrd="0" presId="urn:microsoft.com/office/officeart/2005/8/layout/hierarchy2"/>
    <dgm:cxn modelId="{8947A9C8-9562-453F-80CE-F4B6789B7D57}" type="presParOf" srcId="{6BAF68AA-D29D-4376-A7F8-4294109965FF}" destId="{F6F1F768-25CD-433C-A7D1-66DF45DFE076}" srcOrd="5" destOrd="0" presId="urn:microsoft.com/office/officeart/2005/8/layout/hierarchy2"/>
    <dgm:cxn modelId="{60649AC7-C9C9-408A-8EC5-3A4F742E9150}" type="presParOf" srcId="{F6F1F768-25CD-433C-A7D1-66DF45DFE076}" destId="{F3D80CB9-5A0F-4FC9-8E1F-6C7B9B9DA6D0}" srcOrd="0" destOrd="0" presId="urn:microsoft.com/office/officeart/2005/8/layout/hierarchy2"/>
    <dgm:cxn modelId="{6F5CDEC9-1A5A-4974-9AC6-99A3ECB6C4A5}" type="presParOf" srcId="{F6F1F768-25CD-433C-A7D1-66DF45DFE076}" destId="{0A46410B-AA50-4998-ACD2-13F5017D33C8}" srcOrd="1" destOrd="0" presId="urn:microsoft.com/office/officeart/2005/8/layout/hierarchy2"/>
    <dgm:cxn modelId="{DE3DBF3E-4DAF-4889-AA27-A154137C777D}" type="presParOf" srcId="{6BAF68AA-D29D-4376-A7F8-4294109965FF}" destId="{438D249C-BD09-4F97-B00A-9DA9C336F4AB}" srcOrd="6" destOrd="0" presId="urn:microsoft.com/office/officeart/2005/8/layout/hierarchy2"/>
    <dgm:cxn modelId="{0F9C572F-ADB6-4CED-ABBD-7BAB8B0128BF}" type="presParOf" srcId="{438D249C-BD09-4F97-B00A-9DA9C336F4AB}" destId="{9116EE0C-7F15-4B30-9C78-DCD42BB802DB}" srcOrd="0" destOrd="0" presId="urn:microsoft.com/office/officeart/2005/8/layout/hierarchy2"/>
    <dgm:cxn modelId="{BAEFB082-726A-48C1-918C-D73A63A9B2DD}" type="presParOf" srcId="{6BAF68AA-D29D-4376-A7F8-4294109965FF}" destId="{C2A1849E-C6E5-46A6-AC0B-84D9AE4E3642}" srcOrd="7" destOrd="0" presId="urn:microsoft.com/office/officeart/2005/8/layout/hierarchy2"/>
    <dgm:cxn modelId="{626B0868-DD0F-4305-8051-F12A1DC1D990}" type="presParOf" srcId="{C2A1849E-C6E5-46A6-AC0B-84D9AE4E3642}" destId="{5FFDFD83-EBEE-4D45-9AC1-96885DD20AA3}" srcOrd="0" destOrd="0" presId="urn:microsoft.com/office/officeart/2005/8/layout/hierarchy2"/>
    <dgm:cxn modelId="{0CADE76C-B01C-4C8F-B27E-1B04F87CA6A6}" type="presParOf" srcId="{C2A1849E-C6E5-46A6-AC0B-84D9AE4E3642}" destId="{88F1008F-E8F9-444B-A6F0-9B81FDA6DA6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43419A-C5E7-428C-AA8F-23931FCD2803}" type="doc">
      <dgm:prSet loTypeId="urn:microsoft.com/office/officeart/2005/8/layout/bProcess2" loCatId="process" qsTypeId="urn:microsoft.com/office/officeart/2005/8/quickstyle/simple1" qsCatId="simple" csTypeId="urn:microsoft.com/office/officeart/2005/8/colors/accent0_3" csCatId="mainScheme" phldr="1"/>
      <dgm:spPr/>
      <dgm:t>
        <a:bodyPr/>
        <a:lstStyle/>
        <a:p>
          <a:endParaRPr lang="en-US"/>
        </a:p>
      </dgm:t>
    </dgm:pt>
    <dgm:pt modelId="{631A1A6F-8206-43DA-A204-FA65E298DFED}">
      <dgm:prSet phldrT="[Text]" custT="1"/>
      <dgm:spPr>
        <a:xfrm>
          <a:off x="1098127" y="285290"/>
          <a:ext cx="1536197" cy="1179577"/>
        </a:xfrm>
        <a:prstGeom prst="ellipse">
          <a:avLst/>
        </a:prstGeom>
        <a:noFill/>
        <a:ln w="19050" cap="flat" cmpd="sng" algn="ctr">
          <a:solidFill>
            <a:srgbClr val="008000"/>
          </a:solidFill>
          <a:prstDash val="solid"/>
        </a:ln>
        <a:effectLst/>
      </dgm:spPr>
      <dgm:t>
        <a:bodyPr/>
        <a:lstStyle/>
        <a:p>
          <a:r>
            <a:rPr lang="en-US" sz="1600" dirty="0">
              <a:solidFill>
                <a:sysClr val="windowText" lastClr="000000"/>
              </a:solidFill>
              <a:latin typeface="Tw Cen MT"/>
              <a:ea typeface="+mn-ea"/>
              <a:cs typeface="+mn-cs"/>
            </a:rPr>
            <a:t>Idea</a:t>
          </a:r>
        </a:p>
      </dgm:t>
    </dgm:pt>
    <dgm:pt modelId="{5E57C87D-9010-4747-AC05-570E33B79B77}" type="parTrans" cxnId="{3B6BAA4B-9096-419D-8ECC-778FC995BBB8}">
      <dgm:prSet/>
      <dgm:spPr/>
      <dgm:t>
        <a:bodyPr/>
        <a:lstStyle/>
        <a:p>
          <a:endParaRPr lang="en-US" sz="1400"/>
        </a:p>
      </dgm:t>
    </dgm:pt>
    <dgm:pt modelId="{CE71D572-75E1-4CF0-B9F0-2CD690886E21}" type="sibTrans" cxnId="{3B6BAA4B-9096-419D-8ECC-778FC995BBB8}">
      <dgm:prSet custT="1"/>
      <dgm:spPr>
        <a:xfrm rot="10800191">
          <a:off x="1468093" y="1519241"/>
          <a:ext cx="796163" cy="565150"/>
        </a:xfrm>
        <a:prstGeom prst="triangle">
          <a:avLst/>
        </a:prstGeom>
        <a:solidFill>
          <a:srgbClr val="339966"/>
        </a:solidFill>
        <a:ln>
          <a:noFill/>
        </a:ln>
        <a:effectLst/>
      </dgm:spPr>
      <dgm:t>
        <a:bodyPr/>
        <a:lstStyle/>
        <a:p>
          <a:endParaRPr lang="en-US" sz="1400"/>
        </a:p>
      </dgm:t>
    </dgm:pt>
    <dgm:pt modelId="{FF887D40-04FE-49D3-896C-08310848CCF0}">
      <dgm:prSet phldrT="[Text]" custT="1"/>
      <dgm:spPr>
        <a:xfrm>
          <a:off x="1096147" y="2119137"/>
          <a:ext cx="1539954" cy="1180392"/>
        </a:xfrm>
        <a:prstGeom prst="ellipse">
          <a:avLst/>
        </a:prstGeom>
        <a:noFill/>
        <a:ln w="19050" cap="flat" cmpd="sng" algn="ctr">
          <a:solidFill>
            <a:srgbClr val="008000"/>
          </a:solidFill>
          <a:prstDash val="solid"/>
        </a:ln>
        <a:effectLst/>
      </dgm:spPr>
      <dgm:t>
        <a:bodyPr/>
        <a:lstStyle/>
        <a:p>
          <a:r>
            <a:rPr lang="en-US" sz="1600" dirty="0">
              <a:solidFill>
                <a:sysClr val="windowText" lastClr="000000"/>
              </a:solidFill>
              <a:latin typeface="Tw Cen MT"/>
              <a:ea typeface="+mn-ea"/>
              <a:cs typeface="+mn-cs"/>
            </a:rPr>
            <a:t>Mechanism Discovery</a:t>
          </a:r>
        </a:p>
      </dgm:t>
    </dgm:pt>
    <dgm:pt modelId="{FF915AA6-EBF9-43DA-AE4E-0B56CD8D51F3}" type="parTrans" cxnId="{58DE7C2B-77D7-4078-82E9-0A8EF3AD0FB1}">
      <dgm:prSet/>
      <dgm:spPr/>
      <dgm:t>
        <a:bodyPr/>
        <a:lstStyle/>
        <a:p>
          <a:endParaRPr lang="en-US" sz="1400"/>
        </a:p>
      </dgm:t>
    </dgm:pt>
    <dgm:pt modelId="{6771753C-6C27-4E8D-8DC9-BFB73A0B03E6}" type="sibTrans" cxnId="{58DE7C2B-77D7-4078-82E9-0A8EF3AD0FB1}">
      <dgm:prSet custT="1"/>
      <dgm:spPr>
        <a:xfrm rot="10305157">
          <a:off x="1612694" y="3424722"/>
          <a:ext cx="796163" cy="565150"/>
        </a:xfrm>
        <a:prstGeom prst="triangle">
          <a:avLst/>
        </a:prstGeom>
        <a:solidFill>
          <a:srgbClr val="339966"/>
        </a:solidFill>
        <a:ln>
          <a:noFill/>
        </a:ln>
        <a:effectLst/>
      </dgm:spPr>
      <dgm:t>
        <a:bodyPr/>
        <a:lstStyle/>
        <a:p>
          <a:endParaRPr lang="en-US" sz="1400"/>
        </a:p>
      </dgm:t>
    </dgm:pt>
    <dgm:pt modelId="{F22C18DA-7327-4776-B329-ED413561D3AA}">
      <dgm:prSet phldrT="[Text]" custT="1"/>
      <dgm:spPr>
        <a:xfrm>
          <a:off x="1382634" y="4095641"/>
          <a:ext cx="1539954" cy="1180392"/>
        </a:xfrm>
        <a:prstGeom prst="ellipse">
          <a:avLst/>
        </a:prstGeom>
        <a:noFill/>
        <a:ln w="19050" cap="flat" cmpd="sng" algn="ctr">
          <a:solidFill>
            <a:srgbClr val="008000"/>
          </a:solidFill>
          <a:prstDash val="solid"/>
        </a:ln>
        <a:effectLst/>
      </dgm:spPr>
      <dgm:t>
        <a:bodyPr/>
        <a:lstStyle/>
        <a:p>
          <a:r>
            <a:rPr lang="en-US" sz="1600" dirty="0">
              <a:solidFill>
                <a:sysClr val="windowText" lastClr="000000"/>
              </a:solidFill>
              <a:latin typeface="Tw Cen MT"/>
              <a:ea typeface="+mn-ea"/>
              <a:cs typeface="+mn-cs"/>
            </a:rPr>
            <a:t>In Vitro Proof of Principle</a:t>
          </a:r>
        </a:p>
      </dgm:t>
    </dgm:pt>
    <dgm:pt modelId="{48AFBEE3-1FE6-4F5E-ABA5-5374477A4F4A}" type="parTrans" cxnId="{43AD7B45-3E4D-4FF6-8BD3-341FC52E0068}">
      <dgm:prSet/>
      <dgm:spPr/>
      <dgm:t>
        <a:bodyPr/>
        <a:lstStyle/>
        <a:p>
          <a:endParaRPr lang="en-US" sz="1400"/>
        </a:p>
      </dgm:t>
    </dgm:pt>
    <dgm:pt modelId="{454BCD04-152D-41DA-A28B-2A6050E36E46}" type="sibTrans" cxnId="{43AD7B45-3E4D-4FF6-8BD3-341FC52E0068}">
      <dgm:prSet custT="1"/>
      <dgm:spPr>
        <a:xfrm rot="5400000">
          <a:off x="3050671" y="4403262"/>
          <a:ext cx="796163" cy="565150"/>
        </a:xfrm>
        <a:prstGeom prst="triangle">
          <a:avLst/>
        </a:prstGeom>
        <a:solidFill>
          <a:srgbClr val="339966"/>
        </a:solidFill>
        <a:ln>
          <a:noFill/>
        </a:ln>
        <a:effectLst/>
      </dgm:spPr>
      <dgm:t>
        <a:bodyPr/>
        <a:lstStyle/>
        <a:p>
          <a:endParaRPr lang="en-US" sz="1400"/>
        </a:p>
      </dgm:t>
    </dgm:pt>
    <dgm:pt modelId="{B4ABF588-5B86-4A49-992D-EC1CDF50C0C1}">
      <dgm:prSet phldrT="[Text]" custT="1"/>
      <dgm:spPr>
        <a:xfrm>
          <a:off x="3955289" y="4094533"/>
          <a:ext cx="1786481" cy="1182608"/>
        </a:xfrm>
        <a:prstGeom prst="ellipse">
          <a:avLst/>
        </a:prstGeom>
        <a:noFill/>
        <a:ln w="19050" cap="flat" cmpd="sng" algn="ctr">
          <a:solidFill>
            <a:srgbClr val="008000"/>
          </a:solidFill>
          <a:prstDash val="solid"/>
        </a:ln>
        <a:effectLst/>
      </dgm:spPr>
      <dgm:t>
        <a:bodyPr/>
        <a:lstStyle/>
        <a:p>
          <a:r>
            <a:rPr lang="en-US" sz="1600" dirty="0">
              <a:solidFill>
                <a:sysClr val="windowText" lastClr="000000"/>
              </a:solidFill>
              <a:latin typeface="Tw Cen MT"/>
              <a:ea typeface="+mn-ea"/>
              <a:cs typeface="+mn-cs"/>
            </a:rPr>
            <a:t>In Vivo Demonstration of Activity/ Mechanism</a:t>
          </a:r>
        </a:p>
      </dgm:t>
    </dgm:pt>
    <dgm:pt modelId="{4C1FA857-3C9C-4B5C-A662-D36102FE82D1}" type="parTrans" cxnId="{A08F4C33-22FC-4B3E-A864-983549478FA6}">
      <dgm:prSet/>
      <dgm:spPr/>
      <dgm:t>
        <a:bodyPr/>
        <a:lstStyle/>
        <a:p>
          <a:endParaRPr lang="en-US" sz="1400"/>
        </a:p>
      </dgm:t>
    </dgm:pt>
    <dgm:pt modelId="{E534F271-2AAC-4B42-BAC1-E6683EFB86D8}" type="sibTrans" cxnId="{A08F4C33-22FC-4B3E-A864-983549478FA6}">
      <dgm:prSet custT="1"/>
      <dgm:spPr>
        <a:xfrm>
          <a:off x="4450448" y="3404642"/>
          <a:ext cx="796163" cy="565150"/>
        </a:xfrm>
        <a:prstGeom prst="triangle">
          <a:avLst/>
        </a:prstGeom>
        <a:solidFill>
          <a:srgbClr val="339966"/>
        </a:solidFill>
        <a:ln>
          <a:noFill/>
        </a:ln>
        <a:effectLst/>
      </dgm:spPr>
      <dgm:t>
        <a:bodyPr/>
        <a:lstStyle/>
        <a:p>
          <a:endParaRPr lang="en-US" sz="1400"/>
        </a:p>
      </dgm:t>
    </dgm:pt>
    <dgm:pt modelId="{49DBA411-FA03-4B9B-A4C0-68352A516243}">
      <dgm:prSet phldrT="[Text]" custT="1"/>
      <dgm:spPr>
        <a:xfrm>
          <a:off x="4078553" y="2119137"/>
          <a:ext cx="1539954" cy="1180392"/>
        </a:xfrm>
        <a:prstGeom prst="ellipse">
          <a:avLst/>
        </a:prstGeom>
        <a:noFill/>
        <a:ln w="19050" cap="flat" cmpd="sng" algn="ctr">
          <a:solidFill>
            <a:srgbClr val="008000"/>
          </a:solidFill>
          <a:prstDash val="solid"/>
        </a:ln>
        <a:effectLst/>
      </dgm:spPr>
      <dgm:t>
        <a:bodyPr/>
        <a:lstStyle/>
        <a:p>
          <a:pPr rtl="0"/>
          <a:r>
            <a:rPr lang="en-US" sz="1600" dirty="0">
              <a:solidFill>
                <a:sysClr val="windowText" lastClr="000000"/>
              </a:solidFill>
              <a:latin typeface="Tw Cen MT"/>
              <a:ea typeface="+mn-ea"/>
              <a:cs typeface="+mn-cs"/>
            </a:rPr>
            <a:t>In Vivo Justification of Dose</a:t>
          </a:r>
        </a:p>
      </dgm:t>
    </dgm:pt>
    <dgm:pt modelId="{A000145A-B6C5-4FEF-8CEA-F1570335F647}" type="parTrans" cxnId="{F7CC06B5-5BDE-456F-B75C-1727CEBBC854}">
      <dgm:prSet/>
      <dgm:spPr/>
      <dgm:t>
        <a:bodyPr/>
        <a:lstStyle/>
        <a:p>
          <a:endParaRPr lang="en-US" sz="1400"/>
        </a:p>
      </dgm:t>
    </dgm:pt>
    <dgm:pt modelId="{19827501-F205-4EE2-A0B0-4AC60D3864B8}" type="sibTrans" cxnId="{F7CC06B5-5BDE-456F-B75C-1727CEBBC854}">
      <dgm:prSet custT="1"/>
      <dgm:spPr>
        <a:xfrm rot="260509">
          <a:off x="4526212" y="1428869"/>
          <a:ext cx="796163" cy="565150"/>
        </a:xfrm>
        <a:prstGeom prst="triangle">
          <a:avLst/>
        </a:prstGeom>
        <a:solidFill>
          <a:srgbClr val="339966"/>
        </a:solidFill>
        <a:ln>
          <a:noFill/>
        </a:ln>
        <a:effectLst/>
      </dgm:spPr>
      <dgm:t>
        <a:bodyPr/>
        <a:lstStyle/>
        <a:p>
          <a:endParaRPr lang="en-US" sz="1400"/>
        </a:p>
      </dgm:t>
    </dgm:pt>
    <dgm:pt modelId="{D0B9DABE-CB5B-4AFF-98A4-C8DEDEC81A77}">
      <dgm:prSet custT="1"/>
      <dgm:spPr>
        <a:xfrm>
          <a:off x="4077732" y="142633"/>
          <a:ext cx="1841724" cy="1180392"/>
        </a:xfrm>
        <a:prstGeom prst="ellipse">
          <a:avLst/>
        </a:prstGeom>
        <a:noFill/>
        <a:ln w="19050" cap="flat" cmpd="sng" algn="ctr">
          <a:solidFill>
            <a:srgbClr val="008000"/>
          </a:solidFill>
          <a:prstDash val="solid"/>
        </a:ln>
        <a:effectLst/>
      </dgm:spPr>
      <dgm:t>
        <a:bodyPr/>
        <a:lstStyle/>
        <a:p>
          <a:pPr rtl="0"/>
          <a:r>
            <a:rPr lang="en-US" sz="1600" dirty="0">
              <a:solidFill>
                <a:sysClr val="windowText" lastClr="000000"/>
              </a:solidFill>
              <a:latin typeface="Tw Cen MT"/>
              <a:ea typeface="+mn-ea"/>
              <a:cs typeface="+mn-cs"/>
            </a:rPr>
            <a:t>Investigational New Drug Application (IND)</a:t>
          </a:r>
        </a:p>
      </dgm:t>
    </dgm:pt>
    <dgm:pt modelId="{7E15BE07-7C77-48C1-A892-706636DCA2B0}" type="parTrans" cxnId="{7117B7E8-6456-4F24-A6CA-8FD803CA798E}">
      <dgm:prSet/>
      <dgm:spPr/>
      <dgm:t>
        <a:bodyPr/>
        <a:lstStyle/>
        <a:p>
          <a:endParaRPr lang="en-US" sz="1400"/>
        </a:p>
      </dgm:t>
    </dgm:pt>
    <dgm:pt modelId="{F20900A4-BD0E-4498-ADDE-C2050E8870B3}" type="sibTrans" cxnId="{7117B7E8-6456-4F24-A6CA-8FD803CA798E}">
      <dgm:prSet custT="1"/>
      <dgm:spPr>
        <a:xfrm rot="5400000">
          <a:off x="6020077" y="450253"/>
          <a:ext cx="796163" cy="565150"/>
        </a:xfrm>
        <a:prstGeom prst="triangle">
          <a:avLst/>
        </a:prstGeom>
        <a:solidFill>
          <a:srgbClr val="339966"/>
        </a:solidFill>
        <a:ln>
          <a:noFill/>
        </a:ln>
        <a:effectLst/>
      </dgm:spPr>
      <dgm:t>
        <a:bodyPr/>
        <a:lstStyle/>
        <a:p>
          <a:endParaRPr lang="en-US" sz="1400"/>
        </a:p>
      </dgm:t>
    </dgm:pt>
    <dgm:pt modelId="{91CB3179-8BEA-405D-8CBC-CF7058C14322}">
      <dgm:prSet custT="1"/>
      <dgm:spPr>
        <a:xfrm>
          <a:off x="6897232" y="142633"/>
          <a:ext cx="1539954" cy="1180392"/>
        </a:xfrm>
        <a:prstGeom prst="ellipse">
          <a:avLst/>
        </a:prstGeom>
        <a:noFill/>
        <a:ln w="19050" cap="flat" cmpd="sng" algn="ctr">
          <a:solidFill>
            <a:srgbClr val="008000"/>
          </a:solidFill>
          <a:prstDash val="solid"/>
        </a:ln>
        <a:effectLst/>
      </dgm:spPr>
      <dgm:t>
        <a:bodyPr/>
        <a:lstStyle/>
        <a:p>
          <a:pPr rtl="0"/>
          <a:r>
            <a:rPr lang="en-US" sz="1600" dirty="0">
              <a:solidFill>
                <a:sysClr val="windowText" lastClr="000000"/>
              </a:solidFill>
              <a:latin typeface="Tw Cen MT"/>
              <a:ea typeface="+mn-ea"/>
              <a:cs typeface="+mn-cs"/>
            </a:rPr>
            <a:t>Phase I Trial</a:t>
          </a:r>
        </a:p>
      </dgm:t>
    </dgm:pt>
    <dgm:pt modelId="{364535FE-4B5F-48F1-A852-1C1E037F70E8}" type="parTrans" cxnId="{A687BCBB-33CF-4A33-A779-7467E0BE8266}">
      <dgm:prSet/>
      <dgm:spPr/>
      <dgm:t>
        <a:bodyPr/>
        <a:lstStyle/>
        <a:p>
          <a:endParaRPr lang="en-US" sz="1400"/>
        </a:p>
      </dgm:t>
    </dgm:pt>
    <dgm:pt modelId="{82FAF152-63EA-4D40-97E3-1A000E2C59E8}" type="sibTrans" cxnId="{A687BCBB-33CF-4A33-A779-7467E0BE8266}">
      <dgm:prSet custT="1"/>
      <dgm:spPr>
        <a:xfrm rot="10800000">
          <a:off x="7269127" y="1448320"/>
          <a:ext cx="796163" cy="565150"/>
        </a:xfrm>
        <a:prstGeom prst="triangle">
          <a:avLst/>
        </a:prstGeom>
        <a:solidFill>
          <a:srgbClr val="339966"/>
        </a:solidFill>
        <a:ln>
          <a:noFill/>
        </a:ln>
        <a:effectLst/>
      </dgm:spPr>
      <dgm:t>
        <a:bodyPr/>
        <a:lstStyle/>
        <a:p>
          <a:endParaRPr lang="en-US" sz="1400"/>
        </a:p>
      </dgm:t>
    </dgm:pt>
    <dgm:pt modelId="{66901E66-E00D-41F8-857E-56B883E25A88}">
      <dgm:prSet custT="1"/>
      <dgm:spPr>
        <a:xfrm>
          <a:off x="6897232" y="2119137"/>
          <a:ext cx="1539954" cy="1180392"/>
        </a:xfrm>
        <a:prstGeom prst="ellipse">
          <a:avLst/>
        </a:prstGeom>
        <a:noFill/>
        <a:ln w="19050" cap="flat" cmpd="sng" algn="ctr">
          <a:solidFill>
            <a:srgbClr val="008000"/>
          </a:solidFill>
          <a:prstDash val="solid"/>
        </a:ln>
        <a:effectLst/>
      </dgm:spPr>
      <dgm:t>
        <a:bodyPr/>
        <a:lstStyle/>
        <a:p>
          <a:pPr rtl="0"/>
          <a:r>
            <a:rPr lang="en-US" sz="1600" dirty="0">
              <a:solidFill>
                <a:sysClr val="windowText" lastClr="000000"/>
              </a:solidFill>
              <a:latin typeface="Tw Cen MT"/>
              <a:ea typeface="+mn-ea"/>
              <a:cs typeface="+mn-cs"/>
            </a:rPr>
            <a:t>Phase II Trial</a:t>
          </a:r>
        </a:p>
      </dgm:t>
    </dgm:pt>
    <dgm:pt modelId="{6D23F6A7-C031-4414-BA59-A7CBB962FA38}" type="parTrans" cxnId="{DD8D0C65-7A90-4C1F-9472-869EC14028C4}">
      <dgm:prSet/>
      <dgm:spPr/>
      <dgm:t>
        <a:bodyPr/>
        <a:lstStyle/>
        <a:p>
          <a:endParaRPr lang="en-US" sz="1400"/>
        </a:p>
      </dgm:t>
    </dgm:pt>
    <dgm:pt modelId="{87DC4E01-FC99-49C4-8412-55A427C3666E}" type="sibTrans" cxnId="{DD8D0C65-7A90-4C1F-9472-869EC14028C4}">
      <dgm:prSet custT="1"/>
      <dgm:spPr>
        <a:xfrm rot="10563095">
          <a:off x="7338014" y="3424801"/>
          <a:ext cx="796163" cy="565150"/>
        </a:xfrm>
        <a:prstGeom prst="triangle">
          <a:avLst/>
        </a:prstGeom>
        <a:solidFill>
          <a:srgbClr val="339966"/>
        </a:solidFill>
        <a:ln>
          <a:noFill/>
        </a:ln>
        <a:effectLst/>
      </dgm:spPr>
      <dgm:t>
        <a:bodyPr/>
        <a:lstStyle/>
        <a:p>
          <a:endParaRPr lang="en-US" sz="1400"/>
        </a:p>
      </dgm:t>
    </dgm:pt>
    <dgm:pt modelId="{C1B3DA05-EA9D-4F56-859A-64912C02724B}">
      <dgm:prSet custT="1"/>
      <dgm:spPr>
        <a:xfrm>
          <a:off x="7033654" y="4095641"/>
          <a:ext cx="1539954" cy="1180392"/>
        </a:xfrm>
        <a:prstGeom prst="ellipse">
          <a:avLst/>
        </a:prstGeom>
        <a:noFill/>
        <a:ln w="19050" cap="flat" cmpd="sng" algn="ctr">
          <a:solidFill>
            <a:srgbClr val="008000"/>
          </a:solidFill>
          <a:prstDash val="solid"/>
        </a:ln>
        <a:effectLst/>
      </dgm:spPr>
      <dgm:t>
        <a:bodyPr/>
        <a:lstStyle/>
        <a:p>
          <a:pPr rtl="0"/>
          <a:r>
            <a:rPr lang="en-US" sz="1600" dirty="0">
              <a:solidFill>
                <a:sysClr val="windowText" lastClr="000000"/>
              </a:solidFill>
              <a:latin typeface="Tw Cen MT"/>
              <a:ea typeface="+mn-ea"/>
              <a:cs typeface="+mn-cs"/>
            </a:rPr>
            <a:t>Phase III Trial</a:t>
          </a:r>
        </a:p>
      </dgm:t>
    </dgm:pt>
    <dgm:pt modelId="{0CE4B44C-E838-41EA-887A-0D4DD9DF807C}" type="parTrans" cxnId="{3CF50CC7-FF61-430E-8185-F7905529860D}">
      <dgm:prSet/>
      <dgm:spPr/>
      <dgm:t>
        <a:bodyPr/>
        <a:lstStyle/>
        <a:p>
          <a:endParaRPr lang="en-US" sz="1400"/>
        </a:p>
      </dgm:t>
    </dgm:pt>
    <dgm:pt modelId="{47CCB866-E5F8-40F0-98C4-DB9C4D978922}" type="sibTrans" cxnId="{3CF50CC7-FF61-430E-8185-F7905529860D}">
      <dgm:prSet custT="1"/>
      <dgm:spPr>
        <a:xfrm rot="5400000">
          <a:off x="8653750" y="4403262"/>
          <a:ext cx="796163" cy="565150"/>
        </a:xfrm>
        <a:prstGeom prst="triangle">
          <a:avLst/>
        </a:prstGeom>
        <a:solidFill>
          <a:srgbClr val="339966"/>
        </a:solidFill>
        <a:ln>
          <a:noFill/>
        </a:ln>
        <a:effectLst/>
      </dgm:spPr>
      <dgm:t>
        <a:bodyPr/>
        <a:lstStyle/>
        <a:p>
          <a:endParaRPr lang="en-US" sz="1400"/>
        </a:p>
      </dgm:t>
    </dgm:pt>
    <dgm:pt modelId="{4F284BD7-1717-4051-8486-86F1E0397E6A}">
      <dgm:prSet custT="1"/>
      <dgm:spPr>
        <a:xfrm>
          <a:off x="9510427" y="4095641"/>
          <a:ext cx="1539954" cy="1180392"/>
        </a:xfrm>
        <a:prstGeom prst="ellipse">
          <a:avLst/>
        </a:prstGeom>
        <a:noFill/>
        <a:ln w="19050" cap="flat" cmpd="sng" algn="ctr">
          <a:solidFill>
            <a:srgbClr val="008000"/>
          </a:solidFill>
          <a:prstDash val="solid"/>
        </a:ln>
        <a:effectLst/>
      </dgm:spPr>
      <dgm:t>
        <a:bodyPr/>
        <a:lstStyle/>
        <a:p>
          <a:pPr rtl="0"/>
          <a:r>
            <a:rPr lang="en-US" sz="1600" dirty="0">
              <a:solidFill>
                <a:sysClr val="windowText" lastClr="000000"/>
              </a:solidFill>
              <a:latin typeface="Tw Cen MT"/>
              <a:ea typeface="+mn-ea"/>
              <a:cs typeface="+mn-cs"/>
            </a:rPr>
            <a:t>New Drug Application (NDA)</a:t>
          </a:r>
        </a:p>
      </dgm:t>
    </dgm:pt>
    <dgm:pt modelId="{EF4AD603-F957-4DBC-8F19-F873AAE4A22F}" type="parTrans" cxnId="{70CFB8CE-0927-4A12-9DBB-3BEF61A69A84}">
      <dgm:prSet/>
      <dgm:spPr/>
      <dgm:t>
        <a:bodyPr/>
        <a:lstStyle/>
        <a:p>
          <a:endParaRPr lang="en-US" sz="1400"/>
        </a:p>
      </dgm:t>
    </dgm:pt>
    <dgm:pt modelId="{2B779959-CFF5-4C2B-8A4D-09ED1806178A}" type="sibTrans" cxnId="{70CFB8CE-0927-4A12-9DBB-3BEF61A69A84}">
      <dgm:prSet custT="1"/>
      <dgm:spPr>
        <a:xfrm>
          <a:off x="9882323" y="3405196"/>
          <a:ext cx="796163" cy="565150"/>
        </a:xfrm>
        <a:prstGeom prst="triangle">
          <a:avLst/>
        </a:prstGeom>
        <a:solidFill>
          <a:srgbClr val="339966"/>
        </a:solidFill>
        <a:ln>
          <a:noFill/>
        </a:ln>
        <a:effectLst/>
      </dgm:spPr>
      <dgm:t>
        <a:bodyPr/>
        <a:lstStyle/>
        <a:p>
          <a:endParaRPr lang="en-US" sz="1400"/>
        </a:p>
      </dgm:t>
    </dgm:pt>
    <dgm:pt modelId="{73AD646A-86EF-4C17-A861-C4C4BD320BCD}">
      <dgm:prSet custT="1"/>
      <dgm:spPr>
        <a:xfrm>
          <a:off x="9741590" y="285290"/>
          <a:ext cx="1536197" cy="1179577"/>
        </a:xfrm>
        <a:prstGeom prst="ellipse">
          <a:avLst/>
        </a:prstGeom>
        <a:noFill/>
        <a:ln w="19050" cap="flat" cmpd="sng" algn="ctr">
          <a:solidFill>
            <a:srgbClr val="008000"/>
          </a:solidFill>
          <a:prstDash val="solid"/>
        </a:ln>
        <a:effectLst/>
      </dgm:spPr>
      <dgm:t>
        <a:bodyPr/>
        <a:lstStyle/>
        <a:p>
          <a:pPr rtl="0"/>
          <a:r>
            <a:rPr lang="en-US" sz="1600" dirty="0">
              <a:solidFill>
                <a:sysClr val="windowText" lastClr="000000"/>
              </a:solidFill>
              <a:latin typeface="Tw Cen MT"/>
              <a:ea typeface="+mn-ea"/>
              <a:cs typeface="+mn-cs"/>
            </a:rPr>
            <a:t>Phase IV Studies for Expanded Use</a:t>
          </a:r>
        </a:p>
      </dgm:t>
    </dgm:pt>
    <dgm:pt modelId="{F0A341E4-3034-4D1C-B255-6B2689524BA9}" type="parTrans" cxnId="{830D788A-1E46-48C6-BD59-A4806CD964CD}">
      <dgm:prSet/>
      <dgm:spPr/>
      <dgm:t>
        <a:bodyPr/>
        <a:lstStyle/>
        <a:p>
          <a:endParaRPr lang="en-US" sz="1400"/>
        </a:p>
      </dgm:t>
    </dgm:pt>
    <dgm:pt modelId="{EBA190AA-6D34-4279-BD76-17331383DF48}" type="sibTrans" cxnId="{830D788A-1E46-48C6-BD59-A4806CD964CD}">
      <dgm:prSet custT="1"/>
      <dgm:spPr/>
      <dgm:t>
        <a:bodyPr/>
        <a:lstStyle/>
        <a:p>
          <a:endParaRPr lang="en-US" sz="1400"/>
        </a:p>
      </dgm:t>
    </dgm:pt>
    <dgm:pt modelId="{44D65F61-1429-40AA-AA14-8EB7C196EC8E}">
      <dgm:prSet custT="1"/>
      <dgm:spPr>
        <a:xfrm>
          <a:off x="9510427" y="2119137"/>
          <a:ext cx="1539954" cy="1180392"/>
        </a:xfrm>
        <a:prstGeom prst="ellipse">
          <a:avLst/>
        </a:prstGeom>
        <a:noFill/>
        <a:ln w="19050" cap="flat" cmpd="sng" algn="ctr">
          <a:solidFill>
            <a:srgbClr val="008000"/>
          </a:solidFill>
          <a:prstDash val="solid"/>
        </a:ln>
        <a:effectLst/>
      </dgm:spPr>
      <dgm:t>
        <a:bodyPr/>
        <a:lstStyle/>
        <a:p>
          <a:pPr rtl="0"/>
          <a:r>
            <a:rPr lang="en-US" sz="1600" dirty="0">
              <a:solidFill>
                <a:sysClr val="windowText" lastClr="000000"/>
              </a:solidFill>
              <a:latin typeface="Tw Cen MT"/>
              <a:ea typeface="+mn-ea"/>
              <a:cs typeface="+mn-cs"/>
            </a:rPr>
            <a:t>Product, Marketing,</a:t>
          </a:r>
          <a:r>
            <a:rPr lang="en-US" sz="1600" baseline="0" dirty="0">
              <a:solidFill>
                <a:sysClr val="windowText" lastClr="000000"/>
              </a:solidFill>
              <a:latin typeface="Tw Cen MT"/>
              <a:ea typeface="+mn-ea"/>
              <a:cs typeface="+mn-cs"/>
            </a:rPr>
            <a:t> </a:t>
          </a:r>
          <a:r>
            <a:rPr lang="en-US" sz="1600" dirty="0">
              <a:solidFill>
                <a:sysClr val="windowText" lastClr="000000"/>
              </a:solidFill>
              <a:latin typeface="Tw Cen MT"/>
              <a:ea typeface="+mn-ea"/>
              <a:cs typeface="+mn-cs"/>
            </a:rPr>
            <a:t>Use</a:t>
          </a:r>
        </a:p>
      </dgm:t>
    </dgm:pt>
    <dgm:pt modelId="{CCB658AF-A8EB-49D4-BAAD-66412446D2ED}" type="parTrans" cxnId="{9DFF6287-C20E-4B8F-B589-1085F20B480E}">
      <dgm:prSet/>
      <dgm:spPr/>
      <dgm:t>
        <a:bodyPr/>
        <a:lstStyle/>
        <a:p>
          <a:endParaRPr lang="en-US" sz="1400"/>
        </a:p>
      </dgm:t>
    </dgm:pt>
    <dgm:pt modelId="{3220DF69-9286-41A3-944E-C76E37C6B12B}" type="sibTrans" cxnId="{9DFF6287-C20E-4B8F-B589-1085F20B480E}">
      <dgm:prSet/>
      <dgm:spPr>
        <a:xfrm rot="427507">
          <a:off x="9998208" y="1499685"/>
          <a:ext cx="796163" cy="565150"/>
        </a:xfrm>
        <a:prstGeom prst="triangle">
          <a:avLst/>
        </a:prstGeom>
        <a:solidFill>
          <a:srgbClr val="339966"/>
        </a:solidFill>
        <a:ln>
          <a:noFill/>
        </a:ln>
        <a:effectLst/>
      </dgm:spPr>
      <dgm:t>
        <a:bodyPr/>
        <a:lstStyle/>
        <a:p>
          <a:endParaRPr lang="en-US" sz="1400"/>
        </a:p>
      </dgm:t>
    </dgm:pt>
    <dgm:pt modelId="{A1190AED-339D-4A97-B116-47AFF650A440}" type="pres">
      <dgm:prSet presAssocID="{4043419A-C5E7-428C-AA8F-23931FCD2803}" presName="diagram" presStyleCnt="0">
        <dgm:presLayoutVars>
          <dgm:dir/>
          <dgm:resizeHandles/>
        </dgm:presLayoutVars>
      </dgm:prSet>
      <dgm:spPr/>
      <dgm:t>
        <a:bodyPr/>
        <a:lstStyle/>
        <a:p>
          <a:endParaRPr lang="en-US"/>
        </a:p>
      </dgm:t>
    </dgm:pt>
    <dgm:pt modelId="{DD70BEBE-61E5-4E71-AC93-2594AAA5E53C}" type="pres">
      <dgm:prSet presAssocID="{631A1A6F-8206-43DA-A204-FA65E298DFED}" presName="firstNode" presStyleLbl="node1" presStyleIdx="0" presStyleCnt="12" custScaleX="104926" custScaleY="80568" custLinFactNeighborX="-41940">
        <dgm:presLayoutVars>
          <dgm:bulletEnabled val="1"/>
        </dgm:presLayoutVars>
      </dgm:prSet>
      <dgm:spPr/>
      <dgm:t>
        <a:bodyPr/>
        <a:lstStyle/>
        <a:p>
          <a:endParaRPr lang="en-US"/>
        </a:p>
      </dgm:t>
    </dgm:pt>
    <dgm:pt modelId="{E0270DE5-C735-49C1-BA0D-C0AED71DF2AC}" type="pres">
      <dgm:prSet presAssocID="{CE71D572-75E1-4CF0-B9F0-2CD690886E21}" presName="sibTrans" presStyleLbl="sibTrans2D1" presStyleIdx="0" presStyleCnt="11" custScaleX="162979" custScaleY="155371"/>
      <dgm:spPr/>
      <dgm:t>
        <a:bodyPr/>
        <a:lstStyle/>
        <a:p>
          <a:endParaRPr lang="en-US"/>
        </a:p>
      </dgm:t>
    </dgm:pt>
    <dgm:pt modelId="{7578D7FE-9702-4F15-834B-7DE357A01CCA}" type="pres">
      <dgm:prSet presAssocID="{FF887D40-04FE-49D3-896C-08310848CCF0}" presName="middleNode" presStyleCnt="0"/>
      <dgm:spPr/>
    </dgm:pt>
    <dgm:pt modelId="{E7176691-5E38-436B-AF1B-598A874B827E}" type="pres">
      <dgm:prSet presAssocID="{FF887D40-04FE-49D3-896C-08310848CCF0}" presName="padding" presStyleLbl="node1" presStyleIdx="0" presStyleCnt="12"/>
      <dgm:spPr/>
    </dgm:pt>
    <dgm:pt modelId="{ADFF3611-5B07-4451-B230-4F26FCBE8E27}" type="pres">
      <dgm:prSet presAssocID="{FF887D40-04FE-49D3-896C-08310848CCF0}" presName="shape" presStyleLbl="node1" presStyleIdx="1" presStyleCnt="12" custScaleX="157695" custScaleY="120875" custLinFactNeighborX="-62889">
        <dgm:presLayoutVars>
          <dgm:bulletEnabled val="1"/>
        </dgm:presLayoutVars>
      </dgm:prSet>
      <dgm:spPr/>
      <dgm:t>
        <a:bodyPr/>
        <a:lstStyle/>
        <a:p>
          <a:endParaRPr lang="en-US"/>
        </a:p>
      </dgm:t>
    </dgm:pt>
    <dgm:pt modelId="{425E5373-D387-46FC-A90F-C46F45E38B21}" type="pres">
      <dgm:prSet presAssocID="{6771753C-6C27-4E8D-8DC9-BFB73A0B03E6}" presName="sibTrans" presStyleLbl="sibTrans2D1" presStyleIdx="1" presStyleCnt="11" custScaleX="162979" custScaleY="155371"/>
      <dgm:spPr/>
      <dgm:t>
        <a:bodyPr/>
        <a:lstStyle/>
        <a:p>
          <a:endParaRPr lang="en-US"/>
        </a:p>
      </dgm:t>
    </dgm:pt>
    <dgm:pt modelId="{C7EF8920-29E2-49A4-8D11-C03088B89304}" type="pres">
      <dgm:prSet presAssocID="{F22C18DA-7327-4776-B329-ED413561D3AA}" presName="middleNode" presStyleCnt="0"/>
      <dgm:spPr/>
    </dgm:pt>
    <dgm:pt modelId="{28774A46-C3BC-4451-BAA2-28D4B83CA133}" type="pres">
      <dgm:prSet presAssocID="{F22C18DA-7327-4776-B329-ED413561D3AA}" presName="padding" presStyleLbl="node1" presStyleIdx="1" presStyleCnt="12"/>
      <dgm:spPr/>
    </dgm:pt>
    <dgm:pt modelId="{7989D2C4-7D17-4933-9CD3-B6AD70DA11E1}" type="pres">
      <dgm:prSet presAssocID="{F22C18DA-7327-4776-B329-ED413561D3AA}" presName="shape" presStyleLbl="node1" presStyleIdx="2" presStyleCnt="12" custScaleX="157695" custScaleY="120875" custLinFactNeighborX="-33552">
        <dgm:presLayoutVars>
          <dgm:bulletEnabled val="1"/>
        </dgm:presLayoutVars>
      </dgm:prSet>
      <dgm:spPr/>
      <dgm:t>
        <a:bodyPr/>
        <a:lstStyle/>
        <a:p>
          <a:endParaRPr lang="en-US"/>
        </a:p>
      </dgm:t>
    </dgm:pt>
    <dgm:pt modelId="{724F4FCA-3D4B-411E-8462-3948C79DDC45}" type="pres">
      <dgm:prSet presAssocID="{454BCD04-152D-41DA-A28B-2A6050E36E46}" presName="sibTrans" presStyleLbl="sibTrans2D1" presStyleIdx="2" presStyleCnt="11" custScaleX="162979" custScaleY="155371"/>
      <dgm:spPr/>
      <dgm:t>
        <a:bodyPr/>
        <a:lstStyle/>
        <a:p>
          <a:endParaRPr lang="en-US"/>
        </a:p>
      </dgm:t>
    </dgm:pt>
    <dgm:pt modelId="{A940A4F2-41E3-4D30-A6E8-64BA65939F63}" type="pres">
      <dgm:prSet presAssocID="{B4ABF588-5B86-4A49-992D-EC1CDF50C0C1}" presName="middleNode" presStyleCnt="0"/>
      <dgm:spPr/>
    </dgm:pt>
    <dgm:pt modelId="{3954E4AF-C658-4FB6-8DCE-03CA9BA4D0B2}" type="pres">
      <dgm:prSet presAssocID="{B4ABF588-5B86-4A49-992D-EC1CDF50C0C1}" presName="padding" presStyleLbl="node1" presStyleIdx="2" presStyleCnt="12"/>
      <dgm:spPr/>
    </dgm:pt>
    <dgm:pt modelId="{8127C181-1029-4F11-8A39-71C95218DE85}" type="pres">
      <dgm:prSet presAssocID="{B4ABF588-5B86-4A49-992D-EC1CDF50C0C1}" presName="shape" presStyleLbl="node1" presStyleIdx="3" presStyleCnt="12" custScaleX="182940" custScaleY="121102" custLinFactNeighborX="-5592">
        <dgm:presLayoutVars>
          <dgm:bulletEnabled val="1"/>
        </dgm:presLayoutVars>
      </dgm:prSet>
      <dgm:spPr/>
      <dgm:t>
        <a:bodyPr/>
        <a:lstStyle/>
        <a:p>
          <a:endParaRPr lang="en-US"/>
        </a:p>
      </dgm:t>
    </dgm:pt>
    <dgm:pt modelId="{E0D1CF74-A551-474D-AEAE-5EB6021F2AAC}" type="pres">
      <dgm:prSet presAssocID="{E534F271-2AAC-4B42-BAC1-E6683EFB86D8}" presName="sibTrans" presStyleLbl="sibTrans2D1" presStyleIdx="3" presStyleCnt="11" custScaleX="162979" custScaleY="155371"/>
      <dgm:spPr/>
      <dgm:t>
        <a:bodyPr/>
        <a:lstStyle/>
        <a:p>
          <a:endParaRPr lang="en-US"/>
        </a:p>
      </dgm:t>
    </dgm:pt>
    <dgm:pt modelId="{B3660D02-58BA-4A28-A605-147E6EE5CD5E}" type="pres">
      <dgm:prSet presAssocID="{49DBA411-FA03-4B9B-A4C0-68352A516243}" presName="middleNode" presStyleCnt="0"/>
      <dgm:spPr/>
    </dgm:pt>
    <dgm:pt modelId="{0FB441B4-80BF-41B4-B277-9CDBD8AB31F4}" type="pres">
      <dgm:prSet presAssocID="{49DBA411-FA03-4B9B-A4C0-68352A516243}" presName="padding" presStyleLbl="node1" presStyleIdx="3" presStyleCnt="12"/>
      <dgm:spPr/>
    </dgm:pt>
    <dgm:pt modelId="{0BC44DD4-38AB-4678-BE53-C70A67704D07}" type="pres">
      <dgm:prSet presAssocID="{49DBA411-FA03-4B9B-A4C0-68352A516243}" presName="shape" presStyleLbl="node1" presStyleIdx="4" presStyleCnt="12" custScaleX="157695" custScaleY="120875" custLinFactNeighborX="-5592">
        <dgm:presLayoutVars>
          <dgm:bulletEnabled val="1"/>
        </dgm:presLayoutVars>
      </dgm:prSet>
      <dgm:spPr/>
      <dgm:t>
        <a:bodyPr/>
        <a:lstStyle/>
        <a:p>
          <a:endParaRPr lang="en-US"/>
        </a:p>
      </dgm:t>
    </dgm:pt>
    <dgm:pt modelId="{DA25344D-4D82-4FE0-A880-3183FF297FDA}" type="pres">
      <dgm:prSet presAssocID="{19827501-F205-4EE2-A0B0-4AC60D3864B8}" presName="sibTrans" presStyleLbl="sibTrans2D1" presStyleIdx="4" presStyleCnt="11" custScaleX="162979" custScaleY="155371"/>
      <dgm:spPr/>
      <dgm:t>
        <a:bodyPr/>
        <a:lstStyle/>
        <a:p>
          <a:endParaRPr lang="en-US"/>
        </a:p>
      </dgm:t>
    </dgm:pt>
    <dgm:pt modelId="{EAE7520A-38AE-4E3D-B8D5-F106F4F16FE2}" type="pres">
      <dgm:prSet presAssocID="{D0B9DABE-CB5B-4AFF-98A4-C8DEDEC81A77}" presName="middleNode" presStyleCnt="0"/>
      <dgm:spPr/>
    </dgm:pt>
    <dgm:pt modelId="{69974DB2-3222-41F1-9ABE-DBF44B952101}" type="pres">
      <dgm:prSet presAssocID="{D0B9DABE-CB5B-4AFF-98A4-C8DEDEC81A77}" presName="padding" presStyleLbl="node1" presStyleIdx="4" presStyleCnt="12"/>
      <dgm:spPr/>
    </dgm:pt>
    <dgm:pt modelId="{34A16932-3C26-4E13-9090-414A9359AAB0}" type="pres">
      <dgm:prSet presAssocID="{D0B9DABE-CB5B-4AFF-98A4-C8DEDEC81A77}" presName="shape" presStyleLbl="node1" presStyleIdx="5" presStyleCnt="12" custScaleX="188597" custScaleY="120875" custLinFactNeighborX="9775">
        <dgm:presLayoutVars>
          <dgm:bulletEnabled val="1"/>
        </dgm:presLayoutVars>
      </dgm:prSet>
      <dgm:spPr/>
      <dgm:t>
        <a:bodyPr/>
        <a:lstStyle/>
        <a:p>
          <a:endParaRPr lang="en-US"/>
        </a:p>
      </dgm:t>
    </dgm:pt>
    <dgm:pt modelId="{7B1A6A16-8381-4058-B151-ED8FF3A3EF2E}" type="pres">
      <dgm:prSet presAssocID="{F20900A4-BD0E-4498-ADDE-C2050E8870B3}" presName="sibTrans" presStyleLbl="sibTrans2D1" presStyleIdx="5" presStyleCnt="11" custScaleX="162979" custScaleY="155371"/>
      <dgm:spPr/>
      <dgm:t>
        <a:bodyPr/>
        <a:lstStyle/>
        <a:p>
          <a:endParaRPr lang="en-US"/>
        </a:p>
      </dgm:t>
    </dgm:pt>
    <dgm:pt modelId="{35D5F7D0-EB65-4E46-9455-739EAD507F13}" type="pres">
      <dgm:prSet presAssocID="{91CB3179-8BEA-405D-8CBC-CF7058C14322}" presName="middleNode" presStyleCnt="0"/>
      <dgm:spPr/>
    </dgm:pt>
    <dgm:pt modelId="{C817C881-F4B4-46CD-8AD2-2381ECB3CB41}" type="pres">
      <dgm:prSet presAssocID="{91CB3179-8BEA-405D-8CBC-CF7058C14322}" presName="padding" presStyleLbl="node1" presStyleIdx="5" presStyleCnt="12"/>
      <dgm:spPr/>
    </dgm:pt>
    <dgm:pt modelId="{06AFE896-2BEC-4AD3-A50C-75BFC041F72C}" type="pres">
      <dgm:prSet presAssocID="{91CB3179-8BEA-405D-8CBC-CF7058C14322}" presName="shape" presStyleLbl="node1" presStyleIdx="6" presStyleCnt="12" custScaleX="157695" custScaleY="120875" custLinFactNeighborX="34939">
        <dgm:presLayoutVars>
          <dgm:bulletEnabled val="1"/>
        </dgm:presLayoutVars>
      </dgm:prSet>
      <dgm:spPr/>
      <dgm:t>
        <a:bodyPr/>
        <a:lstStyle/>
        <a:p>
          <a:endParaRPr lang="en-US"/>
        </a:p>
      </dgm:t>
    </dgm:pt>
    <dgm:pt modelId="{C53D0BB8-812D-48D3-AAC4-C9893B438A20}" type="pres">
      <dgm:prSet presAssocID="{82FAF152-63EA-4D40-97E3-1A000E2C59E8}" presName="sibTrans" presStyleLbl="sibTrans2D1" presStyleIdx="6" presStyleCnt="11" custScaleX="162979" custScaleY="155371"/>
      <dgm:spPr/>
      <dgm:t>
        <a:bodyPr/>
        <a:lstStyle/>
        <a:p>
          <a:endParaRPr lang="en-US"/>
        </a:p>
      </dgm:t>
    </dgm:pt>
    <dgm:pt modelId="{B4866865-943F-448D-8AB0-13B3C943AE36}" type="pres">
      <dgm:prSet presAssocID="{66901E66-E00D-41F8-857E-56B883E25A88}" presName="middleNode" presStyleCnt="0"/>
      <dgm:spPr/>
    </dgm:pt>
    <dgm:pt modelId="{31C531C0-0C3C-4271-AD81-5BCCFD9F11DF}" type="pres">
      <dgm:prSet presAssocID="{66901E66-E00D-41F8-857E-56B883E25A88}" presName="padding" presStyleLbl="node1" presStyleIdx="6" presStyleCnt="12"/>
      <dgm:spPr/>
    </dgm:pt>
    <dgm:pt modelId="{C6DD5C3B-F023-4979-B37C-F12BED940E6E}" type="pres">
      <dgm:prSet presAssocID="{66901E66-E00D-41F8-857E-56B883E25A88}" presName="shape" presStyleLbl="node1" presStyleIdx="7" presStyleCnt="12" custScaleX="157695" custScaleY="120875" custLinFactNeighborX="34939">
        <dgm:presLayoutVars>
          <dgm:bulletEnabled val="1"/>
        </dgm:presLayoutVars>
      </dgm:prSet>
      <dgm:spPr/>
      <dgm:t>
        <a:bodyPr/>
        <a:lstStyle/>
        <a:p>
          <a:endParaRPr lang="en-US"/>
        </a:p>
      </dgm:t>
    </dgm:pt>
    <dgm:pt modelId="{23F3241F-97F0-4807-A21F-99ABD5753D43}" type="pres">
      <dgm:prSet presAssocID="{87DC4E01-FC99-49C4-8412-55A427C3666E}" presName="sibTrans" presStyleLbl="sibTrans2D1" presStyleIdx="7" presStyleCnt="11" custScaleX="162979" custScaleY="155371"/>
      <dgm:spPr/>
      <dgm:t>
        <a:bodyPr/>
        <a:lstStyle/>
        <a:p>
          <a:endParaRPr lang="en-US"/>
        </a:p>
      </dgm:t>
    </dgm:pt>
    <dgm:pt modelId="{03B4FD13-4C70-4E7B-9A20-6DBE7F64A625}" type="pres">
      <dgm:prSet presAssocID="{C1B3DA05-EA9D-4F56-859A-64912C02724B}" presName="middleNode" presStyleCnt="0"/>
      <dgm:spPr/>
    </dgm:pt>
    <dgm:pt modelId="{68C2D38E-7769-469E-BF9E-A15ECFA118DE}" type="pres">
      <dgm:prSet presAssocID="{C1B3DA05-EA9D-4F56-859A-64912C02724B}" presName="padding" presStyleLbl="node1" presStyleIdx="7" presStyleCnt="12"/>
      <dgm:spPr/>
    </dgm:pt>
    <dgm:pt modelId="{403511D8-C59D-401A-94DA-020A665A5F8C}" type="pres">
      <dgm:prSet presAssocID="{C1B3DA05-EA9D-4F56-859A-64912C02724B}" presName="shape" presStyleLbl="node1" presStyleIdx="8" presStyleCnt="12" custScaleX="157695" custScaleY="120875" custLinFactNeighborX="48909">
        <dgm:presLayoutVars>
          <dgm:bulletEnabled val="1"/>
        </dgm:presLayoutVars>
      </dgm:prSet>
      <dgm:spPr/>
      <dgm:t>
        <a:bodyPr/>
        <a:lstStyle/>
        <a:p>
          <a:endParaRPr lang="en-US"/>
        </a:p>
      </dgm:t>
    </dgm:pt>
    <dgm:pt modelId="{BAAE7897-811C-4204-91AA-A73B4D0FA232}" type="pres">
      <dgm:prSet presAssocID="{47CCB866-E5F8-40F0-98C4-DB9C4D978922}" presName="sibTrans" presStyleLbl="sibTrans2D1" presStyleIdx="8" presStyleCnt="11" custScaleX="162979" custScaleY="155371"/>
      <dgm:spPr/>
      <dgm:t>
        <a:bodyPr/>
        <a:lstStyle/>
        <a:p>
          <a:endParaRPr lang="en-US"/>
        </a:p>
      </dgm:t>
    </dgm:pt>
    <dgm:pt modelId="{0A6276E2-877B-4FDD-AC6A-EFD10D40801E}" type="pres">
      <dgm:prSet presAssocID="{4F284BD7-1717-4051-8486-86F1E0397E6A}" presName="middleNode" presStyleCnt="0"/>
      <dgm:spPr/>
    </dgm:pt>
    <dgm:pt modelId="{8B5B94C6-339F-4910-9F16-4E06B3086A56}" type="pres">
      <dgm:prSet presAssocID="{4F284BD7-1717-4051-8486-86F1E0397E6A}" presName="padding" presStyleLbl="node1" presStyleIdx="8" presStyleCnt="12"/>
      <dgm:spPr/>
    </dgm:pt>
    <dgm:pt modelId="{11AD10E7-C2A6-43A2-BCD8-1D9B981289E4}" type="pres">
      <dgm:prSet presAssocID="{4F284BD7-1717-4051-8486-86F1E0397E6A}" presName="shape" presStyleLbl="node1" presStyleIdx="9" presStyleCnt="12" custScaleX="157695" custScaleY="120875" custLinFactNeighborX="69879">
        <dgm:presLayoutVars>
          <dgm:bulletEnabled val="1"/>
        </dgm:presLayoutVars>
      </dgm:prSet>
      <dgm:spPr/>
      <dgm:t>
        <a:bodyPr/>
        <a:lstStyle/>
        <a:p>
          <a:endParaRPr lang="en-US"/>
        </a:p>
      </dgm:t>
    </dgm:pt>
    <dgm:pt modelId="{DB7805FE-33D4-499A-B0B5-3A86BF704EE5}" type="pres">
      <dgm:prSet presAssocID="{2B779959-CFF5-4C2B-8A4D-09ED1806178A}" presName="sibTrans" presStyleLbl="sibTrans2D1" presStyleIdx="9" presStyleCnt="11" custScaleX="162979" custScaleY="155371"/>
      <dgm:spPr/>
      <dgm:t>
        <a:bodyPr/>
        <a:lstStyle/>
        <a:p>
          <a:endParaRPr lang="en-US"/>
        </a:p>
      </dgm:t>
    </dgm:pt>
    <dgm:pt modelId="{B2D63BAD-8334-47F0-9677-36E1C97DFD96}" type="pres">
      <dgm:prSet presAssocID="{44D65F61-1429-40AA-AA14-8EB7C196EC8E}" presName="middleNode" presStyleCnt="0"/>
      <dgm:spPr/>
    </dgm:pt>
    <dgm:pt modelId="{96396AA9-7889-4CA3-96DE-A7414F304BCF}" type="pres">
      <dgm:prSet presAssocID="{44D65F61-1429-40AA-AA14-8EB7C196EC8E}" presName="padding" presStyleLbl="node1" presStyleIdx="9" presStyleCnt="12"/>
      <dgm:spPr/>
    </dgm:pt>
    <dgm:pt modelId="{2F69CC28-3C3C-4E4E-97C8-9B5504B0358E}" type="pres">
      <dgm:prSet presAssocID="{44D65F61-1429-40AA-AA14-8EB7C196EC8E}" presName="shape" presStyleLbl="node1" presStyleIdx="10" presStyleCnt="12" custScaleX="157695" custScaleY="120875" custLinFactNeighborX="69879">
        <dgm:presLayoutVars>
          <dgm:bulletEnabled val="1"/>
        </dgm:presLayoutVars>
      </dgm:prSet>
      <dgm:spPr/>
      <dgm:t>
        <a:bodyPr/>
        <a:lstStyle/>
        <a:p>
          <a:endParaRPr lang="en-US"/>
        </a:p>
      </dgm:t>
    </dgm:pt>
    <dgm:pt modelId="{9572662D-5336-44CE-A041-7CA97F49FBB9}" type="pres">
      <dgm:prSet presAssocID="{3220DF69-9286-41A3-944E-C76E37C6B12B}" presName="sibTrans" presStyleLbl="sibTrans2D1" presStyleIdx="10" presStyleCnt="11" custScaleX="162979" custScaleY="155371"/>
      <dgm:spPr/>
      <dgm:t>
        <a:bodyPr/>
        <a:lstStyle/>
        <a:p>
          <a:endParaRPr lang="en-US"/>
        </a:p>
      </dgm:t>
    </dgm:pt>
    <dgm:pt modelId="{E0BAF1B8-32AB-4FE8-9B7E-2EF739A2D75C}" type="pres">
      <dgm:prSet presAssocID="{73AD646A-86EF-4C17-A861-C4C4BD320BCD}" presName="lastNode" presStyleLbl="node1" presStyleIdx="11" presStyleCnt="12" custScaleX="104926" custScaleY="80568" custLinFactNeighborX="62270">
        <dgm:presLayoutVars>
          <dgm:bulletEnabled val="1"/>
        </dgm:presLayoutVars>
      </dgm:prSet>
      <dgm:spPr/>
      <dgm:t>
        <a:bodyPr/>
        <a:lstStyle/>
        <a:p>
          <a:endParaRPr lang="en-US"/>
        </a:p>
      </dgm:t>
    </dgm:pt>
  </dgm:ptLst>
  <dgm:cxnLst>
    <dgm:cxn modelId="{49E6C0C6-7717-4C00-BD5E-A95420CFC71B}" type="presOf" srcId="{47CCB866-E5F8-40F0-98C4-DB9C4D978922}" destId="{BAAE7897-811C-4204-91AA-A73B4D0FA232}" srcOrd="0" destOrd="0" presId="urn:microsoft.com/office/officeart/2005/8/layout/bProcess2"/>
    <dgm:cxn modelId="{675D151C-4AB3-4194-BDB0-545338157327}" type="presOf" srcId="{631A1A6F-8206-43DA-A204-FA65E298DFED}" destId="{DD70BEBE-61E5-4E71-AC93-2594AAA5E53C}" srcOrd="0" destOrd="0" presId="urn:microsoft.com/office/officeart/2005/8/layout/bProcess2"/>
    <dgm:cxn modelId="{DD8D0C65-7A90-4C1F-9472-869EC14028C4}" srcId="{4043419A-C5E7-428C-AA8F-23931FCD2803}" destId="{66901E66-E00D-41F8-857E-56B883E25A88}" srcOrd="7" destOrd="0" parTransId="{6D23F6A7-C031-4414-BA59-A7CBB962FA38}" sibTransId="{87DC4E01-FC99-49C4-8412-55A427C3666E}"/>
    <dgm:cxn modelId="{03B01D65-E71B-4408-9FE7-B61246EC17FF}" type="presOf" srcId="{B4ABF588-5B86-4A49-992D-EC1CDF50C0C1}" destId="{8127C181-1029-4F11-8A39-71C95218DE85}" srcOrd="0" destOrd="0" presId="urn:microsoft.com/office/officeart/2005/8/layout/bProcess2"/>
    <dgm:cxn modelId="{58DE7C2B-77D7-4078-82E9-0A8EF3AD0FB1}" srcId="{4043419A-C5E7-428C-AA8F-23931FCD2803}" destId="{FF887D40-04FE-49D3-896C-08310848CCF0}" srcOrd="1" destOrd="0" parTransId="{FF915AA6-EBF9-43DA-AE4E-0B56CD8D51F3}" sibTransId="{6771753C-6C27-4E8D-8DC9-BFB73A0B03E6}"/>
    <dgm:cxn modelId="{A29205AF-D5C9-4519-B22D-F802DD700524}" type="presOf" srcId="{4043419A-C5E7-428C-AA8F-23931FCD2803}" destId="{A1190AED-339D-4A97-B116-47AFF650A440}" srcOrd="0" destOrd="0" presId="urn:microsoft.com/office/officeart/2005/8/layout/bProcess2"/>
    <dgm:cxn modelId="{9DFF6287-C20E-4B8F-B589-1085F20B480E}" srcId="{4043419A-C5E7-428C-AA8F-23931FCD2803}" destId="{44D65F61-1429-40AA-AA14-8EB7C196EC8E}" srcOrd="10" destOrd="0" parTransId="{CCB658AF-A8EB-49D4-BAAD-66412446D2ED}" sibTransId="{3220DF69-9286-41A3-944E-C76E37C6B12B}"/>
    <dgm:cxn modelId="{3CF50CC7-FF61-430E-8185-F7905529860D}" srcId="{4043419A-C5E7-428C-AA8F-23931FCD2803}" destId="{C1B3DA05-EA9D-4F56-859A-64912C02724B}" srcOrd="8" destOrd="0" parTransId="{0CE4B44C-E838-41EA-887A-0D4DD9DF807C}" sibTransId="{47CCB866-E5F8-40F0-98C4-DB9C4D978922}"/>
    <dgm:cxn modelId="{7EEABB93-7AAA-42DF-BD3D-000FD7B8E487}" type="presOf" srcId="{91CB3179-8BEA-405D-8CBC-CF7058C14322}" destId="{06AFE896-2BEC-4AD3-A50C-75BFC041F72C}" srcOrd="0" destOrd="0" presId="urn:microsoft.com/office/officeart/2005/8/layout/bProcess2"/>
    <dgm:cxn modelId="{26B9A216-DD1B-4FAE-91EF-B52748F69166}" type="presOf" srcId="{E534F271-2AAC-4B42-BAC1-E6683EFB86D8}" destId="{E0D1CF74-A551-474D-AEAE-5EB6021F2AAC}" srcOrd="0" destOrd="0" presId="urn:microsoft.com/office/officeart/2005/8/layout/bProcess2"/>
    <dgm:cxn modelId="{B2481065-487A-4E02-AC12-16DD73CFCB6A}" type="presOf" srcId="{82FAF152-63EA-4D40-97E3-1A000E2C59E8}" destId="{C53D0BB8-812D-48D3-AAC4-C9893B438A20}" srcOrd="0" destOrd="0" presId="urn:microsoft.com/office/officeart/2005/8/layout/bProcess2"/>
    <dgm:cxn modelId="{A687BCBB-33CF-4A33-A779-7467E0BE8266}" srcId="{4043419A-C5E7-428C-AA8F-23931FCD2803}" destId="{91CB3179-8BEA-405D-8CBC-CF7058C14322}" srcOrd="6" destOrd="0" parTransId="{364535FE-4B5F-48F1-A852-1C1E037F70E8}" sibTransId="{82FAF152-63EA-4D40-97E3-1A000E2C59E8}"/>
    <dgm:cxn modelId="{E107655B-D098-4500-86E5-F42E5E8E871D}" type="presOf" srcId="{19827501-F205-4EE2-A0B0-4AC60D3864B8}" destId="{DA25344D-4D82-4FE0-A880-3183FF297FDA}" srcOrd="0" destOrd="0" presId="urn:microsoft.com/office/officeart/2005/8/layout/bProcess2"/>
    <dgm:cxn modelId="{CC10DD06-630A-4FDC-B103-78698AD2E7D3}" type="presOf" srcId="{3220DF69-9286-41A3-944E-C76E37C6B12B}" destId="{9572662D-5336-44CE-A041-7CA97F49FBB9}" srcOrd="0" destOrd="0" presId="urn:microsoft.com/office/officeart/2005/8/layout/bProcess2"/>
    <dgm:cxn modelId="{7ADA212E-4DCE-4C98-A7CD-B7DAD95F3683}" type="presOf" srcId="{F22C18DA-7327-4776-B329-ED413561D3AA}" destId="{7989D2C4-7D17-4933-9CD3-B6AD70DA11E1}" srcOrd="0" destOrd="0" presId="urn:microsoft.com/office/officeart/2005/8/layout/bProcess2"/>
    <dgm:cxn modelId="{DEF92AB7-D723-4CCC-9205-10CBBE0F80D2}" type="presOf" srcId="{454BCD04-152D-41DA-A28B-2A6050E36E46}" destId="{724F4FCA-3D4B-411E-8462-3948C79DDC45}" srcOrd="0" destOrd="0" presId="urn:microsoft.com/office/officeart/2005/8/layout/bProcess2"/>
    <dgm:cxn modelId="{A48A5DA2-828F-440D-8BB9-8BDD6AB4F6F0}" type="presOf" srcId="{FF887D40-04FE-49D3-896C-08310848CCF0}" destId="{ADFF3611-5B07-4451-B230-4F26FCBE8E27}" srcOrd="0" destOrd="0" presId="urn:microsoft.com/office/officeart/2005/8/layout/bProcess2"/>
    <dgm:cxn modelId="{43AD7B45-3E4D-4FF6-8BD3-341FC52E0068}" srcId="{4043419A-C5E7-428C-AA8F-23931FCD2803}" destId="{F22C18DA-7327-4776-B329-ED413561D3AA}" srcOrd="2" destOrd="0" parTransId="{48AFBEE3-1FE6-4F5E-ABA5-5374477A4F4A}" sibTransId="{454BCD04-152D-41DA-A28B-2A6050E36E46}"/>
    <dgm:cxn modelId="{3467EBC9-5CCC-466F-BF4D-ACAB8E45EBBF}" type="presOf" srcId="{66901E66-E00D-41F8-857E-56B883E25A88}" destId="{C6DD5C3B-F023-4979-B37C-F12BED940E6E}" srcOrd="0" destOrd="0" presId="urn:microsoft.com/office/officeart/2005/8/layout/bProcess2"/>
    <dgm:cxn modelId="{726514BD-E580-4C35-8E84-3F2EB739B638}" type="presOf" srcId="{49DBA411-FA03-4B9B-A4C0-68352A516243}" destId="{0BC44DD4-38AB-4678-BE53-C70A67704D07}" srcOrd="0" destOrd="0" presId="urn:microsoft.com/office/officeart/2005/8/layout/bProcess2"/>
    <dgm:cxn modelId="{83BE269C-4356-4442-BE5C-9666F082038F}" type="presOf" srcId="{73AD646A-86EF-4C17-A861-C4C4BD320BCD}" destId="{E0BAF1B8-32AB-4FE8-9B7E-2EF739A2D75C}" srcOrd="0" destOrd="0" presId="urn:microsoft.com/office/officeart/2005/8/layout/bProcess2"/>
    <dgm:cxn modelId="{830D788A-1E46-48C6-BD59-A4806CD964CD}" srcId="{4043419A-C5E7-428C-AA8F-23931FCD2803}" destId="{73AD646A-86EF-4C17-A861-C4C4BD320BCD}" srcOrd="11" destOrd="0" parTransId="{F0A341E4-3034-4D1C-B255-6B2689524BA9}" sibTransId="{EBA190AA-6D34-4279-BD76-17331383DF48}"/>
    <dgm:cxn modelId="{8F00BB94-0082-45BB-9FFB-DA172905E016}" type="presOf" srcId="{44D65F61-1429-40AA-AA14-8EB7C196EC8E}" destId="{2F69CC28-3C3C-4E4E-97C8-9B5504B0358E}" srcOrd="0" destOrd="0" presId="urn:microsoft.com/office/officeart/2005/8/layout/bProcess2"/>
    <dgm:cxn modelId="{A08F4C33-22FC-4B3E-A864-983549478FA6}" srcId="{4043419A-C5E7-428C-AA8F-23931FCD2803}" destId="{B4ABF588-5B86-4A49-992D-EC1CDF50C0C1}" srcOrd="3" destOrd="0" parTransId="{4C1FA857-3C9C-4B5C-A662-D36102FE82D1}" sibTransId="{E534F271-2AAC-4B42-BAC1-E6683EFB86D8}"/>
    <dgm:cxn modelId="{1FA01DB8-A550-4634-9721-0708CB018805}" type="presOf" srcId="{CE71D572-75E1-4CF0-B9F0-2CD690886E21}" destId="{E0270DE5-C735-49C1-BA0D-C0AED71DF2AC}" srcOrd="0" destOrd="0" presId="urn:microsoft.com/office/officeart/2005/8/layout/bProcess2"/>
    <dgm:cxn modelId="{7117B7E8-6456-4F24-A6CA-8FD803CA798E}" srcId="{4043419A-C5E7-428C-AA8F-23931FCD2803}" destId="{D0B9DABE-CB5B-4AFF-98A4-C8DEDEC81A77}" srcOrd="5" destOrd="0" parTransId="{7E15BE07-7C77-48C1-A892-706636DCA2B0}" sibTransId="{F20900A4-BD0E-4498-ADDE-C2050E8870B3}"/>
    <dgm:cxn modelId="{37191042-5A24-42A6-90D2-2F3E902ADB24}" type="presOf" srcId="{D0B9DABE-CB5B-4AFF-98A4-C8DEDEC81A77}" destId="{34A16932-3C26-4E13-9090-414A9359AAB0}" srcOrd="0" destOrd="0" presId="urn:microsoft.com/office/officeart/2005/8/layout/bProcess2"/>
    <dgm:cxn modelId="{43086112-69EC-4B43-BFE1-CEB31F6C1710}" type="presOf" srcId="{C1B3DA05-EA9D-4F56-859A-64912C02724B}" destId="{403511D8-C59D-401A-94DA-020A665A5F8C}" srcOrd="0" destOrd="0" presId="urn:microsoft.com/office/officeart/2005/8/layout/bProcess2"/>
    <dgm:cxn modelId="{3B6BAA4B-9096-419D-8ECC-778FC995BBB8}" srcId="{4043419A-C5E7-428C-AA8F-23931FCD2803}" destId="{631A1A6F-8206-43DA-A204-FA65E298DFED}" srcOrd="0" destOrd="0" parTransId="{5E57C87D-9010-4747-AC05-570E33B79B77}" sibTransId="{CE71D572-75E1-4CF0-B9F0-2CD690886E21}"/>
    <dgm:cxn modelId="{F7CC06B5-5BDE-456F-B75C-1727CEBBC854}" srcId="{4043419A-C5E7-428C-AA8F-23931FCD2803}" destId="{49DBA411-FA03-4B9B-A4C0-68352A516243}" srcOrd="4" destOrd="0" parTransId="{A000145A-B6C5-4FEF-8CEA-F1570335F647}" sibTransId="{19827501-F205-4EE2-A0B0-4AC60D3864B8}"/>
    <dgm:cxn modelId="{C139C1D1-0738-49F6-BDB4-DB35EA05AAD4}" type="presOf" srcId="{F20900A4-BD0E-4498-ADDE-C2050E8870B3}" destId="{7B1A6A16-8381-4058-B151-ED8FF3A3EF2E}" srcOrd="0" destOrd="0" presId="urn:microsoft.com/office/officeart/2005/8/layout/bProcess2"/>
    <dgm:cxn modelId="{70CFB8CE-0927-4A12-9DBB-3BEF61A69A84}" srcId="{4043419A-C5E7-428C-AA8F-23931FCD2803}" destId="{4F284BD7-1717-4051-8486-86F1E0397E6A}" srcOrd="9" destOrd="0" parTransId="{EF4AD603-F957-4DBC-8F19-F873AAE4A22F}" sibTransId="{2B779959-CFF5-4C2B-8A4D-09ED1806178A}"/>
    <dgm:cxn modelId="{3CC70681-AC96-44BC-A340-B142DBD03898}" type="presOf" srcId="{87DC4E01-FC99-49C4-8412-55A427C3666E}" destId="{23F3241F-97F0-4807-A21F-99ABD5753D43}" srcOrd="0" destOrd="0" presId="urn:microsoft.com/office/officeart/2005/8/layout/bProcess2"/>
    <dgm:cxn modelId="{661ED343-51F8-4C97-A66D-27AEB8C171B6}" type="presOf" srcId="{4F284BD7-1717-4051-8486-86F1E0397E6A}" destId="{11AD10E7-C2A6-43A2-BCD8-1D9B981289E4}" srcOrd="0" destOrd="0" presId="urn:microsoft.com/office/officeart/2005/8/layout/bProcess2"/>
    <dgm:cxn modelId="{CE466D9C-4304-47A2-B351-1C5156D2F6AC}" type="presOf" srcId="{6771753C-6C27-4E8D-8DC9-BFB73A0B03E6}" destId="{425E5373-D387-46FC-A90F-C46F45E38B21}" srcOrd="0" destOrd="0" presId="urn:microsoft.com/office/officeart/2005/8/layout/bProcess2"/>
    <dgm:cxn modelId="{43F53466-EE2F-4933-82F0-551C2E5A1909}" type="presOf" srcId="{2B779959-CFF5-4C2B-8A4D-09ED1806178A}" destId="{DB7805FE-33D4-499A-B0B5-3A86BF704EE5}" srcOrd="0" destOrd="0" presId="urn:microsoft.com/office/officeart/2005/8/layout/bProcess2"/>
    <dgm:cxn modelId="{5CACDC1C-91C1-4377-839D-A9CC5D23088F}" type="presParOf" srcId="{A1190AED-339D-4A97-B116-47AFF650A440}" destId="{DD70BEBE-61E5-4E71-AC93-2594AAA5E53C}" srcOrd="0" destOrd="0" presId="urn:microsoft.com/office/officeart/2005/8/layout/bProcess2"/>
    <dgm:cxn modelId="{70148CE2-EE73-40FB-856C-DAA7EF2573E9}" type="presParOf" srcId="{A1190AED-339D-4A97-B116-47AFF650A440}" destId="{E0270DE5-C735-49C1-BA0D-C0AED71DF2AC}" srcOrd="1" destOrd="0" presId="urn:microsoft.com/office/officeart/2005/8/layout/bProcess2"/>
    <dgm:cxn modelId="{A45689D9-DE64-4FF7-B852-061415A815BD}" type="presParOf" srcId="{A1190AED-339D-4A97-B116-47AFF650A440}" destId="{7578D7FE-9702-4F15-834B-7DE357A01CCA}" srcOrd="2" destOrd="0" presId="urn:microsoft.com/office/officeart/2005/8/layout/bProcess2"/>
    <dgm:cxn modelId="{71F06308-CE0F-4C41-AE44-F079BA235CA5}" type="presParOf" srcId="{7578D7FE-9702-4F15-834B-7DE357A01CCA}" destId="{E7176691-5E38-436B-AF1B-598A874B827E}" srcOrd="0" destOrd="0" presId="urn:microsoft.com/office/officeart/2005/8/layout/bProcess2"/>
    <dgm:cxn modelId="{569511DC-DE77-4F26-B90C-1737A42884AA}" type="presParOf" srcId="{7578D7FE-9702-4F15-834B-7DE357A01CCA}" destId="{ADFF3611-5B07-4451-B230-4F26FCBE8E27}" srcOrd="1" destOrd="0" presId="urn:microsoft.com/office/officeart/2005/8/layout/bProcess2"/>
    <dgm:cxn modelId="{0A486608-6BB0-4B59-928C-CB3F0FD6ACB5}" type="presParOf" srcId="{A1190AED-339D-4A97-B116-47AFF650A440}" destId="{425E5373-D387-46FC-A90F-C46F45E38B21}" srcOrd="3" destOrd="0" presId="urn:microsoft.com/office/officeart/2005/8/layout/bProcess2"/>
    <dgm:cxn modelId="{CE1B0D5E-4B42-4074-A43F-C63BD8320B21}" type="presParOf" srcId="{A1190AED-339D-4A97-B116-47AFF650A440}" destId="{C7EF8920-29E2-49A4-8D11-C03088B89304}" srcOrd="4" destOrd="0" presId="urn:microsoft.com/office/officeart/2005/8/layout/bProcess2"/>
    <dgm:cxn modelId="{55211B3B-2467-425F-9CC5-013F318560EE}" type="presParOf" srcId="{C7EF8920-29E2-49A4-8D11-C03088B89304}" destId="{28774A46-C3BC-4451-BAA2-28D4B83CA133}" srcOrd="0" destOrd="0" presId="urn:microsoft.com/office/officeart/2005/8/layout/bProcess2"/>
    <dgm:cxn modelId="{7B18C421-0DF1-465E-BD83-0BDCBB5B03CF}" type="presParOf" srcId="{C7EF8920-29E2-49A4-8D11-C03088B89304}" destId="{7989D2C4-7D17-4933-9CD3-B6AD70DA11E1}" srcOrd="1" destOrd="0" presId="urn:microsoft.com/office/officeart/2005/8/layout/bProcess2"/>
    <dgm:cxn modelId="{ACDA40ED-F528-493C-A59C-6C8E34560480}" type="presParOf" srcId="{A1190AED-339D-4A97-B116-47AFF650A440}" destId="{724F4FCA-3D4B-411E-8462-3948C79DDC45}" srcOrd="5" destOrd="0" presId="urn:microsoft.com/office/officeart/2005/8/layout/bProcess2"/>
    <dgm:cxn modelId="{E5A299A9-4067-449C-AE40-7E4C6E916E9F}" type="presParOf" srcId="{A1190AED-339D-4A97-B116-47AFF650A440}" destId="{A940A4F2-41E3-4D30-A6E8-64BA65939F63}" srcOrd="6" destOrd="0" presId="urn:microsoft.com/office/officeart/2005/8/layout/bProcess2"/>
    <dgm:cxn modelId="{3AF4780E-E5AA-4F4B-ACFA-986F7676129A}" type="presParOf" srcId="{A940A4F2-41E3-4D30-A6E8-64BA65939F63}" destId="{3954E4AF-C658-4FB6-8DCE-03CA9BA4D0B2}" srcOrd="0" destOrd="0" presId="urn:microsoft.com/office/officeart/2005/8/layout/bProcess2"/>
    <dgm:cxn modelId="{9C19E143-0ED4-498F-B225-31957D201EB3}" type="presParOf" srcId="{A940A4F2-41E3-4D30-A6E8-64BA65939F63}" destId="{8127C181-1029-4F11-8A39-71C95218DE85}" srcOrd="1" destOrd="0" presId="urn:microsoft.com/office/officeart/2005/8/layout/bProcess2"/>
    <dgm:cxn modelId="{D2B5BCA6-C35A-4A59-AB9E-7E7F29293A71}" type="presParOf" srcId="{A1190AED-339D-4A97-B116-47AFF650A440}" destId="{E0D1CF74-A551-474D-AEAE-5EB6021F2AAC}" srcOrd="7" destOrd="0" presId="urn:microsoft.com/office/officeart/2005/8/layout/bProcess2"/>
    <dgm:cxn modelId="{E71FE3DC-2876-4B4E-BABC-BA7C41C6BC76}" type="presParOf" srcId="{A1190AED-339D-4A97-B116-47AFF650A440}" destId="{B3660D02-58BA-4A28-A605-147E6EE5CD5E}" srcOrd="8" destOrd="0" presId="urn:microsoft.com/office/officeart/2005/8/layout/bProcess2"/>
    <dgm:cxn modelId="{1FE6F329-DE82-439E-8075-C5ED6CC88E41}" type="presParOf" srcId="{B3660D02-58BA-4A28-A605-147E6EE5CD5E}" destId="{0FB441B4-80BF-41B4-B277-9CDBD8AB31F4}" srcOrd="0" destOrd="0" presId="urn:microsoft.com/office/officeart/2005/8/layout/bProcess2"/>
    <dgm:cxn modelId="{511FC833-0887-4507-AD4A-903B28F7E7DC}" type="presParOf" srcId="{B3660D02-58BA-4A28-A605-147E6EE5CD5E}" destId="{0BC44DD4-38AB-4678-BE53-C70A67704D07}" srcOrd="1" destOrd="0" presId="urn:microsoft.com/office/officeart/2005/8/layout/bProcess2"/>
    <dgm:cxn modelId="{1D969543-E636-45D4-932C-3F406EEEC3DF}" type="presParOf" srcId="{A1190AED-339D-4A97-B116-47AFF650A440}" destId="{DA25344D-4D82-4FE0-A880-3183FF297FDA}" srcOrd="9" destOrd="0" presId="urn:microsoft.com/office/officeart/2005/8/layout/bProcess2"/>
    <dgm:cxn modelId="{F63250C2-2834-4E3A-8908-B6F707BF9F6F}" type="presParOf" srcId="{A1190AED-339D-4A97-B116-47AFF650A440}" destId="{EAE7520A-38AE-4E3D-B8D5-F106F4F16FE2}" srcOrd="10" destOrd="0" presId="urn:microsoft.com/office/officeart/2005/8/layout/bProcess2"/>
    <dgm:cxn modelId="{B9B77875-F819-49F2-A560-A8FDEEEC8FD0}" type="presParOf" srcId="{EAE7520A-38AE-4E3D-B8D5-F106F4F16FE2}" destId="{69974DB2-3222-41F1-9ABE-DBF44B952101}" srcOrd="0" destOrd="0" presId="urn:microsoft.com/office/officeart/2005/8/layout/bProcess2"/>
    <dgm:cxn modelId="{4E10E9DA-005D-4181-A876-8CEE30CB20B5}" type="presParOf" srcId="{EAE7520A-38AE-4E3D-B8D5-F106F4F16FE2}" destId="{34A16932-3C26-4E13-9090-414A9359AAB0}" srcOrd="1" destOrd="0" presId="urn:microsoft.com/office/officeart/2005/8/layout/bProcess2"/>
    <dgm:cxn modelId="{5A49279A-CF2C-4804-86A4-46617FD2BBFF}" type="presParOf" srcId="{A1190AED-339D-4A97-B116-47AFF650A440}" destId="{7B1A6A16-8381-4058-B151-ED8FF3A3EF2E}" srcOrd="11" destOrd="0" presId="urn:microsoft.com/office/officeart/2005/8/layout/bProcess2"/>
    <dgm:cxn modelId="{F5207CFA-3C6A-4499-B020-D802A6F21FA2}" type="presParOf" srcId="{A1190AED-339D-4A97-B116-47AFF650A440}" destId="{35D5F7D0-EB65-4E46-9455-739EAD507F13}" srcOrd="12" destOrd="0" presId="urn:microsoft.com/office/officeart/2005/8/layout/bProcess2"/>
    <dgm:cxn modelId="{2F2FBDED-6099-45FB-9A6B-7FB3748989CB}" type="presParOf" srcId="{35D5F7D0-EB65-4E46-9455-739EAD507F13}" destId="{C817C881-F4B4-46CD-8AD2-2381ECB3CB41}" srcOrd="0" destOrd="0" presId="urn:microsoft.com/office/officeart/2005/8/layout/bProcess2"/>
    <dgm:cxn modelId="{9D6C7C89-1D8A-4FD0-9068-B0840675B067}" type="presParOf" srcId="{35D5F7D0-EB65-4E46-9455-739EAD507F13}" destId="{06AFE896-2BEC-4AD3-A50C-75BFC041F72C}" srcOrd="1" destOrd="0" presId="urn:microsoft.com/office/officeart/2005/8/layout/bProcess2"/>
    <dgm:cxn modelId="{B3DA3518-2F0B-4B7F-8E8A-E8CEE7A14C31}" type="presParOf" srcId="{A1190AED-339D-4A97-B116-47AFF650A440}" destId="{C53D0BB8-812D-48D3-AAC4-C9893B438A20}" srcOrd="13" destOrd="0" presId="urn:microsoft.com/office/officeart/2005/8/layout/bProcess2"/>
    <dgm:cxn modelId="{B6ED439C-5E26-4E96-A23A-5D1CD49C0E83}" type="presParOf" srcId="{A1190AED-339D-4A97-B116-47AFF650A440}" destId="{B4866865-943F-448D-8AB0-13B3C943AE36}" srcOrd="14" destOrd="0" presId="urn:microsoft.com/office/officeart/2005/8/layout/bProcess2"/>
    <dgm:cxn modelId="{53399A3D-0B21-42BF-A14F-68261F1CD6A6}" type="presParOf" srcId="{B4866865-943F-448D-8AB0-13B3C943AE36}" destId="{31C531C0-0C3C-4271-AD81-5BCCFD9F11DF}" srcOrd="0" destOrd="0" presId="urn:microsoft.com/office/officeart/2005/8/layout/bProcess2"/>
    <dgm:cxn modelId="{4114A012-9ED6-4F37-A262-7D9861C2669A}" type="presParOf" srcId="{B4866865-943F-448D-8AB0-13B3C943AE36}" destId="{C6DD5C3B-F023-4979-B37C-F12BED940E6E}" srcOrd="1" destOrd="0" presId="urn:microsoft.com/office/officeart/2005/8/layout/bProcess2"/>
    <dgm:cxn modelId="{18131D94-866C-4255-B609-E3C493E18457}" type="presParOf" srcId="{A1190AED-339D-4A97-B116-47AFF650A440}" destId="{23F3241F-97F0-4807-A21F-99ABD5753D43}" srcOrd="15" destOrd="0" presId="urn:microsoft.com/office/officeart/2005/8/layout/bProcess2"/>
    <dgm:cxn modelId="{54EA891B-4819-416B-9F20-4C1643A02DC2}" type="presParOf" srcId="{A1190AED-339D-4A97-B116-47AFF650A440}" destId="{03B4FD13-4C70-4E7B-9A20-6DBE7F64A625}" srcOrd="16" destOrd="0" presId="urn:microsoft.com/office/officeart/2005/8/layout/bProcess2"/>
    <dgm:cxn modelId="{F0708880-F8A2-4D1E-BAB9-0CE343D1D255}" type="presParOf" srcId="{03B4FD13-4C70-4E7B-9A20-6DBE7F64A625}" destId="{68C2D38E-7769-469E-BF9E-A15ECFA118DE}" srcOrd="0" destOrd="0" presId="urn:microsoft.com/office/officeart/2005/8/layout/bProcess2"/>
    <dgm:cxn modelId="{BA6129DB-4CD8-4913-9A28-E3B75F70CBD9}" type="presParOf" srcId="{03B4FD13-4C70-4E7B-9A20-6DBE7F64A625}" destId="{403511D8-C59D-401A-94DA-020A665A5F8C}" srcOrd="1" destOrd="0" presId="urn:microsoft.com/office/officeart/2005/8/layout/bProcess2"/>
    <dgm:cxn modelId="{33127BD5-3D2D-4324-8E03-70D5E41DC973}" type="presParOf" srcId="{A1190AED-339D-4A97-B116-47AFF650A440}" destId="{BAAE7897-811C-4204-91AA-A73B4D0FA232}" srcOrd="17" destOrd="0" presId="urn:microsoft.com/office/officeart/2005/8/layout/bProcess2"/>
    <dgm:cxn modelId="{861635DA-CCE2-4345-B535-88799F417D6A}" type="presParOf" srcId="{A1190AED-339D-4A97-B116-47AFF650A440}" destId="{0A6276E2-877B-4FDD-AC6A-EFD10D40801E}" srcOrd="18" destOrd="0" presId="urn:microsoft.com/office/officeart/2005/8/layout/bProcess2"/>
    <dgm:cxn modelId="{A11B1A81-E7AD-4D3F-998C-66CF5946314D}" type="presParOf" srcId="{0A6276E2-877B-4FDD-AC6A-EFD10D40801E}" destId="{8B5B94C6-339F-4910-9F16-4E06B3086A56}" srcOrd="0" destOrd="0" presId="urn:microsoft.com/office/officeart/2005/8/layout/bProcess2"/>
    <dgm:cxn modelId="{A613D7BF-157C-4136-91B0-EADA1CD3C221}" type="presParOf" srcId="{0A6276E2-877B-4FDD-AC6A-EFD10D40801E}" destId="{11AD10E7-C2A6-43A2-BCD8-1D9B981289E4}" srcOrd="1" destOrd="0" presId="urn:microsoft.com/office/officeart/2005/8/layout/bProcess2"/>
    <dgm:cxn modelId="{2B7CA0E3-0FFF-4EA1-B8C9-39093099D849}" type="presParOf" srcId="{A1190AED-339D-4A97-B116-47AFF650A440}" destId="{DB7805FE-33D4-499A-B0B5-3A86BF704EE5}" srcOrd="19" destOrd="0" presId="urn:microsoft.com/office/officeart/2005/8/layout/bProcess2"/>
    <dgm:cxn modelId="{1569855A-4754-4ECC-8799-18B34473EB11}" type="presParOf" srcId="{A1190AED-339D-4A97-B116-47AFF650A440}" destId="{B2D63BAD-8334-47F0-9677-36E1C97DFD96}" srcOrd="20" destOrd="0" presId="urn:microsoft.com/office/officeart/2005/8/layout/bProcess2"/>
    <dgm:cxn modelId="{41C98608-1324-4A52-BC2C-069D41F8CF48}" type="presParOf" srcId="{B2D63BAD-8334-47F0-9677-36E1C97DFD96}" destId="{96396AA9-7889-4CA3-96DE-A7414F304BCF}" srcOrd="0" destOrd="0" presId="urn:microsoft.com/office/officeart/2005/8/layout/bProcess2"/>
    <dgm:cxn modelId="{79DC56E1-4D64-4E8E-8A46-729FB15A919C}" type="presParOf" srcId="{B2D63BAD-8334-47F0-9677-36E1C97DFD96}" destId="{2F69CC28-3C3C-4E4E-97C8-9B5504B0358E}" srcOrd="1" destOrd="0" presId="urn:microsoft.com/office/officeart/2005/8/layout/bProcess2"/>
    <dgm:cxn modelId="{F3467616-0EE3-43F9-AB7C-CC125006ECD4}" type="presParOf" srcId="{A1190AED-339D-4A97-B116-47AFF650A440}" destId="{9572662D-5336-44CE-A041-7CA97F49FBB9}" srcOrd="21" destOrd="0" presId="urn:microsoft.com/office/officeart/2005/8/layout/bProcess2"/>
    <dgm:cxn modelId="{1B38AAF3-75EF-4580-86FC-E761639D61A9}" type="presParOf" srcId="{A1190AED-339D-4A97-B116-47AFF650A440}" destId="{E0BAF1B8-32AB-4FE8-9B7E-2EF739A2D75C}" srcOrd="2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AD297-C603-47C6-B5CA-066EF57E5455}">
      <dsp:nvSpPr>
        <dsp:cNvPr id="0" name=""/>
        <dsp:cNvSpPr/>
      </dsp:nvSpPr>
      <dsp:spPr>
        <a:xfrm>
          <a:off x="112930" y="1353593"/>
          <a:ext cx="2605811" cy="784198"/>
        </a:xfrm>
        <a:prstGeom prst="roundRect">
          <a:avLst>
            <a:gd name="adj" fmla="val 10000"/>
          </a:avLst>
        </a:prstGeom>
        <a:solidFill>
          <a:srgbClr val="94B6D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a:solidFill>
                <a:sysClr val="window" lastClr="FFFFFF"/>
              </a:solidFill>
              <a:latin typeface="Tw Cen MT"/>
              <a:ea typeface="+mn-ea"/>
              <a:cs typeface="+mn-cs"/>
            </a:rPr>
            <a:t>Sample Size</a:t>
          </a:r>
        </a:p>
      </dsp:txBody>
      <dsp:txXfrm>
        <a:off x="135898" y="1376561"/>
        <a:ext cx="2559875" cy="738262"/>
      </dsp:txXfrm>
    </dsp:sp>
    <dsp:sp modelId="{8D5CD825-50E4-4E5D-9FFA-A75D48C4789E}">
      <dsp:nvSpPr>
        <dsp:cNvPr id="0" name=""/>
        <dsp:cNvSpPr/>
      </dsp:nvSpPr>
      <dsp:spPr>
        <a:xfrm rot="17692822">
          <a:off x="2286852" y="1049107"/>
          <a:ext cx="1491136" cy="40429"/>
        </a:xfrm>
        <a:custGeom>
          <a:avLst/>
          <a:gdLst/>
          <a:ahLst/>
          <a:cxnLst/>
          <a:rect l="0" t="0" r="0" b="0"/>
          <a:pathLst>
            <a:path>
              <a:moveTo>
                <a:pt x="0" y="20214"/>
              </a:moveTo>
              <a:lnTo>
                <a:pt x="1491136" y="20214"/>
              </a:lnTo>
            </a:path>
          </a:pathLst>
        </a:custGeom>
        <a:noFill/>
        <a:ln w="19050" cap="flat" cmpd="sng" algn="ctr">
          <a:solidFill>
            <a:srgbClr val="94B6D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Tw Cen MT"/>
            <a:ea typeface="+mn-ea"/>
            <a:cs typeface="+mn-cs"/>
          </a:endParaRPr>
        </a:p>
      </dsp:txBody>
      <dsp:txXfrm>
        <a:off x="2995142" y="1032043"/>
        <a:ext cx="74556" cy="74556"/>
      </dsp:txXfrm>
    </dsp:sp>
    <dsp:sp modelId="{9B68B524-E1FF-4E85-A025-ACC51C35F3CD}">
      <dsp:nvSpPr>
        <dsp:cNvPr id="0" name=""/>
        <dsp:cNvSpPr/>
      </dsp:nvSpPr>
      <dsp:spPr>
        <a:xfrm>
          <a:off x="3346100" y="852"/>
          <a:ext cx="4039262" cy="784198"/>
        </a:xfrm>
        <a:prstGeom prst="roundRect">
          <a:avLst>
            <a:gd name="adj" fmla="val 10000"/>
          </a:avLst>
        </a:prstGeom>
        <a:solidFill>
          <a:srgbClr val="94B6D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solidFill>
                <a:sysClr val="window" lastClr="FFFFFF"/>
              </a:solidFill>
              <a:latin typeface="Tw Cen MT"/>
              <a:ea typeface="+mn-ea"/>
              <a:cs typeface="+mn-cs"/>
            </a:rPr>
            <a:t>Power, 0.8</a:t>
          </a:r>
        </a:p>
      </dsp:txBody>
      <dsp:txXfrm>
        <a:off x="3369068" y="23820"/>
        <a:ext cx="3993326" cy="738262"/>
      </dsp:txXfrm>
    </dsp:sp>
    <dsp:sp modelId="{FF412416-0E05-416C-9BD6-440E06D3698E}">
      <dsp:nvSpPr>
        <dsp:cNvPr id="0" name=""/>
        <dsp:cNvSpPr/>
      </dsp:nvSpPr>
      <dsp:spPr>
        <a:xfrm rot="19457599">
          <a:off x="2646123" y="1500021"/>
          <a:ext cx="772594" cy="40429"/>
        </a:xfrm>
        <a:custGeom>
          <a:avLst/>
          <a:gdLst/>
          <a:ahLst/>
          <a:cxnLst/>
          <a:rect l="0" t="0" r="0" b="0"/>
          <a:pathLst>
            <a:path>
              <a:moveTo>
                <a:pt x="0" y="20214"/>
              </a:moveTo>
              <a:lnTo>
                <a:pt x="772594" y="20214"/>
              </a:lnTo>
            </a:path>
          </a:pathLst>
        </a:custGeom>
        <a:noFill/>
        <a:ln w="19050" cap="flat" cmpd="sng" algn="ctr">
          <a:solidFill>
            <a:srgbClr val="94B6D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Tw Cen MT"/>
            <a:ea typeface="+mn-ea"/>
            <a:cs typeface="+mn-cs"/>
          </a:endParaRPr>
        </a:p>
      </dsp:txBody>
      <dsp:txXfrm>
        <a:off x="3013106" y="1500921"/>
        <a:ext cx="38629" cy="38629"/>
      </dsp:txXfrm>
    </dsp:sp>
    <dsp:sp modelId="{977C6616-495A-46EB-BA26-89351864B9F8}">
      <dsp:nvSpPr>
        <dsp:cNvPr id="0" name=""/>
        <dsp:cNvSpPr/>
      </dsp:nvSpPr>
      <dsp:spPr>
        <a:xfrm>
          <a:off x="3346100" y="902680"/>
          <a:ext cx="4039262" cy="784198"/>
        </a:xfrm>
        <a:prstGeom prst="roundRect">
          <a:avLst>
            <a:gd name="adj" fmla="val 10000"/>
          </a:avLst>
        </a:prstGeom>
        <a:solidFill>
          <a:srgbClr val="94B6D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a:solidFill>
                <a:sysClr val="window" lastClr="FFFFFF"/>
              </a:solidFill>
              <a:latin typeface="Tw Cen MT"/>
              <a:ea typeface="+mn-ea"/>
              <a:cs typeface="+mn-cs"/>
            </a:rPr>
            <a:t>Significance level, 0.05</a:t>
          </a:r>
        </a:p>
      </dsp:txBody>
      <dsp:txXfrm>
        <a:off x="3369068" y="925648"/>
        <a:ext cx="3993326" cy="738262"/>
      </dsp:txXfrm>
    </dsp:sp>
    <dsp:sp modelId="{43E7A741-C898-48A6-8C90-626EB236F45E}">
      <dsp:nvSpPr>
        <dsp:cNvPr id="0" name=""/>
        <dsp:cNvSpPr/>
      </dsp:nvSpPr>
      <dsp:spPr>
        <a:xfrm rot="2142401">
          <a:off x="2646123" y="1950935"/>
          <a:ext cx="772594" cy="40429"/>
        </a:xfrm>
        <a:custGeom>
          <a:avLst/>
          <a:gdLst/>
          <a:ahLst/>
          <a:cxnLst/>
          <a:rect l="0" t="0" r="0" b="0"/>
          <a:pathLst>
            <a:path>
              <a:moveTo>
                <a:pt x="0" y="20214"/>
              </a:moveTo>
              <a:lnTo>
                <a:pt x="772594" y="20214"/>
              </a:lnTo>
            </a:path>
          </a:pathLst>
        </a:custGeom>
        <a:noFill/>
        <a:ln w="19050" cap="flat" cmpd="sng" algn="ctr">
          <a:solidFill>
            <a:srgbClr val="94B6D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Tw Cen MT"/>
            <a:ea typeface="+mn-ea"/>
            <a:cs typeface="+mn-cs"/>
          </a:endParaRPr>
        </a:p>
      </dsp:txBody>
      <dsp:txXfrm>
        <a:off x="3013106" y="1951835"/>
        <a:ext cx="38629" cy="38629"/>
      </dsp:txXfrm>
    </dsp:sp>
    <dsp:sp modelId="{F3D80CB9-5A0F-4FC9-8E1F-6C7B9B9DA6D0}">
      <dsp:nvSpPr>
        <dsp:cNvPr id="0" name=""/>
        <dsp:cNvSpPr/>
      </dsp:nvSpPr>
      <dsp:spPr>
        <a:xfrm>
          <a:off x="3346100" y="1804507"/>
          <a:ext cx="4039262" cy="784198"/>
        </a:xfrm>
        <a:prstGeom prst="roundRect">
          <a:avLst>
            <a:gd name="adj" fmla="val 10000"/>
          </a:avLst>
        </a:prstGeom>
        <a:solidFill>
          <a:srgbClr val="94B6D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a:solidFill>
                <a:sysClr val="window" lastClr="FFFFFF"/>
              </a:solidFill>
              <a:latin typeface="Tw Cen MT"/>
              <a:ea typeface="+mn-ea"/>
              <a:cs typeface="+mn-cs"/>
            </a:rPr>
            <a:t>Effect </a:t>
          </a:r>
          <a:r>
            <a:rPr lang="en-US" sz="2700" kern="1200">
              <a:solidFill>
                <a:sysClr val="window" lastClr="FFFFFF"/>
              </a:solidFill>
              <a:latin typeface="Tw Cen MT"/>
              <a:ea typeface="+mn-ea"/>
              <a:cs typeface="+mn-cs"/>
            </a:rPr>
            <a:t>Size (ES)</a:t>
          </a:r>
          <a:endParaRPr lang="en-US" sz="2700" kern="1200" dirty="0">
            <a:solidFill>
              <a:sysClr val="window" lastClr="FFFFFF"/>
            </a:solidFill>
            <a:latin typeface="Tw Cen MT"/>
            <a:ea typeface="+mn-ea"/>
            <a:cs typeface="+mn-cs"/>
          </a:endParaRPr>
        </a:p>
      </dsp:txBody>
      <dsp:txXfrm>
        <a:off x="3369068" y="1827475"/>
        <a:ext cx="3993326" cy="738262"/>
      </dsp:txXfrm>
    </dsp:sp>
    <dsp:sp modelId="{438D249C-BD09-4F97-B00A-9DA9C336F4AB}">
      <dsp:nvSpPr>
        <dsp:cNvPr id="0" name=""/>
        <dsp:cNvSpPr/>
      </dsp:nvSpPr>
      <dsp:spPr>
        <a:xfrm rot="3907178">
          <a:off x="2286852" y="2401848"/>
          <a:ext cx="1491136" cy="40429"/>
        </a:xfrm>
        <a:custGeom>
          <a:avLst/>
          <a:gdLst/>
          <a:ahLst/>
          <a:cxnLst/>
          <a:rect l="0" t="0" r="0" b="0"/>
          <a:pathLst>
            <a:path>
              <a:moveTo>
                <a:pt x="0" y="20214"/>
              </a:moveTo>
              <a:lnTo>
                <a:pt x="1491136" y="20214"/>
              </a:lnTo>
            </a:path>
          </a:pathLst>
        </a:custGeom>
        <a:noFill/>
        <a:ln w="19050" cap="flat" cmpd="sng" algn="ctr">
          <a:solidFill>
            <a:srgbClr val="94B6D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Tw Cen MT"/>
            <a:ea typeface="+mn-ea"/>
            <a:cs typeface="+mn-cs"/>
          </a:endParaRPr>
        </a:p>
      </dsp:txBody>
      <dsp:txXfrm>
        <a:off x="2995142" y="2384785"/>
        <a:ext cx="74556" cy="74556"/>
      </dsp:txXfrm>
    </dsp:sp>
    <dsp:sp modelId="{5FFDFD83-EBEE-4D45-9AC1-96885DD20AA3}">
      <dsp:nvSpPr>
        <dsp:cNvPr id="0" name=""/>
        <dsp:cNvSpPr/>
      </dsp:nvSpPr>
      <dsp:spPr>
        <a:xfrm>
          <a:off x="3346100" y="2706335"/>
          <a:ext cx="4039262" cy="784198"/>
        </a:xfrm>
        <a:prstGeom prst="roundRect">
          <a:avLst>
            <a:gd name="adj" fmla="val 10000"/>
          </a:avLst>
        </a:prstGeom>
        <a:solidFill>
          <a:srgbClr val="94B6D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a:solidFill>
                <a:sysClr val="window" lastClr="FFFFFF"/>
              </a:solidFill>
              <a:latin typeface="Tw Cen MT"/>
              <a:ea typeface="+mn-ea"/>
              <a:cs typeface="+mn-cs"/>
            </a:rPr>
            <a:t>SD of outcome</a:t>
          </a:r>
        </a:p>
      </dsp:txBody>
      <dsp:txXfrm>
        <a:off x="3369068" y="2729303"/>
        <a:ext cx="3993326" cy="7382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AD297-C603-47C6-B5CA-066EF57E5455}">
      <dsp:nvSpPr>
        <dsp:cNvPr id="0" name=""/>
        <dsp:cNvSpPr/>
      </dsp:nvSpPr>
      <dsp:spPr>
        <a:xfrm>
          <a:off x="112930" y="1353593"/>
          <a:ext cx="2605811" cy="784198"/>
        </a:xfrm>
        <a:prstGeom prst="roundRect">
          <a:avLst>
            <a:gd name="adj" fmla="val 10000"/>
          </a:avLst>
        </a:prstGeom>
        <a:solidFill>
          <a:srgbClr val="94B6D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a:solidFill>
                <a:sysClr val="window" lastClr="FFFFFF"/>
              </a:solidFill>
              <a:latin typeface="Tw Cen MT"/>
              <a:ea typeface="+mn-ea"/>
              <a:cs typeface="+mn-cs"/>
            </a:rPr>
            <a:t>Sample Size</a:t>
          </a:r>
        </a:p>
      </dsp:txBody>
      <dsp:txXfrm>
        <a:off x="135898" y="1376561"/>
        <a:ext cx="2559875" cy="738262"/>
      </dsp:txXfrm>
    </dsp:sp>
    <dsp:sp modelId="{8D5CD825-50E4-4E5D-9FFA-A75D48C4789E}">
      <dsp:nvSpPr>
        <dsp:cNvPr id="0" name=""/>
        <dsp:cNvSpPr/>
      </dsp:nvSpPr>
      <dsp:spPr>
        <a:xfrm rot="17692822">
          <a:off x="2286852" y="1049107"/>
          <a:ext cx="1491136" cy="40429"/>
        </a:xfrm>
        <a:custGeom>
          <a:avLst/>
          <a:gdLst/>
          <a:ahLst/>
          <a:cxnLst/>
          <a:rect l="0" t="0" r="0" b="0"/>
          <a:pathLst>
            <a:path>
              <a:moveTo>
                <a:pt x="0" y="20214"/>
              </a:moveTo>
              <a:lnTo>
                <a:pt x="1491136" y="20214"/>
              </a:lnTo>
            </a:path>
          </a:pathLst>
        </a:custGeom>
        <a:noFill/>
        <a:ln w="19050" cap="flat" cmpd="sng" algn="ctr">
          <a:solidFill>
            <a:srgbClr val="94B6D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Tw Cen MT"/>
            <a:ea typeface="+mn-ea"/>
            <a:cs typeface="+mn-cs"/>
          </a:endParaRPr>
        </a:p>
      </dsp:txBody>
      <dsp:txXfrm>
        <a:off x="2995142" y="1032043"/>
        <a:ext cx="74556" cy="74556"/>
      </dsp:txXfrm>
    </dsp:sp>
    <dsp:sp modelId="{9B68B524-E1FF-4E85-A025-ACC51C35F3CD}">
      <dsp:nvSpPr>
        <dsp:cNvPr id="0" name=""/>
        <dsp:cNvSpPr/>
      </dsp:nvSpPr>
      <dsp:spPr>
        <a:xfrm>
          <a:off x="3346100" y="852"/>
          <a:ext cx="4039262" cy="784198"/>
        </a:xfrm>
        <a:prstGeom prst="roundRect">
          <a:avLst>
            <a:gd name="adj" fmla="val 10000"/>
          </a:avLst>
        </a:prstGeom>
        <a:solidFill>
          <a:srgbClr val="94B6D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solidFill>
                <a:sysClr val="window" lastClr="FFFFFF"/>
              </a:solidFill>
              <a:latin typeface="Tw Cen MT"/>
              <a:ea typeface="+mn-ea"/>
              <a:cs typeface="+mn-cs"/>
            </a:rPr>
            <a:t>Power, 0.8</a:t>
          </a:r>
        </a:p>
      </dsp:txBody>
      <dsp:txXfrm>
        <a:off x="3369068" y="23820"/>
        <a:ext cx="3993326" cy="738262"/>
      </dsp:txXfrm>
    </dsp:sp>
    <dsp:sp modelId="{FF412416-0E05-416C-9BD6-440E06D3698E}">
      <dsp:nvSpPr>
        <dsp:cNvPr id="0" name=""/>
        <dsp:cNvSpPr/>
      </dsp:nvSpPr>
      <dsp:spPr>
        <a:xfrm rot="19457599">
          <a:off x="2646123" y="1500021"/>
          <a:ext cx="772594" cy="40429"/>
        </a:xfrm>
        <a:custGeom>
          <a:avLst/>
          <a:gdLst/>
          <a:ahLst/>
          <a:cxnLst/>
          <a:rect l="0" t="0" r="0" b="0"/>
          <a:pathLst>
            <a:path>
              <a:moveTo>
                <a:pt x="0" y="20214"/>
              </a:moveTo>
              <a:lnTo>
                <a:pt x="772594" y="20214"/>
              </a:lnTo>
            </a:path>
          </a:pathLst>
        </a:custGeom>
        <a:noFill/>
        <a:ln w="19050" cap="flat" cmpd="sng" algn="ctr">
          <a:solidFill>
            <a:srgbClr val="94B6D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Tw Cen MT"/>
            <a:ea typeface="+mn-ea"/>
            <a:cs typeface="+mn-cs"/>
          </a:endParaRPr>
        </a:p>
      </dsp:txBody>
      <dsp:txXfrm>
        <a:off x="3013106" y="1500921"/>
        <a:ext cx="38629" cy="38629"/>
      </dsp:txXfrm>
    </dsp:sp>
    <dsp:sp modelId="{977C6616-495A-46EB-BA26-89351864B9F8}">
      <dsp:nvSpPr>
        <dsp:cNvPr id="0" name=""/>
        <dsp:cNvSpPr/>
      </dsp:nvSpPr>
      <dsp:spPr>
        <a:xfrm>
          <a:off x="3346100" y="902680"/>
          <a:ext cx="4039262" cy="784198"/>
        </a:xfrm>
        <a:prstGeom prst="roundRect">
          <a:avLst>
            <a:gd name="adj" fmla="val 10000"/>
          </a:avLst>
        </a:prstGeom>
        <a:solidFill>
          <a:srgbClr val="94B6D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a:solidFill>
                <a:sysClr val="window" lastClr="FFFFFF"/>
              </a:solidFill>
              <a:latin typeface="Tw Cen MT"/>
              <a:ea typeface="+mn-ea"/>
              <a:cs typeface="+mn-cs"/>
            </a:rPr>
            <a:t>Significance level, 0.05</a:t>
          </a:r>
        </a:p>
      </dsp:txBody>
      <dsp:txXfrm>
        <a:off x="3369068" y="925648"/>
        <a:ext cx="3993326" cy="738262"/>
      </dsp:txXfrm>
    </dsp:sp>
    <dsp:sp modelId="{43E7A741-C898-48A6-8C90-626EB236F45E}">
      <dsp:nvSpPr>
        <dsp:cNvPr id="0" name=""/>
        <dsp:cNvSpPr/>
      </dsp:nvSpPr>
      <dsp:spPr>
        <a:xfrm rot="2142401">
          <a:off x="2646123" y="1950935"/>
          <a:ext cx="772594" cy="40429"/>
        </a:xfrm>
        <a:custGeom>
          <a:avLst/>
          <a:gdLst/>
          <a:ahLst/>
          <a:cxnLst/>
          <a:rect l="0" t="0" r="0" b="0"/>
          <a:pathLst>
            <a:path>
              <a:moveTo>
                <a:pt x="0" y="20214"/>
              </a:moveTo>
              <a:lnTo>
                <a:pt x="772594" y="20214"/>
              </a:lnTo>
            </a:path>
          </a:pathLst>
        </a:custGeom>
        <a:noFill/>
        <a:ln w="19050" cap="flat" cmpd="sng" algn="ctr">
          <a:solidFill>
            <a:srgbClr val="94B6D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Tw Cen MT"/>
            <a:ea typeface="+mn-ea"/>
            <a:cs typeface="+mn-cs"/>
          </a:endParaRPr>
        </a:p>
      </dsp:txBody>
      <dsp:txXfrm>
        <a:off x="3013106" y="1951835"/>
        <a:ext cx="38629" cy="38629"/>
      </dsp:txXfrm>
    </dsp:sp>
    <dsp:sp modelId="{F3D80CB9-5A0F-4FC9-8E1F-6C7B9B9DA6D0}">
      <dsp:nvSpPr>
        <dsp:cNvPr id="0" name=""/>
        <dsp:cNvSpPr/>
      </dsp:nvSpPr>
      <dsp:spPr>
        <a:xfrm>
          <a:off x="3346100" y="1804507"/>
          <a:ext cx="4039262" cy="784198"/>
        </a:xfrm>
        <a:prstGeom prst="roundRect">
          <a:avLst>
            <a:gd name="adj" fmla="val 10000"/>
          </a:avLst>
        </a:prstGeom>
        <a:solidFill>
          <a:srgbClr val="94B6D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a:solidFill>
                <a:sysClr val="window" lastClr="FFFFFF"/>
              </a:solidFill>
              <a:latin typeface="Tw Cen MT"/>
              <a:ea typeface="+mn-ea"/>
              <a:cs typeface="+mn-cs"/>
            </a:rPr>
            <a:t>Effect Size (ES) </a:t>
          </a:r>
        </a:p>
      </dsp:txBody>
      <dsp:txXfrm>
        <a:off x="3369068" y="1827475"/>
        <a:ext cx="3993326" cy="738262"/>
      </dsp:txXfrm>
    </dsp:sp>
    <dsp:sp modelId="{438D249C-BD09-4F97-B00A-9DA9C336F4AB}">
      <dsp:nvSpPr>
        <dsp:cNvPr id="0" name=""/>
        <dsp:cNvSpPr/>
      </dsp:nvSpPr>
      <dsp:spPr>
        <a:xfrm rot="3907178">
          <a:off x="2286852" y="2401848"/>
          <a:ext cx="1491136" cy="40429"/>
        </a:xfrm>
        <a:custGeom>
          <a:avLst/>
          <a:gdLst/>
          <a:ahLst/>
          <a:cxnLst/>
          <a:rect l="0" t="0" r="0" b="0"/>
          <a:pathLst>
            <a:path>
              <a:moveTo>
                <a:pt x="0" y="20214"/>
              </a:moveTo>
              <a:lnTo>
                <a:pt x="1491136" y="20214"/>
              </a:lnTo>
            </a:path>
          </a:pathLst>
        </a:custGeom>
        <a:noFill/>
        <a:ln w="19050" cap="flat" cmpd="sng" algn="ctr">
          <a:solidFill>
            <a:srgbClr val="94B6D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Tw Cen MT"/>
            <a:ea typeface="+mn-ea"/>
            <a:cs typeface="+mn-cs"/>
          </a:endParaRPr>
        </a:p>
      </dsp:txBody>
      <dsp:txXfrm>
        <a:off x="2995142" y="2384785"/>
        <a:ext cx="74556" cy="74556"/>
      </dsp:txXfrm>
    </dsp:sp>
    <dsp:sp modelId="{5FFDFD83-EBEE-4D45-9AC1-96885DD20AA3}">
      <dsp:nvSpPr>
        <dsp:cNvPr id="0" name=""/>
        <dsp:cNvSpPr/>
      </dsp:nvSpPr>
      <dsp:spPr>
        <a:xfrm>
          <a:off x="3346100" y="2706335"/>
          <a:ext cx="4039262" cy="784198"/>
        </a:xfrm>
        <a:prstGeom prst="roundRect">
          <a:avLst>
            <a:gd name="adj" fmla="val 10000"/>
          </a:avLst>
        </a:prstGeom>
        <a:solidFill>
          <a:srgbClr val="94B6D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a:solidFill>
                <a:sysClr val="window" lastClr="FFFFFF"/>
              </a:solidFill>
              <a:latin typeface="Tw Cen MT"/>
              <a:ea typeface="+mn-ea"/>
              <a:cs typeface="+mn-cs"/>
            </a:rPr>
            <a:t>SD of outcome</a:t>
          </a:r>
        </a:p>
      </dsp:txBody>
      <dsp:txXfrm>
        <a:off x="3369068" y="2729303"/>
        <a:ext cx="3993326" cy="7382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AD297-C603-47C6-B5CA-066EF57E5455}">
      <dsp:nvSpPr>
        <dsp:cNvPr id="0" name=""/>
        <dsp:cNvSpPr/>
      </dsp:nvSpPr>
      <dsp:spPr>
        <a:xfrm>
          <a:off x="112930" y="1353593"/>
          <a:ext cx="2605811" cy="784198"/>
        </a:xfrm>
        <a:prstGeom prst="roundRect">
          <a:avLst>
            <a:gd name="adj" fmla="val 10000"/>
          </a:avLst>
        </a:prstGeom>
        <a:solidFill>
          <a:srgbClr val="94B6D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a:solidFill>
                <a:sysClr val="window" lastClr="FFFFFF"/>
              </a:solidFill>
              <a:latin typeface="Tw Cen MT"/>
              <a:ea typeface="+mn-ea"/>
              <a:cs typeface="+mn-cs"/>
            </a:rPr>
            <a:t>Sample Size</a:t>
          </a:r>
        </a:p>
      </dsp:txBody>
      <dsp:txXfrm>
        <a:off x="135898" y="1376561"/>
        <a:ext cx="2559875" cy="738262"/>
      </dsp:txXfrm>
    </dsp:sp>
    <dsp:sp modelId="{8D5CD825-50E4-4E5D-9FFA-A75D48C4789E}">
      <dsp:nvSpPr>
        <dsp:cNvPr id="0" name=""/>
        <dsp:cNvSpPr/>
      </dsp:nvSpPr>
      <dsp:spPr>
        <a:xfrm rot="17692822">
          <a:off x="2286852" y="1049107"/>
          <a:ext cx="1491136" cy="40429"/>
        </a:xfrm>
        <a:custGeom>
          <a:avLst/>
          <a:gdLst/>
          <a:ahLst/>
          <a:cxnLst/>
          <a:rect l="0" t="0" r="0" b="0"/>
          <a:pathLst>
            <a:path>
              <a:moveTo>
                <a:pt x="0" y="20214"/>
              </a:moveTo>
              <a:lnTo>
                <a:pt x="1491136" y="20214"/>
              </a:lnTo>
            </a:path>
          </a:pathLst>
        </a:custGeom>
        <a:noFill/>
        <a:ln w="19050" cap="flat" cmpd="sng" algn="ctr">
          <a:solidFill>
            <a:srgbClr val="94B6D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Tw Cen MT"/>
            <a:ea typeface="+mn-ea"/>
            <a:cs typeface="+mn-cs"/>
          </a:endParaRPr>
        </a:p>
      </dsp:txBody>
      <dsp:txXfrm>
        <a:off x="2995142" y="1032043"/>
        <a:ext cx="74556" cy="74556"/>
      </dsp:txXfrm>
    </dsp:sp>
    <dsp:sp modelId="{9B68B524-E1FF-4E85-A025-ACC51C35F3CD}">
      <dsp:nvSpPr>
        <dsp:cNvPr id="0" name=""/>
        <dsp:cNvSpPr/>
      </dsp:nvSpPr>
      <dsp:spPr>
        <a:xfrm>
          <a:off x="3346100" y="852"/>
          <a:ext cx="4039262" cy="784198"/>
        </a:xfrm>
        <a:prstGeom prst="roundRect">
          <a:avLst>
            <a:gd name="adj" fmla="val 10000"/>
          </a:avLst>
        </a:prstGeom>
        <a:solidFill>
          <a:srgbClr val="94B6D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solidFill>
                <a:sysClr val="window" lastClr="FFFFFF"/>
              </a:solidFill>
              <a:latin typeface="Tw Cen MT"/>
              <a:ea typeface="+mn-ea"/>
              <a:cs typeface="+mn-cs"/>
            </a:rPr>
            <a:t>Power, 0.8</a:t>
          </a:r>
        </a:p>
      </dsp:txBody>
      <dsp:txXfrm>
        <a:off x="3369068" y="23820"/>
        <a:ext cx="3993326" cy="738262"/>
      </dsp:txXfrm>
    </dsp:sp>
    <dsp:sp modelId="{FF412416-0E05-416C-9BD6-440E06D3698E}">
      <dsp:nvSpPr>
        <dsp:cNvPr id="0" name=""/>
        <dsp:cNvSpPr/>
      </dsp:nvSpPr>
      <dsp:spPr>
        <a:xfrm rot="19457599">
          <a:off x="2646123" y="1500021"/>
          <a:ext cx="772594" cy="40429"/>
        </a:xfrm>
        <a:custGeom>
          <a:avLst/>
          <a:gdLst/>
          <a:ahLst/>
          <a:cxnLst/>
          <a:rect l="0" t="0" r="0" b="0"/>
          <a:pathLst>
            <a:path>
              <a:moveTo>
                <a:pt x="0" y="20214"/>
              </a:moveTo>
              <a:lnTo>
                <a:pt x="772594" y="20214"/>
              </a:lnTo>
            </a:path>
          </a:pathLst>
        </a:custGeom>
        <a:noFill/>
        <a:ln w="19050" cap="flat" cmpd="sng" algn="ctr">
          <a:solidFill>
            <a:srgbClr val="94B6D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Tw Cen MT"/>
            <a:ea typeface="+mn-ea"/>
            <a:cs typeface="+mn-cs"/>
          </a:endParaRPr>
        </a:p>
      </dsp:txBody>
      <dsp:txXfrm>
        <a:off x="3013106" y="1500921"/>
        <a:ext cx="38629" cy="38629"/>
      </dsp:txXfrm>
    </dsp:sp>
    <dsp:sp modelId="{977C6616-495A-46EB-BA26-89351864B9F8}">
      <dsp:nvSpPr>
        <dsp:cNvPr id="0" name=""/>
        <dsp:cNvSpPr/>
      </dsp:nvSpPr>
      <dsp:spPr>
        <a:xfrm>
          <a:off x="3346100" y="902680"/>
          <a:ext cx="4039262" cy="784198"/>
        </a:xfrm>
        <a:prstGeom prst="roundRect">
          <a:avLst>
            <a:gd name="adj" fmla="val 10000"/>
          </a:avLst>
        </a:prstGeom>
        <a:solidFill>
          <a:srgbClr val="94B6D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a:solidFill>
                <a:sysClr val="window" lastClr="FFFFFF"/>
              </a:solidFill>
              <a:latin typeface="Tw Cen MT"/>
              <a:ea typeface="+mn-ea"/>
              <a:cs typeface="+mn-cs"/>
            </a:rPr>
            <a:t>Significance level, 0.05</a:t>
          </a:r>
        </a:p>
      </dsp:txBody>
      <dsp:txXfrm>
        <a:off x="3369068" y="925648"/>
        <a:ext cx="3993326" cy="738262"/>
      </dsp:txXfrm>
    </dsp:sp>
    <dsp:sp modelId="{43E7A741-C898-48A6-8C90-626EB236F45E}">
      <dsp:nvSpPr>
        <dsp:cNvPr id="0" name=""/>
        <dsp:cNvSpPr/>
      </dsp:nvSpPr>
      <dsp:spPr>
        <a:xfrm rot="2142401">
          <a:off x="2646123" y="1950935"/>
          <a:ext cx="772594" cy="40429"/>
        </a:xfrm>
        <a:custGeom>
          <a:avLst/>
          <a:gdLst/>
          <a:ahLst/>
          <a:cxnLst/>
          <a:rect l="0" t="0" r="0" b="0"/>
          <a:pathLst>
            <a:path>
              <a:moveTo>
                <a:pt x="0" y="20214"/>
              </a:moveTo>
              <a:lnTo>
                <a:pt x="772594" y="20214"/>
              </a:lnTo>
            </a:path>
          </a:pathLst>
        </a:custGeom>
        <a:noFill/>
        <a:ln w="19050" cap="flat" cmpd="sng" algn="ctr">
          <a:solidFill>
            <a:srgbClr val="94B6D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Tw Cen MT"/>
            <a:ea typeface="+mn-ea"/>
            <a:cs typeface="+mn-cs"/>
          </a:endParaRPr>
        </a:p>
      </dsp:txBody>
      <dsp:txXfrm>
        <a:off x="3013106" y="1951835"/>
        <a:ext cx="38629" cy="38629"/>
      </dsp:txXfrm>
    </dsp:sp>
    <dsp:sp modelId="{F3D80CB9-5A0F-4FC9-8E1F-6C7B9B9DA6D0}">
      <dsp:nvSpPr>
        <dsp:cNvPr id="0" name=""/>
        <dsp:cNvSpPr/>
      </dsp:nvSpPr>
      <dsp:spPr>
        <a:xfrm>
          <a:off x="3346100" y="1804507"/>
          <a:ext cx="4039262" cy="784198"/>
        </a:xfrm>
        <a:prstGeom prst="roundRect">
          <a:avLst>
            <a:gd name="adj" fmla="val 10000"/>
          </a:avLst>
        </a:prstGeom>
        <a:solidFill>
          <a:srgbClr val="94B6D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a:solidFill>
                <a:sysClr val="window" lastClr="FFFFFF"/>
              </a:solidFill>
              <a:latin typeface="Tw Cen MT"/>
              <a:ea typeface="+mn-ea"/>
              <a:cs typeface="+mn-cs"/>
            </a:rPr>
            <a:t>Effect Size (ES)</a:t>
          </a:r>
        </a:p>
      </dsp:txBody>
      <dsp:txXfrm>
        <a:off x="3369068" y="1827475"/>
        <a:ext cx="3993326" cy="738262"/>
      </dsp:txXfrm>
    </dsp:sp>
    <dsp:sp modelId="{438D249C-BD09-4F97-B00A-9DA9C336F4AB}">
      <dsp:nvSpPr>
        <dsp:cNvPr id="0" name=""/>
        <dsp:cNvSpPr/>
      </dsp:nvSpPr>
      <dsp:spPr>
        <a:xfrm rot="3907178">
          <a:off x="2286852" y="2401848"/>
          <a:ext cx="1491136" cy="40429"/>
        </a:xfrm>
        <a:custGeom>
          <a:avLst/>
          <a:gdLst/>
          <a:ahLst/>
          <a:cxnLst/>
          <a:rect l="0" t="0" r="0" b="0"/>
          <a:pathLst>
            <a:path>
              <a:moveTo>
                <a:pt x="0" y="20214"/>
              </a:moveTo>
              <a:lnTo>
                <a:pt x="1491136" y="20214"/>
              </a:lnTo>
            </a:path>
          </a:pathLst>
        </a:custGeom>
        <a:noFill/>
        <a:ln w="19050" cap="flat" cmpd="sng" algn="ctr">
          <a:solidFill>
            <a:srgbClr val="94B6D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Tw Cen MT"/>
            <a:ea typeface="+mn-ea"/>
            <a:cs typeface="+mn-cs"/>
          </a:endParaRPr>
        </a:p>
      </dsp:txBody>
      <dsp:txXfrm>
        <a:off x="2995142" y="2384785"/>
        <a:ext cx="74556" cy="74556"/>
      </dsp:txXfrm>
    </dsp:sp>
    <dsp:sp modelId="{5FFDFD83-EBEE-4D45-9AC1-96885DD20AA3}">
      <dsp:nvSpPr>
        <dsp:cNvPr id="0" name=""/>
        <dsp:cNvSpPr/>
      </dsp:nvSpPr>
      <dsp:spPr>
        <a:xfrm>
          <a:off x="3346100" y="2706335"/>
          <a:ext cx="4039262" cy="784198"/>
        </a:xfrm>
        <a:prstGeom prst="roundRect">
          <a:avLst>
            <a:gd name="adj" fmla="val 10000"/>
          </a:avLst>
        </a:prstGeom>
        <a:solidFill>
          <a:srgbClr val="94B6D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a:solidFill>
                <a:sysClr val="window" lastClr="FFFFFF"/>
              </a:solidFill>
              <a:latin typeface="Tw Cen MT"/>
              <a:ea typeface="+mn-ea"/>
              <a:cs typeface="+mn-cs"/>
            </a:rPr>
            <a:t>SD </a:t>
          </a:r>
          <a:r>
            <a:rPr lang="en-US" sz="2700" kern="1200" dirty="0">
              <a:solidFill>
                <a:sysClr val="window" lastClr="FFFFFF"/>
              </a:solidFill>
              <a:latin typeface="Tw Cen MT"/>
              <a:ea typeface="+mn-ea"/>
              <a:cs typeface="+mn-cs"/>
            </a:rPr>
            <a:t>of outcome</a:t>
          </a:r>
        </a:p>
      </dsp:txBody>
      <dsp:txXfrm>
        <a:off x="3369068" y="2729303"/>
        <a:ext cx="3993326" cy="7382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0BEBE-61E5-4E71-AC93-2594AAA5E53C}">
      <dsp:nvSpPr>
        <dsp:cNvPr id="0" name=""/>
        <dsp:cNvSpPr/>
      </dsp:nvSpPr>
      <dsp:spPr>
        <a:xfrm>
          <a:off x="1098127" y="285290"/>
          <a:ext cx="1536197" cy="1179577"/>
        </a:xfrm>
        <a:prstGeom prst="ellipse">
          <a:avLst/>
        </a:prstGeom>
        <a:noFill/>
        <a:ln w="19050" cap="flat" cmpd="sng" algn="ctr">
          <a:solidFill>
            <a:srgbClr val="008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solidFill>
                <a:sysClr val="windowText" lastClr="000000"/>
              </a:solidFill>
              <a:latin typeface="Tw Cen MT"/>
              <a:ea typeface="+mn-ea"/>
              <a:cs typeface="+mn-cs"/>
            </a:rPr>
            <a:t>Idea</a:t>
          </a:r>
        </a:p>
      </dsp:txBody>
      <dsp:txXfrm>
        <a:off x="1323098" y="458035"/>
        <a:ext cx="1086255" cy="834087"/>
      </dsp:txXfrm>
    </dsp:sp>
    <dsp:sp modelId="{E0270DE5-C735-49C1-BA0D-C0AED71DF2AC}">
      <dsp:nvSpPr>
        <dsp:cNvPr id="0" name=""/>
        <dsp:cNvSpPr/>
      </dsp:nvSpPr>
      <dsp:spPr>
        <a:xfrm rot="10800191">
          <a:off x="1468093" y="1519241"/>
          <a:ext cx="796163" cy="565150"/>
        </a:xfrm>
        <a:prstGeom prst="triangle">
          <a:avLst/>
        </a:prstGeom>
        <a:solidFill>
          <a:srgbClr val="339966"/>
        </a:solidFill>
        <a:ln>
          <a:noFill/>
        </a:ln>
        <a:effectLst/>
      </dsp:spPr>
      <dsp:style>
        <a:lnRef idx="0">
          <a:scrgbClr r="0" g="0" b="0"/>
        </a:lnRef>
        <a:fillRef idx="1">
          <a:scrgbClr r="0" g="0" b="0"/>
        </a:fillRef>
        <a:effectRef idx="0">
          <a:scrgbClr r="0" g="0" b="0"/>
        </a:effectRef>
        <a:fontRef idx="minor">
          <a:schemeClr val="lt1"/>
        </a:fontRef>
      </dsp:style>
    </dsp:sp>
    <dsp:sp modelId="{ADFF3611-5B07-4451-B230-4F26FCBE8E27}">
      <dsp:nvSpPr>
        <dsp:cNvPr id="0" name=""/>
        <dsp:cNvSpPr/>
      </dsp:nvSpPr>
      <dsp:spPr>
        <a:xfrm>
          <a:off x="1096147" y="2119137"/>
          <a:ext cx="1539954" cy="1180392"/>
        </a:xfrm>
        <a:prstGeom prst="ellipse">
          <a:avLst/>
        </a:prstGeom>
        <a:noFill/>
        <a:ln w="19050" cap="flat" cmpd="sng" algn="ctr">
          <a:solidFill>
            <a:srgbClr val="008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solidFill>
                <a:sysClr val="windowText" lastClr="000000"/>
              </a:solidFill>
              <a:latin typeface="Tw Cen MT"/>
              <a:ea typeface="+mn-ea"/>
              <a:cs typeface="+mn-cs"/>
            </a:rPr>
            <a:t>Mechanism Discovery</a:t>
          </a:r>
        </a:p>
      </dsp:txBody>
      <dsp:txXfrm>
        <a:off x="1321668" y="2292001"/>
        <a:ext cx="1088912" cy="834664"/>
      </dsp:txXfrm>
    </dsp:sp>
    <dsp:sp modelId="{425E5373-D387-46FC-A90F-C46F45E38B21}">
      <dsp:nvSpPr>
        <dsp:cNvPr id="0" name=""/>
        <dsp:cNvSpPr/>
      </dsp:nvSpPr>
      <dsp:spPr>
        <a:xfrm rot="10305157">
          <a:off x="1612694" y="3424722"/>
          <a:ext cx="796163" cy="565150"/>
        </a:xfrm>
        <a:prstGeom prst="triangle">
          <a:avLst/>
        </a:prstGeom>
        <a:solidFill>
          <a:srgbClr val="339966"/>
        </a:solidFill>
        <a:ln>
          <a:noFill/>
        </a:ln>
        <a:effectLst/>
      </dsp:spPr>
      <dsp:style>
        <a:lnRef idx="0">
          <a:scrgbClr r="0" g="0" b="0"/>
        </a:lnRef>
        <a:fillRef idx="1">
          <a:scrgbClr r="0" g="0" b="0"/>
        </a:fillRef>
        <a:effectRef idx="0">
          <a:scrgbClr r="0" g="0" b="0"/>
        </a:effectRef>
        <a:fontRef idx="minor">
          <a:schemeClr val="lt1"/>
        </a:fontRef>
      </dsp:style>
    </dsp:sp>
    <dsp:sp modelId="{7989D2C4-7D17-4933-9CD3-B6AD70DA11E1}">
      <dsp:nvSpPr>
        <dsp:cNvPr id="0" name=""/>
        <dsp:cNvSpPr/>
      </dsp:nvSpPr>
      <dsp:spPr>
        <a:xfrm>
          <a:off x="1382634" y="4095641"/>
          <a:ext cx="1539954" cy="1180392"/>
        </a:xfrm>
        <a:prstGeom prst="ellipse">
          <a:avLst/>
        </a:prstGeom>
        <a:noFill/>
        <a:ln w="19050" cap="flat" cmpd="sng" algn="ctr">
          <a:solidFill>
            <a:srgbClr val="008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solidFill>
                <a:sysClr val="windowText" lastClr="000000"/>
              </a:solidFill>
              <a:latin typeface="Tw Cen MT"/>
              <a:ea typeface="+mn-ea"/>
              <a:cs typeface="+mn-cs"/>
            </a:rPr>
            <a:t>In Vitro Proof of Principle</a:t>
          </a:r>
        </a:p>
      </dsp:txBody>
      <dsp:txXfrm>
        <a:off x="1608155" y="4268505"/>
        <a:ext cx="1088912" cy="834664"/>
      </dsp:txXfrm>
    </dsp:sp>
    <dsp:sp modelId="{724F4FCA-3D4B-411E-8462-3948C79DDC45}">
      <dsp:nvSpPr>
        <dsp:cNvPr id="0" name=""/>
        <dsp:cNvSpPr/>
      </dsp:nvSpPr>
      <dsp:spPr>
        <a:xfrm rot="5400000">
          <a:off x="3050671" y="4403262"/>
          <a:ext cx="796163" cy="565150"/>
        </a:xfrm>
        <a:prstGeom prst="triangle">
          <a:avLst/>
        </a:prstGeom>
        <a:solidFill>
          <a:srgbClr val="339966"/>
        </a:solidFill>
        <a:ln>
          <a:noFill/>
        </a:ln>
        <a:effectLst/>
      </dsp:spPr>
      <dsp:style>
        <a:lnRef idx="0">
          <a:scrgbClr r="0" g="0" b="0"/>
        </a:lnRef>
        <a:fillRef idx="1">
          <a:scrgbClr r="0" g="0" b="0"/>
        </a:fillRef>
        <a:effectRef idx="0">
          <a:scrgbClr r="0" g="0" b="0"/>
        </a:effectRef>
        <a:fontRef idx="minor">
          <a:schemeClr val="lt1"/>
        </a:fontRef>
      </dsp:style>
    </dsp:sp>
    <dsp:sp modelId="{8127C181-1029-4F11-8A39-71C95218DE85}">
      <dsp:nvSpPr>
        <dsp:cNvPr id="0" name=""/>
        <dsp:cNvSpPr/>
      </dsp:nvSpPr>
      <dsp:spPr>
        <a:xfrm>
          <a:off x="3955289" y="4094533"/>
          <a:ext cx="1786481" cy="1182608"/>
        </a:xfrm>
        <a:prstGeom prst="ellipse">
          <a:avLst/>
        </a:prstGeom>
        <a:noFill/>
        <a:ln w="19050" cap="flat" cmpd="sng" algn="ctr">
          <a:solidFill>
            <a:srgbClr val="008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solidFill>
                <a:sysClr val="windowText" lastClr="000000"/>
              </a:solidFill>
              <a:latin typeface="Tw Cen MT"/>
              <a:ea typeface="+mn-ea"/>
              <a:cs typeface="+mn-cs"/>
            </a:rPr>
            <a:t>In Vivo Demonstration of Activity/ Mechanism</a:t>
          </a:r>
        </a:p>
      </dsp:txBody>
      <dsp:txXfrm>
        <a:off x="4216913" y="4267722"/>
        <a:ext cx="1263233" cy="836230"/>
      </dsp:txXfrm>
    </dsp:sp>
    <dsp:sp modelId="{E0D1CF74-A551-474D-AEAE-5EB6021F2AAC}">
      <dsp:nvSpPr>
        <dsp:cNvPr id="0" name=""/>
        <dsp:cNvSpPr/>
      </dsp:nvSpPr>
      <dsp:spPr>
        <a:xfrm>
          <a:off x="4450448" y="3404642"/>
          <a:ext cx="796163" cy="565150"/>
        </a:xfrm>
        <a:prstGeom prst="triangle">
          <a:avLst/>
        </a:prstGeom>
        <a:solidFill>
          <a:srgbClr val="339966"/>
        </a:solidFill>
        <a:ln>
          <a:noFill/>
        </a:ln>
        <a:effectLst/>
      </dsp:spPr>
      <dsp:style>
        <a:lnRef idx="0">
          <a:scrgbClr r="0" g="0" b="0"/>
        </a:lnRef>
        <a:fillRef idx="1">
          <a:scrgbClr r="0" g="0" b="0"/>
        </a:fillRef>
        <a:effectRef idx="0">
          <a:scrgbClr r="0" g="0" b="0"/>
        </a:effectRef>
        <a:fontRef idx="minor">
          <a:schemeClr val="lt1"/>
        </a:fontRef>
      </dsp:style>
    </dsp:sp>
    <dsp:sp modelId="{0BC44DD4-38AB-4678-BE53-C70A67704D07}">
      <dsp:nvSpPr>
        <dsp:cNvPr id="0" name=""/>
        <dsp:cNvSpPr/>
      </dsp:nvSpPr>
      <dsp:spPr>
        <a:xfrm>
          <a:off x="4078553" y="2119137"/>
          <a:ext cx="1539954" cy="1180392"/>
        </a:xfrm>
        <a:prstGeom prst="ellipse">
          <a:avLst/>
        </a:prstGeom>
        <a:noFill/>
        <a:ln w="19050" cap="flat" cmpd="sng" algn="ctr">
          <a:solidFill>
            <a:srgbClr val="008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a:solidFill>
                <a:sysClr val="windowText" lastClr="000000"/>
              </a:solidFill>
              <a:latin typeface="Tw Cen MT"/>
              <a:ea typeface="+mn-ea"/>
              <a:cs typeface="+mn-cs"/>
            </a:rPr>
            <a:t>In Vivo Justification of Dose</a:t>
          </a:r>
        </a:p>
      </dsp:txBody>
      <dsp:txXfrm>
        <a:off x="4304074" y="2292001"/>
        <a:ext cx="1088912" cy="834664"/>
      </dsp:txXfrm>
    </dsp:sp>
    <dsp:sp modelId="{DA25344D-4D82-4FE0-A880-3183FF297FDA}">
      <dsp:nvSpPr>
        <dsp:cNvPr id="0" name=""/>
        <dsp:cNvSpPr/>
      </dsp:nvSpPr>
      <dsp:spPr>
        <a:xfrm rot="260509">
          <a:off x="4526212" y="1428869"/>
          <a:ext cx="796163" cy="565150"/>
        </a:xfrm>
        <a:prstGeom prst="triangle">
          <a:avLst/>
        </a:prstGeom>
        <a:solidFill>
          <a:srgbClr val="339966"/>
        </a:solidFill>
        <a:ln>
          <a:noFill/>
        </a:ln>
        <a:effectLst/>
      </dsp:spPr>
      <dsp:style>
        <a:lnRef idx="0">
          <a:scrgbClr r="0" g="0" b="0"/>
        </a:lnRef>
        <a:fillRef idx="1">
          <a:scrgbClr r="0" g="0" b="0"/>
        </a:fillRef>
        <a:effectRef idx="0">
          <a:scrgbClr r="0" g="0" b="0"/>
        </a:effectRef>
        <a:fontRef idx="minor">
          <a:schemeClr val="lt1"/>
        </a:fontRef>
      </dsp:style>
    </dsp:sp>
    <dsp:sp modelId="{34A16932-3C26-4E13-9090-414A9359AAB0}">
      <dsp:nvSpPr>
        <dsp:cNvPr id="0" name=""/>
        <dsp:cNvSpPr/>
      </dsp:nvSpPr>
      <dsp:spPr>
        <a:xfrm>
          <a:off x="4077732" y="142633"/>
          <a:ext cx="1841724" cy="1180392"/>
        </a:xfrm>
        <a:prstGeom prst="ellipse">
          <a:avLst/>
        </a:prstGeom>
        <a:noFill/>
        <a:ln w="19050" cap="flat" cmpd="sng" algn="ctr">
          <a:solidFill>
            <a:srgbClr val="008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a:solidFill>
                <a:sysClr val="windowText" lastClr="000000"/>
              </a:solidFill>
              <a:latin typeface="Tw Cen MT"/>
              <a:ea typeface="+mn-ea"/>
              <a:cs typeface="+mn-cs"/>
            </a:rPr>
            <a:t>Investigational New Drug Application (IND)</a:t>
          </a:r>
        </a:p>
      </dsp:txBody>
      <dsp:txXfrm>
        <a:off x="4347446" y="315497"/>
        <a:ext cx="1302296" cy="834664"/>
      </dsp:txXfrm>
    </dsp:sp>
    <dsp:sp modelId="{7B1A6A16-8381-4058-B151-ED8FF3A3EF2E}">
      <dsp:nvSpPr>
        <dsp:cNvPr id="0" name=""/>
        <dsp:cNvSpPr/>
      </dsp:nvSpPr>
      <dsp:spPr>
        <a:xfrm rot="5400000">
          <a:off x="6020077" y="450253"/>
          <a:ext cx="796163" cy="565150"/>
        </a:xfrm>
        <a:prstGeom prst="triangle">
          <a:avLst/>
        </a:prstGeom>
        <a:solidFill>
          <a:srgbClr val="339966"/>
        </a:solidFill>
        <a:ln>
          <a:noFill/>
        </a:ln>
        <a:effectLst/>
      </dsp:spPr>
      <dsp:style>
        <a:lnRef idx="0">
          <a:scrgbClr r="0" g="0" b="0"/>
        </a:lnRef>
        <a:fillRef idx="1">
          <a:scrgbClr r="0" g="0" b="0"/>
        </a:fillRef>
        <a:effectRef idx="0">
          <a:scrgbClr r="0" g="0" b="0"/>
        </a:effectRef>
        <a:fontRef idx="minor">
          <a:schemeClr val="lt1"/>
        </a:fontRef>
      </dsp:style>
    </dsp:sp>
    <dsp:sp modelId="{06AFE896-2BEC-4AD3-A50C-75BFC041F72C}">
      <dsp:nvSpPr>
        <dsp:cNvPr id="0" name=""/>
        <dsp:cNvSpPr/>
      </dsp:nvSpPr>
      <dsp:spPr>
        <a:xfrm>
          <a:off x="6897232" y="142633"/>
          <a:ext cx="1539954" cy="1180392"/>
        </a:xfrm>
        <a:prstGeom prst="ellipse">
          <a:avLst/>
        </a:prstGeom>
        <a:noFill/>
        <a:ln w="19050" cap="flat" cmpd="sng" algn="ctr">
          <a:solidFill>
            <a:srgbClr val="008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a:solidFill>
                <a:sysClr val="windowText" lastClr="000000"/>
              </a:solidFill>
              <a:latin typeface="Tw Cen MT"/>
              <a:ea typeface="+mn-ea"/>
              <a:cs typeface="+mn-cs"/>
            </a:rPr>
            <a:t>Phase I Trial</a:t>
          </a:r>
        </a:p>
      </dsp:txBody>
      <dsp:txXfrm>
        <a:off x="7122753" y="315497"/>
        <a:ext cx="1088912" cy="834664"/>
      </dsp:txXfrm>
    </dsp:sp>
    <dsp:sp modelId="{C53D0BB8-812D-48D3-AAC4-C9893B438A20}">
      <dsp:nvSpPr>
        <dsp:cNvPr id="0" name=""/>
        <dsp:cNvSpPr/>
      </dsp:nvSpPr>
      <dsp:spPr>
        <a:xfrm rot="10800000">
          <a:off x="7269127" y="1448320"/>
          <a:ext cx="796163" cy="565150"/>
        </a:xfrm>
        <a:prstGeom prst="triangle">
          <a:avLst/>
        </a:prstGeom>
        <a:solidFill>
          <a:srgbClr val="339966"/>
        </a:solidFill>
        <a:ln>
          <a:noFill/>
        </a:ln>
        <a:effectLst/>
      </dsp:spPr>
      <dsp:style>
        <a:lnRef idx="0">
          <a:scrgbClr r="0" g="0" b="0"/>
        </a:lnRef>
        <a:fillRef idx="1">
          <a:scrgbClr r="0" g="0" b="0"/>
        </a:fillRef>
        <a:effectRef idx="0">
          <a:scrgbClr r="0" g="0" b="0"/>
        </a:effectRef>
        <a:fontRef idx="minor">
          <a:schemeClr val="lt1"/>
        </a:fontRef>
      </dsp:style>
    </dsp:sp>
    <dsp:sp modelId="{C6DD5C3B-F023-4979-B37C-F12BED940E6E}">
      <dsp:nvSpPr>
        <dsp:cNvPr id="0" name=""/>
        <dsp:cNvSpPr/>
      </dsp:nvSpPr>
      <dsp:spPr>
        <a:xfrm>
          <a:off x="6897232" y="2119137"/>
          <a:ext cx="1539954" cy="1180392"/>
        </a:xfrm>
        <a:prstGeom prst="ellipse">
          <a:avLst/>
        </a:prstGeom>
        <a:noFill/>
        <a:ln w="19050" cap="flat" cmpd="sng" algn="ctr">
          <a:solidFill>
            <a:srgbClr val="008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a:solidFill>
                <a:sysClr val="windowText" lastClr="000000"/>
              </a:solidFill>
              <a:latin typeface="Tw Cen MT"/>
              <a:ea typeface="+mn-ea"/>
              <a:cs typeface="+mn-cs"/>
            </a:rPr>
            <a:t>Phase II Trial</a:t>
          </a:r>
        </a:p>
      </dsp:txBody>
      <dsp:txXfrm>
        <a:off x="7122753" y="2292001"/>
        <a:ext cx="1088912" cy="834664"/>
      </dsp:txXfrm>
    </dsp:sp>
    <dsp:sp modelId="{23F3241F-97F0-4807-A21F-99ABD5753D43}">
      <dsp:nvSpPr>
        <dsp:cNvPr id="0" name=""/>
        <dsp:cNvSpPr/>
      </dsp:nvSpPr>
      <dsp:spPr>
        <a:xfrm rot="10563095">
          <a:off x="7338014" y="3424801"/>
          <a:ext cx="796163" cy="565150"/>
        </a:xfrm>
        <a:prstGeom prst="triangle">
          <a:avLst/>
        </a:prstGeom>
        <a:solidFill>
          <a:srgbClr val="339966"/>
        </a:solidFill>
        <a:ln>
          <a:noFill/>
        </a:ln>
        <a:effectLst/>
      </dsp:spPr>
      <dsp:style>
        <a:lnRef idx="0">
          <a:scrgbClr r="0" g="0" b="0"/>
        </a:lnRef>
        <a:fillRef idx="1">
          <a:scrgbClr r="0" g="0" b="0"/>
        </a:fillRef>
        <a:effectRef idx="0">
          <a:scrgbClr r="0" g="0" b="0"/>
        </a:effectRef>
        <a:fontRef idx="minor">
          <a:schemeClr val="lt1"/>
        </a:fontRef>
      </dsp:style>
    </dsp:sp>
    <dsp:sp modelId="{403511D8-C59D-401A-94DA-020A665A5F8C}">
      <dsp:nvSpPr>
        <dsp:cNvPr id="0" name=""/>
        <dsp:cNvSpPr/>
      </dsp:nvSpPr>
      <dsp:spPr>
        <a:xfrm>
          <a:off x="7033654" y="4095641"/>
          <a:ext cx="1539954" cy="1180392"/>
        </a:xfrm>
        <a:prstGeom prst="ellipse">
          <a:avLst/>
        </a:prstGeom>
        <a:noFill/>
        <a:ln w="19050" cap="flat" cmpd="sng" algn="ctr">
          <a:solidFill>
            <a:srgbClr val="008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a:solidFill>
                <a:sysClr val="windowText" lastClr="000000"/>
              </a:solidFill>
              <a:latin typeface="Tw Cen MT"/>
              <a:ea typeface="+mn-ea"/>
              <a:cs typeface="+mn-cs"/>
            </a:rPr>
            <a:t>Phase III Trial</a:t>
          </a:r>
        </a:p>
      </dsp:txBody>
      <dsp:txXfrm>
        <a:off x="7259175" y="4268505"/>
        <a:ext cx="1088912" cy="834664"/>
      </dsp:txXfrm>
    </dsp:sp>
    <dsp:sp modelId="{BAAE7897-811C-4204-91AA-A73B4D0FA232}">
      <dsp:nvSpPr>
        <dsp:cNvPr id="0" name=""/>
        <dsp:cNvSpPr/>
      </dsp:nvSpPr>
      <dsp:spPr>
        <a:xfrm rot="5400000">
          <a:off x="8653750" y="4403262"/>
          <a:ext cx="796163" cy="565150"/>
        </a:xfrm>
        <a:prstGeom prst="triangle">
          <a:avLst/>
        </a:prstGeom>
        <a:solidFill>
          <a:srgbClr val="339966"/>
        </a:solidFill>
        <a:ln>
          <a:noFill/>
        </a:ln>
        <a:effectLst/>
      </dsp:spPr>
      <dsp:style>
        <a:lnRef idx="0">
          <a:scrgbClr r="0" g="0" b="0"/>
        </a:lnRef>
        <a:fillRef idx="1">
          <a:scrgbClr r="0" g="0" b="0"/>
        </a:fillRef>
        <a:effectRef idx="0">
          <a:scrgbClr r="0" g="0" b="0"/>
        </a:effectRef>
        <a:fontRef idx="minor">
          <a:schemeClr val="lt1"/>
        </a:fontRef>
      </dsp:style>
    </dsp:sp>
    <dsp:sp modelId="{11AD10E7-C2A6-43A2-BCD8-1D9B981289E4}">
      <dsp:nvSpPr>
        <dsp:cNvPr id="0" name=""/>
        <dsp:cNvSpPr/>
      </dsp:nvSpPr>
      <dsp:spPr>
        <a:xfrm>
          <a:off x="9510427" y="4095641"/>
          <a:ext cx="1539954" cy="1180392"/>
        </a:xfrm>
        <a:prstGeom prst="ellipse">
          <a:avLst/>
        </a:prstGeom>
        <a:noFill/>
        <a:ln w="19050" cap="flat" cmpd="sng" algn="ctr">
          <a:solidFill>
            <a:srgbClr val="008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a:solidFill>
                <a:sysClr val="windowText" lastClr="000000"/>
              </a:solidFill>
              <a:latin typeface="Tw Cen MT"/>
              <a:ea typeface="+mn-ea"/>
              <a:cs typeface="+mn-cs"/>
            </a:rPr>
            <a:t>New Drug Application (NDA)</a:t>
          </a:r>
        </a:p>
      </dsp:txBody>
      <dsp:txXfrm>
        <a:off x="9735948" y="4268505"/>
        <a:ext cx="1088912" cy="834664"/>
      </dsp:txXfrm>
    </dsp:sp>
    <dsp:sp modelId="{DB7805FE-33D4-499A-B0B5-3A86BF704EE5}">
      <dsp:nvSpPr>
        <dsp:cNvPr id="0" name=""/>
        <dsp:cNvSpPr/>
      </dsp:nvSpPr>
      <dsp:spPr>
        <a:xfrm>
          <a:off x="9882323" y="3405196"/>
          <a:ext cx="796163" cy="565150"/>
        </a:xfrm>
        <a:prstGeom prst="triangle">
          <a:avLst/>
        </a:prstGeom>
        <a:solidFill>
          <a:srgbClr val="339966"/>
        </a:solidFill>
        <a:ln>
          <a:noFill/>
        </a:ln>
        <a:effectLst/>
      </dsp:spPr>
      <dsp:style>
        <a:lnRef idx="0">
          <a:scrgbClr r="0" g="0" b="0"/>
        </a:lnRef>
        <a:fillRef idx="1">
          <a:scrgbClr r="0" g="0" b="0"/>
        </a:fillRef>
        <a:effectRef idx="0">
          <a:scrgbClr r="0" g="0" b="0"/>
        </a:effectRef>
        <a:fontRef idx="minor">
          <a:schemeClr val="lt1"/>
        </a:fontRef>
      </dsp:style>
    </dsp:sp>
    <dsp:sp modelId="{2F69CC28-3C3C-4E4E-97C8-9B5504B0358E}">
      <dsp:nvSpPr>
        <dsp:cNvPr id="0" name=""/>
        <dsp:cNvSpPr/>
      </dsp:nvSpPr>
      <dsp:spPr>
        <a:xfrm>
          <a:off x="9510427" y="2119137"/>
          <a:ext cx="1539954" cy="1180392"/>
        </a:xfrm>
        <a:prstGeom prst="ellipse">
          <a:avLst/>
        </a:prstGeom>
        <a:noFill/>
        <a:ln w="19050" cap="flat" cmpd="sng" algn="ctr">
          <a:solidFill>
            <a:srgbClr val="008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a:solidFill>
                <a:sysClr val="windowText" lastClr="000000"/>
              </a:solidFill>
              <a:latin typeface="Tw Cen MT"/>
              <a:ea typeface="+mn-ea"/>
              <a:cs typeface="+mn-cs"/>
            </a:rPr>
            <a:t>Product, Marketing,</a:t>
          </a:r>
          <a:r>
            <a:rPr lang="en-US" sz="1600" kern="1200" baseline="0" dirty="0">
              <a:solidFill>
                <a:sysClr val="windowText" lastClr="000000"/>
              </a:solidFill>
              <a:latin typeface="Tw Cen MT"/>
              <a:ea typeface="+mn-ea"/>
              <a:cs typeface="+mn-cs"/>
            </a:rPr>
            <a:t> </a:t>
          </a:r>
          <a:r>
            <a:rPr lang="en-US" sz="1600" kern="1200" dirty="0">
              <a:solidFill>
                <a:sysClr val="windowText" lastClr="000000"/>
              </a:solidFill>
              <a:latin typeface="Tw Cen MT"/>
              <a:ea typeface="+mn-ea"/>
              <a:cs typeface="+mn-cs"/>
            </a:rPr>
            <a:t>Use</a:t>
          </a:r>
        </a:p>
      </dsp:txBody>
      <dsp:txXfrm>
        <a:off x="9735948" y="2292001"/>
        <a:ext cx="1088912" cy="834664"/>
      </dsp:txXfrm>
    </dsp:sp>
    <dsp:sp modelId="{9572662D-5336-44CE-A041-7CA97F49FBB9}">
      <dsp:nvSpPr>
        <dsp:cNvPr id="0" name=""/>
        <dsp:cNvSpPr/>
      </dsp:nvSpPr>
      <dsp:spPr>
        <a:xfrm rot="427507">
          <a:off x="9998208" y="1499685"/>
          <a:ext cx="796163" cy="565150"/>
        </a:xfrm>
        <a:prstGeom prst="triangle">
          <a:avLst/>
        </a:prstGeom>
        <a:solidFill>
          <a:srgbClr val="339966"/>
        </a:solidFill>
        <a:ln>
          <a:noFill/>
        </a:ln>
        <a:effectLst/>
      </dsp:spPr>
      <dsp:style>
        <a:lnRef idx="0">
          <a:scrgbClr r="0" g="0" b="0"/>
        </a:lnRef>
        <a:fillRef idx="1">
          <a:scrgbClr r="0" g="0" b="0"/>
        </a:fillRef>
        <a:effectRef idx="0">
          <a:scrgbClr r="0" g="0" b="0"/>
        </a:effectRef>
        <a:fontRef idx="minor">
          <a:schemeClr val="lt1"/>
        </a:fontRef>
      </dsp:style>
    </dsp:sp>
    <dsp:sp modelId="{E0BAF1B8-32AB-4FE8-9B7E-2EF739A2D75C}">
      <dsp:nvSpPr>
        <dsp:cNvPr id="0" name=""/>
        <dsp:cNvSpPr/>
      </dsp:nvSpPr>
      <dsp:spPr>
        <a:xfrm>
          <a:off x="9741590" y="285290"/>
          <a:ext cx="1536197" cy="1179577"/>
        </a:xfrm>
        <a:prstGeom prst="ellipse">
          <a:avLst/>
        </a:prstGeom>
        <a:noFill/>
        <a:ln w="19050" cap="flat" cmpd="sng" algn="ctr">
          <a:solidFill>
            <a:srgbClr val="008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a:solidFill>
                <a:sysClr val="windowText" lastClr="000000"/>
              </a:solidFill>
              <a:latin typeface="Tw Cen MT"/>
              <a:ea typeface="+mn-ea"/>
              <a:cs typeface="+mn-cs"/>
            </a:rPr>
            <a:t>Phase IV Studies for Expanded Use</a:t>
          </a:r>
        </a:p>
      </dsp:txBody>
      <dsp:txXfrm>
        <a:off x="9966561" y="458035"/>
        <a:ext cx="1086255" cy="8340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937" cy="36648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38180" y="0"/>
            <a:ext cx="4160937" cy="366486"/>
          </a:xfrm>
          <a:prstGeom prst="rect">
            <a:avLst/>
          </a:prstGeom>
        </p:spPr>
        <p:txBody>
          <a:bodyPr vert="horz" lIns="91440" tIns="45720" rIns="91440" bIns="45720" rtlCol="0"/>
          <a:lstStyle>
            <a:lvl1pPr algn="r">
              <a:defRPr sz="1200"/>
            </a:lvl1pPr>
          </a:lstStyle>
          <a:p>
            <a:fld id="{2136AA98-46FE-4D2F-B871-E399F731BAB5}" type="datetimeFigureOut">
              <a:rPr lang="en-US" smtClean="0"/>
              <a:t>4/19/2018</a:t>
            </a:fld>
            <a:endParaRPr lang="en-US"/>
          </a:p>
        </p:txBody>
      </p:sp>
      <p:sp>
        <p:nvSpPr>
          <p:cNvPr id="4" name="Footer Placeholder 3"/>
          <p:cNvSpPr>
            <a:spLocks noGrp="1"/>
          </p:cNvSpPr>
          <p:nvPr>
            <p:ph type="ftr" sz="quarter" idx="2"/>
          </p:nvPr>
        </p:nvSpPr>
        <p:spPr>
          <a:xfrm>
            <a:off x="0" y="6948715"/>
            <a:ext cx="4160937" cy="36648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180" y="6948715"/>
            <a:ext cx="4160937" cy="366485"/>
          </a:xfrm>
          <a:prstGeom prst="rect">
            <a:avLst/>
          </a:prstGeom>
        </p:spPr>
        <p:txBody>
          <a:bodyPr vert="horz" lIns="91440" tIns="45720" rIns="91440" bIns="45720" rtlCol="0" anchor="b"/>
          <a:lstStyle>
            <a:lvl1pPr algn="r">
              <a:defRPr sz="1200"/>
            </a:lvl1pPr>
          </a:lstStyle>
          <a:p>
            <a:fld id="{BAD41AE9-5728-4E44-8B5F-2C0AAD4C9663}" type="slidenum">
              <a:rPr lang="en-US" smtClean="0"/>
              <a:t>‹#›</a:t>
            </a:fld>
            <a:endParaRPr lang="en-US"/>
          </a:p>
        </p:txBody>
      </p:sp>
    </p:spTree>
    <p:extLst>
      <p:ext uri="{BB962C8B-B14F-4D97-AF65-F5344CB8AC3E}">
        <p14:creationId xmlns:p14="http://schemas.microsoft.com/office/powerpoint/2010/main" val="1741619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160520" cy="367030"/>
          </a:xfrm>
          <a:prstGeom prst="rect">
            <a:avLst/>
          </a:prstGeom>
        </p:spPr>
        <p:txBody>
          <a:bodyPr vert="horz" lIns="96624" tIns="48313" rIns="96624" bIns="48313" rtlCol="0"/>
          <a:lstStyle>
            <a:lvl1pPr algn="l">
              <a:defRPr sz="1200"/>
            </a:lvl1pPr>
          </a:lstStyle>
          <a:p>
            <a:endParaRPr lang="en-US" dirty="0"/>
          </a:p>
        </p:txBody>
      </p:sp>
      <p:sp>
        <p:nvSpPr>
          <p:cNvPr id="3" name="Date Placeholder 2"/>
          <p:cNvSpPr>
            <a:spLocks noGrp="1"/>
          </p:cNvSpPr>
          <p:nvPr>
            <p:ph type="dt" idx="1"/>
          </p:nvPr>
        </p:nvSpPr>
        <p:spPr>
          <a:xfrm>
            <a:off x="5438461" y="1"/>
            <a:ext cx="4160520" cy="367030"/>
          </a:xfrm>
          <a:prstGeom prst="rect">
            <a:avLst/>
          </a:prstGeom>
        </p:spPr>
        <p:txBody>
          <a:bodyPr vert="horz" lIns="96624" tIns="48313" rIns="96624" bIns="48313" rtlCol="0"/>
          <a:lstStyle>
            <a:lvl1pPr algn="r">
              <a:defRPr sz="1200"/>
            </a:lvl1pPr>
          </a:lstStyle>
          <a:p>
            <a:fld id="{BD7BDD07-06B1-49C3-8759-2B5938FE5443}" type="datetimeFigureOut">
              <a:rPr lang="en-US" smtClean="0"/>
              <a:t>4/19/2018</a:t>
            </a:fld>
            <a:endParaRPr lang="en-US" dirty="0"/>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24" tIns="48313" rIns="96624" bIns="48313" rtlCol="0" anchor="ctr"/>
          <a:lstStyle/>
          <a:p>
            <a:endParaRPr lang="en-US" dirty="0"/>
          </a:p>
        </p:txBody>
      </p:sp>
      <p:sp>
        <p:nvSpPr>
          <p:cNvPr id="5" name="Notes Placeholder 4"/>
          <p:cNvSpPr>
            <a:spLocks noGrp="1"/>
          </p:cNvSpPr>
          <p:nvPr>
            <p:ph type="body" sz="quarter" idx="3"/>
          </p:nvPr>
        </p:nvSpPr>
        <p:spPr>
          <a:xfrm>
            <a:off x="960121" y="3520440"/>
            <a:ext cx="7680960" cy="2880360"/>
          </a:xfrm>
          <a:prstGeom prst="rect">
            <a:avLst/>
          </a:prstGeom>
        </p:spPr>
        <p:txBody>
          <a:bodyPr vert="horz" lIns="96624" tIns="48313" rIns="96624" bIns="483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948175"/>
            <a:ext cx="4160520" cy="367029"/>
          </a:xfrm>
          <a:prstGeom prst="rect">
            <a:avLst/>
          </a:prstGeom>
        </p:spPr>
        <p:txBody>
          <a:bodyPr vert="horz" lIns="96624" tIns="48313" rIns="96624" bIns="483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5438461" y="6948175"/>
            <a:ext cx="4160520" cy="367029"/>
          </a:xfrm>
          <a:prstGeom prst="rect">
            <a:avLst/>
          </a:prstGeom>
        </p:spPr>
        <p:txBody>
          <a:bodyPr vert="horz" lIns="96624" tIns="48313" rIns="96624" bIns="48313" rtlCol="0" anchor="b"/>
          <a:lstStyle>
            <a:lvl1pPr algn="r">
              <a:defRPr sz="1200"/>
            </a:lvl1pPr>
          </a:lstStyle>
          <a:p>
            <a:fld id="{0C643C14-9977-400B-9F0A-9EEDECFFEC46}" type="slidenum">
              <a:rPr lang="en-US" smtClean="0"/>
              <a:t>‹#›</a:t>
            </a:fld>
            <a:endParaRPr lang="en-US" dirty="0"/>
          </a:p>
        </p:txBody>
      </p:sp>
    </p:spTree>
    <p:extLst>
      <p:ext uri="{BB962C8B-B14F-4D97-AF65-F5344CB8AC3E}">
        <p14:creationId xmlns:p14="http://schemas.microsoft.com/office/powerpoint/2010/main" val="3734786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Non-physician</a:t>
            </a:r>
            <a:r>
              <a:rPr lang="en-US" baseline="0" dirty="0"/>
              <a:t> provider: PA, NP, RN</a:t>
            </a:r>
          </a:p>
          <a:p>
            <a:r>
              <a:rPr lang="en-US" baseline="0" dirty="0"/>
              <a:t>	- CME usage, clinical practice (particularly in sub-specialties as more mid-level providers are sub-specializing).</a:t>
            </a:r>
          </a:p>
          <a:p>
            <a:endParaRPr lang="en-US" baseline="0" dirty="0"/>
          </a:p>
          <a:p>
            <a:r>
              <a:rPr lang="en-US" baseline="0" dirty="0"/>
              <a:t>Educator: program faculty, preceptors</a:t>
            </a:r>
          </a:p>
          <a:p>
            <a:r>
              <a:rPr lang="en-US" baseline="0" dirty="0"/>
              <a:t>	- Provide complicated/challenging material for students, foster the development of analytical skills, develop 	diagnostic skills, and application of knowledge that has been learned. </a:t>
            </a:r>
          </a:p>
          <a:p>
            <a:r>
              <a:rPr lang="en-US" baseline="0" dirty="0"/>
              <a:t>	- PA program and NP program will be piloting an inter-professional program this summer for case-based 	learning, and application of case reports are the main focus of this program.</a:t>
            </a:r>
          </a:p>
          <a:p>
            <a:endParaRPr lang="en-US" baseline="0" dirty="0"/>
          </a:p>
          <a:p>
            <a:r>
              <a:rPr lang="en-US" baseline="0" dirty="0"/>
              <a:t>Student:</a:t>
            </a:r>
          </a:p>
          <a:p>
            <a:r>
              <a:rPr lang="en-US" baseline="0" dirty="0"/>
              <a:t>	- Application of knowledge learned, integration of all aspects of clinical practice (medical history, physical 	exam, clinical </a:t>
            </a:r>
            <a:r>
              <a:rPr lang="en-US" baseline="0" dirty="0" err="1"/>
              <a:t>medicin</a:t>
            </a:r>
            <a:r>
              <a:rPr lang="en-US" baseline="0" dirty="0"/>
              <a:t>, pathophysiology, pharmacology, and research.</a:t>
            </a:r>
          </a:p>
          <a:p>
            <a:endParaRPr lang="en-US" baseline="0" dirty="0"/>
          </a:p>
          <a:p>
            <a:r>
              <a:rPr lang="en-US" baseline="0" dirty="0"/>
              <a:t>Researcher:</a:t>
            </a:r>
          </a:p>
          <a:p>
            <a:r>
              <a:rPr lang="en-US" baseline="0" dirty="0"/>
              <a:t>	- While not generally regarded as a “research-intensive” role, mid-level providers are often co-authors on 	many publications, as well as primary authors of original research.</a:t>
            </a:r>
          </a:p>
          <a:p>
            <a:r>
              <a:rPr lang="en-US" baseline="0" dirty="0"/>
              <a:t>	- Mid-level providers are often employed through research studies to assist in developing, running, and 	writing for publication, and case reports can be beneficial in developing the skills to accomplish these tasks.</a:t>
            </a:r>
            <a:endParaRPr lang="en-US" dirty="0"/>
          </a:p>
        </p:txBody>
      </p:sp>
      <p:sp>
        <p:nvSpPr>
          <p:cNvPr id="4" name="Slide Number Placeholder 3"/>
          <p:cNvSpPr>
            <a:spLocks noGrp="1"/>
          </p:cNvSpPr>
          <p:nvPr>
            <p:ph type="sldNum" sz="quarter" idx="10"/>
          </p:nvPr>
        </p:nvSpPr>
        <p:spPr/>
        <p:txBody>
          <a:bodyPr/>
          <a:lstStyle/>
          <a:p>
            <a:fld id="{0C643C14-9977-400B-9F0A-9EEDECFFEC46}" type="slidenum">
              <a:rPr lang="en-US" smtClean="0"/>
              <a:t>24</a:t>
            </a:fld>
            <a:endParaRPr lang="en-US" dirty="0"/>
          </a:p>
        </p:txBody>
      </p:sp>
    </p:spTree>
    <p:extLst>
      <p:ext uri="{BB962C8B-B14F-4D97-AF65-F5344CB8AC3E}">
        <p14:creationId xmlns:p14="http://schemas.microsoft.com/office/powerpoint/2010/main" val="3182046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Master" Target="../slideMasters/slideMaster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1"/>
            <a:ext cx="10515600" cy="777875"/>
          </a:xfrm>
        </p:spPr>
        <p:txBody>
          <a:bodyPr>
            <a:normAutofit/>
          </a:bodyPr>
          <a:lstStyle>
            <a:lvl1pPr>
              <a:defRPr sz="3600" cap="none"/>
            </a:lvl1pPr>
          </a:lstStyle>
          <a:p>
            <a:r>
              <a:rPr lang="en-US" dirty="0"/>
              <a:t>Click to edit Master title style</a:t>
            </a:r>
          </a:p>
        </p:txBody>
      </p:sp>
      <p:sp>
        <p:nvSpPr>
          <p:cNvPr id="3" name="Slide Number Placeholder 2"/>
          <p:cNvSpPr>
            <a:spLocks noGrp="1"/>
          </p:cNvSpPr>
          <p:nvPr>
            <p:ph type="sldNum" sz="quarter" idx="10"/>
          </p:nvPr>
        </p:nvSpPr>
        <p:spPr>
          <a:xfrm>
            <a:off x="8610600" y="6489092"/>
            <a:ext cx="2743200" cy="365125"/>
          </a:xfrm>
          <a:prstGeom prst="rect">
            <a:avLst/>
          </a:prstGeom>
        </p:spPr>
        <p:txBody>
          <a:bodyPr/>
          <a:lstStyle>
            <a:lvl1pPr>
              <a:defRPr lang="en-US" smtClean="0"/>
            </a:lvl1pPr>
          </a:lstStyle>
          <a:p>
            <a:fld id="{A52D293A-E400-4D04-BE5E-352B144E24F6}" type="slidenum">
              <a:rPr>
                <a:solidFill>
                  <a:prstClr val="black">
                    <a:tint val="75000"/>
                  </a:prstClr>
                </a:solidFill>
              </a:rPr>
              <a:pPr/>
              <a:t>‹#›</a:t>
            </a:fld>
            <a:endParaRPr dirty="0">
              <a:solidFill>
                <a:prstClr val="black">
                  <a:tint val="75000"/>
                </a:prstClr>
              </a:solidFill>
            </a:endParaRPr>
          </a:p>
        </p:txBody>
      </p:sp>
      <p:sp>
        <p:nvSpPr>
          <p:cNvPr id="5" name="Text Placeholder 4"/>
          <p:cNvSpPr>
            <a:spLocks noGrp="1"/>
          </p:cNvSpPr>
          <p:nvPr>
            <p:ph type="body" sz="quarter" idx="11"/>
          </p:nvPr>
        </p:nvSpPr>
        <p:spPr>
          <a:xfrm>
            <a:off x="812800" y="1760538"/>
            <a:ext cx="10566400" cy="4437062"/>
          </a:xfrm>
          <a:prstGeom prst="rect">
            <a:avLst/>
          </a:prstGeom>
        </p:spPr>
        <p:txBody>
          <a:bodyPr/>
          <a:lstStyle>
            <a:lvl2pPr marL="685800" indent="-228600">
              <a:buFont typeface="Calibri" panose="020F0502020204030204" pitchFamily="34" charset="0"/>
              <a:buChar char="̶"/>
              <a:defRPr/>
            </a:lvl2pPr>
            <a:lvl4pPr marL="1600200" indent="-228600">
              <a:buFont typeface="Calibri" panose="020F050202020403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Нижний колонтитул 5"/>
          <p:cNvSpPr>
            <a:spLocks noGrp="1"/>
          </p:cNvSpPr>
          <p:nvPr>
            <p:ph type="ftr" sz="quarter" idx="13"/>
          </p:nvPr>
        </p:nvSpPr>
        <p:spPr>
          <a:xfrm>
            <a:off x="4038600" y="6489092"/>
            <a:ext cx="4114800" cy="365125"/>
          </a:xfrm>
          <a:prstGeom prst="rect">
            <a:avLst/>
          </a:prstGeom>
        </p:spPr>
        <p:txBody>
          <a:bodyPr/>
          <a:lstStyle>
            <a:lvl1pPr algn="ctr">
              <a:defRPr sz="1050">
                <a:solidFill>
                  <a:srgbClr val="6E3E93"/>
                </a:solidFill>
              </a:defRPr>
            </a:lvl1pPr>
          </a:lstStyle>
          <a:p>
            <a:r>
              <a:rPr lang="en-US" dirty="0"/>
              <a:t>Confidential</a:t>
            </a:r>
            <a:endParaRPr lang="ru-RU"/>
          </a:p>
        </p:txBody>
      </p:sp>
      <p:sp>
        <p:nvSpPr>
          <p:cNvPr id="8" name="Rounded Rectangle 7"/>
          <p:cNvSpPr/>
          <p:nvPr userDrawn="1"/>
        </p:nvSpPr>
        <p:spPr>
          <a:xfrm>
            <a:off x="0" y="1066800"/>
            <a:ext cx="12192000" cy="152400"/>
          </a:xfrm>
          <a:prstGeom prst="roundRect">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C1026"/>
              </a:solidFill>
            </a:endParaRPr>
          </a:p>
        </p:txBody>
      </p:sp>
    </p:spTree>
    <p:extLst>
      <p:ext uri="{BB962C8B-B14F-4D97-AF65-F5344CB8AC3E}">
        <p14:creationId xmlns:p14="http://schemas.microsoft.com/office/powerpoint/2010/main" val="364634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F1180E-DAD3-4121-826C-87404194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5300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777875"/>
          </a:xfr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F1180E-DAD3-4121-826C-874041940C0C}" type="slidenum">
              <a:rPr lang="en-US" smtClean="0">
                <a:solidFill>
                  <a:prstClr val="black">
                    <a:tint val="75000"/>
                  </a:prstClr>
                </a:solidFill>
              </a:rPr>
              <a:pPr/>
              <a:t>‹#›</a:t>
            </a:fld>
            <a:endParaRPr lang="en-US" dirty="0">
              <a:solidFill>
                <a:prstClr val="black">
                  <a:tint val="75000"/>
                </a:prstClr>
              </a:solidFill>
            </a:endParaRPr>
          </a:p>
        </p:txBody>
      </p:sp>
      <p:sp>
        <p:nvSpPr>
          <p:cNvPr id="8" name="Rounded Rectangle 7"/>
          <p:cNvSpPr/>
          <p:nvPr userDrawn="1"/>
        </p:nvSpPr>
        <p:spPr>
          <a:xfrm>
            <a:off x="0" y="1143000"/>
            <a:ext cx="12192000" cy="152400"/>
          </a:xfrm>
          <a:prstGeom prst="roundRect">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C1026"/>
              </a:solidFill>
            </a:endParaRPr>
          </a:p>
        </p:txBody>
      </p:sp>
    </p:spTree>
    <p:extLst>
      <p:ext uri="{BB962C8B-B14F-4D97-AF65-F5344CB8AC3E}">
        <p14:creationId xmlns:p14="http://schemas.microsoft.com/office/powerpoint/2010/main" val="2333924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701675"/>
          </a:xfrm>
        </p:spPr>
        <p:txBody>
          <a:bodyPr/>
          <a:lstStyle/>
          <a:p>
            <a:r>
              <a:rPr lang="en-US" dirty="0"/>
              <a:t>Click to edit Master title style</a:t>
            </a:r>
          </a:p>
        </p:txBody>
      </p:sp>
      <p:sp>
        <p:nvSpPr>
          <p:cNvPr id="3" name="Content Placeholder 2"/>
          <p:cNvSpPr>
            <a:spLocks noGrp="1"/>
          </p:cNvSpPr>
          <p:nvPr>
            <p:ph sz="half" idx="1"/>
          </p:nvPr>
        </p:nvSpPr>
        <p:spPr>
          <a:xfrm>
            <a:off x="838200" y="1825625"/>
            <a:ext cx="515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1F1180E-DAD3-4121-826C-874041940C0C}" type="slidenum">
              <a:rPr lang="en-US" smtClean="0">
                <a:solidFill>
                  <a:prstClr val="black">
                    <a:tint val="75000"/>
                  </a:prstClr>
                </a:solidFill>
              </a:rPr>
              <a:pPr/>
              <a:t>‹#›</a:t>
            </a:fld>
            <a:endParaRPr lang="en-US" dirty="0">
              <a:solidFill>
                <a:prstClr val="black">
                  <a:tint val="75000"/>
                </a:prstClr>
              </a:solidFill>
            </a:endParaRPr>
          </a:p>
        </p:txBody>
      </p:sp>
      <p:sp>
        <p:nvSpPr>
          <p:cNvPr id="8" name="Rounded Rectangle 7"/>
          <p:cNvSpPr/>
          <p:nvPr userDrawn="1"/>
        </p:nvSpPr>
        <p:spPr>
          <a:xfrm>
            <a:off x="0" y="1143000"/>
            <a:ext cx="12192000" cy="152400"/>
          </a:xfrm>
          <a:prstGeom prst="roundRect">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C1026"/>
              </a:solidFill>
            </a:endParaRPr>
          </a:p>
        </p:txBody>
      </p:sp>
    </p:spTree>
    <p:extLst>
      <p:ext uri="{BB962C8B-B14F-4D97-AF65-F5344CB8AC3E}">
        <p14:creationId xmlns:p14="http://schemas.microsoft.com/office/powerpoint/2010/main" val="3807462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1F1180E-DAD3-4121-826C-874041940C0C}"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838200" y="365130"/>
            <a:ext cx="10515600" cy="625475"/>
          </a:xfrm>
        </p:spPr>
        <p:txBody>
          <a:bodyPr/>
          <a:lstStyle>
            <a:lvl1pPr>
              <a:defRPr cap="none"/>
            </a:lvl1pPr>
          </a:lstStyle>
          <a:p>
            <a:r>
              <a:rPr lang="en-US" dirty="0"/>
              <a:t>Click to edit Master title style</a:t>
            </a:r>
          </a:p>
        </p:txBody>
      </p:sp>
      <p:sp>
        <p:nvSpPr>
          <p:cNvPr id="7" name="Rounded Rectangle 6"/>
          <p:cNvSpPr/>
          <p:nvPr userDrawn="1"/>
        </p:nvSpPr>
        <p:spPr>
          <a:xfrm>
            <a:off x="0" y="1066800"/>
            <a:ext cx="12192000" cy="152400"/>
          </a:xfrm>
          <a:prstGeom prst="roundRect">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C1026"/>
              </a:solidFill>
            </a:endParaRPr>
          </a:p>
        </p:txBody>
      </p:sp>
    </p:spTree>
    <p:extLst>
      <p:ext uri="{BB962C8B-B14F-4D97-AF65-F5344CB8AC3E}">
        <p14:creationId xmlns:p14="http://schemas.microsoft.com/office/powerpoint/2010/main" val="1318364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94201"/>
            <a:ext cx="10515600" cy="1325563"/>
          </a:xfrm>
        </p:spPr>
        <p:txBody>
          <a:bodyPr/>
          <a:lstStyle/>
          <a:p>
            <a:r>
              <a:rPr lang="en-US"/>
              <a:t>Click to edit Master title style</a:t>
            </a:r>
            <a:endParaRPr lang="ru-RU"/>
          </a:p>
        </p:txBody>
      </p:sp>
      <p:sp>
        <p:nvSpPr>
          <p:cNvPr id="3" name="Текст 2"/>
          <p:cNvSpPr>
            <a:spLocks noGrp="1"/>
          </p:cNvSpPr>
          <p:nvPr>
            <p:ph type="body" idx="1"/>
          </p:nvPr>
        </p:nvSpPr>
        <p:spPr>
          <a:xfrm>
            <a:off x="839789" y="1681163"/>
            <a:ext cx="5217539"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Объект 3"/>
          <p:cNvSpPr>
            <a:spLocks noGrp="1"/>
          </p:cNvSpPr>
          <p:nvPr>
            <p:ph sz="half" idx="2"/>
          </p:nvPr>
        </p:nvSpPr>
        <p:spPr>
          <a:xfrm>
            <a:off x="839789" y="2505075"/>
            <a:ext cx="5217539"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Текст 4"/>
          <p:cNvSpPr>
            <a:spLocks noGrp="1"/>
          </p:cNvSpPr>
          <p:nvPr>
            <p:ph type="body" sz="quarter" idx="3"/>
          </p:nvPr>
        </p:nvSpPr>
        <p:spPr>
          <a:xfrm>
            <a:off x="6172203" y="1681163"/>
            <a:ext cx="51831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Объект 5"/>
          <p:cNvSpPr>
            <a:spLocks noGrp="1"/>
          </p:cNvSpPr>
          <p:nvPr>
            <p:ph sz="quarter" idx="4"/>
          </p:nvPr>
        </p:nvSpPr>
        <p:spPr>
          <a:xfrm>
            <a:off x="6172203"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9" name="Номер слайда 8"/>
          <p:cNvSpPr>
            <a:spLocks noGrp="1"/>
          </p:cNvSpPr>
          <p:nvPr>
            <p:ph type="sldNum" sz="quarter" idx="12"/>
          </p:nvPr>
        </p:nvSpPr>
        <p:spPr>
          <a:xfrm>
            <a:off x="8610600" y="6492884"/>
            <a:ext cx="2743200" cy="365125"/>
          </a:xfrm>
          <a:prstGeom prst="rect">
            <a:avLst/>
          </a:prstGeom>
        </p:spPr>
        <p:txBody>
          <a:bodyPr/>
          <a:lstStyle/>
          <a:p>
            <a:fld id="{EF0067C5-9A2C-4849-82B0-B64C19679514}" type="slidenum">
              <a:rPr lang="en-US" smtClean="0">
                <a:solidFill>
                  <a:prstClr val="black">
                    <a:tint val="75000"/>
                  </a:prstClr>
                </a:solidFill>
              </a:rPr>
              <a:pPr/>
              <a:t>‹#›</a:t>
            </a:fld>
            <a:endParaRPr lang="en-US" dirty="0">
              <a:solidFill>
                <a:prstClr val="black">
                  <a:tint val="75000"/>
                </a:prstClr>
              </a:solidFill>
            </a:endParaRPr>
          </a:p>
        </p:txBody>
      </p:sp>
      <p:sp>
        <p:nvSpPr>
          <p:cNvPr id="10" name="Дата 4"/>
          <p:cNvSpPr>
            <a:spLocks noGrp="1"/>
          </p:cNvSpPr>
          <p:nvPr>
            <p:ph type="dt" sz="half" idx="10"/>
          </p:nvPr>
        </p:nvSpPr>
        <p:spPr>
          <a:xfrm>
            <a:off x="838200" y="6492884"/>
            <a:ext cx="2743200" cy="365125"/>
          </a:xfrm>
          <a:prstGeom prst="rect">
            <a:avLst/>
          </a:prstGeom>
        </p:spPr>
        <p:txBody>
          <a:bodyPr/>
          <a:lstStyle>
            <a:lvl1pPr>
              <a:defRPr sz="900">
                <a:solidFill>
                  <a:srgbClr val="6E3E93"/>
                </a:solidFill>
              </a:defRPr>
            </a:lvl1pPr>
          </a:lstStyle>
          <a:p>
            <a:pPr fontAlgn="base">
              <a:spcBef>
                <a:spcPct val="0"/>
              </a:spcBef>
              <a:spcAft>
                <a:spcPct val="0"/>
              </a:spcAft>
            </a:pPr>
            <a:endParaRPr lang="en-US" dirty="0">
              <a:latin typeface="Arial" charset="0"/>
            </a:endParaRPr>
          </a:p>
        </p:txBody>
      </p:sp>
      <p:sp>
        <p:nvSpPr>
          <p:cNvPr id="11" name="Нижний колонтитул 5"/>
          <p:cNvSpPr>
            <a:spLocks noGrp="1"/>
          </p:cNvSpPr>
          <p:nvPr>
            <p:ph type="ftr" sz="quarter" idx="11"/>
          </p:nvPr>
        </p:nvSpPr>
        <p:spPr>
          <a:xfrm>
            <a:off x="4038600" y="6492884"/>
            <a:ext cx="4114800" cy="365125"/>
          </a:xfrm>
          <a:prstGeom prst="rect">
            <a:avLst/>
          </a:prstGeom>
        </p:spPr>
        <p:txBody>
          <a:bodyPr/>
          <a:lstStyle>
            <a:lvl1pPr>
              <a:defRPr sz="900">
                <a:solidFill>
                  <a:srgbClr val="6E3E93"/>
                </a:solidFill>
              </a:defRPr>
            </a:lvl1pPr>
          </a:lstStyle>
          <a:p>
            <a:endParaRPr lang="en-US" dirty="0"/>
          </a:p>
        </p:txBody>
      </p:sp>
    </p:spTree>
    <p:extLst>
      <p:ext uri="{BB962C8B-B14F-4D97-AF65-F5344CB8AC3E}">
        <p14:creationId xmlns:p14="http://schemas.microsoft.com/office/powerpoint/2010/main" val="1519679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3"/>
            <a:ext cx="10515600" cy="2852737"/>
          </a:xfrm>
        </p:spPr>
        <p:txBody>
          <a:bodyPr anchor="b"/>
          <a:lstStyle>
            <a:lvl1pPr>
              <a:defRPr sz="4500"/>
            </a:lvl1pPr>
          </a:lstStyle>
          <a:p>
            <a:r>
              <a:rPr lang="en-US"/>
              <a:t>Click to edit Master title style</a:t>
            </a:r>
            <a:endParaRPr lang="ru-RU" dirty="0"/>
          </a:p>
        </p:txBody>
      </p:sp>
      <p:sp>
        <p:nvSpPr>
          <p:cNvPr id="3" name="Текст 2"/>
          <p:cNvSpPr>
            <a:spLocks noGrp="1"/>
          </p:cNvSpPr>
          <p:nvPr>
            <p:ph type="body" idx="1"/>
          </p:nvPr>
        </p:nvSpPr>
        <p:spPr>
          <a:xfrm>
            <a:off x="831851" y="4589473"/>
            <a:ext cx="105156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Номер слайда 5"/>
          <p:cNvSpPr>
            <a:spLocks noGrp="1"/>
          </p:cNvSpPr>
          <p:nvPr>
            <p:ph type="sldNum" sz="quarter" idx="12"/>
          </p:nvPr>
        </p:nvSpPr>
        <p:spPr>
          <a:xfrm>
            <a:off x="8610600" y="6481718"/>
            <a:ext cx="2743200" cy="365125"/>
          </a:xfrm>
          <a:prstGeom prst="rect">
            <a:avLst/>
          </a:prstGeom>
        </p:spPr>
        <p:txBody>
          <a:bodyPr/>
          <a:lstStyle/>
          <a:p>
            <a:fld id="{0974D8B4-4204-4409-BA3F-76AC6F052AAD}" type="slidenum">
              <a:rPr lang="ru-RU">
                <a:solidFill>
                  <a:prstClr val="black">
                    <a:tint val="75000"/>
                  </a:prstClr>
                </a:solidFill>
              </a:rPr>
              <a:pPr/>
              <a:t>‹#›</a:t>
            </a:fld>
            <a:endParaRPr lang="ru-RU">
              <a:solidFill>
                <a:prstClr val="black">
                  <a:tint val="75000"/>
                </a:prstClr>
              </a:solidFill>
            </a:endParaRPr>
          </a:p>
        </p:txBody>
      </p:sp>
      <p:sp>
        <p:nvSpPr>
          <p:cNvPr id="7" name="Дата 4"/>
          <p:cNvSpPr>
            <a:spLocks noGrp="1"/>
          </p:cNvSpPr>
          <p:nvPr>
            <p:ph type="dt" sz="half" idx="10"/>
          </p:nvPr>
        </p:nvSpPr>
        <p:spPr>
          <a:xfrm>
            <a:off x="838200" y="6481718"/>
            <a:ext cx="2743200" cy="365125"/>
          </a:xfrm>
          <a:prstGeom prst="rect">
            <a:avLst/>
          </a:prstGeom>
        </p:spPr>
        <p:txBody>
          <a:bodyPr/>
          <a:lstStyle>
            <a:lvl1pPr>
              <a:defRPr sz="900">
                <a:solidFill>
                  <a:srgbClr val="6E3E93"/>
                </a:solidFill>
              </a:defRPr>
            </a:lvl1pPr>
          </a:lstStyle>
          <a:p>
            <a:pPr fontAlgn="base">
              <a:spcBef>
                <a:spcPct val="0"/>
              </a:spcBef>
              <a:spcAft>
                <a:spcPct val="0"/>
              </a:spcAft>
            </a:pPr>
            <a:fld id="{2075AEFF-6BC5-413B-9019-9E5488FAC450}" type="datetime1">
              <a:rPr lang="en-US" smtClean="0">
                <a:latin typeface="Arial" charset="0"/>
              </a:rPr>
              <a:pPr fontAlgn="base">
                <a:spcBef>
                  <a:spcPct val="0"/>
                </a:spcBef>
                <a:spcAft>
                  <a:spcPct val="0"/>
                </a:spcAft>
              </a:pPr>
              <a:t>4/19/2018</a:t>
            </a:fld>
            <a:endParaRPr lang="ru-RU">
              <a:latin typeface="Arial" charset="0"/>
            </a:endParaRPr>
          </a:p>
        </p:txBody>
      </p:sp>
      <p:sp>
        <p:nvSpPr>
          <p:cNvPr id="8" name="Нижний колонтитул 5"/>
          <p:cNvSpPr>
            <a:spLocks noGrp="1"/>
          </p:cNvSpPr>
          <p:nvPr>
            <p:ph type="ftr" sz="quarter" idx="11"/>
          </p:nvPr>
        </p:nvSpPr>
        <p:spPr>
          <a:xfrm>
            <a:off x="4038600" y="6481718"/>
            <a:ext cx="4114800" cy="365125"/>
          </a:xfrm>
          <a:prstGeom prst="rect">
            <a:avLst/>
          </a:prstGeom>
        </p:spPr>
        <p:txBody>
          <a:bodyPr/>
          <a:lstStyle>
            <a:lvl1pPr>
              <a:defRPr sz="900">
                <a:solidFill>
                  <a:srgbClr val="6E3E93"/>
                </a:solidFill>
              </a:defRPr>
            </a:lvl1pPr>
          </a:lstStyle>
          <a:p>
            <a:endParaRPr lang="ru-RU"/>
          </a:p>
        </p:txBody>
      </p:sp>
    </p:spTree>
    <p:extLst>
      <p:ext uri="{BB962C8B-B14F-4D97-AF65-F5344CB8AC3E}">
        <p14:creationId xmlns:p14="http://schemas.microsoft.com/office/powerpoint/2010/main" val="1806807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610600" y="6481718"/>
            <a:ext cx="2743200" cy="365125"/>
          </a:xfrm>
          <a:prstGeom prst="rect">
            <a:avLst/>
          </a:prstGeom>
        </p:spPr>
        <p:txBody>
          <a:bodyPr/>
          <a:lstStyle/>
          <a:p>
            <a:fld id="{0974D8B4-4204-4409-BA3F-76AC6F052AAD}" type="slidenum">
              <a:rPr lang="ru-RU" smtClean="0">
                <a:solidFill>
                  <a:prstClr val="black">
                    <a:tint val="75000"/>
                  </a:prstClr>
                </a:solidFill>
              </a:rPr>
              <a:pPr/>
              <a:t>‹#›</a:t>
            </a:fld>
            <a:endParaRPr lang="ru-RU">
              <a:solidFill>
                <a:prstClr val="black">
                  <a:tint val="75000"/>
                </a:prstClr>
              </a:solidFill>
            </a:endParaRPr>
          </a:p>
        </p:txBody>
      </p:sp>
      <p:sp>
        <p:nvSpPr>
          <p:cNvPr id="6" name="Дата 4"/>
          <p:cNvSpPr>
            <a:spLocks noGrp="1"/>
          </p:cNvSpPr>
          <p:nvPr>
            <p:ph type="dt" sz="half" idx="10"/>
          </p:nvPr>
        </p:nvSpPr>
        <p:spPr>
          <a:xfrm>
            <a:off x="838200" y="6481718"/>
            <a:ext cx="2743200" cy="365125"/>
          </a:xfrm>
          <a:prstGeom prst="rect">
            <a:avLst/>
          </a:prstGeom>
        </p:spPr>
        <p:txBody>
          <a:bodyPr/>
          <a:lstStyle>
            <a:lvl1pPr>
              <a:defRPr sz="900">
                <a:solidFill>
                  <a:srgbClr val="6E3E93"/>
                </a:solidFill>
              </a:defRPr>
            </a:lvl1pPr>
          </a:lstStyle>
          <a:p>
            <a:pPr fontAlgn="base">
              <a:spcBef>
                <a:spcPct val="0"/>
              </a:spcBef>
              <a:spcAft>
                <a:spcPct val="0"/>
              </a:spcAft>
            </a:pPr>
            <a:endParaRPr lang="ru-RU">
              <a:latin typeface="Arial" charset="0"/>
            </a:endParaRPr>
          </a:p>
        </p:txBody>
      </p:sp>
      <p:sp>
        <p:nvSpPr>
          <p:cNvPr id="7" name="Нижний колонтитул 5"/>
          <p:cNvSpPr>
            <a:spLocks noGrp="1"/>
          </p:cNvSpPr>
          <p:nvPr>
            <p:ph type="ftr" sz="quarter" idx="11"/>
          </p:nvPr>
        </p:nvSpPr>
        <p:spPr>
          <a:xfrm>
            <a:off x="4038600" y="6481718"/>
            <a:ext cx="4114800" cy="365125"/>
          </a:xfrm>
          <a:prstGeom prst="rect">
            <a:avLst/>
          </a:prstGeom>
        </p:spPr>
        <p:txBody>
          <a:bodyPr/>
          <a:lstStyle>
            <a:lvl1pPr>
              <a:defRPr sz="900">
                <a:solidFill>
                  <a:srgbClr val="6E3E93"/>
                </a:solidFill>
              </a:defRPr>
            </a:lvl1pPr>
          </a:lstStyle>
          <a:p>
            <a:endParaRPr lang="ru-RU" dirty="0"/>
          </a:p>
        </p:txBody>
      </p:sp>
    </p:spTree>
    <p:extLst>
      <p:ext uri="{BB962C8B-B14F-4D97-AF65-F5344CB8AC3E}">
        <p14:creationId xmlns:p14="http://schemas.microsoft.com/office/powerpoint/2010/main" val="1562613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1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Title 7"/>
          <p:cNvSpPr>
            <a:spLocks noGrp="1"/>
          </p:cNvSpPr>
          <p:nvPr>
            <p:ph type="ctrTitle"/>
          </p:nvPr>
        </p:nvSpPr>
        <p:spPr>
          <a:xfrm>
            <a:off x="314961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16FC1D3-E176-4FFC-9860-9D2949947E43}" type="datetime1">
              <a:rPr kumimoji="0" lang="en-US" sz="2000" b="0"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4/19/2018</a:t>
            </a:fld>
            <a:endParaRPr kumimoji="0" lang="en-US" sz="20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7" name="Footer Placeholder 16"/>
          <p:cNvSpPr>
            <a:spLocks noGrp="1"/>
          </p:cNvSpPr>
          <p:nvPr>
            <p:ph type="ftr" sz="quarter" idx="11"/>
          </p:nvPr>
        </p:nvSpPr>
        <p:spPr>
          <a:xfrm>
            <a:off x="2780534" y="236559"/>
            <a:ext cx="7823200" cy="365125"/>
          </a:xfrm>
        </p:spPr>
        <p:txBody>
          <a:bodyPr/>
          <a:lstStyle>
            <a:lvl1pPr algn="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EBDDC3"/>
              </a:solidFill>
              <a:effectLst/>
              <a:uLnTx/>
              <a:uFillTx/>
              <a:latin typeface="Tw Cen MT"/>
              <a:ea typeface="+mn-ea"/>
              <a:cs typeface="+mn-cs"/>
            </a:endParaRPr>
          </a:p>
        </p:txBody>
      </p:sp>
      <p:sp>
        <p:nvSpPr>
          <p:cNvPr id="29" name="Slide Number Placeholder 28"/>
          <p:cNvSpPr>
            <a:spLocks noGrp="1"/>
          </p:cNvSpPr>
          <p:nvPr>
            <p:ph type="sldNum" sz="quarter" idx="12"/>
          </p:nvPr>
        </p:nvSpPr>
        <p:spPr>
          <a:xfrm>
            <a:off x="10668010" y="228600"/>
            <a:ext cx="1117600" cy="381000"/>
          </a:xfrm>
        </p:spPr>
        <p:txBody>
          <a:bodyPr/>
          <a:lstStyle>
            <a:lvl1pPr>
              <a:defRPr>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4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EBDDC3"/>
              </a:solidFill>
              <a:effectLst/>
              <a:uLnTx/>
              <a:uFillTx/>
              <a:latin typeface="Tw Cen MT"/>
              <a:ea typeface="+mn-ea"/>
              <a:cs typeface="+mn-cs"/>
            </a:endParaRPr>
          </a:p>
        </p:txBody>
      </p:sp>
    </p:spTree>
    <p:extLst>
      <p:ext uri="{BB962C8B-B14F-4D97-AF65-F5344CB8AC3E}">
        <p14:creationId xmlns:p14="http://schemas.microsoft.com/office/powerpoint/2010/main" val="331380884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823B28-0A22-4A61-AABE-F863DA713D25}"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4/19/2018</a:t>
            </a:fld>
            <a:endParaRPr kumimoji="0" lang="en-US" sz="1400" b="0" i="0" u="none" strike="noStrike" kern="1200" cap="none" spc="0" normalizeH="0" baseline="0" noProof="0" dirty="0">
              <a:ln>
                <a:noFill/>
              </a:ln>
              <a:solidFill>
                <a:srgbClr val="775F55"/>
              </a:solidFill>
              <a:effectLst/>
              <a:uLnTx/>
              <a:uFillTx/>
              <a:latin typeface="Tw Cen MT"/>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75F55"/>
              </a:solidFill>
              <a:effectLst/>
              <a:uLnTx/>
              <a:uFillTx/>
              <a:latin typeface="Tw Cen MT"/>
              <a:ea typeface="+mn-ea"/>
              <a:cs typeface="+mn-cs"/>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184888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1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1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182881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4F4CF6-0F1C-4BD5-86DF-8FFCDFB59A18}"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4/19/2018</a:t>
            </a:fld>
            <a:endParaRPr kumimoji="0" lang="en-US" sz="1400" b="0" i="0" u="none" strike="noStrike" kern="1200" cap="none" spc="0" normalizeH="0" baseline="0" noProof="0" dirty="0">
              <a:ln>
                <a:noFill/>
              </a:ln>
              <a:solidFill>
                <a:srgbClr val="775F55"/>
              </a:solidFill>
              <a:effectLst/>
              <a:uLnTx/>
              <a:uFillTx/>
              <a:latin typeface="Tw Cen MT"/>
              <a:ea typeface="+mn-ea"/>
              <a:cs typeface="+mn-cs"/>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2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40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14" name="Footer Placeholder 13"/>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75F55"/>
              </a:solidFill>
              <a:effectLst/>
              <a:uLnTx/>
              <a:uFillTx/>
              <a:latin typeface="Tw Cen MT"/>
              <a:ea typeface="+mn-ea"/>
              <a:cs typeface="+mn-cs"/>
            </a:endParaRPr>
          </a:p>
        </p:txBody>
      </p:sp>
    </p:spTree>
    <p:extLst>
      <p:ext uri="{BB962C8B-B14F-4D97-AF65-F5344CB8AC3E}">
        <p14:creationId xmlns:p14="http://schemas.microsoft.com/office/powerpoint/2010/main" val="313137882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F1180E-DAD3-4121-826C-874041940C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0183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7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471A864-AC7D-4A80-85B4-58F515C97F33}"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4/19/2018</a:t>
            </a:fld>
            <a:endParaRPr kumimoji="0" lang="en-US" sz="1400" b="0" i="0" u="none" strike="noStrike" kern="1200" cap="none" spc="0" normalizeH="0" baseline="0" noProof="0" dirty="0">
              <a:ln>
                <a:noFill/>
              </a:ln>
              <a:solidFill>
                <a:srgbClr val="775F55"/>
              </a:solidFill>
              <a:effectLst/>
              <a:uLnTx/>
              <a:uFillTx/>
              <a:latin typeface="Tw Cen MT"/>
              <a:ea typeface="+mn-ea"/>
              <a:cs typeface="+mn-cs"/>
            </a:endParaRPr>
          </a:p>
        </p:txBody>
      </p:sp>
      <p:sp>
        <p:nvSpPr>
          <p:cNvPr id="10" name="Slide Number Placeholder 9"/>
          <p:cNvSpPr>
            <a:spLocks noGrp="1"/>
          </p:cNvSpPr>
          <p:nvPr>
            <p:ph type="sldNum" sz="quarter" idx="16"/>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12" name="Footer Placeholder 11"/>
          <p:cNvSpPr>
            <a:spLocks noGrp="1"/>
          </p:cNvSpPr>
          <p:nvPr>
            <p:ph type="ftr" sz="quarter" idx="17"/>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75F55"/>
              </a:solidFill>
              <a:effectLst/>
              <a:uLnTx/>
              <a:uFillTx/>
              <a:latin typeface="Tw Cen MT"/>
              <a:ea typeface="+mn-ea"/>
              <a:cs typeface="+mn-cs"/>
            </a:endParaRPr>
          </a:p>
        </p:txBody>
      </p:sp>
    </p:spTree>
    <p:extLst>
      <p:ext uri="{BB962C8B-B14F-4D97-AF65-F5344CB8AC3E}">
        <p14:creationId xmlns:p14="http://schemas.microsoft.com/office/powerpoint/2010/main" val="779949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1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1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ABFF64A-1F0F-49F3-8107-496A439D6827}"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4/19/2018</a:t>
            </a:fld>
            <a:endParaRPr kumimoji="0" lang="en-US" sz="1400" b="0" i="0" u="none" strike="noStrike" kern="1200" cap="none" spc="0" normalizeH="0" baseline="0" noProof="0" dirty="0">
              <a:ln>
                <a:noFill/>
              </a:ln>
              <a:solidFill>
                <a:srgbClr val="775F55"/>
              </a:solidFill>
              <a:effectLst/>
              <a:uLnTx/>
              <a:uFillTx/>
              <a:latin typeface="Tw Cen MT"/>
              <a:ea typeface="+mn-ea"/>
              <a:cs typeface="+mn-cs"/>
            </a:endParaRPr>
          </a:p>
        </p:txBody>
      </p:sp>
      <p:sp>
        <p:nvSpPr>
          <p:cNvPr id="12" name="Slide Number Placeholder 11"/>
          <p:cNvSpPr>
            <a:spLocks noGrp="1"/>
          </p:cNvSpPr>
          <p:nvPr>
            <p:ph type="sldNum" sz="quarter" idx="16"/>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14" name="Footer Placeholder 13"/>
          <p:cNvSpPr>
            <a:spLocks noGrp="1"/>
          </p:cNvSpPr>
          <p:nvPr>
            <p:ph type="ftr" sz="quarter" idx="17"/>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75F55"/>
              </a:solidFill>
              <a:effectLst/>
              <a:uLnTx/>
              <a:uFillTx/>
              <a:latin typeface="Tw Cen MT"/>
              <a:ea typeface="+mn-ea"/>
              <a:cs typeface="+mn-cs"/>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1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124669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2803F2-4BEC-424E-BE23-1273BAA03C36}"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4/19/2018</a:t>
            </a:fld>
            <a:endParaRPr kumimoji="0" lang="en-US" sz="1400" b="0" i="0" u="none" strike="noStrike" kern="1200" cap="none" spc="0" normalizeH="0" baseline="0" noProof="0" dirty="0">
              <a:ln>
                <a:noFill/>
              </a:ln>
              <a:solidFill>
                <a:srgbClr val="775F55"/>
              </a:solidFill>
              <a:effectLst/>
              <a:uLnTx/>
              <a:uFillTx/>
              <a:latin typeface="Tw Cen MT"/>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75F55"/>
              </a:solidFill>
              <a:effectLst/>
              <a:uLnTx/>
              <a:uFillTx/>
              <a:latin typeface="Tw Cen MT"/>
              <a:ea typeface="+mn-ea"/>
              <a:cs typeface="+mn-cs"/>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1948411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E35811-A91F-479B-9E97-1B9C75C1A579}"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4/19/2018</a:t>
            </a:fld>
            <a:endParaRPr kumimoji="0" lang="en-US" sz="1400" b="0" i="0" u="none" strike="noStrike" kern="1200" cap="none" spc="0" normalizeH="0" baseline="0" noProof="0" dirty="0">
              <a:ln>
                <a:noFill/>
              </a:ln>
              <a:solidFill>
                <a:srgbClr val="775F55"/>
              </a:solidFill>
              <a:effectLst/>
              <a:uLnTx/>
              <a:uFillTx/>
              <a:latin typeface="Tw Cen MT"/>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75F55"/>
              </a:solidFill>
              <a:effectLst/>
              <a:uLnTx/>
              <a:uFillTx/>
              <a:latin typeface="Tw Cen MT"/>
              <a:ea typeface="+mn-ea"/>
              <a:cs typeface="+mn-cs"/>
            </a:endParaRPr>
          </a:p>
        </p:txBody>
      </p:sp>
      <p:sp>
        <p:nvSpPr>
          <p:cNvPr id="4" name="Slide Number Placeholder 3"/>
          <p:cNvSpPr>
            <a:spLocks noGrp="1"/>
          </p:cNvSpPr>
          <p:nvPr>
            <p:ph type="sldNum" sz="quarter" idx="12"/>
          </p:nvPr>
        </p:nvSpPr>
        <p:spPr>
          <a:xfrm>
            <a:off x="10" y="6248400"/>
            <a:ext cx="711200" cy="381000"/>
          </a:xfrm>
        </p:spPr>
        <p:txBody>
          <a:bodyPr/>
          <a:lstStyle>
            <a:lvl1pPr>
              <a:defRPr>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400" b="1" i="0" u="none" strike="noStrike" kern="1200" cap="none" spc="0" normalizeH="0" baseline="0" noProof="0" smtClean="0">
                <a:ln>
                  <a:noFill/>
                </a:ln>
                <a:solidFill>
                  <a:srgbClr val="775F55"/>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775F55"/>
              </a:solidFill>
              <a:effectLst/>
              <a:uLnTx/>
              <a:uFillTx/>
              <a:latin typeface="Tw Cen MT"/>
              <a:ea typeface="+mn-ea"/>
              <a:cs typeface="+mn-cs"/>
            </a:endParaRPr>
          </a:p>
        </p:txBody>
      </p:sp>
    </p:spTree>
    <p:extLst>
      <p:ext uri="{BB962C8B-B14F-4D97-AF65-F5344CB8AC3E}">
        <p14:creationId xmlns:p14="http://schemas.microsoft.com/office/powerpoint/2010/main" val="36345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1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04AA05-7BEF-4920-9D18-8B514A7C7754}"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4/19/2018</a:t>
            </a:fld>
            <a:endParaRPr kumimoji="0" lang="en-US" sz="1400" b="0" i="0" u="none" strike="noStrike" kern="1200" cap="none" spc="0" normalizeH="0" baseline="0" noProof="0" dirty="0">
              <a:ln>
                <a:noFill/>
              </a:ln>
              <a:solidFill>
                <a:srgbClr val="775F55"/>
              </a:solidFill>
              <a:effectLst/>
              <a:uLnTx/>
              <a:uFillTx/>
              <a:latin typeface="Tw Cen MT"/>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75F55"/>
              </a:solidFill>
              <a:effectLst/>
              <a:uLnTx/>
              <a:uFillTx/>
              <a:latin typeface="Tw Cen MT"/>
              <a:ea typeface="+mn-ea"/>
              <a:cs typeface="+mn-cs"/>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9" y="1752600"/>
            <a:ext cx="8534401"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938747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2" name="Date Placeholder 11"/>
          <p:cNvSpPr>
            <a:spLocks noGrp="1"/>
          </p:cNvSpPr>
          <p:nvPr>
            <p:ph type="dt" sz="half" idx="10"/>
          </p:nvPr>
        </p:nvSpPr>
        <p:spPr>
          <a:xfrm>
            <a:off x="8331200" y="6248421"/>
            <a:ext cx="3556000" cy="365125"/>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38F47C15-012F-4571-B835-E49C7AF0788C}"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4/19/2018</a:t>
            </a:fld>
            <a:endParaRPr kumimoji="0" lang="en-US" sz="1400" b="0" i="0" u="none" strike="noStrike" kern="1200" cap="none" spc="0" normalizeH="0" baseline="0" noProof="0" dirty="0">
              <a:ln>
                <a:noFill/>
              </a:ln>
              <a:solidFill>
                <a:srgbClr val="775F55"/>
              </a:solidFill>
              <a:effectLst/>
              <a:uLnTx/>
              <a:uFillTx/>
              <a:latin typeface="Tw Cen MT"/>
              <a:ea typeface="+mn-ea"/>
              <a:cs typeface="+mn-cs"/>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28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14" name="Footer Placeholder 13"/>
          <p:cNvSpPr>
            <a:spLocks noGrp="1"/>
          </p:cNvSpPr>
          <p:nvPr>
            <p:ph type="ftr" sz="quarter" idx="12"/>
          </p:nvPr>
        </p:nvSpPr>
        <p:spPr>
          <a:xfrm>
            <a:off x="2133609" y="6248227"/>
            <a:ext cx="6096001"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75F55"/>
              </a:solidFill>
              <a:effectLst/>
              <a:uLnTx/>
              <a:uFillTx/>
              <a:latin typeface="Tw Cen MT"/>
              <a:ea typeface="+mn-ea"/>
              <a:cs typeface="+mn-cs"/>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124779087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0BDA56-D2FC-455C-9AE0-EEC71AC320AF}"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4/19/2018</a:t>
            </a:fld>
            <a:endParaRPr kumimoji="0" lang="en-US" sz="1400" b="0" i="0" u="none" strike="noStrike" kern="1200" cap="none" spc="0" normalizeH="0" baseline="0" noProof="0" dirty="0">
              <a:ln>
                <a:noFill/>
              </a:ln>
              <a:solidFill>
                <a:srgbClr val="775F55"/>
              </a:solidFill>
              <a:effectLst/>
              <a:uLnTx/>
              <a:uFillTx/>
              <a:latin typeface="Tw Cen MT"/>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75F55"/>
              </a:solidFill>
              <a:effectLst/>
              <a:uLnTx/>
              <a:uFillTx/>
              <a:latin typeface="Tw Cen MT"/>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2491547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2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23"/>
            <a:ext cx="2946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7F9820-0C21-4BA7-902F-9C156CBE0185}"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4/19/2018</a:t>
            </a:fld>
            <a:endParaRPr kumimoji="0" lang="en-US" sz="1400" b="0" i="0" u="none" strike="noStrike" kern="1200" cap="none" spc="0" normalizeH="0" baseline="0" noProof="0" dirty="0">
              <a:ln>
                <a:noFill/>
              </a:ln>
              <a:solidFill>
                <a:srgbClr val="775F55"/>
              </a:solidFill>
              <a:effectLst/>
              <a:uLnTx/>
              <a:uFillTx/>
              <a:latin typeface="Tw Cen MT"/>
              <a:ea typeface="+mn-ea"/>
              <a:cs typeface="+mn-cs"/>
            </a:endParaRPr>
          </a:p>
        </p:txBody>
      </p:sp>
      <p:sp>
        <p:nvSpPr>
          <p:cNvPr id="5" name="Footer Placeholder 4"/>
          <p:cNvSpPr>
            <a:spLocks noGrp="1"/>
          </p:cNvSpPr>
          <p:nvPr>
            <p:ph type="ftr" sz="quarter" idx="11"/>
          </p:nvPr>
        </p:nvSpPr>
        <p:spPr>
          <a:xfrm>
            <a:off x="609612" y="6248228"/>
            <a:ext cx="743131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75F55"/>
              </a:solidFill>
              <a:effectLst/>
              <a:uLnTx/>
              <a:uFillTx/>
              <a:latin typeface="Tw Cen MT"/>
              <a:ea typeface="+mn-ea"/>
              <a:cs typeface="+mn-cs"/>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6" name="Slide Number Placeholder 5"/>
          <p:cNvSpPr>
            <a:spLocks noGrp="1"/>
          </p:cNvSpPr>
          <p:nvPr>
            <p:ph type="sldNum" sz="quarter" idx="12"/>
          </p:nvPr>
        </p:nvSpPr>
        <p:spPr>
          <a:xfrm rot="5400000">
            <a:off x="8075084" y="103726"/>
            <a:ext cx="533400" cy="32596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63248699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No 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C96EBF-62CF-47FB-B7EA-DF88DC10F705}" type="slidenum">
              <a:rPr kumimoji="0" lang="en-US" sz="1400" b="1" i="0" u="none" strike="noStrike" kern="1200" cap="none" spc="0" normalizeH="0" baseline="0" noProof="0" smtClean="0">
                <a:ln>
                  <a:noFill/>
                </a:ln>
                <a:solidFill>
                  <a:srgbClr val="58595B">
                    <a:tint val="75000"/>
                  </a:srgbClr>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58595B">
                  <a:tint val="75000"/>
                </a:srgbClr>
              </a:solidFill>
              <a:effectLst/>
              <a:uLnTx/>
              <a:uFillTx/>
              <a:latin typeface="Tw Cen MT"/>
              <a:ea typeface="+mn-ea"/>
              <a:cs typeface="+mn-cs"/>
            </a:endParaRPr>
          </a:p>
        </p:txBody>
      </p:sp>
      <p:sp>
        <p:nvSpPr>
          <p:cNvPr id="9" name="Content Placeholder 2"/>
          <p:cNvSpPr>
            <a:spLocks noGrp="1"/>
          </p:cNvSpPr>
          <p:nvPr>
            <p:ph idx="13"/>
          </p:nvPr>
        </p:nvSpPr>
        <p:spPr>
          <a:xfrm>
            <a:off x="609609" y="304828"/>
            <a:ext cx="10972801" cy="582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15474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No 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8595B">
                  <a:tint val="75000"/>
                </a:srgbClr>
              </a:solidFill>
              <a:effectLst/>
              <a:uLnTx/>
              <a:uFillTx/>
              <a:latin typeface="Tw Cen MT"/>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8595B">
                  <a:tint val="75000"/>
                </a:srgbClr>
              </a:solidFill>
              <a:effectLst/>
              <a:uLnTx/>
              <a:uFillTx/>
              <a:latin typeface="Tw Cen MT"/>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C96EBF-62CF-47FB-B7EA-DF88DC10F705}" type="slidenum">
              <a:rPr kumimoji="0" lang="en-US" sz="1400" b="1" i="0" u="none" strike="noStrike" kern="1200" cap="none" spc="0" normalizeH="0" baseline="0" noProof="0" smtClean="0">
                <a:ln>
                  <a:noFill/>
                </a:ln>
                <a:solidFill>
                  <a:srgbClr val="58595B">
                    <a:tint val="75000"/>
                  </a:srgbClr>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58595B">
                  <a:tint val="75000"/>
                </a:srgbClr>
              </a:solidFill>
              <a:effectLst/>
              <a:uLnTx/>
              <a:uFillTx/>
              <a:latin typeface="Tw Cen MT"/>
              <a:ea typeface="+mn-ea"/>
              <a:cs typeface="+mn-cs"/>
            </a:endParaRPr>
          </a:p>
        </p:txBody>
      </p:sp>
      <p:sp>
        <p:nvSpPr>
          <p:cNvPr id="9" name="Content Placeholder 2"/>
          <p:cNvSpPr>
            <a:spLocks noGrp="1"/>
          </p:cNvSpPr>
          <p:nvPr>
            <p:ph idx="13"/>
          </p:nvPr>
        </p:nvSpPr>
        <p:spPr>
          <a:xfrm>
            <a:off x="609609" y="304823"/>
            <a:ext cx="10972801" cy="582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2689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777875"/>
          </a:xfr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F1180E-DAD3-4121-826C-874041940C0C}" type="slidenum">
              <a:rPr lang="en-US" smtClean="0">
                <a:solidFill>
                  <a:prstClr val="black">
                    <a:tint val="75000"/>
                  </a:prstClr>
                </a:solidFill>
              </a:rPr>
              <a:pPr/>
              <a:t>‹#›</a:t>
            </a:fld>
            <a:endParaRPr lang="en-US" dirty="0">
              <a:solidFill>
                <a:prstClr val="black">
                  <a:tint val="75000"/>
                </a:prstClr>
              </a:solidFill>
            </a:endParaRPr>
          </a:p>
        </p:txBody>
      </p:sp>
      <p:sp>
        <p:nvSpPr>
          <p:cNvPr id="8" name="Rounded Rectangle 7"/>
          <p:cNvSpPr/>
          <p:nvPr userDrawn="1"/>
        </p:nvSpPr>
        <p:spPr>
          <a:xfrm>
            <a:off x="0" y="1143000"/>
            <a:ext cx="12192000" cy="152400"/>
          </a:xfrm>
          <a:prstGeom prst="roundRect">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C1026"/>
              </a:solidFill>
            </a:endParaRPr>
          </a:p>
        </p:txBody>
      </p:sp>
    </p:spTree>
    <p:extLst>
      <p:ext uri="{BB962C8B-B14F-4D97-AF65-F5344CB8AC3E}">
        <p14:creationId xmlns:p14="http://schemas.microsoft.com/office/powerpoint/2010/main" val="664883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No 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8595B">
                  <a:tint val="75000"/>
                </a:srgbClr>
              </a:solidFill>
              <a:effectLst/>
              <a:uLnTx/>
              <a:uFillTx/>
              <a:latin typeface="Tw Cen MT"/>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8595B">
                  <a:tint val="75000"/>
                </a:srgbClr>
              </a:solidFill>
              <a:effectLst/>
              <a:uLnTx/>
              <a:uFillTx/>
              <a:latin typeface="Tw Cen MT"/>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C96EBF-62CF-47FB-B7EA-DF88DC10F705}" type="slidenum">
              <a:rPr kumimoji="0" lang="en-US" sz="1400" b="1" i="0" u="none" strike="noStrike" kern="1200" cap="none" spc="0" normalizeH="0" baseline="0" noProof="0" smtClean="0">
                <a:ln>
                  <a:noFill/>
                </a:ln>
                <a:solidFill>
                  <a:srgbClr val="58595B">
                    <a:tint val="75000"/>
                  </a:srgbClr>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58595B">
                  <a:tint val="75000"/>
                </a:srgbClr>
              </a:solidFill>
              <a:effectLst/>
              <a:uLnTx/>
              <a:uFillTx/>
              <a:latin typeface="Tw Cen MT"/>
              <a:ea typeface="+mn-ea"/>
              <a:cs typeface="+mn-cs"/>
            </a:endParaRPr>
          </a:p>
        </p:txBody>
      </p:sp>
      <p:sp>
        <p:nvSpPr>
          <p:cNvPr id="9" name="Content Placeholder 2"/>
          <p:cNvSpPr>
            <a:spLocks noGrp="1"/>
          </p:cNvSpPr>
          <p:nvPr>
            <p:ph idx="13"/>
          </p:nvPr>
        </p:nvSpPr>
        <p:spPr>
          <a:xfrm>
            <a:off x="609609" y="304823"/>
            <a:ext cx="10972801" cy="582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08978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_No 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C96EBF-62CF-47FB-B7EA-DF88DC10F705}" type="slidenum">
              <a:rPr kumimoji="0" lang="en-US" sz="1400" b="1" i="0" u="none" strike="noStrike" kern="1200" cap="none" spc="0" normalizeH="0" baseline="0" noProof="0" smtClean="0">
                <a:ln>
                  <a:noFill/>
                </a:ln>
                <a:solidFill>
                  <a:srgbClr val="58595B">
                    <a:tint val="75000"/>
                  </a:srgbClr>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58595B">
                  <a:tint val="75000"/>
                </a:srgbClr>
              </a:solidFill>
              <a:effectLst/>
              <a:uLnTx/>
              <a:uFillTx/>
              <a:latin typeface="Tw Cen MT"/>
              <a:ea typeface="+mn-ea"/>
              <a:cs typeface="+mn-cs"/>
            </a:endParaRPr>
          </a:p>
        </p:txBody>
      </p:sp>
      <p:sp>
        <p:nvSpPr>
          <p:cNvPr id="9" name="Content Placeholder 2"/>
          <p:cNvSpPr>
            <a:spLocks noGrp="1"/>
          </p:cNvSpPr>
          <p:nvPr>
            <p:ph idx="13"/>
          </p:nvPr>
        </p:nvSpPr>
        <p:spPr>
          <a:xfrm>
            <a:off x="609609" y="304823"/>
            <a:ext cx="10972801" cy="582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91234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4F06B63-254A-43BD-AD93-389E42F91FF7}" type="datetimeFigureOut">
              <a:rPr lang="en-US" smtClean="0">
                <a:solidFill>
                  <a:prstClr val="black">
                    <a:tint val="75000"/>
                  </a:prstClr>
                </a:solidFill>
              </a:rPr>
              <a:pPr/>
              <a:t>4/19/2018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4458D0-0CCB-4322-8158-7182200B99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89782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F06B63-254A-43BD-AD93-389E42F91FF7}" type="datetimeFigureOut">
              <a:rPr lang="en-US" smtClean="0">
                <a:solidFill>
                  <a:prstClr val="black">
                    <a:tint val="75000"/>
                  </a:prstClr>
                </a:solidFill>
              </a:rPr>
              <a:pPr/>
              <a:t>4/19/2018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4458D0-0CCB-4322-8158-7182200B99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8648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F06B63-254A-43BD-AD93-389E42F91FF7}" type="datetimeFigureOut">
              <a:rPr lang="en-US" smtClean="0">
                <a:solidFill>
                  <a:prstClr val="black">
                    <a:tint val="75000"/>
                  </a:prstClr>
                </a:solidFill>
              </a:rPr>
              <a:pPr/>
              <a:t>4/19/2018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4458D0-0CCB-4322-8158-7182200B99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44205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F06B63-254A-43BD-AD93-389E42F91FF7}" type="datetimeFigureOut">
              <a:rPr lang="en-US" smtClean="0">
                <a:solidFill>
                  <a:prstClr val="black">
                    <a:tint val="75000"/>
                  </a:prstClr>
                </a:solidFill>
              </a:rPr>
              <a:pPr/>
              <a:t>4/19/2018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4458D0-0CCB-4322-8158-7182200B99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084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F06B63-254A-43BD-AD93-389E42F91FF7}" type="datetimeFigureOut">
              <a:rPr lang="en-US" smtClean="0">
                <a:solidFill>
                  <a:prstClr val="black">
                    <a:tint val="75000"/>
                  </a:prstClr>
                </a:solidFill>
              </a:rPr>
              <a:pPr/>
              <a:t>4/19/2018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04458D0-0CCB-4322-8158-7182200B99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9948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F06B63-254A-43BD-AD93-389E42F91FF7}" type="datetimeFigureOut">
              <a:rPr lang="en-US" smtClean="0">
                <a:solidFill>
                  <a:prstClr val="black">
                    <a:tint val="75000"/>
                  </a:prstClr>
                </a:solidFill>
              </a:rPr>
              <a:pPr/>
              <a:t>4/19/2018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04458D0-0CCB-4322-8158-7182200B99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8032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F06B63-254A-43BD-AD93-389E42F91FF7}" type="datetimeFigureOut">
              <a:rPr lang="en-US" smtClean="0">
                <a:solidFill>
                  <a:prstClr val="black">
                    <a:tint val="75000"/>
                  </a:prstClr>
                </a:solidFill>
              </a:rPr>
              <a:pPr/>
              <a:t>4/19/2018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04458D0-0CCB-4322-8158-7182200B99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8042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F06B63-254A-43BD-AD93-389E42F91FF7}" type="datetimeFigureOut">
              <a:rPr lang="en-US" smtClean="0">
                <a:solidFill>
                  <a:prstClr val="black">
                    <a:tint val="75000"/>
                  </a:prstClr>
                </a:solidFill>
              </a:rPr>
              <a:pPr/>
              <a:t>4/19/2018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4458D0-0CCB-4322-8158-7182200B99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4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701675"/>
          </a:xfrm>
        </p:spPr>
        <p:txBody>
          <a:bodyPr/>
          <a:lstStyle/>
          <a:p>
            <a:r>
              <a:rPr lang="en-US" dirty="0"/>
              <a:t>Click to edit Master title style</a:t>
            </a:r>
          </a:p>
        </p:txBody>
      </p:sp>
      <p:sp>
        <p:nvSpPr>
          <p:cNvPr id="3" name="Content Placeholder 2"/>
          <p:cNvSpPr>
            <a:spLocks noGrp="1"/>
          </p:cNvSpPr>
          <p:nvPr>
            <p:ph sz="half" idx="1"/>
          </p:nvPr>
        </p:nvSpPr>
        <p:spPr>
          <a:xfrm>
            <a:off x="838200" y="1825625"/>
            <a:ext cx="515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1F1180E-DAD3-4121-826C-874041940C0C}" type="slidenum">
              <a:rPr lang="en-US" smtClean="0">
                <a:solidFill>
                  <a:prstClr val="black">
                    <a:tint val="75000"/>
                  </a:prstClr>
                </a:solidFill>
              </a:rPr>
              <a:pPr/>
              <a:t>‹#›</a:t>
            </a:fld>
            <a:endParaRPr lang="en-US" dirty="0">
              <a:solidFill>
                <a:prstClr val="black">
                  <a:tint val="75000"/>
                </a:prstClr>
              </a:solidFill>
            </a:endParaRPr>
          </a:p>
        </p:txBody>
      </p:sp>
      <p:sp>
        <p:nvSpPr>
          <p:cNvPr id="8" name="Rounded Rectangle 7"/>
          <p:cNvSpPr/>
          <p:nvPr userDrawn="1"/>
        </p:nvSpPr>
        <p:spPr>
          <a:xfrm>
            <a:off x="0" y="1143000"/>
            <a:ext cx="12192000" cy="152400"/>
          </a:xfrm>
          <a:prstGeom prst="roundRect">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C1026"/>
              </a:solidFill>
            </a:endParaRPr>
          </a:p>
        </p:txBody>
      </p:sp>
    </p:spTree>
    <p:extLst>
      <p:ext uri="{BB962C8B-B14F-4D97-AF65-F5344CB8AC3E}">
        <p14:creationId xmlns:p14="http://schemas.microsoft.com/office/powerpoint/2010/main" val="36932419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F06B63-254A-43BD-AD93-389E42F91FF7}" type="datetimeFigureOut">
              <a:rPr lang="en-US" smtClean="0">
                <a:solidFill>
                  <a:prstClr val="black">
                    <a:tint val="75000"/>
                  </a:prstClr>
                </a:solidFill>
              </a:rPr>
              <a:pPr/>
              <a:t>4/19/2018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4458D0-0CCB-4322-8158-7182200B99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854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F06B63-254A-43BD-AD93-389E42F91FF7}" type="datetimeFigureOut">
              <a:rPr lang="en-US" smtClean="0">
                <a:solidFill>
                  <a:prstClr val="black">
                    <a:tint val="75000"/>
                  </a:prstClr>
                </a:solidFill>
              </a:rPr>
              <a:pPr/>
              <a:t>4/19/2018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4458D0-0CCB-4322-8158-7182200B99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6737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F06B63-254A-43BD-AD93-389E42F91FF7}" type="datetimeFigureOut">
              <a:rPr lang="en-US" smtClean="0">
                <a:solidFill>
                  <a:prstClr val="black">
                    <a:tint val="75000"/>
                  </a:prstClr>
                </a:solidFill>
              </a:rPr>
              <a:pPr/>
              <a:t>4/19/2018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4458D0-0CCB-4322-8158-7182200B99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0950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nt Styles Slide">
    <p:spTree>
      <p:nvGrpSpPr>
        <p:cNvPr id="1" name=""/>
        <p:cNvGrpSpPr/>
        <p:nvPr/>
      </p:nvGrpSpPr>
      <p:grpSpPr>
        <a:xfrm>
          <a:off x="0" y="0"/>
          <a:ext cx="0" cy="0"/>
          <a:chOff x="0" y="0"/>
          <a:chExt cx="0" cy="0"/>
        </a:xfrm>
      </p:grpSpPr>
      <p:sp>
        <p:nvSpPr>
          <p:cNvPr id="6" name="Text Placeholder 9"/>
          <p:cNvSpPr>
            <a:spLocks noGrp="1"/>
          </p:cNvSpPr>
          <p:nvPr>
            <p:ph type="body" sz="quarter" idx="12" hasCustomPrompt="1"/>
          </p:nvPr>
        </p:nvSpPr>
        <p:spPr>
          <a:xfrm>
            <a:off x="1263326" y="948137"/>
            <a:ext cx="1003910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Headline 52pt</a:t>
            </a:r>
          </a:p>
        </p:txBody>
      </p:sp>
      <p:sp>
        <p:nvSpPr>
          <p:cNvPr id="7" name="Text Placeholder 6"/>
          <p:cNvSpPr>
            <a:spLocks noGrp="1"/>
          </p:cNvSpPr>
          <p:nvPr>
            <p:ph type="body" sz="quarter" idx="51" hasCustomPrompt="1"/>
          </p:nvPr>
        </p:nvSpPr>
        <p:spPr>
          <a:xfrm>
            <a:off x="1263325" y="1996569"/>
            <a:ext cx="10039105" cy="743001"/>
          </a:xfrm>
          <a:prstGeom prst="rect">
            <a:avLst/>
          </a:prstGeom>
        </p:spPr>
        <p:txBody>
          <a:bodyPr anchor="t"/>
          <a:lstStyle>
            <a:lvl1pPr marL="0" indent="0" algn="l">
              <a:lnSpc>
                <a:spcPct val="100000"/>
              </a:lnSpc>
              <a:spcBef>
                <a:spcPts val="0"/>
              </a:spcBef>
              <a:buNone/>
              <a:defRPr sz="3600" b="0" i="0" cap="none" baseline="0">
                <a:solidFill>
                  <a:schemeClr val="accent6">
                    <a:lumMod val="50000"/>
                  </a:schemeClr>
                </a:solidFill>
                <a:latin typeface="Calibri" charset="0"/>
                <a:ea typeface="Calibri" charset="0"/>
                <a:cs typeface="Calibri" charset="0"/>
              </a:defRPr>
            </a:lvl1pPr>
          </a:lstStyle>
          <a:p>
            <a:pPr lvl="0"/>
            <a:r>
              <a:rPr lang="en-US" dirty="0"/>
              <a:t>Subtitle One</a:t>
            </a:r>
          </a:p>
        </p:txBody>
      </p:sp>
      <p:sp>
        <p:nvSpPr>
          <p:cNvPr id="9" name="Text Placeholder 6"/>
          <p:cNvSpPr>
            <a:spLocks noGrp="1"/>
          </p:cNvSpPr>
          <p:nvPr>
            <p:ph type="body" sz="quarter" idx="53" hasCustomPrompt="1"/>
          </p:nvPr>
        </p:nvSpPr>
        <p:spPr>
          <a:xfrm>
            <a:off x="1263326" y="3633183"/>
            <a:ext cx="10039104" cy="1524000"/>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800" b="0" i="0" cap="none" baseline="0">
                <a:solidFill>
                  <a:srgbClr val="273340"/>
                </a:solidFill>
                <a:latin typeface="Calibri" charset="0"/>
                <a:ea typeface="Calibri" charset="0"/>
                <a:cs typeface="Calibri" charset="0"/>
              </a:defRPr>
            </a:lvl1pPr>
            <a:lvl2pPr marL="685800" indent="-228600">
              <a:lnSpc>
                <a:spcPct val="100000"/>
              </a:lnSpc>
              <a:spcBef>
                <a:spcPts val="1000"/>
              </a:spcBef>
              <a:buFont typeface="Wingdings" charset="2"/>
              <a:buChar char="§"/>
              <a:defRPr sz="2800" b="0" i="0" baseline="0">
                <a:solidFill>
                  <a:srgbClr val="273340"/>
                </a:solidFill>
                <a:latin typeface="Calibri" charset="0"/>
                <a:ea typeface="Calibri" charset="0"/>
                <a:cs typeface="Calibri" charset="0"/>
              </a:defRPr>
            </a:lvl2pPr>
            <a:lvl3pPr marL="1143000" indent="-228600">
              <a:lnSpc>
                <a:spcPct val="100000"/>
              </a:lnSpc>
              <a:spcBef>
                <a:spcPts val="1000"/>
              </a:spcBef>
              <a:buFont typeface="Courier New"/>
              <a:buChar char="o"/>
              <a:defRPr sz="2800" b="0" i="0" baseline="0">
                <a:solidFill>
                  <a:srgbClr val="273340"/>
                </a:solidFill>
                <a:latin typeface="Calibri" charset="0"/>
                <a:ea typeface="Calibri" charset="0"/>
                <a:cs typeface="Calibri" charset="0"/>
              </a:defRPr>
            </a:lvl3pPr>
          </a:lstStyle>
          <a:p>
            <a:r>
              <a:rPr lang="en-US" dirty="0"/>
              <a:t>Bullet list</a:t>
            </a:r>
          </a:p>
          <a:p>
            <a:pPr lvl="1"/>
            <a:r>
              <a:rPr lang="en-US" dirty="0"/>
              <a:t>Additional bullet</a:t>
            </a:r>
          </a:p>
          <a:p>
            <a:pPr lvl="2"/>
            <a:r>
              <a:rPr lang="en-US" dirty="0"/>
              <a:t>Even more bullet lists</a:t>
            </a:r>
          </a:p>
        </p:txBody>
      </p:sp>
      <p:sp>
        <p:nvSpPr>
          <p:cNvPr id="10" name="Text Placeholder 6"/>
          <p:cNvSpPr>
            <a:spLocks noGrp="1"/>
          </p:cNvSpPr>
          <p:nvPr>
            <p:ph type="body" sz="quarter" idx="54" hasCustomPrompt="1"/>
          </p:nvPr>
        </p:nvSpPr>
        <p:spPr>
          <a:xfrm>
            <a:off x="1263326" y="2907467"/>
            <a:ext cx="10039104" cy="557819"/>
          </a:xfrm>
          <a:prstGeom prst="rect">
            <a:avLst/>
          </a:prstGeom>
        </p:spPr>
        <p:txBody>
          <a:bodyPr anchor="t"/>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1" i="0" cap="none" baseline="0">
                <a:solidFill>
                  <a:srgbClr val="273340"/>
                </a:solidFill>
                <a:latin typeface="Calibri" charset="0"/>
                <a:ea typeface="Calibri" charset="0"/>
                <a:cs typeface="Calibri" charset="0"/>
              </a:defRPr>
            </a:lvl1pPr>
          </a:lstStyle>
          <a:p>
            <a:r>
              <a:rPr lang="en-US" dirty="0"/>
              <a:t>Bold Item header</a:t>
            </a:r>
          </a:p>
        </p:txBody>
      </p:sp>
      <p:sp>
        <p:nvSpPr>
          <p:cNvPr id="8" name="Footer Placeholder 4"/>
          <p:cNvSpPr txBox="1">
            <a:spLocks/>
          </p:cNvSpPr>
          <p:nvPr userDrawn="1"/>
        </p:nvSpPr>
        <p:spPr>
          <a:xfrm>
            <a:off x="7373711" y="6376984"/>
            <a:ext cx="4454224"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rgbClr val="08265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The University of Toledo // </a:t>
            </a:r>
            <a:fld id="{98BE3D50-D72E-D04C-B4E5-63580ED9A050}" type="slidenum">
              <a:rPr lang="en-US" smtClean="0"/>
              <a:pPr/>
              <a:t>‹#›</a:t>
            </a:fld>
            <a:endParaRPr lang="en-US" dirty="0"/>
          </a:p>
        </p:txBody>
      </p:sp>
    </p:spTree>
    <p:extLst>
      <p:ext uri="{BB962C8B-B14F-4D97-AF65-F5344CB8AC3E}">
        <p14:creationId xmlns:p14="http://schemas.microsoft.com/office/powerpoint/2010/main" val="18148440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11" name="Text Placeholder 9"/>
          <p:cNvSpPr>
            <a:spLocks noGrp="1"/>
          </p:cNvSpPr>
          <p:nvPr>
            <p:ph type="body" sz="quarter" idx="12" hasCustomPrompt="1"/>
          </p:nvPr>
        </p:nvSpPr>
        <p:spPr>
          <a:xfrm>
            <a:off x="1263326" y="948137"/>
            <a:ext cx="1003910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Presentation Title</a:t>
            </a:r>
          </a:p>
        </p:txBody>
      </p:sp>
      <p:sp>
        <p:nvSpPr>
          <p:cNvPr id="13" name="Text Placeholder 6"/>
          <p:cNvSpPr>
            <a:spLocks noGrp="1"/>
          </p:cNvSpPr>
          <p:nvPr>
            <p:ph type="body" sz="quarter" idx="51" hasCustomPrompt="1"/>
          </p:nvPr>
        </p:nvSpPr>
        <p:spPr>
          <a:xfrm>
            <a:off x="1263325" y="1996569"/>
            <a:ext cx="10039105" cy="743001"/>
          </a:xfrm>
          <a:prstGeom prst="rect">
            <a:avLst/>
          </a:prstGeom>
        </p:spPr>
        <p:txBody>
          <a:bodyPr anchor="t"/>
          <a:lstStyle>
            <a:lvl1pPr marL="0" indent="0" algn="l">
              <a:lnSpc>
                <a:spcPct val="100000"/>
              </a:lnSpc>
              <a:spcBef>
                <a:spcPts val="0"/>
              </a:spcBef>
              <a:buNone/>
              <a:defRPr sz="3600" b="0" i="0" cap="none" baseline="0">
                <a:solidFill>
                  <a:schemeClr val="accent6">
                    <a:lumMod val="50000"/>
                  </a:schemeClr>
                </a:solidFill>
                <a:latin typeface="Calibri" charset="0"/>
                <a:ea typeface="Calibri" charset="0"/>
                <a:cs typeface="Calibri" charset="0"/>
              </a:defRPr>
            </a:lvl1pPr>
          </a:lstStyle>
          <a:p>
            <a:pPr lvl="0"/>
            <a:r>
              <a:rPr lang="en-US" dirty="0"/>
              <a:t>Subtitle for Presentation</a:t>
            </a:r>
          </a:p>
        </p:txBody>
      </p:sp>
      <p:sp>
        <p:nvSpPr>
          <p:cNvPr id="14" name="Text Placeholder 6"/>
          <p:cNvSpPr>
            <a:spLocks noGrp="1"/>
          </p:cNvSpPr>
          <p:nvPr>
            <p:ph type="body" sz="quarter" idx="53" hasCustomPrompt="1"/>
          </p:nvPr>
        </p:nvSpPr>
        <p:spPr>
          <a:xfrm>
            <a:off x="1263326" y="3633183"/>
            <a:ext cx="10039104" cy="1524000"/>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a:buNone/>
              <a:tabLst/>
              <a:defRPr sz="2800" b="0" i="0" cap="none" baseline="0">
                <a:solidFill>
                  <a:srgbClr val="273340"/>
                </a:solidFill>
                <a:latin typeface="Calibri" charset="0"/>
                <a:ea typeface="Calibri" charset="0"/>
                <a:cs typeface="Calibri" charset="0"/>
              </a:defRPr>
            </a:lvl1pPr>
            <a:lvl2pPr marL="685800" indent="-228600">
              <a:lnSpc>
                <a:spcPct val="100000"/>
              </a:lnSpc>
              <a:spcBef>
                <a:spcPts val="1000"/>
              </a:spcBef>
              <a:buFont typeface="Wingdings" charset="2"/>
              <a:buChar char="§"/>
              <a:defRPr sz="2800" b="0" i="0" baseline="0">
                <a:solidFill>
                  <a:srgbClr val="273340"/>
                </a:solidFill>
                <a:latin typeface="Calibri" charset="0"/>
                <a:ea typeface="Calibri" charset="0"/>
                <a:cs typeface="Calibri" charset="0"/>
              </a:defRPr>
            </a:lvl2pPr>
            <a:lvl3pPr marL="1143000" indent="-228600">
              <a:lnSpc>
                <a:spcPct val="100000"/>
              </a:lnSpc>
              <a:spcBef>
                <a:spcPts val="1000"/>
              </a:spcBef>
              <a:buFont typeface="Courier New"/>
              <a:buChar char="o"/>
              <a:defRPr sz="2800" b="0" i="0" baseline="0">
                <a:solidFill>
                  <a:srgbClr val="273340"/>
                </a:solidFill>
                <a:latin typeface="Calibri" charset="0"/>
                <a:ea typeface="Calibri" charset="0"/>
                <a:cs typeface="Calibri" charset="0"/>
              </a:defRPr>
            </a:lvl3pPr>
          </a:lstStyle>
          <a:p>
            <a:r>
              <a:rPr lang="en-US" dirty="0"/>
              <a:t>Date</a:t>
            </a:r>
          </a:p>
        </p:txBody>
      </p:sp>
      <p:sp>
        <p:nvSpPr>
          <p:cNvPr id="15" name="Text Placeholder 6"/>
          <p:cNvSpPr>
            <a:spLocks noGrp="1"/>
          </p:cNvSpPr>
          <p:nvPr>
            <p:ph type="body" sz="quarter" idx="54" hasCustomPrompt="1"/>
          </p:nvPr>
        </p:nvSpPr>
        <p:spPr>
          <a:xfrm>
            <a:off x="1263326" y="2907467"/>
            <a:ext cx="10039104" cy="557819"/>
          </a:xfrm>
          <a:prstGeom prst="rect">
            <a:avLst/>
          </a:prstGeom>
        </p:spPr>
        <p:txBody>
          <a:bodyPr anchor="t"/>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1" i="0" cap="none" baseline="0">
                <a:solidFill>
                  <a:srgbClr val="273340"/>
                </a:solidFill>
                <a:latin typeface="Calibri" charset="0"/>
                <a:ea typeface="Calibri" charset="0"/>
                <a:cs typeface="Calibri" charset="0"/>
              </a:defRPr>
            </a:lvl1pPr>
          </a:lstStyle>
          <a:p>
            <a:r>
              <a:rPr lang="en-US" dirty="0"/>
              <a:t>Presenter Name</a:t>
            </a:r>
          </a:p>
        </p:txBody>
      </p:sp>
      <p:sp>
        <p:nvSpPr>
          <p:cNvPr id="17" name="Footer Placeholder 4"/>
          <p:cNvSpPr txBox="1">
            <a:spLocks/>
          </p:cNvSpPr>
          <p:nvPr userDrawn="1"/>
        </p:nvSpPr>
        <p:spPr>
          <a:xfrm>
            <a:off x="7373711" y="6376984"/>
            <a:ext cx="4454224"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rgbClr val="08265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The University of Toledo // </a:t>
            </a:r>
            <a:fld id="{98BE3D50-D72E-D04C-B4E5-63580ED9A050}" type="slidenum">
              <a:rPr lang="en-US" smtClean="0"/>
              <a:pPr/>
              <a:t>‹#›</a:t>
            </a:fld>
            <a:endParaRPr lang="en-US" dirty="0"/>
          </a:p>
        </p:txBody>
      </p:sp>
    </p:spTree>
    <p:extLst>
      <p:ext uri="{BB962C8B-B14F-4D97-AF65-F5344CB8AC3E}">
        <p14:creationId xmlns:p14="http://schemas.microsoft.com/office/powerpoint/2010/main" val="31268457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esentation Title Slide w/Hospital">
    <p:spTree>
      <p:nvGrpSpPr>
        <p:cNvPr id="1" name=""/>
        <p:cNvGrpSpPr/>
        <p:nvPr/>
      </p:nvGrpSpPr>
      <p:grpSpPr>
        <a:xfrm>
          <a:off x="0" y="0"/>
          <a:ext cx="0" cy="0"/>
          <a:chOff x="0" y="0"/>
          <a:chExt cx="0" cy="0"/>
        </a:xfrm>
      </p:grpSpPr>
      <p:sp>
        <p:nvSpPr>
          <p:cNvPr id="9" name="Text Placeholder 9"/>
          <p:cNvSpPr>
            <a:spLocks noGrp="1"/>
          </p:cNvSpPr>
          <p:nvPr>
            <p:ph type="body" sz="quarter" idx="12" hasCustomPrompt="1"/>
          </p:nvPr>
        </p:nvSpPr>
        <p:spPr>
          <a:xfrm>
            <a:off x="1263326" y="344858"/>
            <a:ext cx="7232398"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Presentation Title</a:t>
            </a:r>
          </a:p>
        </p:txBody>
      </p:sp>
      <p:sp>
        <p:nvSpPr>
          <p:cNvPr id="12" name="Text Placeholder 6"/>
          <p:cNvSpPr>
            <a:spLocks noGrp="1"/>
          </p:cNvSpPr>
          <p:nvPr>
            <p:ph type="body" sz="quarter" idx="55" hasCustomPrompt="1"/>
          </p:nvPr>
        </p:nvSpPr>
        <p:spPr>
          <a:xfrm>
            <a:off x="1263325" y="1339693"/>
            <a:ext cx="7232397" cy="791479"/>
          </a:xfrm>
          <a:prstGeom prst="rect">
            <a:avLst/>
          </a:prstGeom>
        </p:spPr>
        <p:txBody>
          <a:bodyPr anchor="t"/>
          <a:lstStyle>
            <a:lvl1pPr marL="0" indent="0" algn="l">
              <a:lnSpc>
                <a:spcPct val="100000"/>
              </a:lnSpc>
              <a:spcBef>
                <a:spcPts val="0"/>
              </a:spcBef>
              <a:buNone/>
              <a:defRPr sz="3600" b="0" i="0" cap="none" baseline="0">
                <a:solidFill>
                  <a:schemeClr val="accent6">
                    <a:lumMod val="50000"/>
                  </a:schemeClr>
                </a:solidFill>
                <a:latin typeface="Calibri" charset="0"/>
                <a:ea typeface="Calibri" charset="0"/>
                <a:cs typeface="Calibri" charset="0"/>
              </a:defRPr>
            </a:lvl1pPr>
          </a:lstStyle>
          <a:p>
            <a:pPr lvl="0"/>
            <a:r>
              <a:rPr lang="en-US" dirty="0"/>
              <a:t>Subtitle for Presentation</a:t>
            </a:r>
          </a:p>
        </p:txBody>
      </p:sp>
      <p:sp>
        <p:nvSpPr>
          <p:cNvPr id="14" name="Text Placeholder 6"/>
          <p:cNvSpPr>
            <a:spLocks noGrp="1"/>
          </p:cNvSpPr>
          <p:nvPr>
            <p:ph type="body" sz="quarter" idx="56" hasCustomPrompt="1"/>
          </p:nvPr>
        </p:nvSpPr>
        <p:spPr>
          <a:xfrm>
            <a:off x="1263325" y="2829778"/>
            <a:ext cx="7232399" cy="713522"/>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a:buNone/>
              <a:tabLst/>
              <a:defRPr sz="2800" b="0" i="0" cap="none" baseline="0">
                <a:solidFill>
                  <a:srgbClr val="273340"/>
                </a:solidFill>
                <a:latin typeface="Calibri" charset="0"/>
                <a:ea typeface="Calibri" charset="0"/>
                <a:cs typeface="Calibri" charset="0"/>
              </a:defRPr>
            </a:lvl1pPr>
            <a:lvl2pPr marL="685800" indent="-228600">
              <a:lnSpc>
                <a:spcPct val="100000"/>
              </a:lnSpc>
              <a:spcBef>
                <a:spcPts val="1000"/>
              </a:spcBef>
              <a:buFont typeface="Wingdings" charset="2"/>
              <a:buChar char="§"/>
              <a:defRPr sz="2800" b="0" i="0" baseline="0">
                <a:solidFill>
                  <a:srgbClr val="273340"/>
                </a:solidFill>
                <a:latin typeface="Calibri" charset="0"/>
                <a:ea typeface="Calibri" charset="0"/>
                <a:cs typeface="Calibri" charset="0"/>
              </a:defRPr>
            </a:lvl2pPr>
            <a:lvl3pPr marL="1143000" indent="-228600">
              <a:lnSpc>
                <a:spcPct val="100000"/>
              </a:lnSpc>
              <a:spcBef>
                <a:spcPts val="1000"/>
              </a:spcBef>
              <a:buFont typeface="Courier New"/>
              <a:buChar char="o"/>
              <a:defRPr sz="2800" b="0" i="0" baseline="0">
                <a:solidFill>
                  <a:srgbClr val="273340"/>
                </a:solidFill>
                <a:latin typeface="Calibri" charset="0"/>
                <a:ea typeface="Calibri" charset="0"/>
                <a:cs typeface="Calibri" charset="0"/>
              </a:defRPr>
            </a:lvl3pPr>
          </a:lstStyle>
          <a:p>
            <a:r>
              <a:rPr lang="en-US" dirty="0"/>
              <a:t>Date</a:t>
            </a:r>
          </a:p>
        </p:txBody>
      </p:sp>
      <p:sp>
        <p:nvSpPr>
          <p:cNvPr id="15" name="Text Placeholder 6"/>
          <p:cNvSpPr>
            <a:spLocks noGrp="1"/>
          </p:cNvSpPr>
          <p:nvPr>
            <p:ph type="body" sz="quarter" idx="57" hasCustomPrompt="1"/>
          </p:nvPr>
        </p:nvSpPr>
        <p:spPr>
          <a:xfrm>
            <a:off x="1263325" y="2273671"/>
            <a:ext cx="7232399" cy="413608"/>
          </a:xfrm>
          <a:prstGeom prst="rect">
            <a:avLst/>
          </a:prstGeom>
        </p:spPr>
        <p:txBody>
          <a:bodyPr anchor="t"/>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1" i="0" cap="none" baseline="0">
                <a:solidFill>
                  <a:srgbClr val="273340"/>
                </a:solidFill>
                <a:latin typeface="Calibri" charset="0"/>
                <a:ea typeface="Calibri" charset="0"/>
                <a:cs typeface="Calibri" charset="0"/>
              </a:defRPr>
            </a:lvl1pPr>
          </a:lstStyle>
          <a:p>
            <a:r>
              <a:rPr lang="en-US" dirty="0"/>
              <a:t>Presenter Name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656" y="0"/>
            <a:ext cx="3133344" cy="6858000"/>
          </a:xfrm>
          <a:prstGeom prst="rect">
            <a:avLst/>
          </a:prstGeom>
        </p:spPr>
      </p:pic>
    </p:spTree>
    <p:extLst>
      <p:ext uri="{BB962C8B-B14F-4D97-AF65-F5344CB8AC3E}">
        <p14:creationId xmlns:p14="http://schemas.microsoft.com/office/powerpoint/2010/main" val="17499892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ll Information Slide">
    <p:spTree>
      <p:nvGrpSpPr>
        <p:cNvPr id="1" name=""/>
        <p:cNvGrpSpPr/>
        <p:nvPr/>
      </p:nvGrpSpPr>
      <p:grpSpPr>
        <a:xfrm>
          <a:off x="0" y="0"/>
          <a:ext cx="0" cy="0"/>
          <a:chOff x="0" y="0"/>
          <a:chExt cx="0" cy="0"/>
        </a:xfrm>
      </p:grpSpPr>
      <p:sp>
        <p:nvSpPr>
          <p:cNvPr id="15" name="Text Placeholder 6"/>
          <p:cNvSpPr>
            <a:spLocks noGrp="1"/>
          </p:cNvSpPr>
          <p:nvPr>
            <p:ph type="body" sz="quarter" idx="53" hasCustomPrompt="1"/>
          </p:nvPr>
        </p:nvSpPr>
        <p:spPr>
          <a:xfrm>
            <a:off x="1263326" y="1663698"/>
            <a:ext cx="10564609"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8" name="Text Placeholder 9"/>
          <p:cNvSpPr>
            <a:spLocks noGrp="1"/>
          </p:cNvSpPr>
          <p:nvPr>
            <p:ph type="body" sz="quarter" idx="12" hasCustomPrompt="1"/>
          </p:nvPr>
        </p:nvSpPr>
        <p:spPr>
          <a:xfrm>
            <a:off x="1263325" y="344858"/>
            <a:ext cx="10564609"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
        <p:nvSpPr>
          <p:cNvPr id="12" name="Footer Placeholder 4"/>
          <p:cNvSpPr txBox="1">
            <a:spLocks/>
          </p:cNvSpPr>
          <p:nvPr userDrawn="1"/>
        </p:nvSpPr>
        <p:spPr>
          <a:xfrm>
            <a:off x="7373711" y="6376984"/>
            <a:ext cx="4454224"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rgbClr val="08265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The University of Toledo // </a:t>
            </a:r>
            <a:fld id="{98BE3D50-D72E-D04C-B4E5-63580ED9A050}" type="slidenum">
              <a:rPr lang="en-US" smtClean="0"/>
              <a:pPr/>
              <a:t>‹#›</a:t>
            </a:fld>
            <a:endParaRPr lang="en-US" dirty="0"/>
          </a:p>
        </p:txBody>
      </p:sp>
    </p:spTree>
    <p:extLst>
      <p:ext uri="{BB962C8B-B14F-4D97-AF65-F5344CB8AC3E}">
        <p14:creationId xmlns:p14="http://schemas.microsoft.com/office/powerpoint/2010/main" val="21724599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Full Information Slide">
    <p:spTree>
      <p:nvGrpSpPr>
        <p:cNvPr id="1" name=""/>
        <p:cNvGrpSpPr/>
        <p:nvPr/>
      </p:nvGrpSpPr>
      <p:grpSpPr>
        <a:xfrm>
          <a:off x="0" y="0"/>
          <a:ext cx="0" cy="0"/>
          <a:chOff x="0" y="0"/>
          <a:chExt cx="0" cy="0"/>
        </a:xfrm>
      </p:grpSpPr>
      <p:sp>
        <p:nvSpPr>
          <p:cNvPr id="10" name="Text Placeholder 6"/>
          <p:cNvSpPr>
            <a:spLocks noGrp="1"/>
          </p:cNvSpPr>
          <p:nvPr>
            <p:ph type="body" sz="quarter" idx="54" hasCustomPrompt="1"/>
          </p:nvPr>
        </p:nvSpPr>
        <p:spPr>
          <a:xfrm>
            <a:off x="6706049" y="1650998"/>
            <a:ext cx="5122539"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11" name="Text Placeholder 6"/>
          <p:cNvSpPr>
            <a:spLocks noGrp="1"/>
          </p:cNvSpPr>
          <p:nvPr>
            <p:ph type="body" sz="quarter" idx="55" hasCustomPrompt="1"/>
          </p:nvPr>
        </p:nvSpPr>
        <p:spPr>
          <a:xfrm>
            <a:off x="1263327" y="1663698"/>
            <a:ext cx="5137473"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12" name="Text Placeholder 9"/>
          <p:cNvSpPr>
            <a:spLocks noGrp="1"/>
          </p:cNvSpPr>
          <p:nvPr>
            <p:ph type="body" sz="quarter" idx="12" hasCustomPrompt="1"/>
          </p:nvPr>
        </p:nvSpPr>
        <p:spPr>
          <a:xfrm>
            <a:off x="1263326" y="344858"/>
            <a:ext cx="10565262"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24921208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formation w/Image Right">
    <p:spTree>
      <p:nvGrpSpPr>
        <p:cNvPr id="1" name=""/>
        <p:cNvGrpSpPr/>
        <p:nvPr/>
      </p:nvGrpSpPr>
      <p:grpSpPr>
        <a:xfrm>
          <a:off x="0" y="0"/>
          <a:ext cx="0" cy="0"/>
          <a:chOff x="0" y="0"/>
          <a:chExt cx="0" cy="0"/>
        </a:xfrm>
      </p:grpSpPr>
      <p:sp>
        <p:nvSpPr>
          <p:cNvPr id="15" name="Slide Number Placeholder 5"/>
          <p:cNvSpPr txBox="1">
            <a:spLocks/>
          </p:cNvSpPr>
          <p:nvPr userDrawn="1"/>
        </p:nvSpPr>
        <p:spPr>
          <a:xfrm>
            <a:off x="11379200" y="6274858"/>
            <a:ext cx="448735" cy="583142"/>
          </a:xfrm>
          <a:prstGeom prst="rect">
            <a:avLst/>
          </a:prstGeom>
          <a:solidFill>
            <a:srgbClr val="F6C51E"/>
          </a:solidFill>
        </p:spPr>
        <p:txBody>
          <a:bodyPr vert="horz" lIns="91440" tIns="274320" rIns="91440" bIns="45720" rtlCol="0" anchor="ctr"/>
          <a:lstStyle>
            <a:defPPr>
              <a:defRPr lang="en-US"/>
            </a:defPPr>
            <a:lvl1pPr marL="0" algn="ctr" defTabSz="914400" rtl="0" eaLnBrk="1" latinLnBrk="0" hangingPunct="1">
              <a:defRPr sz="850" kern="12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15BBE9-EF51-406C-8B81-DCEC1643AEA3}" type="slidenum">
              <a:rPr lang="en-US" b="1" smtClean="0">
                <a:solidFill>
                  <a:srgbClr val="073876"/>
                </a:solidFill>
                <a:latin typeface="Open Sans" panose="020B0606030504020204" pitchFamily="34" charset="0"/>
                <a:ea typeface="Open Sans" panose="020B0606030504020204" pitchFamily="34" charset="0"/>
                <a:cs typeface="Open Sans" panose="020B0606030504020204" pitchFamily="34" charset="0"/>
              </a:rPr>
              <a:pPr/>
              <a:t>‹#›</a:t>
            </a:fld>
            <a:endParaRPr lang="en-US" dirty="0">
              <a:solidFill>
                <a:srgbClr val="073876"/>
              </a:solidFill>
            </a:endParaRPr>
          </a:p>
        </p:txBody>
      </p:sp>
      <p:sp>
        <p:nvSpPr>
          <p:cNvPr id="10" name="Rectangle 9"/>
          <p:cNvSpPr/>
          <p:nvPr userDrawn="1"/>
        </p:nvSpPr>
        <p:spPr>
          <a:xfrm>
            <a:off x="7620000" y="0"/>
            <a:ext cx="4572000" cy="6857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8" name="TextBox 17"/>
          <p:cNvSpPr txBox="1"/>
          <p:nvPr userDrawn="1"/>
        </p:nvSpPr>
        <p:spPr>
          <a:xfrm>
            <a:off x="8853714" y="3011714"/>
            <a:ext cx="2195286" cy="553998"/>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360 W x 540 H</a:t>
            </a:r>
          </a:p>
          <a:p>
            <a:pPr algn="ctr"/>
            <a:r>
              <a:rPr lang="en-US" sz="1000" dirty="0">
                <a:solidFill>
                  <a:srgbClr val="383838"/>
                </a:solidFill>
              </a:rPr>
              <a:t>Then Scale image to fit.</a:t>
            </a:r>
          </a:p>
        </p:txBody>
      </p:sp>
      <p:sp>
        <p:nvSpPr>
          <p:cNvPr id="9" name="Text Placeholder 6"/>
          <p:cNvSpPr>
            <a:spLocks noGrp="1"/>
          </p:cNvSpPr>
          <p:nvPr>
            <p:ph type="body" sz="quarter" idx="55" hasCustomPrompt="1"/>
          </p:nvPr>
        </p:nvSpPr>
        <p:spPr>
          <a:xfrm>
            <a:off x="1263327" y="1663698"/>
            <a:ext cx="5988373"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11" name="Text Placeholder 9"/>
          <p:cNvSpPr>
            <a:spLocks noGrp="1"/>
          </p:cNvSpPr>
          <p:nvPr>
            <p:ph type="body" sz="quarter" idx="12" hasCustomPrompt="1"/>
          </p:nvPr>
        </p:nvSpPr>
        <p:spPr>
          <a:xfrm>
            <a:off x="1263326" y="344858"/>
            <a:ext cx="5988374"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23972599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Information w/Image Righ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1379200" y="6274858"/>
            <a:ext cx="448735" cy="583142"/>
          </a:xfrm>
          <a:prstGeom prst="rect">
            <a:avLst/>
          </a:prstGeom>
          <a:solidFill>
            <a:srgbClr val="F6C51E"/>
          </a:solidFill>
        </p:spPr>
        <p:txBody>
          <a:bodyPr/>
          <a:lstStyle/>
          <a:p>
            <a:fld id="{9C15BBE9-EF51-406C-8B81-DCEC1643AEA3}" type="slidenum">
              <a:rPr lang="en-US" b="1" smtClean="0">
                <a:solidFill>
                  <a:srgbClr val="383838"/>
                </a:solidFill>
                <a:latin typeface="Open Sans" panose="020B0606030504020204" pitchFamily="34" charset="0"/>
                <a:ea typeface="Open Sans" panose="020B0606030504020204" pitchFamily="34" charset="0"/>
                <a:cs typeface="Open Sans" panose="020B0606030504020204" pitchFamily="34" charset="0"/>
              </a:rPr>
              <a:pPr/>
              <a:t>‹#›</a:t>
            </a:fld>
            <a:endParaRPr lang="en-US" dirty="0">
              <a:solidFill>
                <a:srgbClr val="383838"/>
              </a:solidFill>
            </a:endParaRPr>
          </a:p>
        </p:txBody>
      </p:sp>
      <p:sp>
        <p:nvSpPr>
          <p:cNvPr id="15" name="Slide Number Placeholder 5"/>
          <p:cNvSpPr txBox="1">
            <a:spLocks/>
          </p:cNvSpPr>
          <p:nvPr userDrawn="1"/>
        </p:nvSpPr>
        <p:spPr>
          <a:xfrm>
            <a:off x="11379200" y="6274858"/>
            <a:ext cx="448735" cy="583142"/>
          </a:xfrm>
          <a:prstGeom prst="rect">
            <a:avLst/>
          </a:prstGeom>
          <a:solidFill>
            <a:srgbClr val="F6C51E"/>
          </a:solidFill>
        </p:spPr>
        <p:txBody>
          <a:bodyPr vert="horz" lIns="91440" tIns="274320" rIns="91440" bIns="45720" rtlCol="0" anchor="ctr"/>
          <a:lstStyle>
            <a:defPPr>
              <a:defRPr lang="en-US"/>
            </a:defPPr>
            <a:lvl1pPr marL="0" algn="ctr" defTabSz="914400" rtl="0" eaLnBrk="1" latinLnBrk="0" hangingPunct="1">
              <a:defRPr sz="850" kern="12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15BBE9-EF51-406C-8B81-DCEC1643AEA3}" type="slidenum">
              <a:rPr lang="en-US" b="1" smtClean="0">
                <a:solidFill>
                  <a:srgbClr val="073876"/>
                </a:solidFill>
                <a:latin typeface="Open Sans" panose="020B0606030504020204" pitchFamily="34" charset="0"/>
                <a:ea typeface="Open Sans" panose="020B0606030504020204" pitchFamily="34" charset="0"/>
                <a:cs typeface="Open Sans" panose="020B0606030504020204" pitchFamily="34" charset="0"/>
              </a:rPr>
              <a:pPr/>
              <a:t>‹#›</a:t>
            </a:fld>
            <a:endParaRPr lang="en-US" dirty="0">
              <a:solidFill>
                <a:srgbClr val="073876"/>
              </a:solidFill>
            </a:endParaRPr>
          </a:p>
        </p:txBody>
      </p:sp>
      <p:sp>
        <p:nvSpPr>
          <p:cNvPr id="10" name="Rectangle 9"/>
          <p:cNvSpPr/>
          <p:nvPr userDrawn="1"/>
        </p:nvSpPr>
        <p:spPr>
          <a:xfrm>
            <a:off x="7620000" y="0"/>
            <a:ext cx="4572000" cy="6857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8" name="TextBox 17"/>
          <p:cNvSpPr txBox="1"/>
          <p:nvPr userDrawn="1"/>
        </p:nvSpPr>
        <p:spPr>
          <a:xfrm>
            <a:off x="8853714" y="3011714"/>
            <a:ext cx="2195286" cy="553998"/>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360 W x 540 H</a:t>
            </a:r>
          </a:p>
          <a:p>
            <a:pPr algn="ctr"/>
            <a:r>
              <a:rPr lang="en-US" sz="1000" dirty="0">
                <a:solidFill>
                  <a:srgbClr val="383838"/>
                </a:solidFill>
              </a:rPr>
              <a:t>Then Scale image to fit.</a:t>
            </a:r>
          </a:p>
        </p:txBody>
      </p:sp>
      <p:sp>
        <p:nvSpPr>
          <p:cNvPr id="12" name="Text Placeholder 6"/>
          <p:cNvSpPr>
            <a:spLocks noGrp="1"/>
          </p:cNvSpPr>
          <p:nvPr>
            <p:ph type="body" sz="quarter" idx="55" hasCustomPrompt="1"/>
          </p:nvPr>
        </p:nvSpPr>
        <p:spPr>
          <a:xfrm>
            <a:off x="1263327" y="1663698"/>
            <a:ext cx="5988373"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13" name="Text Placeholder 9"/>
          <p:cNvSpPr>
            <a:spLocks noGrp="1"/>
          </p:cNvSpPr>
          <p:nvPr>
            <p:ph type="body" sz="quarter" idx="12" hasCustomPrompt="1"/>
          </p:nvPr>
        </p:nvSpPr>
        <p:spPr>
          <a:xfrm>
            <a:off x="1263326" y="344858"/>
            <a:ext cx="5988374"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0" y="0"/>
            <a:ext cx="4572000" cy="6858000"/>
          </a:xfrm>
          <a:prstGeom prst="rect">
            <a:avLst/>
          </a:prstGeom>
        </p:spPr>
      </p:pic>
    </p:spTree>
    <p:extLst>
      <p:ext uri="{BB962C8B-B14F-4D97-AF65-F5344CB8AC3E}">
        <p14:creationId xmlns:p14="http://schemas.microsoft.com/office/powerpoint/2010/main" val="1049595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1F1180E-DAD3-4121-826C-874041940C0C}"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838200" y="365130"/>
            <a:ext cx="10515600" cy="625475"/>
          </a:xfrm>
        </p:spPr>
        <p:txBody>
          <a:bodyPr/>
          <a:lstStyle>
            <a:lvl1pPr>
              <a:defRPr cap="none"/>
            </a:lvl1pPr>
          </a:lstStyle>
          <a:p>
            <a:r>
              <a:rPr lang="en-US" dirty="0"/>
              <a:t>Click to edit Master title style</a:t>
            </a:r>
          </a:p>
        </p:txBody>
      </p:sp>
      <p:sp>
        <p:nvSpPr>
          <p:cNvPr id="7" name="Rounded Rectangle 6"/>
          <p:cNvSpPr/>
          <p:nvPr userDrawn="1"/>
        </p:nvSpPr>
        <p:spPr>
          <a:xfrm>
            <a:off x="0" y="1066800"/>
            <a:ext cx="12192000" cy="152400"/>
          </a:xfrm>
          <a:prstGeom prst="roundRect">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C1026"/>
              </a:solidFill>
            </a:endParaRPr>
          </a:p>
        </p:txBody>
      </p:sp>
    </p:spTree>
    <p:extLst>
      <p:ext uri="{BB962C8B-B14F-4D97-AF65-F5344CB8AC3E}">
        <p14:creationId xmlns:p14="http://schemas.microsoft.com/office/powerpoint/2010/main" val="30531035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formation w/Image Left">
    <p:spTree>
      <p:nvGrpSpPr>
        <p:cNvPr id="1" name=""/>
        <p:cNvGrpSpPr/>
        <p:nvPr/>
      </p:nvGrpSpPr>
      <p:grpSpPr>
        <a:xfrm>
          <a:off x="0" y="0"/>
          <a:ext cx="0" cy="0"/>
          <a:chOff x="0" y="0"/>
          <a:chExt cx="0" cy="0"/>
        </a:xfrm>
      </p:grpSpPr>
      <p:sp>
        <p:nvSpPr>
          <p:cNvPr id="4" name="Rectangle 3"/>
          <p:cNvSpPr/>
          <p:nvPr userDrawn="1"/>
        </p:nvSpPr>
        <p:spPr>
          <a:xfrm>
            <a:off x="95683" y="6132729"/>
            <a:ext cx="4801558" cy="66111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userDrawn="1"/>
        </p:nvSpPr>
        <p:spPr>
          <a:xfrm>
            <a:off x="0" y="0"/>
            <a:ext cx="4572000" cy="6857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TextBox 12"/>
          <p:cNvSpPr txBox="1"/>
          <p:nvPr userDrawn="1"/>
        </p:nvSpPr>
        <p:spPr>
          <a:xfrm>
            <a:off x="1233714" y="3011714"/>
            <a:ext cx="2195286" cy="553998"/>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360 W x 540 H</a:t>
            </a:r>
          </a:p>
          <a:p>
            <a:pPr algn="ctr"/>
            <a:r>
              <a:rPr lang="en-US" sz="1000" dirty="0">
                <a:solidFill>
                  <a:srgbClr val="383838"/>
                </a:solidFill>
              </a:rPr>
              <a:t>Then scale image to fit.</a:t>
            </a:r>
          </a:p>
        </p:txBody>
      </p:sp>
      <p:sp>
        <p:nvSpPr>
          <p:cNvPr id="2" name="TextBox 1"/>
          <p:cNvSpPr txBox="1"/>
          <p:nvPr userDrawn="1"/>
        </p:nvSpPr>
        <p:spPr>
          <a:xfrm>
            <a:off x="4713572" y="6537314"/>
            <a:ext cx="184666" cy="369332"/>
          </a:xfrm>
          <a:prstGeom prst="rect">
            <a:avLst/>
          </a:prstGeom>
          <a:noFill/>
        </p:spPr>
        <p:txBody>
          <a:bodyPr wrap="none" rtlCol="0">
            <a:spAutoFit/>
          </a:bodyPr>
          <a:lstStyle/>
          <a:p>
            <a:endParaRPr lang="en-US" dirty="0">
              <a:solidFill>
                <a:srgbClr val="383838"/>
              </a:solidFill>
            </a:endParaRPr>
          </a:p>
        </p:txBody>
      </p:sp>
      <p:sp>
        <p:nvSpPr>
          <p:cNvPr id="11" name="Text Placeholder 6"/>
          <p:cNvSpPr>
            <a:spLocks noGrp="1"/>
          </p:cNvSpPr>
          <p:nvPr>
            <p:ph type="body" sz="quarter" idx="55" hasCustomPrompt="1"/>
          </p:nvPr>
        </p:nvSpPr>
        <p:spPr>
          <a:xfrm>
            <a:off x="5179785" y="1663698"/>
            <a:ext cx="6648802"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8" name="Text Placeholder 9"/>
          <p:cNvSpPr>
            <a:spLocks noGrp="1"/>
          </p:cNvSpPr>
          <p:nvPr>
            <p:ph type="body" sz="quarter" idx="12" hasCustomPrompt="1"/>
          </p:nvPr>
        </p:nvSpPr>
        <p:spPr>
          <a:xfrm>
            <a:off x="5179785" y="344858"/>
            <a:ext cx="6648802"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10849108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nformation w/Image Left">
    <p:spTree>
      <p:nvGrpSpPr>
        <p:cNvPr id="1" name=""/>
        <p:cNvGrpSpPr/>
        <p:nvPr/>
      </p:nvGrpSpPr>
      <p:grpSpPr>
        <a:xfrm>
          <a:off x="0" y="0"/>
          <a:ext cx="0" cy="0"/>
          <a:chOff x="0" y="0"/>
          <a:chExt cx="0" cy="0"/>
        </a:xfrm>
      </p:grpSpPr>
      <p:sp>
        <p:nvSpPr>
          <p:cNvPr id="4" name="Rectangle 3"/>
          <p:cNvSpPr/>
          <p:nvPr userDrawn="1"/>
        </p:nvSpPr>
        <p:spPr>
          <a:xfrm>
            <a:off x="95683" y="6132729"/>
            <a:ext cx="4801558" cy="66111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userDrawn="1"/>
        </p:nvSpPr>
        <p:spPr>
          <a:xfrm>
            <a:off x="0" y="0"/>
            <a:ext cx="4572000" cy="6857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TextBox 12"/>
          <p:cNvSpPr txBox="1"/>
          <p:nvPr userDrawn="1"/>
        </p:nvSpPr>
        <p:spPr>
          <a:xfrm>
            <a:off x="1233714" y="3011714"/>
            <a:ext cx="2195286" cy="553998"/>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360 W x 540 H</a:t>
            </a:r>
          </a:p>
          <a:p>
            <a:pPr algn="ctr"/>
            <a:r>
              <a:rPr lang="en-US" sz="1000" dirty="0">
                <a:solidFill>
                  <a:srgbClr val="383838"/>
                </a:solidFill>
              </a:rPr>
              <a:t>Then scale image to fit.</a:t>
            </a:r>
          </a:p>
        </p:txBody>
      </p:sp>
      <p:sp>
        <p:nvSpPr>
          <p:cNvPr id="2" name="TextBox 1"/>
          <p:cNvSpPr txBox="1"/>
          <p:nvPr userDrawn="1"/>
        </p:nvSpPr>
        <p:spPr>
          <a:xfrm>
            <a:off x="4713572" y="6537314"/>
            <a:ext cx="184666" cy="369332"/>
          </a:xfrm>
          <a:prstGeom prst="rect">
            <a:avLst/>
          </a:prstGeom>
          <a:noFill/>
        </p:spPr>
        <p:txBody>
          <a:bodyPr wrap="none" rtlCol="0">
            <a:spAutoFit/>
          </a:bodyPr>
          <a:lstStyle/>
          <a:p>
            <a:endParaRPr lang="en-US" dirty="0">
              <a:solidFill>
                <a:srgbClr val="383838"/>
              </a:solidFill>
            </a:endParaRPr>
          </a:p>
        </p:txBody>
      </p:sp>
      <p:sp>
        <p:nvSpPr>
          <p:cNvPr id="9" name="Text Placeholder 6"/>
          <p:cNvSpPr>
            <a:spLocks noGrp="1"/>
          </p:cNvSpPr>
          <p:nvPr>
            <p:ph type="body" sz="quarter" idx="56" hasCustomPrompt="1"/>
          </p:nvPr>
        </p:nvSpPr>
        <p:spPr>
          <a:xfrm>
            <a:off x="5179785" y="1663698"/>
            <a:ext cx="6648802"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11" name="Text Placeholder 9"/>
          <p:cNvSpPr>
            <a:spLocks noGrp="1"/>
          </p:cNvSpPr>
          <p:nvPr>
            <p:ph type="body" sz="quarter" idx="57" hasCustomPrompt="1"/>
          </p:nvPr>
        </p:nvSpPr>
        <p:spPr>
          <a:xfrm>
            <a:off x="5179785" y="344858"/>
            <a:ext cx="6648802"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Tree>
    <p:extLst>
      <p:ext uri="{BB962C8B-B14F-4D97-AF65-F5344CB8AC3E}">
        <p14:creationId xmlns:p14="http://schemas.microsoft.com/office/powerpoint/2010/main" val="38977379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formation w/Image Block Left">
    <p:spTree>
      <p:nvGrpSpPr>
        <p:cNvPr id="1" name=""/>
        <p:cNvGrpSpPr/>
        <p:nvPr/>
      </p:nvGrpSpPr>
      <p:grpSpPr>
        <a:xfrm>
          <a:off x="0" y="0"/>
          <a:ext cx="0" cy="0"/>
          <a:chOff x="0" y="0"/>
          <a:chExt cx="0" cy="0"/>
        </a:xfrm>
      </p:grpSpPr>
      <p:sp>
        <p:nvSpPr>
          <p:cNvPr id="16" name="Rectangle 15"/>
          <p:cNvSpPr/>
          <p:nvPr userDrawn="1"/>
        </p:nvSpPr>
        <p:spPr>
          <a:xfrm>
            <a:off x="1206500" y="1650993"/>
            <a:ext cx="3767613" cy="4027721"/>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TextBox 16"/>
          <p:cNvSpPr txBox="1"/>
          <p:nvPr userDrawn="1"/>
        </p:nvSpPr>
        <p:spPr>
          <a:xfrm>
            <a:off x="2188792" y="3387854"/>
            <a:ext cx="1809052" cy="553998"/>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340 W x 365 H</a:t>
            </a:r>
          </a:p>
          <a:p>
            <a:pPr algn="ctr"/>
            <a:r>
              <a:rPr lang="en-US" sz="1000" dirty="0">
                <a:solidFill>
                  <a:srgbClr val="383838"/>
                </a:solidFill>
              </a:rPr>
              <a:t>Then scale to fit.</a:t>
            </a:r>
          </a:p>
        </p:txBody>
      </p:sp>
      <p:sp>
        <p:nvSpPr>
          <p:cNvPr id="22" name="Text Placeholder 6"/>
          <p:cNvSpPr>
            <a:spLocks noGrp="1"/>
          </p:cNvSpPr>
          <p:nvPr>
            <p:ph type="body" sz="quarter" idx="53" hasCustomPrompt="1"/>
          </p:nvPr>
        </p:nvSpPr>
        <p:spPr>
          <a:xfrm>
            <a:off x="5542644" y="1650998"/>
            <a:ext cx="6285292" cy="4027716"/>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9" name="Text Placeholder 9"/>
          <p:cNvSpPr>
            <a:spLocks noGrp="1"/>
          </p:cNvSpPr>
          <p:nvPr>
            <p:ph type="body" sz="quarter" idx="12" hasCustomPrompt="1"/>
          </p:nvPr>
        </p:nvSpPr>
        <p:spPr>
          <a:xfrm>
            <a:off x="1206500" y="344858"/>
            <a:ext cx="10621436"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25987389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Information w/Image Block Left">
    <p:spTree>
      <p:nvGrpSpPr>
        <p:cNvPr id="1" name=""/>
        <p:cNvGrpSpPr/>
        <p:nvPr/>
      </p:nvGrpSpPr>
      <p:grpSpPr>
        <a:xfrm>
          <a:off x="0" y="0"/>
          <a:ext cx="0" cy="0"/>
          <a:chOff x="0" y="0"/>
          <a:chExt cx="0" cy="0"/>
        </a:xfrm>
      </p:grpSpPr>
      <p:cxnSp>
        <p:nvCxnSpPr>
          <p:cNvPr id="12" name="Straight Connector 11"/>
          <p:cNvCxnSpPr/>
          <p:nvPr userDrawn="1"/>
        </p:nvCxnSpPr>
        <p:spPr>
          <a:xfrm>
            <a:off x="0" y="806679"/>
            <a:ext cx="625929"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1206500" y="1650993"/>
            <a:ext cx="3767613" cy="4027721"/>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Text Placeholder 6"/>
          <p:cNvSpPr>
            <a:spLocks noGrp="1"/>
          </p:cNvSpPr>
          <p:nvPr>
            <p:ph type="body" sz="quarter" idx="54" hasCustomPrompt="1"/>
          </p:nvPr>
        </p:nvSpPr>
        <p:spPr>
          <a:xfrm>
            <a:off x="5542644" y="1650998"/>
            <a:ext cx="6285292" cy="4027716"/>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15" name="Text Placeholder 9"/>
          <p:cNvSpPr>
            <a:spLocks noGrp="1"/>
          </p:cNvSpPr>
          <p:nvPr>
            <p:ph type="body" sz="quarter" idx="12" hasCustomPrompt="1"/>
          </p:nvPr>
        </p:nvSpPr>
        <p:spPr>
          <a:xfrm>
            <a:off x="1206500" y="344858"/>
            <a:ext cx="10621436"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
        <p:nvSpPr>
          <p:cNvPr id="19" name="TextBox 18"/>
          <p:cNvSpPr txBox="1"/>
          <p:nvPr userDrawn="1"/>
        </p:nvSpPr>
        <p:spPr>
          <a:xfrm>
            <a:off x="2188792" y="3387854"/>
            <a:ext cx="1809052" cy="553998"/>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340 W x 365 H</a:t>
            </a:r>
          </a:p>
          <a:p>
            <a:pPr algn="ctr"/>
            <a:r>
              <a:rPr lang="en-US" sz="1000" dirty="0">
                <a:solidFill>
                  <a:srgbClr val="383838"/>
                </a:solidFill>
              </a:rPr>
              <a:t>Then scale to fit.</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6500" y="1650993"/>
            <a:ext cx="3767613" cy="4044643"/>
          </a:xfrm>
          <a:prstGeom prst="rect">
            <a:avLst/>
          </a:prstGeom>
        </p:spPr>
      </p:pic>
    </p:spTree>
    <p:extLst>
      <p:ext uri="{BB962C8B-B14F-4D97-AF65-F5344CB8AC3E}">
        <p14:creationId xmlns:p14="http://schemas.microsoft.com/office/powerpoint/2010/main" val="24231161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formation w/Image Block Right">
    <p:spTree>
      <p:nvGrpSpPr>
        <p:cNvPr id="1" name=""/>
        <p:cNvGrpSpPr/>
        <p:nvPr/>
      </p:nvGrpSpPr>
      <p:grpSpPr>
        <a:xfrm>
          <a:off x="0" y="0"/>
          <a:ext cx="0" cy="0"/>
          <a:chOff x="0" y="0"/>
          <a:chExt cx="0" cy="0"/>
        </a:xfrm>
      </p:grpSpPr>
      <p:sp>
        <p:nvSpPr>
          <p:cNvPr id="16" name="Rectangle 15"/>
          <p:cNvSpPr/>
          <p:nvPr userDrawn="1"/>
        </p:nvSpPr>
        <p:spPr>
          <a:xfrm>
            <a:off x="7819569" y="1614714"/>
            <a:ext cx="3996719" cy="4272644"/>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TextBox 16"/>
          <p:cNvSpPr txBox="1"/>
          <p:nvPr userDrawn="1"/>
        </p:nvSpPr>
        <p:spPr>
          <a:xfrm>
            <a:off x="8794604" y="3274775"/>
            <a:ext cx="1919059" cy="553998"/>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340 W x 365 H</a:t>
            </a:r>
          </a:p>
          <a:p>
            <a:pPr algn="ctr"/>
            <a:r>
              <a:rPr lang="en-US" sz="1000" dirty="0">
                <a:solidFill>
                  <a:srgbClr val="383838"/>
                </a:solidFill>
              </a:rPr>
              <a:t>Then scale to fit.</a:t>
            </a:r>
          </a:p>
        </p:txBody>
      </p:sp>
      <p:sp>
        <p:nvSpPr>
          <p:cNvPr id="19" name="Text Placeholder 6"/>
          <p:cNvSpPr>
            <a:spLocks noGrp="1"/>
          </p:cNvSpPr>
          <p:nvPr>
            <p:ph type="body" sz="quarter" idx="53" hasCustomPrompt="1"/>
          </p:nvPr>
        </p:nvSpPr>
        <p:spPr>
          <a:xfrm>
            <a:off x="1206500" y="1614714"/>
            <a:ext cx="5988374" cy="4272644"/>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14" name="Text Placeholder 9"/>
          <p:cNvSpPr>
            <a:spLocks noGrp="1"/>
          </p:cNvSpPr>
          <p:nvPr>
            <p:ph type="body" sz="quarter" idx="12" hasCustomPrompt="1"/>
          </p:nvPr>
        </p:nvSpPr>
        <p:spPr>
          <a:xfrm>
            <a:off x="1206500" y="344858"/>
            <a:ext cx="5988374"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24541883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Information w/Image Block Right">
    <p:spTree>
      <p:nvGrpSpPr>
        <p:cNvPr id="1" name=""/>
        <p:cNvGrpSpPr/>
        <p:nvPr/>
      </p:nvGrpSpPr>
      <p:grpSpPr>
        <a:xfrm>
          <a:off x="0" y="0"/>
          <a:ext cx="0" cy="0"/>
          <a:chOff x="0" y="0"/>
          <a:chExt cx="0" cy="0"/>
        </a:xfrm>
      </p:grpSpPr>
      <p:sp>
        <p:nvSpPr>
          <p:cNvPr id="16" name="Rectangle 15"/>
          <p:cNvSpPr/>
          <p:nvPr userDrawn="1"/>
        </p:nvSpPr>
        <p:spPr>
          <a:xfrm>
            <a:off x="7819569" y="1605636"/>
            <a:ext cx="3996719" cy="4272644"/>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TextBox 16"/>
          <p:cNvSpPr txBox="1"/>
          <p:nvPr userDrawn="1"/>
        </p:nvSpPr>
        <p:spPr>
          <a:xfrm>
            <a:off x="8794604" y="3274775"/>
            <a:ext cx="1919059" cy="553998"/>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340 W x 365 H</a:t>
            </a:r>
          </a:p>
          <a:p>
            <a:pPr algn="ctr"/>
            <a:r>
              <a:rPr lang="en-US" sz="1000" dirty="0">
                <a:solidFill>
                  <a:srgbClr val="383838"/>
                </a:solidFill>
              </a:rPr>
              <a:t>Then scale to fit.</a:t>
            </a:r>
          </a:p>
        </p:txBody>
      </p:sp>
      <p:sp>
        <p:nvSpPr>
          <p:cNvPr id="13" name="Text Placeholder 6"/>
          <p:cNvSpPr>
            <a:spLocks noGrp="1"/>
          </p:cNvSpPr>
          <p:nvPr>
            <p:ph type="body" sz="quarter" idx="54" hasCustomPrompt="1"/>
          </p:nvPr>
        </p:nvSpPr>
        <p:spPr>
          <a:xfrm>
            <a:off x="1206500" y="1605636"/>
            <a:ext cx="5988374" cy="4272644"/>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14" name="Text Placeholder 9"/>
          <p:cNvSpPr>
            <a:spLocks noGrp="1"/>
          </p:cNvSpPr>
          <p:nvPr>
            <p:ph type="body" sz="quarter" idx="12" hasCustomPrompt="1"/>
          </p:nvPr>
        </p:nvSpPr>
        <p:spPr>
          <a:xfrm>
            <a:off x="1206500" y="344858"/>
            <a:ext cx="5988374"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9568" y="1587684"/>
            <a:ext cx="3996720" cy="4290596"/>
          </a:xfrm>
          <a:prstGeom prst="rect">
            <a:avLst/>
          </a:prstGeom>
        </p:spPr>
      </p:pic>
    </p:spTree>
    <p:extLst>
      <p:ext uri="{BB962C8B-B14F-4D97-AF65-F5344CB8AC3E}">
        <p14:creationId xmlns:p14="http://schemas.microsoft.com/office/powerpoint/2010/main" val="33347639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ultiple Information Areas w/Image Right">
    <p:spTree>
      <p:nvGrpSpPr>
        <p:cNvPr id="1" name=""/>
        <p:cNvGrpSpPr/>
        <p:nvPr/>
      </p:nvGrpSpPr>
      <p:grpSpPr>
        <a:xfrm>
          <a:off x="0" y="0"/>
          <a:ext cx="0" cy="0"/>
          <a:chOff x="0" y="0"/>
          <a:chExt cx="0" cy="0"/>
        </a:xfrm>
      </p:grpSpPr>
      <p:sp>
        <p:nvSpPr>
          <p:cNvPr id="15" name="Text Placeholder 10"/>
          <p:cNvSpPr>
            <a:spLocks noGrp="1"/>
          </p:cNvSpPr>
          <p:nvPr>
            <p:ph type="body" sz="quarter" idx="23" hasCustomPrompt="1"/>
          </p:nvPr>
        </p:nvSpPr>
        <p:spPr>
          <a:xfrm>
            <a:off x="1206499" y="4188667"/>
            <a:ext cx="3251201" cy="1468822"/>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Bullet point optional.</a:t>
            </a:r>
          </a:p>
          <a:p>
            <a:pPr lvl="0"/>
            <a:r>
              <a:rPr lang="en-US" dirty="0"/>
              <a:t>Another bullet point</a:t>
            </a:r>
          </a:p>
          <a:p>
            <a:pPr lvl="0"/>
            <a:r>
              <a:rPr lang="en-US" dirty="0"/>
              <a:t>Etc.</a:t>
            </a:r>
          </a:p>
        </p:txBody>
      </p:sp>
      <p:sp>
        <p:nvSpPr>
          <p:cNvPr id="17" name="Text Placeholder 10"/>
          <p:cNvSpPr>
            <a:spLocks noGrp="1"/>
          </p:cNvSpPr>
          <p:nvPr>
            <p:ph type="body" sz="quarter" idx="25" hasCustomPrompt="1"/>
          </p:nvPr>
        </p:nvSpPr>
        <p:spPr>
          <a:xfrm>
            <a:off x="1206499" y="3681188"/>
            <a:ext cx="3251201" cy="44631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1"/>
                </a:solidFill>
                <a:latin typeface="Arial"/>
                <a:cs typeface="Arial"/>
              </a:defRPr>
            </a:lvl1pPr>
          </a:lstStyle>
          <a:p>
            <a:pPr lvl="0"/>
            <a:r>
              <a:rPr lang="en-US" dirty="0"/>
              <a:t>Lorem </a:t>
            </a:r>
            <a:r>
              <a:rPr lang="en-US" dirty="0" err="1"/>
              <a:t>ipsum</a:t>
            </a:r>
            <a:r>
              <a:rPr lang="en-US" dirty="0"/>
              <a:t> dolor</a:t>
            </a:r>
          </a:p>
        </p:txBody>
      </p:sp>
      <p:sp>
        <p:nvSpPr>
          <p:cNvPr id="26" name="Rectangle 25"/>
          <p:cNvSpPr/>
          <p:nvPr userDrawn="1"/>
        </p:nvSpPr>
        <p:spPr>
          <a:xfrm>
            <a:off x="8700420" y="1614714"/>
            <a:ext cx="3110580" cy="41275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 name="TextBox 29"/>
          <p:cNvSpPr txBox="1"/>
          <p:nvPr userDrawn="1"/>
        </p:nvSpPr>
        <p:spPr>
          <a:xfrm>
            <a:off x="9478561" y="3161236"/>
            <a:ext cx="1585484" cy="707886"/>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260 W x 345 H</a:t>
            </a:r>
          </a:p>
          <a:p>
            <a:pPr algn="ctr"/>
            <a:endParaRPr lang="en-US" sz="1000" dirty="0">
              <a:solidFill>
                <a:srgbClr val="383838"/>
              </a:solidFill>
            </a:endParaRPr>
          </a:p>
          <a:p>
            <a:pPr algn="ctr"/>
            <a:r>
              <a:rPr lang="en-US" sz="1000" dirty="0">
                <a:solidFill>
                  <a:srgbClr val="383838"/>
                </a:solidFill>
              </a:rPr>
              <a:t>Scale to fit</a:t>
            </a:r>
          </a:p>
        </p:txBody>
      </p:sp>
      <p:sp>
        <p:nvSpPr>
          <p:cNvPr id="16" name="Text Placeholder 6"/>
          <p:cNvSpPr>
            <a:spLocks noGrp="1"/>
          </p:cNvSpPr>
          <p:nvPr>
            <p:ph type="body" sz="quarter" idx="54" hasCustomPrompt="1"/>
          </p:nvPr>
        </p:nvSpPr>
        <p:spPr>
          <a:xfrm>
            <a:off x="1206499" y="1614714"/>
            <a:ext cx="7150101" cy="1878307"/>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p:txBody>
      </p:sp>
      <p:sp>
        <p:nvSpPr>
          <p:cNvPr id="19" name="Text Placeholder 9"/>
          <p:cNvSpPr>
            <a:spLocks noGrp="1"/>
          </p:cNvSpPr>
          <p:nvPr>
            <p:ph type="body" sz="quarter" idx="12" hasCustomPrompt="1"/>
          </p:nvPr>
        </p:nvSpPr>
        <p:spPr>
          <a:xfrm>
            <a:off x="1206500" y="344858"/>
            <a:ext cx="7150100"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
        <p:nvSpPr>
          <p:cNvPr id="20" name="Text Placeholder 10"/>
          <p:cNvSpPr>
            <a:spLocks noGrp="1"/>
          </p:cNvSpPr>
          <p:nvPr>
            <p:ph type="body" sz="quarter" idx="55" hasCustomPrompt="1"/>
          </p:nvPr>
        </p:nvSpPr>
        <p:spPr>
          <a:xfrm>
            <a:off x="5105399" y="4188667"/>
            <a:ext cx="3251201" cy="1468822"/>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Bullet point optional.</a:t>
            </a:r>
          </a:p>
          <a:p>
            <a:pPr lvl="0"/>
            <a:r>
              <a:rPr lang="en-US" dirty="0"/>
              <a:t>Another bullet point</a:t>
            </a:r>
          </a:p>
          <a:p>
            <a:pPr lvl="0"/>
            <a:r>
              <a:rPr lang="en-US" dirty="0"/>
              <a:t>Etc.</a:t>
            </a:r>
          </a:p>
        </p:txBody>
      </p:sp>
      <p:sp>
        <p:nvSpPr>
          <p:cNvPr id="25" name="Text Placeholder 10"/>
          <p:cNvSpPr>
            <a:spLocks noGrp="1"/>
          </p:cNvSpPr>
          <p:nvPr>
            <p:ph type="body" sz="quarter" idx="56" hasCustomPrompt="1"/>
          </p:nvPr>
        </p:nvSpPr>
        <p:spPr>
          <a:xfrm>
            <a:off x="5105399" y="3681188"/>
            <a:ext cx="3251201" cy="44631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1"/>
                </a:solidFill>
                <a:latin typeface="Arial"/>
                <a:cs typeface="Arial"/>
              </a:defRPr>
            </a:lvl1pPr>
          </a:lstStyle>
          <a:p>
            <a:pPr lvl="0"/>
            <a:r>
              <a:rPr lang="en-US" dirty="0"/>
              <a:t>Lorem </a:t>
            </a:r>
            <a:r>
              <a:rPr lang="en-US" dirty="0" err="1"/>
              <a:t>ipsum</a:t>
            </a:r>
            <a:r>
              <a:rPr lang="en-US" dirty="0"/>
              <a:t> dolor</a:t>
            </a:r>
          </a:p>
        </p:txBody>
      </p:sp>
    </p:spTree>
    <p:extLst>
      <p:ext uri="{BB962C8B-B14F-4D97-AF65-F5344CB8AC3E}">
        <p14:creationId xmlns:p14="http://schemas.microsoft.com/office/powerpoint/2010/main" val="34556071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8" name="Text Placeholder 10"/>
          <p:cNvSpPr>
            <a:spLocks noGrp="1"/>
          </p:cNvSpPr>
          <p:nvPr>
            <p:ph type="body" sz="quarter" idx="19" hasCustomPrompt="1"/>
          </p:nvPr>
        </p:nvSpPr>
        <p:spPr>
          <a:xfrm>
            <a:off x="1200576" y="1930454"/>
            <a:ext cx="3180970" cy="417247"/>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10" name="Text Placeholder 10"/>
          <p:cNvSpPr>
            <a:spLocks noGrp="1"/>
          </p:cNvSpPr>
          <p:nvPr>
            <p:ph type="body" sz="quarter" idx="21" hasCustomPrompt="1"/>
          </p:nvPr>
        </p:nvSpPr>
        <p:spPr>
          <a:xfrm>
            <a:off x="4917866" y="1930454"/>
            <a:ext cx="3189422" cy="417247"/>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12" name="Text Placeholder 10"/>
          <p:cNvSpPr>
            <a:spLocks noGrp="1"/>
          </p:cNvSpPr>
          <p:nvPr>
            <p:ph type="body" sz="quarter" idx="23" hasCustomPrompt="1"/>
          </p:nvPr>
        </p:nvSpPr>
        <p:spPr>
          <a:xfrm>
            <a:off x="8636075" y="1930454"/>
            <a:ext cx="3189422" cy="417247"/>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36" name="Text Placeholder 10"/>
          <p:cNvSpPr>
            <a:spLocks noGrp="1"/>
          </p:cNvSpPr>
          <p:nvPr>
            <p:ph type="body" sz="quarter" idx="33" hasCustomPrompt="1"/>
          </p:nvPr>
        </p:nvSpPr>
        <p:spPr>
          <a:xfrm>
            <a:off x="1200876" y="2347701"/>
            <a:ext cx="3180670" cy="2106370"/>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37" name="Text Placeholder 10"/>
          <p:cNvSpPr>
            <a:spLocks noGrp="1"/>
          </p:cNvSpPr>
          <p:nvPr>
            <p:ph type="body" sz="quarter" idx="34" hasCustomPrompt="1"/>
          </p:nvPr>
        </p:nvSpPr>
        <p:spPr>
          <a:xfrm>
            <a:off x="4924214" y="2347701"/>
            <a:ext cx="3180670" cy="2106370"/>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38" name="Text Placeholder 10"/>
          <p:cNvSpPr>
            <a:spLocks noGrp="1"/>
          </p:cNvSpPr>
          <p:nvPr>
            <p:ph type="body" sz="quarter" idx="35" hasCustomPrompt="1"/>
          </p:nvPr>
        </p:nvSpPr>
        <p:spPr>
          <a:xfrm>
            <a:off x="8639401" y="2347701"/>
            <a:ext cx="3180670" cy="2106370"/>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17" name="Text Placeholder 9"/>
          <p:cNvSpPr>
            <a:spLocks noGrp="1"/>
          </p:cNvSpPr>
          <p:nvPr>
            <p:ph type="body" sz="quarter" idx="12" hasCustomPrompt="1"/>
          </p:nvPr>
        </p:nvSpPr>
        <p:spPr>
          <a:xfrm>
            <a:off x="1206499" y="344858"/>
            <a:ext cx="1062143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21859290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Sections w/Images">
    <p:spTree>
      <p:nvGrpSpPr>
        <p:cNvPr id="1" name=""/>
        <p:cNvGrpSpPr/>
        <p:nvPr/>
      </p:nvGrpSpPr>
      <p:grpSpPr>
        <a:xfrm>
          <a:off x="0" y="0"/>
          <a:ext cx="0" cy="0"/>
          <a:chOff x="0" y="0"/>
          <a:chExt cx="0" cy="0"/>
        </a:xfrm>
      </p:grpSpPr>
      <p:sp>
        <p:nvSpPr>
          <p:cNvPr id="31" name="Rectangle 30"/>
          <p:cNvSpPr/>
          <p:nvPr userDrawn="1"/>
        </p:nvSpPr>
        <p:spPr>
          <a:xfrm>
            <a:off x="1206499" y="2086429"/>
            <a:ext cx="1977571"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2" name="TextBox 31"/>
          <p:cNvSpPr txBox="1"/>
          <p:nvPr userDrawn="1"/>
        </p:nvSpPr>
        <p:spPr>
          <a:xfrm>
            <a:off x="1600417" y="2950714"/>
            <a:ext cx="1189733" cy="400110"/>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155 W x 180 H</a:t>
            </a:r>
          </a:p>
        </p:txBody>
      </p:sp>
      <p:sp>
        <p:nvSpPr>
          <p:cNvPr id="19" name="Text Placeholder 10"/>
          <p:cNvSpPr>
            <a:spLocks noGrp="1"/>
          </p:cNvSpPr>
          <p:nvPr>
            <p:ph type="body" sz="quarter" idx="19" hasCustomPrompt="1"/>
          </p:nvPr>
        </p:nvSpPr>
        <p:spPr>
          <a:xfrm>
            <a:off x="3330460" y="2102811"/>
            <a:ext cx="3117471" cy="45827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20" name="Text Placeholder 10"/>
          <p:cNvSpPr>
            <a:spLocks noGrp="1"/>
          </p:cNvSpPr>
          <p:nvPr>
            <p:ph type="body" sz="quarter" idx="33" hasCustomPrompt="1"/>
          </p:nvPr>
        </p:nvSpPr>
        <p:spPr>
          <a:xfrm>
            <a:off x="3330760" y="2635514"/>
            <a:ext cx="3108916" cy="2106370"/>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21" name="Rectangle 20"/>
          <p:cNvSpPr/>
          <p:nvPr userDrawn="1"/>
        </p:nvSpPr>
        <p:spPr>
          <a:xfrm>
            <a:off x="6628778" y="2086429"/>
            <a:ext cx="1977571"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2" name="TextBox 21"/>
          <p:cNvSpPr txBox="1"/>
          <p:nvPr userDrawn="1"/>
        </p:nvSpPr>
        <p:spPr>
          <a:xfrm>
            <a:off x="7022696" y="2950714"/>
            <a:ext cx="1189733" cy="400110"/>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155 W x 180 H</a:t>
            </a:r>
          </a:p>
        </p:txBody>
      </p:sp>
      <p:sp>
        <p:nvSpPr>
          <p:cNvPr id="23" name="Text Placeholder 10"/>
          <p:cNvSpPr>
            <a:spLocks noGrp="1"/>
          </p:cNvSpPr>
          <p:nvPr>
            <p:ph type="body" sz="quarter" idx="34" hasCustomPrompt="1"/>
          </p:nvPr>
        </p:nvSpPr>
        <p:spPr>
          <a:xfrm>
            <a:off x="8753356" y="2102811"/>
            <a:ext cx="3074578" cy="45827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27" name="Text Placeholder 10"/>
          <p:cNvSpPr>
            <a:spLocks noGrp="1"/>
          </p:cNvSpPr>
          <p:nvPr>
            <p:ph type="body" sz="quarter" idx="35" hasCustomPrompt="1"/>
          </p:nvPr>
        </p:nvSpPr>
        <p:spPr>
          <a:xfrm>
            <a:off x="8753340" y="2635514"/>
            <a:ext cx="3066141" cy="2106370"/>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cxnSp>
        <p:nvCxnSpPr>
          <p:cNvPr id="24" name="Straight Connector 23"/>
          <p:cNvCxnSpPr/>
          <p:nvPr userDrawn="1"/>
        </p:nvCxnSpPr>
        <p:spPr>
          <a:xfrm>
            <a:off x="0" y="806679"/>
            <a:ext cx="625929"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9"/>
          <p:cNvSpPr>
            <a:spLocks noGrp="1"/>
          </p:cNvSpPr>
          <p:nvPr>
            <p:ph type="body" sz="quarter" idx="12" hasCustomPrompt="1"/>
          </p:nvPr>
        </p:nvSpPr>
        <p:spPr>
          <a:xfrm>
            <a:off x="1206499" y="344858"/>
            <a:ext cx="1062143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359377606"/>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Section w/Images">
    <p:spTree>
      <p:nvGrpSpPr>
        <p:cNvPr id="1" name=""/>
        <p:cNvGrpSpPr/>
        <p:nvPr/>
      </p:nvGrpSpPr>
      <p:grpSpPr>
        <a:xfrm>
          <a:off x="0" y="0"/>
          <a:ext cx="0" cy="0"/>
          <a:chOff x="0" y="0"/>
          <a:chExt cx="0" cy="0"/>
        </a:xfrm>
      </p:grpSpPr>
      <p:sp>
        <p:nvSpPr>
          <p:cNvPr id="42" name="Rectangle 41"/>
          <p:cNvSpPr/>
          <p:nvPr userDrawn="1"/>
        </p:nvSpPr>
        <p:spPr>
          <a:xfrm>
            <a:off x="1210123" y="1687286"/>
            <a:ext cx="1179286" cy="137885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3" name="TextBox 42"/>
          <p:cNvSpPr txBox="1"/>
          <p:nvPr userDrawn="1"/>
        </p:nvSpPr>
        <p:spPr>
          <a:xfrm>
            <a:off x="1272082" y="2170569"/>
            <a:ext cx="1061357" cy="400110"/>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90 W x 105 H</a:t>
            </a:r>
          </a:p>
        </p:txBody>
      </p:sp>
      <p:sp>
        <p:nvSpPr>
          <p:cNvPr id="25" name="Text Placeholder 10"/>
          <p:cNvSpPr>
            <a:spLocks noGrp="1"/>
          </p:cNvSpPr>
          <p:nvPr>
            <p:ph type="body" sz="quarter" idx="19" hasCustomPrompt="1"/>
          </p:nvPr>
        </p:nvSpPr>
        <p:spPr>
          <a:xfrm>
            <a:off x="2637432" y="1547653"/>
            <a:ext cx="3658809" cy="455573"/>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26" name="Text Placeholder 10"/>
          <p:cNvSpPr>
            <a:spLocks noGrp="1"/>
          </p:cNvSpPr>
          <p:nvPr>
            <p:ph type="body" sz="quarter" idx="33" hasCustomPrompt="1"/>
          </p:nvPr>
        </p:nvSpPr>
        <p:spPr>
          <a:xfrm>
            <a:off x="2637732" y="2111844"/>
            <a:ext cx="3648768" cy="138065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35" name="Rectangle 34"/>
          <p:cNvSpPr/>
          <p:nvPr userDrawn="1"/>
        </p:nvSpPr>
        <p:spPr>
          <a:xfrm>
            <a:off x="1210123" y="3882572"/>
            <a:ext cx="1179286" cy="137885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9" name="TextBox 48"/>
          <p:cNvSpPr txBox="1"/>
          <p:nvPr userDrawn="1"/>
        </p:nvSpPr>
        <p:spPr>
          <a:xfrm>
            <a:off x="1272082" y="4365855"/>
            <a:ext cx="1061357" cy="400110"/>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90 W x 105 H</a:t>
            </a:r>
          </a:p>
        </p:txBody>
      </p:sp>
      <p:sp>
        <p:nvSpPr>
          <p:cNvPr id="50" name="Text Placeholder 10"/>
          <p:cNvSpPr>
            <a:spLocks noGrp="1"/>
          </p:cNvSpPr>
          <p:nvPr>
            <p:ph type="body" sz="quarter" idx="36" hasCustomPrompt="1"/>
          </p:nvPr>
        </p:nvSpPr>
        <p:spPr>
          <a:xfrm>
            <a:off x="2637432" y="3742939"/>
            <a:ext cx="3658809" cy="455573"/>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52" name="Text Placeholder 10"/>
          <p:cNvSpPr>
            <a:spLocks noGrp="1"/>
          </p:cNvSpPr>
          <p:nvPr>
            <p:ph type="body" sz="quarter" idx="37" hasCustomPrompt="1"/>
          </p:nvPr>
        </p:nvSpPr>
        <p:spPr>
          <a:xfrm>
            <a:off x="2637732" y="4307130"/>
            <a:ext cx="3648768" cy="138065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22" name="Text Placeholder 9"/>
          <p:cNvSpPr>
            <a:spLocks noGrp="1"/>
          </p:cNvSpPr>
          <p:nvPr>
            <p:ph type="body" sz="quarter" idx="12" hasCustomPrompt="1"/>
          </p:nvPr>
        </p:nvSpPr>
        <p:spPr>
          <a:xfrm>
            <a:off x="1206499" y="344858"/>
            <a:ext cx="1062143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
        <p:nvSpPr>
          <p:cNvPr id="24" name="Rectangle 23"/>
          <p:cNvSpPr/>
          <p:nvPr userDrawn="1"/>
        </p:nvSpPr>
        <p:spPr>
          <a:xfrm>
            <a:off x="6741816" y="1687286"/>
            <a:ext cx="1179286" cy="137885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4" name="TextBox 33"/>
          <p:cNvSpPr txBox="1"/>
          <p:nvPr userDrawn="1"/>
        </p:nvSpPr>
        <p:spPr>
          <a:xfrm>
            <a:off x="6803775" y="2170569"/>
            <a:ext cx="1061357" cy="400110"/>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90 W x 105 H</a:t>
            </a:r>
          </a:p>
        </p:txBody>
      </p:sp>
      <p:sp>
        <p:nvSpPr>
          <p:cNvPr id="36" name="Text Placeholder 10"/>
          <p:cNvSpPr>
            <a:spLocks noGrp="1"/>
          </p:cNvSpPr>
          <p:nvPr>
            <p:ph type="body" sz="quarter" idx="38" hasCustomPrompt="1"/>
          </p:nvPr>
        </p:nvSpPr>
        <p:spPr>
          <a:xfrm>
            <a:off x="8169125" y="1547653"/>
            <a:ext cx="3658809" cy="455573"/>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37" name="Text Placeholder 10"/>
          <p:cNvSpPr>
            <a:spLocks noGrp="1"/>
          </p:cNvSpPr>
          <p:nvPr>
            <p:ph type="body" sz="quarter" idx="39" hasCustomPrompt="1"/>
          </p:nvPr>
        </p:nvSpPr>
        <p:spPr>
          <a:xfrm>
            <a:off x="8169425" y="2111844"/>
            <a:ext cx="3648768" cy="138065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38" name="Rectangle 37"/>
          <p:cNvSpPr/>
          <p:nvPr userDrawn="1"/>
        </p:nvSpPr>
        <p:spPr>
          <a:xfrm>
            <a:off x="6741816" y="3882572"/>
            <a:ext cx="1179286" cy="137885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9" name="TextBox 38"/>
          <p:cNvSpPr txBox="1"/>
          <p:nvPr userDrawn="1"/>
        </p:nvSpPr>
        <p:spPr>
          <a:xfrm>
            <a:off x="6803775" y="4365855"/>
            <a:ext cx="1061357" cy="400110"/>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90 W x 105 H</a:t>
            </a:r>
          </a:p>
        </p:txBody>
      </p:sp>
      <p:sp>
        <p:nvSpPr>
          <p:cNvPr id="44" name="Text Placeholder 10"/>
          <p:cNvSpPr>
            <a:spLocks noGrp="1"/>
          </p:cNvSpPr>
          <p:nvPr>
            <p:ph type="body" sz="quarter" idx="40" hasCustomPrompt="1"/>
          </p:nvPr>
        </p:nvSpPr>
        <p:spPr>
          <a:xfrm>
            <a:off x="8169125" y="3742939"/>
            <a:ext cx="3658809" cy="455573"/>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45" name="Text Placeholder 10"/>
          <p:cNvSpPr>
            <a:spLocks noGrp="1"/>
          </p:cNvSpPr>
          <p:nvPr>
            <p:ph type="body" sz="quarter" idx="41" hasCustomPrompt="1"/>
          </p:nvPr>
        </p:nvSpPr>
        <p:spPr>
          <a:xfrm>
            <a:off x="8169425" y="4307130"/>
            <a:ext cx="3648768" cy="138065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Tree>
    <p:extLst>
      <p:ext uri="{BB962C8B-B14F-4D97-AF65-F5344CB8AC3E}">
        <p14:creationId xmlns:p14="http://schemas.microsoft.com/office/powerpoint/2010/main" val="297104322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94201"/>
            <a:ext cx="10515600" cy="1325563"/>
          </a:xfrm>
        </p:spPr>
        <p:txBody>
          <a:bodyPr/>
          <a:lstStyle/>
          <a:p>
            <a:r>
              <a:rPr lang="en-US"/>
              <a:t>Click to edit Master title style</a:t>
            </a:r>
            <a:endParaRPr lang="ru-RU"/>
          </a:p>
        </p:txBody>
      </p:sp>
      <p:sp>
        <p:nvSpPr>
          <p:cNvPr id="3" name="Текст 2"/>
          <p:cNvSpPr>
            <a:spLocks noGrp="1"/>
          </p:cNvSpPr>
          <p:nvPr>
            <p:ph type="body" idx="1"/>
          </p:nvPr>
        </p:nvSpPr>
        <p:spPr>
          <a:xfrm>
            <a:off x="839789" y="1681163"/>
            <a:ext cx="5217539"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Объект 3"/>
          <p:cNvSpPr>
            <a:spLocks noGrp="1"/>
          </p:cNvSpPr>
          <p:nvPr>
            <p:ph sz="half" idx="2"/>
          </p:nvPr>
        </p:nvSpPr>
        <p:spPr>
          <a:xfrm>
            <a:off x="839789" y="2505075"/>
            <a:ext cx="5217539"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Текст 4"/>
          <p:cNvSpPr>
            <a:spLocks noGrp="1"/>
          </p:cNvSpPr>
          <p:nvPr>
            <p:ph type="body" sz="quarter" idx="3"/>
          </p:nvPr>
        </p:nvSpPr>
        <p:spPr>
          <a:xfrm>
            <a:off x="6172203" y="1681163"/>
            <a:ext cx="51831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Объект 5"/>
          <p:cNvSpPr>
            <a:spLocks noGrp="1"/>
          </p:cNvSpPr>
          <p:nvPr>
            <p:ph sz="quarter" idx="4"/>
          </p:nvPr>
        </p:nvSpPr>
        <p:spPr>
          <a:xfrm>
            <a:off x="6172203"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9" name="Номер слайда 8"/>
          <p:cNvSpPr>
            <a:spLocks noGrp="1"/>
          </p:cNvSpPr>
          <p:nvPr>
            <p:ph type="sldNum" sz="quarter" idx="12"/>
          </p:nvPr>
        </p:nvSpPr>
        <p:spPr>
          <a:xfrm>
            <a:off x="8610600" y="6492884"/>
            <a:ext cx="2743200" cy="365125"/>
          </a:xfrm>
          <a:prstGeom prst="rect">
            <a:avLst/>
          </a:prstGeom>
        </p:spPr>
        <p:txBody>
          <a:bodyPr/>
          <a:lstStyle/>
          <a:p>
            <a:fld id="{EF0067C5-9A2C-4849-82B0-B64C19679514}" type="slidenum">
              <a:rPr lang="en-US" smtClean="0">
                <a:solidFill>
                  <a:prstClr val="black">
                    <a:tint val="75000"/>
                  </a:prstClr>
                </a:solidFill>
              </a:rPr>
              <a:pPr/>
              <a:t>‹#›</a:t>
            </a:fld>
            <a:endParaRPr lang="en-US" dirty="0">
              <a:solidFill>
                <a:prstClr val="black">
                  <a:tint val="75000"/>
                </a:prstClr>
              </a:solidFill>
            </a:endParaRPr>
          </a:p>
        </p:txBody>
      </p:sp>
      <p:sp>
        <p:nvSpPr>
          <p:cNvPr id="10" name="Дата 4"/>
          <p:cNvSpPr>
            <a:spLocks noGrp="1"/>
          </p:cNvSpPr>
          <p:nvPr>
            <p:ph type="dt" sz="half" idx="10"/>
          </p:nvPr>
        </p:nvSpPr>
        <p:spPr>
          <a:xfrm>
            <a:off x="838200" y="6492884"/>
            <a:ext cx="2743200" cy="365125"/>
          </a:xfrm>
          <a:prstGeom prst="rect">
            <a:avLst/>
          </a:prstGeom>
        </p:spPr>
        <p:txBody>
          <a:bodyPr/>
          <a:lstStyle>
            <a:lvl1pPr>
              <a:defRPr sz="900">
                <a:solidFill>
                  <a:srgbClr val="6E3E93"/>
                </a:solidFill>
              </a:defRPr>
            </a:lvl1pPr>
          </a:lstStyle>
          <a:p>
            <a:pPr fontAlgn="base">
              <a:spcBef>
                <a:spcPct val="0"/>
              </a:spcBef>
              <a:spcAft>
                <a:spcPct val="0"/>
              </a:spcAft>
            </a:pPr>
            <a:endParaRPr lang="en-US" dirty="0">
              <a:latin typeface="Arial" charset="0"/>
            </a:endParaRPr>
          </a:p>
        </p:txBody>
      </p:sp>
      <p:sp>
        <p:nvSpPr>
          <p:cNvPr id="11" name="Нижний колонтитул 5"/>
          <p:cNvSpPr>
            <a:spLocks noGrp="1"/>
          </p:cNvSpPr>
          <p:nvPr>
            <p:ph type="ftr" sz="quarter" idx="11"/>
          </p:nvPr>
        </p:nvSpPr>
        <p:spPr>
          <a:xfrm>
            <a:off x="4038600" y="6492884"/>
            <a:ext cx="4114800" cy="365125"/>
          </a:xfrm>
          <a:prstGeom prst="rect">
            <a:avLst/>
          </a:prstGeom>
        </p:spPr>
        <p:txBody>
          <a:bodyPr/>
          <a:lstStyle>
            <a:lvl1pPr>
              <a:defRPr sz="900">
                <a:solidFill>
                  <a:srgbClr val="6E3E93"/>
                </a:solidFill>
              </a:defRPr>
            </a:lvl1pPr>
          </a:lstStyle>
          <a:p>
            <a:endParaRPr lang="en-US" dirty="0"/>
          </a:p>
        </p:txBody>
      </p:sp>
    </p:spTree>
    <p:extLst>
      <p:ext uri="{BB962C8B-B14F-4D97-AF65-F5344CB8AC3E}">
        <p14:creationId xmlns:p14="http://schemas.microsoft.com/office/powerpoint/2010/main" val="16175630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hart/Image to Left">
    <p:spTree>
      <p:nvGrpSpPr>
        <p:cNvPr id="1" name=""/>
        <p:cNvGrpSpPr/>
        <p:nvPr/>
      </p:nvGrpSpPr>
      <p:grpSpPr>
        <a:xfrm>
          <a:off x="0" y="0"/>
          <a:ext cx="0" cy="0"/>
          <a:chOff x="0" y="0"/>
          <a:chExt cx="0" cy="0"/>
        </a:xfrm>
      </p:grpSpPr>
      <p:sp>
        <p:nvSpPr>
          <p:cNvPr id="14" name="Text Placeholder 10"/>
          <p:cNvSpPr>
            <a:spLocks noGrp="1"/>
          </p:cNvSpPr>
          <p:nvPr>
            <p:ph type="body" sz="quarter" idx="34" hasCustomPrompt="1"/>
          </p:nvPr>
        </p:nvSpPr>
        <p:spPr>
          <a:xfrm>
            <a:off x="7369100" y="1621125"/>
            <a:ext cx="4458834" cy="40997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Chart to the Left</a:t>
            </a:r>
          </a:p>
        </p:txBody>
      </p:sp>
      <p:sp>
        <p:nvSpPr>
          <p:cNvPr id="15" name="Text Placeholder 10"/>
          <p:cNvSpPr>
            <a:spLocks noGrp="1"/>
          </p:cNvSpPr>
          <p:nvPr>
            <p:ph type="body" sz="quarter" idx="35" hasCustomPrompt="1"/>
          </p:nvPr>
        </p:nvSpPr>
        <p:spPr>
          <a:xfrm>
            <a:off x="7369399" y="2111843"/>
            <a:ext cx="4458535" cy="3848085"/>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8" name="Text Placeholder 9"/>
          <p:cNvSpPr>
            <a:spLocks noGrp="1"/>
          </p:cNvSpPr>
          <p:nvPr>
            <p:ph type="body" sz="quarter" idx="12" hasCustomPrompt="1"/>
          </p:nvPr>
        </p:nvSpPr>
        <p:spPr>
          <a:xfrm>
            <a:off x="1206499" y="344858"/>
            <a:ext cx="1062143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20347462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Example Chart/Image to Left">
    <p:spTree>
      <p:nvGrpSpPr>
        <p:cNvPr id="1" name=""/>
        <p:cNvGrpSpPr/>
        <p:nvPr/>
      </p:nvGrpSpPr>
      <p:grpSpPr>
        <a:xfrm>
          <a:off x="0" y="0"/>
          <a:ext cx="0" cy="0"/>
          <a:chOff x="0" y="0"/>
          <a:chExt cx="0" cy="0"/>
        </a:xfrm>
      </p:grpSpPr>
      <p:graphicFrame>
        <p:nvGraphicFramePr>
          <p:cNvPr id="12" name="Chart 11"/>
          <p:cNvGraphicFramePr/>
          <p:nvPr userDrawn="1">
            <p:extLst/>
          </p:nvPr>
        </p:nvGraphicFramePr>
        <p:xfrm>
          <a:off x="1206498" y="1254976"/>
          <a:ext cx="5899051" cy="4706905"/>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 Placeholder 10"/>
          <p:cNvSpPr>
            <a:spLocks noGrp="1"/>
          </p:cNvSpPr>
          <p:nvPr>
            <p:ph type="body" sz="quarter" idx="36" hasCustomPrompt="1"/>
          </p:nvPr>
        </p:nvSpPr>
        <p:spPr>
          <a:xfrm>
            <a:off x="7369100" y="1642117"/>
            <a:ext cx="4444726" cy="40997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r>
              <a:rPr lang="en-US" dirty="0"/>
              <a:t>Example Chart</a:t>
            </a:r>
          </a:p>
        </p:txBody>
      </p:sp>
      <p:sp>
        <p:nvSpPr>
          <p:cNvPr id="18" name="Text Placeholder 10"/>
          <p:cNvSpPr>
            <a:spLocks noGrp="1"/>
          </p:cNvSpPr>
          <p:nvPr>
            <p:ph type="body" sz="quarter" idx="37" hasCustomPrompt="1"/>
          </p:nvPr>
        </p:nvSpPr>
        <p:spPr>
          <a:xfrm>
            <a:off x="7369399" y="2111843"/>
            <a:ext cx="4432529" cy="3848085"/>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r>
              <a:rPr lang="en-US" dirty="0"/>
              <a:t>Recommended Colors for Charts</a:t>
            </a:r>
          </a:p>
          <a:p>
            <a:r>
              <a:rPr lang="en-US" dirty="0"/>
              <a:t>Yellow – CMYK=1,16,99,0</a:t>
            </a:r>
          </a:p>
          <a:p>
            <a:r>
              <a:rPr lang="en-US" dirty="0"/>
              <a:t>Blue – CMYK=100,70,0,40</a:t>
            </a:r>
          </a:p>
        </p:txBody>
      </p:sp>
      <p:sp>
        <p:nvSpPr>
          <p:cNvPr id="9" name="Text Placeholder 9"/>
          <p:cNvSpPr>
            <a:spLocks noGrp="1"/>
          </p:cNvSpPr>
          <p:nvPr>
            <p:ph type="body" sz="quarter" idx="12" hasCustomPrompt="1"/>
          </p:nvPr>
        </p:nvSpPr>
        <p:spPr>
          <a:xfrm>
            <a:off x="1206499" y="344858"/>
            <a:ext cx="1062143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Example Slide for Reference</a:t>
            </a:r>
          </a:p>
        </p:txBody>
      </p:sp>
    </p:spTree>
    <p:extLst>
      <p:ext uri="{BB962C8B-B14F-4D97-AF65-F5344CB8AC3E}">
        <p14:creationId xmlns:p14="http://schemas.microsoft.com/office/powerpoint/2010/main" val="27090064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hart/Image to Right">
    <p:spTree>
      <p:nvGrpSpPr>
        <p:cNvPr id="1" name=""/>
        <p:cNvGrpSpPr/>
        <p:nvPr/>
      </p:nvGrpSpPr>
      <p:grpSpPr>
        <a:xfrm>
          <a:off x="0" y="0"/>
          <a:ext cx="0" cy="0"/>
          <a:chOff x="0" y="0"/>
          <a:chExt cx="0" cy="0"/>
        </a:xfrm>
      </p:grpSpPr>
      <p:sp>
        <p:nvSpPr>
          <p:cNvPr id="13" name="Text Placeholder 10"/>
          <p:cNvSpPr>
            <a:spLocks noGrp="1"/>
          </p:cNvSpPr>
          <p:nvPr>
            <p:ph type="body" sz="quarter" idx="34" hasCustomPrompt="1"/>
          </p:nvPr>
        </p:nvSpPr>
        <p:spPr>
          <a:xfrm>
            <a:off x="1206499" y="1631621"/>
            <a:ext cx="4444726" cy="40997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Chart to the Right</a:t>
            </a:r>
          </a:p>
        </p:txBody>
      </p:sp>
      <p:sp>
        <p:nvSpPr>
          <p:cNvPr id="14" name="Text Placeholder 10"/>
          <p:cNvSpPr>
            <a:spLocks noGrp="1"/>
          </p:cNvSpPr>
          <p:nvPr>
            <p:ph type="body" sz="quarter" idx="35" hasCustomPrompt="1"/>
          </p:nvPr>
        </p:nvSpPr>
        <p:spPr>
          <a:xfrm>
            <a:off x="1206798" y="2111843"/>
            <a:ext cx="4432529" cy="3848085"/>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8" name="Text Placeholder 9"/>
          <p:cNvSpPr>
            <a:spLocks noGrp="1"/>
          </p:cNvSpPr>
          <p:nvPr>
            <p:ph type="body" sz="quarter" idx="12" hasCustomPrompt="1"/>
          </p:nvPr>
        </p:nvSpPr>
        <p:spPr>
          <a:xfrm>
            <a:off x="1206499" y="344858"/>
            <a:ext cx="1062143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25829628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xample Chart/Image to Right">
    <p:spTree>
      <p:nvGrpSpPr>
        <p:cNvPr id="1" name=""/>
        <p:cNvGrpSpPr/>
        <p:nvPr/>
      </p:nvGrpSpPr>
      <p:grpSpPr>
        <a:xfrm>
          <a:off x="0" y="0"/>
          <a:ext cx="0" cy="0"/>
          <a:chOff x="0" y="0"/>
          <a:chExt cx="0" cy="0"/>
        </a:xfrm>
      </p:grpSpPr>
      <p:graphicFrame>
        <p:nvGraphicFramePr>
          <p:cNvPr id="8" name="Chart 7"/>
          <p:cNvGraphicFramePr/>
          <p:nvPr userDrawn="1">
            <p:extLst/>
          </p:nvPr>
        </p:nvGraphicFramePr>
        <p:xfrm>
          <a:off x="6045200" y="1668906"/>
          <a:ext cx="5782734" cy="429102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10"/>
          <p:cNvSpPr>
            <a:spLocks noGrp="1"/>
          </p:cNvSpPr>
          <p:nvPr>
            <p:ph type="body" sz="quarter" idx="36" hasCustomPrompt="1"/>
          </p:nvPr>
        </p:nvSpPr>
        <p:spPr>
          <a:xfrm>
            <a:off x="1206499" y="1631621"/>
            <a:ext cx="4444726" cy="40997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r>
              <a:rPr lang="en-US" dirty="0"/>
              <a:t>Example Pie Chart</a:t>
            </a:r>
          </a:p>
        </p:txBody>
      </p:sp>
      <p:sp>
        <p:nvSpPr>
          <p:cNvPr id="10" name="Text Placeholder 10"/>
          <p:cNvSpPr>
            <a:spLocks noGrp="1"/>
          </p:cNvSpPr>
          <p:nvPr>
            <p:ph type="body" sz="quarter" idx="37" hasCustomPrompt="1"/>
          </p:nvPr>
        </p:nvSpPr>
        <p:spPr>
          <a:xfrm>
            <a:off x="1206798" y="2111843"/>
            <a:ext cx="4432529" cy="3848085"/>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r>
              <a:rPr lang="en-US" dirty="0"/>
              <a:t>Recommended Colors for Charts</a:t>
            </a:r>
          </a:p>
          <a:p>
            <a:r>
              <a:rPr lang="en-US" dirty="0"/>
              <a:t>Yellow – CMYK=1,16,99,0</a:t>
            </a:r>
          </a:p>
          <a:p>
            <a:r>
              <a:rPr lang="en-US" dirty="0"/>
              <a:t>Blue – CMYK=100,70,0,40</a:t>
            </a:r>
          </a:p>
        </p:txBody>
      </p:sp>
      <p:sp>
        <p:nvSpPr>
          <p:cNvPr id="13" name="Text Placeholder 9"/>
          <p:cNvSpPr>
            <a:spLocks noGrp="1"/>
          </p:cNvSpPr>
          <p:nvPr>
            <p:ph type="body" sz="quarter" idx="12" hasCustomPrompt="1"/>
          </p:nvPr>
        </p:nvSpPr>
        <p:spPr>
          <a:xfrm>
            <a:off x="1206499" y="344858"/>
            <a:ext cx="1062143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Example Slide for Reference</a:t>
            </a:r>
          </a:p>
        </p:txBody>
      </p:sp>
    </p:spTree>
    <p:extLst>
      <p:ext uri="{BB962C8B-B14F-4D97-AF65-F5344CB8AC3E}">
        <p14:creationId xmlns:p14="http://schemas.microsoft.com/office/powerpoint/2010/main" val="22120975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hart/Image Full Slide">
    <p:spTree>
      <p:nvGrpSpPr>
        <p:cNvPr id="1" name=""/>
        <p:cNvGrpSpPr/>
        <p:nvPr/>
      </p:nvGrpSpPr>
      <p:grpSpPr>
        <a:xfrm>
          <a:off x="0" y="0"/>
          <a:ext cx="0" cy="0"/>
          <a:chOff x="0" y="0"/>
          <a:chExt cx="0" cy="0"/>
        </a:xfrm>
      </p:grpSpPr>
      <p:sp>
        <p:nvSpPr>
          <p:cNvPr id="7" name="Text Placeholder 9"/>
          <p:cNvSpPr>
            <a:spLocks noGrp="1"/>
          </p:cNvSpPr>
          <p:nvPr>
            <p:ph type="body" sz="quarter" idx="12" hasCustomPrompt="1"/>
          </p:nvPr>
        </p:nvSpPr>
        <p:spPr>
          <a:xfrm>
            <a:off x="1206499" y="344858"/>
            <a:ext cx="1062143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35645755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Example Chart/Image Full Slide">
    <p:spTree>
      <p:nvGrpSpPr>
        <p:cNvPr id="1" name=""/>
        <p:cNvGrpSpPr/>
        <p:nvPr/>
      </p:nvGrpSpPr>
      <p:grpSpPr>
        <a:xfrm>
          <a:off x="0" y="0"/>
          <a:ext cx="0" cy="0"/>
          <a:chOff x="0" y="0"/>
          <a:chExt cx="0" cy="0"/>
        </a:xfrm>
      </p:grpSpPr>
      <p:graphicFrame>
        <p:nvGraphicFramePr>
          <p:cNvPr id="5" name="Chart 4"/>
          <p:cNvGraphicFramePr/>
          <p:nvPr userDrawn="1">
            <p:extLst/>
          </p:nvPr>
        </p:nvGraphicFramePr>
        <p:xfrm>
          <a:off x="1201053" y="1600199"/>
          <a:ext cx="10626882" cy="428820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9"/>
          <p:cNvSpPr>
            <a:spLocks noGrp="1"/>
          </p:cNvSpPr>
          <p:nvPr>
            <p:ph type="body" sz="quarter" idx="12" hasCustomPrompt="1"/>
          </p:nvPr>
        </p:nvSpPr>
        <p:spPr>
          <a:xfrm>
            <a:off x="1206499" y="344858"/>
            <a:ext cx="1062143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Example Slide for Reference</a:t>
            </a:r>
          </a:p>
        </p:txBody>
      </p:sp>
    </p:spTree>
    <p:extLst>
      <p:ext uri="{BB962C8B-B14F-4D97-AF65-F5344CB8AC3E}">
        <p14:creationId xmlns:p14="http://schemas.microsoft.com/office/powerpoint/2010/main" val="23024082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ultiple Photo Slide">
    <p:spTree>
      <p:nvGrpSpPr>
        <p:cNvPr id="1" name=""/>
        <p:cNvGrpSpPr/>
        <p:nvPr/>
      </p:nvGrpSpPr>
      <p:grpSpPr>
        <a:xfrm>
          <a:off x="0" y="0"/>
          <a:ext cx="0" cy="0"/>
          <a:chOff x="0" y="0"/>
          <a:chExt cx="0" cy="0"/>
        </a:xfrm>
      </p:grpSpPr>
      <p:sp>
        <p:nvSpPr>
          <p:cNvPr id="21" name="Rectangle 20"/>
          <p:cNvSpPr/>
          <p:nvPr userDrawn="1"/>
        </p:nvSpPr>
        <p:spPr>
          <a:xfrm>
            <a:off x="8608787" y="0"/>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2" name="TextBox 21"/>
          <p:cNvSpPr txBox="1"/>
          <p:nvPr userDrawn="1"/>
        </p:nvSpPr>
        <p:spPr>
          <a:xfrm>
            <a:off x="9328721" y="909643"/>
            <a:ext cx="2155710" cy="400110"/>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284 W x 180 H</a:t>
            </a:r>
          </a:p>
        </p:txBody>
      </p:sp>
      <p:sp>
        <p:nvSpPr>
          <p:cNvPr id="23" name="Rectangle 22"/>
          <p:cNvSpPr/>
          <p:nvPr userDrawn="1"/>
        </p:nvSpPr>
        <p:spPr>
          <a:xfrm>
            <a:off x="8608787" y="2276928"/>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1" name="TextBox 30"/>
          <p:cNvSpPr txBox="1"/>
          <p:nvPr userDrawn="1"/>
        </p:nvSpPr>
        <p:spPr>
          <a:xfrm>
            <a:off x="9328721" y="3186571"/>
            <a:ext cx="2155710" cy="400110"/>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284 W x 180 H</a:t>
            </a:r>
          </a:p>
        </p:txBody>
      </p:sp>
      <p:sp>
        <p:nvSpPr>
          <p:cNvPr id="32" name="Rectangle 31"/>
          <p:cNvSpPr/>
          <p:nvPr userDrawn="1"/>
        </p:nvSpPr>
        <p:spPr>
          <a:xfrm>
            <a:off x="8608787" y="4562929"/>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3" name="TextBox 32"/>
          <p:cNvSpPr txBox="1"/>
          <p:nvPr userDrawn="1"/>
        </p:nvSpPr>
        <p:spPr>
          <a:xfrm>
            <a:off x="9328721" y="5472572"/>
            <a:ext cx="2155710" cy="400110"/>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284 W x 180 H</a:t>
            </a:r>
          </a:p>
        </p:txBody>
      </p:sp>
      <p:sp>
        <p:nvSpPr>
          <p:cNvPr id="34" name="Rectangle 33"/>
          <p:cNvSpPr/>
          <p:nvPr userDrawn="1"/>
        </p:nvSpPr>
        <p:spPr>
          <a:xfrm>
            <a:off x="5025570" y="0"/>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5" name="TextBox 34"/>
          <p:cNvSpPr txBox="1"/>
          <p:nvPr userDrawn="1"/>
        </p:nvSpPr>
        <p:spPr>
          <a:xfrm>
            <a:off x="5745504" y="909643"/>
            <a:ext cx="2155710" cy="400110"/>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284 W x 180 H</a:t>
            </a:r>
          </a:p>
        </p:txBody>
      </p:sp>
      <p:sp>
        <p:nvSpPr>
          <p:cNvPr id="36" name="Rectangle 35"/>
          <p:cNvSpPr/>
          <p:nvPr userDrawn="1"/>
        </p:nvSpPr>
        <p:spPr>
          <a:xfrm>
            <a:off x="5025570" y="2276928"/>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7" name="TextBox 36"/>
          <p:cNvSpPr txBox="1"/>
          <p:nvPr userDrawn="1"/>
        </p:nvSpPr>
        <p:spPr>
          <a:xfrm>
            <a:off x="5745504" y="3186571"/>
            <a:ext cx="2155710" cy="400110"/>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284 W x 180 H</a:t>
            </a:r>
          </a:p>
        </p:txBody>
      </p:sp>
      <p:sp>
        <p:nvSpPr>
          <p:cNvPr id="38" name="Rectangle 37"/>
          <p:cNvSpPr/>
          <p:nvPr userDrawn="1"/>
        </p:nvSpPr>
        <p:spPr>
          <a:xfrm>
            <a:off x="5025570" y="4562929"/>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9" name="TextBox 38"/>
          <p:cNvSpPr txBox="1"/>
          <p:nvPr userDrawn="1"/>
        </p:nvSpPr>
        <p:spPr>
          <a:xfrm>
            <a:off x="5745504" y="5472572"/>
            <a:ext cx="2155710" cy="400110"/>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284 W x 180 H</a:t>
            </a:r>
          </a:p>
        </p:txBody>
      </p:sp>
      <p:sp>
        <p:nvSpPr>
          <p:cNvPr id="24" name="Text Placeholder 10"/>
          <p:cNvSpPr>
            <a:spLocks noGrp="1"/>
          </p:cNvSpPr>
          <p:nvPr>
            <p:ph type="body" sz="quarter" idx="34" hasCustomPrompt="1"/>
          </p:nvPr>
        </p:nvSpPr>
        <p:spPr>
          <a:xfrm>
            <a:off x="1206499" y="1663109"/>
            <a:ext cx="3557405" cy="37131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25" name="Text Placeholder 10"/>
          <p:cNvSpPr>
            <a:spLocks noGrp="1"/>
          </p:cNvSpPr>
          <p:nvPr>
            <p:ph type="body" sz="quarter" idx="35" hasCustomPrompt="1"/>
          </p:nvPr>
        </p:nvSpPr>
        <p:spPr>
          <a:xfrm>
            <a:off x="1206499" y="2111844"/>
            <a:ext cx="3546930" cy="3485228"/>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19" name="Text Placeholder 9"/>
          <p:cNvSpPr>
            <a:spLocks noGrp="1"/>
          </p:cNvSpPr>
          <p:nvPr>
            <p:ph type="body" sz="quarter" idx="12" hasCustomPrompt="1"/>
          </p:nvPr>
        </p:nvSpPr>
        <p:spPr>
          <a:xfrm>
            <a:off x="1206499" y="344858"/>
            <a:ext cx="355740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2652836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Multiple Photo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1379200" y="6274858"/>
            <a:ext cx="448735" cy="583142"/>
          </a:xfrm>
          <a:prstGeom prst="rect">
            <a:avLst/>
          </a:prstGeom>
        </p:spPr>
        <p:txBody>
          <a:bodyPr/>
          <a:lstStyle/>
          <a:p>
            <a:fld id="{9C15BBE9-EF51-406C-8B81-DCEC1643AEA3}" type="slidenum">
              <a:rPr lang="en-US" b="1" smtClean="0">
                <a:solidFill>
                  <a:srgbClr val="383838"/>
                </a:solidFill>
                <a:latin typeface="Open Sans" panose="020B0606030504020204" pitchFamily="34" charset="0"/>
                <a:ea typeface="Open Sans" panose="020B0606030504020204" pitchFamily="34" charset="0"/>
                <a:cs typeface="Open Sans" panose="020B0606030504020204" pitchFamily="34" charset="0"/>
              </a:rPr>
              <a:pPr/>
              <a:t>‹#›</a:t>
            </a:fld>
            <a:endParaRPr lang="en-US" dirty="0">
              <a:solidFill>
                <a:srgbClr val="383838"/>
              </a:solidFill>
            </a:endParaRPr>
          </a:p>
        </p:txBody>
      </p:sp>
      <p:sp>
        <p:nvSpPr>
          <p:cNvPr id="21" name="Rectangle 20"/>
          <p:cNvSpPr/>
          <p:nvPr userDrawn="1"/>
        </p:nvSpPr>
        <p:spPr>
          <a:xfrm>
            <a:off x="8608787" y="0"/>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2" name="TextBox 21"/>
          <p:cNvSpPr txBox="1"/>
          <p:nvPr userDrawn="1"/>
        </p:nvSpPr>
        <p:spPr>
          <a:xfrm>
            <a:off x="9328721" y="909643"/>
            <a:ext cx="2155710" cy="400110"/>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284 W x 180 H</a:t>
            </a:r>
          </a:p>
        </p:txBody>
      </p:sp>
      <p:sp>
        <p:nvSpPr>
          <p:cNvPr id="23" name="Rectangle 22"/>
          <p:cNvSpPr/>
          <p:nvPr userDrawn="1"/>
        </p:nvSpPr>
        <p:spPr>
          <a:xfrm>
            <a:off x="8608787" y="2276928"/>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1" name="TextBox 30"/>
          <p:cNvSpPr txBox="1"/>
          <p:nvPr userDrawn="1"/>
        </p:nvSpPr>
        <p:spPr>
          <a:xfrm>
            <a:off x="9328721" y="3186571"/>
            <a:ext cx="2155710" cy="400110"/>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284 W x 180 H</a:t>
            </a:r>
          </a:p>
        </p:txBody>
      </p:sp>
      <p:sp>
        <p:nvSpPr>
          <p:cNvPr id="32" name="Rectangle 31"/>
          <p:cNvSpPr/>
          <p:nvPr userDrawn="1"/>
        </p:nvSpPr>
        <p:spPr>
          <a:xfrm>
            <a:off x="8608787" y="4562929"/>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3" name="TextBox 32"/>
          <p:cNvSpPr txBox="1"/>
          <p:nvPr userDrawn="1"/>
        </p:nvSpPr>
        <p:spPr>
          <a:xfrm>
            <a:off x="9328721" y="5472572"/>
            <a:ext cx="2155710" cy="400110"/>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284 W x 180 H</a:t>
            </a:r>
          </a:p>
        </p:txBody>
      </p:sp>
      <p:sp>
        <p:nvSpPr>
          <p:cNvPr id="34" name="Rectangle 33"/>
          <p:cNvSpPr/>
          <p:nvPr userDrawn="1"/>
        </p:nvSpPr>
        <p:spPr>
          <a:xfrm>
            <a:off x="5025570" y="0"/>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5" name="TextBox 34"/>
          <p:cNvSpPr txBox="1"/>
          <p:nvPr userDrawn="1"/>
        </p:nvSpPr>
        <p:spPr>
          <a:xfrm>
            <a:off x="5745504" y="909643"/>
            <a:ext cx="2155710" cy="400110"/>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284 W x 180 H</a:t>
            </a:r>
          </a:p>
        </p:txBody>
      </p:sp>
      <p:sp>
        <p:nvSpPr>
          <p:cNvPr id="36" name="Rectangle 35"/>
          <p:cNvSpPr/>
          <p:nvPr userDrawn="1"/>
        </p:nvSpPr>
        <p:spPr>
          <a:xfrm>
            <a:off x="5025570" y="2276928"/>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7" name="TextBox 36"/>
          <p:cNvSpPr txBox="1"/>
          <p:nvPr userDrawn="1"/>
        </p:nvSpPr>
        <p:spPr>
          <a:xfrm>
            <a:off x="5745504" y="3186571"/>
            <a:ext cx="2155710" cy="400110"/>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284 W x 180 H</a:t>
            </a:r>
          </a:p>
        </p:txBody>
      </p:sp>
      <p:sp>
        <p:nvSpPr>
          <p:cNvPr id="38" name="Rectangle 37"/>
          <p:cNvSpPr/>
          <p:nvPr userDrawn="1"/>
        </p:nvSpPr>
        <p:spPr>
          <a:xfrm>
            <a:off x="5025570" y="4562929"/>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9" name="TextBox 38"/>
          <p:cNvSpPr txBox="1"/>
          <p:nvPr userDrawn="1"/>
        </p:nvSpPr>
        <p:spPr>
          <a:xfrm>
            <a:off x="5745504" y="5472572"/>
            <a:ext cx="2155710" cy="400110"/>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284 W x 180 H</a:t>
            </a:r>
          </a:p>
        </p:txBody>
      </p:sp>
      <p:sp>
        <p:nvSpPr>
          <p:cNvPr id="26" name="Text Placeholder 10"/>
          <p:cNvSpPr>
            <a:spLocks noGrp="1"/>
          </p:cNvSpPr>
          <p:nvPr>
            <p:ph type="body" sz="quarter" idx="34" hasCustomPrompt="1"/>
          </p:nvPr>
        </p:nvSpPr>
        <p:spPr>
          <a:xfrm>
            <a:off x="1206499" y="1663109"/>
            <a:ext cx="3557405" cy="37131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43" name="Text Placeholder 10"/>
          <p:cNvSpPr>
            <a:spLocks noGrp="1"/>
          </p:cNvSpPr>
          <p:nvPr>
            <p:ph type="body" sz="quarter" idx="35" hasCustomPrompt="1"/>
          </p:nvPr>
        </p:nvSpPr>
        <p:spPr>
          <a:xfrm>
            <a:off x="1206499" y="2111844"/>
            <a:ext cx="3546930" cy="3485228"/>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44" name="Text Placeholder 9"/>
          <p:cNvSpPr>
            <a:spLocks noGrp="1"/>
          </p:cNvSpPr>
          <p:nvPr>
            <p:ph type="body" sz="quarter" idx="12" hasCustomPrompt="1"/>
          </p:nvPr>
        </p:nvSpPr>
        <p:spPr>
          <a:xfrm>
            <a:off x="1206499" y="344858"/>
            <a:ext cx="355740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287" y="-4698"/>
            <a:ext cx="3718428" cy="235675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21407" y="-1"/>
            <a:ext cx="3470591" cy="2333029"/>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3808" y="2254923"/>
            <a:ext cx="3710592" cy="2351783"/>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34400" y="2275261"/>
            <a:ext cx="3457599" cy="2305269"/>
          </a:xfrm>
          <a:prstGeom prst="rect">
            <a:avLst/>
          </a:prstGeom>
        </p:spPr>
      </p:pic>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734460" y="4523491"/>
            <a:ext cx="3459300" cy="2325438"/>
          </a:xfrm>
          <a:prstGeom prst="rect">
            <a:avLst/>
          </a:prstGeom>
        </p:spPr>
      </p:pic>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21827" y="4508593"/>
            <a:ext cx="3712655" cy="2353091"/>
          </a:xfrm>
          <a:prstGeom prst="rect">
            <a:avLst/>
          </a:prstGeom>
        </p:spPr>
      </p:pic>
    </p:spTree>
    <p:extLst>
      <p:ext uri="{BB962C8B-B14F-4D97-AF65-F5344CB8AC3E}">
        <p14:creationId xmlns:p14="http://schemas.microsoft.com/office/powerpoint/2010/main" val="5998786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Photo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1379200" y="6274858"/>
            <a:ext cx="448735" cy="583142"/>
          </a:xfrm>
          <a:prstGeom prst="rect">
            <a:avLst/>
          </a:prstGeom>
        </p:spPr>
        <p:txBody>
          <a:bodyPr/>
          <a:lstStyle/>
          <a:p>
            <a:fld id="{9C15BBE9-EF51-406C-8B81-DCEC1643AEA3}" type="slidenum">
              <a:rPr lang="en-US" b="1" smtClean="0">
                <a:solidFill>
                  <a:srgbClr val="383838"/>
                </a:solidFill>
                <a:latin typeface="Open Sans" panose="020B0606030504020204" pitchFamily="34" charset="0"/>
                <a:ea typeface="Open Sans" panose="020B0606030504020204" pitchFamily="34" charset="0"/>
                <a:cs typeface="Open Sans" panose="020B0606030504020204" pitchFamily="34" charset="0"/>
              </a:rPr>
              <a:pPr/>
              <a:t>‹#›</a:t>
            </a:fld>
            <a:endParaRPr lang="en-US" dirty="0">
              <a:solidFill>
                <a:srgbClr val="383838"/>
              </a:solidFill>
            </a:endParaRPr>
          </a:p>
        </p:txBody>
      </p:sp>
      <p:sp>
        <p:nvSpPr>
          <p:cNvPr id="21" name="Rectangle 20"/>
          <p:cNvSpPr/>
          <p:nvPr userDrawn="1"/>
        </p:nvSpPr>
        <p:spPr>
          <a:xfrm>
            <a:off x="6830787" y="0"/>
            <a:ext cx="5361214" cy="342032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2" name="TextBox 21"/>
          <p:cNvSpPr txBox="1"/>
          <p:nvPr userDrawn="1"/>
        </p:nvSpPr>
        <p:spPr>
          <a:xfrm>
            <a:off x="7929085" y="1553713"/>
            <a:ext cx="3138060" cy="553998"/>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852 W x 540 H</a:t>
            </a:r>
          </a:p>
          <a:p>
            <a:pPr algn="ctr"/>
            <a:r>
              <a:rPr lang="en-US" sz="1000" dirty="0">
                <a:solidFill>
                  <a:srgbClr val="383838"/>
                </a:solidFill>
              </a:rPr>
              <a:t>Scale to fit.</a:t>
            </a:r>
          </a:p>
        </p:txBody>
      </p:sp>
      <p:sp>
        <p:nvSpPr>
          <p:cNvPr id="23" name="Rectangle 22"/>
          <p:cNvSpPr/>
          <p:nvPr userDrawn="1"/>
        </p:nvSpPr>
        <p:spPr>
          <a:xfrm>
            <a:off x="6831400" y="3438071"/>
            <a:ext cx="5360601" cy="341992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1" name="TextBox 30"/>
          <p:cNvSpPr txBox="1"/>
          <p:nvPr userDrawn="1"/>
        </p:nvSpPr>
        <p:spPr>
          <a:xfrm>
            <a:off x="7973786" y="4887886"/>
            <a:ext cx="3302001" cy="553998"/>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852 W x 540 H</a:t>
            </a:r>
          </a:p>
          <a:p>
            <a:pPr algn="ctr"/>
            <a:r>
              <a:rPr lang="en-US" sz="1000" dirty="0">
                <a:solidFill>
                  <a:srgbClr val="383838"/>
                </a:solidFill>
              </a:rPr>
              <a:t>Scale to fit.</a:t>
            </a:r>
          </a:p>
        </p:txBody>
      </p:sp>
      <p:sp>
        <p:nvSpPr>
          <p:cNvPr id="11" name="Text Placeholder 10"/>
          <p:cNvSpPr>
            <a:spLocks noGrp="1"/>
          </p:cNvSpPr>
          <p:nvPr>
            <p:ph type="body" sz="quarter" idx="36" hasCustomPrompt="1"/>
          </p:nvPr>
        </p:nvSpPr>
        <p:spPr>
          <a:xfrm>
            <a:off x="1206499" y="1663109"/>
            <a:ext cx="5225144" cy="37131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12" name="Text Placeholder 10"/>
          <p:cNvSpPr>
            <a:spLocks noGrp="1"/>
          </p:cNvSpPr>
          <p:nvPr>
            <p:ph type="body" sz="quarter" idx="37" hasCustomPrompt="1"/>
          </p:nvPr>
        </p:nvSpPr>
        <p:spPr>
          <a:xfrm>
            <a:off x="1206499" y="2111844"/>
            <a:ext cx="5209758" cy="3485228"/>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13" name="Text Placeholder 9"/>
          <p:cNvSpPr>
            <a:spLocks noGrp="1"/>
          </p:cNvSpPr>
          <p:nvPr>
            <p:ph type="body" sz="quarter" idx="12" hasCustomPrompt="1"/>
          </p:nvPr>
        </p:nvSpPr>
        <p:spPr>
          <a:xfrm>
            <a:off x="1206499" y="344858"/>
            <a:ext cx="5225144"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35120130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wo Photo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1379200" y="6274858"/>
            <a:ext cx="448735" cy="583142"/>
          </a:xfrm>
          <a:prstGeom prst="rect">
            <a:avLst/>
          </a:prstGeom>
        </p:spPr>
        <p:txBody>
          <a:bodyPr/>
          <a:lstStyle/>
          <a:p>
            <a:fld id="{9C15BBE9-EF51-406C-8B81-DCEC1643AEA3}" type="slidenum">
              <a:rPr lang="en-US" b="1" smtClean="0">
                <a:solidFill>
                  <a:srgbClr val="383838"/>
                </a:solidFill>
                <a:latin typeface="Open Sans" panose="020B0606030504020204" pitchFamily="34" charset="0"/>
                <a:ea typeface="Open Sans" panose="020B0606030504020204" pitchFamily="34" charset="0"/>
                <a:cs typeface="Open Sans" panose="020B0606030504020204" pitchFamily="34" charset="0"/>
              </a:rPr>
              <a:pPr/>
              <a:t>‹#›</a:t>
            </a:fld>
            <a:endParaRPr lang="en-US" dirty="0">
              <a:solidFill>
                <a:srgbClr val="383838"/>
              </a:solidFill>
            </a:endParaRPr>
          </a:p>
        </p:txBody>
      </p:sp>
      <p:sp>
        <p:nvSpPr>
          <p:cNvPr id="21" name="Rectangle 20"/>
          <p:cNvSpPr/>
          <p:nvPr userDrawn="1"/>
        </p:nvSpPr>
        <p:spPr>
          <a:xfrm>
            <a:off x="6830787" y="0"/>
            <a:ext cx="5361214" cy="342032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2" name="TextBox 21"/>
          <p:cNvSpPr txBox="1"/>
          <p:nvPr userDrawn="1"/>
        </p:nvSpPr>
        <p:spPr>
          <a:xfrm>
            <a:off x="7929085" y="1553713"/>
            <a:ext cx="3138060" cy="553998"/>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852 W x 540 H</a:t>
            </a:r>
          </a:p>
          <a:p>
            <a:pPr algn="ctr"/>
            <a:r>
              <a:rPr lang="en-US" sz="1000" dirty="0">
                <a:solidFill>
                  <a:srgbClr val="383838"/>
                </a:solidFill>
              </a:rPr>
              <a:t>Scale to fit.</a:t>
            </a:r>
          </a:p>
        </p:txBody>
      </p:sp>
      <p:sp>
        <p:nvSpPr>
          <p:cNvPr id="23" name="Rectangle 22"/>
          <p:cNvSpPr/>
          <p:nvPr userDrawn="1"/>
        </p:nvSpPr>
        <p:spPr>
          <a:xfrm>
            <a:off x="6831400" y="3438071"/>
            <a:ext cx="5360601" cy="341992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1" name="TextBox 30"/>
          <p:cNvSpPr txBox="1"/>
          <p:nvPr userDrawn="1"/>
        </p:nvSpPr>
        <p:spPr>
          <a:xfrm>
            <a:off x="7973786" y="4887886"/>
            <a:ext cx="3302001" cy="553998"/>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852 W x 540 H</a:t>
            </a:r>
          </a:p>
          <a:p>
            <a:pPr algn="ctr"/>
            <a:r>
              <a:rPr lang="en-US" sz="1000" dirty="0">
                <a:solidFill>
                  <a:srgbClr val="383838"/>
                </a:solidFill>
              </a:rPr>
              <a:t>Scale to fit.</a:t>
            </a:r>
          </a:p>
        </p:txBody>
      </p:sp>
      <p:sp>
        <p:nvSpPr>
          <p:cNvPr id="19" name="Text Placeholder 10"/>
          <p:cNvSpPr>
            <a:spLocks noGrp="1"/>
          </p:cNvSpPr>
          <p:nvPr>
            <p:ph type="body" sz="quarter" idx="36" hasCustomPrompt="1"/>
          </p:nvPr>
        </p:nvSpPr>
        <p:spPr>
          <a:xfrm>
            <a:off x="1206499" y="1663109"/>
            <a:ext cx="5225144" cy="37131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20" name="Text Placeholder 10"/>
          <p:cNvSpPr>
            <a:spLocks noGrp="1"/>
          </p:cNvSpPr>
          <p:nvPr>
            <p:ph type="body" sz="quarter" idx="37" hasCustomPrompt="1"/>
          </p:nvPr>
        </p:nvSpPr>
        <p:spPr>
          <a:xfrm>
            <a:off x="1206499" y="2111844"/>
            <a:ext cx="5209758" cy="3485228"/>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24" name="Text Placeholder 9"/>
          <p:cNvSpPr>
            <a:spLocks noGrp="1"/>
          </p:cNvSpPr>
          <p:nvPr>
            <p:ph type="body" sz="quarter" idx="12" hasCustomPrompt="1"/>
          </p:nvPr>
        </p:nvSpPr>
        <p:spPr>
          <a:xfrm>
            <a:off x="1206499" y="344858"/>
            <a:ext cx="5225144"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8104" y="3438072"/>
            <a:ext cx="5423896" cy="343768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68104" y="0"/>
            <a:ext cx="5423896" cy="3437680"/>
          </a:xfrm>
          <a:prstGeom prst="rect">
            <a:avLst/>
          </a:prstGeom>
        </p:spPr>
      </p:pic>
    </p:spTree>
    <p:extLst>
      <p:ext uri="{BB962C8B-B14F-4D97-AF65-F5344CB8AC3E}">
        <p14:creationId xmlns:p14="http://schemas.microsoft.com/office/powerpoint/2010/main" val="474278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3"/>
            <a:ext cx="10515600" cy="2852737"/>
          </a:xfrm>
        </p:spPr>
        <p:txBody>
          <a:bodyPr anchor="b"/>
          <a:lstStyle>
            <a:lvl1pPr>
              <a:defRPr sz="4500"/>
            </a:lvl1pPr>
          </a:lstStyle>
          <a:p>
            <a:r>
              <a:rPr lang="en-US"/>
              <a:t>Click to edit Master title style</a:t>
            </a:r>
            <a:endParaRPr lang="ru-RU" dirty="0"/>
          </a:p>
        </p:txBody>
      </p:sp>
      <p:sp>
        <p:nvSpPr>
          <p:cNvPr id="3" name="Текст 2"/>
          <p:cNvSpPr>
            <a:spLocks noGrp="1"/>
          </p:cNvSpPr>
          <p:nvPr>
            <p:ph type="body" idx="1"/>
          </p:nvPr>
        </p:nvSpPr>
        <p:spPr>
          <a:xfrm>
            <a:off x="831851" y="4589473"/>
            <a:ext cx="105156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Номер слайда 5"/>
          <p:cNvSpPr>
            <a:spLocks noGrp="1"/>
          </p:cNvSpPr>
          <p:nvPr>
            <p:ph type="sldNum" sz="quarter" idx="12"/>
          </p:nvPr>
        </p:nvSpPr>
        <p:spPr>
          <a:xfrm>
            <a:off x="8610600" y="6481718"/>
            <a:ext cx="2743200" cy="365125"/>
          </a:xfrm>
          <a:prstGeom prst="rect">
            <a:avLst/>
          </a:prstGeom>
        </p:spPr>
        <p:txBody>
          <a:bodyPr/>
          <a:lstStyle/>
          <a:p>
            <a:fld id="{0974D8B4-4204-4409-BA3F-76AC6F052AAD}" type="slidenum">
              <a:rPr lang="ru-RU">
                <a:solidFill>
                  <a:prstClr val="black">
                    <a:tint val="75000"/>
                  </a:prstClr>
                </a:solidFill>
              </a:rPr>
              <a:pPr/>
              <a:t>‹#›</a:t>
            </a:fld>
            <a:endParaRPr lang="ru-RU">
              <a:solidFill>
                <a:prstClr val="black">
                  <a:tint val="75000"/>
                </a:prstClr>
              </a:solidFill>
            </a:endParaRPr>
          </a:p>
        </p:txBody>
      </p:sp>
      <p:sp>
        <p:nvSpPr>
          <p:cNvPr id="7" name="Дата 4"/>
          <p:cNvSpPr>
            <a:spLocks noGrp="1"/>
          </p:cNvSpPr>
          <p:nvPr>
            <p:ph type="dt" sz="half" idx="10"/>
          </p:nvPr>
        </p:nvSpPr>
        <p:spPr>
          <a:xfrm>
            <a:off x="838200" y="6481718"/>
            <a:ext cx="2743200" cy="365125"/>
          </a:xfrm>
          <a:prstGeom prst="rect">
            <a:avLst/>
          </a:prstGeom>
        </p:spPr>
        <p:txBody>
          <a:bodyPr/>
          <a:lstStyle>
            <a:lvl1pPr>
              <a:defRPr sz="900">
                <a:solidFill>
                  <a:srgbClr val="6E3E93"/>
                </a:solidFill>
              </a:defRPr>
            </a:lvl1pPr>
          </a:lstStyle>
          <a:p>
            <a:pPr fontAlgn="base">
              <a:spcBef>
                <a:spcPct val="0"/>
              </a:spcBef>
              <a:spcAft>
                <a:spcPct val="0"/>
              </a:spcAft>
            </a:pPr>
            <a:fld id="{2075AEFF-6BC5-413B-9019-9E5488FAC450}" type="datetime1">
              <a:rPr lang="en-US" smtClean="0">
                <a:latin typeface="Arial" charset="0"/>
              </a:rPr>
              <a:pPr fontAlgn="base">
                <a:spcBef>
                  <a:spcPct val="0"/>
                </a:spcBef>
                <a:spcAft>
                  <a:spcPct val="0"/>
                </a:spcAft>
              </a:pPr>
              <a:t>4/19/2018</a:t>
            </a:fld>
            <a:endParaRPr lang="ru-RU">
              <a:latin typeface="Arial" charset="0"/>
            </a:endParaRPr>
          </a:p>
        </p:txBody>
      </p:sp>
      <p:sp>
        <p:nvSpPr>
          <p:cNvPr id="8" name="Нижний колонтитул 5"/>
          <p:cNvSpPr>
            <a:spLocks noGrp="1"/>
          </p:cNvSpPr>
          <p:nvPr>
            <p:ph type="ftr" sz="quarter" idx="11"/>
          </p:nvPr>
        </p:nvSpPr>
        <p:spPr>
          <a:xfrm>
            <a:off x="4038600" y="6481718"/>
            <a:ext cx="4114800" cy="365125"/>
          </a:xfrm>
          <a:prstGeom prst="rect">
            <a:avLst/>
          </a:prstGeom>
        </p:spPr>
        <p:txBody>
          <a:bodyPr/>
          <a:lstStyle>
            <a:lvl1pPr>
              <a:defRPr sz="900">
                <a:solidFill>
                  <a:srgbClr val="6E3E93"/>
                </a:solidFill>
              </a:defRPr>
            </a:lvl1pPr>
          </a:lstStyle>
          <a:p>
            <a:endParaRPr lang="ru-RU"/>
          </a:p>
        </p:txBody>
      </p:sp>
    </p:spTree>
    <p:extLst>
      <p:ext uri="{BB962C8B-B14F-4D97-AF65-F5344CB8AC3E}">
        <p14:creationId xmlns:p14="http://schemas.microsoft.com/office/powerpoint/2010/main" val="9868336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Yellow Half Photo Quarter Photo">
    <p:spTree>
      <p:nvGrpSpPr>
        <p:cNvPr id="1" name=""/>
        <p:cNvGrpSpPr/>
        <p:nvPr/>
      </p:nvGrpSpPr>
      <p:grpSpPr>
        <a:xfrm>
          <a:off x="0" y="0"/>
          <a:ext cx="0" cy="0"/>
          <a:chOff x="0" y="0"/>
          <a:chExt cx="0" cy="0"/>
        </a:xfrm>
      </p:grpSpPr>
      <p:sp>
        <p:nvSpPr>
          <p:cNvPr id="8" name="Rectangle 7"/>
          <p:cNvSpPr/>
          <p:nvPr userDrawn="1"/>
        </p:nvSpPr>
        <p:spPr>
          <a:xfrm>
            <a:off x="-1" y="-1"/>
            <a:ext cx="6232071" cy="3537857"/>
          </a:xfrm>
          <a:prstGeom prst="rect">
            <a:avLst/>
          </a:prstGeom>
          <a:solidFill>
            <a:srgbClr val="F6C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userDrawn="1"/>
        </p:nvSpPr>
        <p:spPr>
          <a:xfrm>
            <a:off x="6096000" y="0"/>
            <a:ext cx="6096000" cy="6857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 name="TextBox 11"/>
          <p:cNvSpPr txBox="1"/>
          <p:nvPr userDrawn="1"/>
        </p:nvSpPr>
        <p:spPr>
          <a:xfrm>
            <a:off x="8155214" y="2930071"/>
            <a:ext cx="2195286" cy="400110"/>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480 W x 540 H</a:t>
            </a:r>
          </a:p>
        </p:txBody>
      </p:sp>
      <p:sp>
        <p:nvSpPr>
          <p:cNvPr id="13" name="Rectangle 12"/>
          <p:cNvSpPr/>
          <p:nvPr userDrawn="1"/>
        </p:nvSpPr>
        <p:spPr>
          <a:xfrm>
            <a:off x="0" y="3429000"/>
            <a:ext cx="6095999" cy="3428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 name="TextBox 13"/>
          <p:cNvSpPr txBox="1"/>
          <p:nvPr userDrawn="1"/>
        </p:nvSpPr>
        <p:spPr>
          <a:xfrm>
            <a:off x="1823356" y="4771571"/>
            <a:ext cx="2195286" cy="400110"/>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480 W x 270 H</a:t>
            </a:r>
          </a:p>
        </p:txBody>
      </p:sp>
      <p:sp>
        <p:nvSpPr>
          <p:cNvPr id="9" name="Text Placeholder 10"/>
          <p:cNvSpPr>
            <a:spLocks noGrp="1"/>
          </p:cNvSpPr>
          <p:nvPr>
            <p:ph type="body" sz="quarter" idx="37" hasCustomPrompt="1"/>
          </p:nvPr>
        </p:nvSpPr>
        <p:spPr>
          <a:xfrm>
            <a:off x="1206499" y="1520829"/>
            <a:ext cx="4540449" cy="1564424"/>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rgbClr val="273340"/>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10" name="Text Placeholder 9"/>
          <p:cNvSpPr>
            <a:spLocks noGrp="1"/>
          </p:cNvSpPr>
          <p:nvPr>
            <p:ph type="body" sz="quarter" idx="12" hasCustomPrompt="1"/>
          </p:nvPr>
        </p:nvSpPr>
        <p:spPr>
          <a:xfrm>
            <a:off x="1206499" y="344858"/>
            <a:ext cx="4553858"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41587173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Yellow Half Photo Quarter Photo">
    <p:spTree>
      <p:nvGrpSpPr>
        <p:cNvPr id="1" name=""/>
        <p:cNvGrpSpPr/>
        <p:nvPr/>
      </p:nvGrpSpPr>
      <p:grpSpPr>
        <a:xfrm>
          <a:off x="0" y="0"/>
          <a:ext cx="0" cy="0"/>
          <a:chOff x="0" y="0"/>
          <a:chExt cx="0" cy="0"/>
        </a:xfrm>
      </p:grpSpPr>
      <p:sp>
        <p:nvSpPr>
          <p:cNvPr id="8" name="Rectangle 7"/>
          <p:cNvSpPr/>
          <p:nvPr userDrawn="1"/>
        </p:nvSpPr>
        <p:spPr>
          <a:xfrm>
            <a:off x="-1" y="-1"/>
            <a:ext cx="6232071" cy="3537857"/>
          </a:xfrm>
          <a:prstGeom prst="rect">
            <a:avLst/>
          </a:prstGeom>
          <a:solidFill>
            <a:srgbClr val="F6C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userDrawn="1"/>
        </p:nvSpPr>
        <p:spPr>
          <a:xfrm>
            <a:off x="6096000" y="0"/>
            <a:ext cx="6096000" cy="6857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 name="TextBox 11"/>
          <p:cNvSpPr txBox="1"/>
          <p:nvPr userDrawn="1"/>
        </p:nvSpPr>
        <p:spPr>
          <a:xfrm>
            <a:off x="8155214" y="2930071"/>
            <a:ext cx="2195286" cy="400110"/>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480 W x 540 H</a:t>
            </a:r>
          </a:p>
        </p:txBody>
      </p:sp>
      <p:sp>
        <p:nvSpPr>
          <p:cNvPr id="13" name="Rectangle 12"/>
          <p:cNvSpPr/>
          <p:nvPr userDrawn="1"/>
        </p:nvSpPr>
        <p:spPr>
          <a:xfrm>
            <a:off x="0" y="3429000"/>
            <a:ext cx="6095999" cy="3428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 name="TextBox 13"/>
          <p:cNvSpPr txBox="1"/>
          <p:nvPr userDrawn="1"/>
        </p:nvSpPr>
        <p:spPr>
          <a:xfrm>
            <a:off x="1823356" y="4771571"/>
            <a:ext cx="2195286" cy="400110"/>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480 W x 270 H</a:t>
            </a:r>
          </a:p>
        </p:txBody>
      </p:sp>
      <p:sp>
        <p:nvSpPr>
          <p:cNvPr id="15" name="Text Placeholder 10"/>
          <p:cNvSpPr>
            <a:spLocks noGrp="1"/>
          </p:cNvSpPr>
          <p:nvPr>
            <p:ph type="body" sz="quarter" idx="37" hasCustomPrompt="1"/>
          </p:nvPr>
        </p:nvSpPr>
        <p:spPr>
          <a:xfrm>
            <a:off x="1206499" y="1520829"/>
            <a:ext cx="4540449" cy="1564424"/>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rgbClr val="273340"/>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17" name="Text Placeholder 9"/>
          <p:cNvSpPr>
            <a:spLocks noGrp="1"/>
          </p:cNvSpPr>
          <p:nvPr>
            <p:ph type="body" sz="quarter" idx="12" hasCustomPrompt="1"/>
          </p:nvPr>
        </p:nvSpPr>
        <p:spPr>
          <a:xfrm>
            <a:off x="1206499" y="344858"/>
            <a:ext cx="4553858"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9000"/>
            <a:ext cx="6096000" cy="3429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5999" y="-2"/>
            <a:ext cx="6096000" cy="6858000"/>
          </a:xfrm>
          <a:prstGeom prst="rect">
            <a:avLst/>
          </a:prstGeom>
        </p:spPr>
      </p:pic>
    </p:spTree>
    <p:extLst>
      <p:ext uri="{BB962C8B-B14F-4D97-AF65-F5344CB8AC3E}">
        <p14:creationId xmlns:p14="http://schemas.microsoft.com/office/powerpoint/2010/main" val="28743198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ue Half Photo Quarter Photo">
    <p:spTree>
      <p:nvGrpSpPr>
        <p:cNvPr id="1" name=""/>
        <p:cNvGrpSpPr/>
        <p:nvPr/>
      </p:nvGrpSpPr>
      <p:grpSpPr>
        <a:xfrm>
          <a:off x="0" y="0"/>
          <a:ext cx="0" cy="0"/>
          <a:chOff x="0" y="0"/>
          <a:chExt cx="0" cy="0"/>
        </a:xfrm>
      </p:grpSpPr>
      <p:sp>
        <p:nvSpPr>
          <p:cNvPr id="16" name="Rectangle 15"/>
          <p:cNvSpPr/>
          <p:nvPr userDrawn="1"/>
        </p:nvSpPr>
        <p:spPr>
          <a:xfrm>
            <a:off x="-1" y="-1"/>
            <a:ext cx="6304643" cy="3546929"/>
          </a:xfrm>
          <a:prstGeom prst="rect">
            <a:avLst/>
          </a:prstGeom>
          <a:solidFill>
            <a:srgbClr val="082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userDrawn="1"/>
        </p:nvSpPr>
        <p:spPr>
          <a:xfrm>
            <a:off x="6096000" y="0"/>
            <a:ext cx="6096000" cy="6857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 name="TextBox 11"/>
          <p:cNvSpPr txBox="1"/>
          <p:nvPr userDrawn="1"/>
        </p:nvSpPr>
        <p:spPr>
          <a:xfrm>
            <a:off x="8155214" y="2930071"/>
            <a:ext cx="2195286" cy="400110"/>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480 W x 540 H</a:t>
            </a:r>
          </a:p>
        </p:txBody>
      </p:sp>
      <p:sp>
        <p:nvSpPr>
          <p:cNvPr id="13" name="Rectangle 12"/>
          <p:cNvSpPr/>
          <p:nvPr userDrawn="1"/>
        </p:nvSpPr>
        <p:spPr>
          <a:xfrm>
            <a:off x="0" y="3429000"/>
            <a:ext cx="6095999" cy="3428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 name="TextBox 13"/>
          <p:cNvSpPr txBox="1"/>
          <p:nvPr userDrawn="1"/>
        </p:nvSpPr>
        <p:spPr>
          <a:xfrm>
            <a:off x="1823356" y="4771571"/>
            <a:ext cx="2195286" cy="400110"/>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480 W x 270 H</a:t>
            </a:r>
          </a:p>
        </p:txBody>
      </p:sp>
      <p:sp>
        <p:nvSpPr>
          <p:cNvPr id="17" name="Text Placeholder 10"/>
          <p:cNvSpPr>
            <a:spLocks noGrp="1"/>
          </p:cNvSpPr>
          <p:nvPr>
            <p:ph type="body" sz="quarter" idx="37" hasCustomPrompt="1"/>
          </p:nvPr>
        </p:nvSpPr>
        <p:spPr>
          <a:xfrm>
            <a:off x="1206499" y="1520829"/>
            <a:ext cx="4540449" cy="1564424"/>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bg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18" name="Text Placeholder 9"/>
          <p:cNvSpPr>
            <a:spLocks noGrp="1"/>
          </p:cNvSpPr>
          <p:nvPr>
            <p:ph type="body" sz="quarter" idx="12" hasCustomPrompt="1"/>
          </p:nvPr>
        </p:nvSpPr>
        <p:spPr>
          <a:xfrm>
            <a:off x="1206499" y="344858"/>
            <a:ext cx="4553858" cy="880535"/>
          </a:xfrm>
          <a:prstGeom prst="rect">
            <a:avLst/>
          </a:prstGeom>
        </p:spPr>
        <p:txBody>
          <a:bodyPr/>
          <a:lstStyle>
            <a:lvl1pPr marL="0" indent="0" algn="l">
              <a:lnSpc>
                <a:spcPts val="6000"/>
              </a:lnSpc>
              <a:buNone/>
              <a:defRPr sz="5200" b="1" i="0" baseline="0">
                <a:solidFill>
                  <a:schemeClr val="bg1"/>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34245590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Blue Half Photo Quarter Photo">
    <p:spTree>
      <p:nvGrpSpPr>
        <p:cNvPr id="1" name=""/>
        <p:cNvGrpSpPr/>
        <p:nvPr/>
      </p:nvGrpSpPr>
      <p:grpSpPr>
        <a:xfrm>
          <a:off x="0" y="0"/>
          <a:ext cx="0" cy="0"/>
          <a:chOff x="0" y="0"/>
          <a:chExt cx="0" cy="0"/>
        </a:xfrm>
      </p:grpSpPr>
      <p:sp>
        <p:nvSpPr>
          <p:cNvPr id="16" name="Rectangle 15"/>
          <p:cNvSpPr/>
          <p:nvPr userDrawn="1"/>
        </p:nvSpPr>
        <p:spPr>
          <a:xfrm>
            <a:off x="-1" y="-1"/>
            <a:ext cx="6304643" cy="3546929"/>
          </a:xfrm>
          <a:prstGeom prst="rect">
            <a:avLst/>
          </a:prstGeom>
          <a:solidFill>
            <a:srgbClr val="082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userDrawn="1"/>
        </p:nvSpPr>
        <p:spPr>
          <a:xfrm>
            <a:off x="6096000" y="0"/>
            <a:ext cx="6096000" cy="6857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 name="TextBox 11"/>
          <p:cNvSpPr txBox="1"/>
          <p:nvPr userDrawn="1"/>
        </p:nvSpPr>
        <p:spPr>
          <a:xfrm>
            <a:off x="8155214" y="2930071"/>
            <a:ext cx="2195286" cy="400110"/>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480 W x 540 H</a:t>
            </a:r>
          </a:p>
        </p:txBody>
      </p:sp>
      <p:sp>
        <p:nvSpPr>
          <p:cNvPr id="13" name="Rectangle 12"/>
          <p:cNvSpPr/>
          <p:nvPr userDrawn="1"/>
        </p:nvSpPr>
        <p:spPr>
          <a:xfrm>
            <a:off x="0" y="3429000"/>
            <a:ext cx="6095999" cy="3428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 name="TextBox 13"/>
          <p:cNvSpPr txBox="1"/>
          <p:nvPr userDrawn="1"/>
        </p:nvSpPr>
        <p:spPr>
          <a:xfrm>
            <a:off x="1823356" y="4771571"/>
            <a:ext cx="2195286" cy="400110"/>
          </a:xfrm>
          <a:prstGeom prst="rect">
            <a:avLst/>
          </a:prstGeom>
          <a:noFill/>
        </p:spPr>
        <p:txBody>
          <a:bodyPr wrap="square" rtlCol="0">
            <a:spAutoFit/>
          </a:bodyPr>
          <a:lstStyle/>
          <a:p>
            <a:pPr algn="ctr"/>
            <a:r>
              <a:rPr lang="en-US" sz="1000" dirty="0">
                <a:solidFill>
                  <a:srgbClr val="383838"/>
                </a:solidFill>
              </a:rPr>
              <a:t>Image Size</a:t>
            </a:r>
          </a:p>
          <a:p>
            <a:pPr algn="ctr"/>
            <a:r>
              <a:rPr lang="en-US" sz="1000" dirty="0">
                <a:solidFill>
                  <a:srgbClr val="383838"/>
                </a:solidFill>
              </a:rPr>
              <a:t>480 W x 270 H</a:t>
            </a:r>
          </a:p>
        </p:txBody>
      </p:sp>
      <p:sp>
        <p:nvSpPr>
          <p:cNvPr id="17" name="Text Placeholder 10"/>
          <p:cNvSpPr>
            <a:spLocks noGrp="1"/>
          </p:cNvSpPr>
          <p:nvPr>
            <p:ph type="body" sz="quarter" idx="37" hasCustomPrompt="1"/>
          </p:nvPr>
        </p:nvSpPr>
        <p:spPr>
          <a:xfrm>
            <a:off x="1206499" y="1520829"/>
            <a:ext cx="4540449" cy="1564424"/>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bg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18" name="Text Placeholder 9"/>
          <p:cNvSpPr>
            <a:spLocks noGrp="1"/>
          </p:cNvSpPr>
          <p:nvPr>
            <p:ph type="body" sz="quarter" idx="12" hasCustomPrompt="1"/>
          </p:nvPr>
        </p:nvSpPr>
        <p:spPr>
          <a:xfrm>
            <a:off x="1206499" y="344858"/>
            <a:ext cx="4553858" cy="880535"/>
          </a:xfrm>
          <a:prstGeom prst="rect">
            <a:avLst/>
          </a:prstGeom>
        </p:spPr>
        <p:txBody>
          <a:bodyPr/>
          <a:lstStyle>
            <a:lvl1pPr marL="0" indent="0" algn="l">
              <a:lnSpc>
                <a:spcPts val="6000"/>
              </a:lnSpc>
              <a:buNone/>
              <a:defRPr sz="5200" b="1" i="0" baseline="0">
                <a:solidFill>
                  <a:schemeClr val="bg1"/>
                </a:solidFill>
                <a:latin typeface="Calibri" charset="0"/>
                <a:ea typeface="Calibri" charset="0"/>
                <a:cs typeface="Calibri" charset="0"/>
              </a:defRPr>
            </a:lvl1pPr>
          </a:lstStyle>
          <a:p>
            <a:pPr lvl="0"/>
            <a:r>
              <a:rPr lang="en-US" dirty="0"/>
              <a:t>Slide Title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8999"/>
            <a:ext cx="6096000" cy="3429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Tree>
    <p:extLst>
      <p:ext uri="{BB962C8B-B14F-4D97-AF65-F5344CB8AC3E}">
        <p14:creationId xmlns:p14="http://schemas.microsoft.com/office/powerpoint/2010/main" val="18085982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Yellow Title Info">
    <p:spTree>
      <p:nvGrpSpPr>
        <p:cNvPr id="1" name=""/>
        <p:cNvGrpSpPr/>
        <p:nvPr/>
      </p:nvGrpSpPr>
      <p:grpSpPr>
        <a:xfrm>
          <a:off x="0" y="0"/>
          <a:ext cx="0" cy="0"/>
          <a:chOff x="0" y="0"/>
          <a:chExt cx="0" cy="0"/>
        </a:xfrm>
      </p:grpSpPr>
      <p:sp>
        <p:nvSpPr>
          <p:cNvPr id="2" name="Rectangle 1"/>
          <p:cNvSpPr/>
          <p:nvPr userDrawn="1"/>
        </p:nvSpPr>
        <p:spPr>
          <a:xfrm>
            <a:off x="1382751" y="716643"/>
            <a:ext cx="3386271" cy="4726214"/>
          </a:xfrm>
          <a:prstGeom prst="rect">
            <a:avLst/>
          </a:prstGeom>
          <a:solidFill>
            <a:srgbClr val="F6C5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Text Placeholder 9"/>
          <p:cNvSpPr>
            <a:spLocks noGrp="1"/>
          </p:cNvSpPr>
          <p:nvPr>
            <p:ph type="body" sz="quarter" idx="12" hasCustomPrompt="1"/>
          </p:nvPr>
        </p:nvSpPr>
        <p:spPr>
          <a:xfrm>
            <a:off x="1593775" y="1822476"/>
            <a:ext cx="2964222" cy="1515809"/>
          </a:xfrm>
          <a:prstGeom prst="rect">
            <a:avLst/>
          </a:prstGeom>
        </p:spPr>
        <p:txBody>
          <a:bodyPr/>
          <a:lstStyle>
            <a:lvl1pPr marL="0" indent="0">
              <a:lnSpc>
                <a:spcPts val="6000"/>
              </a:lnSpc>
              <a:buNone/>
              <a:defRPr sz="5200" b="1" i="0" baseline="0">
                <a:solidFill>
                  <a:srgbClr val="003A72"/>
                </a:solidFill>
                <a:latin typeface="Calibri"/>
                <a:cs typeface="Calibri"/>
              </a:defRPr>
            </a:lvl1pPr>
          </a:lstStyle>
          <a:p>
            <a:pPr lvl="0"/>
            <a:r>
              <a:rPr lang="en-US" dirty="0"/>
              <a:t>Slide Title.</a:t>
            </a:r>
          </a:p>
        </p:txBody>
      </p:sp>
      <p:sp>
        <p:nvSpPr>
          <p:cNvPr id="7" name="Text Placeholder 6"/>
          <p:cNvSpPr>
            <a:spLocks noGrp="1"/>
          </p:cNvSpPr>
          <p:nvPr>
            <p:ph type="body" sz="quarter" idx="53" hasCustomPrompt="1"/>
          </p:nvPr>
        </p:nvSpPr>
        <p:spPr>
          <a:xfrm>
            <a:off x="5179785" y="725712"/>
            <a:ext cx="6649357"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Tree>
    <p:extLst>
      <p:ext uri="{BB962C8B-B14F-4D97-AF65-F5344CB8AC3E}">
        <p14:creationId xmlns:p14="http://schemas.microsoft.com/office/powerpoint/2010/main" val="15457871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ue Title Info">
    <p:spTree>
      <p:nvGrpSpPr>
        <p:cNvPr id="1" name=""/>
        <p:cNvGrpSpPr/>
        <p:nvPr/>
      </p:nvGrpSpPr>
      <p:grpSpPr>
        <a:xfrm>
          <a:off x="0" y="0"/>
          <a:ext cx="0" cy="0"/>
          <a:chOff x="0" y="0"/>
          <a:chExt cx="0" cy="0"/>
        </a:xfrm>
      </p:grpSpPr>
      <p:sp>
        <p:nvSpPr>
          <p:cNvPr id="7" name="Rectangle 6"/>
          <p:cNvSpPr/>
          <p:nvPr userDrawn="1"/>
        </p:nvSpPr>
        <p:spPr>
          <a:xfrm>
            <a:off x="1382750" y="716643"/>
            <a:ext cx="3386273" cy="4726214"/>
          </a:xfrm>
          <a:prstGeom prst="rect">
            <a:avLst/>
          </a:prstGeom>
          <a:solidFill>
            <a:srgbClr val="0826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Text Placeholder 9"/>
          <p:cNvSpPr>
            <a:spLocks noGrp="1"/>
          </p:cNvSpPr>
          <p:nvPr>
            <p:ph type="body" sz="quarter" idx="12" hasCustomPrompt="1"/>
          </p:nvPr>
        </p:nvSpPr>
        <p:spPr>
          <a:xfrm>
            <a:off x="1593775" y="1822476"/>
            <a:ext cx="2964222" cy="1515809"/>
          </a:xfrm>
          <a:prstGeom prst="rect">
            <a:avLst/>
          </a:prstGeom>
        </p:spPr>
        <p:txBody>
          <a:bodyPr/>
          <a:lstStyle>
            <a:lvl1pPr marL="0" indent="0">
              <a:lnSpc>
                <a:spcPts val="6000"/>
              </a:lnSpc>
              <a:buNone/>
              <a:defRPr sz="5200" b="1" i="0" baseline="0">
                <a:solidFill>
                  <a:schemeClr val="bg1"/>
                </a:solidFill>
                <a:latin typeface="Calibri"/>
                <a:cs typeface="Calibri"/>
              </a:defRPr>
            </a:lvl1pPr>
          </a:lstStyle>
          <a:p>
            <a:pPr lvl="0"/>
            <a:r>
              <a:rPr lang="en-US" dirty="0"/>
              <a:t>Slide Title.</a:t>
            </a:r>
          </a:p>
        </p:txBody>
      </p:sp>
      <p:sp>
        <p:nvSpPr>
          <p:cNvPr id="12" name="Text Placeholder 6"/>
          <p:cNvSpPr>
            <a:spLocks noGrp="1"/>
          </p:cNvSpPr>
          <p:nvPr>
            <p:ph type="body" sz="quarter" idx="53" hasCustomPrompt="1"/>
          </p:nvPr>
        </p:nvSpPr>
        <p:spPr>
          <a:xfrm>
            <a:off x="5179785" y="725712"/>
            <a:ext cx="6649357"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Tree>
    <p:extLst>
      <p:ext uri="{BB962C8B-B14F-4D97-AF65-F5344CB8AC3E}">
        <p14:creationId xmlns:p14="http://schemas.microsoft.com/office/powerpoint/2010/main" val="32358577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Yellow Feature Slide">
    <p:spTree>
      <p:nvGrpSpPr>
        <p:cNvPr id="1" name=""/>
        <p:cNvGrpSpPr/>
        <p:nvPr/>
      </p:nvGrpSpPr>
      <p:grpSpPr>
        <a:xfrm>
          <a:off x="0" y="0"/>
          <a:ext cx="0" cy="0"/>
          <a:chOff x="0" y="0"/>
          <a:chExt cx="0" cy="0"/>
        </a:xfrm>
      </p:grpSpPr>
      <p:sp>
        <p:nvSpPr>
          <p:cNvPr id="2" name="Rectangle 1"/>
          <p:cNvSpPr/>
          <p:nvPr userDrawn="1"/>
        </p:nvSpPr>
        <p:spPr>
          <a:xfrm>
            <a:off x="-1" y="0"/>
            <a:ext cx="4826001" cy="6858000"/>
          </a:xfrm>
          <a:prstGeom prst="rect">
            <a:avLst/>
          </a:prstGeom>
          <a:solidFill>
            <a:srgbClr val="F6C5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Text Placeholder 9"/>
          <p:cNvSpPr>
            <a:spLocks noGrp="1"/>
          </p:cNvSpPr>
          <p:nvPr>
            <p:ph type="body" sz="quarter" idx="12" hasCustomPrompt="1"/>
          </p:nvPr>
        </p:nvSpPr>
        <p:spPr>
          <a:xfrm>
            <a:off x="972778" y="1598081"/>
            <a:ext cx="2735622" cy="1512403"/>
          </a:xfrm>
          <a:prstGeom prst="rect">
            <a:avLst/>
          </a:prstGeom>
        </p:spPr>
        <p:txBody>
          <a:bodyPr/>
          <a:lstStyle>
            <a:lvl1pPr marL="0" indent="0">
              <a:lnSpc>
                <a:spcPts val="6000"/>
              </a:lnSpc>
              <a:buNone/>
              <a:defRPr sz="5200" b="1" baseline="0">
                <a:solidFill>
                  <a:srgbClr val="003A72"/>
                </a:solidFill>
                <a:latin typeface="Calibri"/>
                <a:cs typeface="Calibri"/>
              </a:defRPr>
            </a:lvl1pPr>
          </a:lstStyle>
          <a:p>
            <a:pPr lvl="0"/>
            <a:r>
              <a:rPr lang="en-US" dirty="0"/>
              <a:t>Slide Title</a:t>
            </a:r>
          </a:p>
        </p:txBody>
      </p:sp>
      <p:sp>
        <p:nvSpPr>
          <p:cNvPr id="9" name="Text Placeholder 6"/>
          <p:cNvSpPr>
            <a:spLocks noGrp="1"/>
          </p:cNvSpPr>
          <p:nvPr>
            <p:ph type="body" sz="quarter" idx="53" hasCustomPrompt="1"/>
          </p:nvPr>
        </p:nvSpPr>
        <p:spPr>
          <a:xfrm>
            <a:off x="5179785" y="725712"/>
            <a:ext cx="6649357"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Tree>
    <p:extLst>
      <p:ext uri="{BB962C8B-B14F-4D97-AF65-F5344CB8AC3E}">
        <p14:creationId xmlns:p14="http://schemas.microsoft.com/office/powerpoint/2010/main" val="487746782"/>
      </p:ext>
    </p:extLst>
  </p:cSld>
  <p:clrMapOvr>
    <a:masterClrMapping/>
  </p:clrMapOvr>
  <p:hf sldNum="0" hd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ue feature slide">
    <p:spTree>
      <p:nvGrpSpPr>
        <p:cNvPr id="1" name=""/>
        <p:cNvGrpSpPr/>
        <p:nvPr/>
      </p:nvGrpSpPr>
      <p:grpSpPr>
        <a:xfrm>
          <a:off x="0" y="0"/>
          <a:ext cx="0" cy="0"/>
          <a:chOff x="0" y="0"/>
          <a:chExt cx="0" cy="0"/>
        </a:xfrm>
      </p:grpSpPr>
      <p:sp>
        <p:nvSpPr>
          <p:cNvPr id="2" name="Rectangle 1"/>
          <p:cNvSpPr/>
          <p:nvPr userDrawn="1"/>
        </p:nvSpPr>
        <p:spPr>
          <a:xfrm>
            <a:off x="-1" y="0"/>
            <a:ext cx="4826001" cy="6858000"/>
          </a:xfrm>
          <a:prstGeom prst="rect">
            <a:avLst/>
          </a:prstGeom>
          <a:solidFill>
            <a:srgbClr val="0722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Text Placeholder 9"/>
          <p:cNvSpPr>
            <a:spLocks noGrp="1"/>
          </p:cNvSpPr>
          <p:nvPr>
            <p:ph type="body" sz="quarter" idx="12" hasCustomPrompt="1"/>
          </p:nvPr>
        </p:nvSpPr>
        <p:spPr>
          <a:xfrm>
            <a:off x="972778" y="1598081"/>
            <a:ext cx="2735622" cy="1512403"/>
          </a:xfrm>
          <a:prstGeom prst="rect">
            <a:avLst/>
          </a:prstGeom>
        </p:spPr>
        <p:txBody>
          <a:bodyPr/>
          <a:lstStyle>
            <a:lvl1pPr marL="0" indent="0">
              <a:lnSpc>
                <a:spcPts val="6000"/>
              </a:lnSpc>
              <a:buNone/>
              <a:defRPr sz="5400" b="1" baseline="0">
                <a:solidFill>
                  <a:srgbClr val="F2F2F2"/>
                </a:solidFill>
                <a:latin typeface="Calibri"/>
                <a:cs typeface="Calibri"/>
              </a:defRPr>
            </a:lvl1pPr>
          </a:lstStyle>
          <a:p>
            <a:pPr lvl="0"/>
            <a:r>
              <a:rPr lang="en-US" dirty="0"/>
              <a:t>Slide Title.</a:t>
            </a:r>
          </a:p>
        </p:txBody>
      </p:sp>
      <p:sp>
        <p:nvSpPr>
          <p:cNvPr id="7" name="Text Placeholder 6"/>
          <p:cNvSpPr>
            <a:spLocks noGrp="1"/>
          </p:cNvSpPr>
          <p:nvPr>
            <p:ph type="body" sz="quarter" idx="53" hasCustomPrompt="1"/>
          </p:nvPr>
        </p:nvSpPr>
        <p:spPr>
          <a:xfrm>
            <a:off x="5179785" y="725712"/>
            <a:ext cx="6649357"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Tree>
    <p:extLst>
      <p:ext uri="{BB962C8B-B14F-4D97-AF65-F5344CB8AC3E}">
        <p14:creationId xmlns:p14="http://schemas.microsoft.com/office/powerpoint/2010/main" val="3430823232"/>
      </p:ext>
    </p:extLst>
  </p:cSld>
  <p:clrMapOvr>
    <a:masterClrMapping/>
  </p:clrMapOvr>
  <p:hf sldNum="0" hd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reak Slide Yellow">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F6C5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 name="Text Placeholder 9"/>
          <p:cNvSpPr>
            <a:spLocks noGrp="1"/>
          </p:cNvSpPr>
          <p:nvPr>
            <p:ph type="body" sz="quarter" idx="12" hasCustomPrompt="1"/>
          </p:nvPr>
        </p:nvSpPr>
        <p:spPr>
          <a:xfrm>
            <a:off x="972777" y="3276599"/>
            <a:ext cx="9479793" cy="705949"/>
          </a:xfrm>
          <a:prstGeom prst="rect">
            <a:avLst/>
          </a:prstGeom>
        </p:spPr>
        <p:txBody>
          <a:bodyPr/>
          <a:lstStyle>
            <a:lvl1pPr marL="0" indent="0">
              <a:lnSpc>
                <a:spcPts val="6000"/>
              </a:lnSpc>
              <a:buNone/>
              <a:defRPr sz="5200" b="1" baseline="0">
                <a:solidFill>
                  <a:schemeClr val="bg1"/>
                </a:solidFill>
                <a:latin typeface="Calibri"/>
                <a:cs typeface="Calibri"/>
              </a:defRPr>
            </a:lvl1pPr>
          </a:lstStyle>
          <a:p>
            <a:pPr lvl="0"/>
            <a:r>
              <a:rPr lang="en-US" dirty="0"/>
              <a:t>Break Slide.</a:t>
            </a:r>
          </a:p>
        </p:txBody>
      </p:sp>
      <p:sp>
        <p:nvSpPr>
          <p:cNvPr id="9" name="Text Placeholder 10"/>
          <p:cNvSpPr>
            <a:spLocks noGrp="1"/>
          </p:cNvSpPr>
          <p:nvPr>
            <p:ph type="body" sz="quarter" idx="17" hasCustomPrompt="1"/>
          </p:nvPr>
        </p:nvSpPr>
        <p:spPr>
          <a:xfrm>
            <a:off x="1006926" y="4181930"/>
            <a:ext cx="5170714" cy="1932214"/>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rgbClr val="07224A"/>
                </a:solidFill>
                <a:latin typeface="Arial"/>
                <a:cs typeface="Arial"/>
              </a:defRPr>
            </a:lvl1pPr>
          </a:lstStyle>
          <a:p>
            <a:r>
              <a:rPr lang="en-US" dirty="0"/>
              <a:t>List Item</a:t>
            </a:r>
          </a:p>
          <a:p>
            <a:r>
              <a:rPr lang="en-US" dirty="0"/>
              <a:t>List Item</a:t>
            </a:r>
          </a:p>
        </p:txBody>
      </p:sp>
    </p:spTree>
    <p:extLst>
      <p:ext uri="{BB962C8B-B14F-4D97-AF65-F5344CB8AC3E}">
        <p14:creationId xmlns:p14="http://schemas.microsoft.com/office/powerpoint/2010/main" val="1526833790"/>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reak Slide Blu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0722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 name="Text Placeholder 9"/>
          <p:cNvSpPr>
            <a:spLocks noGrp="1"/>
          </p:cNvSpPr>
          <p:nvPr>
            <p:ph type="body" sz="quarter" idx="12" hasCustomPrompt="1"/>
          </p:nvPr>
        </p:nvSpPr>
        <p:spPr>
          <a:xfrm>
            <a:off x="972777" y="3276599"/>
            <a:ext cx="10384342" cy="705949"/>
          </a:xfrm>
          <a:prstGeom prst="rect">
            <a:avLst/>
          </a:prstGeom>
        </p:spPr>
        <p:txBody>
          <a:bodyPr/>
          <a:lstStyle>
            <a:lvl1pPr marL="0" indent="0">
              <a:lnSpc>
                <a:spcPts val="6000"/>
              </a:lnSpc>
              <a:buNone/>
              <a:defRPr sz="5200" b="1" baseline="0">
                <a:solidFill>
                  <a:srgbClr val="F6C51E"/>
                </a:solidFill>
                <a:latin typeface="Calibri"/>
                <a:cs typeface="Calibri"/>
              </a:defRPr>
            </a:lvl1pPr>
          </a:lstStyle>
          <a:p>
            <a:pPr lvl="0"/>
            <a:r>
              <a:rPr lang="en-US" dirty="0"/>
              <a:t>Break Slide.</a:t>
            </a:r>
          </a:p>
        </p:txBody>
      </p:sp>
      <p:sp>
        <p:nvSpPr>
          <p:cNvPr id="9" name="Text Placeholder 10"/>
          <p:cNvSpPr>
            <a:spLocks noGrp="1"/>
          </p:cNvSpPr>
          <p:nvPr>
            <p:ph type="body" sz="quarter" idx="17" hasCustomPrompt="1"/>
          </p:nvPr>
        </p:nvSpPr>
        <p:spPr>
          <a:xfrm>
            <a:off x="1015997" y="4181930"/>
            <a:ext cx="5170714" cy="1932214"/>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bg1"/>
                </a:solidFill>
                <a:latin typeface="Arial"/>
                <a:cs typeface="Arial"/>
              </a:defRPr>
            </a:lvl1pPr>
          </a:lstStyle>
          <a:p>
            <a:pPr lvl="0"/>
            <a:r>
              <a:rPr lang="en-US" dirty="0"/>
              <a:t>List Item</a:t>
            </a:r>
          </a:p>
          <a:p>
            <a:pPr lvl="0"/>
            <a:r>
              <a:rPr lang="en-US" dirty="0"/>
              <a:t>List Item</a:t>
            </a:r>
          </a:p>
        </p:txBody>
      </p:sp>
    </p:spTree>
    <p:extLst>
      <p:ext uri="{BB962C8B-B14F-4D97-AF65-F5344CB8AC3E}">
        <p14:creationId xmlns:p14="http://schemas.microsoft.com/office/powerpoint/2010/main" val="179092010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610600" y="6481718"/>
            <a:ext cx="2743200" cy="365125"/>
          </a:xfrm>
          <a:prstGeom prst="rect">
            <a:avLst/>
          </a:prstGeom>
        </p:spPr>
        <p:txBody>
          <a:bodyPr/>
          <a:lstStyle/>
          <a:p>
            <a:fld id="{0974D8B4-4204-4409-BA3F-76AC6F052AAD}" type="slidenum">
              <a:rPr lang="ru-RU" smtClean="0">
                <a:solidFill>
                  <a:prstClr val="black">
                    <a:tint val="75000"/>
                  </a:prstClr>
                </a:solidFill>
              </a:rPr>
              <a:pPr/>
              <a:t>‹#›</a:t>
            </a:fld>
            <a:endParaRPr lang="ru-RU">
              <a:solidFill>
                <a:prstClr val="black">
                  <a:tint val="75000"/>
                </a:prstClr>
              </a:solidFill>
            </a:endParaRPr>
          </a:p>
        </p:txBody>
      </p:sp>
      <p:sp>
        <p:nvSpPr>
          <p:cNvPr id="6" name="Дата 4"/>
          <p:cNvSpPr>
            <a:spLocks noGrp="1"/>
          </p:cNvSpPr>
          <p:nvPr>
            <p:ph type="dt" sz="half" idx="10"/>
          </p:nvPr>
        </p:nvSpPr>
        <p:spPr>
          <a:xfrm>
            <a:off x="838200" y="6481718"/>
            <a:ext cx="2743200" cy="365125"/>
          </a:xfrm>
          <a:prstGeom prst="rect">
            <a:avLst/>
          </a:prstGeom>
        </p:spPr>
        <p:txBody>
          <a:bodyPr/>
          <a:lstStyle>
            <a:lvl1pPr>
              <a:defRPr sz="900">
                <a:solidFill>
                  <a:srgbClr val="6E3E93"/>
                </a:solidFill>
              </a:defRPr>
            </a:lvl1pPr>
          </a:lstStyle>
          <a:p>
            <a:pPr fontAlgn="base">
              <a:spcBef>
                <a:spcPct val="0"/>
              </a:spcBef>
              <a:spcAft>
                <a:spcPct val="0"/>
              </a:spcAft>
            </a:pPr>
            <a:endParaRPr lang="ru-RU">
              <a:latin typeface="Arial" charset="0"/>
            </a:endParaRPr>
          </a:p>
        </p:txBody>
      </p:sp>
      <p:sp>
        <p:nvSpPr>
          <p:cNvPr id="7" name="Нижний колонтитул 5"/>
          <p:cNvSpPr>
            <a:spLocks noGrp="1"/>
          </p:cNvSpPr>
          <p:nvPr>
            <p:ph type="ftr" sz="quarter" idx="11"/>
          </p:nvPr>
        </p:nvSpPr>
        <p:spPr>
          <a:xfrm>
            <a:off x="4038600" y="6481718"/>
            <a:ext cx="4114800" cy="365125"/>
          </a:xfrm>
          <a:prstGeom prst="rect">
            <a:avLst/>
          </a:prstGeom>
        </p:spPr>
        <p:txBody>
          <a:bodyPr/>
          <a:lstStyle>
            <a:lvl1pPr>
              <a:defRPr sz="900">
                <a:solidFill>
                  <a:srgbClr val="6E3E93"/>
                </a:solidFill>
              </a:defRPr>
            </a:lvl1pPr>
          </a:lstStyle>
          <a:p>
            <a:endParaRPr lang="ru-RU" dirty="0"/>
          </a:p>
        </p:txBody>
      </p:sp>
    </p:spTree>
    <p:extLst>
      <p:ext uri="{BB962C8B-B14F-4D97-AF65-F5344CB8AC3E}">
        <p14:creationId xmlns:p14="http://schemas.microsoft.com/office/powerpoint/2010/main" val="4652061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61472C-EAB4-4FA7-BFBF-2692F27A109A}" type="datetimeFigureOut">
              <a:rPr lang="en-US" smtClean="0">
                <a:solidFill>
                  <a:prstClr val="black">
                    <a:tint val="75000"/>
                  </a:prstClr>
                </a:solidFill>
              </a:rPr>
              <a:pPr/>
              <a:t>4/19/2018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67F7CC-12CF-4632-A64A-FD0DBE602B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8141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61472C-EAB4-4FA7-BFBF-2692F27A109A}" type="datetimeFigureOut">
              <a:rPr lang="en-US" smtClean="0">
                <a:solidFill>
                  <a:prstClr val="black">
                    <a:tint val="75000"/>
                  </a:prstClr>
                </a:solidFill>
              </a:rPr>
              <a:pPr/>
              <a:t>4/19/2018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67F7CC-12CF-4632-A64A-FD0DBE602B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4229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61472C-EAB4-4FA7-BFBF-2692F27A109A}" type="datetimeFigureOut">
              <a:rPr lang="en-US" smtClean="0">
                <a:solidFill>
                  <a:prstClr val="black">
                    <a:tint val="75000"/>
                  </a:prstClr>
                </a:solidFill>
              </a:rPr>
              <a:pPr/>
              <a:t>4/19/2018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67F7CC-12CF-4632-A64A-FD0DBE602B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3213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61472C-EAB4-4FA7-BFBF-2692F27A109A}" type="datetimeFigureOut">
              <a:rPr lang="en-US" smtClean="0">
                <a:solidFill>
                  <a:prstClr val="black">
                    <a:tint val="75000"/>
                  </a:prstClr>
                </a:solidFill>
              </a:rPr>
              <a:pPr/>
              <a:t>4/19/2018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67F7CC-12CF-4632-A64A-FD0DBE602B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6644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61472C-EAB4-4FA7-BFBF-2692F27A109A}" type="datetimeFigureOut">
              <a:rPr lang="en-US" smtClean="0">
                <a:solidFill>
                  <a:prstClr val="black">
                    <a:tint val="75000"/>
                  </a:prstClr>
                </a:solidFill>
              </a:rPr>
              <a:pPr/>
              <a:t>4/19/2018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067F7CC-12CF-4632-A64A-FD0DBE602B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4333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61472C-EAB4-4FA7-BFBF-2692F27A109A}" type="datetimeFigureOut">
              <a:rPr lang="en-US" smtClean="0">
                <a:solidFill>
                  <a:prstClr val="black">
                    <a:tint val="75000"/>
                  </a:prstClr>
                </a:solidFill>
              </a:rPr>
              <a:pPr/>
              <a:t>4/19/2018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067F7CC-12CF-4632-A64A-FD0DBE602B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5305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61472C-EAB4-4FA7-BFBF-2692F27A109A}" type="datetimeFigureOut">
              <a:rPr lang="en-US" smtClean="0">
                <a:solidFill>
                  <a:prstClr val="black">
                    <a:tint val="75000"/>
                  </a:prstClr>
                </a:solidFill>
              </a:rPr>
              <a:pPr/>
              <a:t>4/19/2018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067F7CC-12CF-4632-A64A-FD0DBE602B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8371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61472C-EAB4-4FA7-BFBF-2692F27A109A}" type="datetimeFigureOut">
              <a:rPr lang="en-US" smtClean="0">
                <a:solidFill>
                  <a:prstClr val="black">
                    <a:tint val="75000"/>
                  </a:prstClr>
                </a:solidFill>
              </a:rPr>
              <a:pPr/>
              <a:t>4/19/2018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67F7CC-12CF-4632-A64A-FD0DBE602B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6179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61472C-EAB4-4FA7-BFBF-2692F27A109A}" type="datetimeFigureOut">
              <a:rPr lang="en-US" smtClean="0">
                <a:solidFill>
                  <a:prstClr val="black">
                    <a:tint val="75000"/>
                  </a:prstClr>
                </a:solidFill>
              </a:rPr>
              <a:pPr/>
              <a:t>4/19/2018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67F7CC-12CF-4632-A64A-FD0DBE602B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5594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61472C-EAB4-4FA7-BFBF-2692F27A109A}" type="datetimeFigureOut">
              <a:rPr lang="en-US" smtClean="0">
                <a:solidFill>
                  <a:prstClr val="black">
                    <a:tint val="75000"/>
                  </a:prstClr>
                </a:solidFill>
              </a:rPr>
              <a:pPr/>
              <a:t>4/19/2018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67F7CC-12CF-4632-A64A-FD0DBE602B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3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1"/>
            <a:ext cx="10515600" cy="777875"/>
          </a:xfrm>
        </p:spPr>
        <p:txBody>
          <a:bodyPr>
            <a:normAutofit/>
          </a:bodyPr>
          <a:lstStyle>
            <a:lvl1pPr>
              <a:defRPr sz="3600" cap="none"/>
            </a:lvl1pPr>
          </a:lstStyle>
          <a:p>
            <a:r>
              <a:rPr lang="en-US" dirty="0"/>
              <a:t>Click to edit Master title style</a:t>
            </a:r>
          </a:p>
        </p:txBody>
      </p:sp>
      <p:sp>
        <p:nvSpPr>
          <p:cNvPr id="3" name="Slide Number Placeholder 2"/>
          <p:cNvSpPr>
            <a:spLocks noGrp="1"/>
          </p:cNvSpPr>
          <p:nvPr>
            <p:ph type="sldNum" sz="quarter" idx="10"/>
          </p:nvPr>
        </p:nvSpPr>
        <p:spPr>
          <a:xfrm>
            <a:off x="8610600" y="6489092"/>
            <a:ext cx="2743200" cy="365125"/>
          </a:xfrm>
          <a:prstGeom prst="rect">
            <a:avLst/>
          </a:prstGeom>
        </p:spPr>
        <p:txBody>
          <a:bodyPr/>
          <a:lstStyle>
            <a:lvl1pPr>
              <a:defRPr lang="en-US" smtClean="0"/>
            </a:lvl1pPr>
          </a:lstStyle>
          <a:p>
            <a:fld id="{A52D293A-E400-4D04-BE5E-352B144E24F6}" type="slidenum">
              <a:rPr>
                <a:solidFill>
                  <a:prstClr val="black">
                    <a:tint val="75000"/>
                  </a:prstClr>
                </a:solidFill>
              </a:rPr>
              <a:pPr/>
              <a:t>‹#›</a:t>
            </a:fld>
            <a:endParaRPr dirty="0">
              <a:solidFill>
                <a:prstClr val="black">
                  <a:tint val="75000"/>
                </a:prstClr>
              </a:solidFill>
            </a:endParaRPr>
          </a:p>
        </p:txBody>
      </p:sp>
      <p:sp>
        <p:nvSpPr>
          <p:cNvPr id="5" name="Text Placeholder 4"/>
          <p:cNvSpPr>
            <a:spLocks noGrp="1"/>
          </p:cNvSpPr>
          <p:nvPr>
            <p:ph type="body" sz="quarter" idx="11"/>
          </p:nvPr>
        </p:nvSpPr>
        <p:spPr>
          <a:xfrm>
            <a:off x="812800" y="1760538"/>
            <a:ext cx="10566400" cy="4437062"/>
          </a:xfrm>
          <a:prstGeom prst="rect">
            <a:avLst/>
          </a:prstGeom>
        </p:spPr>
        <p:txBody>
          <a:bodyPr/>
          <a:lstStyle>
            <a:lvl2pPr marL="685800" indent="-228600">
              <a:buFont typeface="Calibri" panose="020F0502020204030204" pitchFamily="34" charset="0"/>
              <a:buChar char="̶"/>
              <a:defRPr/>
            </a:lvl2pPr>
            <a:lvl4pPr marL="1600200" indent="-228600">
              <a:buFont typeface="Calibri" panose="020F050202020403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Нижний колонтитул 5"/>
          <p:cNvSpPr>
            <a:spLocks noGrp="1"/>
          </p:cNvSpPr>
          <p:nvPr>
            <p:ph type="ftr" sz="quarter" idx="13"/>
          </p:nvPr>
        </p:nvSpPr>
        <p:spPr>
          <a:xfrm>
            <a:off x="4038600" y="6489092"/>
            <a:ext cx="4114800" cy="365125"/>
          </a:xfrm>
          <a:prstGeom prst="rect">
            <a:avLst/>
          </a:prstGeom>
        </p:spPr>
        <p:txBody>
          <a:bodyPr/>
          <a:lstStyle>
            <a:lvl1pPr algn="ctr">
              <a:defRPr sz="1050">
                <a:solidFill>
                  <a:srgbClr val="6E3E93"/>
                </a:solidFill>
              </a:defRPr>
            </a:lvl1pPr>
          </a:lstStyle>
          <a:p>
            <a:r>
              <a:rPr lang="en-US" dirty="0"/>
              <a:t>Confidential</a:t>
            </a:r>
            <a:endParaRPr lang="ru-RU"/>
          </a:p>
        </p:txBody>
      </p:sp>
      <p:sp>
        <p:nvSpPr>
          <p:cNvPr id="8" name="Rounded Rectangle 7"/>
          <p:cNvSpPr/>
          <p:nvPr userDrawn="1"/>
        </p:nvSpPr>
        <p:spPr>
          <a:xfrm>
            <a:off x="0" y="1066800"/>
            <a:ext cx="12192000" cy="152400"/>
          </a:xfrm>
          <a:prstGeom prst="roundRect">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C1026"/>
              </a:solidFill>
            </a:endParaRPr>
          </a:p>
        </p:txBody>
      </p:sp>
    </p:spTree>
    <p:extLst>
      <p:ext uri="{BB962C8B-B14F-4D97-AF65-F5344CB8AC3E}">
        <p14:creationId xmlns:p14="http://schemas.microsoft.com/office/powerpoint/2010/main" val="25219051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61472C-EAB4-4FA7-BFBF-2692F27A109A}" type="datetimeFigureOut">
              <a:rPr lang="en-US" smtClean="0">
                <a:solidFill>
                  <a:prstClr val="black">
                    <a:tint val="75000"/>
                  </a:prstClr>
                </a:solidFill>
              </a:rPr>
              <a:pPr/>
              <a:t>4/19/2018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67F7CC-12CF-4632-A64A-FD0DBE602B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3401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3.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image" Target="../media/image3.png"/><Relationship Id="rId21" Type="http://schemas.openxmlformats.org/officeDocument/2006/relationships/slideLayout" Target="../slideLayouts/slideLayout63.xml"/><Relationship Id="rId34" Type="http://schemas.openxmlformats.org/officeDocument/2006/relationships/slideLayout" Target="../slideLayouts/slideLayout76.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theme" Target="../theme/theme5.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8" Type="http://schemas.openxmlformats.org/officeDocument/2006/relationships/slideLayout" Target="../slideLayouts/slideLayout50.xml"/><Relationship Id="rId3"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006475"/>
          </a:xfrm>
          <a:prstGeom prst="rect">
            <a:avLst/>
          </a:prstGeom>
        </p:spPr>
        <p:txBody>
          <a:bodyPr vert="horz" lIns="91440" tIns="45720" rIns="91440" bIns="45720" rtlCol="0" anchor="ctr">
            <a:normAutofit/>
          </a:bodyPr>
          <a:lstStyle/>
          <a:p>
            <a:r>
              <a:rPr lang="en-US" dirty="0"/>
              <a:t>Click to edit Master title style</a:t>
            </a:r>
          </a:p>
        </p:txBody>
      </p:sp>
      <p:sp>
        <p:nvSpPr>
          <p:cNvPr id="5" name="Footer Placeholder 4"/>
          <p:cNvSpPr>
            <a:spLocks noGrp="1"/>
          </p:cNvSpPr>
          <p:nvPr>
            <p:ph type="ftr" sz="quarter" idx="3"/>
          </p:nvPr>
        </p:nvSpPr>
        <p:spPr>
          <a:xfrm>
            <a:off x="4038600" y="635635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8610600" y="635635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91F1180E-DAD3-4121-826C-874041940C0C}" type="slidenum">
              <a:rPr lang="en-US" smtClean="0">
                <a:solidFill>
                  <a:prstClr val="black">
                    <a:tint val="75000"/>
                  </a:prstClr>
                </a:solidFill>
                <a:latin typeface="Arial" charset="0"/>
              </a:rPr>
              <a:pPr fontAlgn="base">
                <a:spcBef>
                  <a:spcPct val="0"/>
                </a:spcBef>
                <a:spcAft>
                  <a:spcPct val="0"/>
                </a:spcAft>
              </a:pPr>
              <a:t>‹#›</a:t>
            </a:fld>
            <a:endParaRPr lang="en-US" dirty="0">
              <a:solidFill>
                <a:prstClr val="black">
                  <a:tint val="75000"/>
                </a:prstClr>
              </a:solidFill>
              <a:latin typeface="Arial" charset="0"/>
            </a:endParaRPr>
          </a:p>
        </p:txBody>
      </p:sp>
      <p:sp>
        <p:nvSpPr>
          <p:cNvPr id="8" name="Text Placeholder 4"/>
          <p:cNvSpPr txBox="1">
            <a:spLocks/>
          </p:cNvSpPr>
          <p:nvPr userDrawn="1"/>
        </p:nvSpPr>
        <p:spPr>
          <a:xfrm>
            <a:off x="812800" y="1760538"/>
            <a:ext cx="10566400" cy="44370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800" dirty="0">
              <a:solidFill>
                <a:prstClr val="black"/>
              </a:solidFill>
            </a:endParaRPr>
          </a:p>
        </p:txBody>
      </p:sp>
    </p:spTree>
    <p:extLst>
      <p:ext uri="{BB962C8B-B14F-4D97-AF65-F5344CB8AC3E}">
        <p14:creationId xmlns:p14="http://schemas.microsoft.com/office/powerpoint/2010/main" val="2750377019"/>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006475"/>
          </a:xfrm>
          <a:prstGeom prst="rect">
            <a:avLst/>
          </a:prstGeom>
        </p:spPr>
        <p:txBody>
          <a:bodyPr vert="horz" lIns="91440" tIns="45720" rIns="91440" bIns="45720" rtlCol="0" anchor="ctr">
            <a:normAutofit/>
          </a:bodyPr>
          <a:lstStyle/>
          <a:p>
            <a:r>
              <a:rPr lang="en-US" dirty="0"/>
              <a:t>Click to edit Master title style</a:t>
            </a:r>
          </a:p>
        </p:txBody>
      </p:sp>
      <p:sp>
        <p:nvSpPr>
          <p:cNvPr id="5" name="Footer Placeholder 4"/>
          <p:cNvSpPr>
            <a:spLocks noGrp="1"/>
          </p:cNvSpPr>
          <p:nvPr>
            <p:ph type="ftr" sz="quarter" idx="3"/>
          </p:nvPr>
        </p:nvSpPr>
        <p:spPr>
          <a:xfrm>
            <a:off x="4038600" y="635635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8610600" y="635635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91F1180E-DAD3-4121-826C-874041940C0C}" type="slidenum">
              <a:rPr lang="en-US" smtClean="0">
                <a:solidFill>
                  <a:prstClr val="black">
                    <a:tint val="75000"/>
                  </a:prstClr>
                </a:solidFill>
                <a:latin typeface="Arial" charset="0"/>
              </a:rPr>
              <a:pPr fontAlgn="base">
                <a:spcBef>
                  <a:spcPct val="0"/>
                </a:spcBef>
                <a:spcAft>
                  <a:spcPct val="0"/>
                </a:spcAft>
              </a:pPr>
              <a:t>‹#›</a:t>
            </a:fld>
            <a:endParaRPr lang="en-US" dirty="0">
              <a:solidFill>
                <a:prstClr val="black">
                  <a:tint val="75000"/>
                </a:prstClr>
              </a:solidFill>
              <a:latin typeface="Arial" charset="0"/>
            </a:endParaRPr>
          </a:p>
        </p:txBody>
      </p:sp>
      <p:sp>
        <p:nvSpPr>
          <p:cNvPr id="8" name="Text Placeholder 4"/>
          <p:cNvSpPr txBox="1">
            <a:spLocks/>
          </p:cNvSpPr>
          <p:nvPr userDrawn="1"/>
        </p:nvSpPr>
        <p:spPr>
          <a:xfrm>
            <a:off x="812800" y="1760538"/>
            <a:ext cx="10566400" cy="44370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800" dirty="0">
              <a:solidFill>
                <a:prstClr val="black"/>
              </a:solidFill>
            </a:endParaRPr>
          </a:p>
        </p:txBody>
      </p:sp>
    </p:spTree>
    <p:extLst>
      <p:ext uri="{BB962C8B-B14F-4D97-AF65-F5344CB8AC3E}">
        <p14:creationId xmlns:p14="http://schemas.microsoft.com/office/powerpoint/2010/main" val="41304103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21"/>
            <a:ext cx="3556000" cy="365125"/>
          </a:xfrm>
          <a:prstGeom prst="rect">
            <a:avLst/>
          </a:prstGeom>
        </p:spPr>
        <p:txBody>
          <a:bodyPr vert="horz" anchor="ctr" anchorCtr="0"/>
          <a:lstStyle>
            <a:lvl1pPr algn="l" eaLnBrk="1" latinLnBrk="0" hangingPunct="1">
              <a:defRPr kumimoji="0"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958A514-4B6C-4FF7-8056-05BB6163207A}"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4/19/2018</a:t>
            </a:fld>
            <a:endParaRPr kumimoji="0" lang="en-US" sz="1400" b="0" i="0" u="none" strike="noStrike" kern="1200" cap="none" spc="0" normalizeH="0" baseline="0" noProof="0" dirty="0">
              <a:ln>
                <a:noFill/>
              </a:ln>
              <a:solidFill>
                <a:srgbClr val="775F55"/>
              </a:solidFill>
              <a:effectLst/>
              <a:uLnTx/>
              <a:uFillTx/>
              <a:latin typeface="Tw Cen MT"/>
              <a:ea typeface="+mn-ea"/>
              <a:cs typeface="+mn-cs"/>
            </a:endParaRPr>
          </a:p>
        </p:txBody>
      </p:sp>
      <p:sp>
        <p:nvSpPr>
          <p:cNvPr id="3" name="Footer Placeholder 2"/>
          <p:cNvSpPr>
            <a:spLocks noGrp="1"/>
          </p:cNvSpPr>
          <p:nvPr>
            <p:ph type="ftr" sz="quarter" idx="3"/>
          </p:nvPr>
        </p:nvSpPr>
        <p:spPr>
          <a:xfrm>
            <a:off x="812811" y="6248227"/>
            <a:ext cx="7228111" cy="365125"/>
          </a:xfrm>
          <a:prstGeom prst="rect">
            <a:avLst/>
          </a:prstGeom>
        </p:spPr>
        <p:txBody>
          <a:bodyPr vert="horz" anchor="ctr"/>
          <a:lstStyle>
            <a:lvl1pPr algn="r" eaLnBrk="1" latinLnBrk="0" hangingPunct="1">
              <a:defRPr kumimoji="0" sz="14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75F55"/>
              </a:solidFill>
              <a:effectLst/>
              <a:uLnTx/>
              <a:uFillTx/>
              <a:latin typeface="Tw Cen MT"/>
              <a:ea typeface="+mn-ea"/>
              <a:cs typeface="+mn-cs"/>
            </a:endParaRPr>
          </a:p>
        </p:txBody>
      </p:sp>
      <p:sp>
        <p:nvSpPr>
          <p:cNvPr id="7" name="Rectangle 6"/>
          <p:cNvSpPr/>
          <p:nvPr/>
        </p:nvSpPr>
        <p:spPr bwMode="white">
          <a:xfrm>
            <a:off x="1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Rectangle 7"/>
          <p:cNvSpPr/>
          <p:nvPr/>
        </p:nvSpPr>
        <p:spPr>
          <a:xfrm>
            <a:off x="1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23" name="Slide Number Placeholder 22"/>
          <p:cNvSpPr>
            <a:spLocks noGrp="1"/>
          </p:cNvSpPr>
          <p:nvPr>
            <p:ph type="sldNum" sz="quarter" idx="4"/>
          </p:nvPr>
        </p:nvSpPr>
        <p:spPr>
          <a:xfrm>
            <a:off x="1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3324824292"/>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47" r:id="rId12"/>
    <p:sldLayoutId id="2147484048" r:id="rId13"/>
    <p:sldLayoutId id="2147484049" r:id="rId14"/>
    <p:sldLayoutId id="2147484050" r:id="rId15"/>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06B63-254A-43BD-AD93-389E42F91FF7}" type="datetimeFigureOut">
              <a:rPr lang="en-US" smtClean="0">
                <a:solidFill>
                  <a:prstClr val="black">
                    <a:tint val="75000"/>
                  </a:prstClr>
                </a:solidFill>
              </a:rPr>
              <a:pPr/>
              <a:t>4/19/2018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4458D0-0CCB-4322-8158-7182200B99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7632787"/>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0"/>
            <a:ext cx="88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 name="Picture 3"/>
          <p:cNvPicPr>
            <a:picLocks noChangeAspect="1"/>
          </p:cNvPicPr>
          <p:nvPr userDrawn="1"/>
        </p:nvPicPr>
        <p:blipFill>
          <a:blip r:embed="rId39"/>
          <a:stretch>
            <a:fillRect/>
          </a:stretch>
        </p:blipFill>
        <p:spPr>
          <a:xfrm>
            <a:off x="145233" y="6058072"/>
            <a:ext cx="598534" cy="684038"/>
          </a:xfrm>
          <a:prstGeom prst="rect">
            <a:avLst/>
          </a:prstGeom>
        </p:spPr>
      </p:pic>
      <p:sp>
        <p:nvSpPr>
          <p:cNvPr id="6" name="Footer Placeholder 4"/>
          <p:cNvSpPr txBox="1">
            <a:spLocks/>
          </p:cNvSpPr>
          <p:nvPr userDrawn="1"/>
        </p:nvSpPr>
        <p:spPr>
          <a:xfrm>
            <a:off x="7373711" y="6376984"/>
            <a:ext cx="4454224"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rgbClr val="08265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The University of Toledo // </a:t>
            </a:r>
            <a:fld id="{98BE3D50-D72E-D04C-B4E5-63580ED9A050}" type="slidenum">
              <a:rPr lang="en-US" smtClean="0"/>
              <a:pPr/>
              <a:t>‹#›</a:t>
            </a:fld>
            <a:endParaRPr lang="en-US" dirty="0"/>
          </a:p>
        </p:txBody>
      </p:sp>
      <p:sp>
        <p:nvSpPr>
          <p:cNvPr id="3" name="Rectangle 2"/>
          <p:cNvSpPr/>
          <p:nvPr userDrawn="1"/>
        </p:nvSpPr>
        <p:spPr>
          <a:xfrm rot="16200000">
            <a:off x="-314683" y="563983"/>
            <a:ext cx="1518364" cy="646331"/>
          </a:xfrm>
          <a:prstGeom prst="rect">
            <a:avLst/>
          </a:prstGeom>
          <a:noFill/>
        </p:spPr>
        <p:txBody>
          <a:bodyPr wrap="none" lIns="91440" tIns="45720" rIns="91440" bIns="45720">
            <a:spAutoFit/>
          </a:bodyPr>
          <a:lstStyle/>
          <a:p>
            <a:pPr algn="ctr"/>
            <a:r>
              <a:rPr lang="en-US" sz="3600" b="1" dirty="0">
                <a:ln w="0">
                  <a:noFill/>
                </a:ln>
                <a:solidFill>
                  <a:srgbClr val="F6C51E">
                    <a:lumMod val="60000"/>
                    <a:lumOff val="40000"/>
                  </a:srgbClr>
                </a:solidFill>
                <a:latin typeface="Arial" charset="0"/>
                <a:ea typeface="Arial" charset="0"/>
                <a:cs typeface="Arial" charset="0"/>
              </a:rPr>
              <a:t>UTMC</a:t>
            </a:r>
          </a:p>
        </p:txBody>
      </p:sp>
    </p:spTree>
    <p:extLst>
      <p:ext uri="{BB962C8B-B14F-4D97-AF65-F5344CB8AC3E}">
        <p14:creationId xmlns:p14="http://schemas.microsoft.com/office/powerpoint/2010/main" val="407397894"/>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 id="2147484109" r:id="rId18"/>
    <p:sldLayoutId id="2147484110" r:id="rId19"/>
    <p:sldLayoutId id="2147484111" r:id="rId20"/>
    <p:sldLayoutId id="2147484112" r:id="rId21"/>
    <p:sldLayoutId id="2147484113" r:id="rId22"/>
    <p:sldLayoutId id="2147484114" r:id="rId23"/>
    <p:sldLayoutId id="2147484115" r:id="rId24"/>
    <p:sldLayoutId id="2147484116" r:id="rId25"/>
    <p:sldLayoutId id="2147484117" r:id="rId26"/>
    <p:sldLayoutId id="2147484118" r:id="rId27"/>
    <p:sldLayoutId id="2147484119" r:id="rId28"/>
    <p:sldLayoutId id="2147484120" r:id="rId29"/>
    <p:sldLayoutId id="2147484121" r:id="rId30"/>
    <p:sldLayoutId id="2147484122" r:id="rId31"/>
    <p:sldLayoutId id="2147484123" r:id="rId32"/>
    <p:sldLayoutId id="2147484124" r:id="rId33"/>
    <p:sldLayoutId id="2147484125" r:id="rId34"/>
    <p:sldLayoutId id="2147484126" r:id="rId35"/>
    <p:sldLayoutId id="2147484127" r:id="rId36"/>
    <p:sldLayoutId id="2147484128" r:id="rId3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8">
          <p15:clr>
            <a:srgbClr val="F26B43"/>
          </p15:clr>
        </p15:guide>
        <p15:guide id="2" orient="horz" pos="4032">
          <p15:clr>
            <a:srgbClr val="F26B43"/>
          </p15:clr>
        </p15:guide>
        <p15:guide id="3" pos="288">
          <p15:clr>
            <a:srgbClr val="F26B43"/>
          </p15:clr>
        </p15:guide>
        <p15:guide id="4" pos="7392">
          <p15:clr>
            <a:srgbClr val="F26B43"/>
          </p15:clr>
        </p15:guide>
        <p15:guide id="5"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61472C-EAB4-4FA7-BFBF-2692F27A109A}" type="datetimeFigureOut">
              <a:rPr lang="en-US" smtClean="0">
                <a:solidFill>
                  <a:prstClr val="black">
                    <a:tint val="75000"/>
                  </a:prstClr>
                </a:solidFill>
              </a:rPr>
              <a:pPr/>
              <a:t>4/19/2018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67F7CC-12CF-4632-A64A-FD0DBE602B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6250113"/>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46.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40.png"/><Relationship Id="rId3" Type="http://schemas.openxmlformats.org/officeDocument/2006/relationships/image" Target="../media/image33.jpeg"/><Relationship Id="rId7" Type="http://schemas.openxmlformats.org/officeDocument/2006/relationships/image" Target="../media/image36.png"/><Relationship Id="rId12" Type="http://schemas.openxmlformats.org/officeDocument/2006/relationships/image" Target="../media/image39.png"/><Relationship Id="rId2" Type="http://schemas.openxmlformats.org/officeDocument/2006/relationships/image" Target="../media/image32.png"/><Relationship Id="rId1" Type="http://schemas.openxmlformats.org/officeDocument/2006/relationships/slideLayout" Target="../slideLayouts/slideLayout46.xml"/><Relationship Id="rId6" Type="http://schemas.microsoft.com/office/2007/relationships/hdphoto" Target="../media/hdphoto1.wdp"/><Relationship Id="rId11" Type="http://schemas.openxmlformats.org/officeDocument/2006/relationships/image" Target="../media/image38.jpeg"/><Relationship Id="rId5" Type="http://schemas.openxmlformats.org/officeDocument/2006/relationships/image" Target="../media/image35.png"/><Relationship Id="rId10" Type="http://schemas.microsoft.com/office/2007/relationships/hdphoto" Target="../media/hdphoto3.wdp"/><Relationship Id="rId4" Type="http://schemas.openxmlformats.org/officeDocument/2006/relationships/image" Target="../media/image34.jpe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image" Target="../media/image41.png"/><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slideLayout" Target="../slideLayouts/slideLayout46.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6.xml"/><Relationship Id="rId6" Type="http://schemas.openxmlformats.org/officeDocument/2006/relationships/image" Target="../media/image64.jpeg"/><Relationship Id="rId5" Type="http://schemas.openxmlformats.org/officeDocument/2006/relationships/image" Target="../media/image63.png"/><Relationship Id="rId4" Type="http://schemas.openxmlformats.org/officeDocument/2006/relationships/image" Target="../media/image62.jpeg"/></Relationships>
</file>

<file path=ppt/slides/_rels/slide2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jpeg"/><Relationship Id="rId7" Type="http://schemas.openxmlformats.org/officeDocument/2006/relationships/image" Target="../media/image72.png"/><Relationship Id="rId2" Type="http://schemas.openxmlformats.org/officeDocument/2006/relationships/image" Target="../media/image67.jpeg"/><Relationship Id="rId1" Type="http://schemas.openxmlformats.org/officeDocument/2006/relationships/slideLayout" Target="../slideLayouts/slideLayout81.xml"/><Relationship Id="rId6" Type="http://schemas.openxmlformats.org/officeDocument/2006/relationships/image" Target="../media/image71.png"/><Relationship Id="rId5" Type="http://schemas.openxmlformats.org/officeDocument/2006/relationships/image" Target="../media/image70.jpeg"/><Relationship Id="rId4" Type="http://schemas.openxmlformats.org/officeDocument/2006/relationships/image" Target="../media/image69.jpeg"/><Relationship Id="rId9" Type="http://schemas.openxmlformats.org/officeDocument/2006/relationships/image" Target="../media/image74.jpeg"/></Relationships>
</file>

<file path=ppt/slides/_rels/slide2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3" Type="http://schemas.openxmlformats.org/officeDocument/2006/relationships/hyperlink" Target="mailto:mulfordreference@utoledo.edu" TargetMode="External"/><Relationship Id="rId2" Type="http://schemas.openxmlformats.org/officeDocument/2006/relationships/hyperlink" Target="http://libguides.utoledo.edu/ill" TargetMode="External"/><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hyperlink" Target="http://libguides.utoledo.edu/sysrev" TargetMode="External"/><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3" Type="http://schemas.openxmlformats.org/officeDocument/2006/relationships/hyperlink" Target="https://journalfinder.elsevier.com/" TargetMode="External"/><Relationship Id="rId7" Type="http://schemas.openxmlformats.org/officeDocument/2006/relationships/hyperlink" Target="http://jane.biosemantics.org/" TargetMode="External"/><Relationship Id="rId2" Type="http://schemas.openxmlformats.org/officeDocument/2006/relationships/hyperlink" Target="http://mulford.utoledo.edu/instr" TargetMode="External"/><Relationship Id="rId1" Type="http://schemas.openxmlformats.org/officeDocument/2006/relationships/slideLayout" Target="../slideLayouts/slideLayout81.xml"/><Relationship Id="rId6" Type="http://schemas.openxmlformats.org/officeDocument/2006/relationships/hyperlink" Target="https://ulrichsweb.serialssolutions.com/" TargetMode="External"/><Relationship Id="rId5" Type="http://schemas.openxmlformats.org/officeDocument/2006/relationships/hyperlink" Target="https://0-jcr.incites.thomsonreuters.com.carlson.utoledo.edu/" TargetMode="External"/><Relationship Id="rId4" Type="http://schemas.openxmlformats.org/officeDocument/2006/relationships/hyperlink" Target="https://journalsuggester.springer.co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6.png"/><Relationship Id="rId2" Type="http://schemas.openxmlformats.org/officeDocument/2006/relationships/diagramData" Target="../diagrams/data3.xml"/><Relationship Id="rId1" Type="http://schemas.openxmlformats.org/officeDocument/2006/relationships/slideLayout" Target="../slideLayouts/slideLayout4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hyperlink" Target="mailto:Donald.White@UToledo.Edu" TargetMode="Externa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7.png"/><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6.xml"/></Relationships>
</file>

<file path=ppt/slides/_rels/slide65.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4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2.xml"/></Relationships>
</file>

<file path=ppt/slides/_rels/slide6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263326" y="713065"/>
            <a:ext cx="10039105" cy="1115608"/>
          </a:xfrm>
          <a:prstGeom prst="rect">
            <a:avLst/>
          </a:prstGeom>
        </p:spPr>
        <p:txBody>
          <a:bodyPr/>
          <a:lstStyle/>
          <a:p>
            <a:r>
              <a:rPr lang="en-US" dirty="0"/>
              <a:t>How to write Clinical Publications: Case Reports, Case Series and Original Articles</a:t>
            </a:r>
          </a:p>
        </p:txBody>
      </p:sp>
      <p:sp>
        <p:nvSpPr>
          <p:cNvPr id="3" name="Text Placeholder 2"/>
          <p:cNvSpPr>
            <a:spLocks noGrp="1"/>
          </p:cNvSpPr>
          <p:nvPr>
            <p:ph type="body" sz="quarter" idx="53"/>
          </p:nvPr>
        </p:nvSpPr>
        <p:spPr/>
        <p:txBody>
          <a:bodyPr/>
          <a:lstStyle/>
          <a:p>
            <a:r>
              <a:rPr lang="en-US" dirty="0"/>
              <a:t>April 19, 2018</a:t>
            </a:r>
          </a:p>
        </p:txBody>
      </p:sp>
    </p:spTree>
    <p:extLst>
      <p:ext uri="{BB962C8B-B14F-4D97-AF65-F5344CB8AC3E}">
        <p14:creationId xmlns:p14="http://schemas.microsoft.com/office/powerpoint/2010/main" val="528976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53"/>
          </p:nvPr>
        </p:nvSpPr>
        <p:spPr/>
        <p:txBody>
          <a:bodyPr/>
          <a:lstStyle/>
          <a:p>
            <a:r>
              <a:rPr lang="en-US" dirty="0"/>
              <a:t>My concerns with pursuing a research project…</a:t>
            </a:r>
          </a:p>
          <a:p>
            <a:pPr lvl="1"/>
            <a:r>
              <a:rPr lang="en-US" sz="2200" dirty="0"/>
              <a:t>Time commitment and deadlines</a:t>
            </a:r>
          </a:p>
          <a:p>
            <a:pPr lvl="1"/>
            <a:r>
              <a:rPr lang="en-US" sz="2200" dirty="0"/>
              <a:t>Not knowing much about conducting a literature review</a:t>
            </a:r>
          </a:p>
          <a:p>
            <a:r>
              <a:rPr lang="en-US" dirty="0"/>
              <a:t>Benefits from our collaboration thus far…</a:t>
            </a:r>
          </a:p>
          <a:p>
            <a:pPr lvl="1"/>
            <a:r>
              <a:rPr lang="en-US" sz="2200" dirty="0"/>
              <a:t>Foundations of a review article about an exciting new cancer treatment </a:t>
            </a:r>
          </a:p>
          <a:p>
            <a:pPr lvl="1"/>
            <a:r>
              <a:rPr lang="en-US" sz="2200" dirty="0"/>
              <a:t>Background for a lecture on Lymphoma for our PA Program</a:t>
            </a:r>
          </a:p>
          <a:p>
            <a:pPr lvl="1"/>
            <a:r>
              <a:rPr lang="en-US" sz="2200" dirty="0"/>
              <a:t>Mentoring and career advice as I begin applying to residency programs</a:t>
            </a:r>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463585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53"/>
          </p:nvPr>
        </p:nvSpPr>
        <p:spPr/>
        <p:txBody>
          <a:bodyPr/>
          <a:lstStyle/>
          <a:p>
            <a:r>
              <a:rPr lang="en-US" dirty="0"/>
              <a:t>What I’ve found especially beneficial…</a:t>
            </a:r>
          </a:p>
          <a:p>
            <a:pPr lvl="1"/>
            <a:r>
              <a:rPr lang="en-US" sz="2200" dirty="0"/>
              <a:t>Focus on an up-and-coming topic that undoubtedly will benefit me as a future clinician</a:t>
            </a:r>
          </a:p>
          <a:p>
            <a:pPr lvl="1"/>
            <a:r>
              <a:rPr lang="en-US" sz="2200" dirty="0"/>
              <a:t>Ease of communication and arranging meetings with Dr. Nemunaitis</a:t>
            </a:r>
          </a:p>
          <a:p>
            <a:pPr lvl="1"/>
            <a:r>
              <a:rPr lang="en-US" sz="2200" dirty="0"/>
              <a:t>Understanding of my time constraints with clinical rotations</a:t>
            </a:r>
          </a:p>
          <a:p>
            <a:pPr lvl="1"/>
            <a:r>
              <a:rPr lang="en-US" sz="2200" dirty="0"/>
              <a:t>Willingness to include me in presentations and research meetings</a:t>
            </a:r>
          </a:p>
          <a:p>
            <a:pPr lvl="1"/>
            <a:r>
              <a:rPr lang="en-US" sz="2200" dirty="0"/>
              <a:t>Environment conducive to asking questions and seeking guidance</a:t>
            </a:r>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045691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51"/>
          </p:nvPr>
        </p:nvSpPr>
        <p:spPr/>
        <p:txBody>
          <a:bodyPr/>
          <a:lstStyle/>
          <a:p>
            <a:r>
              <a:rPr lang="en-US" dirty="0"/>
              <a:t>Case Report</a:t>
            </a:r>
          </a:p>
        </p:txBody>
      </p:sp>
      <p:sp>
        <p:nvSpPr>
          <p:cNvPr id="5" name="Text Placeholder 4"/>
          <p:cNvSpPr>
            <a:spLocks noGrp="1"/>
          </p:cNvSpPr>
          <p:nvPr>
            <p:ph type="body" sz="quarter" idx="54"/>
          </p:nvPr>
        </p:nvSpPr>
        <p:spPr/>
        <p:txBody>
          <a:bodyPr/>
          <a:lstStyle/>
          <a:p>
            <a:r>
              <a:rPr lang="en-US" dirty="0"/>
              <a:t>John Nemunaitis, M.D.</a:t>
            </a:r>
          </a:p>
        </p:txBody>
      </p:sp>
    </p:spTree>
    <p:extLst>
      <p:ext uri="{BB962C8B-B14F-4D97-AF65-F5344CB8AC3E}">
        <p14:creationId xmlns:p14="http://schemas.microsoft.com/office/powerpoint/2010/main" val="3068362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152"/>
          <p:cNvSpPr/>
          <p:nvPr/>
        </p:nvSpPr>
        <p:spPr>
          <a:xfrm>
            <a:off x="9544257" y="6404272"/>
            <a:ext cx="1828593" cy="273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2"/>
          </p:nvPr>
        </p:nvSpPr>
        <p:spPr/>
        <p:txBody>
          <a:bodyPr/>
          <a:lstStyle/>
          <a:p>
            <a:pPr>
              <a:lnSpc>
                <a:spcPct val="100000"/>
              </a:lnSpc>
              <a:spcBef>
                <a:spcPts val="0"/>
              </a:spcBef>
            </a:pPr>
            <a:r>
              <a:rPr lang="en-US" sz="2200" dirty="0">
                <a:solidFill>
                  <a:srgbClr val="FF0000"/>
                </a:solidFill>
              </a:rPr>
              <a:t>Case Report:  Element 1 – Novel Science</a:t>
            </a:r>
            <a:r>
              <a:rPr lang="en-US" sz="2200" dirty="0"/>
              <a:t/>
            </a:r>
            <a:br>
              <a:rPr lang="en-US" sz="2200" dirty="0"/>
            </a:br>
            <a:r>
              <a:rPr lang="en-US" sz="2200" dirty="0"/>
              <a:t>Vigil is a Plasmid Transfected Autologous Tumor Immunotherapy Targeting Knockdown of </a:t>
            </a:r>
            <a:r>
              <a:rPr lang="en-US" sz="2200" dirty="0" err="1"/>
              <a:t>Furin</a:t>
            </a:r>
            <a:r>
              <a:rPr lang="en-US" sz="2200" dirty="0"/>
              <a:t> and Expression of GMCSF at the Site of Vaccination</a:t>
            </a:r>
          </a:p>
        </p:txBody>
      </p:sp>
      <p:grpSp>
        <p:nvGrpSpPr>
          <p:cNvPr id="152" name="Group 151"/>
          <p:cNvGrpSpPr/>
          <p:nvPr/>
        </p:nvGrpSpPr>
        <p:grpSpPr>
          <a:xfrm>
            <a:off x="2094491" y="1500027"/>
            <a:ext cx="8902275" cy="5281773"/>
            <a:chOff x="1657584" y="1558902"/>
            <a:chExt cx="8902275" cy="5281773"/>
          </a:xfrm>
        </p:grpSpPr>
        <p:pic>
          <p:nvPicPr>
            <p:cNvPr id="8" name="Picture 7"/>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753671" y="4858382"/>
              <a:ext cx="1171109" cy="10433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Circular Arrow 103"/>
            <p:cNvSpPr/>
            <p:nvPr/>
          </p:nvSpPr>
          <p:spPr>
            <a:xfrm rot="10575318">
              <a:off x="3217287" y="4754318"/>
              <a:ext cx="2025145" cy="2086357"/>
            </a:xfrm>
            <a:prstGeom prst="circularArrow">
              <a:avLst>
                <a:gd name="adj1" fmla="val 14106"/>
                <a:gd name="adj2" fmla="val 793879"/>
                <a:gd name="adj3" fmla="val 20426778"/>
                <a:gd name="adj4" fmla="val 13070220"/>
                <a:gd name="adj5" fmla="val 14553"/>
              </a:avLst>
            </a:prstGeom>
            <a:solidFill>
              <a:srgbClr val="5B9BD5">
                <a:lumMod val="20000"/>
                <a:lumOff val="80000"/>
              </a:srgbClr>
            </a:solidFill>
            <a:ln w="28575" cap="flat" cmpd="sng" algn="ctr">
              <a:noFill/>
              <a:prstDash val="solid"/>
            </a:ln>
            <a:effectLst/>
          </p:spPr>
          <p:txBody>
            <a:bodyPr lIns="91420" tIns="45711" rIns="91420" bIns="45711"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solidFill>
                  <a:prstClr val="white"/>
                </a:solidFill>
                <a:latin typeface="Arial" panose="020B0604020202020204" pitchFamily="34" charset="0"/>
                <a:cs typeface="Arial" panose="020B0604020202020204" pitchFamily="34" charset="0"/>
              </a:endParaRPr>
            </a:p>
          </p:txBody>
        </p:sp>
        <p:pic>
          <p:nvPicPr>
            <p:cNvPr id="10" name="Picture 9" descr="TNr.png"/>
            <p:cNvPicPr>
              <a:picLocks noChangeAspect="1"/>
            </p:cNvPicPr>
            <p:nvPr/>
          </p:nvPicPr>
          <p:blipFill>
            <a:blip r:embed="rId3" cstate="email">
              <a:duotone>
                <a:prstClr val="black"/>
                <a:srgbClr val="ED7D31">
                  <a:tint val="45000"/>
                  <a:satMod val="400000"/>
                </a:srgbClr>
              </a:duotone>
              <a:extLst>
                <a:ext uri="{28A0092B-C50C-407E-A947-70E740481C1C}">
                  <a14:useLocalDpi xmlns:a14="http://schemas.microsoft.com/office/drawing/2010/main"/>
                </a:ext>
              </a:extLst>
            </a:blip>
            <a:srcRect/>
            <a:stretch>
              <a:fillRect/>
            </a:stretch>
          </p:blipFill>
          <p:spPr bwMode="auto">
            <a:xfrm>
              <a:off x="4652909" y="5997081"/>
              <a:ext cx="292100" cy="29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TNr.png"/>
            <p:cNvPicPr>
              <a:picLocks noChangeAspect="1"/>
            </p:cNvPicPr>
            <p:nvPr/>
          </p:nvPicPr>
          <p:blipFill>
            <a:blip r:embed="rId3" cstate="email">
              <a:duotone>
                <a:prstClr val="black"/>
                <a:srgbClr val="ED7D31">
                  <a:tint val="45000"/>
                  <a:satMod val="400000"/>
                </a:srgbClr>
              </a:duotone>
              <a:extLst>
                <a:ext uri="{28A0092B-C50C-407E-A947-70E740481C1C}">
                  <a14:useLocalDpi xmlns:a14="http://schemas.microsoft.com/office/drawing/2010/main"/>
                </a:ext>
              </a:extLst>
            </a:blip>
            <a:srcRect/>
            <a:stretch>
              <a:fillRect/>
            </a:stretch>
          </p:blipFill>
          <p:spPr bwMode="auto">
            <a:xfrm>
              <a:off x="4786741" y="5456996"/>
              <a:ext cx="292100" cy="29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Circular Arrow 104"/>
            <p:cNvSpPr/>
            <p:nvPr/>
          </p:nvSpPr>
          <p:spPr>
            <a:xfrm rot="5400000">
              <a:off x="4066632" y="3851728"/>
              <a:ext cx="2559050" cy="1955800"/>
            </a:xfrm>
            <a:prstGeom prst="circularArrow">
              <a:avLst>
                <a:gd name="adj1" fmla="val 12632"/>
                <a:gd name="adj2" fmla="val 584157"/>
                <a:gd name="adj3" fmla="val 20378467"/>
                <a:gd name="adj4" fmla="val 18573674"/>
                <a:gd name="adj5" fmla="val 12197"/>
              </a:avLst>
            </a:prstGeom>
            <a:solidFill>
              <a:srgbClr val="5B9BD5">
                <a:lumMod val="20000"/>
                <a:lumOff val="80000"/>
              </a:srgbClr>
            </a:solidFill>
            <a:ln w="28575" cap="flat" cmpd="sng" algn="ctr">
              <a:noFill/>
              <a:prstDash val="solid"/>
            </a:ln>
            <a:effectLst/>
          </p:spPr>
          <p:txBody>
            <a:bodyPr lIns="91420" tIns="45711" rIns="91420" bIns="45711"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solidFill>
                  <a:prstClr val="white"/>
                </a:solidFill>
                <a:latin typeface="Arial" panose="020B0604020202020204" pitchFamily="34" charset="0"/>
                <a:cs typeface="Arial" panose="020B0604020202020204" pitchFamily="34" charset="0"/>
              </a:endParaRPr>
            </a:p>
          </p:txBody>
        </p:sp>
        <p:pic>
          <p:nvPicPr>
            <p:cNvPr id="13"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679774" y="2505107"/>
              <a:ext cx="1171109" cy="10433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14" name="Group 13"/>
            <p:cNvGrpSpPr/>
            <p:nvPr/>
          </p:nvGrpSpPr>
          <p:grpSpPr>
            <a:xfrm>
              <a:off x="3461183" y="1871847"/>
              <a:ext cx="5735637" cy="4692650"/>
              <a:chOff x="319087" y="1227138"/>
              <a:chExt cx="5735637" cy="4692650"/>
            </a:xfrm>
          </p:grpSpPr>
          <p:sp>
            <p:nvSpPr>
              <p:cNvPr id="15" name="Circular Arrow 103"/>
              <p:cNvSpPr/>
              <p:nvPr/>
            </p:nvSpPr>
            <p:spPr>
              <a:xfrm rot="8365299" flipH="1">
                <a:off x="3122612" y="3238503"/>
                <a:ext cx="2932112" cy="2136775"/>
              </a:xfrm>
              <a:prstGeom prst="circularArrow">
                <a:avLst>
                  <a:gd name="adj1" fmla="val 14106"/>
                  <a:gd name="adj2" fmla="val 793879"/>
                  <a:gd name="adj3" fmla="val 20426778"/>
                  <a:gd name="adj4" fmla="val 13070220"/>
                  <a:gd name="adj5" fmla="val 14553"/>
                </a:avLst>
              </a:prstGeom>
              <a:solidFill>
                <a:srgbClr val="FFC000">
                  <a:lumMod val="20000"/>
                  <a:lumOff val="80000"/>
                </a:srgbClr>
              </a:solidFill>
              <a:ln w="28575" cap="flat" cmpd="sng" algn="ctr">
                <a:noFill/>
                <a:prstDash val="solid"/>
              </a:ln>
              <a:effectLst/>
            </p:spPr>
            <p:txBody>
              <a:bodyPr lIns="91420" tIns="45711" rIns="91420" bIns="45711"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16" name="Circular Arrow 104"/>
              <p:cNvSpPr/>
              <p:nvPr/>
            </p:nvSpPr>
            <p:spPr>
              <a:xfrm rot="16200000" flipH="1">
                <a:off x="2193924" y="3248026"/>
                <a:ext cx="2559050" cy="1955800"/>
              </a:xfrm>
              <a:prstGeom prst="circularArrow">
                <a:avLst>
                  <a:gd name="adj1" fmla="val 12632"/>
                  <a:gd name="adj2" fmla="val 584157"/>
                  <a:gd name="adj3" fmla="val 20378467"/>
                  <a:gd name="adj4" fmla="val 18573674"/>
                  <a:gd name="adj5" fmla="val 12197"/>
                </a:avLst>
              </a:prstGeom>
              <a:solidFill>
                <a:srgbClr val="FFC000">
                  <a:lumMod val="20000"/>
                  <a:lumOff val="80000"/>
                </a:srgbClr>
              </a:solidFill>
              <a:ln w="28575" cap="flat" cmpd="sng" algn="ctr">
                <a:noFill/>
                <a:prstDash val="solid"/>
              </a:ln>
              <a:effectLst/>
            </p:spPr>
            <p:txBody>
              <a:bodyPr lIns="91420" tIns="45711" rIns="91420" bIns="45711"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17" name="Circular Arrow 105"/>
              <p:cNvSpPr/>
              <p:nvPr/>
            </p:nvSpPr>
            <p:spPr>
              <a:xfrm rot="18299792" flipH="1">
                <a:off x="2020092" y="2362995"/>
                <a:ext cx="2932113" cy="1955800"/>
              </a:xfrm>
              <a:prstGeom prst="circularArrow">
                <a:avLst>
                  <a:gd name="adj1" fmla="val 12485"/>
                  <a:gd name="adj2" fmla="val 608339"/>
                  <a:gd name="adj3" fmla="val 20433886"/>
                  <a:gd name="adj4" fmla="val 13844127"/>
                  <a:gd name="adj5" fmla="val 12500"/>
                </a:avLst>
              </a:prstGeom>
              <a:solidFill>
                <a:srgbClr val="FFC000">
                  <a:lumMod val="20000"/>
                  <a:lumOff val="80000"/>
                </a:srgbClr>
              </a:solidFill>
              <a:ln w="28575" cap="flat" cmpd="sng" algn="ctr">
                <a:noFill/>
                <a:prstDash val="solid"/>
              </a:ln>
              <a:effectLst/>
            </p:spPr>
            <p:txBody>
              <a:bodyPr lIns="91420" tIns="45711" rIns="91420" bIns="45711"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18" name="Freeform 106"/>
              <p:cNvSpPr/>
              <p:nvPr/>
            </p:nvSpPr>
            <p:spPr>
              <a:xfrm>
                <a:off x="1323974" y="1582738"/>
                <a:ext cx="698500" cy="965200"/>
              </a:xfrm>
              <a:custGeom>
                <a:avLst/>
                <a:gdLst>
                  <a:gd name="connsiteX0" fmla="*/ 601133 w 1219200"/>
                  <a:gd name="connsiteY0" fmla="*/ 0 h 1159934"/>
                  <a:gd name="connsiteX1" fmla="*/ 1219200 w 1219200"/>
                  <a:gd name="connsiteY1" fmla="*/ 939800 h 1159934"/>
                  <a:gd name="connsiteX2" fmla="*/ 1202267 w 1219200"/>
                  <a:gd name="connsiteY2" fmla="*/ 1159934 h 1159934"/>
                  <a:gd name="connsiteX3" fmla="*/ 0 w 1219200"/>
                  <a:gd name="connsiteY3" fmla="*/ 1143000 h 1159934"/>
                  <a:gd name="connsiteX4" fmla="*/ 601133 w 1219200"/>
                  <a:gd name="connsiteY4" fmla="*/ 0 h 1159934"/>
                  <a:gd name="connsiteX0" fmla="*/ 601133 w 1219200"/>
                  <a:gd name="connsiteY0" fmla="*/ 0 h 1159934"/>
                  <a:gd name="connsiteX1" fmla="*/ 1219200 w 1219200"/>
                  <a:gd name="connsiteY1" fmla="*/ 939800 h 1159934"/>
                  <a:gd name="connsiteX2" fmla="*/ 1202267 w 1219200"/>
                  <a:gd name="connsiteY2" fmla="*/ 1159934 h 1159934"/>
                  <a:gd name="connsiteX3" fmla="*/ 0 w 1219200"/>
                  <a:gd name="connsiteY3" fmla="*/ 1143000 h 1159934"/>
                  <a:gd name="connsiteX4" fmla="*/ 677333 w 1219200"/>
                  <a:gd name="connsiteY4" fmla="*/ 787400 h 1159934"/>
                  <a:gd name="connsiteX5" fmla="*/ 601133 w 1219200"/>
                  <a:gd name="connsiteY5" fmla="*/ 0 h 1159934"/>
                  <a:gd name="connsiteX0" fmla="*/ 601133 w 1219200"/>
                  <a:gd name="connsiteY0" fmla="*/ 0 h 1159934"/>
                  <a:gd name="connsiteX1" fmla="*/ 1219200 w 1219200"/>
                  <a:gd name="connsiteY1" fmla="*/ 939800 h 1159934"/>
                  <a:gd name="connsiteX2" fmla="*/ 1202267 w 1219200"/>
                  <a:gd name="connsiteY2" fmla="*/ 1159934 h 1159934"/>
                  <a:gd name="connsiteX3" fmla="*/ 0 w 1219200"/>
                  <a:gd name="connsiteY3" fmla="*/ 1143000 h 1159934"/>
                  <a:gd name="connsiteX4" fmla="*/ 677333 w 1219200"/>
                  <a:gd name="connsiteY4" fmla="*/ 787400 h 1159934"/>
                  <a:gd name="connsiteX5" fmla="*/ 601133 w 1219200"/>
                  <a:gd name="connsiteY5" fmla="*/ 0 h 1159934"/>
                  <a:gd name="connsiteX0" fmla="*/ 601133 w 1219200"/>
                  <a:gd name="connsiteY0" fmla="*/ 0 h 1159934"/>
                  <a:gd name="connsiteX1" fmla="*/ 1219200 w 1219200"/>
                  <a:gd name="connsiteY1" fmla="*/ 939800 h 1159934"/>
                  <a:gd name="connsiteX2" fmla="*/ 1202267 w 1219200"/>
                  <a:gd name="connsiteY2" fmla="*/ 1159934 h 1159934"/>
                  <a:gd name="connsiteX3" fmla="*/ 0 w 1219200"/>
                  <a:gd name="connsiteY3" fmla="*/ 1143000 h 1159934"/>
                  <a:gd name="connsiteX4" fmla="*/ 677333 w 1219200"/>
                  <a:gd name="connsiteY4" fmla="*/ 787400 h 1159934"/>
                  <a:gd name="connsiteX5" fmla="*/ 601133 w 1219200"/>
                  <a:gd name="connsiteY5" fmla="*/ 0 h 1159934"/>
                  <a:gd name="connsiteX0" fmla="*/ 601133 w 1219200"/>
                  <a:gd name="connsiteY0" fmla="*/ 0 h 1159934"/>
                  <a:gd name="connsiteX1" fmla="*/ 1219200 w 1219200"/>
                  <a:gd name="connsiteY1" fmla="*/ 939800 h 1159934"/>
                  <a:gd name="connsiteX2" fmla="*/ 1202267 w 1219200"/>
                  <a:gd name="connsiteY2" fmla="*/ 1159934 h 1159934"/>
                  <a:gd name="connsiteX3" fmla="*/ 0 w 1219200"/>
                  <a:gd name="connsiteY3" fmla="*/ 1143000 h 1159934"/>
                  <a:gd name="connsiteX4" fmla="*/ 677333 w 1219200"/>
                  <a:gd name="connsiteY4" fmla="*/ 787400 h 1159934"/>
                  <a:gd name="connsiteX5" fmla="*/ 601133 w 1219200"/>
                  <a:gd name="connsiteY5" fmla="*/ 0 h 1159934"/>
                  <a:gd name="connsiteX0" fmla="*/ 601133 w 1219200"/>
                  <a:gd name="connsiteY0" fmla="*/ 0 h 1159934"/>
                  <a:gd name="connsiteX1" fmla="*/ 1219200 w 1219200"/>
                  <a:gd name="connsiteY1" fmla="*/ 939800 h 1159934"/>
                  <a:gd name="connsiteX2" fmla="*/ 1202267 w 1219200"/>
                  <a:gd name="connsiteY2" fmla="*/ 1159934 h 1159934"/>
                  <a:gd name="connsiteX3" fmla="*/ 0 w 1219200"/>
                  <a:gd name="connsiteY3" fmla="*/ 1143000 h 1159934"/>
                  <a:gd name="connsiteX4" fmla="*/ 677333 w 1219200"/>
                  <a:gd name="connsiteY4" fmla="*/ 787400 h 1159934"/>
                  <a:gd name="connsiteX5" fmla="*/ 601133 w 1219200"/>
                  <a:gd name="connsiteY5" fmla="*/ 0 h 1159934"/>
                  <a:gd name="connsiteX0" fmla="*/ 368051 w 986118"/>
                  <a:gd name="connsiteY0" fmla="*/ 0 h 1159934"/>
                  <a:gd name="connsiteX1" fmla="*/ 986118 w 986118"/>
                  <a:gd name="connsiteY1" fmla="*/ 939800 h 1159934"/>
                  <a:gd name="connsiteX2" fmla="*/ 969185 w 986118"/>
                  <a:gd name="connsiteY2" fmla="*/ 1159934 h 1159934"/>
                  <a:gd name="connsiteX3" fmla="*/ 0 w 986118"/>
                  <a:gd name="connsiteY3" fmla="*/ 1143000 h 1159934"/>
                  <a:gd name="connsiteX4" fmla="*/ 444251 w 986118"/>
                  <a:gd name="connsiteY4" fmla="*/ 787400 h 1159934"/>
                  <a:gd name="connsiteX5" fmla="*/ 368051 w 986118"/>
                  <a:gd name="connsiteY5" fmla="*/ 0 h 1159934"/>
                  <a:gd name="connsiteX0" fmla="*/ 368051 w 986118"/>
                  <a:gd name="connsiteY0" fmla="*/ 0 h 1159934"/>
                  <a:gd name="connsiteX1" fmla="*/ 986118 w 986118"/>
                  <a:gd name="connsiteY1" fmla="*/ 939800 h 1159934"/>
                  <a:gd name="connsiteX2" fmla="*/ 969185 w 986118"/>
                  <a:gd name="connsiteY2" fmla="*/ 1159934 h 1159934"/>
                  <a:gd name="connsiteX3" fmla="*/ 0 w 986118"/>
                  <a:gd name="connsiteY3" fmla="*/ 1143000 h 1159934"/>
                  <a:gd name="connsiteX4" fmla="*/ 444251 w 986118"/>
                  <a:gd name="connsiteY4" fmla="*/ 787400 h 1159934"/>
                  <a:gd name="connsiteX5" fmla="*/ 368051 w 986118"/>
                  <a:gd name="connsiteY5" fmla="*/ 0 h 1159934"/>
                  <a:gd name="connsiteX0" fmla="*/ 368051 w 986118"/>
                  <a:gd name="connsiteY0" fmla="*/ 0 h 1159934"/>
                  <a:gd name="connsiteX1" fmla="*/ 986118 w 986118"/>
                  <a:gd name="connsiteY1" fmla="*/ 939800 h 1159934"/>
                  <a:gd name="connsiteX2" fmla="*/ 969185 w 986118"/>
                  <a:gd name="connsiteY2" fmla="*/ 1159934 h 1159934"/>
                  <a:gd name="connsiteX3" fmla="*/ 0 w 986118"/>
                  <a:gd name="connsiteY3" fmla="*/ 1143000 h 1159934"/>
                  <a:gd name="connsiteX4" fmla="*/ 444251 w 986118"/>
                  <a:gd name="connsiteY4" fmla="*/ 787400 h 1159934"/>
                  <a:gd name="connsiteX5" fmla="*/ 368051 w 986118"/>
                  <a:gd name="connsiteY5" fmla="*/ 0 h 1159934"/>
                  <a:gd name="connsiteX0" fmla="*/ 368051 w 986118"/>
                  <a:gd name="connsiteY0" fmla="*/ 0 h 1159934"/>
                  <a:gd name="connsiteX1" fmla="*/ 986118 w 986118"/>
                  <a:gd name="connsiteY1" fmla="*/ 939800 h 1159934"/>
                  <a:gd name="connsiteX2" fmla="*/ 969185 w 986118"/>
                  <a:gd name="connsiteY2" fmla="*/ 1159934 h 1159934"/>
                  <a:gd name="connsiteX3" fmla="*/ 0 w 986118"/>
                  <a:gd name="connsiteY3" fmla="*/ 1143000 h 1159934"/>
                  <a:gd name="connsiteX4" fmla="*/ 444251 w 986118"/>
                  <a:gd name="connsiteY4" fmla="*/ 787400 h 1159934"/>
                  <a:gd name="connsiteX5" fmla="*/ 368051 w 986118"/>
                  <a:gd name="connsiteY5" fmla="*/ 0 h 1159934"/>
                  <a:gd name="connsiteX0" fmla="*/ 409888 w 986118"/>
                  <a:gd name="connsiteY0" fmla="*/ 0 h 1149847"/>
                  <a:gd name="connsiteX1" fmla="*/ 986118 w 986118"/>
                  <a:gd name="connsiteY1" fmla="*/ 929713 h 1149847"/>
                  <a:gd name="connsiteX2" fmla="*/ 969185 w 986118"/>
                  <a:gd name="connsiteY2" fmla="*/ 1149847 h 1149847"/>
                  <a:gd name="connsiteX3" fmla="*/ 0 w 986118"/>
                  <a:gd name="connsiteY3" fmla="*/ 1132913 h 1149847"/>
                  <a:gd name="connsiteX4" fmla="*/ 444251 w 986118"/>
                  <a:gd name="connsiteY4" fmla="*/ 777313 h 1149847"/>
                  <a:gd name="connsiteX5" fmla="*/ 409888 w 986118"/>
                  <a:gd name="connsiteY5" fmla="*/ 0 h 1149847"/>
                  <a:gd name="connsiteX0" fmla="*/ 409888 w 986118"/>
                  <a:gd name="connsiteY0" fmla="*/ 0 h 1149847"/>
                  <a:gd name="connsiteX1" fmla="*/ 986118 w 986118"/>
                  <a:gd name="connsiteY1" fmla="*/ 929713 h 1149847"/>
                  <a:gd name="connsiteX2" fmla="*/ 969185 w 986118"/>
                  <a:gd name="connsiteY2" fmla="*/ 1149847 h 1149847"/>
                  <a:gd name="connsiteX3" fmla="*/ 0 w 986118"/>
                  <a:gd name="connsiteY3" fmla="*/ 1132913 h 1149847"/>
                  <a:gd name="connsiteX4" fmla="*/ 444251 w 986118"/>
                  <a:gd name="connsiteY4" fmla="*/ 777313 h 1149847"/>
                  <a:gd name="connsiteX5" fmla="*/ 409888 w 986118"/>
                  <a:gd name="connsiteY5" fmla="*/ 0 h 1149847"/>
                  <a:gd name="connsiteX0" fmla="*/ 409888 w 986118"/>
                  <a:gd name="connsiteY0" fmla="*/ 0 h 1149847"/>
                  <a:gd name="connsiteX1" fmla="*/ 986118 w 986118"/>
                  <a:gd name="connsiteY1" fmla="*/ 929713 h 1149847"/>
                  <a:gd name="connsiteX2" fmla="*/ 969185 w 986118"/>
                  <a:gd name="connsiteY2" fmla="*/ 1149847 h 1149847"/>
                  <a:gd name="connsiteX3" fmla="*/ 0 w 986118"/>
                  <a:gd name="connsiteY3" fmla="*/ 1132913 h 1149847"/>
                  <a:gd name="connsiteX4" fmla="*/ 444251 w 986118"/>
                  <a:gd name="connsiteY4" fmla="*/ 777313 h 1149847"/>
                  <a:gd name="connsiteX5" fmla="*/ 409888 w 986118"/>
                  <a:gd name="connsiteY5" fmla="*/ 0 h 1149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6118" h="1149847">
                    <a:moveTo>
                      <a:pt x="409888" y="0"/>
                    </a:moveTo>
                    <a:lnTo>
                      <a:pt x="986118" y="929713"/>
                    </a:lnTo>
                    <a:cubicBezTo>
                      <a:pt x="931168" y="1010656"/>
                      <a:pt x="894147" y="1038645"/>
                      <a:pt x="969185" y="1149847"/>
                    </a:cubicBezTo>
                    <a:lnTo>
                      <a:pt x="0" y="1132913"/>
                    </a:lnTo>
                    <a:cubicBezTo>
                      <a:pt x="243376" y="1010674"/>
                      <a:pt x="271100" y="1003876"/>
                      <a:pt x="444251" y="777313"/>
                    </a:cubicBezTo>
                    <a:cubicBezTo>
                      <a:pt x="627528" y="334727"/>
                      <a:pt x="536888" y="203201"/>
                      <a:pt x="409888" y="0"/>
                    </a:cubicBezTo>
                    <a:close/>
                  </a:path>
                </a:pathLst>
              </a:custGeom>
              <a:gradFill rotWithShape="1">
                <a:gsLst>
                  <a:gs pos="0">
                    <a:sysClr val="window" lastClr="FFFFFF">
                      <a:lumMod val="85000"/>
                    </a:sysClr>
                  </a:gs>
                  <a:gs pos="100000">
                    <a:srgbClr val="4F81BD">
                      <a:tint val="50000"/>
                      <a:shade val="100000"/>
                      <a:satMod val="350000"/>
                      <a:alpha val="30000"/>
                    </a:srgbClr>
                  </a:gs>
                </a:gsLst>
                <a:lin ang="16200000" scaled="0"/>
              </a:gradFill>
              <a:ln w="9525" cap="flat" cmpd="sng" algn="ctr">
                <a:noFill/>
                <a:prstDash val="solid"/>
              </a:ln>
              <a:effectLst/>
            </p:spPr>
            <p:txBody>
              <a:bodyPr lIns="91420" tIns="45711" rIns="91420" bIns="45711"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19" name="Arc 18"/>
              <p:cNvSpPr/>
              <p:nvPr/>
            </p:nvSpPr>
            <p:spPr bwMode="auto">
              <a:xfrm rot="6557642">
                <a:off x="1957387" y="1941515"/>
                <a:ext cx="1512888" cy="1608137"/>
              </a:xfrm>
              <a:prstGeom prst="arc">
                <a:avLst>
                  <a:gd name="adj1" fmla="val 15941894"/>
                  <a:gd name="adj2" fmla="val 3805260"/>
                </a:avLst>
              </a:prstGeom>
              <a:noFill/>
              <a:ln w="50800" cap="flat" cmpd="sng" algn="ctr">
                <a:solidFill>
                  <a:srgbClr val="FF0000"/>
                </a:solidFill>
                <a:prstDash val="solid"/>
                <a:round/>
                <a:headEnd type="none" w="med" len="sm"/>
                <a:tailEnd type="none" w="med" len="sm"/>
              </a:ln>
              <a:effectLst/>
            </p:spPr>
            <p:txBody>
              <a:bodyPr lIns="91420" tIns="45711" rIns="91420" bIns="45711" anchor="ctr"/>
              <a:lstStyle>
                <a:defPPr>
                  <a:defRPr lang="en-US"/>
                </a:defPPr>
                <a:lvl1pPr algn="l" defTabSz="457200" rtl="0" fontAlgn="base">
                  <a:spcBef>
                    <a:spcPct val="0"/>
                  </a:spcBef>
                  <a:spcAft>
                    <a:spcPct val="0"/>
                  </a:spcAft>
                  <a:defRPr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mn-lt"/>
                    <a:ea typeface="+mn-ea"/>
                    <a:cs typeface="+mn-cs"/>
                  </a:defRPr>
                </a:lvl2pPr>
                <a:lvl3pPr marL="914400" algn="l" defTabSz="457200" rtl="0" fontAlgn="base">
                  <a:spcBef>
                    <a:spcPct val="0"/>
                  </a:spcBef>
                  <a:spcAft>
                    <a:spcPct val="0"/>
                  </a:spcAft>
                  <a:defRPr kern="1200">
                    <a:solidFill>
                      <a:schemeClr val="tx1"/>
                    </a:solidFill>
                    <a:latin typeface="+mn-lt"/>
                    <a:ea typeface="+mn-ea"/>
                    <a:cs typeface="+mn-cs"/>
                  </a:defRPr>
                </a:lvl3pPr>
                <a:lvl4pPr marL="1371600" algn="l" defTabSz="457200" rtl="0" fontAlgn="base">
                  <a:spcBef>
                    <a:spcPct val="0"/>
                  </a:spcBef>
                  <a:spcAft>
                    <a:spcPct val="0"/>
                  </a:spcAft>
                  <a:defRPr kern="1200">
                    <a:solidFill>
                      <a:schemeClr val="tx1"/>
                    </a:solidFill>
                    <a:latin typeface="+mn-lt"/>
                    <a:ea typeface="+mn-ea"/>
                    <a:cs typeface="+mn-cs"/>
                  </a:defRPr>
                </a:lvl4pPr>
                <a:lvl5pPr marL="1828800" algn="l" defTabSz="457200"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defRPr/>
                </a:pPr>
                <a:endParaRPr lang="en-US">
                  <a:solidFill>
                    <a:prstClr val="black"/>
                  </a:solidFill>
                  <a:latin typeface="Arial" panose="020B0604020202020204" pitchFamily="34" charset="0"/>
                  <a:cs typeface="Arial" panose="020B0604020202020204" pitchFamily="34" charset="0"/>
                </a:endParaRPr>
              </a:p>
            </p:txBody>
          </p:sp>
          <p:sp>
            <p:nvSpPr>
              <p:cNvPr id="20" name="TextBox 21"/>
              <p:cNvSpPr txBox="1">
                <a:spLocks noChangeArrowheads="1"/>
              </p:cNvSpPr>
              <p:nvPr/>
            </p:nvSpPr>
            <p:spPr bwMode="auto">
              <a:xfrm>
                <a:off x="2361091" y="1494292"/>
                <a:ext cx="820096" cy="272395"/>
              </a:xfrm>
              <a:prstGeom prst="roundRect">
                <a:avLst/>
              </a:prstGeom>
              <a:solidFill>
                <a:srgbClr val="1C80E0"/>
              </a:solidFill>
              <a:ln w="9525">
                <a:solidFill>
                  <a:srgbClr val="000000"/>
                </a:solidFill>
                <a:miter lim="800000"/>
                <a:headEnd/>
                <a:tailEnd/>
              </a:ln>
              <a:extLst/>
            </p:spPr>
            <p:txBody>
              <a:bodyPr wrap="none" lIns="91420" tIns="45711" rIns="91420" bIns="45711">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000" b="1" dirty="0">
                    <a:solidFill>
                      <a:prstClr val="white"/>
                    </a:solidFill>
                    <a:cs typeface="Arial" panose="020B0604020202020204" pitchFamily="34" charset="0"/>
                  </a:rPr>
                  <a:t>   GM-CSF</a:t>
                </a:r>
              </a:p>
            </p:txBody>
          </p:sp>
          <p:sp>
            <p:nvSpPr>
              <p:cNvPr id="21" name="TextBox 36"/>
              <p:cNvSpPr txBox="1">
                <a:spLocks noChangeArrowheads="1"/>
              </p:cNvSpPr>
              <p:nvPr/>
            </p:nvSpPr>
            <p:spPr bwMode="auto">
              <a:xfrm>
                <a:off x="4994274" y="4449764"/>
                <a:ext cx="434694" cy="246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0" tIns="45711" rIns="91420" bIns="45711">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000" b="1" dirty="0">
                    <a:solidFill>
                      <a:srgbClr val="000000"/>
                    </a:solidFill>
                    <a:cs typeface="Arial" panose="020B0604020202020204" pitchFamily="34" charset="0"/>
                  </a:rPr>
                  <a:t>CTL</a:t>
                </a:r>
              </a:p>
            </p:txBody>
          </p:sp>
          <p:sp>
            <p:nvSpPr>
              <p:cNvPr id="22" name="TextBox 41"/>
              <p:cNvSpPr txBox="1">
                <a:spLocks noChangeArrowheads="1"/>
              </p:cNvSpPr>
              <p:nvPr/>
            </p:nvSpPr>
            <p:spPr bwMode="auto">
              <a:xfrm>
                <a:off x="5238924" y="2781628"/>
                <a:ext cx="470094" cy="272395"/>
              </a:xfrm>
              <a:prstGeom prst="roundRect">
                <a:avLst/>
              </a:prstGeom>
              <a:solidFill>
                <a:srgbClr val="76B2EC"/>
              </a:solidFill>
              <a:ln w="19050" cap="flat" cmpd="sng" algn="ctr">
                <a:solidFill>
                  <a:srgbClr val="76B2EC"/>
                </a:solidFill>
                <a:prstDash val="solid"/>
                <a:miter lim="800000"/>
              </a:ln>
              <a:effectLst/>
              <a:extLst/>
            </p:spPr>
            <p:txBody>
              <a:bodyPr wrap="none" lIns="91420" tIns="45711" rIns="91420" bIns="45711">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000" b="1" dirty="0">
                    <a:solidFill>
                      <a:prstClr val="white"/>
                    </a:solidFill>
                    <a:cs typeface="Arial" panose="020B0604020202020204" pitchFamily="34" charset="0"/>
                  </a:rPr>
                  <a:t>IFN</a:t>
                </a:r>
                <a:r>
                  <a:rPr lang="en-US" sz="1000" b="1" dirty="0">
                    <a:solidFill>
                      <a:prstClr val="white"/>
                    </a:solidFill>
                    <a:cs typeface="Arial" panose="020B0604020202020204" pitchFamily="34" charset="0"/>
                    <a:sym typeface="Symbol" charset="0"/>
                  </a:rPr>
                  <a:t></a:t>
                </a:r>
                <a:endParaRPr lang="en-US" sz="1000" b="1" dirty="0">
                  <a:solidFill>
                    <a:prstClr val="white"/>
                  </a:solidFill>
                  <a:cs typeface="Arial" panose="020B0604020202020204" pitchFamily="34" charset="0"/>
                </a:endParaRPr>
              </a:p>
            </p:txBody>
          </p:sp>
          <p:sp>
            <p:nvSpPr>
              <p:cNvPr id="23" name="TextBox 42"/>
              <p:cNvSpPr txBox="1">
                <a:spLocks noChangeArrowheads="1"/>
              </p:cNvSpPr>
              <p:nvPr/>
            </p:nvSpPr>
            <p:spPr bwMode="auto">
              <a:xfrm>
                <a:off x="4312702" y="2874068"/>
                <a:ext cx="583774" cy="246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0" tIns="45711" rIns="91420" bIns="45711">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000" b="1" dirty="0">
                    <a:solidFill>
                      <a:srgbClr val="000000"/>
                    </a:solidFill>
                    <a:cs typeface="Arial" panose="020B0604020202020204" pitchFamily="34" charset="0"/>
                  </a:rPr>
                  <a:t>Tumor</a:t>
                </a:r>
              </a:p>
            </p:txBody>
          </p:sp>
          <p:sp>
            <p:nvSpPr>
              <p:cNvPr id="24" name="TextBox 43"/>
              <p:cNvSpPr txBox="1">
                <a:spLocks noChangeArrowheads="1"/>
              </p:cNvSpPr>
              <p:nvPr/>
            </p:nvSpPr>
            <p:spPr bwMode="auto">
              <a:xfrm>
                <a:off x="2513012" y="2886078"/>
                <a:ext cx="356147" cy="246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0" tIns="45711" rIns="91420" bIns="45711">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000" b="1" dirty="0">
                    <a:solidFill>
                      <a:srgbClr val="000000"/>
                    </a:solidFill>
                    <a:cs typeface="Arial" panose="020B0604020202020204" pitchFamily="34" charset="0"/>
                  </a:rPr>
                  <a:t>Ag</a:t>
                </a:r>
              </a:p>
            </p:txBody>
          </p:sp>
          <p:sp>
            <p:nvSpPr>
              <p:cNvPr id="25" name="TextBox 41"/>
              <p:cNvSpPr txBox="1">
                <a:spLocks noChangeArrowheads="1"/>
              </p:cNvSpPr>
              <p:nvPr/>
            </p:nvSpPr>
            <p:spPr bwMode="auto">
              <a:xfrm>
                <a:off x="4271545" y="3583784"/>
                <a:ext cx="10414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0" tIns="45711" rIns="91420" bIns="45711">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US" sz="1000" dirty="0">
                    <a:solidFill>
                      <a:srgbClr val="000000"/>
                    </a:solidFill>
                    <a:cs typeface="Arial" panose="020B0604020202020204" pitchFamily="34" charset="0"/>
                  </a:rPr>
                  <a:t>ELISPOT+ effector cell</a:t>
                </a:r>
              </a:p>
            </p:txBody>
          </p:sp>
          <p:pic>
            <p:nvPicPr>
              <p:cNvPr id="26" name="Picture 25" descr="TNr.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5574" y="4878388"/>
                <a:ext cx="292100" cy="29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26" descr="dc.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78139" y="2224088"/>
                <a:ext cx="927100" cy="693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8" name="Group 27"/>
              <p:cNvGrpSpPr>
                <a:grpSpLocks/>
              </p:cNvGrpSpPr>
              <p:nvPr/>
            </p:nvGrpSpPr>
            <p:grpSpPr bwMode="auto">
              <a:xfrm>
                <a:off x="319087" y="1227138"/>
                <a:ext cx="1384300" cy="1384300"/>
                <a:chOff x="2923121" y="1257300"/>
                <a:chExt cx="1384300" cy="1384300"/>
              </a:xfrm>
            </p:grpSpPr>
            <p:sp>
              <p:nvSpPr>
                <p:cNvPr id="75" name="Arc 74"/>
                <p:cNvSpPr/>
                <p:nvPr/>
              </p:nvSpPr>
              <p:spPr>
                <a:xfrm rot="8886415">
                  <a:off x="2975508" y="1322388"/>
                  <a:ext cx="1271588" cy="1271587"/>
                </a:xfrm>
                <a:prstGeom prst="arc">
                  <a:avLst>
                    <a:gd name="adj1" fmla="val 18428396"/>
                    <a:gd name="adj2" fmla="val 20840380"/>
                  </a:avLst>
                </a:prstGeom>
                <a:noFill/>
                <a:ln w="28575" cap="flat" cmpd="sng" algn="ctr">
                  <a:solidFill>
                    <a:srgbClr val="FF0000"/>
                  </a:solidFill>
                  <a:prstDash val="solid"/>
                </a:ln>
                <a:effectLst/>
              </p:spPr>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76" name="Arc 75"/>
                <p:cNvSpPr/>
                <p:nvPr/>
              </p:nvSpPr>
              <p:spPr>
                <a:xfrm rot="3166650">
                  <a:off x="2988208" y="1312863"/>
                  <a:ext cx="1271587" cy="1271588"/>
                </a:xfrm>
                <a:prstGeom prst="arc">
                  <a:avLst>
                    <a:gd name="adj1" fmla="val 17479826"/>
                    <a:gd name="adj2" fmla="val 20840380"/>
                  </a:avLst>
                </a:prstGeom>
                <a:noFill/>
                <a:ln w="28575" cap="flat" cmpd="sng" algn="ctr">
                  <a:solidFill>
                    <a:srgbClr val="509361"/>
                  </a:solidFill>
                  <a:prstDash val="solid"/>
                </a:ln>
                <a:effectLst/>
              </p:spPr>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77" name="Arc 76"/>
                <p:cNvSpPr/>
                <p:nvPr/>
              </p:nvSpPr>
              <p:spPr>
                <a:xfrm rot="3562986">
                  <a:off x="2979477" y="1324769"/>
                  <a:ext cx="1271587" cy="1273175"/>
                </a:xfrm>
                <a:prstGeom prst="arc">
                  <a:avLst>
                    <a:gd name="adj1" fmla="val 20540862"/>
                    <a:gd name="adj2" fmla="val 20840380"/>
                  </a:avLst>
                </a:prstGeom>
                <a:noFill/>
                <a:ln w="28575" cap="flat" cmpd="sng" algn="ctr">
                  <a:solidFill>
                    <a:srgbClr val="51D657"/>
                  </a:solidFill>
                  <a:prstDash val="solid"/>
                </a:ln>
                <a:effectLst/>
              </p:spPr>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solidFill>
                      <a:prstClr val="white"/>
                    </a:solidFill>
                    <a:latin typeface="Arial" panose="020B0604020202020204" pitchFamily="34" charset="0"/>
                    <a:cs typeface="Arial" panose="020B0604020202020204" pitchFamily="34" charset="0"/>
                  </a:endParaRPr>
                </a:p>
              </p:txBody>
            </p:sp>
            <p:grpSp>
              <p:nvGrpSpPr>
                <p:cNvPr id="78" name="Group 77"/>
                <p:cNvGrpSpPr>
                  <a:grpSpLocks/>
                </p:cNvGrpSpPr>
                <p:nvPr/>
              </p:nvGrpSpPr>
              <p:grpSpPr bwMode="auto">
                <a:xfrm>
                  <a:off x="2923121" y="1257300"/>
                  <a:ext cx="1384300" cy="1384300"/>
                  <a:chOff x="2813050" y="1257300"/>
                  <a:chExt cx="1384300" cy="1384300"/>
                </a:xfrm>
              </p:grpSpPr>
              <p:cxnSp>
                <p:nvCxnSpPr>
                  <p:cNvPr id="79" name="Straight Connector 78"/>
                  <p:cNvCxnSpPr/>
                  <p:nvPr/>
                </p:nvCxnSpPr>
                <p:spPr>
                  <a:xfrm>
                    <a:off x="3910012" y="2335213"/>
                    <a:ext cx="44450" cy="49212"/>
                  </a:xfrm>
                  <a:prstGeom prst="line">
                    <a:avLst/>
                  </a:prstGeom>
                  <a:noFill/>
                  <a:ln w="12700" cap="flat" cmpd="sng" algn="ctr">
                    <a:solidFill>
                      <a:sysClr val="windowText" lastClr="000000"/>
                    </a:solidFill>
                    <a:prstDash val="solid"/>
                  </a:ln>
                  <a:effectLst/>
                </p:spPr>
              </p:cxnSp>
              <p:sp>
                <p:nvSpPr>
                  <p:cNvPr id="80" name="Oval 79"/>
                  <p:cNvSpPr/>
                  <p:nvPr/>
                </p:nvSpPr>
                <p:spPr>
                  <a:xfrm>
                    <a:off x="2813050" y="1257300"/>
                    <a:ext cx="1384300" cy="1384300"/>
                  </a:xfrm>
                  <a:prstGeom prst="ellipse">
                    <a:avLst/>
                  </a:prstGeom>
                  <a:noFill/>
                  <a:ln w="28575" cap="flat" cmpd="sng" algn="ctr">
                    <a:solidFill>
                      <a:sysClr val="windowText" lastClr="000000">
                        <a:lumMod val="50000"/>
                        <a:lumOff val="50000"/>
                      </a:sysClr>
                    </a:solidFill>
                    <a:prstDash val="solid"/>
                  </a:ln>
                  <a:effectLst/>
                </p:spPr>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81" name="TextBox 7"/>
                  <p:cNvSpPr txBox="1">
                    <a:spLocks noChangeArrowheads="1"/>
                  </p:cNvSpPr>
                  <p:nvPr/>
                </p:nvSpPr>
                <p:spPr bwMode="auto">
                  <a:xfrm>
                    <a:off x="3230459" y="1701800"/>
                    <a:ext cx="559769"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US" altLang="en-US" sz="1400" b="1" dirty="0">
                        <a:solidFill>
                          <a:prstClr val="black"/>
                        </a:solidFill>
                        <a:cs typeface="Arial" panose="020B0604020202020204" pitchFamily="34" charset="0"/>
                      </a:rPr>
                      <a:t>Vigil</a:t>
                    </a:r>
                  </a:p>
                  <a:p>
                    <a:pPr algn="ctr">
                      <a:defRPr/>
                    </a:pPr>
                    <a:r>
                      <a:rPr lang="en-US" altLang="en-US" sz="800" dirty="0">
                        <a:solidFill>
                          <a:prstClr val="black"/>
                        </a:solidFill>
                        <a:cs typeface="Arial" panose="020B0604020202020204" pitchFamily="34" charset="0"/>
                      </a:rPr>
                      <a:t>5140 </a:t>
                    </a:r>
                    <a:r>
                      <a:rPr lang="en-US" altLang="en-US" sz="800" dirty="0" err="1">
                        <a:solidFill>
                          <a:prstClr val="black"/>
                        </a:solidFill>
                        <a:cs typeface="Arial" panose="020B0604020202020204" pitchFamily="34" charset="0"/>
                      </a:rPr>
                      <a:t>bp</a:t>
                    </a:r>
                    <a:endParaRPr lang="en-US" altLang="en-US" sz="800" dirty="0">
                      <a:solidFill>
                        <a:prstClr val="black"/>
                      </a:solidFill>
                      <a:cs typeface="Arial" panose="020B0604020202020204" pitchFamily="34" charset="0"/>
                    </a:endParaRPr>
                  </a:p>
                </p:txBody>
              </p:sp>
              <p:sp>
                <p:nvSpPr>
                  <p:cNvPr id="82" name="Arc 81"/>
                  <p:cNvSpPr/>
                  <p:nvPr/>
                </p:nvSpPr>
                <p:spPr>
                  <a:xfrm rot="7843602">
                    <a:off x="3015456" y="2183607"/>
                    <a:ext cx="217487" cy="285750"/>
                  </a:xfrm>
                  <a:prstGeom prst="arc">
                    <a:avLst>
                      <a:gd name="adj1" fmla="val 17977463"/>
                      <a:gd name="adj2" fmla="val 0"/>
                    </a:avLst>
                  </a:prstGeom>
                  <a:noFill/>
                  <a:ln w="28575" cap="flat" cmpd="sng" algn="ctr">
                    <a:solidFill>
                      <a:srgbClr val="FF0000"/>
                    </a:solidFill>
                    <a:prstDash val="solid"/>
                  </a:ln>
                  <a:effectLst/>
                </p:spPr>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83" name="TextBox 12"/>
                  <p:cNvSpPr txBox="1">
                    <a:spLocks noChangeArrowheads="1"/>
                  </p:cNvSpPr>
                  <p:nvPr/>
                </p:nvSpPr>
                <p:spPr bwMode="auto">
                  <a:xfrm rot="1173504">
                    <a:off x="3120152" y="2379702"/>
                    <a:ext cx="28725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altLang="en-US" sz="600">
                        <a:solidFill>
                          <a:prstClr val="black"/>
                        </a:solidFill>
                        <a:cs typeface="Arial" panose="020B0604020202020204" pitchFamily="34" charset="0"/>
                      </a:rPr>
                      <a:t>Ori</a:t>
                    </a:r>
                  </a:p>
                </p:txBody>
              </p:sp>
              <p:sp>
                <p:nvSpPr>
                  <p:cNvPr id="84" name="Arc 83"/>
                  <p:cNvSpPr/>
                  <p:nvPr/>
                </p:nvSpPr>
                <p:spPr>
                  <a:xfrm rot="14942552">
                    <a:off x="2869406" y="1299369"/>
                    <a:ext cx="1271587" cy="1273175"/>
                  </a:xfrm>
                  <a:prstGeom prst="arc">
                    <a:avLst>
                      <a:gd name="adj1" fmla="val 17479826"/>
                      <a:gd name="adj2" fmla="val 20840380"/>
                    </a:avLst>
                  </a:prstGeom>
                  <a:noFill/>
                  <a:ln w="28575" cap="flat" cmpd="sng" algn="ctr">
                    <a:solidFill>
                      <a:srgbClr val="FF0000"/>
                    </a:solidFill>
                    <a:prstDash val="solid"/>
                  </a:ln>
                  <a:effectLst/>
                </p:spPr>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85" name="Arc 84"/>
                  <p:cNvSpPr/>
                  <p:nvPr/>
                </p:nvSpPr>
                <p:spPr>
                  <a:xfrm rot="354019" flipH="1">
                    <a:off x="2867025" y="1811338"/>
                    <a:ext cx="217487" cy="285750"/>
                  </a:xfrm>
                  <a:prstGeom prst="arc">
                    <a:avLst>
                      <a:gd name="adj1" fmla="val 17977463"/>
                      <a:gd name="adj2" fmla="val 0"/>
                    </a:avLst>
                  </a:prstGeom>
                  <a:noFill/>
                  <a:ln w="28575" cap="flat" cmpd="sng" algn="ctr">
                    <a:solidFill>
                      <a:srgbClr val="FF0000"/>
                    </a:solidFill>
                    <a:prstDash val="solid"/>
                  </a:ln>
                  <a:effectLst/>
                </p:spPr>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86" name="Rectangle 85"/>
                  <p:cNvSpPr/>
                  <p:nvPr/>
                </p:nvSpPr>
                <p:spPr>
                  <a:xfrm rot="18235912">
                    <a:off x="2898204" y="1455848"/>
                    <a:ext cx="864339" cy="743247"/>
                  </a:xfrm>
                  <a:prstGeom prst="rect">
                    <a:avLst/>
                  </a:prstGeom>
                  <a:noFill/>
                </p:spPr>
                <p:txBody>
                  <a:bodyPr spcFirstLastPara="1" wrap="none" numCol="1">
                    <a:prstTxWarp prst="textArchUp">
                      <a:avLst>
                        <a:gd name="adj" fmla="val 11128279"/>
                      </a:avLst>
                    </a:prstTxWarp>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US" sz="500" dirty="0">
                        <a:ln w="12700">
                          <a:noFill/>
                          <a:prstDash val="solid"/>
                        </a:ln>
                        <a:solidFill>
                          <a:prstClr val="black"/>
                        </a:solidFill>
                        <a:ea typeface="ＭＳ Ｐゴシック" charset="0"/>
                        <a:cs typeface="Arial" panose="020B0604020202020204" pitchFamily="34" charset="0"/>
                      </a:rPr>
                      <a:t>Kan resistance</a:t>
                    </a:r>
                  </a:p>
                </p:txBody>
              </p:sp>
              <p:sp>
                <p:nvSpPr>
                  <p:cNvPr id="87" name="Arc 86"/>
                  <p:cNvSpPr/>
                  <p:nvPr/>
                </p:nvSpPr>
                <p:spPr>
                  <a:xfrm rot="20699333">
                    <a:off x="2860675" y="1300163"/>
                    <a:ext cx="1271587" cy="1271587"/>
                  </a:xfrm>
                  <a:prstGeom prst="arc">
                    <a:avLst>
                      <a:gd name="adj1" fmla="val 17479826"/>
                      <a:gd name="adj2" fmla="val 19991159"/>
                    </a:avLst>
                  </a:prstGeom>
                  <a:noFill/>
                  <a:ln w="28575" cap="flat" cmpd="sng" algn="ctr">
                    <a:solidFill>
                      <a:srgbClr val="FF0000"/>
                    </a:solidFill>
                    <a:prstDash val="solid"/>
                  </a:ln>
                  <a:effectLst/>
                </p:spPr>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88" name="Rectangle 87"/>
                  <p:cNvSpPr/>
                  <p:nvPr/>
                </p:nvSpPr>
                <p:spPr>
                  <a:xfrm rot="957546">
                    <a:off x="3053395" y="1370378"/>
                    <a:ext cx="1012874" cy="735004"/>
                  </a:xfrm>
                  <a:prstGeom prst="rect">
                    <a:avLst/>
                  </a:prstGeom>
                  <a:noFill/>
                </p:spPr>
                <p:txBody>
                  <a:bodyPr spcFirstLastPara="1" wrap="none" numCol="1">
                    <a:prstTxWarp prst="textArchUp">
                      <a:avLst>
                        <a:gd name="adj" fmla="val 11128279"/>
                      </a:avLst>
                    </a:prstTxWarp>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US" sz="500" dirty="0">
                        <a:ln w="12700">
                          <a:noFill/>
                          <a:prstDash val="solid"/>
                        </a:ln>
                        <a:solidFill>
                          <a:prstClr val="black"/>
                        </a:solidFill>
                        <a:ea typeface="ＭＳ Ｐゴシック" charset="0"/>
                        <a:cs typeface="Arial" panose="020B0604020202020204" pitchFamily="34" charset="0"/>
                      </a:rPr>
                      <a:t>CMV Promoter</a:t>
                    </a:r>
                  </a:p>
                </p:txBody>
              </p:sp>
              <p:sp>
                <p:nvSpPr>
                  <p:cNvPr id="89" name="Rectangle 88"/>
                  <p:cNvSpPr/>
                  <p:nvPr/>
                </p:nvSpPr>
                <p:spPr>
                  <a:xfrm rot="16519805">
                    <a:off x="3285727" y="1580487"/>
                    <a:ext cx="864339" cy="782835"/>
                  </a:xfrm>
                  <a:prstGeom prst="rect">
                    <a:avLst/>
                  </a:prstGeom>
                  <a:noFill/>
                </p:spPr>
                <p:txBody>
                  <a:bodyPr spcFirstLastPara="1" wrap="none" numCol="1">
                    <a:prstTxWarp prst="textArchDown">
                      <a:avLst/>
                    </a:prstTxWarp>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US" sz="500" dirty="0">
                        <a:ln w="12700">
                          <a:noFill/>
                          <a:prstDash val="solid"/>
                        </a:ln>
                        <a:solidFill>
                          <a:prstClr val="black"/>
                        </a:solidFill>
                        <a:ea typeface="ＭＳ Ｐゴシック" charset="0"/>
                        <a:cs typeface="Arial" panose="020B0604020202020204" pitchFamily="34" charset="0"/>
                      </a:rPr>
                      <a:t>huGM-CSF2</a:t>
                    </a:r>
                  </a:p>
                </p:txBody>
              </p:sp>
              <p:sp>
                <p:nvSpPr>
                  <p:cNvPr id="90" name="Rectangle 89"/>
                  <p:cNvSpPr/>
                  <p:nvPr/>
                </p:nvSpPr>
                <p:spPr>
                  <a:xfrm rot="20517075">
                    <a:off x="3088705" y="1699268"/>
                    <a:ext cx="864339" cy="743247"/>
                  </a:xfrm>
                  <a:prstGeom prst="rect">
                    <a:avLst/>
                  </a:prstGeom>
                  <a:noFill/>
                </p:spPr>
                <p:txBody>
                  <a:bodyPr spcFirstLastPara="1" wrap="none" numCol="1">
                    <a:prstTxWarp prst="textArchDown">
                      <a:avLst/>
                    </a:prstTxWarp>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US" sz="600" dirty="0">
                        <a:ln w="12700">
                          <a:noFill/>
                          <a:prstDash val="solid"/>
                        </a:ln>
                        <a:solidFill>
                          <a:prstClr val="black"/>
                        </a:solidFill>
                        <a:ea typeface="ＭＳ Ｐゴシック" charset="0"/>
                        <a:cs typeface="Arial" panose="020B0604020202020204" pitchFamily="34" charset="0"/>
                      </a:rPr>
                      <a:t>poly A</a:t>
                    </a:r>
                  </a:p>
                </p:txBody>
              </p:sp>
              <p:sp>
                <p:nvSpPr>
                  <p:cNvPr id="91" name="Rectangle 90"/>
                  <p:cNvSpPr/>
                  <p:nvPr/>
                </p:nvSpPr>
                <p:spPr>
                  <a:xfrm rot="19674762">
                    <a:off x="3194544" y="1754299"/>
                    <a:ext cx="864339" cy="743247"/>
                  </a:xfrm>
                  <a:prstGeom prst="rect">
                    <a:avLst/>
                  </a:prstGeom>
                  <a:noFill/>
                </p:spPr>
                <p:txBody>
                  <a:bodyPr spcFirstLastPara="1" wrap="none" numCol="1">
                    <a:prstTxWarp prst="textArchDown">
                      <a:avLst/>
                    </a:prstTxWarp>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US" sz="600" dirty="0">
                        <a:ln w="12700">
                          <a:noFill/>
                          <a:prstDash val="solid"/>
                        </a:ln>
                        <a:solidFill>
                          <a:prstClr val="black"/>
                        </a:solidFill>
                        <a:ea typeface="ＭＳ Ｐゴシック" charset="0"/>
                        <a:cs typeface="Arial" panose="020B0604020202020204" pitchFamily="34" charset="0"/>
                      </a:rPr>
                      <a:t>sh-Fur</a:t>
                    </a:r>
                  </a:p>
                </p:txBody>
              </p:sp>
              <p:sp>
                <p:nvSpPr>
                  <p:cNvPr id="92" name="Rectangle 91"/>
                  <p:cNvSpPr/>
                  <p:nvPr/>
                </p:nvSpPr>
                <p:spPr>
                  <a:xfrm rot="19351714">
                    <a:off x="3245341" y="1634713"/>
                    <a:ext cx="864339" cy="743247"/>
                  </a:xfrm>
                  <a:prstGeom prst="rect">
                    <a:avLst/>
                  </a:prstGeom>
                  <a:noFill/>
                </p:spPr>
                <p:txBody>
                  <a:bodyPr spcFirstLastPara="1" wrap="none" numCol="1">
                    <a:prstTxWarp prst="textArchDown">
                      <a:avLst/>
                    </a:prstTxWarp>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US" sz="600" dirty="0">
                        <a:ln w="12700">
                          <a:noFill/>
                          <a:prstDash val="solid"/>
                        </a:ln>
                        <a:solidFill>
                          <a:prstClr val="black"/>
                        </a:solidFill>
                        <a:ea typeface="ＭＳ Ｐゴシック" charset="0"/>
                        <a:cs typeface="Arial" panose="020B0604020202020204" pitchFamily="34" charset="0"/>
                      </a:rPr>
                      <a:t>2A</a:t>
                    </a:r>
                  </a:p>
                </p:txBody>
              </p:sp>
              <p:sp>
                <p:nvSpPr>
                  <p:cNvPr id="93" name="Arc 92"/>
                  <p:cNvSpPr/>
                  <p:nvPr/>
                </p:nvSpPr>
                <p:spPr>
                  <a:xfrm rot="18111128">
                    <a:off x="3802856" y="1459707"/>
                    <a:ext cx="217487" cy="285750"/>
                  </a:xfrm>
                  <a:prstGeom prst="arc">
                    <a:avLst>
                      <a:gd name="adj1" fmla="val 17977463"/>
                      <a:gd name="adj2" fmla="val 0"/>
                    </a:avLst>
                  </a:prstGeom>
                  <a:noFill/>
                  <a:ln w="28575" cap="flat" cmpd="sng" algn="ctr">
                    <a:solidFill>
                      <a:srgbClr val="FF0000"/>
                    </a:solidFill>
                    <a:prstDash val="solid"/>
                  </a:ln>
                  <a:effectLst/>
                </p:spPr>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94" name="Arc 93"/>
                  <p:cNvSpPr/>
                  <p:nvPr/>
                </p:nvSpPr>
                <p:spPr>
                  <a:xfrm rot="1984450">
                    <a:off x="3798887" y="2154238"/>
                    <a:ext cx="217488" cy="285750"/>
                  </a:xfrm>
                  <a:prstGeom prst="arc">
                    <a:avLst>
                      <a:gd name="adj1" fmla="val 17977463"/>
                      <a:gd name="adj2" fmla="val 0"/>
                    </a:avLst>
                  </a:prstGeom>
                  <a:noFill/>
                  <a:ln w="28575" cap="flat" cmpd="sng" algn="ctr">
                    <a:solidFill>
                      <a:srgbClr val="509361"/>
                    </a:solidFill>
                    <a:prstDash val="solid"/>
                  </a:ln>
                  <a:effectLst/>
                </p:spPr>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95" name="Arc 94"/>
                  <p:cNvSpPr/>
                  <p:nvPr/>
                </p:nvSpPr>
                <p:spPr>
                  <a:xfrm rot="4927626">
                    <a:off x="2878137" y="1309688"/>
                    <a:ext cx="1271587" cy="1271588"/>
                  </a:xfrm>
                  <a:prstGeom prst="arc">
                    <a:avLst>
                      <a:gd name="adj1" fmla="val 19637058"/>
                      <a:gd name="adj2" fmla="val 20602550"/>
                    </a:avLst>
                  </a:prstGeom>
                  <a:noFill/>
                  <a:ln w="53975" cap="flat" cmpd="sng" algn="ctr">
                    <a:solidFill>
                      <a:srgbClr val="509361"/>
                    </a:solidFill>
                    <a:prstDash val="solid"/>
                  </a:ln>
                  <a:effectLst/>
                </p:spPr>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solidFill>
                        <a:prstClr val="white"/>
                      </a:solidFill>
                      <a:latin typeface="Arial" panose="020B0604020202020204" pitchFamily="34" charset="0"/>
                      <a:cs typeface="Arial" panose="020B0604020202020204" pitchFamily="34" charset="0"/>
                    </a:endParaRPr>
                  </a:p>
                </p:txBody>
              </p:sp>
              <p:cxnSp>
                <p:nvCxnSpPr>
                  <p:cNvPr id="96" name="Straight Connector 95"/>
                  <p:cNvCxnSpPr/>
                  <p:nvPr/>
                </p:nvCxnSpPr>
                <p:spPr>
                  <a:xfrm>
                    <a:off x="3606800" y="2468563"/>
                    <a:ext cx="33337" cy="122237"/>
                  </a:xfrm>
                  <a:prstGeom prst="line">
                    <a:avLst/>
                  </a:prstGeom>
                  <a:noFill/>
                  <a:ln w="12700" cap="flat" cmpd="sng" algn="ctr">
                    <a:solidFill>
                      <a:sysClr val="windowText" lastClr="000000"/>
                    </a:solidFill>
                    <a:prstDash val="solid"/>
                  </a:ln>
                  <a:effectLst/>
                </p:spPr>
              </p:cxnSp>
              <p:sp>
                <p:nvSpPr>
                  <p:cNvPr id="97" name="Arc 96"/>
                  <p:cNvSpPr/>
                  <p:nvPr/>
                </p:nvSpPr>
                <p:spPr>
                  <a:xfrm rot="5400000">
                    <a:off x="2856706" y="1329531"/>
                    <a:ext cx="1271588" cy="1273175"/>
                  </a:xfrm>
                  <a:prstGeom prst="arc">
                    <a:avLst>
                      <a:gd name="adj1" fmla="val 20029135"/>
                      <a:gd name="adj2" fmla="val 20840380"/>
                    </a:avLst>
                  </a:prstGeom>
                  <a:noFill/>
                  <a:ln w="28575" cap="flat" cmpd="sng" algn="ctr">
                    <a:solidFill>
                      <a:srgbClr val="FF0000"/>
                    </a:solidFill>
                    <a:prstDash val="solid"/>
                  </a:ln>
                  <a:effectLst/>
                </p:spPr>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solidFill>
                        <a:prstClr val="white"/>
                      </a:solidFill>
                      <a:latin typeface="Arial" panose="020B0604020202020204" pitchFamily="34" charset="0"/>
                      <a:cs typeface="Arial" panose="020B0604020202020204" pitchFamily="34" charset="0"/>
                    </a:endParaRPr>
                  </a:p>
                </p:txBody>
              </p:sp>
            </p:grpSp>
          </p:grpSp>
          <p:sp>
            <p:nvSpPr>
              <p:cNvPr id="29" name="TextBox 36"/>
              <p:cNvSpPr txBox="1">
                <a:spLocks noChangeArrowheads="1"/>
              </p:cNvSpPr>
              <p:nvPr/>
            </p:nvSpPr>
            <p:spPr bwMode="auto">
              <a:xfrm>
                <a:off x="4846117" y="3322636"/>
                <a:ext cx="434694" cy="246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0" tIns="45711" rIns="91420" bIns="45711">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000" b="1" dirty="0">
                    <a:solidFill>
                      <a:srgbClr val="000000"/>
                    </a:solidFill>
                    <a:cs typeface="Arial" panose="020B0604020202020204" pitchFamily="34" charset="0"/>
                  </a:rPr>
                  <a:t>CTL</a:t>
                </a:r>
              </a:p>
            </p:txBody>
          </p:sp>
          <p:grpSp>
            <p:nvGrpSpPr>
              <p:cNvPr id="30" name="Group 29"/>
              <p:cNvGrpSpPr>
                <a:grpSpLocks/>
              </p:cNvGrpSpPr>
              <p:nvPr/>
            </p:nvGrpSpPr>
            <p:grpSpPr bwMode="auto">
              <a:xfrm>
                <a:off x="1967012" y="2311401"/>
                <a:ext cx="344966" cy="304800"/>
                <a:chOff x="6575085" y="1041400"/>
                <a:chExt cx="1566721" cy="1384300"/>
              </a:xfrm>
            </p:grpSpPr>
            <p:sp>
              <p:nvSpPr>
                <p:cNvPr id="62" name="Oval 61"/>
                <p:cNvSpPr/>
                <p:nvPr/>
              </p:nvSpPr>
              <p:spPr>
                <a:xfrm>
                  <a:off x="6661150" y="1041400"/>
                  <a:ext cx="1384300" cy="1384300"/>
                </a:xfrm>
                <a:prstGeom prst="ellipse">
                  <a:avLst/>
                </a:prstGeom>
                <a:noFill/>
                <a:ln w="28575" cap="flat" cmpd="sng" algn="ctr">
                  <a:solidFill>
                    <a:sysClr val="windowText" lastClr="000000">
                      <a:lumMod val="50000"/>
                      <a:lumOff val="50000"/>
                    </a:sysClr>
                  </a:solidFill>
                  <a:prstDash val="solid"/>
                </a:ln>
                <a:effectLst/>
              </p:spPr>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63" name="TextBox 234"/>
                <p:cNvSpPr txBox="1">
                  <a:spLocks noChangeArrowheads="1"/>
                </p:cNvSpPr>
                <p:nvPr/>
              </p:nvSpPr>
              <p:spPr bwMode="auto">
                <a:xfrm>
                  <a:off x="6575085" y="1351323"/>
                  <a:ext cx="1566721" cy="838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US" altLang="en-US" sz="600" b="1" dirty="0">
                      <a:solidFill>
                        <a:prstClr val="black"/>
                      </a:solidFill>
                      <a:cs typeface="Arial" panose="020B0604020202020204" pitchFamily="34" charset="0"/>
                    </a:rPr>
                    <a:t>Vigil</a:t>
                  </a:r>
                </a:p>
              </p:txBody>
            </p:sp>
            <p:sp>
              <p:nvSpPr>
                <p:cNvPr id="64" name="Arc 63"/>
                <p:cNvSpPr/>
                <p:nvPr/>
              </p:nvSpPr>
              <p:spPr>
                <a:xfrm rot="8886415">
                  <a:off x="6711617" y="1106287"/>
                  <a:ext cx="1276154" cy="1268942"/>
                </a:xfrm>
                <a:prstGeom prst="arc">
                  <a:avLst>
                    <a:gd name="adj1" fmla="val 18428396"/>
                    <a:gd name="adj2" fmla="val 20840380"/>
                  </a:avLst>
                </a:prstGeom>
                <a:noFill/>
                <a:ln w="28575" cap="flat" cmpd="sng" algn="ctr">
                  <a:solidFill>
                    <a:srgbClr val="FF0000"/>
                  </a:solidFill>
                  <a:prstDash val="solid"/>
                </a:ln>
                <a:effectLst/>
              </p:spPr>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65" name="Arc 64"/>
                <p:cNvSpPr/>
                <p:nvPr/>
              </p:nvSpPr>
              <p:spPr>
                <a:xfrm rot="7843602">
                  <a:off x="6863023" y="1964267"/>
                  <a:ext cx="216297" cy="288396"/>
                </a:xfrm>
                <a:prstGeom prst="arc">
                  <a:avLst>
                    <a:gd name="adj1" fmla="val 17977463"/>
                    <a:gd name="adj2" fmla="val 0"/>
                  </a:avLst>
                </a:prstGeom>
                <a:noFill/>
                <a:ln w="28575" cap="flat" cmpd="sng" algn="ctr">
                  <a:solidFill>
                    <a:srgbClr val="FF0000"/>
                  </a:solidFill>
                  <a:prstDash val="solid"/>
                </a:ln>
                <a:effectLst/>
              </p:spPr>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66" name="Arc 65"/>
                <p:cNvSpPr/>
                <p:nvPr/>
              </p:nvSpPr>
              <p:spPr>
                <a:xfrm rot="14942552">
                  <a:off x="6718829" y="1084659"/>
                  <a:ext cx="1268942" cy="1268942"/>
                </a:xfrm>
                <a:prstGeom prst="arc">
                  <a:avLst>
                    <a:gd name="adj1" fmla="val 17479826"/>
                    <a:gd name="adj2" fmla="val 20840380"/>
                  </a:avLst>
                </a:prstGeom>
                <a:noFill/>
                <a:ln w="28575" cap="flat" cmpd="sng" algn="ctr">
                  <a:solidFill>
                    <a:srgbClr val="FF0000"/>
                  </a:solidFill>
                  <a:prstDash val="solid"/>
                </a:ln>
                <a:effectLst/>
              </p:spPr>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67" name="Arc 66"/>
                <p:cNvSpPr/>
                <p:nvPr/>
              </p:nvSpPr>
              <p:spPr>
                <a:xfrm rot="354019" flipH="1">
                  <a:off x="6711617" y="1596560"/>
                  <a:ext cx="223509" cy="288396"/>
                </a:xfrm>
                <a:prstGeom prst="arc">
                  <a:avLst>
                    <a:gd name="adj1" fmla="val 17977463"/>
                    <a:gd name="adj2" fmla="val 0"/>
                  </a:avLst>
                </a:prstGeom>
                <a:noFill/>
                <a:ln w="28575" cap="flat" cmpd="sng" algn="ctr">
                  <a:solidFill>
                    <a:srgbClr val="FF0000"/>
                  </a:solidFill>
                  <a:prstDash val="solid"/>
                </a:ln>
                <a:effectLst/>
              </p:spPr>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68" name="Arc 67"/>
                <p:cNvSpPr/>
                <p:nvPr/>
              </p:nvSpPr>
              <p:spPr>
                <a:xfrm rot="20699333">
                  <a:off x="6711617" y="1084659"/>
                  <a:ext cx="1268942" cy="1268942"/>
                </a:xfrm>
                <a:prstGeom prst="arc">
                  <a:avLst>
                    <a:gd name="adj1" fmla="val 17479826"/>
                    <a:gd name="adj2" fmla="val 19991159"/>
                  </a:avLst>
                </a:prstGeom>
                <a:noFill/>
                <a:ln w="28575" cap="flat" cmpd="sng" algn="ctr">
                  <a:solidFill>
                    <a:srgbClr val="FF0000"/>
                  </a:solidFill>
                  <a:prstDash val="solid"/>
                </a:ln>
                <a:effectLst/>
              </p:spPr>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69" name="Arc 68"/>
                <p:cNvSpPr/>
                <p:nvPr/>
              </p:nvSpPr>
              <p:spPr>
                <a:xfrm rot="3166650">
                  <a:off x="6726037" y="1099079"/>
                  <a:ext cx="1268942" cy="1268942"/>
                </a:xfrm>
                <a:prstGeom prst="arc">
                  <a:avLst>
                    <a:gd name="adj1" fmla="val 17479826"/>
                    <a:gd name="adj2" fmla="val 20840380"/>
                  </a:avLst>
                </a:prstGeom>
                <a:noFill/>
                <a:ln w="28575" cap="flat" cmpd="sng" algn="ctr">
                  <a:solidFill>
                    <a:srgbClr val="509361"/>
                  </a:solidFill>
                  <a:prstDash val="solid"/>
                </a:ln>
                <a:effectLst/>
              </p:spPr>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70" name="Arc 69"/>
                <p:cNvSpPr/>
                <p:nvPr/>
              </p:nvSpPr>
              <p:spPr>
                <a:xfrm rot="18111128">
                  <a:off x="7648903" y="1243277"/>
                  <a:ext cx="216297" cy="288396"/>
                </a:xfrm>
                <a:prstGeom prst="arc">
                  <a:avLst>
                    <a:gd name="adj1" fmla="val 17977463"/>
                    <a:gd name="adj2" fmla="val 0"/>
                  </a:avLst>
                </a:prstGeom>
                <a:noFill/>
                <a:ln w="28575" cap="flat" cmpd="sng" algn="ctr">
                  <a:solidFill>
                    <a:srgbClr val="FF0000"/>
                  </a:solidFill>
                  <a:prstDash val="solid"/>
                </a:ln>
                <a:effectLst/>
              </p:spPr>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71" name="Arc 70"/>
                <p:cNvSpPr/>
                <p:nvPr/>
              </p:nvSpPr>
              <p:spPr>
                <a:xfrm rot="1984450">
                  <a:off x="7648903" y="1935427"/>
                  <a:ext cx="216297" cy="288396"/>
                </a:xfrm>
                <a:prstGeom prst="arc">
                  <a:avLst>
                    <a:gd name="adj1" fmla="val 17977463"/>
                    <a:gd name="adj2" fmla="val 0"/>
                  </a:avLst>
                </a:prstGeom>
                <a:noFill/>
                <a:ln w="28575" cap="flat" cmpd="sng" algn="ctr">
                  <a:solidFill>
                    <a:srgbClr val="51D657"/>
                  </a:solidFill>
                  <a:prstDash val="solid"/>
                </a:ln>
                <a:effectLst/>
              </p:spPr>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72" name="Arc 71"/>
                <p:cNvSpPr/>
                <p:nvPr/>
              </p:nvSpPr>
              <p:spPr>
                <a:xfrm rot="3562986">
                  <a:off x="6718829" y="1113499"/>
                  <a:ext cx="1268942" cy="1268942"/>
                </a:xfrm>
                <a:prstGeom prst="arc">
                  <a:avLst>
                    <a:gd name="adj1" fmla="val 20540862"/>
                    <a:gd name="adj2" fmla="val 20840380"/>
                  </a:avLst>
                </a:prstGeom>
                <a:noFill/>
                <a:ln w="28575" cap="flat" cmpd="sng" algn="ctr">
                  <a:solidFill>
                    <a:srgbClr val="51D657"/>
                  </a:solidFill>
                  <a:prstDash val="solid"/>
                </a:ln>
                <a:effectLst/>
              </p:spPr>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73" name="Arc 72"/>
                <p:cNvSpPr/>
                <p:nvPr/>
              </p:nvSpPr>
              <p:spPr>
                <a:xfrm rot="4927626">
                  <a:off x="6722431" y="1095473"/>
                  <a:ext cx="1276154" cy="1268942"/>
                </a:xfrm>
                <a:prstGeom prst="arc">
                  <a:avLst>
                    <a:gd name="adj1" fmla="val 19637058"/>
                    <a:gd name="adj2" fmla="val 20602550"/>
                  </a:avLst>
                </a:prstGeom>
                <a:noFill/>
                <a:ln w="53975" cap="flat" cmpd="sng" algn="ctr">
                  <a:solidFill>
                    <a:srgbClr val="509361"/>
                  </a:solidFill>
                  <a:prstDash val="solid"/>
                </a:ln>
                <a:effectLst/>
              </p:spPr>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74" name="Arc 73"/>
                <p:cNvSpPr/>
                <p:nvPr/>
              </p:nvSpPr>
              <p:spPr>
                <a:xfrm rot="5400000">
                  <a:off x="6700803" y="1117105"/>
                  <a:ext cx="1276149" cy="1268942"/>
                </a:xfrm>
                <a:prstGeom prst="arc">
                  <a:avLst>
                    <a:gd name="adj1" fmla="val 20029135"/>
                    <a:gd name="adj2" fmla="val 20840380"/>
                  </a:avLst>
                </a:prstGeom>
                <a:noFill/>
                <a:ln w="28575" cap="flat" cmpd="sng" algn="ctr">
                  <a:solidFill>
                    <a:srgbClr val="FF0000"/>
                  </a:solidFill>
                  <a:prstDash val="solid"/>
                </a:ln>
                <a:effectLst/>
              </p:spPr>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solidFill>
                      <a:prstClr val="white"/>
                    </a:solidFill>
                    <a:latin typeface="Arial" panose="020B0604020202020204" pitchFamily="34" charset="0"/>
                    <a:cs typeface="Arial" panose="020B0604020202020204" pitchFamily="34" charset="0"/>
                  </a:endParaRPr>
                </a:p>
              </p:txBody>
            </p:sp>
          </p:grpSp>
          <p:sp>
            <p:nvSpPr>
              <p:cNvPr id="31" name="TextBox 42"/>
              <p:cNvSpPr txBox="1">
                <a:spLocks noChangeArrowheads="1"/>
              </p:cNvSpPr>
              <p:nvPr/>
            </p:nvSpPr>
            <p:spPr bwMode="auto">
              <a:xfrm>
                <a:off x="1119187" y="2578101"/>
                <a:ext cx="830636" cy="246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0" tIns="45711" rIns="91420" bIns="45711">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000" b="1" dirty="0">
                    <a:solidFill>
                      <a:srgbClr val="000000"/>
                    </a:solidFill>
                    <a:cs typeface="Arial" panose="020B0604020202020204" pitchFamily="34" charset="0"/>
                  </a:rPr>
                  <a:t>Tumor cell</a:t>
                </a:r>
              </a:p>
            </p:txBody>
          </p:sp>
          <p:sp>
            <p:nvSpPr>
              <p:cNvPr id="32" name="Arc 31"/>
              <p:cNvSpPr/>
              <p:nvPr/>
            </p:nvSpPr>
            <p:spPr>
              <a:xfrm>
                <a:off x="2008189" y="1828801"/>
                <a:ext cx="1317625" cy="685800"/>
              </a:xfrm>
              <a:prstGeom prst="arc">
                <a:avLst>
                  <a:gd name="adj1" fmla="val 12294286"/>
                  <a:gd name="adj2" fmla="val 0"/>
                </a:avLst>
              </a:prstGeom>
              <a:noFill/>
              <a:ln w="50800" cap="flat" cmpd="sng" algn="ctr">
                <a:solidFill>
                  <a:srgbClr val="509361"/>
                </a:solidFill>
                <a:prstDash val="solid"/>
                <a:round/>
                <a:tailEnd type="triangle" w="med" len="sm"/>
              </a:ln>
              <a:effectLst/>
            </p:spPr>
            <p:txBody>
              <a:bodyPr lIns="91420" tIns="45711" rIns="91420" bIns="45711" anchor="ctr"/>
              <a:lstStyle>
                <a:defPPr>
                  <a:defRPr lang="en-US"/>
                </a:defPPr>
                <a:lvl1pPr algn="l" defTabSz="457200" rtl="0" fontAlgn="base">
                  <a:spcBef>
                    <a:spcPct val="0"/>
                  </a:spcBef>
                  <a:spcAft>
                    <a:spcPct val="0"/>
                  </a:spcAft>
                  <a:defRPr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mn-lt"/>
                    <a:ea typeface="+mn-ea"/>
                    <a:cs typeface="+mn-cs"/>
                  </a:defRPr>
                </a:lvl2pPr>
                <a:lvl3pPr marL="914400" algn="l" defTabSz="457200" rtl="0" fontAlgn="base">
                  <a:spcBef>
                    <a:spcPct val="0"/>
                  </a:spcBef>
                  <a:spcAft>
                    <a:spcPct val="0"/>
                  </a:spcAft>
                  <a:defRPr kern="1200">
                    <a:solidFill>
                      <a:schemeClr val="tx1"/>
                    </a:solidFill>
                    <a:latin typeface="+mn-lt"/>
                    <a:ea typeface="+mn-ea"/>
                    <a:cs typeface="+mn-cs"/>
                  </a:defRPr>
                </a:lvl3pPr>
                <a:lvl4pPr marL="1371600" algn="l" defTabSz="457200" rtl="0" fontAlgn="base">
                  <a:spcBef>
                    <a:spcPct val="0"/>
                  </a:spcBef>
                  <a:spcAft>
                    <a:spcPct val="0"/>
                  </a:spcAft>
                  <a:defRPr kern="1200">
                    <a:solidFill>
                      <a:schemeClr val="tx1"/>
                    </a:solidFill>
                    <a:latin typeface="+mn-lt"/>
                    <a:ea typeface="+mn-ea"/>
                    <a:cs typeface="+mn-cs"/>
                  </a:defRPr>
                </a:lvl4pPr>
                <a:lvl5pPr marL="1828800" algn="l" defTabSz="457200"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defRPr/>
                </a:pPr>
                <a:endParaRPr lang="en-US">
                  <a:solidFill>
                    <a:prstClr val="black"/>
                  </a:solidFill>
                  <a:latin typeface="Arial" panose="020B0604020202020204" pitchFamily="34" charset="0"/>
                  <a:cs typeface="Arial" panose="020B0604020202020204" pitchFamily="34" charset="0"/>
                </a:endParaRPr>
              </a:p>
            </p:txBody>
          </p:sp>
          <p:cxnSp>
            <p:nvCxnSpPr>
              <p:cNvPr id="33" name="Straight Arrow Connector 32"/>
              <p:cNvCxnSpPr/>
              <p:nvPr/>
            </p:nvCxnSpPr>
            <p:spPr bwMode="auto">
              <a:xfrm flipV="1">
                <a:off x="2443114" y="1525711"/>
                <a:ext cx="0" cy="168275"/>
              </a:xfrm>
              <a:prstGeom prst="straightConnector1">
                <a:avLst/>
              </a:prstGeom>
              <a:noFill/>
              <a:ln w="25400" cap="flat" cmpd="sng" algn="ctr">
                <a:solidFill>
                  <a:sysClr val="window" lastClr="FFFFFF"/>
                </a:solidFill>
                <a:prstDash val="solid"/>
                <a:bevel/>
                <a:tailEnd type="triangle"/>
              </a:ln>
              <a:effectLst/>
            </p:spPr>
          </p:cxnSp>
          <p:sp>
            <p:nvSpPr>
              <p:cNvPr id="34" name="Arc 33"/>
              <p:cNvSpPr/>
              <p:nvPr/>
            </p:nvSpPr>
            <p:spPr>
              <a:xfrm>
                <a:off x="2141539" y="2370138"/>
                <a:ext cx="1125537" cy="762000"/>
              </a:xfrm>
              <a:prstGeom prst="arc">
                <a:avLst>
                  <a:gd name="adj1" fmla="val 1268116"/>
                  <a:gd name="adj2" fmla="val 9727884"/>
                </a:avLst>
              </a:prstGeom>
              <a:noFill/>
              <a:ln w="50800" cap="flat" cmpd="sng" algn="ctr">
                <a:solidFill>
                  <a:sysClr val="windowText" lastClr="000000"/>
                </a:solidFill>
                <a:prstDash val="solid"/>
                <a:round/>
                <a:headEnd type="triangle" w="med" len="sm"/>
                <a:tailEnd type="none" w="med" len="sm"/>
              </a:ln>
              <a:effectLst/>
            </p:spPr>
            <p:txBody>
              <a:bodyPr lIns="91420" tIns="45711" rIns="91420" bIns="45711" anchor="ctr"/>
              <a:lstStyle>
                <a:defPPr>
                  <a:defRPr lang="en-US"/>
                </a:defPPr>
                <a:lvl1pPr algn="l" defTabSz="457200" rtl="0" fontAlgn="base">
                  <a:spcBef>
                    <a:spcPct val="0"/>
                  </a:spcBef>
                  <a:spcAft>
                    <a:spcPct val="0"/>
                  </a:spcAft>
                  <a:defRPr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mn-lt"/>
                    <a:ea typeface="+mn-ea"/>
                    <a:cs typeface="+mn-cs"/>
                  </a:defRPr>
                </a:lvl2pPr>
                <a:lvl3pPr marL="914400" algn="l" defTabSz="457200" rtl="0" fontAlgn="base">
                  <a:spcBef>
                    <a:spcPct val="0"/>
                  </a:spcBef>
                  <a:spcAft>
                    <a:spcPct val="0"/>
                  </a:spcAft>
                  <a:defRPr kern="1200">
                    <a:solidFill>
                      <a:schemeClr val="tx1"/>
                    </a:solidFill>
                    <a:latin typeface="+mn-lt"/>
                    <a:ea typeface="+mn-ea"/>
                    <a:cs typeface="+mn-cs"/>
                  </a:defRPr>
                </a:lvl3pPr>
                <a:lvl4pPr marL="1371600" algn="l" defTabSz="457200" rtl="0" fontAlgn="base">
                  <a:spcBef>
                    <a:spcPct val="0"/>
                  </a:spcBef>
                  <a:spcAft>
                    <a:spcPct val="0"/>
                  </a:spcAft>
                  <a:defRPr kern="1200">
                    <a:solidFill>
                      <a:schemeClr val="tx1"/>
                    </a:solidFill>
                    <a:latin typeface="+mn-lt"/>
                    <a:ea typeface="+mn-ea"/>
                    <a:cs typeface="+mn-cs"/>
                  </a:defRPr>
                </a:lvl4pPr>
                <a:lvl5pPr marL="1828800" algn="l" defTabSz="457200"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defRPr/>
                </a:pPr>
                <a:endParaRPr lang="en-US">
                  <a:solidFill>
                    <a:prstClr val="black"/>
                  </a:solidFill>
                  <a:latin typeface="Arial" panose="020B0604020202020204" pitchFamily="34" charset="0"/>
                  <a:cs typeface="Arial" panose="020B0604020202020204" pitchFamily="34" charset="0"/>
                </a:endParaRPr>
              </a:p>
            </p:txBody>
          </p:sp>
          <p:sp>
            <p:nvSpPr>
              <p:cNvPr id="35" name="TextBox 22"/>
              <p:cNvSpPr txBox="1">
                <a:spLocks noChangeArrowheads="1"/>
              </p:cNvSpPr>
              <p:nvPr/>
            </p:nvSpPr>
            <p:spPr bwMode="auto">
              <a:xfrm>
                <a:off x="1490850" y="3202317"/>
                <a:ext cx="701262" cy="272395"/>
              </a:xfrm>
              <a:prstGeom prst="roundRect">
                <a:avLst/>
              </a:prstGeom>
              <a:solidFill>
                <a:srgbClr val="1C80E0"/>
              </a:solidFill>
              <a:ln w="9525">
                <a:solidFill>
                  <a:srgbClr val="000000"/>
                </a:solidFill>
                <a:miter lim="800000"/>
                <a:headEnd/>
                <a:tailEnd/>
              </a:ln>
              <a:extLst/>
            </p:spPr>
            <p:txBody>
              <a:bodyPr wrap="none" lIns="91420" tIns="45711" rIns="91420" bIns="45711">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000" b="1" dirty="0">
                    <a:solidFill>
                      <a:prstClr val="white"/>
                    </a:solidFill>
                    <a:cs typeface="Arial" panose="020B0604020202020204" pitchFamily="34" charset="0"/>
                  </a:rPr>
                  <a:t> TGF</a:t>
                </a:r>
                <a:r>
                  <a:rPr lang="el-GR" sz="1000" b="1" dirty="0">
                    <a:solidFill>
                      <a:prstClr val="white"/>
                    </a:solidFill>
                    <a:cs typeface="Arial" panose="020B0604020202020204" pitchFamily="34" charset="0"/>
                  </a:rPr>
                  <a:t>β</a:t>
                </a:r>
                <a:r>
                  <a:rPr lang="en-US" sz="1000" b="1" baseline="-25000" dirty="0">
                    <a:solidFill>
                      <a:prstClr val="white"/>
                    </a:solidFill>
                    <a:cs typeface="Arial" panose="020B0604020202020204" pitchFamily="34" charset="0"/>
                  </a:rPr>
                  <a:t>1,2</a:t>
                </a:r>
              </a:p>
            </p:txBody>
          </p:sp>
          <p:grpSp>
            <p:nvGrpSpPr>
              <p:cNvPr id="36" name="Group 35"/>
              <p:cNvGrpSpPr>
                <a:grpSpLocks/>
              </p:cNvGrpSpPr>
              <p:nvPr/>
            </p:nvGrpSpPr>
            <p:grpSpPr bwMode="auto">
              <a:xfrm rot="2867740">
                <a:off x="2335900" y="3334577"/>
                <a:ext cx="262467" cy="263525"/>
                <a:chOff x="4957226" y="2184930"/>
                <a:chExt cx="262467" cy="262467"/>
              </a:xfrm>
            </p:grpSpPr>
            <p:cxnSp>
              <p:nvCxnSpPr>
                <p:cNvPr id="60" name="Straight Connector 59"/>
                <p:cNvCxnSpPr/>
                <p:nvPr/>
              </p:nvCxnSpPr>
              <p:spPr>
                <a:xfrm>
                  <a:off x="5089049" y="2184930"/>
                  <a:ext cx="0" cy="262467"/>
                </a:xfrm>
                <a:prstGeom prst="line">
                  <a:avLst/>
                </a:prstGeom>
                <a:noFill/>
                <a:ln w="25400" cap="flat" cmpd="sng" algn="ctr">
                  <a:solidFill>
                    <a:sysClr val="windowText" lastClr="000000"/>
                  </a:solidFill>
                  <a:prstDash val="solid"/>
                </a:ln>
                <a:effectLst/>
              </p:spPr>
            </p:cxnSp>
            <p:cxnSp>
              <p:nvCxnSpPr>
                <p:cNvPr id="61" name="Straight Connector 60"/>
                <p:cNvCxnSpPr/>
                <p:nvPr/>
              </p:nvCxnSpPr>
              <p:spPr>
                <a:xfrm rot="16200000">
                  <a:off x="5088460" y="2184400"/>
                  <a:ext cx="0" cy="262467"/>
                </a:xfrm>
                <a:prstGeom prst="line">
                  <a:avLst/>
                </a:prstGeom>
                <a:noFill/>
                <a:ln w="25400" cap="flat" cmpd="sng" algn="ctr">
                  <a:solidFill>
                    <a:sysClr val="windowText" lastClr="000000"/>
                  </a:solidFill>
                  <a:prstDash val="solid"/>
                </a:ln>
                <a:effectLst/>
              </p:spPr>
            </p:cxnSp>
          </p:grpSp>
          <p:pic>
            <p:nvPicPr>
              <p:cNvPr id="37" name="Picture 36" descr="dc.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82839" y="4259263"/>
                <a:ext cx="927100" cy="692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 name="TextBox 43"/>
              <p:cNvSpPr txBox="1">
                <a:spLocks noChangeArrowheads="1"/>
              </p:cNvSpPr>
              <p:nvPr/>
            </p:nvSpPr>
            <p:spPr bwMode="auto">
              <a:xfrm>
                <a:off x="2970212" y="4235453"/>
                <a:ext cx="356147" cy="246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0" tIns="45711" rIns="91420" bIns="45711">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000" b="1" dirty="0">
                    <a:solidFill>
                      <a:srgbClr val="000000"/>
                    </a:solidFill>
                    <a:cs typeface="Arial" panose="020B0604020202020204" pitchFamily="34" charset="0"/>
                  </a:rPr>
                  <a:t>Ag</a:t>
                </a:r>
              </a:p>
            </p:txBody>
          </p:sp>
          <p:sp>
            <p:nvSpPr>
              <p:cNvPr id="39" name="TextBox 43"/>
              <p:cNvSpPr txBox="1">
                <a:spLocks noChangeArrowheads="1"/>
              </p:cNvSpPr>
              <p:nvPr/>
            </p:nvSpPr>
            <p:spPr bwMode="auto">
              <a:xfrm>
                <a:off x="2281237" y="4489453"/>
                <a:ext cx="356147" cy="246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0" tIns="45711" rIns="91420" bIns="45711">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000" b="1" dirty="0">
                    <a:solidFill>
                      <a:srgbClr val="000000"/>
                    </a:solidFill>
                    <a:cs typeface="Arial" panose="020B0604020202020204" pitchFamily="34" charset="0"/>
                  </a:rPr>
                  <a:t>Ag</a:t>
                </a:r>
              </a:p>
            </p:txBody>
          </p:sp>
          <p:sp>
            <p:nvSpPr>
              <p:cNvPr id="40" name="TextBox 39"/>
              <p:cNvSpPr txBox="1">
                <a:spLocks noChangeArrowheads="1"/>
              </p:cNvSpPr>
              <p:nvPr/>
            </p:nvSpPr>
            <p:spPr bwMode="auto">
              <a:xfrm>
                <a:off x="2932113" y="4654553"/>
                <a:ext cx="356147" cy="246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0" tIns="45711" rIns="91420" bIns="45711">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000" b="1" dirty="0">
                    <a:solidFill>
                      <a:srgbClr val="000000"/>
                    </a:solidFill>
                    <a:cs typeface="Arial" panose="020B0604020202020204" pitchFamily="34" charset="0"/>
                  </a:rPr>
                  <a:t>Ag</a:t>
                </a:r>
              </a:p>
            </p:txBody>
          </p:sp>
          <p:pic>
            <p:nvPicPr>
              <p:cNvPr id="41" name="Picture 40" descr="dc.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00437" y="5043488"/>
                <a:ext cx="927100" cy="693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 name="TextBox 43"/>
              <p:cNvSpPr txBox="1">
                <a:spLocks noChangeArrowheads="1"/>
              </p:cNvSpPr>
              <p:nvPr/>
            </p:nvSpPr>
            <p:spPr bwMode="auto">
              <a:xfrm>
                <a:off x="4151312" y="5032378"/>
                <a:ext cx="356147" cy="246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0" tIns="45711" rIns="91420" bIns="45711">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000" b="1" dirty="0">
                    <a:solidFill>
                      <a:prstClr val="white">
                        <a:lumMod val="75000"/>
                      </a:prstClr>
                    </a:solidFill>
                    <a:cs typeface="Arial" panose="020B0604020202020204" pitchFamily="34" charset="0"/>
                  </a:rPr>
                  <a:t>Ag</a:t>
                </a:r>
              </a:p>
            </p:txBody>
          </p:sp>
          <p:sp>
            <p:nvSpPr>
              <p:cNvPr id="43" name="TextBox 42"/>
              <p:cNvSpPr txBox="1">
                <a:spLocks noChangeArrowheads="1"/>
              </p:cNvSpPr>
              <p:nvPr/>
            </p:nvSpPr>
            <p:spPr bwMode="auto">
              <a:xfrm>
                <a:off x="3381374" y="5283202"/>
                <a:ext cx="356147" cy="246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0" tIns="45711" rIns="91420" bIns="45711">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000" b="1" dirty="0">
                    <a:solidFill>
                      <a:prstClr val="white">
                        <a:lumMod val="75000"/>
                      </a:prstClr>
                    </a:solidFill>
                    <a:cs typeface="Arial" panose="020B0604020202020204" pitchFamily="34" charset="0"/>
                  </a:rPr>
                  <a:t>Ag</a:t>
                </a:r>
              </a:p>
            </p:txBody>
          </p:sp>
          <p:sp>
            <p:nvSpPr>
              <p:cNvPr id="44" name="TextBox 43"/>
              <p:cNvSpPr txBox="1">
                <a:spLocks noChangeArrowheads="1"/>
              </p:cNvSpPr>
              <p:nvPr/>
            </p:nvSpPr>
            <p:spPr bwMode="auto">
              <a:xfrm>
                <a:off x="4049712" y="5438778"/>
                <a:ext cx="356147" cy="246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0" tIns="45711" rIns="91420" bIns="45711">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000" b="1" dirty="0">
                    <a:solidFill>
                      <a:prstClr val="white">
                        <a:lumMod val="75000"/>
                      </a:prstClr>
                    </a:solidFill>
                    <a:cs typeface="Arial" panose="020B0604020202020204" pitchFamily="34" charset="0"/>
                  </a:rPr>
                  <a:t>Ag</a:t>
                </a:r>
              </a:p>
            </p:txBody>
          </p:sp>
          <p:pic>
            <p:nvPicPr>
              <p:cNvPr id="45" name="Picture 44" descr="TN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7474" y="5627688"/>
                <a:ext cx="292100" cy="29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 name="Picture 45" descr="TNr.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68674" y="5018088"/>
                <a:ext cx="292100" cy="29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 name="Picture 46" descr="ctlr.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30612" y="4764090"/>
                <a:ext cx="296862" cy="29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 name="Picture 47" descr="ctlr.p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27512" y="5272090"/>
                <a:ext cx="296862" cy="29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 name="Picture 48" descr="ctlr.pn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3503612" y="5526090"/>
                <a:ext cx="296862" cy="29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 name="TextBox 36"/>
              <p:cNvSpPr txBox="1">
                <a:spLocks noChangeArrowheads="1"/>
              </p:cNvSpPr>
              <p:nvPr/>
            </p:nvSpPr>
            <p:spPr bwMode="auto">
              <a:xfrm>
                <a:off x="4168774" y="5240339"/>
                <a:ext cx="484388" cy="246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0" tIns="45711" rIns="91420" bIns="45711">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000" b="1" dirty="0">
                    <a:solidFill>
                      <a:srgbClr val="000000"/>
                    </a:solidFill>
                    <a:cs typeface="Arial" panose="020B0604020202020204" pitchFamily="34" charset="0"/>
                  </a:rPr>
                  <a:t>CTLr</a:t>
                </a:r>
              </a:p>
            </p:txBody>
          </p:sp>
          <p:sp>
            <p:nvSpPr>
              <p:cNvPr id="51" name="TextBox 36"/>
              <p:cNvSpPr txBox="1">
                <a:spLocks noChangeArrowheads="1"/>
              </p:cNvSpPr>
              <p:nvPr/>
            </p:nvSpPr>
            <p:spPr bwMode="auto">
              <a:xfrm>
                <a:off x="3482974" y="4737103"/>
                <a:ext cx="484388" cy="246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0" tIns="45711" rIns="91420" bIns="45711">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000" b="1" dirty="0">
                    <a:solidFill>
                      <a:srgbClr val="000000"/>
                    </a:solidFill>
                    <a:cs typeface="Arial" panose="020B0604020202020204" pitchFamily="34" charset="0"/>
                  </a:rPr>
                  <a:t>CTLr</a:t>
                </a:r>
              </a:p>
            </p:txBody>
          </p:sp>
          <p:sp>
            <p:nvSpPr>
              <p:cNvPr id="52" name="TextBox 36"/>
              <p:cNvSpPr txBox="1">
                <a:spLocks noChangeArrowheads="1"/>
              </p:cNvSpPr>
              <p:nvPr/>
            </p:nvSpPr>
            <p:spPr bwMode="auto">
              <a:xfrm>
                <a:off x="3317876" y="5562603"/>
                <a:ext cx="484388" cy="246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0" tIns="45711" rIns="91420" bIns="45711">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000" b="1" dirty="0">
                    <a:solidFill>
                      <a:srgbClr val="000000"/>
                    </a:solidFill>
                    <a:cs typeface="Arial" panose="020B0604020202020204" pitchFamily="34" charset="0"/>
                  </a:rPr>
                  <a:t>CTLr</a:t>
                </a:r>
              </a:p>
            </p:txBody>
          </p:sp>
          <p:cxnSp>
            <p:nvCxnSpPr>
              <p:cNvPr id="53" name="Straight Connector 52"/>
              <p:cNvCxnSpPr>
                <a:endCxn id="18" idx="1"/>
              </p:cNvCxnSpPr>
              <p:nvPr/>
            </p:nvCxnSpPr>
            <p:spPr>
              <a:xfrm>
                <a:off x="1685924" y="1752601"/>
                <a:ext cx="336550" cy="611187"/>
              </a:xfrm>
              <a:prstGeom prst="line">
                <a:avLst/>
              </a:prstGeom>
              <a:noFill/>
              <a:ln w="15875" cap="flat" cmpd="sng" algn="ctr">
                <a:solidFill>
                  <a:sysClr val="window" lastClr="FFFFFF">
                    <a:lumMod val="50000"/>
                  </a:sysClr>
                </a:solidFill>
                <a:prstDash val="solid"/>
              </a:ln>
              <a:effectLst/>
            </p:spPr>
          </p:cxnSp>
          <p:cxnSp>
            <p:nvCxnSpPr>
              <p:cNvPr id="54" name="Straight Connector 53"/>
              <p:cNvCxnSpPr>
                <a:endCxn id="18" idx="2"/>
              </p:cNvCxnSpPr>
              <p:nvPr/>
            </p:nvCxnSpPr>
            <p:spPr>
              <a:xfrm>
                <a:off x="1336674" y="2540003"/>
                <a:ext cx="673100" cy="7937"/>
              </a:xfrm>
              <a:prstGeom prst="line">
                <a:avLst/>
              </a:prstGeom>
              <a:noFill/>
              <a:ln w="15875" cap="flat" cmpd="sng" algn="ctr">
                <a:solidFill>
                  <a:sysClr val="window" lastClr="FFFFFF">
                    <a:lumMod val="50000"/>
                  </a:sysClr>
                </a:solidFill>
                <a:prstDash val="solid"/>
              </a:ln>
              <a:effectLst/>
            </p:spPr>
          </p:cxnSp>
          <p:cxnSp>
            <p:nvCxnSpPr>
              <p:cNvPr id="55" name="Straight Connector 54"/>
              <p:cNvCxnSpPr/>
              <p:nvPr/>
            </p:nvCxnSpPr>
            <p:spPr>
              <a:xfrm flipV="1">
                <a:off x="2281239" y="2063751"/>
                <a:ext cx="52387" cy="36512"/>
              </a:xfrm>
              <a:prstGeom prst="line">
                <a:avLst/>
              </a:prstGeom>
              <a:noFill/>
              <a:ln w="9525" cap="flat" cmpd="sng" algn="ctr">
                <a:solidFill>
                  <a:sysClr val="windowText" lastClr="000000"/>
                </a:solidFill>
                <a:prstDash val="solid"/>
                <a:tailEnd type="stealth" w="med" len="sm"/>
              </a:ln>
              <a:effectLst/>
            </p:spPr>
          </p:cxnSp>
          <p:cxnSp>
            <p:nvCxnSpPr>
              <p:cNvPr id="56" name="Straight Connector 55"/>
              <p:cNvCxnSpPr/>
              <p:nvPr/>
            </p:nvCxnSpPr>
            <p:spPr>
              <a:xfrm flipV="1">
                <a:off x="2356382" y="2149475"/>
                <a:ext cx="52387" cy="36512"/>
              </a:xfrm>
              <a:prstGeom prst="line">
                <a:avLst/>
              </a:prstGeom>
              <a:noFill/>
              <a:ln w="9525" cap="flat" cmpd="sng" algn="ctr">
                <a:solidFill>
                  <a:sysClr val="windowText" lastClr="000000"/>
                </a:solidFill>
                <a:prstDash val="solid"/>
                <a:tailEnd type="stealth" w="med" len="sm"/>
              </a:ln>
              <a:effectLst/>
            </p:spPr>
          </p:cxnSp>
          <p:cxnSp>
            <p:nvCxnSpPr>
              <p:cNvPr id="57" name="Straight Connector 56"/>
              <p:cNvCxnSpPr/>
              <p:nvPr/>
            </p:nvCxnSpPr>
            <p:spPr>
              <a:xfrm flipV="1">
                <a:off x="2457985" y="2215089"/>
                <a:ext cx="52387" cy="36512"/>
              </a:xfrm>
              <a:prstGeom prst="line">
                <a:avLst/>
              </a:prstGeom>
              <a:noFill/>
              <a:ln w="9525" cap="flat" cmpd="sng" algn="ctr">
                <a:solidFill>
                  <a:sysClr val="windowText" lastClr="000000"/>
                </a:solidFill>
                <a:prstDash val="solid"/>
                <a:tailEnd type="stealth" w="med" len="sm"/>
              </a:ln>
              <a:effectLst/>
            </p:spPr>
          </p:cxnSp>
          <p:cxnSp>
            <p:nvCxnSpPr>
              <p:cNvPr id="58" name="Straight Connector 57"/>
              <p:cNvCxnSpPr>
                <a:cxnSpLocks noChangeShapeType="1"/>
              </p:cNvCxnSpPr>
              <p:nvPr/>
            </p:nvCxnSpPr>
            <p:spPr bwMode="auto">
              <a:xfrm>
                <a:off x="3390618" y="2922928"/>
                <a:ext cx="207963" cy="42862"/>
              </a:xfrm>
              <a:prstGeom prst="line">
                <a:avLst/>
              </a:prstGeom>
              <a:noFill/>
              <a:ln w="25400">
                <a:solidFill>
                  <a:srgbClr val="FF0000"/>
                </a:solidFill>
                <a:round/>
                <a:headEnd/>
                <a:tailEnd/>
              </a:ln>
              <a:extLst>
                <a:ext uri="{909E8E84-426E-40dd-AFC4-6F175D3DCCD1}">
                  <a14:hiddenFill xmlns="" xmlns:a14="http://schemas.microsoft.com/office/drawing/2010/main">
                    <a:noFill/>
                  </a14:hiddenFill>
                </a:ext>
              </a:extLst>
            </p:spPr>
          </p:cxnSp>
          <p:sp>
            <p:nvSpPr>
              <p:cNvPr id="59" name="Arc 58"/>
              <p:cNvSpPr/>
              <p:nvPr/>
            </p:nvSpPr>
            <p:spPr>
              <a:xfrm rot="14838241">
                <a:off x="4573143" y="3003537"/>
                <a:ext cx="812939" cy="576263"/>
              </a:xfrm>
              <a:prstGeom prst="arc">
                <a:avLst>
                  <a:gd name="adj1" fmla="val 1844708"/>
                  <a:gd name="adj2" fmla="val 5054855"/>
                </a:avLst>
              </a:prstGeom>
              <a:noFill/>
              <a:ln w="25400" cap="flat" cmpd="sng" algn="ctr">
                <a:solidFill>
                  <a:sysClr val="windowText" lastClr="000000"/>
                </a:solidFill>
                <a:prstDash val="solid"/>
                <a:headEnd type="triangle"/>
                <a:tailEnd type="none" w="med" len="med"/>
              </a:ln>
              <a:effectLst/>
            </p:spPr>
            <p:txBody>
              <a:bodyPr lIns="91420" tIns="45711" rIns="91420" bIns="45711" anchor="ctr"/>
              <a:lstStyle>
                <a:defPPr>
                  <a:defRPr lang="en-US"/>
                </a:defPPr>
                <a:lvl1pPr algn="l" defTabSz="457200" rtl="0" fontAlgn="base">
                  <a:spcBef>
                    <a:spcPct val="0"/>
                  </a:spcBef>
                  <a:spcAft>
                    <a:spcPct val="0"/>
                  </a:spcAft>
                  <a:defRPr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mn-lt"/>
                    <a:ea typeface="+mn-ea"/>
                    <a:cs typeface="+mn-cs"/>
                  </a:defRPr>
                </a:lvl2pPr>
                <a:lvl3pPr marL="914400" algn="l" defTabSz="457200" rtl="0" fontAlgn="base">
                  <a:spcBef>
                    <a:spcPct val="0"/>
                  </a:spcBef>
                  <a:spcAft>
                    <a:spcPct val="0"/>
                  </a:spcAft>
                  <a:defRPr kern="1200">
                    <a:solidFill>
                      <a:schemeClr val="tx1"/>
                    </a:solidFill>
                    <a:latin typeface="+mn-lt"/>
                    <a:ea typeface="+mn-ea"/>
                    <a:cs typeface="+mn-cs"/>
                  </a:defRPr>
                </a:lvl3pPr>
                <a:lvl4pPr marL="1371600" algn="l" defTabSz="457200" rtl="0" fontAlgn="base">
                  <a:spcBef>
                    <a:spcPct val="0"/>
                  </a:spcBef>
                  <a:spcAft>
                    <a:spcPct val="0"/>
                  </a:spcAft>
                  <a:defRPr kern="1200">
                    <a:solidFill>
                      <a:schemeClr val="tx1"/>
                    </a:solidFill>
                    <a:latin typeface="+mn-lt"/>
                    <a:ea typeface="+mn-ea"/>
                    <a:cs typeface="+mn-cs"/>
                  </a:defRPr>
                </a:lvl4pPr>
                <a:lvl5pPr marL="1828800" algn="l" defTabSz="457200"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defRPr/>
                </a:pPr>
                <a:endParaRPr lang="en-US">
                  <a:solidFill>
                    <a:prstClr val="black"/>
                  </a:solidFill>
                  <a:latin typeface="Arial" panose="020B0604020202020204" pitchFamily="34" charset="0"/>
                  <a:cs typeface="Arial" panose="020B0604020202020204" pitchFamily="34" charset="0"/>
                </a:endParaRPr>
              </a:p>
            </p:txBody>
          </p:sp>
        </p:grpSp>
        <p:pic>
          <p:nvPicPr>
            <p:cNvPr id="98" name="Picture 97" descr="dc.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17649" y="5666222"/>
              <a:ext cx="927100" cy="693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9" name="Picture 98" descr="TNr.png"/>
            <p:cNvPicPr>
              <a:picLocks noChangeAspect="1"/>
            </p:cNvPicPr>
            <p:nvPr/>
          </p:nvPicPr>
          <p:blipFill>
            <a:blip r:embed="rId3" cstate="email">
              <a:duotone>
                <a:prstClr val="black"/>
                <a:srgbClr val="ED7D31">
                  <a:tint val="45000"/>
                  <a:satMod val="400000"/>
                </a:srgbClr>
              </a:duotone>
              <a:extLst>
                <a:ext uri="{28A0092B-C50C-407E-A947-70E740481C1C}">
                  <a14:useLocalDpi xmlns:a14="http://schemas.microsoft.com/office/drawing/2010/main"/>
                </a:ext>
              </a:extLst>
            </a:blip>
            <a:srcRect/>
            <a:stretch>
              <a:fillRect/>
            </a:stretch>
          </p:blipFill>
          <p:spPr bwMode="auto">
            <a:xfrm>
              <a:off x="5144686" y="6250422"/>
              <a:ext cx="292100" cy="29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0" name="Picture 99" descr="TNr.png"/>
            <p:cNvPicPr>
              <a:picLocks noChangeAspect="1"/>
            </p:cNvPicPr>
            <p:nvPr/>
          </p:nvPicPr>
          <p:blipFill>
            <a:blip r:embed="rId6" cstate="email">
              <a:duotone>
                <a:prstClr val="black"/>
                <a:srgbClr val="70AD47">
                  <a:tint val="45000"/>
                  <a:satMod val="400000"/>
                </a:srgbClr>
              </a:duotone>
              <a:extLst>
                <a:ext uri="{28A0092B-C50C-407E-A947-70E740481C1C}">
                  <a14:useLocalDpi xmlns:a14="http://schemas.microsoft.com/office/drawing/2010/main"/>
                </a:ext>
              </a:extLst>
            </a:blip>
            <a:srcRect/>
            <a:stretch>
              <a:fillRect/>
            </a:stretch>
          </p:blipFill>
          <p:spPr bwMode="auto">
            <a:xfrm>
              <a:off x="3871672" y="6109153"/>
              <a:ext cx="292100" cy="29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1" name="TextBox 100"/>
            <p:cNvSpPr txBox="1"/>
            <p:nvPr/>
          </p:nvSpPr>
          <p:spPr>
            <a:xfrm rot="9201799">
              <a:off x="2900411" y="4840828"/>
              <a:ext cx="338554" cy="369332"/>
            </a:xfrm>
            <a:prstGeom prst="rect">
              <a:avLst/>
            </a:prstGeom>
            <a:noFill/>
          </p:spPr>
          <p:txBody>
            <a:bodyPr wrap="none" rtlCol="0">
              <a:spAutoFit/>
            </a:bodyPr>
            <a:lstStyle/>
            <a:p>
              <a:pPr defTabSz="457200" fontAlgn="base">
                <a:spcBef>
                  <a:spcPct val="0"/>
                </a:spcBef>
                <a:spcAft>
                  <a:spcPct val="0"/>
                </a:spcAft>
                <a:defRPr/>
              </a:pPr>
              <a:r>
                <a:rPr lang="en-US" dirty="0">
                  <a:solidFill>
                    <a:prstClr val="black"/>
                  </a:solidFill>
                  <a:latin typeface="Arial" panose="020B0604020202020204" pitchFamily="34" charset="0"/>
                  <a:cs typeface="Arial" panose="020B0604020202020204" pitchFamily="34" charset="0"/>
                </a:rPr>
                <a:t>Y</a:t>
              </a:r>
            </a:p>
          </p:txBody>
        </p:sp>
        <p:sp>
          <p:nvSpPr>
            <p:cNvPr id="102" name="TextBox 101"/>
            <p:cNvSpPr txBox="1"/>
            <p:nvPr/>
          </p:nvSpPr>
          <p:spPr>
            <a:xfrm rot="2062692">
              <a:off x="3142663" y="5732133"/>
              <a:ext cx="338554" cy="369332"/>
            </a:xfrm>
            <a:prstGeom prst="rect">
              <a:avLst/>
            </a:prstGeom>
            <a:noFill/>
          </p:spPr>
          <p:txBody>
            <a:bodyPr wrap="none" rtlCol="0">
              <a:spAutoFit/>
            </a:bodyPr>
            <a:lstStyle/>
            <a:p>
              <a:pPr defTabSz="457200" fontAlgn="base">
                <a:spcBef>
                  <a:spcPct val="0"/>
                </a:spcBef>
                <a:spcAft>
                  <a:spcPct val="0"/>
                </a:spcAft>
                <a:defRPr/>
              </a:pPr>
              <a:r>
                <a:rPr lang="en-US" dirty="0">
                  <a:solidFill>
                    <a:prstClr val="black"/>
                  </a:solidFill>
                  <a:latin typeface="Arial" panose="020B0604020202020204" pitchFamily="34" charset="0"/>
                  <a:cs typeface="Arial" panose="020B0604020202020204" pitchFamily="34" charset="0"/>
                </a:rPr>
                <a:t>Y</a:t>
              </a:r>
            </a:p>
          </p:txBody>
        </p:sp>
        <p:sp>
          <p:nvSpPr>
            <p:cNvPr id="103" name="TextBox 102"/>
            <p:cNvSpPr txBox="1"/>
            <p:nvPr/>
          </p:nvSpPr>
          <p:spPr>
            <a:xfrm rot="20033415">
              <a:off x="3519107" y="5649416"/>
              <a:ext cx="338554" cy="369332"/>
            </a:xfrm>
            <a:prstGeom prst="rect">
              <a:avLst/>
            </a:prstGeom>
            <a:noFill/>
          </p:spPr>
          <p:txBody>
            <a:bodyPr wrap="none" rtlCol="0">
              <a:spAutoFit/>
            </a:bodyPr>
            <a:lstStyle/>
            <a:p>
              <a:pPr defTabSz="457200" fontAlgn="base">
                <a:spcBef>
                  <a:spcPct val="0"/>
                </a:spcBef>
                <a:spcAft>
                  <a:spcPct val="0"/>
                </a:spcAft>
                <a:defRPr/>
              </a:pPr>
              <a:r>
                <a:rPr lang="en-US" dirty="0">
                  <a:solidFill>
                    <a:prstClr val="black"/>
                  </a:solidFill>
                  <a:latin typeface="Arial" panose="020B0604020202020204" pitchFamily="34" charset="0"/>
                  <a:cs typeface="Arial" panose="020B0604020202020204" pitchFamily="34" charset="0"/>
                </a:rPr>
                <a:t>Y</a:t>
              </a:r>
            </a:p>
          </p:txBody>
        </p:sp>
        <p:sp>
          <p:nvSpPr>
            <p:cNvPr id="104" name="TextBox 103"/>
            <p:cNvSpPr txBox="1"/>
            <p:nvPr/>
          </p:nvSpPr>
          <p:spPr>
            <a:xfrm rot="2062692">
              <a:off x="4082153" y="5880564"/>
              <a:ext cx="338554" cy="369332"/>
            </a:xfrm>
            <a:prstGeom prst="rect">
              <a:avLst/>
            </a:prstGeom>
            <a:noFill/>
          </p:spPr>
          <p:txBody>
            <a:bodyPr wrap="none" rtlCol="0">
              <a:spAutoFit/>
            </a:bodyPr>
            <a:lstStyle/>
            <a:p>
              <a:pPr defTabSz="457200" fontAlgn="base">
                <a:spcBef>
                  <a:spcPct val="0"/>
                </a:spcBef>
                <a:spcAft>
                  <a:spcPct val="0"/>
                </a:spcAft>
                <a:defRPr/>
              </a:pPr>
              <a:r>
                <a:rPr lang="en-US" dirty="0">
                  <a:solidFill>
                    <a:prstClr val="black"/>
                  </a:solidFill>
                  <a:latin typeface="Arial" panose="020B0604020202020204" pitchFamily="34" charset="0"/>
                  <a:cs typeface="Arial" panose="020B0604020202020204" pitchFamily="34" charset="0"/>
                </a:rPr>
                <a:t>Y</a:t>
              </a:r>
            </a:p>
          </p:txBody>
        </p:sp>
        <p:sp>
          <p:nvSpPr>
            <p:cNvPr id="105" name="Chord 104"/>
            <p:cNvSpPr/>
            <p:nvPr/>
          </p:nvSpPr>
          <p:spPr>
            <a:xfrm rot="16930346">
              <a:off x="5465193" y="3339913"/>
              <a:ext cx="193924" cy="53599"/>
            </a:xfrm>
            <a:prstGeom prst="chord">
              <a:avLst/>
            </a:prstGeom>
            <a:solidFill>
              <a:srgbClr val="4472C4"/>
            </a:solidFill>
            <a:ln w="12700" cap="flat" cmpd="sng" algn="ctr">
              <a:solidFill>
                <a:srgbClr val="4472C4">
                  <a:shade val="50000"/>
                </a:srgbClr>
              </a:solidFill>
              <a:prstDash val="solid"/>
              <a:miter lim="800000"/>
            </a:ln>
            <a:effectLst/>
          </p:spPr>
          <p:txBody>
            <a:bodyPr rtlCol="0" anchor="ctr"/>
            <a:lstStyle/>
            <a:p>
              <a:pPr algn="ctr" fontAlgn="base">
                <a:spcBef>
                  <a:spcPct val="0"/>
                </a:spcBef>
                <a:spcAft>
                  <a:spcPct val="0"/>
                </a:spcAft>
                <a:defRPr/>
              </a:pPr>
              <a:endParaRPr lang="en-US" kern="0">
                <a:solidFill>
                  <a:sysClr val="windowText" lastClr="000000"/>
                </a:solidFill>
                <a:latin typeface="Arial" panose="020B0604020202020204" pitchFamily="34" charset="0"/>
                <a:cs typeface="Arial" panose="020B0604020202020204" pitchFamily="34" charset="0"/>
              </a:endParaRPr>
            </a:p>
          </p:txBody>
        </p:sp>
        <p:sp>
          <p:nvSpPr>
            <p:cNvPr id="106" name="Chord 105"/>
            <p:cNvSpPr/>
            <p:nvPr/>
          </p:nvSpPr>
          <p:spPr>
            <a:xfrm rot="10077677">
              <a:off x="5619395" y="3018371"/>
              <a:ext cx="178744" cy="47785"/>
            </a:xfrm>
            <a:prstGeom prst="chord">
              <a:avLst/>
            </a:prstGeom>
            <a:solidFill>
              <a:srgbClr val="4472C4"/>
            </a:solidFill>
            <a:ln w="12700" cap="flat" cmpd="sng" algn="ctr">
              <a:solidFill>
                <a:srgbClr val="4472C4">
                  <a:shade val="50000"/>
                </a:srgbClr>
              </a:solidFill>
              <a:prstDash val="solid"/>
              <a:miter lim="800000"/>
            </a:ln>
            <a:effectLst/>
          </p:spPr>
          <p:txBody>
            <a:bodyPr rtlCol="0" anchor="ctr"/>
            <a:lstStyle/>
            <a:p>
              <a:pPr algn="ctr" fontAlgn="base">
                <a:spcBef>
                  <a:spcPct val="0"/>
                </a:spcBef>
                <a:spcAft>
                  <a:spcPct val="0"/>
                </a:spcAft>
                <a:defRPr/>
              </a:pPr>
              <a:endParaRPr lang="en-US" kern="0">
                <a:solidFill>
                  <a:sysClr val="windowText" lastClr="000000"/>
                </a:solidFill>
                <a:latin typeface="Arial" panose="020B0604020202020204" pitchFamily="34" charset="0"/>
                <a:cs typeface="Arial" panose="020B0604020202020204" pitchFamily="34" charset="0"/>
              </a:endParaRPr>
            </a:p>
          </p:txBody>
        </p:sp>
        <p:sp>
          <p:nvSpPr>
            <p:cNvPr id="107" name="Chord 106"/>
            <p:cNvSpPr/>
            <p:nvPr/>
          </p:nvSpPr>
          <p:spPr>
            <a:xfrm rot="9486860">
              <a:off x="5529551" y="2934050"/>
              <a:ext cx="135889" cy="45719"/>
            </a:xfrm>
            <a:prstGeom prst="chord">
              <a:avLst/>
            </a:prstGeom>
            <a:solidFill>
              <a:srgbClr val="4472C4"/>
            </a:solidFill>
            <a:ln w="12700" cap="flat" cmpd="sng" algn="ctr">
              <a:solidFill>
                <a:srgbClr val="4472C4">
                  <a:shade val="50000"/>
                </a:srgbClr>
              </a:solidFill>
              <a:prstDash val="solid"/>
              <a:miter lim="800000"/>
            </a:ln>
            <a:effectLst/>
          </p:spPr>
          <p:txBody>
            <a:bodyPr rtlCol="0" anchor="ctr"/>
            <a:lstStyle/>
            <a:p>
              <a:pPr algn="ctr" fontAlgn="base">
                <a:spcBef>
                  <a:spcPct val="0"/>
                </a:spcBef>
                <a:spcAft>
                  <a:spcPct val="0"/>
                </a:spcAft>
                <a:defRPr/>
              </a:pPr>
              <a:endParaRPr lang="en-US" kern="0">
                <a:solidFill>
                  <a:sysClr val="windowText" lastClr="000000"/>
                </a:solidFill>
                <a:latin typeface="Arial" panose="020B0604020202020204" pitchFamily="34" charset="0"/>
                <a:cs typeface="Arial" panose="020B0604020202020204" pitchFamily="34" charset="0"/>
              </a:endParaRPr>
            </a:p>
          </p:txBody>
        </p:sp>
        <p:sp>
          <p:nvSpPr>
            <p:cNvPr id="108" name="Chord 107"/>
            <p:cNvSpPr/>
            <p:nvPr/>
          </p:nvSpPr>
          <p:spPr>
            <a:xfrm rot="5400000">
              <a:off x="5105787" y="2776098"/>
              <a:ext cx="163610" cy="45719"/>
            </a:xfrm>
            <a:prstGeom prst="chord">
              <a:avLst/>
            </a:prstGeom>
            <a:solidFill>
              <a:srgbClr val="FFC000"/>
            </a:solidFill>
            <a:ln w="12700" cap="flat" cmpd="sng" algn="ctr">
              <a:solidFill>
                <a:srgbClr val="FFC000"/>
              </a:solidFill>
              <a:prstDash val="solid"/>
              <a:miter lim="800000"/>
            </a:ln>
            <a:effectLst/>
          </p:spPr>
          <p:txBody>
            <a:bodyPr rtlCol="0" anchor="ctr"/>
            <a:lstStyle/>
            <a:p>
              <a:pPr algn="ctr" fontAlgn="base">
                <a:spcBef>
                  <a:spcPct val="0"/>
                </a:spcBef>
                <a:spcAft>
                  <a:spcPct val="0"/>
                </a:spcAft>
                <a:defRPr/>
              </a:pPr>
              <a:endParaRPr lang="en-US" kern="0">
                <a:solidFill>
                  <a:sysClr val="windowText" lastClr="000000"/>
                </a:solidFill>
                <a:latin typeface="Arial" panose="020B0604020202020204" pitchFamily="34" charset="0"/>
                <a:cs typeface="Arial" panose="020B0604020202020204" pitchFamily="34" charset="0"/>
              </a:endParaRPr>
            </a:p>
          </p:txBody>
        </p:sp>
        <p:sp>
          <p:nvSpPr>
            <p:cNvPr id="109" name="Chord 108"/>
            <p:cNvSpPr/>
            <p:nvPr/>
          </p:nvSpPr>
          <p:spPr>
            <a:xfrm rot="9054876">
              <a:off x="5256475" y="2748957"/>
              <a:ext cx="138934" cy="62744"/>
            </a:xfrm>
            <a:prstGeom prst="chord">
              <a:avLst/>
            </a:prstGeom>
            <a:solidFill>
              <a:srgbClr val="4472C4"/>
            </a:solidFill>
            <a:ln w="12700" cap="flat" cmpd="sng" algn="ctr">
              <a:solidFill>
                <a:srgbClr val="4472C4">
                  <a:shade val="50000"/>
                </a:srgbClr>
              </a:solidFill>
              <a:prstDash val="solid"/>
              <a:miter lim="800000"/>
            </a:ln>
            <a:effectLst/>
          </p:spPr>
          <p:txBody>
            <a:bodyPr rtlCol="0" anchor="ctr"/>
            <a:lstStyle/>
            <a:p>
              <a:pPr algn="ctr" fontAlgn="base">
                <a:spcBef>
                  <a:spcPct val="0"/>
                </a:spcBef>
                <a:spcAft>
                  <a:spcPct val="0"/>
                </a:spcAft>
                <a:defRPr/>
              </a:pPr>
              <a:endParaRPr lang="en-US" kern="0">
                <a:solidFill>
                  <a:sysClr val="windowText" lastClr="000000"/>
                </a:solidFill>
                <a:latin typeface="Arial" panose="020B0604020202020204" pitchFamily="34" charset="0"/>
                <a:cs typeface="Arial" panose="020B0604020202020204" pitchFamily="34" charset="0"/>
              </a:endParaRPr>
            </a:p>
          </p:txBody>
        </p:sp>
        <p:sp>
          <p:nvSpPr>
            <p:cNvPr id="110" name="Chord 109"/>
            <p:cNvSpPr/>
            <p:nvPr/>
          </p:nvSpPr>
          <p:spPr>
            <a:xfrm rot="9234395">
              <a:off x="5360629" y="2841932"/>
              <a:ext cx="130203" cy="61569"/>
            </a:xfrm>
            <a:prstGeom prst="chord">
              <a:avLst/>
            </a:prstGeom>
            <a:solidFill>
              <a:srgbClr val="4472C4"/>
            </a:solidFill>
            <a:ln w="12700" cap="flat" cmpd="sng" algn="ctr">
              <a:solidFill>
                <a:srgbClr val="4472C4">
                  <a:shade val="50000"/>
                </a:srgbClr>
              </a:solidFill>
              <a:prstDash val="solid"/>
              <a:miter lim="800000"/>
            </a:ln>
            <a:effectLst/>
          </p:spPr>
          <p:txBody>
            <a:bodyPr rtlCol="0" anchor="ctr"/>
            <a:lstStyle/>
            <a:p>
              <a:pPr algn="ctr" fontAlgn="base">
                <a:spcBef>
                  <a:spcPct val="0"/>
                </a:spcBef>
                <a:spcAft>
                  <a:spcPct val="0"/>
                </a:spcAft>
                <a:defRPr/>
              </a:pPr>
              <a:endParaRPr lang="en-US" kern="0">
                <a:solidFill>
                  <a:sysClr val="windowText" lastClr="000000"/>
                </a:solidFill>
                <a:latin typeface="Arial" panose="020B0604020202020204" pitchFamily="34" charset="0"/>
                <a:cs typeface="Arial" panose="020B0604020202020204" pitchFamily="34" charset="0"/>
              </a:endParaRPr>
            </a:p>
          </p:txBody>
        </p:sp>
        <p:sp>
          <p:nvSpPr>
            <p:cNvPr id="111" name="Chord 110"/>
            <p:cNvSpPr/>
            <p:nvPr/>
          </p:nvSpPr>
          <p:spPr>
            <a:xfrm rot="16930346">
              <a:off x="5308005" y="3374514"/>
              <a:ext cx="193924" cy="53599"/>
            </a:xfrm>
            <a:prstGeom prst="chord">
              <a:avLst/>
            </a:prstGeom>
            <a:solidFill>
              <a:srgbClr val="FFC000"/>
            </a:solidFill>
            <a:ln w="12700" cap="flat" cmpd="sng" algn="ctr">
              <a:solidFill>
                <a:srgbClr val="FFC000"/>
              </a:solidFill>
              <a:prstDash val="solid"/>
              <a:miter lim="800000"/>
            </a:ln>
            <a:effectLst/>
          </p:spPr>
          <p:txBody>
            <a:bodyPr rtlCol="0" anchor="ctr"/>
            <a:lstStyle/>
            <a:p>
              <a:pPr algn="ctr" fontAlgn="base">
                <a:spcBef>
                  <a:spcPct val="0"/>
                </a:spcBef>
                <a:spcAft>
                  <a:spcPct val="0"/>
                </a:spcAft>
                <a:defRPr/>
              </a:pPr>
              <a:endParaRPr lang="en-US" kern="0">
                <a:solidFill>
                  <a:sysClr val="windowText" lastClr="000000"/>
                </a:solidFill>
                <a:latin typeface="Arial" panose="020B0604020202020204" pitchFamily="34" charset="0"/>
                <a:cs typeface="Arial" panose="020B0604020202020204" pitchFamily="34" charset="0"/>
              </a:endParaRPr>
            </a:p>
          </p:txBody>
        </p:sp>
        <p:sp>
          <p:nvSpPr>
            <p:cNvPr id="112" name="Chord 111"/>
            <p:cNvSpPr/>
            <p:nvPr/>
          </p:nvSpPr>
          <p:spPr>
            <a:xfrm rot="19726531">
              <a:off x="5185548" y="3390510"/>
              <a:ext cx="130203" cy="61569"/>
            </a:xfrm>
            <a:prstGeom prst="chord">
              <a:avLst/>
            </a:prstGeom>
            <a:solidFill>
              <a:srgbClr val="4472C4"/>
            </a:solidFill>
            <a:ln w="12700" cap="flat" cmpd="sng" algn="ctr">
              <a:solidFill>
                <a:srgbClr val="4472C4">
                  <a:shade val="50000"/>
                </a:srgbClr>
              </a:solidFill>
              <a:prstDash val="solid"/>
              <a:miter lim="800000"/>
            </a:ln>
            <a:effectLst/>
          </p:spPr>
          <p:txBody>
            <a:bodyPr rtlCol="0" anchor="ctr"/>
            <a:lstStyle/>
            <a:p>
              <a:pPr algn="ctr" fontAlgn="base">
                <a:spcBef>
                  <a:spcPct val="0"/>
                </a:spcBef>
                <a:spcAft>
                  <a:spcPct val="0"/>
                </a:spcAft>
                <a:defRPr/>
              </a:pPr>
              <a:endParaRPr lang="en-US" kern="0">
                <a:solidFill>
                  <a:sysClr val="windowText" lastClr="000000"/>
                </a:solidFill>
                <a:latin typeface="Arial" panose="020B0604020202020204" pitchFamily="34" charset="0"/>
                <a:cs typeface="Arial" panose="020B0604020202020204" pitchFamily="34" charset="0"/>
              </a:endParaRPr>
            </a:p>
          </p:txBody>
        </p:sp>
        <p:pic>
          <p:nvPicPr>
            <p:cNvPr id="113"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218746" y="2535521"/>
              <a:ext cx="1171109" cy="10433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4" name="Chord 113"/>
            <p:cNvSpPr/>
            <p:nvPr/>
          </p:nvSpPr>
          <p:spPr>
            <a:xfrm rot="4909626">
              <a:off x="7571375" y="2792767"/>
              <a:ext cx="154947" cy="87033"/>
            </a:xfrm>
            <a:prstGeom prst="chord">
              <a:avLst/>
            </a:prstGeom>
            <a:solidFill>
              <a:srgbClr val="4472C4"/>
            </a:solidFill>
            <a:ln w="12700" cap="flat" cmpd="sng" algn="ctr">
              <a:solidFill>
                <a:srgbClr val="4472C4">
                  <a:shade val="50000"/>
                </a:srgbClr>
              </a:solidFill>
              <a:prstDash val="solid"/>
              <a:miter lim="800000"/>
            </a:ln>
            <a:effectLst/>
          </p:spPr>
          <p:txBody>
            <a:bodyPr rtlCol="0" anchor="ctr"/>
            <a:lstStyle/>
            <a:p>
              <a:pPr algn="ctr" fontAlgn="base">
                <a:spcBef>
                  <a:spcPct val="0"/>
                </a:spcBef>
                <a:spcAft>
                  <a:spcPct val="0"/>
                </a:spcAft>
                <a:defRPr/>
              </a:pPr>
              <a:endParaRPr lang="en-US" kern="0">
                <a:solidFill>
                  <a:sysClr val="windowText" lastClr="000000"/>
                </a:solidFill>
                <a:latin typeface="Arial" panose="020B0604020202020204" pitchFamily="34" charset="0"/>
                <a:cs typeface="Arial" panose="020B0604020202020204" pitchFamily="34" charset="0"/>
              </a:endParaRPr>
            </a:p>
          </p:txBody>
        </p:sp>
        <p:sp>
          <p:nvSpPr>
            <p:cNvPr id="115" name="Chord 114"/>
            <p:cNvSpPr/>
            <p:nvPr/>
          </p:nvSpPr>
          <p:spPr>
            <a:xfrm rot="15053616">
              <a:off x="8048126" y="3308125"/>
              <a:ext cx="160868" cy="78694"/>
            </a:xfrm>
            <a:prstGeom prst="chord">
              <a:avLst/>
            </a:prstGeom>
            <a:solidFill>
              <a:srgbClr val="4472C4"/>
            </a:solidFill>
            <a:ln w="12700" cap="flat" cmpd="sng" algn="ctr">
              <a:solidFill>
                <a:srgbClr val="4472C4">
                  <a:shade val="50000"/>
                </a:srgbClr>
              </a:solidFill>
              <a:prstDash val="solid"/>
              <a:miter lim="800000"/>
            </a:ln>
            <a:effectLst/>
          </p:spPr>
          <p:txBody>
            <a:bodyPr rtlCol="0" anchor="ctr"/>
            <a:lstStyle/>
            <a:p>
              <a:pPr algn="ctr" fontAlgn="base">
                <a:spcBef>
                  <a:spcPct val="0"/>
                </a:spcBef>
                <a:spcAft>
                  <a:spcPct val="0"/>
                </a:spcAft>
                <a:defRPr/>
              </a:pPr>
              <a:endParaRPr lang="en-US" kern="0">
                <a:solidFill>
                  <a:sysClr val="windowText" lastClr="000000"/>
                </a:solidFill>
                <a:latin typeface="Arial" panose="020B0604020202020204" pitchFamily="34" charset="0"/>
                <a:cs typeface="Arial" panose="020B0604020202020204" pitchFamily="34" charset="0"/>
              </a:endParaRPr>
            </a:p>
          </p:txBody>
        </p:sp>
        <p:sp>
          <p:nvSpPr>
            <p:cNvPr id="116" name="Chord 115"/>
            <p:cNvSpPr/>
            <p:nvPr/>
          </p:nvSpPr>
          <p:spPr>
            <a:xfrm rot="15533031">
              <a:off x="7789496" y="3372023"/>
              <a:ext cx="192378" cy="75007"/>
            </a:xfrm>
            <a:prstGeom prst="chord">
              <a:avLst/>
            </a:prstGeom>
            <a:solidFill>
              <a:srgbClr val="4472C4"/>
            </a:solidFill>
            <a:ln w="12700" cap="flat" cmpd="sng" algn="ctr">
              <a:solidFill>
                <a:srgbClr val="4472C4">
                  <a:shade val="50000"/>
                </a:srgbClr>
              </a:solidFill>
              <a:prstDash val="solid"/>
              <a:miter lim="800000"/>
            </a:ln>
            <a:effectLst/>
          </p:spPr>
          <p:txBody>
            <a:bodyPr rtlCol="0" anchor="ctr"/>
            <a:lstStyle/>
            <a:p>
              <a:pPr algn="ctr" fontAlgn="base">
                <a:spcBef>
                  <a:spcPct val="0"/>
                </a:spcBef>
                <a:spcAft>
                  <a:spcPct val="0"/>
                </a:spcAft>
                <a:defRPr/>
              </a:pPr>
              <a:endParaRPr lang="en-US" kern="0">
                <a:solidFill>
                  <a:sysClr val="windowText" lastClr="000000"/>
                </a:solidFill>
                <a:latin typeface="Arial" panose="020B0604020202020204" pitchFamily="34" charset="0"/>
                <a:cs typeface="Arial" panose="020B0604020202020204" pitchFamily="34" charset="0"/>
              </a:endParaRPr>
            </a:p>
          </p:txBody>
        </p:sp>
        <p:sp>
          <p:nvSpPr>
            <p:cNvPr id="117" name="TextBox 116"/>
            <p:cNvSpPr txBox="1"/>
            <p:nvPr/>
          </p:nvSpPr>
          <p:spPr>
            <a:xfrm rot="19612528">
              <a:off x="8253165" y="3710332"/>
              <a:ext cx="338554" cy="369332"/>
            </a:xfrm>
            <a:prstGeom prst="rect">
              <a:avLst/>
            </a:prstGeom>
            <a:noFill/>
          </p:spPr>
          <p:txBody>
            <a:bodyPr wrap="none" rtlCol="0">
              <a:spAutoFit/>
            </a:bodyPr>
            <a:lstStyle/>
            <a:p>
              <a:pPr fontAlgn="base">
                <a:spcBef>
                  <a:spcPct val="0"/>
                </a:spcBef>
                <a:spcAft>
                  <a:spcPct val="0"/>
                </a:spcAft>
                <a:defRPr/>
              </a:pPr>
              <a:r>
                <a:rPr lang="en-US" kern="0" dirty="0">
                  <a:solidFill>
                    <a:sysClr val="windowText" lastClr="000000"/>
                  </a:solidFill>
                  <a:latin typeface="Arial" panose="020B0604020202020204" pitchFamily="34" charset="0"/>
                  <a:cs typeface="Arial" panose="020B0604020202020204" pitchFamily="34" charset="0"/>
                </a:rPr>
                <a:t>Y</a:t>
              </a:r>
            </a:p>
          </p:txBody>
        </p:sp>
        <p:sp>
          <p:nvSpPr>
            <p:cNvPr id="118" name="TextBox 117"/>
            <p:cNvSpPr txBox="1"/>
            <p:nvPr/>
          </p:nvSpPr>
          <p:spPr>
            <a:xfrm rot="4322385">
              <a:off x="8609335" y="3833739"/>
              <a:ext cx="338554" cy="369332"/>
            </a:xfrm>
            <a:prstGeom prst="rect">
              <a:avLst/>
            </a:prstGeom>
            <a:noFill/>
          </p:spPr>
          <p:txBody>
            <a:bodyPr wrap="none" rtlCol="0">
              <a:spAutoFit/>
            </a:bodyPr>
            <a:lstStyle/>
            <a:p>
              <a:pPr fontAlgn="base">
                <a:spcBef>
                  <a:spcPct val="0"/>
                </a:spcBef>
                <a:spcAft>
                  <a:spcPct val="0"/>
                </a:spcAft>
                <a:defRPr/>
              </a:pPr>
              <a:r>
                <a:rPr lang="en-US" kern="0" dirty="0">
                  <a:solidFill>
                    <a:sysClr val="windowText" lastClr="000000"/>
                  </a:solidFill>
                  <a:latin typeface="Arial" panose="020B0604020202020204" pitchFamily="34" charset="0"/>
                  <a:cs typeface="Arial" panose="020B0604020202020204" pitchFamily="34" charset="0"/>
                </a:rPr>
                <a:t>Y</a:t>
              </a:r>
            </a:p>
          </p:txBody>
        </p:sp>
        <p:sp>
          <p:nvSpPr>
            <p:cNvPr id="119" name="TextBox 118"/>
            <p:cNvSpPr txBox="1"/>
            <p:nvPr/>
          </p:nvSpPr>
          <p:spPr>
            <a:xfrm rot="7794943">
              <a:off x="8569235" y="4065517"/>
              <a:ext cx="338554" cy="369332"/>
            </a:xfrm>
            <a:prstGeom prst="rect">
              <a:avLst/>
            </a:prstGeom>
            <a:noFill/>
          </p:spPr>
          <p:txBody>
            <a:bodyPr wrap="none" rtlCol="0">
              <a:spAutoFit/>
            </a:bodyPr>
            <a:lstStyle/>
            <a:p>
              <a:pPr fontAlgn="base">
                <a:spcBef>
                  <a:spcPct val="0"/>
                </a:spcBef>
                <a:spcAft>
                  <a:spcPct val="0"/>
                </a:spcAft>
                <a:defRPr/>
              </a:pPr>
              <a:r>
                <a:rPr lang="en-US" kern="0" dirty="0">
                  <a:solidFill>
                    <a:sysClr val="windowText" lastClr="000000"/>
                  </a:solidFill>
                  <a:latin typeface="Arial" panose="020B0604020202020204" pitchFamily="34" charset="0"/>
                  <a:cs typeface="Arial" panose="020B0604020202020204" pitchFamily="34" charset="0"/>
                </a:rPr>
                <a:t>Y</a:t>
              </a:r>
            </a:p>
          </p:txBody>
        </p:sp>
        <p:sp>
          <p:nvSpPr>
            <p:cNvPr id="120" name="TextBox 119"/>
            <p:cNvSpPr txBox="1"/>
            <p:nvPr/>
          </p:nvSpPr>
          <p:spPr>
            <a:xfrm rot="13898666">
              <a:off x="8171118" y="4026531"/>
              <a:ext cx="338554" cy="369332"/>
            </a:xfrm>
            <a:prstGeom prst="rect">
              <a:avLst/>
            </a:prstGeom>
            <a:noFill/>
          </p:spPr>
          <p:txBody>
            <a:bodyPr wrap="none" rtlCol="0">
              <a:spAutoFit/>
            </a:bodyPr>
            <a:lstStyle/>
            <a:p>
              <a:pPr fontAlgn="base">
                <a:spcBef>
                  <a:spcPct val="0"/>
                </a:spcBef>
                <a:spcAft>
                  <a:spcPct val="0"/>
                </a:spcAft>
                <a:defRPr/>
              </a:pPr>
              <a:r>
                <a:rPr lang="en-US" kern="0" dirty="0">
                  <a:solidFill>
                    <a:sysClr val="windowText" lastClr="000000"/>
                  </a:solidFill>
                  <a:latin typeface="Arial" panose="020B0604020202020204" pitchFamily="34" charset="0"/>
                  <a:cs typeface="Arial" panose="020B0604020202020204" pitchFamily="34" charset="0"/>
                </a:rPr>
                <a:t>Y</a:t>
              </a:r>
            </a:p>
          </p:txBody>
        </p:sp>
        <p:pic>
          <p:nvPicPr>
            <p:cNvPr id="121" name="Picture 120" descr="ctlr.pn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399030" y="3919662"/>
              <a:ext cx="322262"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 name="TextBox 121"/>
            <p:cNvSpPr txBox="1"/>
            <p:nvPr/>
          </p:nvSpPr>
          <p:spPr>
            <a:xfrm rot="19612528">
              <a:off x="7642248" y="4692979"/>
              <a:ext cx="338554" cy="369332"/>
            </a:xfrm>
            <a:prstGeom prst="rect">
              <a:avLst/>
            </a:prstGeom>
            <a:noFill/>
          </p:spPr>
          <p:txBody>
            <a:bodyPr wrap="none" rtlCol="0">
              <a:spAutoFit/>
            </a:bodyPr>
            <a:lstStyle/>
            <a:p>
              <a:pPr fontAlgn="base">
                <a:spcBef>
                  <a:spcPct val="0"/>
                </a:spcBef>
                <a:spcAft>
                  <a:spcPct val="0"/>
                </a:spcAft>
                <a:defRPr/>
              </a:pPr>
              <a:r>
                <a:rPr lang="en-US" kern="0" dirty="0">
                  <a:solidFill>
                    <a:sysClr val="windowText" lastClr="000000"/>
                  </a:solidFill>
                  <a:latin typeface="Arial" panose="020B0604020202020204" pitchFamily="34" charset="0"/>
                  <a:cs typeface="Arial" panose="020B0604020202020204" pitchFamily="34" charset="0"/>
                </a:rPr>
                <a:t>Y</a:t>
              </a:r>
            </a:p>
          </p:txBody>
        </p:sp>
        <p:sp>
          <p:nvSpPr>
            <p:cNvPr id="123" name="TextBox 122"/>
            <p:cNvSpPr txBox="1"/>
            <p:nvPr/>
          </p:nvSpPr>
          <p:spPr>
            <a:xfrm rot="4322385">
              <a:off x="7949661" y="4788986"/>
              <a:ext cx="338554" cy="369332"/>
            </a:xfrm>
            <a:prstGeom prst="rect">
              <a:avLst/>
            </a:prstGeom>
            <a:noFill/>
          </p:spPr>
          <p:txBody>
            <a:bodyPr wrap="none" rtlCol="0">
              <a:spAutoFit/>
            </a:bodyPr>
            <a:lstStyle/>
            <a:p>
              <a:pPr fontAlgn="base">
                <a:spcBef>
                  <a:spcPct val="0"/>
                </a:spcBef>
                <a:spcAft>
                  <a:spcPct val="0"/>
                </a:spcAft>
                <a:defRPr/>
              </a:pPr>
              <a:r>
                <a:rPr lang="en-US" kern="0" dirty="0">
                  <a:solidFill>
                    <a:sysClr val="windowText" lastClr="000000"/>
                  </a:solidFill>
                  <a:latin typeface="Arial" panose="020B0604020202020204" pitchFamily="34" charset="0"/>
                  <a:cs typeface="Arial" panose="020B0604020202020204" pitchFamily="34" charset="0"/>
                </a:rPr>
                <a:t>Y</a:t>
              </a:r>
            </a:p>
          </p:txBody>
        </p:sp>
        <p:sp>
          <p:nvSpPr>
            <p:cNvPr id="124" name="TextBox 123"/>
            <p:cNvSpPr txBox="1"/>
            <p:nvPr/>
          </p:nvSpPr>
          <p:spPr>
            <a:xfrm rot="7794943">
              <a:off x="7939836" y="5033934"/>
              <a:ext cx="338554" cy="369332"/>
            </a:xfrm>
            <a:prstGeom prst="rect">
              <a:avLst/>
            </a:prstGeom>
            <a:noFill/>
          </p:spPr>
          <p:txBody>
            <a:bodyPr wrap="none" rtlCol="0">
              <a:spAutoFit/>
            </a:bodyPr>
            <a:lstStyle/>
            <a:p>
              <a:pPr fontAlgn="base">
                <a:spcBef>
                  <a:spcPct val="0"/>
                </a:spcBef>
                <a:spcAft>
                  <a:spcPct val="0"/>
                </a:spcAft>
                <a:defRPr/>
              </a:pPr>
              <a:r>
                <a:rPr lang="en-US" kern="0" dirty="0">
                  <a:solidFill>
                    <a:sysClr val="windowText" lastClr="000000"/>
                  </a:solidFill>
                  <a:latin typeface="Arial" panose="020B0604020202020204" pitchFamily="34" charset="0"/>
                  <a:cs typeface="Arial" panose="020B0604020202020204" pitchFamily="34" charset="0"/>
                </a:rPr>
                <a:t>Y</a:t>
              </a:r>
            </a:p>
          </p:txBody>
        </p:sp>
        <p:sp>
          <p:nvSpPr>
            <p:cNvPr id="125" name="TextBox 124"/>
            <p:cNvSpPr txBox="1"/>
            <p:nvPr/>
          </p:nvSpPr>
          <p:spPr>
            <a:xfrm rot="11151188">
              <a:off x="7810911" y="5129516"/>
              <a:ext cx="220989" cy="369332"/>
            </a:xfrm>
            <a:prstGeom prst="rect">
              <a:avLst/>
            </a:prstGeom>
            <a:noFill/>
          </p:spPr>
          <p:txBody>
            <a:bodyPr wrap="square" rtlCol="0">
              <a:spAutoFit/>
            </a:bodyPr>
            <a:lstStyle/>
            <a:p>
              <a:pPr fontAlgn="base">
                <a:spcBef>
                  <a:spcPct val="0"/>
                </a:spcBef>
                <a:spcAft>
                  <a:spcPct val="0"/>
                </a:spcAft>
                <a:defRPr/>
              </a:pPr>
              <a:r>
                <a:rPr lang="en-US" kern="0" dirty="0">
                  <a:solidFill>
                    <a:sysClr val="windowText" lastClr="000000"/>
                  </a:solidFill>
                  <a:latin typeface="Arial" panose="020B0604020202020204" pitchFamily="34" charset="0"/>
                  <a:cs typeface="Arial" panose="020B0604020202020204" pitchFamily="34" charset="0"/>
                </a:rPr>
                <a:t>Y</a:t>
              </a:r>
            </a:p>
          </p:txBody>
        </p:sp>
        <p:sp>
          <p:nvSpPr>
            <p:cNvPr id="126" name="TextBox 125"/>
            <p:cNvSpPr txBox="1"/>
            <p:nvPr/>
          </p:nvSpPr>
          <p:spPr>
            <a:xfrm rot="13898666">
              <a:off x="7541719" y="4994948"/>
              <a:ext cx="338554" cy="369332"/>
            </a:xfrm>
            <a:prstGeom prst="rect">
              <a:avLst/>
            </a:prstGeom>
            <a:noFill/>
          </p:spPr>
          <p:txBody>
            <a:bodyPr wrap="none" rtlCol="0">
              <a:spAutoFit/>
            </a:bodyPr>
            <a:lstStyle/>
            <a:p>
              <a:pPr fontAlgn="base">
                <a:spcBef>
                  <a:spcPct val="0"/>
                </a:spcBef>
                <a:spcAft>
                  <a:spcPct val="0"/>
                </a:spcAft>
                <a:defRPr/>
              </a:pPr>
              <a:r>
                <a:rPr lang="en-US" kern="0" dirty="0">
                  <a:solidFill>
                    <a:sysClr val="windowText" lastClr="000000"/>
                  </a:solidFill>
                  <a:latin typeface="Arial" panose="020B0604020202020204" pitchFamily="34" charset="0"/>
                  <a:cs typeface="Arial" panose="020B0604020202020204" pitchFamily="34" charset="0"/>
                </a:rPr>
                <a:t>Y</a:t>
              </a:r>
            </a:p>
          </p:txBody>
        </p:sp>
        <p:pic>
          <p:nvPicPr>
            <p:cNvPr id="127" name="Picture 126" descr="ctlr.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779237" y="4939309"/>
              <a:ext cx="296862"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8" name="Chord 127"/>
            <p:cNvSpPr/>
            <p:nvPr/>
          </p:nvSpPr>
          <p:spPr>
            <a:xfrm rot="4909626">
              <a:off x="3059361" y="5141839"/>
              <a:ext cx="154947" cy="87033"/>
            </a:xfrm>
            <a:prstGeom prst="chord">
              <a:avLst/>
            </a:prstGeom>
            <a:solidFill>
              <a:srgbClr val="FFC000"/>
            </a:solidFill>
            <a:ln w="12700" cap="flat" cmpd="sng" algn="ctr">
              <a:solidFill>
                <a:srgbClr val="FFC000"/>
              </a:solidFill>
              <a:prstDash val="solid"/>
              <a:miter lim="800000"/>
            </a:ln>
            <a:effectLst/>
          </p:spPr>
          <p:txBody>
            <a:bodyPr rtlCol="0" anchor="ctr"/>
            <a:lstStyle/>
            <a:p>
              <a:pPr algn="ctr" fontAlgn="base">
                <a:spcBef>
                  <a:spcPct val="0"/>
                </a:spcBef>
                <a:spcAft>
                  <a:spcPct val="0"/>
                </a:spcAft>
                <a:defRPr/>
              </a:pPr>
              <a:endParaRPr lang="en-US" kern="0">
                <a:solidFill>
                  <a:sysClr val="windowText" lastClr="000000"/>
                </a:solidFill>
                <a:latin typeface="Arial" panose="020B0604020202020204" pitchFamily="34" charset="0"/>
                <a:cs typeface="Arial" panose="020B0604020202020204" pitchFamily="34" charset="0"/>
              </a:endParaRPr>
            </a:p>
          </p:txBody>
        </p:sp>
        <p:sp>
          <p:nvSpPr>
            <p:cNvPr id="129" name="Chord 128"/>
            <p:cNvSpPr/>
            <p:nvPr/>
          </p:nvSpPr>
          <p:spPr>
            <a:xfrm rot="15053616">
              <a:off x="3536112" y="5657197"/>
              <a:ext cx="160868" cy="78694"/>
            </a:xfrm>
            <a:prstGeom prst="chord">
              <a:avLst/>
            </a:prstGeom>
            <a:solidFill>
              <a:srgbClr val="FFC000"/>
            </a:solidFill>
            <a:ln w="12700" cap="flat" cmpd="sng" algn="ctr">
              <a:solidFill>
                <a:srgbClr val="FFC000"/>
              </a:solidFill>
              <a:prstDash val="solid"/>
              <a:miter lim="800000"/>
            </a:ln>
            <a:effectLst/>
          </p:spPr>
          <p:txBody>
            <a:bodyPr rtlCol="0" anchor="ctr"/>
            <a:lstStyle/>
            <a:p>
              <a:pPr algn="ctr" fontAlgn="base">
                <a:spcBef>
                  <a:spcPct val="0"/>
                </a:spcBef>
                <a:spcAft>
                  <a:spcPct val="0"/>
                </a:spcAft>
                <a:defRPr/>
              </a:pPr>
              <a:endParaRPr lang="en-US" kern="0">
                <a:solidFill>
                  <a:sysClr val="windowText" lastClr="000000"/>
                </a:solidFill>
                <a:latin typeface="Arial" panose="020B0604020202020204" pitchFamily="34" charset="0"/>
                <a:cs typeface="Arial" panose="020B0604020202020204" pitchFamily="34" charset="0"/>
              </a:endParaRPr>
            </a:p>
          </p:txBody>
        </p:sp>
        <p:sp>
          <p:nvSpPr>
            <p:cNvPr id="130" name="Chord 129"/>
            <p:cNvSpPr/>
            <p:nvPr/>
          </p:nvSpPr>
          <p:spPr>
            <a:xfrm rot="15533031">
              <a:off x="3277482" y="5721095"/>
              <a:ext cx="192378" cy="75007"/>
            </a:xfrm>
            <a:prstGeom prst="chord">
              <a:avLst/>
            </a:prstGeom>
            <a:solidFill>
              <a:srgbClr val="FFC000"/>
            </a:solidFill>
            <a:ln w="12700" cap="flat" cmpd="sng" algn="ctr">
              <a:solidFill>
                <a:srgbClr val="FFC000"/>
              </a:solidFill>
              <a:prstDash val="solid"/>
              <a:miter lim="800000"/>
            </a:ln>
            <a:effectLst/>
          </p:spPr>
          <p:txBody>
            <a:bodyPr rtlCol="0" anchor="ctr"/>
            <a:lstStyle/>
            <a:p>
              <a:pPr algn="ctr" fontAlgn="base">
                <a:spcBef>
                  <a:spcPct val="0"/>
                </a:spcBef>
                <a:spcAft>
                  <a:spcPct val="0"/>
                </a:spcAft>
                <a:defRPr/>
              </a:pPr>
              <a:endParaRPr lang="en-US" kern="0">
                <a:solidFill>
                  <a:sysClr val="windowText" lastClr="000000"/>
                </a:solidFill>
                <a:latin typeface="Arial" panose="020B0604020202020204" pitchFamily="34" charset="0"/>
                <a:cs typeface="Arial" panose="020B0604020202020204" pitchFamily="34" charset="0"/>
              </a:endParaRPr>
            </a:p>
          </p:txBody>
        </p:sp>
        <p:sp>
          <p:nvSpPr>
            <p:cNvPr id="131" name="Chord 130"/>
            <p:cNvSpPr/>
            <p:nvPr/>
          </p:nvSpPr>
          <p:spPr>
            <a:xfrm rot="4909626">
              <a:off x="8511761" y="6394706"/>
              <a:ext cx="154947" cy="87033"/>
            </a:xfrm>
            <a:prstGeom prst="chord">
              <a:avLst/>
            </a:prstGeom>
            <a:solidFill>
              <a:srgbClr val="FFC000"/>
            </a:solidFill>
            <a:ln w="12700" cap="flat" cmpd="sng" algn="ctr">
              <a:solidFill>
                <a:srgbClr val="FFC000"/>
              </a:solidFill>
              <a:prstDash val="solid"/>
              <a:miter lim="800000"/>
            </a:ln>
            <a:effectLst/>
          </p:spPr>
          <p:txBody>
            <a:bodyPr rtlCol="0" anchor="ctr"/>
            <a:lstStyle/>
            <a:p>
              <a:pPr algn="ctr" fontAlgn="base">
                <a:spcBef>
                  <a:spcPct val="0"/>
                </a:spcBef>
                <a:spcAft>
                  <a:spcPct val="0"/>
                </a:spcAft>
                <a:defRPr/>
              </a:pPr>
              <a:endParaRPr lang="en-US" kern="0">
                <a:solidFill>
                  <a:sysClr val="windowText" lastClr="000000"/>
                </a:solidFill>
                <a:latin typeface="Arial" panose="020B0604020202020204" pitchFamily="34" charset="0"/>
                <a:cs typeface="Arial" panose="020B0604020202020204" pitchFamily="34" charset="0"/>
              </a:endParaRPr>
            </a:p>
          </p:txBody>
        </p:sp>
        <p:sp>
          <p:nvSpPr>
            <p:cNvPr id="132" name="Chord 131"/>
            <p:cNvSpPr/>
            <p:nvPr/>
          </p:nvSpPr>
          <p:spPr>
            <a:xfrm rot="4909626">
              <a:off x="8511761" y="6647258"/>
              <a:ext cx="154947" cy="87033"/>
            </a:xfrm>
            <a:prstGeom prst="chord">
              <a:avLst/>
            </a:prstGeom>
            <a:solidFill>
              <a:srgbClr val="4472C4"/>
            </a:solidFill>
            <a:ln w="12700" cap="flat" cmpd="sng" algn="ctr">
              <a:solidFill>
                <a:srgbClr val="4472C4">
                  <a:shade val="50000"/>
                </a:srgbClr>
              </a:solidFill>
              <a:prstDash val="solid"/>
              <a:miter lim="800000"/>
            </a:ln>
            <a:effectLst/>
          </p:spPr>
          <p:txBody>
            <a:bodyPr rtlCol="0" anchor="ctr"/>
            <a:lstStyle/>
            <a:p>
              <a:pPr algn="ctr" fontAlgn="base">
                <a:spcBef>
                  <a:spcPct val="0"/>
                </a:spcBef>
                <a:spcAft>
                  <a:spcPct val="0"/>
                </a:spcAft>
                <a:defRPr/>
              </a:pPr>
              <a:endParaRPr lang="en-US" kern="0">
                <a:solidFill>
                  <a:sysClr val="windowText" lastClr="000000"/>
                </a:solidFill>
                <a:latin typeface="Arial" panose="020B0604020202020204" pitchFamily="34" charset="0"/>
                <a:cs typeface="Arial" panose="020B0604020202020204" pitchFamily="34" charset="0"/>
              </a:endParaRPr>
            </a:p>
          </p:txBody>
        </p:sp>
        <p:sp>
          <p:nvSpPr>
            <p:cNvPr id="133" name="TextBox 132"/>
            <p:cNvSpPr txBox="1"/>
            <p:nvPr/>
          </p:nvSpPr>
          <p:spPr>
            <a:xfrm>
              <a:off x="8589234" y="6317079"/>
              <a:ext cx="974947" cy="215444"/>
            </a:xfrm>
            <a:prstGeom prst="rect">
              <a:avLst/>
            </a:prstGeom>
            <a:noFill/>
          </p:spPr>
          <p:txBody>
            <a:bodyPr wrap="none" rtlCol="0">
              <a:spAutoFit/>
            </a:bodyPr>
            <a:lstStyle/>
            <a:p>
              <a:pPr defTabSz="457200" fontAlgn="base">
                <a:spcBef>
                  <a:spcPct val="0"/>
                </a:spcBef>
                <a:spcAft>
                  <a:spcPct val="0"/>
                </a:spcAft>
                <a:defRPr/>
              </a:pPr>
              <a:r>
                <a:rPr lang="en-US" sz="800" dirty="0">
                  <a:solidFill>
                    <a:prstClr val="black"/>
                  </a:solidFill>
                  <a:latin typeface="Arial" panose="020B0604020202020204" pitchFamily="34" charset="0"/>
                  <a:cs typeface="Arial" panose="020B0604020202020204" pitchFamily="34" charset="0"/>
                </a:rPr>
                <a:t>Cancer Testis Ag</a:t>
              </a:r>
            </a:p>
          </p:txBody>
        </p:sp>
        <p:sp>
          <p:nvSpPr>
            <p:cNvPr id="134" name="TextBox 133"/>
            <p:cNvSpPr txBox="1"/>
            <p:nvPr/>
          </p:nvSpPr>
          <p:spPr>
            <a:xfrm>
              <a:off x="8589234" y="6562510"/>
              <a:ext cx="1074333" cy="215444"/>
            </a:xfrm>
            <a:prstGeom prst="rect">
              <a:avLst/>
            </a:prstGeom>
            <a:noFill/>
          </p:spPr>
          <p:txBody>
            <a:bodyPr wrap="none" rtlCol="0">
              <a:spAutoFit/>
            </a:bodyPr>
            <a:lstStyle/>
            <a:p>
              <a:pPr defTabSz="457200" fontAlgn="base">
                <a:spcBef>
                  <a:spcPct val="0"/>
                </a:spcBef>
                <a:spcAft>
                  <a:spcPct val="0"/>
                </a:spcAft>
                <a:defRPr/>
              </a:pPr>
              <a:r>
                <a:rPr lang="en-US" sz="800" dirty="0">
                  <a:solidFill>
                    <a:prstClr val="black"/>
                  </a:solidFill>
                  <a:latin typeface="Arial" panose="020B0604020202020204" pitchFamily="34" charset="0"/>
                  <a:cs typeface="Arial" panose="020B0604020202020204" pitchFamily="34" charset="0"/>
                </a:rPr>
                <a:t>Cancer Neoantigen</a:t>
              </a:r>
            </a:p>
          </p:txBody>
        </p:sp>
        <p:sp>
          <p:nvSpPr>
            <p:cNvPr id="135" name="TextBox 36"/>
            <p:cNvSpPr txBox="1">
              <a:spLocks noChangeArrowheads="1"/>
            </p:cNvSpPr>
            <p:nvPr/>
          </p:nvSpPr>
          <p:spPr bwMode="auto">
            <a:xfrm>
              <a:off x="3784056" y="6151888"/>
              <a:ext cx="546904" cy="246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0" tIns="45711" rIns="91420" bIns="45711">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000" b="1" dirty="0">
                  <a:solidFill>
                    <a:srgbClr val="000000"/>
                  </a:solidFill>
                  <a:cs typeface="Arial" panose="020B0604020202020204" pitchFamily="34" charset="0"/>
                </a:rPr>
                <a:t>B Cell</a:t>
              </a:r>
            </a:p>
          </p:txBody>
        </p:sp>
        <p:sp>
          <p:nvSpPr>
            <p:cNvPr id="136" name="TextBox 36"/>
            <p:cNvSpPr txBox="1">
              <a:spLocks noChangeArrowheads="1"/>
            </p:cNvSpPr>
            <p:nvPr/>
          </p:nvSpPr>
          <p:spPr bwMode="auto">
            <a:xfrm>
              <a:off x="4638852" y="5479978"/>
              <a:ext cx="710411" cy="246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0" tIns="45711" rIns="91420" bIns="45711">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000" b="1" dirty="0">
                  <a:solidFill>
                    <a:srgbClr val="000000"/>
                  </a:solidFill>
                  <a:cs typeface="Arial" panose="020B0604020202020204" pitchFamily="34" charset="0"/>
                </a:rPr>
                <a:t>CD4 Cell</a:t>
              </a:r>
            </a:p>
          </p:txBody>
        </p:sp>
        <p:sp>
          <p:nvSpPr>
            <p:cNvPr id="137" name="TextBox 36"/>
            <p:cNvSpPr txBox="1">
              <a:spLocks noChangeArrowheads="1"/>
            </p:cNvSpPr>
            <p:nvPr/>
          </p:nvSpPr>
          <p:spPr bwMode="auto">
            <a:xfrm>
              <a:off x="4985475" y="6316626"/>
              <a:ext cx="710411" cy="246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0" tIns="45711" rIns="91420" bIns="45711">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000" b="1" dirty="0">
                  <a:solidFill>
                    <a:srgbClr val="000000"/>
                  </a:solidFill>
                  <a:cs typeface="Arial" panose="020B0604020202020204" pitchFamily="34" charset="0"/>
                </a:rPr>
                <a:t>CD4 Cell</a:t>
              </a:r>
            </a:p>
          </p:txBody>
        </p:sp>
        <p:sp>
          <p:nvSpPr>
            <p:cNvPr id="138" name="TextBox 36"/>
            <p:cNvSpPr txBox="1">
              <a:spLocks noChangeArrowheads="1"/>
            </p:cNvSpPr>
            <p:nvPr/>
          </p:nvSpPr>
          <p:spPr bwMode="auto">
            <a:xfrm>
              <a:off x="4435438" y="6050859"/>
              <a:ext cx="710411" cy="246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0" tIns="45711" rIns="91420" bIns="45711">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000" b="1" dirty="0">
                  <a:solidFill>
                    <a:srgbClr val="000000"/>
                  </a:solidFill>
                  <a:cs typeface="Arial" panose="020B0604020202020204" pitchFamily="34" charset="0"/>
                </a:rPr>
                <a:t>CD4 Cell</a:t>
              </a:r>
            </a:p>
          </p:txBody>
        </p:sp>
        <p:sp>
          <p:nvSpPr>
            <p:cNvPr id="139" name="TextBox 41"/>
            <p:cNvSpPr txBox="1">
              <a:spLocks noChangeArrowheads="1"/>
            </p:cNvSpPr>
            <p:nvPr/>
          </p:nvSpPr>
          <p:spPr bwMode="auto">
            <a:xfrm>
              <a:off x="3480828" y="4853298"/>
              <a:ext cx="762363" cy="272395"/>
            </a:xfrm>
            <a:prstGeom prst="roundRect">
              <a:avLst/>
            </a:prstGeom>
            <a:solidFill>
              <a:srgbClr val="76B2EC"/>
            </a:solidFill>
            <a:ln w="19050" cap="flat" cmpd="sng" algn="ctr">
              <a:solidFill>
                <a:srgbClr val="76B2EC"/>
              </a:solidFill>
              <a:prstDash val="solid"/>
              <a:miter lim="800000"/>
            </a:ln>
            <a:effectLst/>
            <a:extLst/>
          </p:spPr>
          <p:txBody>
            <a:bodyPr wrap="none" lIns="91420" tIns="45711" rIns="91420" bIns="45711">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000" b="1" dirty="0">
                  <a:solidFill>
                    <a:prstClr val="white"/>
                  </a:solidFill>
                  <a:cs typeface="Arial" panose="020B0604020202020204" pitchFamily="34" charset="0"/>
                </a:rPr>
                <a:t>Antibody</a:t>
              </a:r>
            </a:p>
          </p:txBody>
        </p:sp>
        <p:sp>
          <p:nvSpPr>
            <p:cNvPr id="140" name="TextBox 36"/>
            <p:cNvSpPr txBox="1">
              <a:spLocks noChangeArrowheads="1"/>
            </p:cNvSpPr>
            <p:nvPr/>
          </p:nvSpPr>
          <p:spPr bwMode="auto">
            <a:xfrm>
              <a:off x="5457240" y="5595678"/>
              <a:ext cx="583774" cy="246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0" tIns="45711" rIns="91420" bIns="45711">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000" b="1" dirty="0">
                  <a:solidFill>
                    <a:srgbClr val="000000"/>
                  </a:solidFill>
                  <a:cs typeface="Arial" panose="020B0604020202020204" pitchFamily="34" charset="0"/>
                </a:rPr>
                <a:t>MHC II</a:t>
              </a:r>
            </a:p>
          </p:txBody>
        </p:sp>
        <p:sp>
          <p:nvSpPr>
            <p:cNvPr id="141" name="TextBox 36"/>
            <p:cNvSpPr txBox="1">
              <a:spLocks noChangeArrowheads="1"/>
            </p:cNvSpPr>
            <p:nvPr/>
          </p:nvSpPr>
          <p:spPr bwMode="auto">
            <a:xfrm>
              <a:off x="5952555" y="5595181"/>
              <a:ext cx="548508" cy="246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0" tIns="45711" rIns="91420" bIns="45711">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000" b="1" dirty="0">
                  <a:solidFill>
                    <a:srgbClr val="000000"/>
                  </a:solidFill>
                  <a:cs typeface="Arial" panose="020B0604020202020204" pitchFamily="34" charset="0"/>
                </a:rPr>
                <a:t>MHC I</a:t>
              </a:r>
            </a:p>
          </p:txBody>
        </p:sp>
        <p:sp>
          <p:nvSpPr>
            <p:cNvPr id="142" name="Rounded Rectangle 108"/>
            <p:cNvSpPr/>
            <p:nvPr/>
          </p:nvSpPr>
          <p:spPr bwMode="auto">
            <a:xfrm>
              <a:off x="8381020" y="2316347"/>
              <a:ext cx="1678407" cy="663984"/>
            </a:xfrm>
            <a:prstGeom prst="roundRect">
              <a:avLst/>
            </a:prstGeom>
            <a:solidFill>
              <a:srgbClr val="76B2EC"/>
            </a:solidFill>
            <a:ln w="19050" cap="flat" cmpd="sng" algn="ctr">
              <a:solidFill>
                <a:srgbClr val="76B2EC"/>
              </a:solidFill>
              <a:prstDash val="solid"/>
              <a:miter lim="800000"/>
            </a:ln>
            <a:effectLst/>
          </p:spPr>
          <p:txBody>
            <a:bodyPr lIns="91420" tIns="45711" rIns="91420" bIns="45711"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spcAft>
                  <a:spcPts val="900"/>
                </a:spcAft>
                <a:defRPr/>
              </a:pPr>
              <a:r>
                <a:rPr lang="en-US" altLang="en-US" dirty="0">
                  <a:solidFill>
                    <a:prstClr val="white"/>
                  </a:solidFill>
                  <a:latin typeface="Arial" panose="020B0604020202020204" pitchFamily="34" charset="0"/>
                  <a:cs typeface="Arial" panose="020B0604020202020204" pitchFamily="34" charset="0"/>
                </a:rPr>
                <a:t>“Systemic” Effect</a:t>
              </a:r>
            </a:p>
          </p:txBody>
        </p:sp>
        <p:sp>
          <p:nvSpPr>
            <p:cNvPr id="143" name="Rounded Rectangle 98"/>
            <p:cNvSpPr/>
            <p:nvPr/>
          </p:nvSpPr>
          <p:spPr bwMode="auto">
            <a:xfrm>
              <a:off x="1657584" y="1558902"/>
              <a:ext cx="1769376" cy="601882"/>
            </a:xfrm>
            <a:prstGeom prst="roundRect">
              <a:avLst/>
            </a:prstGeom>
            <a:solidFill>
              <a:srgbClr val="1C80E0"/>
            </a:solidFill>
            <a:ln w="19050" cap="flat" cmpd="sng" algn="ctr">
              <a:solidFill>
                <a:srgbClr val="1C80E0"/>
              </a:solidFill>
              <a:prstDash val="solid"/>
              <a:miter lim="800000"/>
            </a:ln>
            <a:effectLst/>
          </p:spPr>
          <p:txBody>
            <a:bodyPr lIns="91420" tIns="45711" rIns="91420" bIns="45711"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spcAft>
                  <a:spcPts val="900"/>
                </a:spcAft>
                <a:defRPr/>
              </a:pPr>
              <a:r>
                <a:rPr lang="en-US" altLang="en-US" dirty="0">
                  <a:solidFill>
                    <a:prstClr val="white"/>
                  </a:solidFill>
                  <a:latin typeface="Arial" panose="020B0604020202020204" pitchFamily="34" charset="0"/>
                  <a:cs typeface="Arial" panose="020B0604020202020204" pitchFamily="34" charset="0"/>
                </a:rPr>
                <a:t>“Local” Administration</a:t>
              </a:r>
            </a:p>
          </p:txBody>
        </p:sp>
        <p:sp>
          <p:nvSpPr>
            <p:cNvPr id="144" name="Rounded Rectangle 108"/>
            <p:cNvSpPr/>
            <p:nvPr/>
          </p:nvSpPr>
          <p:spPr bwMode="auto">
            <a:xfrm>
              <a:off x="1660818" y="4086868"/>
              <a:ext cx="1678407" cy="663984"/>
            </a:xfrm>
            <a:prstGeom prst="roundRect">
              <a:avLst/>
            </a:prstGeom>
            <a:solidFill>
              <a:srgbClr val="76B2EC"/>
            </a:solidFill>
            <a:ln w="19050" cap="flat" cmpd="sng" algn="ctr">
              <a:solidFill>
                <a:srgbClr val="76B2EC"/>
              </a:solidFill>
              <a:prstDash val="solid"/>
              <a:miter lim="800000"/>
            </a:ln>
            <a:effectLst/>
          </p:spPr>
          <p:txBody>
            <a:bodyPr lIns="91420" tIns="45711" rIns="91420" bIns="45711"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spcAft>
                  <a:spcPts val="900"/>
                </a:spcAft>
                <a:defRPr/>
              </a:pPr>
              <a:r>
                <a:rPr lang="en-US" altLang="en-US" dirty="0">
                  <a:solidFill>
                    <a:prstClr val="white"/>
                  </a:solidFill>
                  <a:latin typeface="Arial" panose="020B0604020202020204" pitchFamily="34" charset="0"/>
                  <a:cs typeface="Arial" panose="020B0604020202020204" pitchFamily="34" charset="0"/>
                </a:rPr>
                <a:t>“Systemic” Effect</a:t>
              </a:r>
            </a:p>
          </p:txBody>
        </p:sp>
        <p:pic>
          <p:nvPicPr>
            <p:cNvPr id="145" name="Picture 144" descr="TNr.png"/>
            <p:cNvPicPr>
              <a:picLocks noChangeAspect="1"/>
            </p:cNvPicPr>
            <p:nvPr/>
          </p:nvPicPr>
          <p:blipFill>
            <a:blip r:embed="rId6" cstate="email">
              <a:duotone>
                <a:prstClr val="black"/>
                <a:srgbClr val="70AD47">
                  <a:tint val="45000"/>
                  <a:satMod val="400000"/>
                </a:srgbClr>
              </a:duotone>
              <a:extLst>
                <a:ext uri="{28A0092B-C50C-407E-A947-70E740481C1C}">
                  <a14:useLocalDpi xmlns:a14="http://schemas.microsoft.com/office/drawing/2010/main"/>
                </a:ext>
              </a:extLst>
            </a:blip>
            <a:srcRect/>
            <a:stretch>
              <a:fillRect/>
            </a:stretch>
          </p:blipFill>
          <p:spPr bwMode="auto">
            <a:xfrm>
              <a:off x="2518313" y="5435716"/>
              <a:ext cx="292100" cy="29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6" name="Picture 145" descr="TNr.png"/>
            <p:cNvPicPr>
              <a:picLocks noChangeAspect="1"/>
            </p:cNvPicPr>
            <p:nvPr/>
          </p:nvPicPr>
          <p:blipFill>
            <a:blip r:embed="rId3" cstate="email">
              <a:duotone>
                <a:prstClr val="black"/>
                <a:srgbClr val="ED7D31">
                  <a:tint val="45000"/>
                  <a:satMod val="400000"/>
                </a:srgbClr>
              </a:duotone>
              <a:extLst>
                <a:ext uri="{28A0092B-C50C-407E-A947-70E740481C1C}">
                  <a14:useLocalDpi xmlns:a14="http://schemas.microsoft.com/office/drawing/2010/main"/>
                </a:ext>
              </a:extLst>
            </a:blip>
            <a:srcRect/>
            <a:stretch>
              <a:fillRect/>
            </a:stretch>
          </p:blipFill>
          <p:spPr bwMode="auto">
            <a:xfrm>
              <a:off x="2739514" y="5739767"/>
              <a:ext cx="292100" cy="29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7" name="TextBox 146"/>
            <p:cNvSpPr txBox="1"/>
            <p:nvPr/>
          </p:nvSpPr>
          <p:spPr>
            <a:xfrm rot="2062692">
              <a:off x="2546017" y="5195393"/>
              <a:ext cx="338554" cy="369332"/>
            </a:xfrm>
            <a:prstGeom prst="rect">
              <a:avLst/>
            </a:prstGeom>
            <a:noFill/>
          </p:spPr>
          <p:txBody>
            <a:bodyPr wrap="none" rtlCol="0">
              <a:spAutoFit/>
            </a:bodyPr>
            <a:lstStyle/>
            <a:p>
              <a:pPr defTabSz="457200" fontAlgn="base">
                <a:spcBef>
                  <a:spcPct val="0"/>
                </a:spcBef>
                <a:spcAft>
                  <a:spcPct val="0"/>
                </a:spcAft>
                <a:defRPr/>
              </a:pPr>
              <a:r>
                <a:rPr lang="en-US" dirty="0">
                  <a:solidFill>
                    <a:prstClr val="black"/>
                  </a:solidFill>
                  <a:latin typeface="Arial" panose="020B0604020202020204" pitchFamily="34" charset="0"/>
                  <a:cs typeface="Arial" panose="020B0604020202020204" pitchFamily="34" charset="0"/>
                </a:rPr>
                <a:t>Y</a:t>
              </a:r>
            </a:p>
          </p:txBody>
        </p:sp>
        <p:sp>
          <p:nvSpPr>
            <p:cNvPr id="148" name="TextBox 36"/>
            <p:cNvSpPr txBox="1">
              <a:spLocks noChangeArrowheads="1"/>
            </p:cNvSpPr>
            <p:nvPr/>
          </p:nvSpPr>
          <p:spPr bwMode="auto">
            <a:xfrm>
              <a:off x="2422642" y="5472079"/>
              <a:ext cx="546904" cy="246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0" tIns="45711" rIns="91420" bIns="45711">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000" b="1" dirty="0">
                  <a:solidFill>
                    <a:srgbClr val="000000"/>
                  </a:solidFill>
                  <a:cs typeface="Arial" panose="020B0604020202020204" pitchFamily="34" charset="0"/>
                </a:rPr>
                <a:t>B Cell</a:t>
              </a:r>
            </a:p>
          </p:txBody>
        </p:sp>
        <p:sp>
          <p:nvSpPr>
            <p:cNvPr id="149" name="TextBox 36"/>
            <p:cNvSpPr txBox="1">
              <a:spLocks noChangeArrowheads="1"/>
            </p:cNvSpPr>
            <p:nvPr/>
          </p:nvSpPr>
          <p:spPr bwMode="auto">
            <a:xfrm>
              <a:off x="2574494" y="5797615"/>
              <a:ext cx="710411" cy="246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0" tIns="45711" rIns="91420" bIns="45711">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000" b="1" dirty="0">
                  <a:solidFill>
                    <a:srgbClr val="000000"/>
                  </a:solidFill>
                  <a:cs typeface="Arial" panose="020B0604020202020204" pitchFamily="34" charset="0"/>
                </a:rPr>
                <a:t>CD4 Cell</a:t>
              </a:r>
            </a:p>
          </p:txBody>
        </p:sp>
        <p:sp>
          <p:nvSpPr>
            <p:cNvPr id="150" name="TextBox 149"/>
            <p:cNvSpPr txBox="1"/>
            <p:nvPr/>
          </p:nvSpPr>
          <p:spPr>
            <a:xfrm>
              <a:off x="8992797" y="5039039"/>
              <a:ext cx="1567062" cy="1015663"/>
            </a:xfrm>
            <a:prstGeom prst="rect">
              <a:avLst/>
            </a:prstGeom>
            <a:noFill/>
          </p:spPr>
          <p:txBody>
            <a:bodyPr wrap="square" rtlCol="0">
              <a:spAutoFit/>
            </a:bodyPr>
            <a:lstStyle/>
            <a:p>
              <a:pPr algn="ctr" fontAlgn="base">
                <a:spcBef>
                  <a:spcPct val="0"/>
                </a:spcBef>
                <a:spcAft>
                  <a:spcPct val="0"/>
                </a:spcAft>
                <a:defRPr/>
              </a:pPr>
              <a:r>
                <a:rPr lang="en-US" sz="1200" dirty="0">
                  <a:solidFill>
                    <a:prstClr val="black"/>
                  </a:solidFill>
                  <a:latin typeface="Arial" panose="020B0604020202020204" pitchFamily="34" charset="0"/>
                  <a:cs typeface="Arial" panose="020B0604020202020204" pitchFamily="34" charset="0"/>
                </a:rPr>
                <a:t>Vigil Induced Humoral and (Serology) Cellular Mechanistic (ELISPOT) Verified</a:t>
              </a:r>
            </a:p>
          </p:txBody>
        </p:sp>
        <p:cxnSp>
          <p:nvCxnSpPr>
            <p:cNvPr id="151" name="Straight Arrow Connector 150"/>
            <p:cNvCxnSpPr/>
            <p:nvPr/>
          </p:nvCxnSpPr>
          <p:spPr bwMode="auto">
            <a:xfrm>
              <a:off x="4713972" y="3903825"/>
              <a:ext cx="0" cy="168275"/>
            </a:xfrm>
            <a:prstGeom prst="straightConnector1">
              <a:avLst/>
            </a:prstGeom>
            <a:noFill/>
            <a:ln w="25400" cap="flat" cmpd="sng" algn="ctr">
              <a:solidFill>
                <a:sysClr val="window" lastClr="FFFFFF"/>
              </a:solidFill>
              <a:prstDash val="solid"/>
              <a:bevel/>
              <a:tailEnd type="triangle"/>
            </a:ln>
            <a:effectLst/>
          </p:spPr>
        </p:cxnSp>
      </p:grpSp>
    </p:spTree>
    <p:extLst>
      <p:ext uri="{BB962C8B-B14F-4D97-AF65-F5344CB8AC3E}">
        <p14:creationId xmlns:p14="http://schemas.microsoft.com/office/powerpoint/2010/main" val="2447153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pPr>
              <a:lnSpc>
                <a:spcPct val="100000"/>
              </a:lnSpc>
              <a:spcBef>
                <a:spcPts val="0"/>
              </a:spcBef>
            </a:pPr>
            <a:r>
              <a:rPr lang="en-US" sz="2200" dirty="0">
                <a:solidFill>
                  <a:srgbClr val="FF0000"/>
                </a:solidFill>
              </a:rPr>
              <a:t>Element 2 – Animal Support</a:t>
            </a:r>
            <a:r>
              <a:rPr lang="en-US" sz="2200" dirty="0"/>
              <a:t/>
            </a:r>
            <a:br>
              <a:rPr lang="en-US" sz="2200" dirty="0"/>
            </a:br>
            <a:r>
              <a:rPr lang="en-US" sz="2200" dirty="0"/>
              <a:t>Murine Vigil Immune Model Development</a:t>
            </a:r>
            <a:br>
              <a:rPr lang="en-US" sz="2200" dirty="0"/>
            </a:br>
            <a:r>
              <a:rPr lang="en-US" sz="2200" dirty="0"/>
              <a:t>Lei Zheng, Johns Hopkins University/Transgene</a:t>
            </a:r>
          </a:p>
        </p:txBody>
      </p:sp>
      <p:sp>
        <p:nvSpPr>
          <p:cNvPr id="4" name="TextBox 3"/>
          <p:cNvSpPr txBox="1"/>
          <p:nvPr/>
        </p:nvSpPr>
        <p:spPr>
          <a:xfrm>
            <a:off x="5201650" y="6325895"/>
            <a:ext cx="2823209" cy="246221"/>
          </a:xfrm>
          <a:prstGeom prst="rect">
            <a:avLst/>
          </a:prstGeom>
          <a:noFill/>
        </p:spPr>
        <p:txBody>
          <a:bodyPr wrap="none">
            <a:spAutoFit/>
          </a:bodyPr>
          <a:lstStyle/>
          <a:p>
            <a:pPr>
              <a:defRPr/>
            </a:pPr>
            <a:r>
              <a:rPr lang="en-US" sz="1000" dirty="0">
                <a:solidFill>
                  <a:prstClr val="black"/>
                </a:solidFill>
                <a:latin typeface="Arial" panose="020B0604020202020204" pitchFamily="34" charset="0"/>
                <a:cs typeface="Arial" panose="020B0604020202020204" pitchFamily="34" charset="0"/>
              </a:rPr>
              <a:t>Soares et al Oncotarget 2015, 6(40): 43005-15</a:t>
            </a:r>
          </a:p>
        </p:txBody>
      </p:sp>
      <p:sp>
        <p:nvSpPr>
          <p:cNvPr id="5" name="Rectangle 4"/>
          <p:cNvSpPr/>
          <p:nvPr/>
        </p:nvSpPr>
        <p:spPr>
          <a:xfrm>
            <a:off x="4511919" y="2769685"/>
            <a:ext cx="4268561" cy="3556210"/>
          </a:xfrm>
          <a:prstGeom prst="rect">
            <a:avLst/>
          </a:prstGeom>
          <a:noFill/>
          <a:ln w="19050" cap="flat" cmpd="sng" algn="ctr">
            <a:solidFill>
              <a:srgbClr val="F502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w Cen MT"/>
              <a:ea typeface="+mn-ea"/>
              <a:cs typeface="+mn-cs"/>
            </a:endParaRPr>
          </a:p>
        </p:txBody>
      </p:sp>
      <p:sp>
        <p:nvSpPr>
          <p:cNvPr id="6" name="Rectangle 5"/>
          <p:cNvSpPr/>
          <p:nvPr/>
        </p:nvSpPr>
        <p:spPr>
          <a:xfrm>
            <a:off x="4511918" y="1652815"/>
            <a:ext cx="4268561" cy="1077218"/>
          </a:xfrm>
          <a:prstGeom prst="rect">
            <a:avLst/>
          </a:prstGeom>
          <a:solidFill>
            <a:sysClr val="window" lastClr="FFFFFF"/>
          </a:solidFill>
          <a:ln w="19050" cap="flat" cmpd="sng" algn="ctr">
            <a:solidFill>
              <a:srgbClr val="F50200"/>
            </a:solidFill>
            <a:prstDash val="soli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Tw Cen MT"/>
                <a:ea typeface="+mn-ea"/>
                <a:cs typeface="+mn-cs"/>
              </a:rPr>
              <a:t>1. Ongoing Study to Determine PD-L1/TIL</a:t>
            </a:r>
            <a:r>
              <a:rPr kumimoji="0" lang="en-US" sz="1600" b="0" i="0" u="none" strike="noStrike" kern="0" cap="none" spc="0" normalizeH="0" baseline="0" noProof="0" dirty="0">
                <a:ln>
                  <a:noFill/>
                </a:ln>
                <a:solidFill>
                  <a:prstClr val="black"/>
                </a:solidFill>
                <a:effectLst/>
                <a:uLnTx/>
                <a:uFillTx/>
                <a:latin typeface="Tw Cen MT"/>
                <a:ea typeface="+mn-ea"/>
                <a:cs typeface="+mn-cs"/>
              </a:rPr>
              <a:t> Expression of Vigil</a:t>
            </a:r>
            <a:r>
              <a:rPr kumimoji="0" lang="en-US" sz="1600" b="0" i="0" u="none" strike="noStrike" kern="0" cap="none" spc="0" normalizeH="0" baseline="30000" noProof="0" dirty="0">
                <a:ln>
                  <a:noFill/>
                </a:ln>
                <a:solidFill>
                  <a:prstClr val="white"/>
                </a:solidFill>
                <a:effectLst/>
                <a:uLnTx/>
                <a:uFillTx/>
                <a:latin typeface="Tw Cen MT"/>
                <a:ea typeface="+mn-ea"/>
                <a:cs typeface="+mn-cs"/>
              </a:rPr>
              <a:t> </a:t>
            </a:r>
            <a:r>
              <a:rPr kumimoji="0" lang="en-US" sz="1600" b="0" i="0" u="none" strike="noStrike" kern="0" cap="none" spc="0" normalizeH="0" baseline="0" noProof="0" dirty="0">
                <a:ln>
                  <a:noFill/>
                </a:ln>
                <a:solidFill>
                  <a:prstClr val="black"/>
                </a:solidFill>
                <a:effectLst/>
                <a:uLnTx/>
                <a:uFillTx/>
                <a:latin typeface="Tw Cen MT"/>
                <a:ea typeface="+mn-ea"/>
                <a:cs typeface="+mn-cs"/>
              </a:rPr>
              <a:t>Combination Activity (GVAX +/- </a:t>
            </a:r>
            <a:r>
              <a:rPr kumimoji="0" lang="en-US" sz="1600" b="0" i="0" u="none" strike="noStrike" kern="0" cap="none" spc="0" normalizeH="0" baseline="0" noProof="0" dirty="0" err="1">
                <a:ln>
                  <a:noFill/>
                </a:ln>
                <a:solidFill>
                  <a:prstClr val="black"/>
                </a:solidFill>
                <a:effectLst/>
                <a:uLnTx/>
                <a:uFillTx/>
                <a:latin typeface="Tw Cen MT"/>
                <a:ea typeface="+mn-ea"/>
                <a:cs typeface="+mn-cs"/>
              </a:rPr>
              <a:t>aTGF</a:t>
            </a:r>
            <a:r>
              <a:rPr kumimoji="0" lang="el-GR" sz="16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β</a:t>
            </a:r>
            <a:r>
              <a:rPr kumimoji="0" lang="en-US" sz="1600" b="0" i="0" u="none" strike="noStrike" kern="0" cap="none" spc="0" normalizeH="0" baseline="0" noProof="0" dirty="0">
                <a:ln>
                  <a:noFill/>
                </a:ln>
                <a:solidFill>
                  <a:prstClr val="black"/>
                </a:solidFill>
                <a:effectLst/>
                <a:uLnTx/>
                <a:uFillTx/>
                <a:latin typeface="Tw Cen MT"/>
                <a:ea typeface="+mn-ea"/>
                <a:cs typeface="+mn-cs"/>
              </a:rPr>
              <a:t> ab, Vigil +/- </a:t>
            </a:r>
            <a:r>
              <a:rPr kumimoji="0" lang="en-US" sz="1600" b="0" i="0" u="none" strike="noStrike" kern="0" cap="none" spc="0" normalizeH="0" baseline="0" noProof="0" dirty="0" err="1">
                <a:ln>
                  <a:noFill/>
                </a:ln>
                <a:solidFill>
                  <a:prstClr val="black"/>
                </a:solidFill>
                <a:effectLst/>
                <a:uLnTx/>
                <a:uFillTx/>
                <a:latin typeface="Tw Cen MT"/>
                <a:ea typeface="+mn-ea"/>
                <a:cs typeface="+mn-cs"/>
              </a:rPr>
              <a:t>aTGF</a:t>
            </a:r>
            <a:r>
              <a:rPr kumimoji="0" lang="el-GR" sz="16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 β</a:t>
            </a:r>
            <a:r>
              <a:rPr kumimoji="0" lang="en-US" sz="1600" b="0" i="0" u="none" strike="noStrike" kern="0" cap="none" spc="0" normalizeH="0" baseline="0" noProof="0" dirty="0">
                <a:ln>
                  <a:noFill/>
                </a:ln>
                <a:solidFill>
                  <a:prstClr val="black"/>
                </a:solidFill>
                <a:effectLst/>
                <a:uLnTx/>
                <a:uFillTx/>
                <a:latin typeface="Tw Cen MT"/>
                <a:ea typeface="+mn-ea"/>
                <a:cs typeface="+mn-cs"/>
              </a:rPr>
              <a:t> ab +/- PD-1/PD-L1 Inhibitor)</a:t>
            </a:r>
          </a:p>
        </p:txBody>
      </p:sp>
      <p:grpSp>
        <p:nvGrpSpPr>
          <p:cNvPr id="7" name="Group 6"/>
          <p:cNvGrpSpPr/>
          <p:nvPr/>
        </p:nvGrpSpPr>
        <p:grpSpPr>
          <a:xfrm>
            <a:off x="4644389" y="3080916"/>
            <a:ext cx="4136089" cy="3010278"/>
            <a:chOff x="1863061" y="2057400"/>
            <a:chExt cx="5417877" cy="3048001"/>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0800" b="26201"/>
            <a:stretch/>
          </p:blipFill>
          <p:spPr>
            <a:xfrm>
              <a:off x="1863061" y="2438401"/>
              <a:ext cx="5391679" cy="2667000"/>
            </a:xfrm>
            <a:prstGeom prst="rect">
              <a:avLst/>
            </a:prstGeom>
          </p:spPr>
        </p:pic>
        <p:sp>
          <p:nvSpPr>
            <p:cNvPr id="9" name="TextBox 8"/>
            <p:cNvSpPr txBox="1"/>
            <p:nvPr/>
          </p:nvSpPr>
          <p:spPr>
            <a:xfrm>
              <a:off x="1863062" y="2057400"/>
              <a:ext cx="5417876" cy="369332"/>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Overall Survival</a:t>
              </a:r>
            </a:p>
          </p:txBody>
        </p:sp>
        <p:sp>
          <p:nvSpPr>
            <p:cNvPr id="10" name="Rectangle 9"/>
            <p:cNvSpPr/>
            <p:nvPr/>
          </p:nvSpPr>
          <p:spPr>
            <a:xfrm>
              <a:off x="6437376" y="2743200"/>
              <a:ext cx="484632" cy="228600"/>
            </a:xfrm>
            <a:prstGeom prst="rect">
              <a:avLst/>
            </a:prstGeom>
            <a:solidFill>
              <a:sysClr val="window" lastClr="FFFFFF"/>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w Cen MT"/>
                <a:ea typeface="+mn-ea"/>
                <a:cs typeface="+mn-cs"/>
              </a:endParaRPr>
            </a:p>
          </p:txBody>
        </p:sp>
      </p:grpSp>
      <p:sp>
        <p:nvSpPr>
          <p:cNvPr id="11" name="TextBox 10"/>
          <p:cNvSpPr txBox="1"/>
          <p:nvPr/>
        </p:nvSpPr>
        <p:spPr>
          <a:xfrm>
            <a:off x="5090906" y="6050831"/>
            <a:ext cx="3577797" cy="261610"/>
          </a:xfrm>
          <a:prstGeom prst="rect">
            <a:avLst/>
          </a:prstGeom>
          <a:solidFill>
            <a:sysClr val="window" lastClr="FFFFFF"/>
          </a:solid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Arial" panose="020B0604020202020204" pitchFamily="34" charset="0"/>
                <a:ea typeface="MS Gothic" panose="020B0609070205080204" pitchFamily="49" charset="-128"/>
                <a:cs typeface="Arial" panose="020B0604020202020204" pitchFamily="34" charset="0"/>
              </a:rPr>
              <a:t>*GVAX, GVAX/TGF</a:t>
            </a:r>
            <a:r>
              <a:rPr kumimoji="0" lang="el-GR" sz="1050" b="0" i="0" u="none" strike="noStrike" kern="0" cap="none" spc="0" normalizeH="0" baseline="0" noProof="0" dirty="0">
                <a:ln>
                  <a:noFill/>
                </a:ln>
                <a:solidFill>
                  <a:prstClr val="black"/>
                </a:solidFill>
                <a:effectLst/>
                <a:uLnTx/>
                <a:uFillTx/>
                <a:latin typeface="Arial" panose="020B0604020202020204" pitchFamily="34" charset="0"/>
                <a:ea typeface="MS Gothic" panose="020B0609070205080204" pitchFamily="49" charset="-128"/>
                <a:cs typeface="Arial" panose="020B0604020202020204" pitchFamily="34" charset="0"/>
              </a:rPr>
              <a:t>β</a:t>
            </a:r>
            <a:r>
              <a:rPr kumimoji="0" lang="en-US" sz="1050" b="0" i="0" u="none" strike="noStrike" kern="0" cap="none" spc="0" normalizeH="0" baseline="0" noProof="0" dirty="0">
                <a:ln>
                  <a:noFill/>
                </a:ln>
                <a:solidFill>
                  <a:prstClr val="black"/>
                </a:solidFill>
                <a:effectLst/>
                <a:uLnTx/>
                <a:uFillTx/>
                <a:latin typeface="Arial" panose="020B0604020202020204" pitchFamily="34" charset="0"/>
                <a:ea typeface="MS Gothic" panose="020B0609070205080204" pitchFamily="49" charset="-128"/>
                <a:cs typeface="Arial" panose="020B0604020202020204" pitchFamily="34" charset="0"/>
              </a:rPr>
              <a:t> Trap positive control</a:t>
            </a:r>
          </a:p>
        </p:txBody>
      </p:sp>
    </p:spTree>
    <p:extLst>
      <p:ext uri="{BB962C8B-B14F-4D97-AF65-F5344CB8AC3E}">
        <p14:creationId xmlns:p14="http://schemas.microsoft.com/office/powerpoint/2010/main" val="3806823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pPr>
              <a:lnSpc>
                <a:spcPct val="100000"/>
              </a:lnSpc>
              <a:spcBef>
                <a:spcPts val="0"/>
              </a:spcBef>
            </a:pPr>
            <a:r>
              <a:rPr lang="en-US" sz="2200" dirty="0">
                <a:solidFill>
                  <a:srgbClr val="FF0000"/>
                </a:solidFill>
              </a:rPr>
              <a:t>Element 3 – Unique Clinical Response “Related to Science”</a:t>
            </a:r>
            <a:r>
              <a:rPr lang="en-US" sz="2200" dirty="0"/>
              <a:t/>
            </a:r>
            <a:br>
              <a:rPr lang="en-US" sz="2200" dirty="0"/>
            </a:br>
            <a:r>
              <a:rPr lang="en-US" sz="2200" dirty="0"/>
              <a:t>Ewing’s Sarcoma Case Report 1 (#-062)</a:t>
            </a:r>
            <a:br>
              <a:rPr lang="en-US" sz="2200" dirty="0"/>
            </a:br>
            <a:r>
              <a:rPr lang="en-US" sz="1800" dirty="0"/>
              <a:t>Clinical and ELISPOT Response in Relapsed Patient</a:t>
            </a:r>
          </a:p>
        </p:txBody>
      </p:sp>
      <p:grpSp>
        <p:nvGrpSpPr>
          <p:cNvPr id="77" name="Group 76"/>
          <p:cNvGrpSpPr/>
          <p:nvPr/>
        </p:nvGrpSpPr>
        <p:grpSpPr>
          <a:xfrm>
            <a:off x="27079" y="1486795"/>
            <a:ext cx="12076929" cy="5318378"/>
            <a:chOff x="74704" y="1572520"/>
            <a:chExt cx="12076929" cy="5318378"/>
          </a:xfrm>
        </p:grpSpPr>
        <p:sp>
          <p:nvSpPr>
            <p:cNvPr id="76" name="Rectangle 75"/>
            <p:cNvSpPr/>
            <p:nvPr/>
          </p:nvSpPr>
          <p:spPr>
            <a:xfrm>
              <a:off x="184765" y="1572520"/>
              <a:ext cx="11966868" cy="5275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97"/>
            <p:cNvSpPr/>
            <p:nvPr/>
          </p:nvSpPr>
          <p:spPr>
            <a:xfrm>
              <a:off x="8698326" y="6058732"/>
              <a:ext cx="3453307" cy="383836"/>
            </a:xfrm>
            <a:prstGeom prst="rightArrow">
              <a:avLst/>
            </a:prstGeom>
            <a:solidFill>
              <a:srgbClr val="FFC000"/>
            </a:solidFill>
            <a:ln w="12700" cap="flat" cmpd="sng" algn="ctr">
              <a:solidFill>
                <a:srgbClr val="FFC000"/>
              </a:solidFill>
              <a:prstDash val="solid"/>
              <a:miter lim="800000"/>
            </a:ln>
            <a:effectLst/>
          </p:spPr>
          <p:txBody>
            <a:bodyPr rtlCol="0" anchor="ctr"/>
            <a:lstStyle/>
            <a:p>
              <a:pPr algn="ctr" defTabSz="457200">
                <a:defRPr/>
              </a:pPr>
              <a:endParaRPr lang="en-US" kern="0">
                <a:solidFill>
                  <a:prstClr val="white"/>
                </a:solidFill>
                <a:latin typeface="Arial" panose="020B0604020202020204" pitchFamily="34" charset="0"/>
                <a:cs typeface="Arial" panose="020B0604020202020204" pitchFamily="34" charset="0"/>
              </a:endParaRPr>
            </a:p>
          </p:txBody>
        </p:sp>
        <p:sp>
          <p:nvSpPr>
            <p:cNvPr id="5" name="Right Arrow 112"/>
            <p:cNvSpPr/>
            <p:nvPr/>
          </p:nvSpPr>
          <p:spPr>
            <a:xfrm>
              <a:off x="184765" y="6052373"/>
              <a:ext cx="8751435" cy="397348"/>
            </a:xfrm>
            <a:prstGeom prst="rightArrow">
              <a:avLst/>
            </a:prstGeom>
            <a:solidFill>
              <a:srgbClr val="1C80E0"/>
            </a:solidFill>
            <a:ln w="12700" cap="flat" cmpd="sng" algn="ctr">
              <a:solidFill>
                <a:srgbClr val="1C80E0"/>
              </a:solidFill>
              <a:prstDash val="solid"/>
              <a:miter lim="800000"/>
            </a:ln>
            <a:effectLst/>
          </p:spPr>
          <p:txBody>
            <a:bodyPr rtlCol="0" anchor="ctr"/>
            <a:lstStyle/>
            <a:p>
              <a:pPr algn="ctr" defTabSz="457200">
                <a:defRPr/>
              </a:pPr>
              <a:endParaRPr lang="en-US" kern="0">
                <a:solidFill>
                  <a:prstClr val="white"/>
                </a:solidFill>
                <a:latin typeface="Arial" panose="020B0604020202020204" pitchFamily="34" charset="0"/>
                <a:cs typeface="Arial" panose="020B0604020202020204" pitchFamily="34" charset="0"/>
              </a:endParaRPr>
            </a:p>
          </p:txBody>
        </p:sp>
        <p:sp>
          <p:nvSpPr>
            <p:cNvPr id="6" name="Oval 5"/>
            <p:cNvSpPr/>
            <p:nvPr/>
          </p:nvSpPr>
          <p:spPr>
            <a:xfrm>
              <a:off x="297134" y="6038519"/>
              <a:ext cx="1248937" cy="399237"/>
            </a:xfrm>
            <a:prstGeom prst="ellipse">
              <a:avLst/>
            </a:prstGeom>
            <a:solidFill>
              <a:srgbClr val="FFC000"/>
            </a:solidFill>
            <a:ln w="12700" cap="flat" cmpd="sng" algn="ctr">
              <a:solidFill>
                <a:srgbClr val="FFC000"/>
              </a:solidFill>
              <a:prstDash val="solid"/>
              <a:miter lim="800000"/>
            </a:ln>
            <a:effectLst/>
          </p:spPr>
          <p:txBody>
            <a:bodyPr rtlCol="0" anchor="ctr"/>
            <a:lstStyle/>
            <a:p>
              <a:pPr algn="ctr" defTabSz="457200">
                <a:defRPr/>
              </a:pPr>
              <a:r>
                <a:rPr lang="en-US" sz="1400" b="1" kern="0" dirty="0">
                  <a:solidFill>
                    <a:prstClr val="white"/>
                  </a:solidFill>
                  <a:latin typeface="Arial" panose="020B0604020202020204" pitchFamily="34" charset="0"/>
                  <a:cs typeface="Arial" panose="020B0604020202020204" pitchFamily="34" charset="0"/>
                </a:rPr>
                <a:t>2010</a:t>
              </a:r>
            </a:p>
          </p:txBody>
        </p:sp>
        <p:sp>
          <p:nvSpPr>
            <p:cNvPr id="7" name="Oval 6"/>
            <p:cNvSpPr/>
            <p:nvPr/>
          </p:nvSpPr>
          <p:spPr>
            <a:xfrm>
              <a:off x="3142776" y="6041087"/>
              <a:ext cx="1248937" cy="399237"/>
            </a:xfrm>
            <a:prstGeom prst="ellipse">
              <a:avLst/>
            </a:prstGeom>
            <a:solidFill>
              <a:srgbClr val="FFC000"/>
            </a:solidFill>
            <a:ln w="12700" cap="flat" cmpd="sng" algn="ctr">
              <a:solidFill>
                <a:srgbClr val="FFC000"/>
              </a:solidFill>
              <a:prstDash val="solid"/>
              <a:miter lim="800000"/>
            </a:ln>
            <a:effectLst/>
          </p:spPr>
          <p:txBody>
            <a:bodyPr rtlCol="0" anchor="ctr"/>
            <a:lstStyle/>
            <a:p>
              <a:pPr algn="ctr" defTabSz="457200">
                <a:defRPr/>
              </a:pPr>
              <a:r>
                <a:rPr lang="en-US" sz="1400" b="1" kern="0" dirty="0">
                  <a:solidFill>
                    <a:prstClr val="white"/>
                  </a:solidFill>
                  <a:latin typeface="Arial" panose="020B0604020202020204" pitchFamily="34" charset="0"/>
                  <a:cs typeface="Arial" panose="020B0604020202020204" pitchFamily="34" charset="0"/>
                </a:rPr>
                <a:t>2012</a:t>
              </a:r>
            </a:p>
          </p:txBody>
        </p:sp>
        <p:sp>
          <p:nvSpPr>
            <p:cNvPr id="8" name="Oval 7"/>
            <p:cNvSpPr/>
            <p:nvPr/>
          </p:nvSpPr>
          <p:spPr>
            <a:xfrm>
              <a:off x="6039390" y="6041087"/>
              <a:ext cx="1248937" cy="399237"/>
            </a:xfrm>
            <a:prstGeom prst="ellipse">
              <a:avLst/>
            </a:prstGeom>
            <a:solidFill>
              <a:srgbClr val="FFC000"/>
            </a:solidFill>
            <a:ln w="12700" cap="flat" cmpd="sng" algn="ctr">
              <a:solidFill>
                <a:srgbClr val="FFC000"/>
              </a:solidFill>
              <a:prstDash val="solid"/>
              <a:miter lim="800000"/>
            </a:ln>
            <a:effectLst/>
          </p:spPr>
          <p:txBody>
            <a:bodyPr rtlCol="0" anchor="ctr"/>
            <a:lstStyle/>
            <a:p>
              <a:pPr algn="ctr" defTabSz="457200">
                <a:defRPr/>
              </a:pPr>
              <a:r>
                <a:rPr lang="en-US" sz="1400" b="1" kern="0" dirty="0">
                  <a:solidFill>
                    <a:prstClr val="white"/>
                  </a:solidFill>
                  <a:latin typeface="Arial" panose="020B0604020202020204" pitchFamily="34" charset="0"/>
                  <a:cs typeface="Arial" panose="020B0604020202020204" pitchFamily="34" charset="0"/>
                </a:rPr>
                <a:t>2014</a:t>
              </a:r>
            </a:p>
          </p:txBody>
        </p:sp>
        <p:sp>
          <p:nvSpPr>
            <p:cNvPr id="9" name="Oval 8"/>
            <p:cNvSpPr/>
            <p:nvPr/>
          </p:nvSpPr>
          <p:spPr>
            <a:xfrm>
              <a:off x="10633271" y="6038519"/>
              <a:ext cx="1248937" cy="399237"/>
            </a:xfrm>
            <a:prstGeom prst="ellipse">
              <a:avLst/>
            </a:prstGeom>
            <a:solidFill>
              <a:srgbClr val="FFC000"/>
            </a:solidFill>
            <a:ln w="12700" cap="flat" cmpd="sng" algn="ctr">
              <a:solidFill>
                <a:srgbClr val="FFC000"/>
              </a:solidFill>
              <a:prstDash val="solid"/>
              <a:miter lim="800000"/>
            </a:ln>
            <a:effectLst/>
          </p:spPr>
          <p:txBody>
            <a:bodyPr rtlCol="0" anchor="ctr"/>
            <a:lstStyle/>
            <a:p>
              <a:pPr algn="ctr" defTabSz="457200">
                <a:defRPr/>
              </a:pPr>
              <a:r>
                <a:rPr lang="en-US" sz="1400" b="1" kern="0" dirty="0">
                  <a:solidFill>
                    <a:prstClr val="white"/>
                  </a:solidFill>
                  <a:latin typeface="Arial" panose="020B0604020202020204" pitchFamily="34" charset="0"/>
                  <a:cs typeface="Arial" panose="020B0604020202020204" pitchFamily="34" charset="0"/>
                </a:rPr>
                <a:t>2017</a:t>
              </a:r>
            </a:p>
          </p:txBody>
        </p:sp>
        <p:sp>
          <p:nvSpPr>
            <p:cNvPr id="10" name="Rectangle 9"/>
            <p:cNvSpPr/>
            <p:nvPr/>
          </p:nvSpPr>
          <p:spPr>
            <a:xfrm>
              <a:off x="2182965" y="6385552"/>
              <a:ext cx="976549" cy="276999"/>
            </a:xfrm>
            <a:prstGeom prst="rect">
              <a:avLst/>
            </a:prstGeom>
          </p:spPr>
          <p:txBody>
            <a:bodyPr wrap="none">
              <a:spAutoFit/>
            </a:bodyPr>
            <a:lstStyle/>
            <a:p>
              <a:pPr algn="ctr" defTabSz="457200">
                <a:defRPr/>
              </a:pPr>
              <a:r>
                <a:rPr lang="en-US" sz="1200" kern="0" dirty="0">
                  <a:solidFill>
                    <a:srgbClr val="1C80E0"/>
                  </a:solidFill>
                  <a:latin typeface="Arial" panose="020B0604020202020204" pitchFamily="34" charset="0"/>
                  <a:cs typeface="Arial" panose="020B0604020202020204" pitchFamily="34" charset="0"/>
                </a:rPr>
                <a:t>Recurrence</a:t>
              </a:r>
            </a:p>
          </p:txBody>
        </p:sp>
        <p:sp>
          <p:nvSpPr>
            <p:cNvPr id="11" name="Rectangle 10"/>
            <p:cNvSpPr/>
            <p:nvPr/>
          </p:nvSpPr>
          <p:spPr>
            <a:xfrm>
              <a:off x="5514658" y="6385991"/>
              <a:ext cx="397866" cy="276999"/>
            </a:xfrm>
            <a:prstGeom prst="rect">
              <a:avLst/>
            </a:prstGeom>
          </p:spPr>
          <p:txBody>
            <a:bodyPr wrap="none">
              <a:spAutoFit/>
            </a:bodyPr>
            <a:lstStyle/>
            <a:p>
              <a:pPr algn="ctr" defTabSz="457200">
                <a:defRPr/>
              </a:pPr>
              <a:r>
                <a:rPr lang="en-US" sz="1200" kern="0" dirty="0">
                  <a:solidFill>
                    <a:srgbClr val="1C80E0"/>
                  </a:solidFill>
                  <a:latin typeface="Arial" panose="020B0604020202020204" pitchFamily="34" charset="0"/>
                  <a:cs typeface="Arial" panose="020B0604020202020204" pitchFamily="34" charset="0"/>
                </a:rPr>
                <a:t>PD</a:t>
              </a:r>
            </a:p>
          </p:txBody>
        </p:sp>
        <p:sp>
          <p:nvSpPr>
            <p:cNvPr id="12" name="Rectangle 11"/>
            <p:cNvSpPr/>
            <p:nvPr/>
          </p:nvSpPr>
          <p:spPr>
            <a:xfrm>
              <a:off x="74704" y="5797121"/>
              <a:ext cx="1976513" cy="276999"/>
            </a:xfrm>
            <a:prstGeom prst="rect">
              <a:avLst/>
            </a:prstGeom>
          </p:spPr>
          <p:txBody>
            <a:bodyPr wrap="square">
              <a:spAutoFit/>
            </a:bodyPr>
            <a:lstStyle/>
            <a:p>
              <a:pPr algn="ctr" defTabSz="457200">
                <a:defRPr/>
              </a:pPr>
              <a:r>
                <a:rPr lang="en-US" sz="1200" kern="0" dirty="0">
                  <a:solidFill>
                    <a:srgbClr val="FFC000"/>
                  </a:solidFill>
                  <a:latin typeface="Arial" panose="020B0604020202020204" pitchFamily="34" charset="0"/>
                  <a:cs typeface="Arial" panose="020B0604020202020204" pitchFamily="34" charset="0"/>
                </a:rPr>
                <a:t>Chemo/radiation</a:t>
              </a:r>
            </a:p>
          </p:txBody>
        </p:sp>
        <p:sp>
          <p:nvSpPr>
            <p:cNvPr id="13" name="Rectangle 12"/>
            <p:cNvSpPr/>
            <p:nvPr/>
          </p:nvSpPr>
          <p:spPr>
            <a:xfrm>
              <a:off x="7521142" y="6385991"/>
              <a:ext cx="1106392" cy="276999"/>
            </a:xfrm>
            <a:prstGeom prst="rect">
              <a:avLst/>
            </a:prstGeom>
          </p:spPr>
          <p:txBody>
            <a:bodyPr wrap="none">
              <a:spAutoFit/>
            </a:bodyPr>
            <a:lstStyle/>
            <a:p>
              <a:pPr algn="ctr" defTabSz="457200">
                <a:defRPr/>
              </a:pPr>
              <a:r>
                <a:rPr lang="en-US" sz="1200" kern="0" dirty="0">
                  <a:solidFill>
                    <a:srgbClr val="1C80E0"/>
                  </a:solidFill>
                  <a:latin typeface="Arial" panose="020B0604020202020204" pitchFamily="34" charset="0"/>
                  <a:cs typeface="Arial" panose="020B0604020202020204" pitchFamily="34" charset="0"/>
                </a:rPr>
                <a:t>NED ≥ 10 </a:t>
              </a:r>
              <a:r>
                <a:rPr lang="en-US" sz="1200" kern="0" dirty="0" err="1">
                  <a:solidFill>
                    <a:srgbClr val="1C80E0"/>
                  </a:solidFill>
                  <a:latin typeface="Arial" panose="020B0604020202020204" pitchFamily="34" charset="0"/>
                  <a:cs typeface="Arial" panose="020B0604020202020204" pitchFamily="34" charset="0"/>
                </a:rPr>
                <a:t>mo</a:t>
              </a:r>
              <a:endParaRPr lang="en-US" sz="1200" kern="0" dirty="0">
                <a:solidFill>
                  <a:srgbClr val="1C80E0"/>
                </a:solidFill>
                <a:latin typeface="Arial" panose="020B0604020202020204" pitchFamily="34" charset="0"/>
                <a:cs typeface="Arial" panose="020B0604020202020204" pitchFamily="34" charset="0"/>
              </a:endParaRPr>
            </a:p>
          </p:txBody>
        </p:sp>
        <p:sp>
          <p:nvSpPr>
            <p:cNvPr id="14" name="Rectangle 13"/>
            <p:cNvSpPr/>
            <p:nvPr/>
          </p:nvSpPr>
          <p:spPr>
            <a:xfrm>
              <a:off x="9582863" y="5764981"/>
              <a:ext cx="1770035" cy="276999"/>
            </a:xfrm>
            <a:prstGeom prst="rect">
              <a:avLst/>
            </a:prstGeom>
          </p:spPr>
          <p:txBody>
            <a:bodyPr wrap="none">
              <a:spAutoFit/>
            </a:bodyPr>
            <a:lstStyle/>
            <a:p>
              <a:pPr algn="ctr" defTabSz="457200">
                <a:defRPr/>
              </a:pPr>
              <a:r>
                <a:rPr lang="en-US" sz="1200" u="sng" kern="0" dirty="0">
                  <a:solidFill>
                    <a:srgbClr val="FFC000"/>
                  </a:solidFill>
                  <a:latin typeface="Arial" panose="020B0604020202020204" pitchFamily="34" charset="0"/>
                  <a:cs typeface="Arial" panose="020B0604020202020204" pitchFamily="34" charset="0"/>
                </a:rPr>
                <a:t>No</a:t>
              </a:r>
              <a:r>
                <a:rPr lang="en-US" sz="1200" kern="0" dirty="0">
                  <a:solidFill>
                    <a:srgbClr val="FFC000"/>
                  </a:solidFill>
                  <a:latin typeface="Arial" panose="020B0604020202020204" pitchFamily="34" charset="0"/>
                  <a:cs typeface="Arial" panose="020B0604020202020204" pitchFamily="34" charset="0"/>
                </a:rPr>
                <a:t> additional treatment</a:t>
              </a:r>
            </a:p>
          </p:txBody>
        </p:sp>
        <p:sp>
          <p:nvSpPr>
            <p:cNvPr id="15" name="Rectangle 14"/>
            <p:cNvSpPr/>
            <p:nvPr/>
          </p:nvSpPr>
          <p:spPr>
            <a:xfrm>
              <a:off x="3383966" y="5766343"/>
              <a:ext cx="766557" cy="307777"/>
            </a:xfrm>
            <a:prstGeom prst="rect">
              <a:avLst/>
            </a:prstGeom>
          </p:spPr>
          <p:txBody>
            <a:bodyPr wrap="none">
              <a:spAutoFit/>
            </a:bodyPr>
            <a:lstStyle/>
            <a:p>
              <a:pPr algn="ctr" defTabSz="457200">
                <a:defRPr/>
              </a:pPr>
              <a:r>
                <a:rPr lang="en-US" sz="1400" kern="0" dirty="0">
                  <a:solidFill>
                    <a:srgbClr val="FFC000"/>
                  </a:solidFill>
                  <a:latin typeface="Arial" panose="020B0604020202020204" pitchFamily="34" charset="0"/>
                  <a:cs typeface="Arial" panose="020B0604020202020204" pitchFamily="34" charset="0"/>
                </a:rPr>
                <a:t>1</a:t>
              </a:r>
              <a:r>
                <a:rPr lang="en-US" sz="1400" kern="0" baseline="30000" dirty="0">
                  <a:solidFill>
                    <a:srgbClr val="FFC000"/>
                  </a:solidFill>
                  <a:latin typeface="Arial" panose="020B0604020202020204" pitchFamily="34" charset="0"/>
                  <a:cs typeface="Arial" panose="020B0604020202020204" pitchFamily="34" charset="0"/>
                </a:rPr>
                <a:t>st</a:t>
              </a:r>
              <a:r>
                <a:rPr lang="en-US" sz="1400" kern="0" dirty="0">
                  <a:solidFill>
                    <a:srgbClr val="FFC000"/>
                  </a:solidFill>
                  <a:latin typeface="Arial" panose="020B0604020202020204" pitchFamily="34" charset="0"/>
                  <a:cs typeface="Arial" panose="020B0604020202020204" pitchFamily="34" charset="0"/>
                </a:rPr>
                <a:t> Vigil</a:t>
              </a:r>
            </a:p>
          </p:txBody>
        </p:sp>
        <p:sp>
          <p:nvSpPr>
            <p:cNvPr id="16" name="Rectangle 15"/>
            <p:cNvSpPr/>
            <p:nvPr/>
          </p:nvSpPr>
          <p:spPr>
            <a:xfrm>
              <a:off x="6226863" y="5766344"/>
              <a:ext cx="808234" cy="307777"/>
            </a:xfrm>
            <a:prstGeom prst="rect">
              <a:avLst/>
            </a:prstGeom>
          </p:spPr>
          <p:txBody>
            <a:bodyPr wrap="none">
              <a:spAutoFit/>
            </a:bodyPr>
            <a:lstStyle/>
            <a:p>
              <a:pPr algn="ctr" defTabSz="457200">
                <a:defRPr/>
              </a:pPr>
              <a:r>
                <a:rPr lang="en-US" sz="1400" kern="0" dirty="0">
                  <a:solidFill>
                    <a:srgbClr val="FFC000"/>
                  </a:solidFill>
                  <a:latin typeface="Arial" panose="020B0604020202020204" pitchFamily="34" charset="0"/>
                  <a:cs typeface="Arial" panose="020B0604020202020204" pitchFamily="34" charset="0"/>
                </a:rPr>
                <a:t>2</a:t>
              </a:r>
              <a:r>
                <a:rPr lang="en-US" sz="1400" kern="0" baseline="30000" dirty="0">
                  <a:solidFill>
                    <a:srgbClr val="FFC000"/>
                  </a:solidFill>
                  <a:latin typeface="Arial" panose="020B0604020202020204" pitchFamily="34" charset="0"/>
                  <a:cs typeface="Arial" panose="020B0604020202020204" pitchFamily="34" charset="0"/>
                </a:rPr>
                <a:t>nd</a:t>
              </a:r>
              <a:r>
                <a:rPr lang="en-US" sz="1400" kern="0" dirty="0">
                  <a:solidFill>
                    <a:srgbClr val="FFC000"/>
                  </a:solidFill>
                  <a:latin typeface="Arial" panose="020B0604020202020204" pitchFamily="34" charset="0"/>
                  <a:cs typeface="Arial" panose="020B0604020202020204" pitchFamily="34" charset="0"/>
                </a:rPr>
                <a:t> Vigil</a:t>
              </a:r>
            </a:p>
          </p:txBody>
        </p:sp>
        <p:sp>
          <p:nvSpPr>
            <p:cNvPr id="17" name="Rectangle 16"/>
            <p:cNvSpPr/>
            <p:nvPr/>
          </p:nvSpPr>
          <p:spPr>
            <a:xfrm>
              <a:off x="9824697" y="6385991"/>
              <a:ext cx="1277824" cy="461665"/>
            </a:xfrm>
            <a:prstGeom prst="rect">
              <a:avLst/>
            </a:prstGeom>
          </p:spPr>
          <p:txBody>
            <a:bodyPr wrap="square">
              <a:spAutoFit/>
            </a:bodyPr>
            <a:lstStyle/>
            <a:p>
              <a:pPr algn="ctr" defTabSz="457200">
                <a:defRPr/>
              </a:pPr>
              <a:r>
                <a:rPr lang="en-US" sz="1200" kern="0" dirty="0">
                  <a:solidFill>
                    <a:srgbClr val="1C80E0"/>
                  </a:solidFill>
                  <a:latin typeface="Arial" panose="020B0604020202020204" pitchFamily="34" charset="0"/>
                  <a:cs typeface="Arial" panose="020B0604020202020204" pitchFamily="34" charset="0"/>
                </a:rPr>
                <a:t>NED CR by PET ≥ 9 </a:t>
              </a:r>
              <a:r>
                <a:rPr lang="en-US" sz="1200" kern="0" dirty="0" err="1">
                  <a:solidFill>
                    <a:srgbClr val="1C80E0"/>
                  </a:solidFill>
                  <a:latin typeface="Arial" panose="020B0604020202020204" pitchFamily="34" charset="0"/>
                  <a:cs typeface="Arial" panose="020B0604020202020204" pitchFamily="34" charset="0"/>
                </a:rPr>
                <a:t>mo</a:t>
              </a:r>
              <a:endParaRPr lang="en-US" sz="1200" kern="0" dirty="0">
                <a:solidFill>
                  <a:srgbClr val="1C80E0"/>
                </a:solidFill>
                <a:latin typeface="Arial" panose="020B0604020202020204" pitchFamily="34" charset="0"/>
                <a:cs typeface="Arial" panose="020B0604020202020204" pitchFamily="34" charset="0"/>
              </a:endParaRPr>
            </a:p>
          </p:txBody>
        </p:sp>
        <p:sp>
          <p:nvSpPr>
            <p:cNvPr id="18" name="Rectangle 17"/>
            <p:cNvSpPr/>
            <p:nvPr/>
          </p:nvSpPr>
          <p:spPr>
            <a:xfrm>
              <a:off x="286339" y="6389060"/>
              <a:ext cx="1279517" cy="276999"/>
            </a:xfrm>
            <a:prstGeom prst="rect">
              <a:avLst/>
            </a:prstGeom>
          </p:spPr>
          <p:txBody>
            <a:bodyPr wrap="none">
              <a:spAutoFit/>
            </a:bodyPr>
            <a:lstStyle/>
            <a:p>
              <a:pPr algn="ctr" defTabSz="457200">
                <a:defRPr/>
              </a:pPr>
              <a:r>
                <a:rPr lang="en-US" sz="1200" kern="0" dirty="0">
                  <a:solidFill>
                    <a:srgbClr val="1C80E0"/>
                  </a:solidFill>
                  <a:latin typeface="Arial" panose="020B0604020202020204" pitchFamily="34" charset="0"/>
                  <a:cs typeface="Arial" panose="020B0604020202020204" pitchFamily="34" charset="0"/>
                </a:rPr>
                <a:t>Metastatic EWS</a:t>
              </a:r>
            </a:p>
          </p:txBody>
        </p:sp>
        <p:sp>
          <p:nvSpPr>
            <p:cNvPr id="19" name="Rectangle 18"/>
            <p:cNvSpPr/>
            <p:nvPr/>
          </p:nvSpPr>
          <p:spPr>
            <a:xfrm>
              <a:off x="4192979" y="6383902"/>
              <a:ext cx="995785" cy="276999"/>
            </a:xfrm>
            <a:prstGeom prst="rect">
              <a:avLst/>
            </a:prstGeom>
          </p:spPr>
          <p:txBody>
            <a:bodyPr wrap="none">
              <a:spAutoFit/>
            </a:bodyPr>
            <a:lstStyle/>
            <a:p>
              <a:pPr algn="ctr" defTabSz="457200">
                <a:defRPr/>
              </a:pPr>
              <a:r>
                <a:rPr lang="en-US" sz="1200" kern="0" dirty="0">
                  <a:solidFill>
                    <a:srgbClr val="1C80E0"/>
                  </a:solidFill>
                  <a:latin typeface="Arial" panose="020B0604020202020204" pitchFamily="34" charset="0"/>
                  <a:cs typeface="Arial" panose="020B0604020202020204" pitchFamily="34" charset="0"/>
                </a:rPr>
                <a:t>SD ≥ 18 </a:t>
              </a:r>
              <a:r>
                <a:rPr lang="en-US" sz="1200" kern="0" dirty="0" err="1">
                  <a:solidFill>
                    <a:srgbClr val="1C80E0"/>
                  </a:solidFill>
                  <a:latin typeface="Arial" panose="020B0604020202020204" pitchFamily="34" charset="0"/>
                  <a:cs typeface="Arial" panose="020B0604020202020204" pitchFamily="34" charset="0"/>
                </a:rPr>
                <a:t>mo</a:t>
              </a:r>
              <a:endParaRPr lang="en-US" sz="1200" kern="0" dirty="0">
                <a:solidFill>
                  <a:srgbClr val="1C80E0"/>
                </a:solidFill>
                <a:latin typeface="Arial" panose="020B0604020202020204" pitchFamily="34" charset="0"/>
                <a:cs typeface="Arial" panose="020B0604020202020204" pitchFamily="34" charset="0"/>
              </a:endParaRPr>
            </a:p>
          </p:txBody>
        </p:sp>
        <p:grpSp>
          <p:nvGrpSpPr>
            <p:cNvPr id="20" name="Group 19"/>
            <p:cNvGrpSpPr/>
            <p:nvPr/>
          </p:nvGrpSpPr>
          <p:grpSpPr>
            <a:xfrm>
              <a:off x="498571" y="4617780"/>
              <a:ext cx="1460500" cy="1171575"/>
              <a:chOff x="491931" y="4568581"/>
              <a:chExt cx="1095375" cy="1171575"/>
            </a:xfrm>
          </p:grpSpPr>
          <p:pic>
            <p:nvPicPr>
              <p:cNvPr id="21" name="Picture 20"/>
              <p:cNvPicPr>
                <a:picLocks noChangeAspect="1"/>
              </p:cNvPicPr>
              <p:nvPr/>
            </p:nvPicPr>
            <p:blipFill>
              <a:blip r:embed="rId2"/>
              <a:stretch>
                <a:fillRect/>
              </a:stretch>
            </p:blipFill>
            <p:spPr>
              <a:xfrm>
                <a:off x="491931" y="4568581"/>
                <a:ext cx="1095375" cy="1171575"/>
              </a:xfrm>
              <a:prstGeom prst="rect">
                <a:avLst/>
              </a:prstGeom>
            </p:spPr>
          </p:pic>
          <p:sp>
            <p:nvSpPr>
              <p:cNvPr id="22" name="5-Point Star 118"/>
              <p:cNvSpPr/>
              <p:nvPr/>
            </p:nvSpPr>
            <p:spPr>
              <a:xfrm>
                <a:off x="884123" y="5148188"/>
                <a:ext cx="57886" cy="57886"/>
              </a:xfrm>
              <a:prstGeom prst="star5">
                <a:avLst/>
              </a:prstGeom>
              <a:solidFill>
                <a:srgbClr val="FFC000"/>
              </a:solidFill>
              <a:ln w="12700" cap="flat" cmpd="sng" algn="ctr">
                <a:solidFill>
                  <a:srgbClr val="FFC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en-US" kern="0">
                  <a:solidFill>
                    <a:sysClr val="windowText" lastClr="000000"/>
                  </a:solidFill>
                  <a:latin typeface="Arial" panose="020B0604020202020204" pitchFamily="34" charset="0"/>
                  <a:cs typeface="Arial" panose="020B0604020202020204" pitchFamily="34" charset="0"/>
                </a:endParaRPr>
              </a:p>
            </p:txBody>
          </p:sp>
          <p:sp>
            <p:nvSpPr>
              <p:cNvPr id="23" name="5-Point Star 119"/>
              <p:cNvSpPr/>
              <p:nvPr/>
            </p:nvSpPr>
            <p:spPr>
              <a:xfrm>
                <a:off x="803240" y="5201009"/>
                <a:ext cx="57886" cy="57886"/>
              </a:xfrm>
              <a:prstGeom prst="star5">
                <a:avLst/>
              </a:prstGeom>
              <a:solidFill>
                <a:srgbClr val="FFC000"/>
              </a:solidFill>
              <a:ln w="12700" cap="flat" cmpd="sng" algn="ctr">
                <a:solidFill>
                  <a:srgbClr val="FFC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en-US" kern="0">
                  <a:solidFill>
                    <a:sysClr val="windowText" lastClr="000000"/>
                  </a:solidFill>
                  <a:latin typeface="Arial" panose="020B0604020202020204" pitchFamily="34" charset="0"/>
                  <a:cs typeface="Arial" panose="020B0604020202020204" pitchFamily="34" charset="0"/>
                </a:endParaRPr>
              </a:p>
            </p:txBody>
          </p:sp>
          <p:sp>
            <p:nvSpPr>
              <p:cNvPr id="24" name="5-Point Star 120"/>
              <p:cNvSpPr/>
              <p:nvPr/>
            </p:nvSpPr>
            <p:spPr>
              <a:xfrm>
                <a:off x="803240" y="4952018"/>
                <a:ext cx="57886" cy="57886"/>
              </a:xfrm>
              <a:prstGeom prst="star5">
                <a:avLst/>
              </a:prstGeom>
              <a:solidFill>
                <a:srgbClr val="FFC000"/>
              </a:solidFill>
              <a:ln w="12700" cap="flat" cmpd="sng" algn="ctr">
                <a:solidFill>
                  <a:srgbClr val="FFC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en-US" kern="0">
                  <a:solidFill>
                    <a:sysClr val="windowText" lastClr="000000"/>
                  </a:solidFill>
                  <a:latin typeface="Arial" panose="020B0604020202020204" pitchFamily="34" charset="0"/>
                  <a:cs typeface="Arial" panose="020B0604020202020204" pitchFamily="34" charset="0"/>
                </a:endParaRPr>
              </a:p>
            </p:txBody>
          </p:sp>
          <p:sp>
            <p:nvSpPr>
              <p:cNvPr id="25" name="5-Point Star 121"/>
              <p:cNvSpPr/>
              <p:nvPr/>
            </p:nvSpPr>
            <p:spPr>
              <a:xfrm>
                <a:off x="884123" y="5038942"/>
                <a:ext cx="57886" cy="57886"/>
              </a:xfrm>
              <a:prstGeom prst="star5">
                <a:avLst/>
              </a:prstGeom>
              <a:solidFill>
                <a:srgbClr val="FFC000"/>
              </a:solidFill>
              <a:ln w="12700" cap="flat" cmpd="sng" algn="ctr">
                <a:solidFill>
                  <a:srgbClr val="FFC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en-US" kern="0">
                  <a:solidFill>
                    <a:sysClr val="windowText" lastClr="000000"/>
                  </a:solidFill>
                  <a:latin typeface="Arial" panose="020B0604020202020204" pitchFamily="34" charset="0"/>
                  <a:cs typeface="Arial" panose="020B0604020202020204" pitchFamily="34" charset="0"/>
                </a:endParaRPr>
              </a:p>
            </p:txBody>
          </p:sp>
          <p:sp>
            <p:nvSpPr>
              <p:cNvPr id="26" name="5-Point Star 122"/>
              <p:cNvSpPr/>
              <p:nvPr/>
            </p:nvSpPr>
            <p:spPr>
              <a:xfrm>
                <a:off x="826237" y="5253829"/>
                <a:ext cx="57886" cy="57886"/>
              </a:xfrm>
              <a:prstGeom prst="star5">
                <a:avLst/>
              </a:prstGeom>
              <a:solidFill>
                <a:srgbClr val="FFC000"/>
              </a:solidFill>
              <a:ln w="12700" cap="flat" cmpd="sng" algn="ctr">
                <a:solidFill>
                  <a:srgbClr val="FFC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en-US" kern="0">
                  <a:solidFill>
                    <a:sysClr val="windowText" lastClr="000000"/>
                  </a:solidFill>
                  <a:latin typeface="Arial" panose="020B0604020202020204" pitchFamily="34" charset="0"/>
                  <a:cs typeface="Arial" panose="020B0604020202020204" pitchFamily="34" charset="0"/>
                </a:endParaRPr>
              </a:p>
            </p:txBody>
          </p:sp>
        </p:grpSp>
        <p:pic>
          <p:nvPicPr>
            <p:cNvPr id="27" name="Picture 26"/>
            <p:cNvPicPr>
              <a:picLocks noChangeAspect="1"/>
            </p:cNvPicPr>
            <p:nvPr/>
          </p:nvPicPr>
          <p:blipFill>
            <a:blip r:embed="rId2"/>
            <a:stretch>
              <a:fillRect/>
            </a:stretch>
          </p:blipFill>
          <p:spPr>
            <a:xfrm>
              <a:off x="10475220" y="4625546"/>
              <a:ext cx="1460500" cy="1171575"/>
            </a:xfrm>
            <a:prstGeom prst="rect">
              <a:avLst/>
            </a:prstGeom>
          </p:spPr>
        </p:pic>
        <p:grpSp>
          <p:nvGrpSpPr>
            <p:cNvPr id="28" name="Group 27"/>
            <p:cNvGrpSpPr/>
            <p:nvPr/>
          </p:nvGrpSpPr>
          <p:grpSpPr>
            <a:xfrm>
              <a:off x="734272" y="1852920"/>
              <a:ext cx="1949147" cy="1944474"/>
              <a:chOff x="2538505" y="1525186"/>
              <a:chExt cx="1461860" cy="1944474"/>
            </a:xfrm>
          </p:grpSpPr>
          <p:pic>
            <p:nvPicPr>
              <p:cNvPr id="29"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538505" y="1525186"/>
                <a:ext cx="1461860" cy="105359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0" name="Rectangle 29"/>
              <p:cNvSpPr/>
              <p:nvPr/>
            </p:nvSpPr>
            <p:spPr>
              <a:xfrm>
                <a:off x="2538505" y="2638663"/>
                <a:ext cx="1461859" cy="830997"/>
              </a:xfrm>
              <a:prstGeom prst="rect">
                <a:avLst/>
              </a:prstGeom>
            </p:spPr>
            <p:txBody>
              <a:bodyPr wrap="square">
                <a:spAutoFit/>
              </a:bodyPr>
              <a:lstStyle/>
              <a:p>
                <a:pPr algn="ctr" defTabSz="457200">
                  <a:defRPr/>
                </a:pPr>
                <a:r>
                  <a:rPr lang="en-US" sz="1600" kern="0" dirty="0">
                    <a:solidFill>
                      <a:srgbClr val="1C80E0"/>
                    </a:solidFill>
                    <a:latin typeface="Arial" panose="020B0604020202020204" pitchFamily="34" charset="0"/>
                    <a:cs typeface="Arial" panose="020B0604020202020204" pitchFamily="34" charset="0"/>
                  </a:rPr>
                  <a:t>Recurrence</a:t>
                </a:r>
              </a:p>
              <a:p>
                <a:pPr algn="ctr" defTabSz="457200">
                  <a:defRPr/>
                </a:pPr>
                <a:r>
                  <a:rPr lang="en-US" sz="1600" kern="0" dirty="0">
                    <a:solidFill>
                      <a:prstClr val="black"/>
                    </a:solidFill>
                    <a:latin typeface="Arial" panose="020B0604020202020204" pitchFamily="34" charset="0"/>
                    <a:cs typeface="Arial" panose="020B0604020202020204" pitchFamily="34" charset="0"/>
                  </a:rPr>
                  <a:t>1</a:t>
                </a:r>
                <a:r>
                  <a:rPr lang="en-US" sz="1600" kern="0" baseline="30000" dirty="0">
                    <a:solidFill>
                      <a:prstClr val="black"/>
                    </a:solidFill>
                    <a:latin typeface="Arial" panose="020B0604020202020204" pitchFamily="34" charset="0"/>
                    <a:cs typeface="Arial" panose="020B0604020202020204" pitchFamily="34" charset="0"/>
                  </a:rPr>
                  <a:t>st</a:t>
                </a:r>
                <a:r>
                  <a:rPr lang="en-US" sz="1600" kern="0" dirty="0">
                    <a:solidFill>
                      <a:prstClr val="black"/>
                    </a:solidFill>
                    <a:latin typeface="Arial" panose="020B0604020202020204" pitchFamily="34" charset="0"/>
                    <a:cs typeface="Arial" panose="020B0604020202020204" pitchFamily="34" charset="0"/>
                  </a:rPr>
                  <a:t> Vigil</a:t>
                </a:r>
              </a:p>
              <a:p>
                <a:pPr algn="ctr" defTabSz="457200">
                  <a:defRPr/>
                </a:pPr>
                <a:r>
                  <a:rPr lang="en-US" sz="1600" kern="0" dirty="0">
                    <a:solidFill>
                      <a:prstClr val="black"/>
                    </a:solidFill>
                    <a:latin typeface="Arial" panose="020B0604020202020204" pitchFamily="34" charset="0"/>
                    <a:cs typeface="Arial" panose="020B0604020202020204" pitchFamily="34" charset="0"/>
                  </a:rPr>
                  <a:t>2012</a:t>
                </a:r>
              </a:p>
            </p:txBody>
          </p:sp>
          <p:sp>
            <p:nvSpPr>
              <p:cNvPr id="31" name="Right Arrow 30"/>
              <p:cNvSpPr/>
              <p:nvPr/>
            </p:nvSpPr>
            <p:spPr>
              <a:xfrm rot="20070387">
                <a:off x="2687304" y="2347350"/>
                <a:ext cx="264337" cy="145523"/>
              </a:xfrm>
              <a:prstGeom prst="rightArrow">
                <a:avLst/>
              </a:prstGeom>
              <a:solidFill>
                <a:srgbClr val="FFC000"/>
              </a:solidFill>
              <a:ln w="12700" cap="flat" cmpd="sng" algn="ctr">
                <a:solidFill>
                  <a:srgbClr val="FFC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en-US" kern="0">
                  <a:solidFill>
                    <a:sysClr val="windowText" lastClr="000000"/>
                  </a:solidFill>
                  <a:latin typeface="Arial" panose="020B0604020202020204" pitchFamily="34" charset="0"/>
                  <a:cs typeface="Arial" panose="020B0604020202020204" pitchFamily="34" charset="0"/>
                </a:endParaRPr>
              </a:p>
            </p:txBody>
          </p:sp>
        </p:grpSp>
        <p:grpSp>
          <p:nvGrpSpPr>
            <p:cNvPr id="32" name="Group 31"/>
            <p:cNvGrpSpPr/>
            <p:nvPr/>
          </p:nvGrpSpPr>
          <p:grpSpPr>
            <a:xfrm>
              <a:off x="9658394" y="1850567"/>
              <a:ext cx="2093115" cy="1946565"/>
              <a:chOff x="5818562" y="1530602"/>
              <a:chExt cx="1569836" cy="1946565"/>
            </a:xfrm>
          </p:grpSpPr>
          <p:pic>
            <p:nvPicPr>
              <p:cNvPr id="33"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818562" y="1530602"/>
                <a:ext cx="1569836" cy="11198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4" name="Rectangle 33"/>
              <p:cNvSpPr/>
              <p:nvPr/>
            </p:nvSpPr>
            <p:spPr>
              <a:xfrm>
                <a:off x="5880730" y="2646170"/>
                <a:ext cx="1507668" cy="830997"/>
              </a:xfrm>
              <a:prstGeom prst="rect">
                <a:avLst/>
              </a:prstGeom>
            </p:spPr>
            <p:txBody>
              <a:bodyPr wrap="square">
                <a:spAutoFit/>
              </a:bodyPr>
              <a:lstStyle/>
              <a:p>
                <a:pPr algn="ctr" defTabSz="457200">
                  <a:defRPr/>
                </a:pPr>
                <a:r>
                  <a:rPr lang="en-US" sz="1600" kern="0" dirty="0">
                    <a:solidFill>
                      <a:srgbClr val="1C80E0"/>
                    </a:solidFill>
                    <a:latin typeface="Arial" panose="020B0604020202020204" pitchFamily="34" charset="0"/>
                    <a:cs typeface="Arial" panose="020B0604020202020204" pitchFamily="34" charset="0"/>
                  </a:rPr>
                  <a:t>NED</a:t>
                </a:r>
              </a:p>
              <a:p>
                <a:pPr algn="ctr" defTabSz="457200">
                  <a:defRPr/>
                </a:pPr>
                <a:r>
                  <a:rPr lang="en-US" sz="1600" u="sng" kern="0" dirty="0">
                    <a:solidFill>
                      <a:prstClr val="black"/>
                    </a:solidFill>
                    <a:latin typeface="Arial" panose="020B0604020202020204" pitchFamily="34" charset="0"/>
                    <a:cs typeface="Arial" panose="020B0604020202020204" pitchFamily="34" charset="0"/>
                  </a:rPr>
                  <a:t>No</a:t>
                </a:r>
                <a:r>
                  <a:rPr lang="en-US" sz="1600" kern="0" dirty="0">
                    <a:solidFill>
                      <a:prstClr val="black"/>
                    </a:solidFill>
                    <a:latin typeface="Arial" panose="020B0604020202020204" pitchFamily="34" charset="0"/>
                    <a:cs typeface="Arial" panose="020B0604020202020204" pitchFamily="34" charset="0"/>
                  </a:rPr>
                  <a:t> treatment</a:t>
                </a:r>
              </a:p>
              <a:p>
                <a:pPr algn="ctr" defTabSz="457200">
                  <a:defRPr/>
                </a:pPr>
                <a:r>
                  <a:rPr lang="en-US" sz="1600" kern="0" dirty="0">
                    <a:solidFill>
                      <a:prstClr val="black"/>
                    </a:solidFill>
                    <a:latin typeface="Arial" panose="020B0604020202020204" pitchFamily="34" charset="0"/>
                    <a:cs typeface="Arial" panose="020B0604020202020204" pitchFamily="34" charset="0"/>
                  </a:rPr>
                  <a:t>2016</a:t>
                </a:r>
              </a:p>
            </p:txBody>
          </p:sp>
        </p:grpSp>
        <p:grpSp>
          <p:nvGrpSpPr>
            <p:cNvPr id="35" name="Group 34"/>
            <p:cNvGrpSpPr/>
            <p:nvPr/>
          </p:nvGrpSpPr>
          <p:grpSpPr>
            <a:xfrm>
              <a:off x="9166556" y="3851646"/>
              <a:ext cx="979529" cy="1902940"/>
              <a:chOff x="7316089" y="3980377"/>
              <a:chExt cx="734647" cy="1902940"/>
            </a:xfrm>
          </p:grpSpPr>
          <p:pic>
            <p:nvPicPr>
              <p:cNvPr id="36" name="Picture 2" descr="C:\Users\lmanning\Desktop\FU2.PNG"/>
              <p:cNvPicPr>
                <a:picLocks noChangeAspect="1" noChangeArrowheads="1"/>
              </p:cNvPicPr>
              <p:nvPr/>
            </p:nvPicPr>
            <p:blipFill>
              <a:blip r:embed="rId5" cstate="email">
                <a:extLst>
                  <a:ext uri="{BEBA8EAE-BF5A-486C-A8C5-ECC9F3942E4B}">
                    <a14:imgProps xmlns:a14="http://schemas.microsoft.com/office/drawing/2010/main">
                      <a14:imgLayer r:embed="rId6">
                        <a14:imgEffect>
                          <a14:colorTemperature colorTemp="7200"/>
                        </a14:imgEffect>
                        <a14:imgEffect>
                          <a14:saturation sat="20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7410203" y="3980377"/>
                <a:ext cx="593969" cy="581196"/>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3" descr="C:\Users\lmanning\Desktop\Mo4.PNG"/>
              <p:cNvPicPr>
                <a:picLocks noChangeAspect="1" noChangeArrowheads="1"/>
              </p:cNvPicPr>
              <p:nvPr/>
            </p:nvPicPr>
            <p:blipFill>
              <a:blip r:embed="rId7" cstate="email">
                <a:extLst>
                  <a:ext uri="{BEBA8EAE-BF5A-486C-A8C5-ECC9F3942E4B}">
                    <a14:imgProps xmlns:a14="http://schemas.microsoft.com/office/drawing/2010/main">
                      <a14:imgLayer r:embed="rId8">
                        <a14:imgEffect>
                          <a14:saturation sat="20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7377345" y="4580649"/>
                <a:ext cx="601657" cy="599893"/>
              </a:xfrm>
              <a:prstGeom prst="rect">
                <a:avLst/>
              </a:prstGeom>
              <a:noFill/>
              <a:extLst>
                <a:ext uri="{909E8E84-426E-40dd-AFC4-6F175D3DCCD1}">
                  <a14:hiddenFill xmlns="" xmlns:a14="http://schemas.microsoft.com/office/drawing/2010/main">
                    <a:solidFill>
                      <a:srgbClr val="FFFFFF"/>
                    </a:solidFill>
                  </a14:hiddenFill>
                </a:ext>
              </a:extLst>
            </p:spPr>
          </p:pic>
          <p:pic>
            <p:nvPicPr>
              <p:cNvPr id="38" name="Picture 4" descr="C:\Users\lmanning\Desktop\Baseline.png"/>
              <p:cNvPicPr>
                <a:picLocks noChangeAspect="1" noChangeArrowheads="1"/>
              </p:cNvPicPr>
              <p:nvPr/>
            </p:nvPicPr>
            <p:blipFill>
              <a:blip r:embed="rId9" cstate="email">
                <a:extLst>
                  <a:ext uri="{BEBA8EAE-BF5A-486C-A8C5-ECC9F3942E4B}">
                    <a14:imgProps xmlns:a14="http://schemas.microsoft.com/office/drawing/2010/main">
                      <a14:imgLayer r:embed="rId10">
                        <a14:imgEffect>
                          <a14:colorTemperature colorTemp="72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7377345" y="5229037"/>
                <a:ext cx="591957" cy="654280"/>
              </a:xfrm>
              <a:prstGeom prst="rect">
                <a:avLst/>
              </a:prstGeom>
              <a:noFill/>
              <a:extLst>
                <a:ext uri="{909E8E84-426E-40dd-AFC4-6F175D3DCCD1}">
                  <a14:hiddenFill xmlns="" xmlns:a14="http://schemas.microsoft.com/office/drawing/2010/main">
                    <a:solidFill>
                      <a:srgbClr val="FFFFFF"/>
                    </a:solidFill>
                  </a14:hiddenFill>
                </a:ext>
              </a:extLst>
            </p:spPr>
          </p:pic>
          <p:sp>
            <p:nvSpPr>
              <p:cNvPr id="39" name="TextBox 38"/>
              <p:cNvSpPr txBox="1"/>
              <p:nvPr/>
            </p:nvSpPr>
            <p:spPr>
              <a:xfrm>
                <a:off x="7316089" y="5378039"/>
                <a:ext cx="704767" cy="307777"/>
              </a:xfrm>
              <a:prstGeom prst="rect">
                <a:avLst/>
              </a:prstGeom>
              <a:noFill/>
            </p:spPr>
            <p:txBody>
              <a:bodyPr wrap="square" rtlCol="0">
                <a:spAutoFit/>
              </a:bodyPr>
              <a:lstStyle/>
              <a:p>
                <a:pPr algn="ctr" defTabSz="457200">
                  <a:defRPr/>
                </a:pPr>
                <a:r>
                  <a:rPr lang="en-US" sz="700" kern="0" dirty="0">
                    <a:solidFill>
                      <a:prstClr val="black"/>
                    </a:solidFill>
                    <a:latin typeface="Arial" panose="020B0604020202020204" pitchFamily="34" charset="0"/>
                    <a:cs typeface="Arial" panose="020B0604020202020204" pitchFamily="34" charset="0"/>
                  </a:rPr>
                  <a:t>0</a:t>
                </a:r>
              </a:p>
              <a:p>
                <a:pPr algn="ctr" defTabSz="457200">
                  <a:defRPr/>
                </a:pPr>
                <a:r>
                  <a:rPr lang="en-US" sz="700" kern="0" dirty="0">
                    <a:solidFill>
                      <a:prstClr val="black"/>
                    </a:solidFill>
                    <a:latin typeface="Arial" panose="020B0604020202020204" pitchFamily="34" charset="0"/>
                    <a:cs typeface="Arial" panose="020B0604020202020204" pitchFamily="34" charset="0"/>
                  </a:rPr>
                  <a:t>Baseline </a:t>
                </a:r>
              </a:p>
            </p:txBody>
          </p:sp>
          <p:sp>
            <p:nvSpPr>
              <p:cNvPr id="40" name="TextBox 39"/>
              <p:cNvSpPr txBox="1"/>
              <p:nvPr/>
            </p:nvSpPr>
            <p:spPr>
              <a:xfrm>
                <a:off x="7377345" y="4743686"/>
                <a:ext cx="603669" cy="307777"/>
              </a:xfrm>
              <a:prstGeom prst="rect">
                <a:avLst/>
              </a:prstGeom>
              <a:noFill/>
            </p:spPr>
            <p:txBody>
              <a:bodyPr wrap="square" rtlCol="0">
                <a:spAutoFit/>
              </a:bodyPr>
              <a:lstStyle/>
              <a:p>
                <a:pPr algn="ctr" defTabSz="457200">
                  <a:defRPr/>
                </a:pPr>
                <a:r>
                  <a:rPr lang="en-US" sz="700" kern="0" dirty="0">
                    <a:solidFill>
                      <a:prstClr val="black"/>
                    </a:solidFill>
                    <a:latin typeface="Arial" panose="020B0604020202020204" pitchFamily="34" charset="0"/>
                    <a:cs typeface="Arial" panose="020B0604020202020204" pitchFamily="34" charset="0"/>
                  </a:rPr>
                  <a:t>93</a:t>
                </a:r>
              </a:p>
              <a:p>
                <a:pPr algn="ctr" defTabSz="457200">
                  <a:defRPr/>
                </a:pPr>
                <a:r>
                  <a:rPr lang="en-US" sz="700" kern="0" dirty="0">
                    <a:solidFill>
                      <a:prstClr val="black"/>
                    </a:solidFill>
                    <a:latin typeface="Arial" panose="020B0604020202020204" pitchFamily="34" charset="0"/>
                    <a:cs typeface="Arial" panose="020B0604020202020204" pitchFamily="34" charset="0"/>
                  </a:rPr>
                  <a:t>Month 3</a:t>
                </a:r>
              </a:p>
            </p:txBody>
          </p:sp>
          <p:sp>
            <p:nvSpPr>
              <p:cNvPr id="41" name="TextBox 40"/>
              <p:cNvSpPr txBox="1"/>
              <p:nvPr/>
            </p:nvSpPr>
            <p:spPr>
              <a:xfrm>
                <a:off x="7345969" y="4126588"/>
                <a:ext cx="704767" cy="307777"/>
              </a:xfrm>
              <a:prstGeom prst="rect">
                <a:avLst/>
              </a:prstGeom>
              <a:noFill/>
            </p:spPr>
            <p:txBody>
              <a:bodyPr wrap="square" rtlCol="0">
                <a:spAutoFit/>
              </a:bodyPr>
              <a:lstStyle/>
              <a:p>
                <a:pPr algn="ctr" defTabSz="457200">
                  <a:defRPr/>
                </a:pPr>
                <a:r>
                  <a:rPr lang="en-US" sz="700" kern="0" dirty="0">
                    <a:solidFill>
                      <a:prstClr val="black"/>
                    </a:solidFill>
                    <a:latin typeface="Arial" panose="020B0604020202020204" pitchFamily="34" charset="0"/>
                    <a:cs typeface="Arial" panose="020B0604020202020204" pitchFamily="34" charset="0"/>
                  </a:rPr>
                  <a:t>176</a:t>
                </a:r>
              </a:p>
              <a:p>
                <a:pPr algn="ctr" defTabSz="457200">
                  <a:defRPr/>
                </a:pPr>
                <a:r>
                  <a:rPr lang="en-US" sz="700" kern="0" dirty="0">
                    <a:solidFill>
                      <a:prstClr val="black"/>
                    </a:solidFill>
                    <a:latin typeface="Arial" panose="020B0604020202020204" pitchFamily="34" charset="0"/>
                    <a:cs typeface="Arial" panose="020B0604020202020204" pitchFamily="34" charset="0"/>
                  </a:rPr>
                  <a:t>Month 13</a:t>
                </a:r>
              </a:p>
            </p:txBody>
          </p:sp>
        </p:grpSp>
        <p:pic>
          <p:nvPicPr>
            <p:cNvPr id="42" name="Picture 6"/>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1967572" y="4535915"/>
              <a:ext cx="1206161" cy="134520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3" name="Oval 42"/>
            <p:cNvSpPr/>
            <p:nvPr/>
          </p:nvSpPr>
          <p:spPr>
            <a:xfrm>
              <a:off x="9036124" y="6038519"/>
              <a:ext cx="1248937" cy="399237"/>
            </a:xfrm>
            <a:prstGeom prst="ellipse">
              <a:avLst/>
            </a:prstGeom>
            <a:solidFill>
              <a:srgbClr val="FFC000"/>
            </a:solidFill>
            <a:ln w="12700" cap="flat" cmpd="sng" algn="ctr">
              <a:solidFill>
                <a:srgbClr val="FFC000"/>
              </a:solidFill>
              <a:prstDash val="solid"/>
              <a:miter lim="800000"/>
            </a:ln>
            <a:effectLst/>
          </p:spPr>
          <p:txBody>
            <a:bodyPr rtlCol="0" anchor="ctr"/>
            <a:lstStyle/>
            <a:p>
              <a:pPr algn="ctr" defTabSz="457200">
                <a:defRPr/>
              </a:pPr>
              <a:r>
                <a:rPr lang="en-US" sz="1400" b="1" kern="0" dirty="0">
                  <a:solidFill>
                    <a:prstClr val="white"/>
                  </a:solidFill>
                  <a:latin typeface="Arial" panose="020B0604020202020204" pitchFamily="34" charset="0"/>
                  <a:cs typeface="Arial" panose="020B0604020202020204" pitchFamily="34" charset="0"/>
                </a:rPr>
                <a:t>2016</a:t>
              </a:r>
            </a:p>
          </p:txBody>
        </p:sp>
        <p:grpSp>
          <p:nvGrpSpPr>
            <p:cNvPr id="44" name="Group 43"/>
            <p:cNvGrpSpPr/>
            <p:nvPr/>
          </p:nvGrpSpPr>
          <p:grpSpPr>
            <a:xfrm>
              <a:off x="3466397" y="1572520"/>
              <a:ext cx="5576918" cy="2028186"/>
              <a:chOff x="2514222" y="1277779"/>
              <a:chExt cx="4182689" cy="2028186"/>
            </a:xfrm>
          </p:grpSpPr>
          <p:pic>
            <p:nvPicPr>
              <p:cNvPr id="45" name="Picture 44"/>
              <p:cNvPicPr>
                <a:picLocks noChangeAspect="1"/>
              </p:cNvPicPr>
              <p:nvPr/>
            </p:nvPicPr>
            <p:blipFill>
              <a:blip r:embed="rId12"/>
              <a:stretch>
                <a:fillRect/>
              </a:stretch>
            </p:blipFill>
            <p:spPr>
              <a:xfrm>
                <a:off x="2514222" y="1295400"/>
                <a:ext cx="4182689" cy="1852650"/>
              </a:xfrm>
              <a:prstGeom prst="rect">
                <a:avLst/>
              </a:prstGeom>
            </p:spPr>
          </p:pic>
          <p:sp>
            <p:nvSpPr>
              <p:cNvPr id="46" name="Isosceles Triangle 45"/>
              <p:cNvSpPr/>
              <p:nvPr/>
            </p:nvSpPr>
            <p:spPr>
              <a:xfrm>
                <a:off x="2721077" y="2943310"/>
                <a:ext cx="103238" cy="88998"/>
              </a:xfrm>
              <a:prstGeom prst="triangle">
                <a:avLst/>
              </a:prstGeom>
              <a:solidFill>
                <a:srgbClr val="FFC000"/>
              </a:solidFill>
              <a:ln w="12700" cap="flat" cmpd="sng" algn="ctr">
                <a:noFill/>
                <a:prstDash val="solid"/>
                <a:miter lim="800000"/>
              </a:ln>
              <a:effectLst/>
            </p:spPr>
            <p:txBody>
              <a:bodyPr rtlCol="0" anchor="ctr"/>
              <a:lstStyle/>
              <a:p>
                <a:pPr algn="ctr" defTabSz="457200">
                  <a:defRPr/>
                </a:pPr>
                <a:endParaRPr lang="en-US" kern="0">
                  <a:solidFill>
                    <a:prstClr val="white"/>
                  </a:solidFill>
                  <a:latin typeface="Arial" panose="020B0604020202020204" pitchFamily="34" charset="0"/>
                  <a:cs typeface="Arial" panose="020B0604020202020204" pitchFamily="34" charset="0"/>
                </a:endParaRPr>
              </a:p>
            </p:txBody>
          </p:sp>
          <p:sp>
            <p:nvSpPr>
              <p:cNvPr id="47" name="Isosceles Triangle 46"/>
              <p:cNvSpPr/>
              <p:nvPr/>
            </p:nvSpPr>
            <p:spPr>
              <a:xfrm>
                <a:off x="2824315" y="2943310"/>
                <a:ext cx="103238" cy="88998"/>
              </a:xfrm>
              <a:prstGeom prst="triangle">
                <a:avLst/>
              </a:prstGeom>
              <a:solidFill>
                <a:srgbClr val="FFC000"/>
              </a:solidFill>
              <a:ln w="12700" cap="flat" cmpd="sng" algn="ctr">
                <a:noFill/>
                <a:prstDash val="solid"/>
                <a:miter lim="800000"/>
              </a:ln>
              <a:effectLst/>
            </p:spPr>
            <p:txBody>
              <a:bodyPr rtlCol="0" anchor="ctr"/>
              <a:lstStyle/>
              <a:p>
                <a:pPr algn="ctr" defTabSz="457200">
                  <a:defRPr/>
                </a:pPr>
                <a:endParaRPr lang="en-US" kern="0">
                  <a:solidFill>
                    <a:prstClr val="white"/>
                  </a:solidFill>
                  <a:latin typeface="Arial" panose="020B0604020202020204" pitchFamily="34" charset="0"/>
                  <a:cs typeface="Arial" panose="020B0604020202020204" pitchFamily="34" charset="0"/>
                </a:endParaRPr>
              </a:p>
            </p:txBody>
          </p:sp>
          <p:sp>
            <p:nvSpPr>
              <p:cNvPr id="48" name="Isosceles Triangle 47"/>
              <p:cNvSpPr/>
              <p:nvPr/>
            </p:nvSpPr>
            <p:spPr>
              <a:xfrm>
                <a:off x="2927553" y="2943310"/>
                <a:ext cx="103238" cy="88998"/>
              </a:xfrm>
              <a:prstGeom prst="triangle">
                <a:avLst/>
              </a:prstGeom>
              <a:solidFill>
                <a:srgbClr val="FFC000"/>
              </a:solidFill>
              <a:ln w="12700" cap="flat" cmpd="sng" algn="ctr">
                <a:noFill/>
                <a:prstDash val="solid"/>
                <a:miter lim="800000"/>
              </a:ln>
              <a:effectLst/>
            </p:spPr>
            <p:txBody>
              <a:bodyPr rtlCol="0" anchor="ctr"/>
              <a:lstStyle/>
              <a:p>
                <a:pPr algn="ctr" defTabSz="457200">
                  <a:defRPr/>
                </a:pPr>
                <a:endParaRPr lang="en-US" kern="0">
                  <a:solidFill>
                    <a:prstClr val="white"/>
                  </a:solidFill>
                  <a:latin typeface="Arial" panose="020B0604020202020204" pitchFamily="34" charset="0"/>
                  <a:cs typeface="Arial" panose="020B0604020202020204" pitchFamily="34" charset="0"/>
                </a:endParaRPr>
              </a:p>
            </p:txBody>
          </p:sp>
          <p:sp>
            <p:nvSpPr>
              <p:cNvPr id="49" name="Isosceles Triangle 48"/>
              <p:cNvSpPr/>
              <p:nvPr/>
            </p:nvSpPr>
            <p:spPr>
              <a:xfrm>
                <a:off x="3030791" y="2943310"/>
                <a:ext cx="103238" cy="88998"/>
              </a:xfrm>
              <a:prstGeom prst="triangle">
                <a:avLst/>
              </a:prstGeom>
              <a:solidFill>
                <a:srgbClr val="FFC000"/>
              </a:solidFill>
              <a:ln w="12700" cap="flat" cmpd="sng" algn="ctr">
                <a:noFill/>
                <a:prstDash val="solid"/>
                <a:miter lim="800000"/>
              </a:ln>
              <a:effectLst/>
            </p:spPr>
            <p:txBody>
              <a:bodyPr rtlCol="0" anchor="ctr"/>
              <a:lstStyle/>
              <a:p>
                <a:pPr algn="ctr" defTabSz="457200">
                  <a:defRPr/>
                </a:pPr>
                <a:endParaRPr lang="en-US" kern="0">
                  <a:solidFill>
                    <a:prstClr val="white"/>
                  </a:solidFill>
                  <a:latin typeface="Arial" panose="020B0604020202020204" pitchFamily="34" charset="0"/>
                  <a:cs typeface="Arial" panose="020B0604020202020204" pitchFamily="34" charset="0"/>
                </a:endParaRPr>
              </a:p>
            </p:txBody>
          </p:sp>
          <p:sp>
            <p:nvSpPr>
              <p:cNvPr id="50" name="Isosceles Triangle 49"/>
              <p:cNvSpPr/>
              <p:nvPr/>
            </p:nvSpPr>
            <p:spPr>
              <a:xfrm>
                <a:off x="3134029" y="2943310"/>
                <a:ext cx="103238" cy="88998"/>
              </a:xfrm>
              <a:prstGeom prst="triangle">
                <a:avLst/>
              </a:prstGeom>
              <a:solidFill>
                <a:srgbClr val="FFC000"/>
              </a:solidFill>
              <a:ln w="12700" cap="flat" cmpd="sng" algn="ctr">
                <a:noFill/>
                <a:prstDash val="solid"/>
                <a:miter lim="800000"/>
              </a:ln>
              <a:effectLst/>
            </p:spPr>
            <p:txBody>
              <a:bodyPr rtlCol="0" anchor="ctr"/>
              <a:lstStyle/>
              <a:p>
                <a:pPr algn="ctr" defTabSz="457200">
                  <a:defRPr/>
                </a:pPr>
                <a:endParaRPr lang="en-US" kern="0">
                  <a:solidFill>
                    <a:prstClr val="white"/>
                  </a:solidFill>
                  <a:latin typeface="Arial" panose="020B0604020202020204" pitchFamily="34" charset="0"/>
                  <a:cs typeface="Arial" panose="020B0604020202020204" pitchFamily="34" charset="0"/>
                </a:endParaRPr>
              </a:p>
            </p:txBody>
          </p:sp>
          <p:sp>
            <p:nvSpPr>
              <p:cNvPr id="51" name="Isosceles Triangle 50"/>
              <p:cNvSpPr/>
              <p:nvPr/>
            </p:nvSpPr>
            <p:spPr>
              <a:xfrm>
                <a:off x="3237267" y="2943310"/>
                <a:ext cx="103238" cy="88998"/>
              </a:xfrm>
              <a:prstGeom prst="triangle">
                <a:avLst/>
              </a:prstGeom>
              <a:solidFill>
                <a:srgbClr val="FFC000"/>
              </a:solidFill>
              <a:ln w="12700" cap="flat" cmpd="sng" algn="ctr">
                <a:noFill/>
                <a:prstDash val="solid"/>
                <a:miter lim="800000"/>
              </a:ln>
              <a:effectLst/>
            </p:spPr>
            <p:txBody>
              <a:bodyPr rtlCol="0" anchor="ctr"/>
              <a:lstStyle/>
              <a:p>
                <a:pPr algn="ctr" defTabSz="457200">
                  <a:defRPr/>
                </a:pPr>
                <a:endParaRPr lang="en-US" kern="0">
                  <a:solidFill>
                    <a:prstClr val="white"/>
                  </a:solidFill>
                  <a:latin typeface="Arial" panose="020B0604020202020204" pitchFamily="34" charset="0"/>
                  <a:cs typeface="Arial" panose="020B0604020202020204" pitchFamily="34" charset="0"/>
                </a:endParaRPr>
              </a:p>
            </p:txBody>
          </p:sp>
          <p:sp>
            <p:nvSpPr>
              <p:cNvPr id="52" name="Isosceles Triangle 51"/>
              <p:cNvSpPr/>
              <p:nvPr/>
            </p:nvSpPr>
            <p:spPr>
              <a:xfrm>
                <a:off x="3340505" y="2943310"/>
                <a:ext cx="103238" cy="88998"/>
              </a:xfrm>
              <a:prstGeom prst="triangle">
                <a:avLst/>
              </a:prstGeom>
              <a:solidFill>
                <a:srgbClr val="FFC000"/>
              </a:solidFill>
              <a:ln w="12700" cap="flat" cmpd="sng" algn="ctr">
                <a:noFill/>
                <a:prstDash val="solid"/>
                <a:miter lim="800000"/>
              </a:ln>
              <a:effectLst/>
            </p:spPr>
            <p:txBody>
              <a:bodyPr rtlCol="0" anchor="ctr"/>
              <a:lstStyle/>
              <a:p>
                <a:pPr algn="ctr" defTabSz="457200">
                  <a:defRPr/>
                </a:pPr>
                <a:endParaRPr lang="en-US" kern="0">
                  <a:solidFill>
                    <a:prstClr val="white"/>
                  </a:solidFill>
                  <a:latin typeface="Arial" panose="020B0604020202020204" pitchFamily="34" charset="0"/>
                  <a:cs typeface="Arial" panose="020B0604020202020204" pitchFamily="34" charset="0"/>
                </a:endParaRPr>
              </a:p>
            </p:txBody>
          </p:sp>
          <p:sp>
            <p:nvSpPr>
              <p:cNvPr id="53" name="Isosceles Triangle 52"/>
              <p:cNvSpPr/>
              <p:nvPr/>
            </p:nvSpPr>
            <p:spPr>
              <a:xfrm>
                <a:off x="3443743" y="2943310"/>
                <a:ext cx="103238" cy="88998"/>
              </a:xfrm>
              <a:prstGeom prst="triangle">
                <a:avLst/>
              </a:prstGeom>
              <a:solidFill>
                <a:srgbClr val="FFC000"/>
              </a:solidFill>
              <a:ln w="12700" cap="flat" cmpd="sng" algn="ctr">
                <a:noFill/>
                <a:prstDash val="solid"/>
                <a:miter lim="800000"/>
              </a:ln>
              <a:effectLst/>
            </p:spPr>
            <p:txBody>
              <a:bodyPr rtlCol="0" anchor="ctr"/>
              <a:lstStyle/>
              <a:p>
                <a:pPr algn="ctr" defTabSz="457200">
                  <a:defRPr/>
                </a:pPr>
                <a:endParaRPr lang="en-US" kern="0">
                  <a:solidFill>
                    <a:prstClr val="white"/>
                  </a:solidFill>
                  <a:latin typeface="Arial" panose="020B0604020202020204" pitchFamily="34" charset="0"/>
                  <a:cs typeface="Arial" panose="020B0604020202020204" pitchFamily="34" charset="0"/>
                </a:endParaRPr>
              </a:p>
            </p:txBody>
          </p:sp>
          <p:sp>
            <p:nvSpPr>
              <p:cNvPr id="54" name="Isosceles Triangle 53"/>
              <p:cNvSpPr/>
              <p:nvPr/>
            </p:nvSpPr>
            <p:spPr>
              <a:xfrm>
                <a:off x="4922331" y="2943310"/>
                <a:ext cx="103238" cy="88998"/>
              </a:xfrm>
              <a:prstGeom prst="triangle">
                <a:avLst/>
              </a:prstGeom>
              <a:solidFill>
                <a:srgbClr val="FFC000"/>
              </a:solidFill>
              <a:ln w="12700" cap="flat" cmpd="sng" algn="ctr">
                <a:noFill/>
                <a:prstDash val="solid"/>
                <a:miter lim="800000"/>
              </a:ln>
              <a:effectLst/>
            </p:spPr>
            <p:txBody>
              <a:bodyPr rtlCol="0" anchor="ctr"/>
              <a:lstStyle/>
              <a:p>
                <a:pPr algn="ctr" defTabSz="457200">
                  <a:defRPr/>
                </a:pPr>
                <a:endParaRPr lang="en-US" kern="0">
                  <a:solidFill>
                    <a:prstClr val="white"/>
                  </a:solidFill>
                  <a:latin typeface="Arial" panose="020B0604020202020204" pitchFamily="34" charset="0"/>
                  <a:cs typeface="Arial" panose="020B0604020202020204" pitchFamily="34" charset="0"/>
                </a:endParaRPr>
              </a:p>
            </p:txBody>
          </p:sp>
          <p:sp>
            <p:nvSpPr>
              <p:cNvPr id="55" name="Isosceles Triangle 54"/>
              <p:cNvSpPr/>
              <p:nvPr/>
            </p:nvSpPr>
            <p:spPr>
              <a:xfrm>
                <a:off x="5025569" y="2943310"/>
                <a:ext cx="103238" cy="88998"/>
              </a:xfrm>
              <a:prstGeom prst="triangle">
                <a:avLst/>
              </a:prstGeom>
              <a:solidFill>
                <a:srgbClr val="FFC000"/>
              </a:solidFill>
              <a:ln w="12700" cap="flat" cmpd="sng" algn="ctr">
                <a:noFill/>
                <a:prstDash val="solid"/>
                <a:miter lim="800000"/>
              </a:ln>
              <a:effectLst/>
            </p:spPr>
            <p:txBody>
              <a:bodyPr rtlCol="0" anchor="ctr"/>
              <a:lstStyle/>
              <a:p>
                <a:pPr algn="ctr" defTabSz="457200">
                  <a:defRPr/>
                </a:pPr>
                <a:endParaRPr lang="en-US" kern="0">
                  <a:solidFill>
                    <a:prstClr val="white"/>
                  </a:solidFill>
                  <a:latin typeface="Arial" panose="020B0604020202020204" pitchFamily="34" charset="0"/>
                  <a:cs typeface="Arial" panose="020B0604020202020204" pitchFamily="34" charset="0"/>
                </a:endParaRPr>
              </a:p>
            </p:txBody>
          </p:sp>
          <p:sp>
            <p:nvSpPr>
              <p:cNvPr id="56" name="Isosceles Triangle 55"/>
              <p:cNvSpPr/>
              <p:nvPr/>
            </p:nvSpPr>
            <p:spPr>
              <a:xfrm>
                <a:off x="5128807" y="2943310"/>
                <a:ext cx="103238" cy="88998"/>
              </a:xfrm>
              <a:prstGeom prst="triangle">
                <a:avLst/>
              </a:prstGeom>
              <a:solidFill>
                <a:srgbClr val="FFC000"/>
              </a:solidFill>
              <a:ln w="12700" cap="flat" cmpd="sng" algn="ctr">
                <a:noFill/>
                <a:prstDash val="solid"/>
                <a:miter lim="800000"/>
              </a:ln>
              <a:effectLst/>
            </p:spPr>
            <p:txBody>
              <a:bodyPr rtlCol="0" anchor="ctr"/>
              <a:lstStyle/>
              <a:p>
                <a:pPr algn="ctr" defTabSz="457200">
                  <a:defRPr/>
                </a:pPr>
                <a:endParaRPr lang="en-US" kern="0">
                  <a:solidFill>
                    <a:prstClr val="white"/>
                  </a:solidFill>
                  <a:latin typeface="Arial" panose="020B0604020202020204" pitchFamily="34" charset="0"/>
                  <a:cs typeface="Arial" panose="020B0604020202020204" pitchFamily="34" charset="0"/>
                </a:endParaRPr>
              </a:p>
            </p:txBody>
          </p:sp>
          <p:sp>
            <p:nvSpPr>
              <p:cNvPr id="57" name="Isosceles Triangle 56"/>
              <p:cNvSpPr/>
              <p:nvPr/>
            </p:nvSpPr>
            <p:spPr>
              <a:xfrm>
                <a:off x="5232045" y="2943310"/>
                <a:ext cx="103238" cy="88998"/>
              </a:xfrm>
              <a:prstGeom prst="triangle">
                <a:avLst/>
              </a:prstGeom>
              <a:solidFill>
                <a:srgbClr val="FFC000"/>
              </a:solidFill>
              <a:ln w="12700" cap="flat" cmpd="sng" algn="ctr">
                <a:noFill/>
                <a:prstDash val="solid"/>
                <a:miter lim="800000"/>
              </a:ln>
              <a:effectLst/>
            </p:spPr>
            <p:txBody>
              <a:bodyPr rtlCol="0" anchor="ctr"/>
              <a:lstStyle/>
              <a:p>
                <a:pPr algn="ctr" defTabSz="457200">
                  <a:defRPr/>
                </a:pPr>
                <a:endParaRPr lang="en-US" kern="0">
                  <a:solidFill>
                    <a:prstClr val="white"/>
                  </a:solidFill>
                  <a:latin typeface="Arial" panose="020B0604020202020204" pitchFamily="34" charset="0"/>
                  <a:cs typeface="Arial" panose="020B0604020202020204" pitchFamily="34" charset="0"/>
                </a:endParaRPr>
              </a:p>
            </p:txBody>
          </p:sp>
          <p:sp>
            <p:nvSpPr>
              <p:cNvPr id="58" name="Isosceles Triangle 57"/>
              <p:cNvSpPr/>
              <p:nvPr/>
            </p:nvSpPr>
            <p:spPr>
              <a:xfrm>
                <a:off x="5335283" y="2943310"/>
                <a:ext cx="103238" cy="88998"/>
              </a:xfrm>
              <a:prstGeom prst="triangle">
                <a:avLst/>
              </a:prstGeom>
              <a:solidFill>
                <a:srgbClr val="FFC000"/>
              </a:solidFill>
              <a:ln w="12700" cap="flat" cmpd="sng" algn="ctr">
                <a:noFill/>
                <a:prstDash val="solid"/>
                <a:miter lim="800000"/>
              </a:ln>
              <a:effectLst/>
            </p:spPr>
            <p:txBody>
              <a:bodyPr rtlCol="0" anchor="ctr"/>
              <a:lstStyle/>
              <a:p>
                <a:pPr algn="ctr" defTabSz="457200">
                  <a:defRPr/>
                </a:pPr>
                <a:endParaRPr lang="en-US" kern="0">
                  <a:solidFill>
                    <a:prstClr val="white"/>
                  </a:solidFill>
                  <a:latin typeface="Arial" panose="020B0604020202020204" pitchFamily="34" charset="0"/>
                  <a:cs typeface="Arial" panose="020B0604020202020204" pitchFamily="34" charset="0"/>
                </a:endParaRPr>
              </a:p>
            </p:txBody>
          </p:sp>
          <p:sp>
            <p:nvSpPr>
              <p:cNvPr id="59" name="Isosceles Triangle 58"/>
              <p:cNvSpPr/>
              <p:nvPr/>
            </p:nvSpPr>
            <p:spPr>
              <a:xfrm>
                <a:off x="5438521" y="2943310"/>
                <a:ext cx="103238" cy="88998"/>
              </a:xfrm>
              <a:prstGeom prst="triangle">
                <a:avLst/>
              </a:prstGeom>
              <a:solidFill>
                <a:srgbClr val="FFC000"/>
              </a:solidFill>
              <a:ln w="12700" cap="flat" cmpd="sng" algn="ctr">
                <a:noFill/>
                <a:prstDash val="solid"/>
                <a:miter lim="800000"/>
              </a:ln>
              <a:effectLst/>
            </p:spPr>
            <p:txBody>
              <a:bodyPr rtlCol="0" anchor="ctr"/>
              <a:lstStyle/>
              <a:p>
                <a:pPr algn="ctr" defTabSz="457200">
                  <a:defRPr/>
                </a:pPr>
                <a:endParaRPr lang="en-US" kern="0">
                  <a:solidFill>
                    <a:prstClr val="white"/>
                  </a:solidFill>
                  <a:latin typeface="Arial" panose="020B0604020202020204" pitchFamily="34" charset="0"/>
                  <a:cs typeface="Arial" panose="020B0604020202020204" pitchFamily="34" charset="0"/>
                </a:endParaRPr>
              </a:p>
            </p:txBody>
          </p:sp>
          <p:cxnSp>
            <p:nvCxnSpPr>
              <p:cNvPr id="60" name="Straight Connector 59">
                <a:extLst>
                  <a:ext uri="{FF2B5EF4-FFF2-40B4-BE49-F238E27FC236}">
                    <a16:creationId xmlns:a16="http://schemas.microsoft.com/office/drawing/2014/main" id="{A49EDAC9-0E21-46DD-B809-3B7604B6369F}"/>
                  </a:ext>
                </a:extLst>
              </p:cNvPr>
              <p:cNvCxnSpPr/>
              <p:nvPr/>
            </p:nvCxnSpPr>
            <p:spPr>
              <a:xfrm flipH="1" flipV="1">
                <a:off x="5541759" y="2425902"/>
                <a:ext cx="189211" cy="401667"/>
              </a:xfrm>
              <a:prstGeom prst="line">
                <a:avLst/>
              </a:prstGeom>
              <a:noFill/>
              <a:ln w="12700" cap="flat" cmpd="sng" algn="ctr">
                <a:solidFill>
                  <a:sysClr val="window" lastClr="FFFFFF">
                    <a:lumMod val="50000"/>
                  </a:sysClr>
                </a:solidFill>
                <a:prstDash val="solid"/>
                <a:miter lim="800000"/>
              </a:ln>
              <a:effectLst/>
            </p:spPr>
          </p:cxnSp>
          <p:sp>
            <p:nvSpPr>
              <p:cNvPr id="61" name="TextBox 60"/>
              <p:cNvSpPr txBox="1"/>
              <p:nvPr/>
            </p:nvSpPr>
            <p:spPr>
              <a:xfrm>
                <a:off x="3890466" y="3090521"/>
                <a:ext cx="1153200" cy="215444"/>
              </a:xfrm>
              <a:prstGeom prst="rect">
                <a:avLst/>
              </a:prstGeom>
              <a:noFill/>
            </p:spPr>
            <p:txBody>
              <a:bodyPr wrap="none" rtlCol="0">
                <a:spAutoFit/>
              </a:bodyPr>
              <a:lstStyle/>
              <a:p>
                <a:pPr defTabSz="457200">
                  <a:defRPr/>
                </a:pPr>
                <a:r>
                  <a:rPr lang="en-US" sz="800" kern="0" dirty="0">
                    <a:solidFill>
                      <a:prstClr val="black"/>
                    </a:solidFill>
                    <a:latin typeface="Arial" panose="020B0604020202020204" pitchFamily="34" charset="0"/>
                    <a:cs typeface="Arial" panose="020B0604020202020204" pitchFamily="34" charset="0"/>
                  </a:rPr>
                  <a:t>Months since Treatment Start</a:t>
                </a:r>
              </a:p>
            </p:txBody>
          </p:sp>
          <p:sp>
            <p:nvSpPr>
              <p:cNvPr id="62" name="TextBox 61"/>
              <p:cNvSpPr txBox="1"/>
              <p:nvPr/>
            </p:nvSpPr>
            <p:spPr>
              <a:xfrm>
                <a:off x="5257009" y="1277779"/>
                <a:ext cx="1139976" cy="246221"/>
              </a:xfrm>
              <a:prstGeom prst="rect">
                <a:avLst/>
              </a:prstGeom>
              <a:noFill/>
            </p:spPr>
            <p:txBody>
              <a:bodyPr wrap="none" rtlCol="0">
                <a:spAutoFit/>
              </a:bodyPr>
              <a:lstStyle/>
              <a:p>
                <a:pPr>
                  <a:defRPr/>
                </a:pPr>
                <a:r>
                  <a:rPr lang="en-US" sz="1000" kern="0" dirty="0">
                    <a:solidFill>
                      <a:prstClr val="black"/>
                    </a:solidFill>
                    <a:latin typeface="Arial" panose="020B0604020202020204" pitchFamily="34" charset="0"/>
                    <a:cs typeface="Arial" panose="020B0604020202020204" pitchFamily="34" charset="0"/>
                  </a:rPr>
                  <a:t>CD8 Cellular Response</a:t>
                </a:r>
              </a:p>
            </p:txBody>
          </p:sp>
        </p:grpSp>
        <p:grpSp>
          <p:nvGrpSpPr>
            <p:cNvPr id="63" name="Group 62"/>
            <p:cNvGrpSpPr/>
            <p:nvPr/>
          </p:nvGrpSpPr>
          <p:grpSpPr>
            <a:xfrm>
              <a:off x="3466397" y="3580829"/>
              <a:ext cx="5576919" cy="2259568"/>
              <a:chOff x="2556935" y="3531631"/>
              <a:chExt cx="4182689" cy="2259568"/>
            </a:xfrm>
          </p:grpSpPr>
          <p:grpSp>
            <p:nvGrpSpPr>
              <p:cNvPr id="64" name="Group 63"/>
              <p:cNvGrpSpPr/>
              <p:nvPr/>
            </p:nvGrpSpPr>
            <p:grpSpPr>
              <a:xfrm>
                <a:off x="2556935" y="3531631"/>
                <a:ext cx="4182689" cy="2259568"/>
                <a:chOff x="2514222" y="3200400"/>
                <a:chExt cx="4182689" cy="2539756"/>
              </a:xfrm>
            </p:grpSpPr>
            <p:pic>
              <p:nvPicPr>
                <p:cNvPr id="71" name="Picture 70"/>
                <p:cNvPicPr>
                  <a:picLocks noChangeAspect="1"/>
                </p:cNvPicPr>
                <p:nvPr/>
              </p:nvPicPr>
              <p:blipFill>
                <a:blip r:embed="rId13"/>
                <a:stretch>
                  <a:fillRect/>
                </a:stretch>
              </p:blipFill>
              <p:spPr>
                <a:xfrm>
                  <a:off x="2514222" y="3200400"/>
                  <a:ext cx="4182689" cy="2539756"/>
                </a:xfrm>
                <a:prstGeom prst="rect">
                  <a:avLst/>
                </a:prstGeom>
              </p:spPr>
            </p:pic>
            <p:sp>
              <p:nvSpPr>
                <p:cNvPr id="72" name="TextBox 71"/>
                <p:cNvSpPr txBox="1"/>
                <p:nvPr/>
              </p:nvSpPr>
              <p:spPr>
                <a:xfrm>
                  <a:off x="5210420" y="3497495"/>
                  <a:ext cx="1177245" cy="449724"/>
                </a:xfrm>
                <a:prstGeom prst="rect">
                  <a:avLst/>
                </a:prstGeom>
                <a:noFill/>
              </p:spPr>
              <p:txBody>
                <a:bodyPr wrap="none" rtlCol="0">
                  <a:spAutoFit/>
                </a:bodyPr>
                <a:lstStyle/>
                <a:p>
                  <a:pPr>
                    <a:defRPr/>
                  </a:pPr>
                  <a:r>
                    <a:rPr lang="en-US" sz="1000" dirty="0">
                      <a:solidFill>
                        <a:prstClr val="black"/>
                      </a:solidFill>
                      <a:latin typeface="Arial" panose="020B0604020202020204" pitchFamily="34" charset="0"/>
                      <a:cs typeface="Arial" panose="020B0604020202020204" pitchFamily="34" charset="0"/>
                    </a:rPr>
                    <a:t>CD4 Humoral Response</a:t>
                  </a:r>
                </a:p>
                <a:p>
                  <a:pPr>
                    <a:defRPr/>
                  </a:pPr>
                  <a:r>
                    <a:rPr lang="en-US" sz="1000" dirty="0">
                      <a:solidFill>
                        <a:prstClr val="black"/>
                      </a:solidFill>
                      <a:latin typeface="Arial" panose="020B0604020202020204" pitchFamily="34" charset="0"/>
                      <a:cs typeface="Arial" panose="020B0604020202020204" pitchFamily="34" charset="0"/>
                    </a:rPr>
                    <a:t>(</a:t>
                  </a:r>
                  <a:r>
                    <a:rPr lang="en-US" sz="1000" b="1" dirty="0">
                      <a:solidFill>
                        <a:srgbClr val="1C80E0"/>
                      </a:solidFill>
                      <a:latin typeface="Arial" panose="020B0604020202020204" pitchFamily="34" charset="0"/>
                      <a:cs typeface="Arial" panose="020B0604020202020204" pitchFamily="34" charset="0"/>
                    </a:rPr>
                    <a:t>CT47</a:t>
                  </a:r>
                  <a:r>
                    <a:rPr lang="en-US" sz="1000" dirty="0">
                      <a:solidFill>
                        <a:prstClr val="black"/>
                      </a:solidFill>
                      <a:latin typeface="Arial" panose="020B0604020202020204" pitchFamily="34" charset="0"/>
                      <a:cs typeface="Arial" panose="020B0604020202020204" pitchFamily="34" charset="0"/>
                    </a:rPr>
                    <a:t> ag*)</a:t>
                  </a:r>
                </a:p>
              </p:txBody>
            </p:sp>
          </p:grpSp>
          <p:sp>
            <p:nvSpPr>
              <p:cNvPr id="65" name="TextBox 64"/>
              <p:cNvSpPr txBox="1"/>
              <p:nvPr/>
            </p:nvSpPr>
            <p:spPr>
              <a:xfrm>
                <a:off x="3085909" y="3738592"/>
                <a:ext cx="66868" cy="369332"/>
              </a:xfrm>
              <a:prstGeom prst="rect">
                <a:avLst/>
              </a:prstGeom>
              <a:noFill/>
            </p:spPr>
            <p:txBody>
              <a:bodyPr wrap="square" lIns="0" tIns="0" rIns="0" bIns="0" rtlCol="0" anchor="ctr" anchorCtr="1">
                <a:spAutoFit/>
              </a:bodyPr>
              <a:lstStyle/>
              <a:p>
                <a:pPr>
                  <a:defRPr/>
                </a:pPr>
                <a:r>
                  <a:rPr lang="en-US" sz="2400" dirty="0">
                    <a:solidFill>
                      <a:srgbClr val="606060"/>
                    </a:solidFill>
                    <a:latin typeface="Arial" panose="020B0604020202020204" pitchFamily="34" charset="0"/>
                    <a:cs typeface="Arial" panose="020B0604020202020204" pitchFamily="34" charset="0"/>
                  </a:rPr>
                  <a:t>.</a:t>
                </a:r>
              </a:p>
            </p:txBody>
          </p:sp>
          <p:sp>
            <p:nvSpPr>
              <p:cNvPr id="66" name="TextBox 65"/>
              <p:cNvSpPr txBox="1"/>
              <p:nvPr/>
            </p:nvSpPr>
            <p:spPr>
              <a:xfrm>
                <a:off x="3639124" y="4391681"/>
                <a:ext cx="66868" cy="369332"/>
              </a:xfrm>
              <a:prstGeom prst="rect">
                <a:avLst/>
              </a:prstGeom>
              <a:noFill/>
            </p:spPr>
            <p:txBody>
              <a:bodyPr wrap="square" lIns="0" tIns="0" rIns="0" bIns="0" rtlCol="0" anchor="ctr" anchorCtr="1">
                <a:spAutoFit/>
              </a:bodyPr>
              <a:lstStyle/>
              <a:p>
                <a:pPr>
                  <a:defRPr/>
                </a:pPr>
                <a:r>
                  <a:rPr lang="en-US" sz="2400" dirty="0">
                    <a:solidFill>
                      <a:srgbClr val="606060"/>
                    </a:solidFill>
                    <a:latin typeface="Arial" panose="020B0604020202020204" pitchFamily="34" charset="0"/>
                    <a:cs typeface="Arial" panose="020B0604020202020204" pitchFamily="34" charset="0"/>
                  </a:rPr>
                  <a:t>.</a:t>
                </a:r>
              </a:p>
            </p:txBody>
          </p:sp>
          <p:sp>
            <p:nvSpPr>
              <p:cNvPr id="67" name="TextBox 66"/>
              <p:cNvSpPr txBox="1"/>
              <p:nvPr/>
            </p:nvSpPr>
            <p:spPr>
              <a:xfrm>
                <a:off x="4828989" y="4542306"/>
                <a:ext cx="66868" cy="369332"/>
              </a:xfrm>
              <a:prstGeom prst="rect">
                <a:avLst/>
              </a:prstGeom>
              <a:noFill/>
            </p:spPr>
            <p:txBody>
              <a:bodyPr wrap="square" lIns="0" tIns="0" rIns="0" bIns="0" rtlCol="0" anchor="ctr" anchorCtr="1">
                <a:spAutoFit/>
              </a:bodyPr>
              <a:lstStyle/>
              <a:p>
                <a:pPr>
                  <a:defRPr/>
                </a:pPr>
                <a:r>
                  <a:rPr lang="en-US" sz="2400" dirty="0">
                    <a:solidFill>
                      <a:srgbClr val="606060"/>
                    </a:solidFill>
                    <a:latin typeface="Arial" panose="020B0604020202020204" pitchFamily="34" charset="0"/>
                    <a:cs typeface="Arial" panose="020B0604020202020204" pitchFamily="34" charset="0"/>
                  </a:rPr>
                  <a:t>.</a:t>
                </a:r>
              </a:p>
            </p:txBody>
          </p:sp>
          <p:sp>
            <p:nvSpPr>
              <p:cNvPr id="68" name="TextBox 67"/>
              <p:cNvSpPr txBox="1"/>
              <p:nvPr/>
            </p:nvSpPr>
            <p:spPr>
              <a:xfrm>
                <a:off x="5060730" y="4518491"/>
                <a:ext cx="66868" cy="369332"/>
              </a:xfrm>
              <a:prstGeom prst="rect">
                <a:avLst/>
              </a:prstGeom>
              <a:noFill/>
            </p:spPr>
            <p:txBody>
              <a:bodyPr wrap="square" lIns="0" tIns="0" rIns="0" bIns="0" rtlCol="0" anchor="ctr" anchorCtr="1">
                <a:spAutoFit/>
              </a:bodyPr>
              <a:lstStyle/>
              <a:p>
                <a:pPr>
                  <a:defRPr/>
                </a:pPr>
                <a:r>
                  <a:rPr lang="en-US" sz="2400" dirty="0">
                    <a:solidFill>
                      <a:srgbClr val="606060"/>
                    </a:solidFill>
                    <a:latin typeface="Arial" panose="020B0604020202020204" pitchFamily="34" charset="0"/>
                    <a:cs typeface="Arial" panose="020B0604020202020204" pitchFamily="34" charset="0"/>
                  </a:rPr>
                  <a:t>.</a:t>
                </a:r>
              </a:p>
            </p:txBody>
          </p:sp>
          <p:sp>
            <p:nvSpPr>
              <p:cNvPr id="69" name="TextBox 68"/>
              <p:cNvSpPr txBox="1"/>
              <p:nvPr/>
            </p:nvSpPr>
            <p:spPr>
              <a:xfrm>
                <a:off x="5495523" y="4661415"/>
                <a:ext cx="66868" cy="369332"/>
              </a:xfrm>
              <a:prstGeom prst="rect">
                <a:avLst/>
              </a:prstGeom>
              <a:noFill/>
            </p:spPr>
            <p:txBody>
              <a:bodyPr wrap="square" lIns="0" tIns="0" rIns="0" bIns="0" rtlCol="0" anchor="ctr" anchorCtr="1">
                <a:spAutoFit/>
              </a:bodyPr>
              <a:lstStyle/>
              <a:p>
                <a:pPr>
                  <a:defRPr/>
                </a:pPr>
                <a:r>
                  <a:rPr lang="en-US" sz="2400" dirty="0">
                    <a:solidFill>
                      <a:srgbClr val="606060"/>
                    </a:solidFill>
                    <a:latin typeface="Arial" panose="020B0604020202020204" pitchFamily="34" charset="0"/>
                    <a:cs typeface="Arial" panose="020B0604020202020204" pitchFamily="34" charset="0"/>
                  </a:rPr>
                  <a:t>.</a:t>
                </a:r>
              </a:p>
            </p:txBody>
          </p:sp>
          <p:sp>
            <p:nvSpPr>
              <p:cNvPr id="70" name="TextBox 69"/>
              <p:cNvSpPr txBox="1"/>
              <p:nvPr/>
            </p:nvSpPr>
            <p:spPr>
              <a:xfrm>
                <a:off x="6162057" y="4712683"/>
                <a:ext cx="66868" cy="369332"/>
              </a:xfrm>
              <a:prstGeom prst="rect">
                <a:avLst/>
              </a:prstGeom>
              <a:noFill/>
            </p:spPr>
            <p:txBody>
              <a:bodyPr wrap="square" lIns="0" tIns="0" rIns="0" bIns="0" rtlCol="0" anchor="ctr" anchorCtr="1">
                <a:spAutoFit/>
              </a:bodyPr>
              <a:lstStyle/>
              <a:p>
                <a:pPr>
                  <a:defRPr/>
                </a:pPr>
                <a:r>
                  <a:rPr lang="en-US" sz="2400" dirty="0">
                    <a:solidFill>
                      <a:srgbClr val="606060"/>
                    </a:solidFill>
                    <a:latin typeface="Arial" panose="020B0604020202020204" pitchFamily="34" charset="0"/>
                    <a:cs typeface="Arial" panose="020B0604020202020204" pitchFamily="34" charset="0"/>
                  </a:rPr>
                  <a:t>.</a:t>
                </a:r>
              </a:p>
            </p:txBody>
          </p:sp>
        </p:grpSp>
        <p:sp>
          <p:nvSpPr>
            <p:cNvPr id="73" name="Rectangle 72"/>
            <p:cNvSpPr/>
            <p:nvPr/>
          </p:nvSpPr>
          <p:spPr>
            <a:xfrm>
              <a:off x="5645150" y="3639855"/>
              <a:ext cx="1219200" cy="83601"/>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74" name="TextBox 73"/>
            <p:cNvSpPr txBox="1"/>
            <p:nvPr/>
          </p:nvSpPr>
          <p:spPr>
            <a:xfrm>
              <a:off x="6834072" y="5660177"/>
              <a:ext cx="1672253" cy="184666"/>
            </a:xfrm>
            <a:prstGeom prst="rect">
              <a:avLst/>
            </a:prstGeom>
            <a:noFill/>
          </p:spPr>
          <p:txBody>
            <a:bodyPr wrap="none" rtlCol="0">
              <a:spAutoFit/>
            </a:bodyPr>
            <a:lstStyle/>
            <a:p>
              <a:pPr>
                <a:defRPr/>
              </a:pPr>
              <a:r>
                <a:rPr lang="en-US" sz="600" dirty="0">
                  <a:solidFill>
                    <a:prstClr val="black"/>
                  </a:solidFill>
                  <a:latin typeface="Arial" panose="020B0604020202020204" pitchFamily="34" charset="0"/>
                  <a:cs typeface="Arial" panose="020B0604020202020204" pitchFamily="34" charset="0"/>
                </a:rPr>
                <a:t>*NYESO1 humoral response also observed</a:t>
              </a:r>
            </a:p>
          </p:txBody>
        </p:sp>
        <p:sp>
          <p:nvSpPr>
            <p:cNvPr id="75" name="TextBox 74"/>
            <p:cNvSpPr txBox="1"/>
            <p:nvPr/>
          </p:nvSpPr>
          <p:spPr>
            <a:xfrm>
              <a:off x="4171696" y="6629288"/>
              <a:ext cx="3730508" cy="261610"/>
            </a:xfrm>
            <a:prstGeom prst="rect">
              <a:avLst/>
            </a:prstGeom>
            <a:noFill/>
          </p:spPr>
          <p:txBody>
            <a:bodyPr wrap="none" rtlCol="0">
              <a:spAutoFit/>
            </a:bodyPr>
            <a:lstStyle/>
            <a:p>
              <a:pPr>
                <a:defRPr/>
              </a:pPr>
              <a:r>
                <a:rPr lang="en-US" sz="1100" dirty="0">
                  <a:solidFill>
                    <a:prstClr val="black"/>
                  </a:solidFill>
                  <a:latin typeface="Tw Cen MT"/>
                </a:rPr>
                <a:t>Ghisoli et al Journal of Pediatric Hematology/Oncology 2017 </a:t>
              </a:r>
            </a:p>
          </p:txBody>
        </p:sp>
      </p:grpSp>
    </p:spTree>
    <p:extLst>
      <p:ext uri="{BB962C8B-B14F-4D97-AF65-F5344CB8AC3E}">
        <p14:creationId xmlns:p14="http://schemas.microsoft.com/office/powerpoint/2010/main" val="3645261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53"/>
          </p:nvPr>
        </p:nvSpPr>
        <p:spPr/>
        <p:txBody>
          <a:bodyPr/>
          <a:lstStyle/>
          <a:p>
            <a:pPr marL="0" indent="0">
              <a:buNone/>
            </a:pPr>
            <a:r>
              <a:rPr lang="en-US" dirty="0"/>
              <a:t>QUESTIONS?</a:t>
            </a:r>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887039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51"/>
          </p:nvPr>
        </p:nvSpPr>
        <p:spPr/>
        <p:txBody>
          <a:bodyPr/>
          <a:lstStyle/>
          <a:p>
            <a:r>
              <a:rPr lang="en-US" dirty="0"/>
              <a:t>Case Series</a:t>
            </a:r>
          </a:p>
        </p:txBody>
      </p:sp>
      <p:sp>
        <p:nvSpPr>
          <p:cNvPr id="5" name="Text Placeholder 4"/>
          <p:cNvSpPr>
            <a:spLocks noGrp="1"/>
          </p:cNvSpPr>
          <p:nvPr>
            <p:ph type="body" sz="quarter" idx="54"/>
          </p:nvPr>
        </p:nvSpPr>
        <p:spPr/>
        <p:txBody>
          <a:bodyPr/>
          <a:lstStyle/>
          <a:p>
            <a:r>
              <a:rPr lang="en-US" dirty="0"/>
              <a:t>John Nemunaitis, M.D.</a:t>
            </a:r>
          </a:p>
        </p:txBody>
      </p:sp>
    </p:spTree>
    <p:extLst>
      <p:ext uri="{BB962C8B-B14F-4D97-AF65-F5344CB8AC3E}">
        <p14:creationId xmlns:p14="http://schemas.microsoft.com/office/powerpoint/2010/main" val="716362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53"/>
          </p:nvPr>
        </p:nvSpPr>
        <p:spPr/>
        <p:txBody>
          <a:bodyPr/>
          <a:lstStyle/>
          <a:p>
            <a:pPr marL="0" indent="0">
              <a:buNone/>
            </a:pPr>
            <a:r>
              <a:rPr lang="en-US" dirty="0"/>
              <a:t>Based on this case report with Ewing’s Sarcoma, extension of the Phase I database lead to a case series involving third-line Ewing’s Sarcoma patients</a:t>
            </a:r>
          </a:p>
        </p:txBody>
      </p:sp>
      <p:sp>
        <p:nvSpPr>
          <p:cNvPr id="6" name="Text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907062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9521990" y="6408630"/>
            <a:ext cx="1822285" cy="354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2"/>
          </p:nvPr>
        </p:nvSpPr>
        <p:spPr/>
        <p:txBody>
          <a:bodyPr/>
          <a:lstStyle/>
          <a:p>
            <a:r>
              <a:rPr lang="en-US" dirty="0"/>
              <a:t>Vigil Phase 1</a:t>
            </a:r>
          </a:p>
        </p:txBody>
      </p:sp>
      <p:grpSp>
        <p:nvGrpSpPr>
          <p:cNvPr id="4" name="Group 3"/>
          <p:cNvGrpSpPr/>
          <p:nvPr/>
        </p:nvGrpSpPr>
        <p:grpSpPr>
          <a:xfrm>
            <a:off x="1731761" y="1128402"/>
            <a:ext cx="8964286" cy="5520048"/>
            <a:chOff x="1103111" y="1272222"/>
            <a:chExt cx="8964286" cy="5520048"/>
          </a:xfrm>
        </p:grpSpPr>
        <p:grpSp>
          <p:nvGrpSpPr>
            <p:cNvPr id="5" name="Group 4"/>
            <p:cNvGrpSpPr/>
            <p:nvPr/>
          </p:nvGrpSpPr>
          <p:grpSpPr>
            <a:xfrm>
              <a:off x="1103111" y="1272222"/>
              <a:ext cx="8964286" cy="5520048"/>
              <a:chOff x="5991" y="1220812"/>
              <a:chExt cx="8964286" cy="5520048"/>
            </a:xfrm>
          </p:grpSpPr>
          <p:sp>
            <p:nvSpPr>
              <p:cNvPr id="7" name="Rectangle 6"/>
              <p:cNvSpPr/>
              <p:nvPr/>
            </p:nvSpPr>
            <p:spPr>
              <a:xfrm>
                <a:off x="7796220" y="6234127"/>
                <a:ext cx="1098378" cy="215444"/>
              </a:xfrm>
              <a:prstGeom prst="rect">
                <a:avLst/>
              </a:prstGeom>
            </p:spPr>
            <p:txBody>
              <a:bodyPr wrap="none">
                <a:spAutoFit/>
              </a:bodyPr>
              <a:lstStyle/>
              <a:p>
                <a:pPr defTabSz="457189">
                  <a:defRPr/>
                </a:pPr>
                <a:r>
                  <a:rPr lang="en-US" altLang="en-US" sz="800" kern="0" dirty="0">
                    <a:solidFill>
                      <a:prstClr val="white">
                        <a:lumMod val="65000"/>
                      </a:prstClr>
                    </a:solidFill>
                    <a:latin typeface="Arial" panose="020B0604020202020204" pitchFamily="34" charset="0"/>
                    <a:cs typeface="Arial" panose="020B0604020202020204" pitchFamily="34" charset="0"/>
                  </a:rPr>
                  <a:t>Data as of 03-23-17</a:t>
                </a:r>
              </a:p>
            </p:txBody>
          </p:sp>
          <p:grpSp>
            <p:nvGrpSpPr>
              <p:cNvPr id="8" name="Group 7"/>
              <p:cNvGrpSpPr/>
              <p:nvPr/>
            </p:nvGrpSpPr>
            <p:grpSpPr>
              <a:xfrm>
                <a:off x="7530918" y="5045316"/>
                <a:ext cx="1270608" cy="215444"/>
                <a:chOff x="7573253" y="4615012"/>
                <a:chExt cx="1270608" cy="215444"/>
              </a:xfrm>
            </p:grpSpPr>
            <p:sp>
              <p:nvSpPr>
                <p:cNvPr id="66" name="TextBox 65"/>
                <p:cNvSpPr txBox="1"/>
                <p:nvPr/>
              </p:nvSpPr>
              <p:spPr>
                <a:xfrm>
                  <a:off x="7573253" y="4615012"/>
                  <a:ext cx="1270608" cy="215444"/>
                </a:xfrm>
                <a:prstGeom prst="rect">
                  <a:avLst/>
                </a:prstGeom>
                <a:noFill/>
                <a:ln>
                  <a:solidFill>
                    <a:srgbClr val="6E3E93"/>
                  </a:solidFill>
                </a:ln>
              </p:spPr>
              <p:txBody>
                <a:bodyPr wrap="square" rtlCol="0">
                  <a:spAutoFit/>
                </a:bodyPr>
                <a:lstStyle/>
                <a:p>
                  <a:pPr algn="ctr" defTabSz="457189">
                    <a:defRPr/>
                  </a:pPr>
                  <a:r>
                    <a:rPr lang="en-US" sz="800" kern="0" dirty="0">
                      <a:solidFill>
                        <a:srgbClr val="7030A0"/>
                      </a:solidFill>
                      <a:latin typeface="Arial" panose="020B0604020202020204" pitchFamily="34" charset="0"/>
                      <a:cs typeface="Arial" panose="020B0604020202020204" pitchFamily="34" charset="0"/>
                    </a:rPr>
                    <a:t>Alive</a:t>
                  </a:r>
                </a:p>
              </p:txBody>
            </p:sp>
            <p:sp>
              <p:nvSpPr>
                <p:cNvPr id="67" name="Right Arrow 66"/>
                <p:cNvSpPr/>
                <p:nvPr/>
              </p:nvSpPr>
              <p:spPr>
                <a:xfrm>
                  <a:off x="7683837" y="4689114"/>
                  <a:ext cx="229614" cy="67239"/>
                </a:xfrm>
                <a:prstGeom prst="rightArrow">
                  <a:avLst/>
                </a:prstGeom>
                <a:solidFill>
                  <a:srgbClr val="7030A0"/>
                </a:solidFill>
                <a:ln w="12700" cap="flat" cmpd="sng" algn="ctr">
                  <a:solidFill>
                    <a:srgbClr val="7030A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189">
                    <a:defRPr/>
                  </a:pPr>
                  <a:endParaRPr lang="en-US" kern="0">
                    <a:solidFill>
                      <a:prstClr val="white"/>
                    </a:solidFill>
                    <a:latin typeface="Tw Cen MT"/>
                  </a:endParaRPr>
                </a:p>
              </p:txBody>
            </p:sp>
          </p:grpSp>
          <p:pic>
            <p:nvPicPr>
              <p:cNvPr id="9" name="Picture 8"/>
              <p:cNvPicPr>
                <a:picLocks noChangeAspect="1"/>
              </p:cNvPicPr>
              <p:nvPr/>
            </p:nvPicPr>
            <p:blipFill>
              <a:blip r:embed="rId2"/>
              <a:stretch>
                <a:fillRect/>
              </a:stretch>
            </p:blipFill>
            <p:spPr>
              <a:xfrm>
                <a:off x="310793" y="2017166"/>
                <a:ext cx="485775" cy="161925"/>
              </a:xfrm>
              <a:prstGeom prst="rect">
                <a:avLst/>
              </a:prstGeom>
            </p:spPr>
          </p:pic>
          <p:pic>
            <p:nvPicPr>
              <p:cNvPr id="10" name="Picture 9"/>
              <p:cNvPicPr>
                <a:picLocks noChangeAspect="1"/>
              </p:cNvPicPr>
              <p:nvPr/>
            </p:nvPicPr>
            <p:blipFill>
              <a:blip r:embed="rId3"/>
              <a:stretch>
                <a:fillRect/>
              </a:stretch>
            </p:blipFill>
            <p:spPr>
              <a:xfrm>
                <a:off x="167918" y="3429647"/>
                <a:ext cx="733425" cy="152400"/>
              </a:xfrm>
              <a:prstGeom prst="rect">
                <a:avLst/>
              </a:prstGeom>
            </p:spPr>
          </p:pic>
          <p:pic>
            <p:nvPicPr>
              <p:cNvPr id="11" name="Picture 10"/>
              <p:cNvPicPr>
                <a:picLocks noChangeAspect="1"/>
              </p:cNvPicPr>
              <p:nvPr/>
            </p:nvPicPr>
            <p:blipFill>
              <a:blip r:embed="rId4"/>
              <a:stretch>
                <a:fillRect/>
              </a:stretch>
            </p:blipFill>
            <p:spPr>
              <a:xfrm>
                <a:off x="225067" y="4373562"/>
                <a:ext cx="657225" cy="142875"/>
              </a:xfrm>
              <a:prstGeom prst="rect">
                <a:avLst/>
              </a:prstGeom>
            </p:spPr>
          </p:pic>
          <p:pic>
            <p:nvPicPr>
              <p:cNvPr id="12" name="Picture 11"/>
              <p:cNvPicPr>
                <a:picLocks noChangeAspect="1"/>
              </p:cNvPicPr>
              <p:nvPr/>
            </p:nvPicPr>
            <p:blipFill>
              <a:blip r:embed="rId5"/>
              <a:stretch>
                <a:fillRect/>
              </a:stretch>
            </p:blipFill>
            <p:spPr>
              <a:xfrm>
                <a:off x="239355" y="4684915"/>
                <a:ext cx="590550" cy="142875"/>
              </a:xfrm>
              <a:prstGeom prst="rect">
                <a:avLst/>
              </a:prstGeom>
            </p:spPr>
          </p:pic>
          <p:pic>
            <p:nvPicPr>
              <p:cNvPr id="13" name="Picture 12"/>
              <p:cNvPicPr>
                <a:picLocks noChangeAspect="1"/>
              </p:cNvPicPr>
              <p:nvPr/>
            </p:nvPicPr>
            <p:blipFill>
              <a:blip r:embed="rId6"/>
              <a:stretch>
                <a:fillRect/>
              </a:stretch>
            </p:blipFill>
            <p:spPr>
              <a:xfrm>
                <a:off x="348891" y="4946114"/>
                <a:ext cx="409575" cy="152400"/>
              </a:xfrm>
              <a:prstGeom prst="rect">
                <a:avLst/>
              </a:prstGeom>
            </p:spPr>
          </p:pic>
          <p:pic>
            <p:nvPicPr>
              <p:cNvPr id="14" name="Picture 13"/>
              <p:cNvPicPr>
                <a:picLocks noChangeAspect="1"/>
              </p:cNvPicPr>
              <p:nvPr/>
            </p:nvPicPr>
            <p:blipFill>
              <a:blip r:embed="rId7"/>
              <a:stretch>
                <a:fillRect/>
              </a:stretch>
            </p:blipFill>
            <p:spPr>
              <a:xfrm>
                <a:off x="329842" y="5179268"/>
                <a:ext cx="409575" cy="142875"/>
              </a:xfrm>
              <a:prstGeom prst="rect">
                <a:avLst/>
              </a:prstGeom>
            </p:spPr>
          </p:pic>
          <p:pic>
            <p:nvPicPr>
              <p:cNvPr id="15" name="Picture 14"/>
              <p:cNvPicPr>
                <a:picLocks noChangeAspect="1"/>
              </p:cNvPicPr>
              <p:nvPr/>
            </p:nvPicPr>
            <p:blipFill>
              <a:blip r:embed="rId8"/>
              <a:stretch>
                <a:fillRect/>
              </a:stretch>
            </p:blipFill>
            <p:spPr>
              <a:xfrm>
                <a:off x="165341" y="5521221"/>
                <a:ext cx="704850" cy="152400"/>
              </a:xfrm>
              <a:prstGeom prst="rect">
                <a:avLst/>
              </a:prstGeom>
            </p:spPr>
          </p:pic>
          <p:pic>
            <p:nvPicPr>
              <p:cNvPr id="16" name="Picture 15"/>
              <p:cNvPicPr>
                <a:picLocks noChangeAspect="1"/>
              </p:cNvPicPr>
              <p:nvPr/>
            </p:nvPicPr>
            <p:blipFill>
              <a:blip r:embed="rId9"/>
              <a:stretch>
                <a:fillRect/>
              </a:stretch>
            </p:blipFill>
            <p:spPr>
              <a:xfrm>
                <a:off x="341553" y="5729824"/>
                <a:ext cx="352425" cy="142875"/>
              </a:xfrm>
              <a:prstGeom prst="rect">
                <a:avLst/>
              </a:prstGeom>
            </p:spPr>
          </p:pic>
          <p:pic>
            <p:nvPicPr>
              <p:cNvPr id="17" name="Picture 16"/>
              <p:cNvPicPr>
                <a:picLocks noChangeAspect="1"/>
              </p:cNvPicPr>
              <p:nvPr/>
            </p:nvPicPr>
            <p:blipFill>
              <a:blip r:embed="rId10"/>
              <a:stretch>
                <a:fillRect/>
              </a:stretch>
            </p:blipFill>
            <p:spPr>
              <a:xfrm>
                <a:off x="255830" y="5824754"/>
                <a:ext cx="457200" cy="123825"/>
              </a:xfrm>
              <a:prstGeom prst="rect">
                <a:avLst/>
              </a:prstGeom>
            </p:spPr>
          </p:pic>
          <p:pic>
            <p:nvPicPr>
              <p:cNvPr id="18" name="Picture 17"/>
              <p:cNvPicPr>
                <a:picLocks noChangeAspect="1"/>
              </p:cNvPicPr>
              <p:nvPr/>
            </p:nvPicPr>
            <p:blipFill>
              <a:blip r:embed="rId11"/>
              <a:stretch>
                <a:fillRect/>
              </a:stretch>
            </p:blipFill>
            <p:spPr>
              <a:xfrm>
                <a:off x="153629" y="5928151"/>
                <a:ext cx="762000" cy="123825"/>
              </a:xfrm>
              <a:prstGeom prst="rect">
                <a:avLst/>
              </a:prstGeom>
            </p:spPr>
          </p:pic>
          <p:pic>
            <p:nvPicPr>
              <p:cNvPr id="19" name="Picture 18"/>
              <p:cNvPicPr>
                <a:picLocks noChangeAspect="1"/>
              </p:cNvPicPr>
              <p:nvPr/>
            </p:nvPicPr>
            <p:blipFill>
              <a:blip r:embed="rId12"/>
              <a:stretch>
                <a:fillRect/>
              </a:stretch>
            </p:blipFill>
            <p:spPr>
              <a:xfrm>
                <a:off x="286979" y="6022023"/>
                <a:ext cx="495300" cy="133350"/>
              </a:xfrm>
              <a:prstGeom prst="rect">
                <a:avLst/>
              </a:prstGeom>
            </p:spPr>
          </p:pic>
          <p:pic>
            <p:nvPicPr>
              <p:cNvPr id="20" name="Picture 19"/>
              <p:cNvPicPr>
                <a:picLocks noChangeAspect="1"/>
              </p:cNvPicPr>
              <p:nvPr/>
            </p:nvPicPr>
            <p:blipFill>
              <a:blip r:embed="rId13"/>
              <a:stretch>
                <a:fillRect/>
              </a:stretch>
            </p:blipFill>
            <p:spPr>
              <a:xfrm>
                <a:off x="98667" y="6125420"/>
                <a:ext cx="762000" cy="104775"/>
              </a:xfrm>
              <a:prstGeom prst="rect">
                <a:avLst/>
              </a:prstGeom>
            </p:spPr>
          </p:pic>
          <p:pic>
            <p:nvPicPr>
              <p:cNvPr id="21" name="Picture 20"/>
              <p:cNvPicPr>
                <a:picLocks noChangeAspect="1"/>
              </p:cNvPicPr>
              <p:nvPr/>
            </p:nvPicPr>
            <p:blipFill>
              <a:blip r:embed="rId14"/>
              <a:stretch>
                <a:fillRect/>
              </a:stretch>
            </p:blipFill>
            <p:spPr>
              <a:xfrm>
                <a:off x="184392" y="6196857"/>
                <a:ext cx="590550" cy="104775"/>
              </a:xfrm>
              <a:prstGeom prst="rect">
                <a:avLst/>
              </a:prstGeom>
            </p:spPr>
          </p:pic>
          <p:pic>
            <p:nvPicPr>
              <p:cNvPr id="22" name="Picture 21"/>
              <p:cNvPicPr>
                <a:picLocks noChangeAspect="1"/>
              </p:cNvPicPr>
              <p:nvPr/>
            </p:nvPicPr>
            <p:blipFill>
              <a:blip r:embed="rId15"/>
              <a:stretch>
                <a:fillRect/>
              </a:stretch>
            </p:blipFill>
            <p:spPr>
              <a:xfrm>
                <a:off x="74852" y="6283227"/>
                <a:ext cx="885825" cy="95250"/>
              </a:xfrm>
              <a:prstGeom prst="rect">
                <a:avLst/>
              </a:prstGeom>
            </p:spPr>
          </p:pic>
          <p:pic>
            <p:nvPicPr>
              <p:cNvPr id="23" name="Picture 22"/>
              <p:cNvPicPr>
                <a:picLocks noChangeAspect="1"/>
              </p:cNvPicPr>
              <p:nvPr/>
            </p:nvPicPr>
            <p:blipFill>
              <a:blip r:embed="rId16"/>
              <a:stretch>
                <a:fillRect/>
              </a:stretch>
            </p:blipFill>
            <p:spPr>
              <a:xfrm>
                <a:off x="217726" y="6363434"/>
                <a:ext cx="600075" cy="95250"/>
              </a:xfrm>
              <a:prstGeom prst="rect">
                <a:avLst/>
              </a:prstGeom>
            </p:spPr>
          </p:pic>
          <p:pic>
            <p:nvPicPr>
              <p:cNvPr id="24" name="Picture 23"/>
              <p:cNvPicPr>
                <a:picLocks noChangeAspect="1"/>
              </p:cNvPicPr>
              <p:nvPr/>
            </p:nvPicPr>
            <p:blipFill>
              <a:blip r:embed="rId17"/>
              <a:stretch>
                <a:fillRect/>
              </a:stretch>
            </p:blipFill>
            <p:spPr>
              <a:xfrm>
                <a:off x="112954" y="6440279"/>
                <a:ext cx="733425" cy="85725"/>
              </a:xfrm>
              <a:prstGeom prst="rect">
                <a:avLst/>
              </a:prstGeom>
            </p:spPr>
          </p:pic>
          <p:pic>
            <p:nvPicPr>
              <p:cNvPr id="25" name="Picture 24"/>
              <p:cNvPicPr>
                <a:picLocks noChangeAspect="1"/>
              </p:cNvPicPr>
              <p:nvPr/>
            </p:nvPicPr>
            <p:blipFill>
              <a:blip r:embed="rId18"/>
              <a:stretch>
                <a:fillRect/>
              </a:stretch>
            </p:blipFill>
            <p:spPr>
              <a:xfrm>
                <a:off x="5991" y="6517022"/>
                <a:ext cx="1057275" cy="104775"/>
              </a:xfrm>
              <a:prstGeom prst="rect">
                <a:avLst/>
              </a:prstGeom>
            </p:spPr>
          </p:pic>
          <p:pic>
            <p:nvPicPr>
              <p:cNvPr id="26" name="Picture 25"/>
              <p:cNvPicPr>
                <a:picLocks noChangeAspect="1"/>
              </p:cNvPicPr>
              <p:nvPr/>
            </p:nvPicPr>
            <p:blipFill rotWithShape="1">
              <a:blip r:embed="rId19"/>
              <a:srcRect l="1359" t="1650"/>
              <a:stretch/>
            </p:blipFill>
            <p:spPr>
              <a:xfrm>
                <a:off x="1062318" y="1482436"/>
                <a:ext cx="7907959" cy="5258424"/>
              </a:xfrm>
              <a:prstGeom prst="rect">
                <a:avLst/>
              </a:prstGeom>
              <a:ln>
                <a:solidFill>
                  <a:sysClr val="windowText" lastClr="000000"/>
                </a:solidFill>
              </a:ln>
            </p:spPr>
          </p:pic>
          <p:sp>
            <p:nvSpPr>
              <p:cNvPr id="27" name="Rectangle 26"/>
              <p:cNvSpPr/>
              <p:nvPr/>
            </p:nvSpPr>
            <p:spPr>
              <a:xfrm>
                <a:off x="1822675" y="1220812"/>
                <a:ext cx="5327258" cy="285288"/>
              </a:xfrm>
              <a:prstGeom prst="rect">
                <a:avLst/>
              </a:prstGeom>
              <a:noFill/>
              <a:ln w="12700" cap="flat" cmpd="sng" algn="ctr">
                <a:noFill/>
                <a:prstDash val="solid"/>
                <a:miter lim="800000"/>
              </a:ln>
              <a:effectLst/>
            </p:spPr>
            <p:txBody>
              <a:bodyPr rtlCol="0" anchor="ctr"/>
              <a:lstStyle/>
              <a:p>
                <a:pPr algn="ctr" defTabSz="457189">
                  <a:defRPr/>
                </a:pPr>
                <a:r>
                  <a:rPr lang="en-US" sz="1400" kern="0" dirty="0">
                    <a:latin typeface="Tw Cen MT"/>
                  </a:rPr>
                  <a:t>Days since procurement (n=80)</a:t>
                </a:r>
              </a:p>
            </p:txBody>
          </p:sp>
          <p:cxnSp>
            <p:nvCxnSpPr>
              <p:cNvPr id="28" name="Straight Connector 27"/>
              <p:cNvCxnSpPr/>
              <p:nvPr/>
            </p:nvCxnSpPr>
            <p:spPr>
              <a:xfrm>
                <a:off x="2996832" y="1490472"/>
                <a:ext cx="0" cy="5020056"/>
              </a:xfrm>
              <a:prstGeom prst="line">
                <a:avLst/>
              </a:prstGeom>
              <a:noFill/>
              <a:ln w="25400" cap="flat" cmpd="sng" algn="ctr">
                <a:solidFill>
                  <a:srgbClr val="70AD47">
                    <a:lumMod val="75000"/>
                  </a:srgbClr>
                </a:solidFill>
                <a:prstDash val="lgDash"/>
                <a:miter lim="800000"/>
              </a:ln>
              <a:effectLst/>
            </p:spPr>
          </p:cxnSp>
          <p:sp>
            <p:nvSpPr>
              <p:cNvPr id="29" name="Right Arrow 28"/>
              <p:cNvSpPr/>
              <p:nvPr/>
            </p:nvSpPr>
            <p:spPr>
              <a:xfrm>
                <a:off x="6564642" y="1528768"/>
                <a:ext cx="229614" cy="27432"/>
              </a:xfrm>
              <a:prstGeom prst="rightArrow">
                <a:avLst/>
              </a:prstGeom>
              <a:solidFill>
                <a:srgbClr val="7030A0"/>
              </a:solidFill>
              <a:ln w="12700" cap="flat" cmpd="sng" algn="ctr">
                <a:solidFill>
                  <a:srgbClr val="7030A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189">
                  <a:defRPr/>
                </a:pPr>
                <a:endParaRPr lang="en-US" kern="0">
                  <a:solidFill>
                    <a:prstClr val="white"/>
                  </a:solidFill>
                  <a:latin typeface="Tw Cen MT"/>
                </a:endParaRPr>
              </a:p>
            </p:txBody>
          </p:sp>
          <p:sp>
            <p:nvSpPr>
              <p:cNvPr id="30" name="Right Arrow 29"/>
              <p:cNvSpPr/>
              <p:nvPr/>
            </p:nvSpPr>
            <p:spPr>
              <a:xfrm>
                <a:off x="6264602" y="1585184"/>
                <a:ext cx="229614" cy="27432"/>
              </a:xfrm>
              <a:prstGeom prst="rightArrow">
                <a:avLst/>
              </a:prstGeom>
              <a:solidFill>
                <a:srgbClr val="7030A0"/>
              </a:solidFill>
              <a:ln w="12700" cap="flat" cmpd="sng" algn="ctr">
                <a:solidFill>
                  <a:srgbClr val="7030A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189">
                  <a:defRPr/>
                </a:pPr>
                <a:endParaRPr lang="en-US" kern="0">
                  <a:solidFill>
                    <a:prstClr val="white"/>
                  </a:solidFill>
                  <a:latin typeface="Tw Cen MT"/>
                </a:endParaRPr>
              </a:p>
            </p:txBody>
          </p:sp>
          <p:sp>
            <p:nvSpPr>
              <p:cNvPr id="31" name="Right Arrow 30"/>
              <p:cNvSpPr/>
              <p:nvPr/>
            </p:nvSpPr>
            <p:spPr>
              <a:xfrm>
                <a:off x="6104089" y="1649132"/>
                <a:ext cx="229614" cy="27432"/>
              </a:xfrm>
              <a:prstGeom prst="rightArrow">
                <a:avLst/>
              </a:prstGeom>
              <a:solidFill>
                <a:srgbClr val="7030A0"/>
              </a:solidFill>
              <a:ln w="12700" cap="flat" cmpd="sng" algn="ctr">
                <a:solidFill>
                  <a:srgbClr val="7030A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189">
                  <a:defRPr/>
                </a:pPr>
                <a:endParaRPr lang="en-US" kern="0">
                  <a:solidFill>
                    <a:prstClr val="white"/>
                  </a:solidFill>
                  <a:latin typeface="Tw Cen MT"/>
                </a:endParaRPr>
              </a:p>
            </p:txBody>
          </p:sp>
          <p:sp>
            <p:nvSpPr>
              <p:cNvPr id="32" name="Right Arrow 31"/>
              <p:cNvSpPr/>
              <p:nvPr/>
            </p:nvSpPr>
            <p:spPr>
              <a:xfrm>
                <a:off x="5326391" y="1833565"/>
                <a:ext cx="229614" cy="27432"/>
              </a:xfrm>
              <a:prstGeom prst="rightArrow">
                <a:avLst/>
              </a:prstGeom>
              <a:solidFill>
                <a:srgbClr val="7030A0"/>
              </a:solidFill>
              <a:ln w="12700" cap="flat" cmpd="sng" algn="ctr">
                <a:solidFill>
                  <a:srgbClr val="7030A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189">
                  <a:defRPr/>
                </a:pPr>
                <a:endParaRPr lang="en-US" kern="0">
                  <a:solidFill>
                    <a:prstClr val="white"/>
                  </a:solidFill>
                  <a:latin typeface="Tw Cen MT"/>
                </a:endParaRPr>
              </a:p>
            </p:txBody>
          </p:sp>
          <p:sp>
            <p:nvSpPr>
              <p:cNvPr id="33" name="Right Arrow 32"/>
              <p:cNvSpPr/>
              <p:nvPr/>
            </p:nvSpPr>
            <p:spPr>
              <a:xfrm>
                <a:off x="5201457" y="1892747"/>
                <a:ext cx="229614" cy="27432"/>
              </a:xfrm>
              <a:prstGeom prst="rightArrow">
                <a:avLst/>
              </a:prstGeom>
              <a:solidFill>
                <a:srgbClr val="7030A0"/>
              </a:solidFill>
              <a:ln w="12700" cap="flat" cmpd="sng" algn="ctr">
                <a:solidFill>
                  <a:srgbClr val="7030A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189">
                  <a:defRPr/>
                </a:pPr>
                <a:endParaRPr lang="en-US" kern="0">
                  <a:solidFill>
                    <a:prstClr val="white"/>
                  </a:solidFill>
                  <a:latin typeface="Tw Cen MT"/>
                </a:endParaRPr>
              </a:p>
            </p:txBody>
          </p:sp>
          <p:sp>
            <p:nvSpPr>
              <p:cNvPr id="34" name="Right Arrow 33"/>
              <p:cNvSpPr/>
              <p:nvPr/>
            </p:nvSpPr>
            <p:spPr>
              <a:xfrm>
                <a:off x="4849970" y="1953966"/>
                <a:ext cx="229614" cy="27432"/>
              </a:xfrm>
              <a:prstGeom prst="rightArrow">
                <a:avLst/>
              </a:prstGeom>
              <a:solidFill>
                <a:srgbClr val="7030A0"/>
              </a:solidFill>
              <a:ln w="12700" cap="flat" cmpd="sng" algn="ctr">
                <a:solidFill>
                  <a:srgbClr val="7030A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189">
                  <a:defRPr/>
                </a:pPr>
                <a:endParaRPr lang="en-US" kern="0">
                  <a:solidFill>
                    <a:prstClr val="white"/>
                  </a:solidFill>
                  <a:latin typeface="Tw Cen MT"/>
                </a:endParaRPr>
              </a:p>
            </p:txBody>
          </p:sp>
          <p:sp>
            <p:nvSpPr>
              <p:cNvPr id="35" name="Right Arrow 34"/>
              <p:cNvSpPr/>
              <p:nvPr/>
            </p:nvSpPr>
            <p:spPr>
              <a:xfrm>
                <a:off x="4440549" y="2075459"/>
                <a:ext cx="229614" cy="27432"/>
              </a:xfrm>
              <a:prstGeom prst="rightArrow">
                <a:avLst/>
              </a:prstGeom>
              <a:solidFill>
                <a:srgbClr val="7030A0"/>
              </a:solidFill>
              <a:ln w="12700" cap="flat" cmpd="sng" algn="ctr">
                <a:solidFill>
                  <a:srgbClr val="7030A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189">
                  <a:defRPr/>
                </a:pPr>
                <a:endParaRPr lang="en-US" kern="0">
                  <a:solidFill>
                    <a:prstClr val="white"/>
                  </a:solidFill>
                  <a:latin typeface="Tw Cen MT"/>
                </a:endParaRPr>
              </a:p>
            </p:txBody>
          </p:sp>
          <p:sp>
            <p:nvSpPr>
              <p:cNvPr id="36" name="Right Arrow 35"/>
              <p:cNvSpPr/>
              <p:nvPr/>
            </p:nvSpPr>
            <p:spPr>
              <a:xfrm>
                <a:off x="4283494" y="2135781"/>
                <a:ext cx="229614" cy="27432"/>
              </a:xfrm>
              <a:prstGeom prst="rightArrow">
                <a:avLst/>
              </a:prstGeom>
              <a:solidFill>
                <a:srgbClr val="7030A0"/>
              </a:solidFill>
              <a:ln w="12700" cap="flat" cmpd="sng" algn="ctr">
                <a:solidFill>
                  <a:srgbClr val="7030A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189">
                  <a:defRPr/>
                </a:pPr>
                <a:endParaRPr lang="en-US" kern="0">
                  <a:solidFill>
                    <a:prstClr val="white"/>
                  </a:solidFill>
                  <a:latin typeface="Tw Cen MT"/>
                </a:endParaRPr>
              </a:p>
            </p:txBody>
          </p:sp>
          <p:sp>
            <p:nvSpPr>
              <p:cNvPr id="37" name="Right Arrow 36"/>
              <p:cNvSpPr/>
              <p:nvPr/>
            </p:nvSpPr>
            <p:spPr>
              <a:xfrm>
                <a:off x="4088280" y="2261761"/>
                <a:ext cx="229614" cy="27432"/>
              </a:xfrm>
              <a:prstGeom prst="rightArrow">
                <a:avLst/>
              </a:prstGeom>
              <a:solidFill>
                <a:srgbClr val="7030A0"/>
              </a:solidFill>
              <a:ln w="12700" cap="flat" cmpd="sng" algn="ctr">
                <a:solidFill>
                  <a:srgbClr val="7030A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189">
                  <a:defRPr/>
                </a:pPr>
                <a:endParaRPr lang="en-US" kern="0">
                  <a:solidFill>
                    <a:prstClr val="white"/>
                  </a:solidFill>
                  <a:latin typeface="Tw Cen MT"/>
                </a:endParaRPr>
              </a:p>
            </p:txBody>
          </p:sp>
          <p:sp>
            <p:nvSpPr>
              <p:cNvPr id="38" name="Right Arrow 37"/>
              <p:cNvSpPr/>
              <p:nvPr/>
            </p:nvSpPr>
            <p:spPr>
              <a:xfrm>
                <a:off x="3963617" y="2323404"/>
                <a:ext cx="229614" cy="27432"/>
              </a:xfrm>
              <a:prstGeom prst="rightArrow">
                <a:avLst/>
              </a:prstGeom>
              <a:solidFill>
                <a:srgbClr val="7030A0"/>
              </a:solidFill>
              <a:ln w="12700" cap="flat" cmpd="sng" algn="ctr">
                <a:solidFill>
                  <a:srgbClr val="7030A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189">
                  <a:defRPr/>
                </a:pPr>
                <a:endParaRPr lang="en-US" kern="0">
                  <a:solidFill>
                    <a:prstClr val="white"/>
                  </a:solidFill>
                  <a:latin typeface="Tw Cen MT"/>
                </a:endParaRPr>
              </a:p>
            </p:txBody>
          </p:sp>
          <p:sp>
            <p:nvSpPr>
              <p:cNvPr id="39" name="Right Arrow 38"/>
              <p:cNvSpPr/>
              <p:nvPr/>
            </p:nvSpPr>
            <p:spPr>
              <a:xfrm>
                <a:off x="3866728" y="2386017"/>
                <a:ext cx="229614" cy="27432"/>
              </a:xfrm>
              <a:prstGeom prst="rightArrow">
                <a:avLst/>
              </a:prstGeom>
              <a:solidFill>
                <a:srgbClr val="7030A0"/>
              </a:solidFill>
              <a:ln w="12700" cap="flat" cmpd="sng" algn="ctr">
                <a:solidFill>
                  <a:srgbClr val="7030A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189">
                  <a:defRPr/>
                </a:pPr>
                <a:endParaRPr lang="en-US" kern="0">
                  <a:solidFill>
                    <a:prstClr val="white"/>
                  </a:solidFill>
                  <a:latin typeface="Tw Cen MT"/>
                </a:endParaRPr>
              </a:p>
            </p:txBody>
          </p:sp>
          <p:sp>
            <p:nvSpPr>
              <p:cNvPr id="40" name="Right Arrow 39"/>
              <p:cNvSpPr/>
              <p:nvPr/>
            </p:nvSpPr>
            <p:spPr>
              <a:xfrm>
                <a:off x="3853989" y="2447387"/>
                <a:ext cx="229614" cy="27432"/>
              </a:xfrm>
              <a:prstGeom prst="rightArrow">
                <a:avLst/>
              </a:prstGeom>
              <a:solidFill>
                <a:srgbClr val="7030A0"/>
              </a:solidFill>
              <a:ln w="12700" cap="flat" cmpd="sng" algn="ctr">
                <a:solidFill>
                  <a:srgbClr val="7030A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189">
                  <a:defRPr/>
                </a:pPr>
                <a:endParaRPr lang="en-US" kern="0">
                  <a:solidFill>
                    <a:prstClr val="white"/>
                  </a:solidFill>
                  <a:latin typeface="Tw Cen MT"/>
                </a:endParaRPr>
              </a:p>
            </p:txBody>
          </p:sp>
          <p:sp>
            <p:nvSpPr>
              <p:cNvPr id="41" name="Right Arrow 40"/>
              <p:cNvSpPr/>
              <p:nvPr/>
            </p:nvSpPr>
            <p:spPr>
              <a:xfrm>
                <a:off x="3786897" y="2505619"/>
                <a:ext cx="229614" cy="27432"/>
              </a:xfrm>
              <a:prstGeom prst="rightArrow">
                <a:avLst/>
              </a:prstGeom>
              <a:solidFill>
                <a:srgbClr val="7030A0"/>
              </a:solidFill>
              <a:ln w="12700" cap="flat" cmpd="sng" algn="ctr">
                <a:solidFill>
                  <a:srgbClr val="7030A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189">
                  <a:defRPr/>
                </a:pPr>
                <a:endParaRPr lang="en-US" kern="0">
                  <a:solidFill>
                    <a:prstClr val="white"/>
                  </a:solidFill>
                  <a:latin typeface="Tw Cen MT"/>
                </a:endParaRPr>
              </a:p>
            </p:txBody>
          </p:sp>
          <p:sp>
            <p:nvSpPr>
              <p:cNvPr id="42" name="Right Arrow 41"/>
              <p:cNvSpPr/>
              <p:nvPr/>
            </p:nvSpPr>
            <p:spPr>
              <a:xfrm>
                <a:off x="3733410" y="2568361"/>
                <a:ext cx="229614" cy="27432"/>
              </a:xfrm>
              <a:prstGeom prst="rightArrow">
                <a:avLst/>
              </a:prstGeom>
              <a:solidFill>
                <a:srgbClr val="7030A0"/>
              </a:solidFill>
              <a:ln w="12700" cap="flat" cmpd="sng" algn="ctr">
                <a:solidFill>
                  <a:srgbClr val="7030A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189">
                  <a:defRPr/>
                </a:pPr>
                <a:endParaRPr lang="en-US" kern="0">
                  <a:solidFill>
                    <a:prstClr val="white"/>
                  </a:solidFill>
                  <a:latin typeface="Tw Cen MT"/>
                </a:endParaRPr>
              </a:p>
            </p:txBody>
          </p:sp>
          <p:sp>
            <p:nvSpPr>
              <p:cNvPr id="43" name="Right Arrow 42"/>
              <p:cNvSpPr/>
              <p:nvPr/>
            </p:nvSpPr>
            <p:spPr>
              <a:xfrm>
                <a:off x="3723884" y="2689495"/>
                <a:ext cx="229614" cy="27432"/>
              </a:xfrm>
              <a:prstGeom prst="rightArrow">
                <a:avLst/>
              </a:prstGeom>
              <a:solidFill>
                <a:srgbClr val="7030A0"/>
              </a:solidFill>
              <a:ln w="12700" cap="flat" cmpd="sng" algn="ctr">
                <a:solidFill>
                  <a:srgbClr val="7030A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189">
                  <a:defRPr/>
                </a:pPr>
                <a:endParaRPr lang="en-US" kern="0">
                  <a:solidFill>
                    <a:prstClr val="white"/>
                  </a:solidFill>
                  <a:latin typeface="Tw Cen MT"/>
                </a:endParaRPr>
              </a:p>
            </p:txBody>
          </p:sp>
          <p:sp>
            <p:nvSpPr>
              <p:cNvPr id="44" name="Right Arrow 43"/>
              <p:cNvSpPr/>
              <p:nvPr/>
            </p:nvSpPr>
            <p:spPr>
              <a:xfrm>
                <a:off x="3659685" y="2752092"/>
                <a:ext cx="229614" cy="27432"/>
              </a:xfrm>
              <a:prstGeom prst="rightArrow">
                <a:avLst/>
              </a:prstGeom>
              <a:solidFill>
                <a:srgbClr val="7030A0"/>
              </a:solidFill>
              <a:ln w="12700" cap="flat" cmpd="sng" algn="ctr">
                <a:solidFill>
                  <a:srgbClr val="7030A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189">
                  <a:defRPr/>
                </a:pPr>
                <a:endParaRPr lang="en-US" kern="0">
                  <a:solidFill>
                    <a:prstClr val="white"/>
                  </a:solidFill>
                  <a:latin typeface="Tw Cen MT"/>
                </a:endParaRPr>
              </a:p>
            </p:txBody>
          </p:sp>
          <p:sp>
            <p:nvSpPr>
              <p:cNvPr id="45" name="Right Arrow 44"/>
              <p:cNvSpPr/>
              <p:nvPr/>
            </p:nvSpPr>
            <p:spPr>
              <a:xfrm>
                <a:off x="5480694" y="3305185"/>
                <a:ext cx="229614" cy="27432"/>
              </a:xfrm>
              <a:prstGeom prst="rightArrow">
                <a:avLst/>
              </a:prstGeom>
              <a:solidFill>
                <a:srgbClr val="7030A0"/>
              </a:solidFill>
              <a:ln w="12700" cap="flat" cmpd="sng" algn="ctr">
                <a:solidFill>
                  <a:srgbClr val="7030A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189">
                  <a:defRPr/>
                </a:pPr>
                <a:endParaRPr lang="en-US" kern="0">
                  <a:solidFill>
                    <a:prstClr val="white"/>
                  </a:solidFill>
                  <a:latin typeface="Tw Cen MT"/>
                </a:endParaRPr>
              </a:p>
            </p:txBody>
          </p:sp>
          <p:sp>
            <p:nvSpPr>
              <p:cNvPr id="46" name="Right Arrow 45"/>
              <p:cNvSpPr/>
              <p:nvPr/>
            </p:nvSpPr>
            <p:spPr>
              <a:xfrm>
                <a:off x="4467382" y="3369070"/>
                <a:ext cx="229614" cy="27432"/>
              </a:xfrm>
              <a:prstGeom prst="rightArrow">
                <a:avLst/>
              </a:prstGeom>
              <a:solidFill>
                <a:srgbClr val="7030A0"/>
              </a:solidFill>
              <a:ln w="12700" cap="flat" cmpd="sng" algn="ctr">
                <a:solidFill>
                  <a:srgbClr val="7030A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189">
                  <a:defRPr/>
                </a:pPr>
                <a:endParaRPr lang="en-US" kern="0">
                  <a:solidFill>
                    <a:prstClr val="white"/>
                  </a:solidFill>
                  <a:latin typeface="Tw Cen MT"/>
                </a:endParaRPr>
              </a:p>
            </p:txBody>
          </p:sp>
          <p:sp>
            <p:nvSpPr>
              <p:cNvPr id="47" name="Right Arrow 46"/>
              <p:cNvSpPr/>
              <p:nvPr/>
            </p:nvSpPr>
            <p:spPr>
              <a:xfrm>
                <a:off x="3830546" y="3427321"/>
                <a:ext cx="229614" cy="27432"/>
              </a:xfrm>
              <a:prstGeom prst="rightArrow">
                <a:avLst/>
              </a:prstGeom>
              <a:solidFill>
                <a:srgbClr val="7030A0"/>
              </a:solidFill>
              <a:ln w="12700" cap="flat" cmpd="sng" algn="ctr">
                <a:solidFill>
                  <a:srgbClr val="7030A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189">
                  <a:defRPr/>
                </a:pPr>
                <a:endParaRPr lang="en-US" kern="0">
                  <a:solidFill>
                    <a:prstClr val="white"/>
                  </a:solidFill>
                  <a:latin typeface="Tw Cen MT"/>
                </a:endParaRPr>
              </a:p>
            </p:txBody>
          </p:sp>
          <p:sp>
            <p:nvSpPr>
              <p:cNvPr id="48" name="Right Arrow 47"/>
              <p:cNvSpPr/>
              <p:nvPr/>
            </p:nvSpPr>
            <p:spPr>
              <a:xfrm>
                <a:off x="3760511" y="3490872"/>
                <a:ext cx="229614" cy="27432"/>
              </a:xfrm>
              <a:prstGeom prst="rightArrow">
                <a:avLst/>
              </a:prstGeom>
              <a:solidFill>
                <a:srgbClr val="7030A0"/>
              </a:solidFill>
              <a:ln w="12700" cap="flat" cmpd="sng" algn="ctr">
                <a:solidFill>
                  <a:srgbClr val="7030A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189">
                  <a:defRPr/>
                </a:pPr>
                <a:endParaRPr lang="en-US" kern="0">
                  <a:solidFill>
                    <a:prstClr val="white"/>
                  </a:solidFill>
                  <a:latin typeface="Tw Cen MT"/>
                </a:endParaRPr>
              </a:p>
            </p:txBody>
          </p:sp>
          <p:sp>
            <p:nvSpPr>
              <p:cNvPr id="49" name="Right Arrow 48"/>
              <p:cNvSpPr/>
              <p:nvPr/>
            </p:nvSpPr>
            <p:spPr>
              <a:xfrm>
                <a:off x="3391076" y="4910976"/>
                <a:ext cx="229614" cy="27432"/>
              </a:xfrm>
              <a:prstGeom prst="rightArrow">
                <a:avLst/>
              </a:prstGeom>
              <a:solidFill>
                <a:srgbClr val="7030A0"/>
              </a:solidFill>
              <a:ln w="12700" cap="flat" cmpd="sng" algn="ctr">
                <a:solidFill>
                  <a:srgbClr val="7030A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189">
                  <a:defRPr/>
                </a:pPr>
                <a:endParaRPr lang="en-US" kern="0">
                  <a:solidFill>
                    <a:prstClr val="white"/>
                  </a:solidFill>
                  <a:latin typeface="Tw Cen MT"/>
                </a:endParaRPr>
              </a:p>
            </p:txBody>
          </p:sp>
          <p:sp>
            <p:nvSpPr>
              <p:cNvPr id="50" name="Right Arrow 49"/>
              <p:cNvSpPr/>
              <p:nvPr/>
            </p:nvSpPr>
            <p:spPr>
              <a:xfrm>
                <a:off x="4632059" y="5784933"/>
                <a:ext cx="229614" cy="27432"/>
              </a:xfrm>
              <a:prstGeom prst="rightArrow">
                <a:avLst/>
              </a:prstGeom>
              <a:solidFill>
                <a:srgbClr val="7030A0"/>
              </a:solidFill>
              <a:ln w="12700" cap="flat" cmpd="sng" algn="ctr">
                <a:solidFill>
                  <a:srgbClr val="7030A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189">
                  <a:defRPr/>
                </a:pPr>
                <a:endParaRPr lang="en-US" kern="0">
                  <a:solidFill>
                    <a:prstClr val="white"/>
                  </a:solidFill>
                  <a:latin typeface="Tw Cen MT"/>
                </a:endParaRPr>
              </a:p>
            </p:txBody>
          </p:sp>
          <p:sp>
            <p:nvSpPr>
              <p:cNvPr id="51" name="Right Arrow 50"/>
              <p:cNvSpPr/>
              <p:nvPr/>
            </p:nvSpPr>
            <p:spPr>
              <a:xfrm>
                <a:off x="4434041" y="5914073"/>
                <a:ext cx="229614" cy="27432"/>
              </a:xfrm>
              <a:prstGeom prst="rightArrow">
                <a:avLst/>
              </a:prstGeom>
              <a:solidFill>
                <a:srgbClr val="7030A0"/>
              </a:solidFill>
              <a:ln w="12700" cap="flat" cmpd="sng" algn="ctr">
                <a:solidFill>
                  <a:srgbClr val="7030A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189">
                  <a:defRPr/>
                </a:pPr>
                <a:endParaRPr lang="en-US" kern="0">
                  <a:solidFill>
                    <a:prstClr val="white"/>
                  </a:solidFill>
                  <a:latin typeface="Tw Cen MT"/>
                </a:endParaRPr>
              </a:p>
            </p:txBody>
          </p:sp>
          <p:sp>
            <p:nvSpPr>
              <p:cNvPr id="52" name="Right Arrow 51"/>
              <p:cNvSpPr/>
              <p:nvPr/>
            </p:nvSpPr>
            <p:spPr>
              <a:xfrm>
                <a:off x="3425276" y="6037181"/>
                <a:ext cx="229614" cy="27432"/>
              </a:xfrm>
              <a:prstGeom prst="rightArrow">
                <a:avLst/>
              </a:prstGeom>
              <a:solidFill>
                <a:srgbClr val="7030A0"/>
              </a:solidFill>
              <a:ln w="12700" cap="flat" cmpd="sng" algn="ctr">
                <a:solidFill>
                  <a:srgbClr val="7030A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189">
                  <a:defRPr/>
                </a:pPr>
                <a:endParaRPr lang="en-US" kern="0">
                  <a:solidFill>
                    <a:prstClr val="white"/>
                  </a:solidFill>
                  <a:latin typeface="Tw Cen MT"/>
                </a:endParaRPr>
              </a:p>
            </p:txBody>
          </p:sp>
          <p:grpSp>
            <p:nvGrpSpPr>
              <p:cNvPr id="53" name="Group 52"/>
              <p:cNvGrpSpPr/>
              <p:nvPr/>
            </p:nvGrpSpPr>
            <p:grpSpPr>
              <a:xfrm>
                <a:off x="1550683" y="1488850"/>
                <a:ext cx="246221" cy="5021296"/>
                <a:chOff x="1484001" y="1498376"/>
                <a:chExt cx="246221" cy="5021296"/>
              </a:xfrm>
            </p:grpSpPr>
            <p:cxnSp>
              <p:nvCxnSpPr>
                <p:cNvPr id="61" name="Straight Connector 60"/>
                <p:cNvCxnSpPr/>
                <p:nvPr/>
              </p:nvCxnSpPr>
              <p:spPr>
                <a:xfrm flipV="1">
                  <a:off x="1548412" y="1499616"/>
                  <a:ext cx="0" cy="5020056"/>
                </a:xfrm>
                <a:prstGeom prst="line">
                  <a:avLst/>
                </a:prstGeom>
                <a:noFill/>
                <a:ln w="19050" cap="flat" cmpd="sng" algn="ctr">
                  <a:solidFill>
                    <a:srgbClr val="FF0000"/>
                  </a:solidFill>
                  <a:prstDash val="solid"/>
                  <a:miter lim="800000"/>
                </a:ln>
                <a:effectLst/>
              </p:spPr>
            </p:cxnSp>
            <p:cxnSp>
              <p:nvCxnSpPr>
                <p:cNvPr id="62" name="Straight Connector 61"/>
                <p:cNvCxnSpPr/>
                <p:nvPr/>
              </p:nvCxnSpPr>
              <p:spPr>
                <a:xfrm flipV="1">
                  <a:off x="1688173" y="1498600"/>
                  <a:ext cx="31290" cy="5021072"/>
                </a:xfrm>
                <a:prstGeom prst="line">
                  <a:avLst/>
                </a:prstGeom>
                <a:noFill/>
                <a:ln w="19050" cap="flat" cmpd="sng" algn="ctr">
                  <a:solidFill>
                    <a:srgbClr val="FF0000"/>
                  </a:solidFill>
                  <a:prstDash val="solid"/>
                  <a:miter lim="800000"/>
                </a:ln>
                <a:effectLst/>
              </p:spPr>
            </p:cxnSp>
            <p:sp>
              <p:nvSpPr>
                <p:cNvPr id="63" name="TextBox 62"/>
                <p:cNvSpPr txBox="1"/>
                <p:nvPr/>
              </p:nvSpPr>
              <p:spPr>
                <a:xfrm rot="16200000">
                  <a:off x="769493" y="3801650"/>
                  <a:ext cx="1675237" cy="246221"/>
                </a:xfrm>
                <a:prstGeom prst="rect">
                  <a:avLst/>
                </a:prstGeom>
                <a:noFill/>
              </p:spPr>
              <p:txBody>
                <a:bodyPr wrap="square" rtlCol="0">
                  <a:spAutoFit/>
                </a:bodyPr>
                <a:lstStyle/>
                <a:p>
                  <a:pPr defTabSz="457189">
                    <a:defRPr/>
                  </a:pPr>
                  <a:r>
                    <a:rPr lang="en-US" sz="1000" b="1" kern="0" dirty="0">
                      <a:solidFill>
                        <a:srgbClr val="FF0000"/>
                      </a:solidFill>
                      <a:latin typeface="Tw Cen MT"/>
                    </a:rPr>
                    <a:t>Predicted survival range</a:t>
                  </a:r>
                </a:p>
              </p:txBody>
            </p:sp>
            <p:cxnSp>
              <p:nvCxnSpPr>
                <p:cNvPr id="64" name="Straight Connector 63"/>
                <p:cNvCxnSpPr/>
                <p:nvPr/>
              </p:nvCxnSpPr>
              <p:spPr>
                <a:xfrm>
                  <a:off x="1544066" y="1498376"/>
                  <a:ext cx="173736" cy="0"/>
                </a:xfrm>
                <a:prstGeom prst="line">
                  <a:avLst/>
                </a:prstGeom>
                <a:noFill/>
                <a:ln w="12700" cap="flat" cmpd="sng" algn="ctr">
                  <a:solidFill>
                    <a:srgbClr val="FF0000"/>
                  </a:solidFill>
                  <a:prstDash val="solid"/>
                  <a:miter lim="800000"/>
                </a:ln>
                <a:effectLst/>
              </p:spPr>
            </p:cxnSp>
            <p:cxnSp>
              <p:nvCxnSpPr>
                <p:cNvPr id="65" name="Straight Connector 64"/>
                <p:cNvCxnSpPr/>
                <p:nvPr/>
              </p:nvCxnSpPr>
              <p:spPr>
                <a:xfrm>
                  <a:off x="1545336" y="6517767"/>
                  <a:ext cx="146304" cy="0"/>
                </a:xfrm>
                <a:prstGeom prst="line">
                  <a:avLst/>
                </a:prstGeom>
                <a:noFill/>
                <a:ln w="12700" cap="flat" cmpd="sng" algn="ctr">
                  <a:solidFill>
                    <a:srgbClr val="FF0000"/>
                  </a:solidFill>
                  <a:prstDash val="solid"/>
                  <a:miter lim="800000"/>
                </a:ln>
                <a:effectLst/>
              </p:spPr>
            </p:cxnSp>
          </p:grpSp>
          <p:sp>
            <p:nvSpPr>
              <p:cNvPr id="54" name="Right Arrow 53"/>
              <p:cNvSpPr/>
              <p:nvPr/>
            </p:nvSpPr>
            <p:spPr>
              <a:xfrm>
                <a:off x="5996474" y="1708320"/>
                <a:ext cx="229614" cy="27432"/>
              </a:xfrm>
              <a:prstGeom prst="rightArrow">
                <a:avLst/>
              </a:prstGeom>
              <a:solidFill>
                <a:srgbClr val="7030A0"/>
              </a:solidFill>
              <a:ln w="12700" cap="flat" cmpd="sng" algn="ctr">
                <a:solidFill>
                  <a:srgbClr val="7030A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189">
                  <a:defRPr/>
                </a:pPr>
                <a:endParaRPr lang="en-US" kern="0">
                  <a:solidFill>
                    <a:prstClr val="white"/>
                  </a:solidFill>
                  <a:latin typeface="Tw Cen MT"/>
                </a:endParaRPr>
              </a:p>
            </p:txBody>
          </p:sp>
          <p:sp>
            <p:nvSpPr>
              <p:cNvPr id="55" name="Right Arrow 54"/>
              <p:cNvSpPr/>
              <p:nvPr/>
            </p:nvSpPr>
            <p:spPr>
              <a:xfrm>
                <a:off x="5921703" y="1772271"/>
                <a:ext cx="229614" cy="27432"/>
              </a:xfrm>
              <a:prstGeom prst="rightArrow">
                <a:avLst/>
              </a:prstGeom>
              <a:solidFill>
                <a:srgbClr val="7030A0"/>
              </a:solidFill>
              <a:ln w="12700" cap="flat" cmpd="sng" algn="ctr">
                <a:solidFill>
                  <a:srgbClr val="7030A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189">
                  <a:defRPr/>
                </a:pPr>
                <a:endParaRPr lang="en-US" kern="0">
                  <a:solidFill>
                    <a:prstClr val="white"/>
                  </a:solidFill>
                  <a:latin typeface="Tw Cen MT"/>
                </a:endParaRPr>
              </a:p>
            </p:txBody>
          </p:sp>
          <p:sp>
            <p:nvSpPr>
              <p:cNvPr id="56" name="Right Arrow 55"/>
              <p:cNvSpPr/>
              <p:nvPr/>
            </p:nvSpPr>
            <p:spPr>
              <a:xfrm>
                <a:off x="7428987" y="6416035"/>
                <a:ext cx="229614" cy="27432"/>
              </a:xfrm>
              <a:prstGeom prst="rightArrow">
                <a:avLst/>
              </a:prstGeom>
              <a:solidFill>
                <a:srgbClr val="7030A0"/>
              </a:solidFill>
              <a:ln w="12700" cap="flat" cmpd="sng" algn="ctr">
                <a:solidFill>
                  <a:srgbClr val="7030A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189">
                  <a:defRPr/>
                </a:pPr>
                <a:endParaRPr lang="en-US" kern="0">
                  <a:solidFill>
                    <a:prstClr val="white"/>
                  </a:solidFill>
                  <a:latin typeface="Tw Cen MT"/>
                </a:endParaRPr>
              </a:p>
            </p:txBody>
          </p:sp>
          <p:sp>
            <p:nvSpPr>
              <p:cNvPr id="57" name="Right Arrow 56"/>
              <p:cNvSpPr/>
              <p:nvPr/>
            </p:nvSpPr>
            <p:spPr>
              <a:xfrm>
                <a:off x="4521340" y="2015869"/>
                <a:ext cx="229614" cy="27432"/>
              </a:xfrm>
              <a:prstGeom prst="rightArrow">
                <a:avLst/>
              </a:prstGeom>
              <a:solidFill>
                <a:srgbClr val="7030A0"/>
              </a:solidFill>
              <a:ln w="12700" cap="flat" cmpd="sng" algn="ctr">
                <a:solidFill>
                  <a:srgbClr val="7030A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189">
                  <a:defRPr/>
                </a:pPr>
                <a:endParaRPr lang="en-US" kern="0">
                  <a:solidFill>
                    <a:prstClr val="white"/>
                  </a:solidFill>
                  <a:latin typeface="Tw Cen MT"/>
                </a:endParaRPr>
              </a:p>
            </p:txBody>
          </p:sp>
          <p:sp>
            <p:nvSpPr>
              <p:cNvPr id="58" name="Right Arrow 57"/>
              <p:cNvSpPr/>
              <p:nvPr/>
            </p:nvSpPr>
            <p:spPr>
              <a:xfrm>
                <a:off x="3267616" y="2812384"/>
                <a:ext cx="229614" cy="27432"/>
              </a:xfrm>
              <a:prstGeom prst="rightArrow">
                <a:avLst/>
              </a:prstGeom>
              <a:solidFill>
                <a:srgbClr val="7030A0"/>
              </a:solidFill>
              <a:ln w="12700" cap="flat" cmpd="sng" algn="ctr">
                <a:solidFill>
                  <a:srgbClr val="7030A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189">
                  <a:defRPr/>
                </a:pPr>
                <a:endParaRPr lang="en-US" kern="0">
                  <a:solidFill>
                    <a:prstClr val="white"/>
                  </a:solidFill>
                  <a:latin typeface="Tw Cen MT"/>
                </a:endParaRPr>
              </a:p>
            </p:txBody>
          </p:sp>
          <p:sp>
            <p:nvSpPr>
              <p:cNvPr id="59" name="Right Arrow 58"/>
              <p:cNvSpPr/>
              <p:nvPr/>
            </p:nvSpPr>
            <p:spPr>
              <a:xfrm>
                <a:off x="6722814" y="5412151"/>
                <a:ext cx="229614" cy="27432"/>
              </a:xfrm>
              <a:prstGeom prst="rightArrow">
                <a:avLst/>
              </a:prstGeom>
              <a:solidFill>
                <a:srgbClr val="7030A0"/>
              </a:solidFill>
              <a:ln w="12700" cap="flat" cmpd="sng" algn="ctr">
                <a:solidFill>
                  <a:srgbClr val="7030A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189">
                  <a:defRPr/>
                </a:pPr>
                <a:endParaRPr lang="en-US" kern="0">
                  <a:solidFill>
                    <a:prstClr val="white"/>
                  </a:solidFill>
                  <a:latin typeface="Tw Cen MT"/>
                </a:endParaRPr>
              </a:p>
            </p:txBody>
          </p:sp>
          <p:sp>
            <p:nvSpPr>
              <p:cNvPr id="60" name="Right Arrow 59"/>
              <p:cNvSpPr/>
              <p:nvPr/>
            </p:nvSpPr>
            <p:spPr>
              <a:xfrm>
                <a:off x="6722814" y="6359308"/>
                <a:ext cx="229614" cy="27432"/>
              </a:xfrm>
              <a:prstGeom prst="rightArrow">
                <a:avLst/>
              </a:prstGeom>
              <a:solidFill>
                <a:srgbClr val="7030A0"/>
              </a:solidFill>
              <a:ln w="12700" cap="flat" cmpd="sng" algn="ctr">
                <a:solidFill>
                  <a:srgbClr val="7030A0"/>
                </a:solid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189">
                  <a:defRPr/>
                </a:pPr>
                <a:endParaRPr lang="en-US" kern="0">
                  <a:solidFill>
                    <a:prstClr val="white"/>
                  </a:solidFill>
                  <a:latin typeface="Tw Cen MT"/>
                </a:endParaRPr>
              </a:p>
            </p:txBody>
          </p:sp>
        </p:grpSp>
        <p:pic>
          <p:nvPicPr>
            <p:cNvPr id="6" name="Picture 5"/>
            <p:cNvPicPr>
              <a:picLocks noChangeAspect="1"/>
            </p:cNvPicPr>
            <p:nvPr/>
          </p:nvPicPr>
          <p:blipFill>
            <a:blip r:embed="rId20"/>
            <a:stretch>
              <a:fillRect/>
            </a:stretch>
          </p:blipFill>
          <p:spPr>
            <a:xfrm>
              <a:off x="8575566" y="2052199"/>
              <a:ext cx="1375552" cy="2937619"/>
            </a:xfrm>
            <a:prstGeom prst="rect">
              <a:avLst/>
            </a:prstGeom>
          </p:spPr>
        </p:pic>
      </p:grpSp>
    </p:spTree>
    <p:extLst>
      <p:ext uri="{BB962C8B-B14F-4D97-AF65-F5344CB8AC3E}">
        <p14:creationId xmlns:p14="http://schemas.microsoft.com/office/powerpoint/2010/main" val="12819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51"/>
          </p:nvPr>
        </p:nvSpPr>
        <p:spPr/>
        <p:txBody>
          <a:bodyPr/>
          <a:lstStyle/>
          <a:p>
            <a:r>
              <a:rPr lang="en-US" dirty="0"/>
              <a:t>What is a Case Report, Case Series, Analytical Study?</a:t>
            </a:r>
          </a:p>
        </p:txBody>
      </p:sp>
      <p:sp>
        <p:nvSpPr>
          <p:cNvPr id="5" name="Text Placeholder 4"/>
          <p:cNvSpPr>
            <a:spLocks noGrp="1"/>
          </p:cNvSpPr>
          <p:nvPr>
            <p:ph type="body" sz="quarter" idx="54"/>
          </p:nvPr>
        </p:nvSpPr>
        <p:spPr/>
        <p:txBody>
          <a:bodyPr/>
          <a:lstStyle/>
          <a:p>
            <a:r>
              <a:rPr lang="en-US" dirty="0"/>
              <a:t>John Nemunaitis, M.D.</a:t>
            </a:r>
          </a:p>
          <a:p>
            <a:endParaRPr lang="en-US" dirty="0"/>
          </a:p>
        </p:txBody>
      </p:sp>
    </p:spTree>
    <p:extLst>
      <p:ext uri="{BB962C8B-B14F-4D97-AF65-F5344CB8AC3E}">
        <p14:creationId xmlns:p14="http://schemas.microsoft.com/office/powerpoint/2010/main" val="3448626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pPr>
              <a:lnSpc>
                <a:spcPct val="100000"/>
              </a:lnSpc>
              <a:spcBef>
                <a:spcPts val="0"/>
              </a:spcBef>
            </a:pPr>
            <a:r>
              <a:rPr lang="en-US" sz="2800" dirty="0"/>
              <a:t>Ewing’s Sarcoma Case Report 2 (#-089)</a:t>
            </a:r>
            <a:br>
              <a:rPr lang="en-US" sz="2800" dirty="0"/>
            </a:br>
            <a:r>
              <a:rPr lang="en-US" sz="2800" dirty="0"/>
              <a:t>Clinical and ELISPOT Response in Relapsed Patient</a:t>
            </a:r>
          </a:p>
        </p:txBody>
      </p:sp>
      <p:sp>
        <p:nvSpPr>
          <p:cNvPr id="4" name="Text Placeholder 3"/>
          <p:cNvSpPr txBox="1">
            <a:spLocks/>
          </p:cNvSpPr>
          <p:nvPr/>
        </p:nvSpPr>
        <p:spPr>
          <a:xfrm>
            <a:off x="647700" y="1523041"/>
            <a:ext cx="7562307" cy="2321197"/>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dirty="0">
                <a:solidFill>
                  <a:prstClr val="black">
                    <a:tint val="75000"/>
                  </a:prstClr>
                </a:solidFill>
                <a:latin typeface="Arial" panose="020B0604020202020204" pitchFamily="34" charset="0"/>
                <a:cs typeface="Arial" panose="020B0604020202020204" pitchFamily="34" charset="0"/>
              </a:rPr>
              <a:t>Treatment History</a:t>
            </a:r>
          </a:p>
          <a:p>
            <a:pPr lvl="1">
              <a:defRPr/>
            </a:pPr>
            <a:r>
              <a:rPr lang="en-US" sz="1600" dirty="0">
                <a:solidFill>
                  <a:prstClr val="black"/>
                </a:solidFill>
                <a:latin typeface="Arial" panose="020B0604020202020204" pitchFamily="34" charset="0"/>
                <a:cs typeface="Arial" panose="020B0604020202020204" pitchFamily="34" charset="0"/>
              </a:rPr>
              <a:t>Intensive chemotherapy from Oct 2008 – May 2009</a:t>
            </a:r>
          </a:p>
          <a:p>
            <a:pPr lvl="1">
              <a:defRPr/>
            </a:pPr>
            <a:r>
              <a:rPr lang="en-US" sz="1600" dirty="0">
                <a:solidFill>
                  <a:prstClr val="black"/>
                </a:solidFill>
                <a:latin typeface="Arial" panose="020B0604020202020204" pitchFamily="34" charset="0"/>
                <a:cs typeface="Arial" panose="020B0604020202020204" pitchFamily="34" charset="0"/>
              </a:rPr>
              <a:t>Intermittent radiation and experimental agents in 2010, 2011, and 2013</a:t>
            </a:r>
          </a:p>
          <a:p>
            <a:pPr>
              <a:defRPr/>
            </a:pPr>
            <a:r>
              <a:rPr lang="en-US" sz="1600" dirty="0">
                <a:solidFill>
                  <a:prstClr val="black">
                    <a:tint val="75000"/>
                  </a:prstClr>
                </a:solidFill>
                <a:latin typeface="Arial" panose="020B0604020202020204" pitchFamily="34" charset="0"/>
                <a:cs typeface="Arial" panose="020B0604020202020204" pitchFamily="34" charset="0"/>
              </a:rPr>
              <a:t>Vigil Ph1: Surgical resection of lung lesion (11/2013)</a:t>
            </a:r>
          </a:p>
          <a:p>
            <a:pPr lvl="1">
              <a:defRPr/>
            </a:pPr>
            <a:r>
              <a:rPr lang="en-US" sz="1600" dirty="0">
                <a:solidFill>
                  <a:prstClr val="black"/>
                </a:solidFill>
                <a:latin typeface="Arial" panose="020B0604020202020204" pitchFamily="34" charset="0"/>
                <a:cs typeface="Arial" panose="020B0604020202020204" pitchFamily="34" charset="0"/>
              </a:rPr>
              <a:t>8 doses of Vigil administered Feb-Sept 2014</a:t>
            </a:r>
          </a:p>
          <a:p>
            <a:pPr>
              <a:defRPr/>
            </a:pPr>
            <a:r>
              <a:rPr lang="en-US" sz="1600" dirty="0">
                <a:solidFill>
                  <a:prstClr val="black">
                    <a:tint val="75000"/>
                  </a:prstClr>
                </a:solidFill>
                <a:latin typeface="Arial" panose="020B0604020202020204" pitchFamily="34" charset="0"/>
                <a:cs typeface="Arial" panose="020B0604020202020204" pitchFamily="34" charset="0"/>
              </a:rPr>
              <a:t>Patient had radiographically confirmed partial response</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10007" y="1370458"/>
            <a:ext cx="3560233" cy="2359025"/>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6" name="Group 22"/>
          <p:cNvGrpSpPr>
            <a:grpSpLocks/>
          </p:cNvGrpSpPr>
          <p:nvPr/>
        </p:nvGrpSpPr>
        <p:grpSpPr bwMode="auto">
          <a:xfrm>
            <a:off x="519472" y="4196931"/>
            <a:ext cx="2086065" cy="957666"/>
            <a:chOff x="4658550" y="1"/>
            <a:chExt cx="4085252" cy="2819399"/>
          </a:xfrm>
        </p:grpSpPr>
        <p:pic>
          <p:nvPicPr>
            <p:cNvPr id="7" name="Picture 2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58550" y="1"/>
              <a:ext cx="4085252" cy="2819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Arrow Connector 7"/>
            <p:cNvCxnSpPr/>
            <p:nvPr/>
          </p:nvCxnSpPr>
          <p:spPr bwMode="auto">
            <a:xfrm flipH="1" flipV="1">
              <a:off x="5903383" y="2084062"/>
              <a:ext cx="230398" cy="304896"/>
            </a:xfrm>
            <a:prstGeom prst="straightConnector1">
              <a:avLst/>
            </a:prstGeom>
            <a:noFill/>
            <a:ln w="19050" cap="flat" cmpd="sng" algn="ctr">
              <a:solidFill>
                <a:srgbClr val="FF0000"/>
              </a:solidFill>
              <a:prstDash val="solid"/>
              <a:tailEnd type="arrow"/>
            </a:ln>
            <a:effectLst/>
          </p:spPr>
        </p:cxnSp>
      </p:grpSp>
      <p:grpSp>
        <p:nvGrpSpPr>
          <p:cNvPr id="9" name="Group 28"/>
          <p:cNvGrpSpPr>
            <a:grpSpLocks/>
          </p:cNvGrpSpPr>
          <p:nvPr/>
        </p:nvGrpSpPr>
        <p:grpSpPr bwMode="auto">
          <a:xfrm>
            <a:off x="2656756" y="4194882"/>
            <a:ext cx="2402136" cy="960639"/>
            <a:chOff x="0" y="0"/>
            <a:chExt cx="2171700" cy="1247775"/>
          </a:xfrm>
        </p:grpSpPr>
        <p:pic>
          <p:nvPicPr>
            <p:cNvPr id="10" name="Picture 2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2171700" cy="1247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1" name="Straight Arrow Connector 30"/>
            <p:cNvCxnSpPr>
              <a:cxnSpLocks noChangeShapeType="1"/>
            </p:cNvCxnSpPr>
            <p:nvPr/>
          </p:nvCxnSpPr>
          <p:spPr bwMode="auto">
            <a:xfrm flipH="1" flipV="1">
              <a:off x="847725" y="971550"/>
              <a:ext cx="93980" cy="142875"/>
            </a:xfrm>
            <a:prstGeom prst="straightConnector1">
              <a:avLst/>
            </a:prstGeom>
            <a:noFill/>
            <a:ln w="19050" algn="ctr">
              <a:solidFill>
                <a:srgbClr val="FF0000"/>
              </a:solidFill>
              <a:round/>
              <a:headEnd/>
              <a:tailEnd type="arrow" w="med" len="med"/>
            </a:ln>
            <a:extLst>
              <a:ext uri="{909E8E84-426E-40dd-AFC4-6F175D3DCCD1}">
                <a14:hiddenFill xmlns="" xmlns:a14="http://schemas.microsoft.com/office/drawing/2010/main">
                  <a:noFill/>
                </a14:hiddenFill>
              </a:ext>
            </a:extLst>
          </p:spPr>
        </p:cxnSp>
      </p:grpSp>
      <p:grpSp>
        <p:nvGrpSpPr>
          <p:cNvPr id="12" name="Group 31"/>
          <p:cNvGrpSpPr>
            <a:grpSpLocks/>
          </p:cNvGrpSpPr>
          <p:nvPr/>
        </p:nvGrpSpPr>
        <p:grpSpPr bwMode="auto">
          <a:xfrm>
            <a:off x="524394" y="5190616"/>
            <a:ext cx="2086065" cy="1041303"/>
            <a:chOff x="4876801" y="133408"/>
            <a:chExt cx="3861194" cy="2666999"/>
          </a:xfrm>
        </p:grpSpPr>
        <p:pic>
          <p:nvPicPr>
            <p:cNvPr id="13" name="Picture 3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76801" y="133408"/>
              <a:ext cx="3861194" cy="266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4" name="Straight Arrow Connector 13"/>
            <p:cNvCxnSpPr/>
            <p:nvPr/>
          </p:nvCxnSpPr>
          <p:spPr>
            <a:xfrm flipH="1">
              <a:off x="7938455" y="233577"/>
              <a:ext cx="240512" cy="344331"/>
            </a:xfrm>
            <a:prstGeom prst="straightConnector1">
              <a:avLst/>
            </a:prstGeom>
            <a:noFill/>
            <a:ln w="19050" cap="flat" cmpd="sng" algn="ctr">
              <a:solidFill>
                <a:srgbClr val="FF0000"/>
              </a:solidFill>
              <a:prstDash val="solid"/>
              <a:tailEnd type="arrow"/>
            </a:ln>
            <a:effectLst/>
          </p:spPr>
        </p:cxnSp>
      </p:grpSp>
      <p:grpSp>
        <p:nvGrpSpPr>
          <p:cNvPr id="15" name="Group 37"/>
          <p:cNvGrpSpPr>
            <a:grpSpLocks/>
          </p:cNvGrpSpPr>
          <p:nvPr/>
        </p:nvGrpSpPr>
        <p:grpSpPr bwMode="auto">
          <a:xfrm>
            <a:off x="2656756" y="5190615"/>
            <a:ext cx="2391600" cy="1041303"/>
            <a:chOff x="0" y="0"/>
            <a:chExt cx="2162175" cy="1352550"/>
          </a:xfrm>
        </p:grpSpPr>
        <p:pic>
          <p:nvPicPr>
            <p:cNvPr id="16" name="Picture 38"/>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0"/>
              <a:ext cx="2162175" cy="1352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7" name="Straight Arrow Connector 39"/>
            <p:cNvCxnSpPr>
              <a:cxnSpLocks noChangeShapeType="1"/>
            </p:cNvCxnSpPr>
            <p:nvPr/>
          </p:nvCxnSpPr>
          <p:spPr bwMode="auto">
            <a:xfrm flipH="1">
              <a:off x="1562100" y="76200"/>
              <a:ext cx="142240" cy="161925"/>
            </a:xfrm>
            <a:prstGeom prst="straightConnector1">
              <a:avLst/>
            </a:prstGeom>
            <a:noFill/>
            <a:ln w="19050" algn="ctr">
              <a:solidFill>
                <a:srgbClr val="FF0000"/>
              </a:solidFill>
              <a:round/>
              <a:headEnd/>
              <a:tailEnd type="arrow" w="med" len="med"/>
            </a:ln>
            <a:extLst>
              <a:ext uri="{909E8E84-426E-40dd-AFC4-6F175D3DCCD1}">
                <a14:hiddenFill xmlns="" xmlns:a14="http://schemas.microsoft.com/office/drawing/2010/main">
                  <a:noFill/>
                </a14:hiddenFill>
              </a:ext>
            </a:extLst>
          </p:spPr>
        </p:cxnSp>
      </p:grpSp>
      <p:graphicFrame>
        <p:nvGraphicFramePr>
          <p:cNvPr id="18" name="Table 17"/>
          <p:cNvGraphicFramePr>
            <a:graphicFrameLocks noGrp="1"/>
          </p:cNvGraphicFramePr>
          <p:nvPr>
            <p:extLst>
              <p:ext uri="{D42A27DB-BD31-4B8C-83A1-F6EECF244321}">
                <p14:modId xmlns:p14="http://schemas.microsoft.com/office/powerpoint/2010/main" val="2785604465"/>
              </p:ext>
            </p:extLst>
          </p:nvPr>
        </p:nvGraphicFramePr>
        <p:xfrm>
          <a:off x="5240306" y="4229861"/>
          <a:ext cx="3724428" cy="1976617"/>
        </p:xfrm>
        <a:graphic>
          <a:graphicData uri="http://schemas.openxmlformats.org/drawingml/2006/table">
            <a:tbl>
              <a:tblPr firstRow="1" bandRow="1"/>
              <a:tblGrid>
                <a:gridCol w="1321572">
                  <a:extLst>
                    <a:ext uri="{9D8B030D-6E8A-4147-A177-3AD203B41FA5}">
                      <a16:colId xmlns:a16="http://schemas.microsoft.com/office/drawing/2014/main" val="20000"/>
                    </a:ext>
                  </a:extLst>
                </a:gridCol>
                <a:gridCol w="2402856">
                  <a:extLst>
                    <a:ext uri="{9D8B030D-6E8A-4147-A177-3AD203B41FA5}">
                      <a16:colId xmlns:a16="http://schemas.microsoft.com/office/drawing/2014/main" val="20001"/>
                    </a:ext>
                  </a:extLst>
                </a:gridCol>
              </a:tblGrid>
              <a:tr h="498337">
                <a:tc>
                  <a:txBody>
                    <a:bodyPr/>
                    <a:lstStyle>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pPr algn="ctr"/>
                      <a:r>
                        <a:rPr lang="en-US" sz="1400" baseline="0" dirty="0">
                          <a:latin typeface="Arial" panose="020B0604020202020204" pitchFamily="34" charset="0"/>
                          <a:cs typeface="Arial" panose="020B0604020202020204" pitchFamily="34" charset="0"/>
                        </a:rPr>
                        <a:t>Date</a:t>
                      </a:r>
                      <a:endParaRPr lang="en-US" sz="1400" dirty="0">
                        <a:solidFill>
                          <a:schemeClr val="tx1"/>
                        </a:solidFill>
                        <a:latin typeface="Arial" panose="020B0604020202020204" pitchFamily="34" charset="0"/>
                        <a:cs typeface="Arial" panose="020B0604020202020204" pitchFamily="34" charset="0"/>
                      </a:endParaRPr>
                    </a:p>
                  </a:txBody>
                  <a:tcPr marL="121920" marR="121920" anchor="ctr">
                    <a:lnL>
                      <a:noFill/>
                    </a:lnL>
                    <a:lnR>
                      <a:noFill/>
                    </a:lnR>
                    <a:lnT w="12700" cmpd="sng">
                      <a:solidFill>
                        <a:srgbClr val="94B6D2"/>
                      </a:solidFill>
                    </a:lnT>
                    <a:lnB w="12700" cmpd="sng">
                      <a:solidFill>
                        <a:srgbClr val="94B6D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pPr algn="ctr"/>
                      <a:r>
                        <a:rPr lang="en-US" sz="1400" dirty="0">
                          <a:latin typeface="Arial" panose="020B0604020202020204" pitchFamily="34" charset="0"/>
                          <a:cs typeface="Arial" panose="020B0604020202020204" pitchFamily="34" charset="0"/>
                        </a:rPr>
                        <a:t>Result</a:t>
                      </a:r>
                      <a:endParaRPr lang="en-US" sz="1400" dirty="0">
                        <a:solidFill>
                          <a:schemeClr val="tx1"/>
                        </a:solidFill>
                        <a:latin typeface="Arial" panose="020B0604020202020204" pitchFamily="34" charset="0"/>
                        <a:cs typeface="Arial" panose="020B0604020202020204" pitchFamily="34" charset="0"/>
                      </a:endParaRPr>
                    </a:p>
                  </a:txBody>
                  <a:tcPr marL="121920" marR="121920" anchor="ctr">
                    <a:lnL>
                      <a:noFill/>
                    </a:lnL>
                    <a:lnR>
                      <a:noFill/>
                    </a:lnR>
                    <a:lnT w="12700" cmpd="sng">
                      <a:solidFill>
                        <a:srgbClr val="94B6D2"/>
                      </a:solidFill>
                    </a:lnT>
                    <a:lnB w="12700" cmpd="sng">
                      <a:solidFill>
                        <a:srgbClr val="94B6D2"/>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0040">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400" dirty="0">
                          <a:latin typeface="Arial" panose="020B0604020202020204" pitchFamily="34" charset="0"/>
                          <a:cs typeface="Arial" panose="020B0604020202020204" pitchFamily="34" charset="0"/>
                        </a:rPr>
                        <a:t>4/08/14</a:t>
                      </a:r>
                      <a:endParaRPr lang="en-US" sz="1400" dirty="0">
                        <a:solidFill>
                          <a:schemeClr val="tx1"/>
                        </a:solidFill>
                        <a:latin typeface="Arial" panose="020B0604020202020204" pitchFamily="34" charset="0"/>
                        <a:cs typeface="Arial" panose="020B0604020202020204" pitchFamily="34" charset="0"/>
                      </a:endParaRPr>
                    </a:p>
                  </a:txBody>
                  <a:tcPr marL="121920" marR="121920" anchor="ctr">
                    <a:lnL>
                      <a:noFill/>
                    </a:lnL>
                    <a:lnR>
                      <a:noFill/>
                    </a:lnR>
                    <a:lnT w="12700" cmpd="sng">
                      <a:solidFill>
                        <a:srgbClr val="94B6D2"/>
                      </a:solidFill>
                    </a:lnT>
                    <a:lnB>
                      <a:noFill/>
                    </a:lnB>
                    <a:lnTlToBr w="12700" cmpd="sng">
                      <a:noFill/>
                      <a:prstDash val="solid"/>
                    </a:lnTlToBr>
                    <a:lnBlToTr w="12700" cmpd="sng">
                      <a:noFill/>
                      <a:prstDash val="solid"/>
                    </a:lnBlToTr>
                    <a:solidFill>
                      <a:srgbClr val="94B6D2">
                        <a:alpha val="20000"/>
                      </a:srgbClr>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400" dirty="0">
                          <a:latin typeface="Arial" panose="020B0604020202020204" pitchFamily="34" charset="0"/>
                          <a:cs typeface="Arial" panose="020B0604020202020204" pitchFamily="34" charset="0"/>
                          <a:sym typeface="Symbol" pitchFamily="18" charset="2"/>
                        </a:rPr>
                        <a:t>25%</a:t>
                      </a:r>
                      <a:r>
                        <a:rPr lang="en-US" sz="1400" dirty="0">
                          <a:latin typeface="Arial" panose="020B0604020202020204" pitchFamily="34" charset="0"/>
                          <a:cs typeface="Arial" panose="020B0604020202020204" pitchFamily="34" charset="0"/>
                        </a:rPr>
                        <a:t> target lesions</a:t>
                      </a:r>
                      <a:endParaRPr lang="en-US" sz="1400" dirty="0">
                        <a:solidFill>
                          <a:schemeClr val="tx1"/>
                        </a:solidFill>
                        <a:latin typeface="Arial" panose="020B0604020202020204" pitchFamily="34" charset="0"/>
                        <a:cs typeface="Arial" panose="020B0604020202020204" pitchFamily="34" charset="0"/>
                      </a:endParaRPr>
                    </a:p>
                  </a:txBody>
                  <a:tcPr marL="121920" marR="121920" anchor="ctr">
                    <a:lnL>
                      <a:noFill/>
                    </a:lnL>
                    <a:lnR>
                      <a:noFill/>
                    </a:lnR>
                    <a:lnT w="12700" cmpd="sng">
                      <a:solidFill>
                        <a:srgbClr val="94B6D2"/>
                      </a:solidFill>
                    </a:lnT>
                    <a:lnB>
                      <a:noFill/>
                    </a:lnB>
                    <a:lnTlToBr w="12700" cmpd="sng">
                      <a:noFill/>
                      <a:prstDash val="solid"/>
                    </a:lnTlToBr>
                    <a:lnBlToTr w="12700" cmpd="sng">
                      <a:noFill/>
                      <a:prstDash val="solid"/>
                    </a:lnBlToTr>
                    <a:solidFill>
                      <a:srgbClr val="94B6D2">
                        <a:alpha val="20000"/>
                      </a:srgbClr>
                    </a:solidFill>
                  </a:tcPr>
                </a:tc>
                <a:extLst>
                  <a:ext uri="{0D108BD9-81ED-4DB2-BD59-A6C34878D82A}">
                    <a16:rowId xmlns:a16="http://schemas.microsoft.com/office/drawing/2014/main" val="10001"/>
                  </a:ext>
                </a:extLst>
              </a:tr>
              <a:tr h="320040">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400" dirty="0">
                          <a:latin typeface="Arial" panose="020B0604020202020204" pitchFamily="34" charset="0"/>
                          <a:cs typeface="Arial" panose="020B0604020202020204" pitchFamily="34" charset="0"/>
                          <a:sym typeface="Symbol" pitchFamily="18" charset="2"/>
                        </a:rPr>
                        <a:t>5/19/14</a:t>
                      </a:r>
                      <a:endParaRPr lang="en-US" sz="1400" dirty="0">
                        <a:solidFill>
                          <a:schemeClr val="tx1"/>
                        </a:solidFill>
                        <a:latin typeface="Arial" panose="020B0604020202020204" pitchFamily="34" charset="0"/>
                        <a:cs typeface="Arial" panose="020B0604020202020204" pitchFamily="34" charset="0"/>
                      </a:endParaRPr>
                    </a:p>
                  </a:txBody>
                  <a:tcPr marL="121920" marR="12192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400" dirty="0">
                          <a:latin typeface="Arial" panose="020B0604020202020204" pitchFamily="34" charset="0"/>
                          <a:cs typeface="Arial" panose="020B0604020202020204" pitchFamily="34" charset="0"/>
                          <a:sym typeface="Symbol" pitchFamily="18" charset="2"/>
                        </a:rPr>
                        <a:t>38%</a:t>
                      </a:r>
                      <a:r>
                        <a:rPr lang="en-US" sz="1400" dirty="0">
                          <a:latin typeface="Arial" panose="020B0604020202020204" pitchFamily="34" charset="0"/>
                          <a:cs typeface="Arial" panose="020B0604020202020204" pitchFamily="34" charset="0"/>
                        </a:rPr>
                        <a:t> target lesions</a:t>
                      </a:r>
                    </a:p>
                  </a:txBody>
                  <a:tcPr marL="121920" marR="12192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0040">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400" dirty="0">
                          <a:latin typeface="Arial" panose="020B0604020202020204" pitchFamily="34" charset="0"/>
                          <a:cs typeface="Arial" panose="020B0604020202020204" pitchFamily="34" charset="0"/>
                        </a:rPr>
                        <a:t>7/10/14*</a:t>
                      </a:r>
                      <a:endParaRPr lang="en-US" sz="1400" dirty="0">
                        <a:solidFill>
                          <a:schemeClr val="tx1"/>
                        </a:solidFill>
                        <a:latin typeface="Arial" panose="020B0604020202020204" pitchFamily="34" charset="0"/>
                        <a:cs typeface="Arial" panose="020B0604020202020204" pitchFamily="34" charset="0"/>
                      </a:endParaRPr>
                    </a:p>
                  </a:txBody>
                  <a:tcPr marL="121920" marR="121920" anchor="ctr">
                    <a:lnL>
                      <a:noFill/>
                    </a:lnL>
                    <a:lnR>
                      <a:noFill/>
                    </a:lnR>
                    <a:lnT>
                      <a:noFill/>
                    </a:lnT>
                    <a:lnB>
                      <a:noFill/>
                    </a:lnB>
                    <a:lnTlToBr w="12700" cmpd="sng">
                      <a:noFill/>
                      <a:prstDash val="solid"/>
                    </a:lnTlToBr>
                    <a:lnBlToTr w="12700" cmpd="sng">
                      <a:noFill/>
                      <a:prstDash val="solid"/>
                    </a:lnBlToTr>
                    <a:solidFill>
                      <a:srgbClr val="94B6D2">
                        <a:alpha val="20000"/>
                      </a:srgbClr>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400" dirty="0">
                          <a:latin typeface="Arial" panose="020B0604020202020204" pitchFamily="34" charset="0"/>
                          <a:cs typeface="Arial" panose="020B0604020202020204" pitchFamily="34" charset="0"/>
                        </a:rPr>
                        <a:t>35%</a:t>
                      </a:r>
                      <a:r>
                        <a:rPr lang="en-US" sz="1400" dirty="0">
                          <a:latin typeface="Arial" panose="020B0604020202020204" pitchFamily="34" charset="0"/>
                          <a:cs typeface="Arial" panose="020B0604020202020204" pitchFamily="34" charset="0"/>
                          <a:sym typeface="Symbol" pitchFamily="18" charset="2"/>
                        </a:rPr>
                        <a:t> target lesions</a:t>
                      </a:r>
                      <a:endParaRPr lang="en-US" sz="1400" dirty="0">
                        <a:latin typeface="Arial" panose="020B0604020202020204" pitchFamily="34" charset="0"/>
                        <a:cs typeface="Arial" panose="020B0604020202020204" pitchFamily="34" charset="0"/>
                      </a:endParaRPr>
                    </a:p>
                  </a:txBody>
                  <a:tcPr marL="121920" marR="121920" anchor="ctr">
                    <a:lnL>
                      <a:noFill/>
                    </a:lnL>
                    <a:lnR>
                      <a:noFill/>
                    </a:lnR>
                    <a:lnT>
                      <a:noFill/>
                    </a:lnT>
                    <a:lnB>
                      <a:noFill/>
                    </a:lnB>
                    <a:lnTlToBr w="12700" cmpd="sng">
                      <a:noFill/>
                      <a:prstDash val="solid"/>
                    </a:lnTlToBr>
                    <a:lnBlToTr w="12700" cmpd="sng">
                      <a:noFill/>
                      <a:prstDash val="solid"/>
                    </a:lnBlToTr>
                    <a:solidFill>
                      <a:srgbClr val="94B6D2">
                        <a:alpha val="20000"/>
                      </a:srgbClr>
                    </a:solidFill>
                  </a:tcPr>
                </a:tc>
                <a:extLst>
                  <a:ext uri="{0D108BD9-81ED-4DB2-BD59-A6C34878D82A}">
                    <a16:rowId xmlns:a16="http://schemas.microsoft.com/office/drawing/2014/main" val="10003"/>
                  </a:ext>
                </a:extLst>
              </a:tr>
              <a:tr h="518160">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400" dirty="0">
                          <a:latin typeface="Arial" panose="020B0604020202020204" pitchFamily="34" charset="0"/>
                          <a:cs typeface="Arial" panose="020B0604020202020204" pitchFamily="34" charset="0"/>
                        </a:rPr>
                        <a:t>1/09/2015</a:t>
                      </a:r>
                      <a:endParaRPr lang="en-US" sz="1400" dirty="0">
                        <a:solidFill>
                          <a:schemeClr val="tx1"/>
                        </a:solidFill>
                        <a:latin typeface="Arial" panose="020B0604020202020204" pitchFamily="34" charset="0"/>
                        <a:cs typeface="Arial" panose="020B0604020202020204" pitchFamily="34" charset="0"/>
                      </a:endParaRPr>
                    </a:p>
                  </a:txBody>
                  <a:tcPr marL="121920" marR="121920" anchor="ctr">
                    <a:lnL>
                      <a:noFill/>
                    </a:lnL>
                    <a:lnR>
                      <a:noFill/>
                    </a:lnR>
                    <a:lnT>
                      <a:noFill/>
                    </a:lnT>
                    <a:lnB w="12700" cmpd="sng">
                      <a:solidFill>
                        <a:srgbClr val="94B6D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400" dirty="0">
                          <a:latin typeface="Arial" panose="020B0604020202020204" pitchFamily="34" charset="0"/>
                          <a:cs typeface="Arial" panose="020B0604020202020204" pitchFamily="34" charset="0"/>
                        </a:rPr>
                        <a:t>Disease Progression</a:t>
                      </a:r>
                    </a:p>
                  </a:txBody>
                  <a:tcPr marL="121920" marR="121920" anchor="ctr">
                    <a:lnL>
                      <a:noFill/>
                    </a:lnL>
                    <a:lnR>
                      <a:noFill/>
                    </a:lnR>
                    <a:lnT>
                      <a:noFill/>
                    </a:lnT>
                    <a:lnB w="12700" cmpd="sng">
                      <a:solidFill>
                        <a:srgbClr val="94B6D2"/>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9" name="TextBox 18"/>
          <p:cNvSpPr txBox="1"/>
          <p:nvPr/>
        </p:nvSpPr>
        <p:spPr>
          <a:xfrm>
            <a:off x="508806" y="3844238"/>
            <a:ext cx="4539420" cy="338554"/>
          </a:xfrm>
          <a:prstGeom prst="rect">
            <a:avLst/>
          </a:prstGeom>
          <a:noFill/>
        </p:spPr>
        <p:txBody>
          <a:bodyPr wrap="square" rtlCol="0" anchor="ctr">
            <a:spAutoFit/>
          </a:bodyPr>
          <a:lstStyle/>
          <a:p>
            <a:pPr algn="ctr">
              <a:defRPr/>
            </a:pPr>
            <a:r>
              <a:rPr lang="en-US" sz="1600" u="sng" dirty="0">
                <a:solidFill>
                  <a:srgbClr val="1C80E0"/>
                </a:solidFill>
                <a:latin typeface="Arial" panose="020B0604020202020204" pitchFamily="34" charset="0"/>
                <a:cs typeface="Arial" panose="020B0604020202020204" pitchFamily="34" charset="0"/>
              </a:rPr>
              <a:t>Radiology Results</a:t>
            </a:r>
          </a:p>
        </p:txBody>
      </p:sp>
      <p:sp>
        <p:nvSpPr>
          <p:cNvPr id="20" name="TextBox 19"/>
          <p:cNvSpPr txBox="1"/>
          <p:nvPr/>
        </p:nvSpPr>
        <p:spPr>
          <a:xfrm>
            <a:off x="5229769" y="3832146"/>
            <a:ext cx="3734965" cy="338554"/>
          </a:xfrm>
          <a:prstGeom prst="rect">
            <a:avLst/>
          </a:prstGeom>
          <a:noFill/>
        </p:spPr>
        <p:txBody>
          <a:bodyPr wrap="square" rtlCol="0" anchor="ctr">
            <a:spAutoFit/>
          </a:bodyPr>
          <a:lstStyle/>
          <a:p>
            <a:pPr algn="ctr">
              <a:defRPr/>
            </a:pPr>
            <a:r>
              <a:rPr lang="en-US" sz="1600" u="sng" dirty="0">
                <a:solidFill>
                  <a:srgbClr val="1C80E0"/>
                </a:solidFill>
                <a:latin typeface="Arial" panose="020B0604020202020204" pitchFamily="34" charset="0"/>
                <a:cs typeface="Arial" panose="020B0604020202020204" pitchFamily="34" charset="0"/>
              </a:rPr>
              <a:t>Tumor Measurements</a:t>
            </a:r>
          </a:p>
        </p:txBody>
      </p:sp>
      <p:sp>
        <p:nvSpPr>
          <p:cNvPr id="21" name="TextBox 20"/>
          <p:cNvSpPr txBox="1"/>
          <p:nvPr/>
        </p:nvSpPr>
        <p:spPr>
          <a:xfrm>
            <a:off x="9089233" y="3832146"/>
            <a:ext cx="2985294" cy="338554"/>
          </a:xfrm>
          <a:prstGeom prst="rect">
            <a:avLst/>
          </a:prstGeom>
          <a:noFill/>
        </p:spPr>
        <p:txBody>
          <a:bodyPr wrap="square" rtlCol="0" anchor="ctr">
            <a:spAutoFit/>
          </a:bodyPr>
          <a:lstStyle/>
          <a:p>
            <a:pPr algn="ctr">
              <a:defRPr/>
            </a:pPr>
            <a:r>
              <a:rPr lang="en-US" sz="1600" u="sng" dirty="0">
                <a:solidFill>
                  <a:srgbClr val="1C80E0"/>
                </a:solidFill>
                <a:latin typeface="Arial" panose="020B0604020202020204" pitchFamily="34" charset="0"/>
                <a:cs typeface="Arial" panose="020B0604020202020204" pitchFamily="34" charset="0"/>
              </a:rPr>
              <a:t>ELISPOT Conversion</a:t>
            </a:r>
          </a:p>
        </p:txBody>
      </p:sp>
      <p:sp>
        <p:nvSpPr>
          <p:cNvPr id="22" name="TextBox 21"/>
          <p:cNvSpPr txBox="1"/>
          <p:nvPr/>
        </p:nvSpPr>
        <p:spPr>
          <a:xfrm>
            <a:off x="5229769" y="6150692"/>
            <a:ext cx="2783134" cy="246221"/>
          </a:xfrm>
          <a:prstGeom prst="rect">
            <a:avLst/>
          </a:prstGeom>
          <a:noFill/>
        </p:spPr>
        <p:txBody>
          <a:bodyPr wrap="none" rtlCol="0">
            <a:spAutoFit/>
          </a:bodyPr>
          <a:lstStyle/>
          <a:p>
            <a:pPr>
              <a:defRPr/>
            </a:pPr>
            <a:r>
              <a:rPr lang="en-US" sz="1000" dirty="0">
                <a:solidFill>
                  <a:srgbClr val="58595B"/>
                </a:solidFill>
                <a:latin typeface="Arial" panose="020B0604020202020204" pitchFamily="34" charset="0"/>
                <a:ea typeface="Times New Roman" pitchFamily="18" charset="0"/>
                <a:cs typeface="Arial" panose="020B0604020202020204" pitchFamily="34" charset="0"/>
                <a:sym typeface="Symbol" pitchFamily="18" charset="2"/>
              </a:rPr>
              <a:t>*All non targeted lesions </a:t>
            </a:r>
            <a:r>
              <a:rPr lang="en-US" sz="1000" dirty="0">
                <a:solidFill>
                  <a:srgbClr val="58595B"/>
                </a:solidFill>
                <a:latin typeface="Arial" panose="020B0604020202020204" pitchFamily="34" charset="0"/>
                <a:ea typeface="Times New Roman" pitchFamily="18" charset="0"/>
                <a:cs typeface="Arial" panose="020B0604020202020204" pitchFamily="34" charset="0"/>
              </a:rPr>
              <a:t> or completely gone</a:t>
            </a:r>
            <a:endParaRPr lang="en-US" sz="1200" dirty="0">
              <a:solidFill>
                <a:srgbClr val="58595B"/>
              </a:solidFill>
              <a:latin typeface="Arial" panose="020B0604020202020204" pitchFamily="34" charset="0"/>
              <a:cs typeface="Arial" panose="020B0604020202020204" pitchFamily="34" charset="0"/>
              <a:sym typeface="Symbol" pitchFamily="18" charset="2"/>
            </a:endParaRPr>
          </a:p>
        </p:txBody>
      </p:sp>
      <p:sp>
        <p:nvSpPr>
          <p:cNvPr id="23" name="TextBox 22"/>
          <p:cNvSpPr txBox="1"/>
          <p:nvPr/>
        </p:nvSpPr>
        <p:spPr>
          <a:xfrm>
            <a:off x="1098445" y="6204574"/>
            <a:ext cx="678391" cy="246221"/>
          </a:xfrm>
          <a:prstGeom prst="rect">
            <a:avLst/>
          </a:prstGeom>
          <a:noFill/>
        </p:spPr>
        <p:txBody>
          <a:bodyPr wrap="none" rtlCol="0">
            <a:spAutoFit/>
          </a:bodyPr>
          <a:lstStyle/>
          <a:p>
            <a:pPr>
              <a:defRPr/>
            </a:pPr>
            <a:r>
              <a:rPr lang="en-US" sz="1000" dirty="0">
                <a:solidFill>
                  <a:srgbClr val="58595B"/>
                </a:solidFill>
                <a:latin typeface="Arial" panose="020B0604020202020204" pitchFamily="34" charset="0"/>
                <a:ea typeface="Times New Roman" pitchFamily="18" charset="0"/>
                <a:cs typeface="Arial" panose="020B0604020202020204" pitchFamily="34" charset="0"/>
                <a:sym typeface="Symbol" pitchFamily="18" charset="2"/>
              </a:rPr>
              <a:t>02/19/14</a:t>
            </a:r>
            <a:endParaRPr lang="en-US" sz="1200" dirty="0">
              <a:solidFill>
                <a:srgbClr val="58595B"/>
              </a:solidFill>
              <a:latin typeface="Arial" panose="020B0604020202020204" pitchFamily="34" charset="0"/>
              <a:cs typeface="Arial" panose="020B0604020202020204" pitchFamily="34" charset="0"/>
              <a:sym typeface="Symbol" pitchFamily="18" charset="2"/>
            </a:endParaRPr>
          </a:p>
        </p:txBody>
      </p:sp>
      <p:sp>
        <p:nvSpPr>
          <p:cNvPr id="24" name="TextBox 23"/>
          <p:cNvSpPr txBox="1"/>
          <p:nvPr/>
        </p:nvSpPr>
        <p:spPr>
          <a:xfrm>
            <a:off x="3398033" y="6204574"/>
            <a:ext cx="678391" cy="246221"/>
          </a:xfrm>
          <a:prstGeom prst="rect">
            <a:avLst/>
          </a:prstGeom>
          <a:noFill/>
        </p:spPr>
        <p:txBody>
          <a:bodyPr wrap="none" rtlCol="0">
            <a:spAutoFit/>
          </a:bodyPr>
          <a:lstStyle/>
          <a:p>
            <a:pPr>
              <a:defRPr/>
            </a:pPr>
            <a:r>
              <a:rPr lang="en-US" sz="1000" dirty="0">
                <a:solidFill>
                  <a:srgbClr val="58595B"/>
                </a:solidFill>
                <a:latin typeface="Arial" panose="020B0604020202020204" pitchFamily="34" charset="0"/>
                <a:ea typeface="Times New Roman" pitchFamily="18" charset="0"/>
                <a:cs typeface="Arial" panose="020B0604020202020204" pitchFamily="34" charset="0"/>
                <a:sym typeface="Symbol" pitchFamily="18" charset="2"/>
              </a:rPr>
              <a:t>05/19/14</a:t>
            </a:r>
            <a:endParaRPr lang="en-US" sz="1200" dirty="0">
              <a:solidFill>
                <a:srgbClr val="58595B"/>
              </a:solidFill>
              <a:latin typeface="Arial" panose="020B0604020202020204" pitchFamily="34" charset="0"/>
              <a:cs typeface="Arial" panose="020B0604020202020204" pitchFamily="34" charset="0"/>
              <a:sym typeface="Symbol" pitchFamily="18" charset="2"/>
            </a:endParaRPr>
          </a:p>
        </p:txBody>
      </p:sp>
      <p:graphicFrame>
        <p:nvGraphicFramePr>
          <p:cNvPr id="25" name="Table 24"/>
          <p:cNvGraphicFramePr>
            <a:graphicFrameLocks noGrp="1"/>
          </p:cNvGraphicFramePr>
          <p:nvPr>
            <p:extLst>
              <p:ext uri="{D42A27DB-BD31-4B8C-83A1-F6EECF244321}">
                <p14:modId xmlns:p14="http://schemas.microsoft.com/office/powerpoint/2010/main" val="1535948199"/>
              </p:ext>
            </p:extLst>
          </p:nvPr>
        </p:nvGraphicFramePr>
        <p:xfrm>
          <a:off x="9089233" y="4226862"/>
          <a:ext cx="2985293" cy="2072640"/>
        </p:xfrm>
        <a:graphic>
          <a:graphicData uri="http://schemas.openxmlformats.org/drawingml/2006/table">
            <a:tbl>
              <a:tblPr firstRow="1" bandRow="1"/>
              <a:tblGrid>
                <a:gridCol w="1562892">
                  <a:extLst>
                    <a:ext uri="{9D8B030D-6E8A-4147-A177-3AD203B41FA5}">
                      <a16:colId xmlns:a16="http://schemas.microsoft.com/office/drawing/2014/main" val="20000"/>
                    </a:ext>
                  </a:extLst>
                </a:gridCol>
                <a:gridCol w="1422401">
                  <a:extLst>
                    <a:ext uri="{9D8B030D-6E8A-4147-A177-3AD203B41FA5}">
                      <a16:colId xmlns:a16="http://schemas.microsoft.com/office/drawing/2014/main" val="20001"/>
                    </a:ext>
                  </a:extLst>
                </a:gridCol>
              </a:tblGrid>
              <a:tr h="320040">
                <a:tc>
                  <a:txBody>
                    <a:bodyPr/>
                    <a:lstStyle>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pPr algn="ctr"/>
                      <a:r>
                        <a:rPr lang="en-US" sz="1400" baseline="0" dirty="0">
                          <a:latin typeface="Arial" panose="020B0604020202020204" pitchFamily="34" charset="0"/>
                          <a:cs typeface="Arial" panose="020B0604020202020204" pitchFamily="34" charset="0"/>
                        </a:rPr>
                        <a:t>ELISPOT</a:t>
                      </a:r>
                      <a:endParaRPr lang="en-US" sz="1400" dirty="0">
                        <a:solidFill>
                          <a:schemeClr val="tx1"/>
                        </a:solidFill>
                        <a:latin typeface="Arial" panose="020B0604020202020204" pitchFamily="34" charset="0"/>
                        <a:cs typeface="Arial" panose="020B0604020202020204" pitchFamily="34" charset="0"/>
                      </a:endParaRPr>
                    </a:p>
                  </a:txBody>
                  <a:tcPr marL="121920" marR="121920" anchor="ctr">
                    <a:lnL>
                      <a:noFill/>
                    </a:lnL>
                    <a:lnR>
                      <a:noFill/>
                    </a:lnR>
                    <a:lnT w="12700" cmpd="sng">
                      <a:solidFill>
                        <a:srgbClr val="94B6D2"/>
                      </a:solidFill>
                    </a:lnT>
                    <a:lnB w="12700" cmpd="sng">
                      <a:solidFill>
                        <a:srgbClr val="94B6D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pPr algn="ctr"/>
                      <a:r>
                        <a:rPr lang="en-US" sz="1400" dirty="0">
                          <a:latin typeface="Arial" panose="020B0604020202020204" pitchFamily="34" charset="0"/>
                          <a:cs typeface="Arial" panose="020B0604020202020204" pitchFamily="34" charset="0"/>
                        </a:rPr>
                        <a:t>Positive Spots</a:t>
                      </a:r>
                      <a:endParaRPr lang="en-US" sz="1400" dirty="0">
                        <a:solidFill>
                          <a:schemeClr val="tx1"/>
                        </a:solidFill>
                        <a:latin typeface="Arial" panose="020B0604020202020204" pitchFamily="34" charset="0"/>
                        <a:cs typeface="Arial" panose="020B0604020202020204" pitchFamily="34" charset="0"/>
                      </a:endParaRPr>
                    </a:p>
                  </a:txBody>
                  <a:tcPr marL="121920" marR="121920" anchor="ctr">
                    <a:lnL>
                      <a:noFill/>
                    </a:lnL>
                    <a:lnR>
                      <a:noFill/>
                    </a:lnR>
                    <a:lnT w="12700" cmpd="sng">
                      <a:solidFill>
                        <a:srgbClr val="94B6D2"/>
                      </a:solidFill>
                    </a:lnT>
                    <a:lnB w="12700" cmpd="sng">
                      <a:solidFill>
                        <a:srgbClr val="94B6D2"/>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0040">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400" dirty="0">
                          <a:latin typeface="Arial" panose="020B0604020202020204" pitchFamily="34" charset="0"/>
                          <a:cs typeface="Arial" panose="020B0604020202020204" pitchFamily="34" charset="0"/>
                        </a:rPr>
                        <a:t>Baseline</a:t>
                      </a:r>
                    </a:p>
                    <a:p>
                      <a:r>
                        <a:rPr lang="en-US" sz="1400" dirty="0">
                          <a:solidFill>
                            <a:schemeClr val="tx1"/>
                          </a:solidFill>
                          <a:latin typeface="Arial" panose="020B0604020202020204" pitchFamily="34" charset="0"/>
                          <a:cs typeface="Arial" panose="020B0604020202020204" pitchFamily="34" charset="0"/>
                        </a:rPr>
                        <a:t>(2/26/2014)</a:t>
                      </a:r>
                    </a:p>
                  </a:txBody>
                  <a:tcPr marL="121920" marR="121920" anchor="ctr">
                    <a:lnL>
                      <a:noFill/>
                    </a:lnL>
                    <a:lnR>
                      <a:noFill/>
                    </a:lnR>
                    <a:lnT w="12700" cmpd="sng">
                      <a:solidFill>
                        <a:srgbClr val="94B6D2"/>
                      </a:solidFill>
                    </a:lnT>
                    <a:lnB>
                      <a:noFill/>
                    </a:lnB>
                    <a:lnTlToBr w="12700" cmpd="sng">
                      <a:noFill/>
                      <a:prstDash val="solid"/>
                    </a:lnTlToBr>
                    <a:lnBlToTr w="12700" cmpd="sng">
                      <a:noFill/>
                      <a:prstDash val="solid"/>
                    </a:lnBlToTr>
                    <a:solidFill>
                      <a:srgbClr val="94B6D2">
                        <a:alpha val="20000"/>
                      </a:srgbClr>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400" dirty="0">
                          <a:latin typeface="Arial" panose="020B0604020202020204" pitchFamily="34" charset="0"/>
                          <a:cs typeface="Arial" panose="020B0604020202020204" pitchFamily="34" charset="0"/>
                          <a:sym typeface="Symbol" pitchFamily="18" charset="2"/>
                        </a:rPr>
                        <a:t>0</a:t>
                      </a:r>
                      <a:endParaRPr lang="en-US" sz="1400" dirty="0">
                        <a:solidFill>
                          <a:schemeClr val="tx1"/>
                        </a:solidFill>
                        <a:latin typeface="Arial" panose="020B0604020202020204" pitchFamily="34" charset="0"/>
                        <a:cs typeface="Arial" panose="020B0604020202020204" pitchFamily="34" charset="0"/>
                      </a:endParaRPr>
                    </a:p>
                  </a:txBody>
                  <a:tcPr marL="121920" marR="121920" anchor="ctr">
                    <a:lnL>
                      <a:noFill/>
                    </a:lnL>
                    <a:lnR>
                      <a:noFill/>
                    </a:lnR>
                    <a:lnT w="12700" cmpd="sng">
                      <a:solidFill>
                        <a:srgbClr val="94B6D2"/>
                      </a:solidFill>
                    </a:lnT>
                    <a:lnB>
                      <a:noFill/>
                    </a:lnB>
                    <a:lnTlToBr w="12700" cmpd="sng">
                      <a:noFill/>
                      <a:prstDash val="solid"/>
                    </a:lnTlToBr>
                    <a:lnBlToTr w="12700" cmpd="sng">
                      <a:noFill/>
                      <a:prstDash val="solid"/>
                    </a:lnBlToTr>
                    <a:solidFill>
                      <a:srgbClr val="94B6D2">
                        <a:alpha val="20000"/>
                      </a:srgbClr>
                    </a:solidFill>
                  </a:tcPr>
                </a:tc>
                <a:extLst>
                  <a:ext uri="{0D108BD9-81ED-4DB2-BD59-A6C34878D82A}">
                    <a16:rowId xmlns:a16="http://schemas.microsoft.com/office/drawing/2014/main" val="10001"/>
                  </a:ext>
                </a:extLst>
              </a:tr>
              <a:tr h="320040">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400" dirty="0">
                          <a:latin typeface="Arial" panose="020B0604020202020204" pitchFamily="34" charset="0"/>
                          <a:cs typeface="Arial" panose="020B0604020202020204" pitchFamily="34" charset="0"/>
                          <a:sym typeface="Symbol" pitchFamily="18" charset="2"/>
                        </a:rPr>
                        <a:t>Month 2</a:t>
                      </a:r>
                    </a:p>
                    <a:p>
                      <a:r>
                        <a:rPr lang="en-US" sz="1400" dirty="0">
                          <a:solidFill>
                            <a:schemeClr val="tx1"/>
                          </a:solidFill>
                          <a:latin typeface="Arial" panose="020B0604020202020204" pitchFamily="34" charset="0"/>
                          <a:cs typeface="Arial" panose="020B0604020202020204" pitchFamily="34" charset="0"/>
                          <a:sym typeface="Symbol" pitchFamily="18" charset="2"/>
                        </a:rPr>
                        <a:t>(3/24/2014)</a:t>
                      </a:r>
                      <a:endParaRPr lang="en-US" sz="1400" dirty="0">
                        <a:solidFill>
                          <a:schemeClr val="tx1"/>
                        </a:solidFill>
                        <a:latin typeface="Arial" panose="020B0604020202020204" pitchFamily="34" charset="0"/>
                        <a:cs typeface="Arial" panose="020B0604020202020204" pitchFamily="34" charset="0"/>
                      </a:endParaRPr>
                    </a:p>
                  </a:txBody>
                  <a:tcPr marL="121920" marR="12192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400" dirty="0">
                          <a:latin typeface="Arial" panose="020B0604020202020204" pitchFamily="34" charset="0"/>
                          <a:cs typeface="Arial" panose="020B0604020202020204" pitchFamily="34" charset="0"/>
                          <a:sym typeface="Symbol" pitchFamily="18" charset="2"/>
                        </a:rPr>
                        <a:t>174</a:t>
                      </a:r>
                      <a:endParaRPr lang="en-US" sz="1400" dirty="0">
                        <a:latin typeface="Arial" panose="020B0604020202020204" pitchFamily="34" charset="0"/>
                        <a:cs typeface="Arial" panose="020B0604020202020204" pitchFamily="34" charset="0"/>
                      </a:endParaRPr>
                    </a:p>
                  </a:txBody>
                  <a:tcPr marL="121920" marR="12192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0040">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400" dirty="0">
                          <a:latin typeface="Arial" panose="020B0604020202020204" pitchFamily="34" charset="0"/>
                          <a:cs typeface="Arial" panose="020B0604020202020204" pitchFamily="34" charset="0"/>
                        </a:rPr>
                        <a:t>Month 3</a:t>
                      </a:r>
                    </a:p>
                    <a:p>
                      <a:r>
                        <a:rPr lang="en-US" sz="1400" dirty="0">
                          <a:solidFill>
                            <a:schemeClr val="tx1"/>
                          </a:solidFill>
                          <a:latin typeface="Arial" panose="020B0604020202020204" pitchFamily="34" charset="0"/>
                          <a:cs typeface="Arial" panose="020B0604020202020204" pitchFamily="34" charset="0"/>
                        </a:rPr>
                        <a:t>(4/21/2014)</a:t>
                      </a:r>
                    </a:p>
                  </a:txBody>
                  <a:tcPr marL="121920" marR="121920" anchor="ctr">
                    <a:lnL>
                      <a:noFill/>
                    </a:lnL>
                    <a:lnR>
                      <a:noFill/>
                    </a:lnR>
                    <a:lnT>
                      <a:noFill/>
                    </a:lnT>
                    <a:lnB w="12700" cmpd="sng">
                      <a:solidFill>
                        <a:srgbClr val="94B6D2"/>
                      </a:solidFill>
                    </a:lnB>
                    <a:lnTlToBr w="12700" cmpd="sng">
                      <a:noFill/>
                      <a:prstDash val="solid"/>
                    </a:lnTlToBr>
                    <a:lnBlToTr w="12700" cmpd="sng">
                      <a:noFill/>
                      <a:prstDash val="solid"/>
                    </a:lnBlToTr>
                    <a:solidFill>
                      <a:srgbClr val="94B6D2">
                        <a:alpha val="20000"/>
                      </a:srgbClr>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400" dirty="0">
                          <a:latin typeface="Arial" panose="020B0604020202020204" pitchFamily="34" charset="0"/>
                          <a:cs typeface="Arial" panose="020B0604020202020204" pitchFamily="34" charset="0"/>
                        </a:rPr>
                        <a:t>155</a:t>
                      </a:r>
                    </a:p>
                  </a:txBody>
                  <a:tcPr marL="121920" marR="121920" anchor="ctr">
                    <a:lnL>
                      <a:noFill/>
                    </a:lnL>
                    <a:lnR>
                      <a:noFill/>
                    </a:lnR>
                    <a:lnT>
                      <a:noFill/>
                    </a:lnT>
                    <a:lnB w="12700" cmpd="sng">
                      <a:solidFill>
                        <a:srgbClr val="94B6D2"/>
                      </a:solidFill>
                    </a:lnB>
                    <a:lnTlToBr w="12700" cmpd="sng">
                      <a:noFill/>
                      <a:prstDash val="solid"/>
                    </a:lnTlToBr>
                    <a:lnBlToTr w="12700" cmpd="sng">
                      <a:noFill/>
                      <a:prstDash val="solid"/>
                    </a:lnBlToTr>
                    <a:solidFill>
                      <a:srgbClr val="94B6D2">
                        <a:alpha val="2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61938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pPr>
              <a:lnSpc>
                <a:spcPct val="100000"/>
              </a:lnSpc>
              <a:spcBef>
                <a:spcPts val="0"/>
              </a:spcBef>
            </a:pPr>
            <a:r>
              <a:rPr lang="en-US" sz="2800" dirty="0"/>
              <a:t>Response of Vigil Treated Ewing’s Sarcoma (EWS) Patients → Case Series Report*</a:t>
            </a:r>
          </a:p>
        </p:txBody>
      </p:sp>
      <p:graphicFrame>
        <p:nvGraphicFramePr>
          <p:cNvPr id="4" name="Content Placeholder 7"/>
          <p:cNvGraphicFramePr>
            <a:graphicFrameLocks/>
          </p:cNvGraphicFramePr>
          <p:nvPr>
            <p:extLst>
              <p:ext uri="{D42A27DB-BD31-4B8C-83A1-F6EECF244321}">
                <p14:modId xmlns:p14="http://schemas.microsoft.com/office/powerpoint/2010/main" val="568320266"/>
              </p:ext>
            </p:extLst>
          </p:nvPr>
        </p:nvGraphicFramePr>
        <p:xfrm>
          <a:off x="1046226" y="1272222"/>
          <a:ext cx="7211949" cy="4907280"/>
        </p:xfrm>
        <a:graphic>
          <a:graphicData uri="http://schemas.openxmlformats.org/drawingml/2006/table">
            <a:tbl>
              <a:tblPr firstRow="1" bandRow="1"/>
              <a:tblGrid>
                <a:gridCol w="781637">
                  <a:extLst>
                    <a:ext uri="{9D8B030D-6E8A-4147-A177-3AD203B41FA5}">
                      <a16:colId xmlns:a16="http://schemas.microsoft.com/office/drawing/2014/main" val="20001"/>
                    </a:ext>
                  </a:extLst>
                </a:gridCol>
                <a:gridCol w="1400032">
                  <a:extLst>
                    <a:ext uri="{9D8B030D-6E8A-4147-A177-3AD203B41FA5}">
                      <a16:colId xmlns:a16="http://schemas.microsoft.com/office/drawing/2014/main" val="20002"/>
                    </a:ext>
                  </a:extLst>
                </a:gridCol>
                <a:gridCol w="1442285">
                  <a:extLst>
                    <a:ext uri="{9D8B030D-6E8A-4147-A177-3AD203B41FA5}">
                      <a16:colId xmlns:a16="http://schemas.microsoft.com/office/drawing/2014/main" val="20004"/>
                    </a:ext>
                  </a:extLst>
                </a:gridCol>
                <a:gridCol w="872997">
                  <a:extLst>
                    <a:ext uri="{9D8B030D-6E8A-4147-A177-3AD203B41FA5}">
                      <a16:colId xmlns:a16="http://schemas.microsoft.com/office/drawing/2014/main" val="20006"/>
                    </a:ext>
                  </a:extLst>
                </a:gridCol>
                <a:gridCol w="1583575">
                  <a:extLst>
                    <a:ext uri="{9D8B030D-6E8A-4147-A177-3AD203B41FA5}">
                      <a16:colId xmlns:a16="http://schemas.microsoft.com/office/drawing/2014/main" val="20007"/>
                    </a:ext>
                  </a:extLst>
                </a:gridCol>
                <a:gridCol w="1131423">
                  <a:extLst>
                    <a:ext uri="{9D8B030D-6E8A-4147-A177-3AD203B41FA5}">
                      <a16:colId xmlns:a16="http://schemas.microsoft.com/office/drawing/2014/main" val="20005"/>
                    </a:ext>
                  </a:extLst>
                </a:gridCol>
              </a:tblGrid>
              <a:tr h="173375">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400" dirty="0"/>
                        <a:t>ID</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4B6D2"/>
                    </a:solidFill>
                  </a:tcP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400" dirty="0"/>
                        <a:t>ELISPOT</a:t>
                      </a:r>
                    </a:p>
                    <a:p>
                      <a:r>
                        <a:rPr lang="en-US" sz="1400" dirty="0"/>
                        <a:t>Result Pre/Post</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4B6D2"/>
                    </a:solidFill>
                  </a:tcP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400" dirty="0"/>
                        <a:t>Days Since</a:t>
                      </a:r>
                    </a:p>
                    <a:p>
                      <a:r>
                        <a:rPr lang="en-US" sz="1400" dirty="0"/>
                        <a:t>Procurement</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4B6D2"/>
                    </a:solidFill>
                  </a:tcP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400" dirty="0"/>
                        <a:t>Vaccines</a:t>
                      </a:r>
                    </a:p>
                    <a:p>
                      <a:r>
                        <a:rPr lang="en-US" sz="1400" dirty="0"/>
                        <a:t>Received</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4B6D2"/>
                    </a:solidFill>
                  </a:tcP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400" dirty="0"/>
                        <a:t>Optimal Treatment</a:t>
                      </a:r>
                    </a:p>
                    <a:p>
                      <a:r>
                        <a:rPr lang="en-US" sz="1400" dirty="0"/>
                        <a:t>Status</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4B6D2"/>
                    </a:solidFill>
                  </a:tcP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Survival Status</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4B6D2"/>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058</a:t>
                      </a:r>
                    </a:p>
                  </a:txBody>
                  <a:tcPr marL="83524" marR="8352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NE</a:t>
                      </a:r>
                    </a:p>
                  </a:txBody>
                  <a:tcPr marL="83524" marR="8352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417</a:t>
                      </a:r>
                    </a:p>
                  </a:txBody>
                  <a:tcPr marL="83524" marR="8352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1</a:t>
                      </a:r>
                    </a:p>
                  </a:txBody>
                  <a:tcPr marL="83524" marR="8352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PD</a:t>
                      </a:r>
                    </a:p>
                  </a:txBody>
                  <a:tcPr marL="83524" marR="8352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Dead</a:t>
                      </a:r>
                    </a:p>
                  </a:txBody>
                  <a:tcPr marL="83524" marR="8352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extLst>
                  <a:ext uri="{0D108BD9-81ED-4DB2-BD59-A6C34878D82A}">
                    <a16:rowId xmlns:a16="http://schemas.microsoft.com/office/drawing/2014/main" val="10001"/>
                  </a:ext>
                </a:extLst>
              </a:tr>
              <a:tr h="173375">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062</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098</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825</a:t>
                      </a:r>
                      <a:r>
                        <a:rPr lang="en-US" sz="1400" baseline="30000" dirty="0"/>
                        <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N/A</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8</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CR</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Alive</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063</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NE</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219</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1</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PD</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Dead</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extLst>
                  <a:ext uri="{0D108BD9-81ED-4DB2-BD59-A6C34878D82A}">
                    <a16:rowId xmlns:a16="http://schemas.microsoft.com/office/drawing/2014/main" val="10003"/>
                  </a:ext>
                </a:extLst>
              </a:tr>
              <a:tr h="0">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081</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439</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3</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SD</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Alive</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extLst>
                  <a:ext uri="{0D108BD9-81ED-4DB2-BD59-A6C34878D82A}">
                    <a16:rowId xmlns:a16="http://schemas.microsoft.com/office/drawing/2014/main" val="10004"/>
                  </a:ext>
                </a:extLst>
              </a:tr>
              <a:tr h="0">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083</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425</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4</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SD</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Alive</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extLst>
                  <a:ext uri="{0D108BD9-81ED-4DB2-BD59-A6C34878D82A}">
                    <a16:rowId xmlns:a16="http://schemas.microsoft.com/office/drawing/2014/main" val="10005"/>
                  </a:ext>
                </a:extLst>
              </a:tr>
              <a:tr h="0">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089</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334</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8</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PR</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Alive</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extLst>
                  <a:ext uri="{0D108BD9-81ED-4DB2-BD59-A6C34878D82A}">
                    <a16:rowId xmlns:a16="http://schemas.microsoft.com/office/drawing/2014/main" val="10006"/>
                  </a:ext>
                </a:extLst>
              </a:tr>
              <a:tr h="0">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090</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307</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9</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SD</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Alive</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extLst>
                  <a:ext uri="{0D108BD9-81ED-4DB2-BD59-A6C34878D82A}">
                    <a16:rowId xmlns:a16="http://schemas.microsoft.com/office/drawing/2014/main" val="10007"/>
                  </a:ext>
                </a:extLst>
              </a:tr>
              <a:tr h="0">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092</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271</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4</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SD</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Alive</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extLst>
                  <a:ext uri="{0D108BD9-81ED-4DB2-BD59-A6C34878D82A}">
                    <a16:rowId xmlns:a16="http://schemas.microsoft.com/office/drawing/2014/main" val="10008"/>
                  </a:ext>
                </a:extLst>
              </a:tr>
              <a:tr h="0">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095</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236</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3</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SD</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Alive</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extLst>
                  <a:ext uri="{0D108BD9-81ED-4DB2-BD59-A6C34878D82A}">
                    <a16:rowId xmlns:a16="http://schemas.microsoft.com/office/drawing/2014/main" val="10009"/>
                  </a:ext>
                </a:extLst>
              </a:tr>
              <a:tr h="0">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101</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146</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4</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SD</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Alive</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extLst>
                  <a:ext uri="{0D108BD9-81ED-4DB2-BD59-A6C34878D82A}">
                    <a16:rowId xmlns:a16="http://schemas.microsoft.com/office/drawing/2014/main" val="10010"/>
                  </a:ext>
                </a:extLst>
              </a:tr>
              <a:tr h="0">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104</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104</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4</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SD</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Alive</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extLst>
                  <a:ext uri="{0D108BD9-81ED-4DB2-BD59-A6C34878D82A}">
                    <a16:rowId xmlns:a16="http://schemas.microsoft.com/office/drawing/2014/main" val="10011"/>
                  </a:ext>
                </a:extLst>
              </a:tr>
              <a:tr h="0">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107</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NE</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58</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1</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PD</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Dead</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extLst>
                  <a:ext uri="{0D108BD9-81ED-4DB2-BD59-A6C34878D82A}">
                    <a16:rowId xmlns:a16="http://schemas.microsoft.com/office/drawing/2014/main" val="10012"/>
                  </a:ext>
                </a:extLst>
              </a:tr>
              <a:tr h="173375">
                <a:tc gridSpan="6">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400" dirty="0"/>
                        <a:t>N/A, not applicable. </a:t>
                      </a:r>
                    </a:p>
                    <a:p>
                      <a:r>
                        <a:rPr lang="en-US" sz="1400" baseline="30000" dirty="0" err="1"/>
                        <a:t>a</a:t>
                      </a:r>
                      <a:r>
                        <a:rPr lang="en-US" sz="1400" dirty="0" err="1"/>
                        <a:t>Since</a:t>
                      </a:r>
                      <a:r>
                        <a:rPr lang="en-US" sz="1400" dirty="0"/>
                        <a:t> first procurement, treatment.</a:t>
                      </a:r>
                    </a:p>
                  </a:txBody>
                  <a:tcPr marL="83524" marR="835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sz="1400" dirty="0"/>
                    </a:p>
                  </a:txBody>
                  <a:tcPr marL="83524" marR="83524"/>
                </a:tc>
                <a:extLst>
                  <a:ext uri="{0D108BD9-81ED-4DB2-BD59-A6C34878D82A}">
                    <a16:rowId xmlns:a16="http://schemas.microsoft.com/office/drawing/2014/main" val="10013"/>
                  </a:ext>
                </a:extLst>
              </a:tr>
            </a:tbl>
          </a:graphicData>
        </a:graphic>
      </p:graphicFrame>
      <p:sp>
        <p:nvSpPr>
          <p:cNvPr id="5" name="TextBox 4"/>
          <p:cNvSpPr txBox="1"/>
          <p:nvPr/>
        </p:nvSpPr>
        <p:spPr>
          <a:xfrm>
            <a:off x="8826045" y="4619389"/>
            <a:ext cx="3061159" cy="2178791"/>
          </a:xfrm>
          <a:prstGeom prst="rect">
            <a:avLst/>
          </a:prstGeom>
          <a:solidFill>
            <a:schemeClr val="bg1"/>
          </a:solidFill>
          <a:ln>
            <a:solidFill>
              <a:sysClr val="windowText" lastClr="000000"/>
            </a:solidFill>
          </a:ln>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Tw Cen MT"/>
              </a:rPr>
              <a:t>* </a:t>
            </a:r>
            <a:r>
              <a:rPr kumimoji="0" lang="en-US" sz="1400" b="0" i="0" u="none" strike="noStrike" kern="0" cap="none" spc="0" normalizeH="0" baseline="0" noProof="0" dirty="0" err="1">
                <a:ln>
                  <a:noFill/>
                </a:ln>
                <a:solidFill>
                  <a:prstClr val="black"/>
                </a:solidFill>
                <a:effectLst/>
                <a:uLnTx/>
                <a:uFillTx/>
                <a:latin typeface="Tw Cen MT"/>
              </a:rPr>
              <a:t>Ghisoli</a:t>
            </a:r>
            <a:r>
              <a:rPr kumimoji="0" lang="en-US" sz="1400" b="0" i="0" u="none" strike="noStrike" kern="0" cap="none" spc="0" normalizeH="0" baseline="0" noProof="0" dirty="0">
                <a:ln>
                  <a:noFill/>
                </a:ln>
                <a:solidFill>
                  <a:prstClr val="black"/>
                </a:solidFill>
                <a:effectLst/>
                <a:uLnTx/>
                <a:uFillTx/>
                <a:latin typeface="Tw Cen MT"/>
              </a:rPr>
              <a:t> et al Molecular Therapy 2015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Tw Cen MT"/>
              </a:rPr>
              <a:t>KM Survival for Case Series &gt; 75% </a:t>
            </a:r>
          </a:p>
        </p:txBody>
      </p:sp>
      <p:pic>
        <p:nvPicPr>
          <p:cNvPr id="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13866" y="5133739"/>
            <a:ext cx="2025282" cy="15796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1690260" y="6243510"/>
            <a:ext cx="5592685" cy="554670"/>
          </a:xfrm>
          <a:prstGeom prst="rect">
            <a:avLst/>
          </a:prstGeom>
          <a:noFill/>
          <a:ln>
            <a:solidFill>
              <a:sysClr val="windowText" lastClr="000000"/>
            </a:solidFill>
          </a:ln>
        </p:spPr>
        <p:txBody>
          <a:bodyPr wrap="non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Tw Cen MT"/>
              </a:rPr>
              <a:t>Standard chemotherapy for third-line EWS results in &lt; 25% 1 year survival</a:t>
            </a:r>
          </a:p>
        </p:txBody>
      </p:sp>
      <p:sp>
        <p:nvSpPr>
          <p:cNvPr id="8" name="Right Arrow 7"/>
          <p:cNvSpPr/>
          <p:nvPr/>
        </p:nvSpPr>
        <p:spPr>
          <a:xfrm>
            <a:off x="7589163" y="6364572"/>
            <a:ext cx="904875" cy="312546"/>
          </a:xfrm>
          <a:prstGeom prst="rightArrow">
            <a:avLst/>
          </a:prstGeom>
          <a:solidFill>
            <a:srgbClr val="94B6D2"/>
          </a:solidFill>
          <a:ln w="19050" cap="flat" cmpd="sng" algn="ctr">
            <a:solidFill>
              <a:srgbClr val="94B6D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w Cen MT"/>
              <a:ea typeface="+mn-ea"/>
              <a:cs typeface="+mn-cs"/>
            </a:endParaRPr>
          </a:p>
        </p:txBody>
      </p:sp>
    </p:spTree>
    <p:extLst>
      <p:ext uri="{BB962C8B-B14F-4D97-AF65-F5344CB8AC3E}">
        <p14:creationId xmlns:p14="http://schemas.microsoft.com/office/powerpoint/2010/main" val="1229230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51"/>
          </p:nvPr>
        </p:nvSpPr>
        <p:spPr/>
        <p:txBody>
          <a:bodyPr/>
          <a:lstStyle/>
          <a:p>
            <a:r>
              <a:rPr lang="en-US" dirty="0"/>
              <a:t>What do Non Physician Care Takers get from a Case Report, Case Series</a:t>
            </a:r>
          </a:p>
        </p:txBody>
      </p:sp>
      <p:sp>
        <p:nvSpPr>
          <p:cNvPr id="5" name="Text Placeholder 4"/>
          <p:cNvSpPr>
            <a:spLocks noGrp="1"/>
          </p:cNvSpPr>
          <p:nvPr>
            <p:ph type="body" sz="quarter" idx="54"/>
          </p:nvPr>
        </p:nvSpPr>
        <p:spPr>
          <a:xfrm>
            <a:off x="1263326" y="3392099"/>
            <a:ext cx="10039104" cy="557819"/>
          </a:xfrm>
        </p:spPr>
        <p:txBody>
          <a:bodyPr/>
          <a:lstStyle/>
          <a:p>
            <a:r>
              <a:rPr lang="en-US" dirty="0"/>
              <a:t>Michael </a:t>
            </a:r>
            <a:r>
              <a:rPr lang="en-US" dirty="0" err="1"/>
              <a:t>Vasko</a:t>
            </a:r>
            <a:r>
              <a:rPr lang="en-US" dirty="0"/>
              <a:t>, PA</a:t>
            </a:r>
          </a:p>
        </p:txBody>
      </p:sp>
    </p:spTree>
    <p:extLst>
      <p:ext uri="{BB962C8B-B14F-4D97-AF65-F5344CB8AC3E}">
        <p14:creationId xmlns:p14="http://schemas.microsoft.com/office/powerpoint/2010/main" val="1242642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53"/>
          </p:nvPr>
        </p:nvSpPr>
        <p:spPr/>
        <p:txBody>
          <a:bodyPr/>
          <a:lstStyle/>
          <a:p>
            <a:r>
              <a:rPr lang="en-US" dirty="0"/>
              <a:t>What do case reports mean to us?</a:t>
            </a:r>
          </a:p>
          <a:p>
            <a:r>
              <a:rPr lang="en-US" dirty="0"/>
              <a:t>From a PA-C, or “mid-level” provider’s, perspective it depends on what hat is being worn.</a:t>
            </a:r>
          </a:p>
          <a:p>
            <a:pPr lvl="1"/>
            <a:r>
              <a:rPr lang="en-US" sz="2200" dirty="0"/>
              <a:t>Clinician</a:t>
            </a:r>
          </a:p>
          <a:p>
            <a:pPr lvl="1"/>
            <a:r>
              <a:rPr lang="en-US" sz="2200" dirty="0"/>
              <a:t>Educator</a:t>
            </a:r>
          </a:p>
          <a:p>
            <a:pPr lvl="1"/>
            <a:r>
              <a:rPr lang="en-US" sz="2200" dirty="0"/>
              <a:t>Student</a:t>
            </a:r>
          </a:p>
          <a:p>
            <a:pPr lvl="1"/>
            <a:r>
              <a:rPr lang="en-US" sz="2200" dirty="0"/>
              <a:t>Researcher</a:t>
            </a:r>
          </a:p>
        </p:txBody>
      </p:sp>
      <p:sp>
        <p:nvSpPr>
          <p:cNvPr id="6" name="Text Placeholder 5"/>
          <p:cNvSpPr>
            <a:spLocks noGrp="1"/>
          </p:cNvSpPr>
          <p:nvPr>
            <p:ph type="body" sz="quarter" idx="12"/>
          </p:nvPr>
        </p:nvSpPr>
        <p:spPr/>
        <p:txBody>
          <a:bodyPr/>
          <a:lstStyle/>
          <a:p>
            <a:r>
              <a:rPr lang="en-US" sz="4000" dirty="0"/>
              <a:t>Case Reports and the Non-physician Provider:</a:t>
            </a:r>
          </a:p>
        </p:txBody>
      </p:sp>
    </p:spTree>
    <p:extLst>
      <p:ext uri="{BB962C8B-B14F-4D97-AF65-F5344CB8AC3E}">
        <p14:creationId xmlns:p14="http://schemas.microsoft.com/office/powerpoint/2010/main" val="1141159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53"/>
          </p:nvPr>
        </p:nvSpPr>
        <p:spPr>
          <a:xfrm>
            <a:off x="1263326" y="1663698"/>
            <a:ext cx="10564609" cy="4645662"/>
          </a:xfrm>
        </p:spPr>
        <p:txBody>
          <a:bodyPr>
            <a:normAutofit fontScale="92500" lnSpcReduction="10000"/>
          </a:bodyPr>
          <a:lstStyle/>
          <a:p>
            <a:r>
              <a:rPr lang="en-US" dirty="0"/>
              <a:t>Non-physician provider:</a:t>
            </a:r>
          </a:p>
          <a:p>
            <a:pPr lvl="1"/>
            <a:r>
              <a:rPr lang="en-US" sz="2200" dirty="0"/>
              <a:t>Often utilize case reports as CME, but also as a way to expand our knowledge of pathologies we may see in clinical practice</a:t>
            </a:r>
          </a:p>
          <a:p>
            <a:r>
              <a:rPr lang="en-US" dirty="0"/>
              <a:t>Educator:</a:t>
            </a:r>
          </a:p>
          <a:p>
            <a:pPr lvl="1"/>
            <a:r>
              <a:rPr lang="en-US" sz="2200" dirty="0"/>
              <a:t>Provides scenarios which can be employed to develop skills relevant to clinical practice, and reinforce traditional lecture based material</a:t>
            </a:r>
          </a:p>
          <a:p>
            <a:r>
              <a:rPr lang="en-US" dirty="0"/>
              <a:t>Student:</a:t>
            </a:r>
          </a:p>
          <a:p>
            <a:pPr lvl="1"/>
            <a:r>
              <a:rPr lang="en-US" sz="2200" dirty="0"/>
              <a:t>Case-based learning allows for enhancement of core curriculum, and application of knowledge obtained</a:t>
            </a:r>
          </a:p>
          <a:p>
            <a:r>
              <a:rPr lang="en-US" dirty="0"/>
              <a:t>Researcher:</a:t>
            </a:r>
          </a:p>
          <a:p>
            <a:pPr lvl="1"/>
            <a:r>
              <a:rPr lang="en-US" sz="2200" dirty="0"/>
              <a:t>Traditionally, mid-level providers are not viewed as “research-intensive” but many are primary/co-authors, or aspire to be involved in this field</a:t>
            </a:r>
          </a:p>
        </p:txBody>
      </p:sp>
      <p:sp>
        <p:nvSpPr>
          <p:cNvPr id="3" name="Text Placeholder 2"/>
          <p:cNvSpPr>
            <a:spLocks noGrp="1"/>
          </p:cNvSpPr>
          <p:nvPr>
            <p:ph type="body" sz="quarter" idx="12"/>
          </p:nvPr>
        </p:nvSpPr>
        <p:spPr/>
        <p:txBody>
          <a:bodyPr/>
          <a:lstStyle/>
          <a:p>
            <a:r>
              <a:rPr lang="en-US" sz="4000" dirty="0"/>
              <a:t>Case Reports and the Non-physician Provider:</a:t>
            </a:r>
          </a:p>
        </p:txBody>
      </p:sp>
    </p:spTree>
    <p:extLst>
      <p:ext uri="{BB962C8B-B14F-4D97-AF65-F5344CB8AC3E}">
        <p14:creationId xmlns:p14="http://schemas.microsoft.com/office/powerpoint/2010/main" val="3431993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415" y="2276506"/>
            <a:ext cx="10823171" cy="1560851"/>
          </a:xfrm>
          <a:solidFill>
            <a:schemeClr val="accent4">
              <a:lumMod val="40000"/>
              <a:lumOff val="60000"/>
            </a:schemeClr>
          </a:solidFill>
        </p:spPr>
        <p:txBody>
          <a:bodyPr>
            <a:noAutofit/>
          </a:bodyPr>
          <a:lstStyle/>
          <a:p>
            <a:r>
              <a:rPr lang="en-US" sz="5400" b="1" dirty="0">
                <a:solidFill>
                  <a:srgbClr val="002060"/>
                </a:solidFill>
                <a:latin typeface="Aharoni" panose="02010803020104030203" pitchFamily="2" charset="-79"/>
                <a:cs typeface="Aharoni" panose="02010803020104030203" pitchFamily="2" charset="-79"/>
              </a:rPr>
              <a:t>Overview of</a:t>
            </a:r>
            <a:br>
              <a:rPr lang="en-US" sz="5400" b="1" dirty="0">
                <a:solidFill>
                  <a:srgbClr val="002060"/>
                </a:solidFill>
                <a:latin typeface="Aharoni" panose="02010803020104030203" pitchFamily="2" charset="-79"/>
                <a:cs typeface="Aharoni" panose="02010803020104030203" pitchFamily="2" charset="-79"/>
              </a:rPr>
            </a:br>
            <a:r>
              <a:rPr lang="en-US" sz="5400" b="1" dirty="0">
                <a:solidFill>
                  <a:srgbClr val="002060"/>
                </a:solidFill>
                <a:latin typeface="Aharoni" panose="02010803020104030203" pitchFamily="2" charset="-79"/>
                <a:cs typeface="Aharoni" panose="02010803020104030203" pitchFamily="2" charset="-79"/>
              </a:rPr>
              <a:t>Services and Resources</a:t>
            </a:r>
          </a:p>
        </p:txBody>
      </p:sp>
      <p:sp>
        <p:nvSpPr>
          <p:cNvPr id="3" name="Subtitle 2"/>
          <p:cNvSpPr>
            <a:spLocks noGrp="1"/>
          </p:cNvSpPr>
          <p:nvPr>
            <p:ph type="subTitle" idx="1"/>
          </p:nvPr>
        </p:nvSpPr>
        <p:spPr>
          <a:xfrm>
            <a:off x="684415" y="4172989"/>
            <a:ext cx="10823170" cy="2226027"/>
          </a:xfrm>
        </p:spPr>
        <p:txBody>
          <a:bodyPr>
            <a:normAutofit lnSpcReduction="10000"/>
          </a:bodyPr>
          <a:lstStyle/>
          <a:p>
            <a:pPr>
              <a:spcBef>
                <a:spcPts val="600"/>
              </a:spcBef>
            </a:pPr>
            <a:r>
              <a:rPr lang="en-US" b="1" dirty="0"/>
              <a:t>by</a:t>
            </a:r>
          </a:p>
          <a:p>
            <a:r>
              <a:rPr lang="en-US" b="1" dirty="0"/>
              <a:t>Margaret A. Hoogland, MLS, AHIP </a:t>
            </a:r>
          </a:p>
          <a:p>
            <a:r>
              <a:rPr lang="en-US" b="1" dirty="0"/>
              <a:t>Jodi Jameson, MLIS, AHIP</a:t>
            </a:r>
          </a:p>
          <a:p>
            <a:r>
              <a:rPr lang="en-US" b="1" dirty="0"/>
              <a:t>Gerald (Jerry) Natal, MLIS, AHIP</a:t>
            </a:r>
          </a:p>
          <a:p>
            <a:r>
              <a:rPr lang="en-US" b="1" dirty="0"/>
              <a:t>19 April 2018</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246" y="200977"/>
            <a:ext cx="7467600" cy="2020824"/>
          </a:xfrm>
          <a:prstGeom prst="rect">
            <a:avLst/>
          </a:prstGeom>
        </p:spPr>
      </p:pic>
    </p:spTree>
    <p:extLst>
      <p:ext uri="{BB962C8B-B14F-4D97-AF65-F5344CB8AC3E}">
        <p14:creationId xmlns:p14="http://schemas.microsoft.com/office/powerpoint/2010/main" val="4093773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defRPr/>
            </a:pPr>
            <a:r>
              <a:rPr lang="en-US" sz="3200" b="1" dirty="0">
                <a:solidFill>
                  <a:prstClr val="white"/>
                </a:solidFill>
              </a:rPr>
              <a:t>Carlson Library – Main Campus</a:t>
            </a:r>
          </a:p>
          <a:p>
            <a:pPr algn="ctr">
              <a:defRPr/>
            </a:pPr>
            <a:r>
              <a:rPr lang="en-US" sz="3200" dirty="0">
                <a:solidFill>
                  <a:prstClr val="white"/>
                </a:solidFill>
              </a:rPr>
              <a:t>419.530.2324</a:t>
            </a:r>
          </a:p>
          <a:p>
            <a:pPr algn="ctr">
              <a:defRPr/>
            </a:pPr>
            <a:endParaRPr lang="en-US" sz="3200" dirty="0">
              <a:solidFill>
                <a:prstClr val="white"/>
              </a:solidFill>
            </a:endParaRPr>
          </a:p>
          <a:p>
            <a:pPr algn="ctr">
              <a:defRPr/>
            </a:pPr>
            <a:r>
              <a:rPr lang="en-US" sz="3200" b="1" dirty="0">
                <a:solidFill>
                  <a:prstClr val="white"/>
                </a:solidFill>
              </a:rPr>
              <a:t>Mulford Library – HS Campus</a:t>
            </a:r>
          </a:p>
          <a:p>
            <a:pPr algn="ctr">
              <a:defRPr/>
            </a:pPr>
            <a:r>
              <a:rPr lang="en-US" sz="3200" dirty="0">
                <a:solidFill>
                  <a:prstClr val="white"/>
                </a:solidFill>
              </a:rPr>
              <a:t>419.383.4225</a:t>
            </a:r>
          </a:p>
          <a:p>
            <a:pPr algn="ctr">
              <a:defRPr/>
            </a:pPr>
            <a:r>
              <a:rPr lang="en-US" sz="3200" dirty="0">
                <a:solidFill>
                  <a:prstClr val="white"/>
                </a:solidFill>
              </a:rPr>
              <a:t>mulfordreference@utoledo.edu</a:t>
            </a:r>
          </a:p>
          <a:p>
            <a:pPr algn="ctr">
              <a:defRPr/>
            </a:pPr>
            <a:endParaRPr lang="en-US" sz="3200" dirty="0">
              <a:solidFill>
                <a:prstClr val="white"/>
              </a:solidFill>
            </a:endParaRPr>
          </a:p>
          <a:p>
            <a:pPr algn="ctr">
              <a:defRPr/>
            </a:pPr>
            <a:endParaRPr lang="en-US" sz="3200" dirty="0">
              <a:solidFill>
                <a:prstClr val="white"/>
              </a:solidFill>
            </a:endParaRPr>
          </a:p>
          <a:p>
            <a:pPr algn="ctr">
              <a:defRPr/>
            </a:pPr>
            <a:r>
              <a:rPr lang="en-US" sz="3200" dirty="0">
                <a:solidFill>
                  <a:prstClr val="white"/>
                </a:solidFill>
              </a:rPr>
              <a:t>All Subject Matter experts are listed here:</a:t>
            </a:r>
          </a:p>
          <a:p>
            <a:pPr algn="ctr">
              <a:defRPr/>
            </a:pPr>
            <a:endParaRPr lang="en-US" sz="3200" dirty="0">
              <a:solidFill>
                <a:prstClr val="white"/>
              </a:solidFill>
            </a:endParaRPr>
          </a:p>
          <a:p>
            <a:pPr algn="ctr">
              <a:defRPr/>
            </a:pPr>
            <a:r>
              <a:rPr lang="en-US" sz="4800" dirty="0">
                <a:solidFill>
                  <a:prstClr val="white"/>
                </a:solidFill>
              </a:rPr>
              <a:t>libguides.utoledo.edu/</a:t>
            </a:r>
            <a:r>
              <a:rPr lang="en-US" sz="4800" dirty="0" err="1">
                <a:solidFill>
                  <a:prstClr val="white"/>
                </a:solidFill>
              </a:rPr>
              <a:t>subjectliaisons</a:t>
            </a:r>
            <a:endParaRPr lang="en-US" sz="4800" dirty="0">
              <a:solidFill>
                <a:prstClr val="white"/>
              </a:solidFill>
            </a:endParaRPr>
          </a:p>
          <a:p>
            <a:pPr algn="ctr">
              <a:defRPr/>
            </a:pPr>
            <a:endParaRPr lang="en-US" dirty="0">
              <a:solidFill>
                <a:prstClr val="white"/>
              </a:solidFill>
            </a:endParaRPr>
          </a:p>
          <a:p>
            <a:pPr algn="ctr">
              <a:defRPr/>
            </a:pPr>
            <a:endParaRPr lang="en-US" b="1" dirty="0">
              <a:solidFill>
                <a:prstClr val="white"/>
              </a:solidFill>
            </a:endParaRPr>
          </a:p>
        </p:txBody>
      </p:sp>
    </p:spTree>
    <p:extLst>
      <p:ext uri="{BB962C8B-B14F-4D97-AF65-F5344CB8AC3E}">
        <p14:creationId xmlns:p14="http://schemas.microsoft.com/office/powerpoint/2010/main" val="12994741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248748"/>
            <a:ext cx="10515600" cy="740468"/>
          </a:xfrm>
        </p:spPr>
        <p:txBody>
          <a:bodyPr/>
          <a:lstStyle/>
          <a:p>
            <a:pPr algn="ctr"/>
            <a:r>
              <a:rPr lang="en-US" b="1" dirty="0"/>
              <a:t>University Libraries College Liaisons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11" y="1171377"/>
            <a:ext cx="1632204" cy="245183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1973" y="1207393"/>
            <a:ext cx="1639269" cy="2458906"/>
          </a:xfrm>
          <a:prstGeom prst="rect">
            <a:avLst/>
          </a:prstGeom>
        </p:spPr>
      </p:pic>
      <p:sp>
        <p:nvSpPr>
          <p:cNvPr id="8" name="Rectangle 7"/>
          <p:cNvSpPr/>
          <p:nvPr/>
        </p:nvSpPr>
        <p:spPr>
          <a:xfrm>
            <a:off x="1873915" y="1171377"/>
            <a:ext cx="2128058" cy="1446550"/>
          </a:xfrm>
          <a:prstGeom prst="rect">
            <a:avLst/>
          </a:prstGeom>
        </p:spPr>
        <p:txBody>
          <a:bodyPr wrap="square">
            <a:spAutoFit/>
          </a:bodyPr>
          <a:lstStyle/>
          <a:p>
            <a:pPr algn="ctr">
              <a:defRPr/>
            </a:pPr>
            <a:r>
              <a:rPr lang="en-US" sz="1400" b="1" dirty="0">
                <a:solidFill>
                  <a:prstClr val="black"/>
                </a:solidFill>
              </a:rPr>
              <a:t>Gerald Natal, MLIS</a:t>
            </a:r>
          </a:p>
          <a:p>
            <a:pPr algn="ctr">
              <a:defRPr/>
            </a:pPr>
            <a:r>
              <a:rPr lang="en-US" sz="1400" dirty="0">
                <a:solidFill>
                  <a:prstClr val="black"/>
                </a:solidFill>
              </a:rPr>
              <a:t>Health Sciences Librarian</a:t>
            </a:r>
          </a:p>
          <a:p>
            <a:pPr algn="ctr">
              <a:defRPr/>
            </a:pPr>
            <a:r>
              <a:rPr lang="en-US" sz="1400" dirty="0">
                <a:solidFill>
                  <a:prstClr val="black"/>
                </a:solidFill>
              </a:rPr>
              <a:t>Dept. of Physical Therapy</a:t>
            </a:r>
          </a:p>
          <a:p>
            <a:pPr algn="ctr">
              <a:defRPr/>
            </a:pPr>
            <a:r>
              <a:rPr lang="en-US" sz="1400" dirty="0">
                <a:solidFill>
                  <a:prstClr val="black"/>
                </a:solidFill>
              </a:rPr>
              <a:t>419.383.4227</a:t>
            </a:r>
          </a:p>
          <a:p>
            <a:pPr algn="ctr">
              <a:defRPr/>
            </a:pPr>
            <a:r>
              <a:rPr lang="en-US" sz="1400" u="sng" dirty="0">
                <a:solidFill>
                  <a:prstClr val="black"/>
                </a:solidFill>
              </a:rPr>
              <a:t>gerald.natal@utoledo.edu</a:t>
            </a:r>
          </a:p>
          <a:p>
            <a:pPr>
              <a:defRPr/>
            </a:pPr>
            <a:endParaRPr lang="en-US" dirty="0">
              <a:solidFill>
                <a:prstClr val="black"/>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308" y="3951302"/>
            <a:ext cx="1636716" cy="245183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9300" y="1203468"/>
            <a:ext cx="1653401" cy="2487168"/>
          </a:xfrm>
          <a:prstGeom prst="rect">
            <a:avLst/>
          </a:prstGeom>
        </p:spPr>
      </p:pic>
      <p:pic>
        <p:nvPicPr>
          <p:cNvPr id="11" name="Picture 10"/>
          <p:cNvPicPr>
            <a:picLocks noChangeAspect="1"/>
          </p:cNvPicPr>
          <p:nvPr/>
        </p:nvPicPr>
        <p:blipFill>
          <a:blip r:embed="rId6"/>
          <a:stretch>
            <a:fillRect/>
          </a:stretch>
        </p:blipFill>
        <p:spPr>
          <a:xfrm>
            <a:off x="5598050" y="1221822"/>
            <a:ext cx="2213040" cy="1396105"/>
          </a:xfrm>
          <a:prstGeom prst="rect">
            <a:avLst/>
          </a:prstGeom>
        </p:spPr>
      </p:pic>
      <p:pic>
        <p:nvPicPr>
          <p:cNvPr id="12" name="Picture 11"/>
          <p:cNvPicPr>
            <a:picLocks noChangeAspect="1"/>
          </p:cNvPicPr>
          <p:nvPr/>
        </p:nvPicPr>
        <p:blipFill>
          <a:blip r:embed="rId7"/>
          <a:stretch>
            <a:fillRect/>
          </a:stretch>
        </p:blipFill>
        <p:spPr>
          <a:xfrm>
            <a:off x="9380566" y="1213930"/>
            <a:ext cx="2792210" cy="1396105"/>
          </a:xfrm>
          <a:prstGeom prst="rect">
            <a:avLst/>
          </a:prstGeom>
        </p:spPr>
      </p:pic>
      <p:sp>
        <p:nvSpPr>
          <p:cNvPr id="13" name="TextBox 12"/>
          <p:cNvSpPr txBox="1"/>
          <p:nvPr/>
        </p:nvSpPr>
        <p:spPr>
          <a:xfrm>
            <a:off x="1986921" y="3951302"/>
            <a:ext cx="2301556" cy="1384995"/>
          </a:xfrm>
          <a:prstGeom prst="rect">
            <a:avLst/>
          </a:prstGeom>
          <a:noFill/>
        </p:spPr>
        <p:txBody>
          <a:bodyPr wrap="square" rtlCol="0">
            <a:spAutoFit/>
          </a:bodyPr>
          <a:lstStyle/>
          <a:p>
            <a:pPr algn="ctr">
              <a:defRPr/>
            </a:pPr>
            <a:r>
              <a:rPr lang="en-US" sz="1400" b="1" dirty="0">
                <a:solidFill>
                  <a:prstClr val="black"/>
                </a:solidFill>
              </a:rPr>
              <a:t>Wade Lee, MLS</a:t>
            </a:r>
          </a:p>
          <a:p>
            <a:pPr algn="ctr">
              <a:defRPr/>
            </a:pPr>
            <a:r>
              <a:rPr lang="en-US" sz="1400" dirty="0">
                <a:solidFill>
                  <a:prstClr val="black"/>
                </a:solidFill>
              </a:rPr>
              <a:t>Science Reference Librarian</a:t>
            </a:r>
          </a:p>
          <a:p>
            <a:pPr algn="ctr">
              <a:defRPr/>
            </a:pPr>
            <a:r>
              <a:rPr lang="en-US" sz="1400" dirty="0">
                <a:solidFill>
                  <a:prstClr val="black"/>
                </a:solidFill>
              </a:rPr>
              <a:t>College of Pharmacy</a:t>
            </a:r>
          </a:p>
          <a:p>
            <a:pPr algn="ctr">
              <a:defRPr/>
            </a:pPr>
            <a:r>
              <a:rPr lang="en-US" sz="1400" dirty="0">
                <a:solidFill>
                  <a:prstClr val="black"/>
                </a:solidFill>
              </a:rPr>
              <a:t>419.383.5329/419.530.4490</a:t>
            </a:r>
          </a:p>
          <a:p>
            <a:pPr algn="ctr">
              <a:defRPr/>
            </a:pPr>
            <a:r>
              <a:rPr lang="en-US" sz="1400" u="sng" dirty="0">
                <a:solidFill>
                  <a:prstClr val="black"/>
                </a:solidFill>
              </a:rPr>
              <a:t>wade.lee@utoledo.edu</a:t>
            </a:r>
          </a:p>
          <a:p>
            <a:pPr>
              <a:defRPr/>
            </a:pPr>
            <a:endParaRPr lang="en-US" sz="1400" dirty="0">
              <a:solidFill>
                <a:prstClr val="black"/>
              </a:solidFill>
            </a:endParaRPr>
          </a:p>
        </p:txBody>
      </p:sp>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93967" y="3940310"/>
            <a:ext cx="1637867" cy="2459892"/>
          </a:xfrm>
          <a:prstGeom prst="rect">
            <a:avLst/>
          </a:prstGeom>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18065" y="3940310"/>
            <a:ext cx="1639840" cy="2462831"/>
          </a:xfrm>
          <a:prstGeom prst="rect">
            <a:avLst/>
          </a:prstGeom>
        </p:spPr>
      </p:pic>
      <p:sp>
        <p:nvSpPr>
          <p:cNvPr id="34" name="TextBox 33"/>
          <p:cNvSpPr txBox="1"/>
          <p:nvPr/>
        </p:nvSpPr>
        <p:spPr>
          <a:xfrm>
            <a:off x="5977158" y="3951302"/>
            <a:ext cx="2243144" cy="1384995"/>
          </a:xfrm>
          <a:prstGeom prst="rect">
            <a:avLst/>
          </a:prstGeom>
          <a:noFill/>
        </p:spPr>
        <p:txBody>
          <a:bodyPr wrap="square" rtlCol="0">
            <a:spAutoFit/>
          </a:bodyPr>
          <a:lstStyle/>
          <a:p>
            <a:pPr algn="ctr">
              <a:defRPr/>
            </a:pPr>
            <a:r>
              <a:rPr lang="en-US" sz="1400" b="1" dirty="0">
                <a:solidFill>
                  <a:prstClr val="black"/>
                </a:solidFill>
              </a:rPr>
              <a:t>Jolene Miller, MLS, AHIP</a:t>
            </a:r>
          </a:p>
          <a:p>
            <a:pPr algn="ctr">
              <a:defRPr/>
            </a:pPr>
            <a:r>
              <a:rPr lang="en-US" sz="1400" dirty="0">
                <a:solidFill>
                  <a:prstClr val="black"/>
                </a:solidFill>
              </a:rPr>
              <a:t>Mulford Library Director Physician Assistant Studies</a:t>
            </a:r>
          </a:p>
          <a:p>
            <a:pPr algn="ctr">
              <a:defRPr/>
            </a:pPr>
            <a:r>
              <a:rPr lang="en-US" sz="1400" dirty="0">
                <a:solidFill>
                  <a:prstClr val="black"/>
                </a:solidFill>
              </a:rPr>
              <a:t>419.383.4959</a:t>
            </a:r>
          </a:p>
          <a:p>
            <a:pPr algn="ctr">
              <a:defRPr/>
            </a:pPr>
            <a:r>
              <a:rPr lang="en-US" sz="1400" dirty="0">
                <a:solidFill>
                  <a:prstClr val="black"/>
                </a:solidFill>
              </a:rPr>
              <a:t>jolene.miller@utoledo.edu</a:t>
            </a:r>
          </a:p>
          <a:p>
            <a:pPr>
              <a:defRPr/>
            </a:pPr>
            <a:endParaRPr lang="en-US" sz="1400" dirty="0">
              <a:solidFill>
                <a:prstClr val="black"/>
              </a:solidFill>
            </a:endParaRPr>
          </a:p>
        </p:txBody>
      </p:sp>
      <p:sp>
        <p:nvSpPr>
          <p:cNvPr id="38" name="TextBox 37"/>
          <p:cNvSpPr txBox="1"/>
          <p:nvPr/>
        </p:nvSpPr>
        <p:spPr>
          <a:xfrm>
            <a:off x="9931834" y="3951302"/>
            <a:ext cx="2145969" cy="1600438"/>
          </a:xfrm>
          <a:prstGeom prst="rect">
            <a:avLst/>
          </a:prstGeom>
          <a:noFill/>
        </p:spPr>
        <p:txBody>
          <a:bodyPr wrap="square" rtlCol="0">
            <a:spAutoFit/>
          </a:bodyPr>
          <a:lstStyle/>
          <a:p>
            <a:pPr algn="ctr">
              <a:defRPr/>
            </a:pPr>
            <a:r>
              <a:rPr lang="en-US" sz="1400" b="1" dirty="0">
                <a:solidFill>
                  <a:prstClr val="black"/>
                </a:solidFill>
              </a:rPr>
              <a:t>John Napp, MLS</a:t>
            </a:r>
          </a:p>
          <a:p>
            <a:pPr algn="ctr">
              <a:defRPr/>
            </a:pPr>
            <a:r>
              <a:rPr lang="en-US" sz="1400" dirty="0">
                <a:solidFill>
                  <a:prstClr val="black"/>
                </a:solidFill>
              </a:rPr>
              <a:t>Engineering Librarian</a:t>
            </a:r>
          </a:p>
          <a:p>
            <a:pPr algn="ctr">
              <a:defRPr/>
            </a:pPr>
            <a:r>
              <a:rPr lang="en-US" sz="1400" dirty="0">
                <a:solidFill>
                  <a:prstClr val="black"/>
                </a:solidFill>
              </a:rPr>
              <a:t>Carlson Library</a:t>
            </a:r>
          </a:p>
          <a:p>
            <a:pPr algn="ctr">
              <a:defRPr/>
            </a:pPr>
            <a:r>
              <a:rPr lang="en-US" sz="1400" dirty="0">
                <a:solidFill>
                  <a:prstClr val="black"/>
                </a:solidFill>
              </a:rPr>
              <a:t>419.530.3948</a:t>
            </a:r>
          </a:p>
          <a:p>
            <a:pPr algn="ctr">
              <a:defRPr/>
            </a:pPr>
            <a:r>
              <a:rPr lang="en-US" sz="1400" dirty="0">
                <a:solidFill>
                  <a:prstClr val="black"/>
                </a:solidFill>
              </a:rPr>
              <a:t>john.napp@utoledo.edu</a:t>
            </a:r>
          </a:p>
          <a:p>
            <a:pPr algn="ctr">
              <a:defRPr/>
            </a:pPr>
            <a:endParaRPr lang="en-US" sz="1400" dirty="0">
              <a:solidFill>
                <a:prstClr val="black"/>
              </a:solidFill>
            </a:endParaRPr>
          </a:p>
          <a:p>
            <a:pPr>
              <a:defRPr/>
            </a:pPr>
            <a:endParaRPr lang="en-US" sz="1400" dirty="0">
              <a:solidFill>
                <a:prstClr val="black"/>
              </a:solidFill>
            </a:endParaRPr>
          </a:p>
        </p:txBody>
      </p:sp>
    </p:spTree>
    <p:extLst>
      <p:ext uri="{BB962C8B-B14F-4D97-AF65-F5344CB8AC3E}">
        <p14:creationId xmlns:p14="http://schemas.microsoft.com/office/powerpoint/2010/main" val="2904479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814" y="190558"/>
            <a:ext cx="10515600" cy="757093"/>
          </a:xfrm>
        </p:spPr>
        <p:txBody>
          <a:bodyPr/>
          <a:lstStyle/>
          <a:p>
            <a:r>
              <a:rPr lang="en-US" b="1" dirty="0"/>
              <a:t>How can we help with your research?</a:t>
            </a:r>
          </a:p>
        </p:txBody>
      </p:sp>
      <p:sp>
        <p:nvSpPr>
          <p:cNvPr id="3" name="Content Placeholder 2"/>
          <p:cNvSpPr>
            <a:spLocks noGrp="1"/>
          </p:cNvSpPr>
          <p:nvPr>
            <p:ph idx="1"/>
          </p:nvPr>
        </p:nvSpPr>
        <p:spPr>
          <a:xfrm>
            <a:off x="580506" y="1367701"/>
            <a:ext cx="11001894" cy="4939323"/>
          </a:xfrm>
        </p:spPr>
        <p:txBody>
          <a:bodyPr>
            <a:normAutofit/>
          </a:bodyPr>
          <a:lstStyle/>
          <a:p>
            <a:pPr marL="0" indent="0">
              <a:spcAft>
                <a:spcPts val="1200"/>
              </a:spcAft>
              <a:buNone/>
            </a:pPr>
            <a:r>
              <a:rPr lang="en-US" sz="3000" b="1" dirty="0"/>
              <a:t>EndNote Training/Proper Citation Formatting</a:t>
            </a:r>
          </a:p>
          <a:p>
            <a:pPr lvl="1">
              <a:spcAft>
                <a:spcPts val="1200"/>
              </a:spcAft>
            </a:pPr>
            <a:r>
              <a:rPr lang="en-US" sz="3000" dirty="0"/>
              <a:t>Typically lasts for 30-60 minutes.</a:t>
            </a:r>
          </a:p>
          <a:p>
            <a:pPr lvl="1">
              <a:spcAft>
                <a:spcPts val="1200"/>
              </a:spcAft>
            </a:pPr>
            <a:r>
              <a:rPr lang="en-US" sz="3000" dirty="0"/>
              <a:t>Makes citations for Posters, Presentations, and Articles easy…almost fun!</a:t>
            </a:r>
          </a:p>
          <a:p>
            <a:pPr lvl="1">
              <a:spcAft>
                <a:spcPts val="1200"/>
              </a:spcAft>
            </a:pPr>
            <a:endParaRPr lang="en-US" sz="3000" dirty="0"/>
          </a:p>
          <a:p>
            <a:pPr marL="0" indent="0">
              <a:spcAft>
                <a:spcPts val="1200"/>
              </a:spcAft>
              <a:buNone/>
            </a:pPr>
            <a:r>
              <a:rPr lang="en-US" sz="3000" b="1" dirty="0"/>
              <a:t>Literature Reviews</a:t>
            </a:r>
          </a:p>
          <a:p>
            <a:pPr lvl="1">
              <a:spcAft>
                <a:spcPts val="1200"/>
              </a:spcAft>
            </a:pPr>
            <a:r>
              <a:rPr lang="en-US" sz="3000" dirty="0"/>
              <a:t>48 hour or 2 Business Days turnaround time </a:t>
            </a:r>
          </a:p>
          <a:p>
            <a:pPr lvl="1">
              <a:spcAft>
                <a:spcPts val="1200"/>
              </a:spcAft>
            </a:pPr>
            <a:r>
              <a:rPr lang="en-US" sz="3000" dirty="0"/>
              <a:t>Please provide a brief description (1-2 sentences) and keywords!</a:t>
            </a:r>
          </a:p>
          <a:p>
            <a:pPr lvl="1"/>
            <a:endParaRPr lang="en-US" dirty="0"/>
          </a:p>
          <a:p>
            <a:pPr marL="457200" lvl="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5849" y="3190264"/>
            <a:ext cx="3776169" cy="1033951"/>
          </a:xfrm>
          <a:prstGeom prst="rect">
            <a:avLst/>
          </a:prstGeom>
        </p:spPr>
      </p:pic>
    </p:spTree>
    <p:extLst>
      <p:ext uri="{BB962C8B-B14F-4D97-AF65-F5344CB8AC3E}">
        <p14:creationId xmlns:p14="http://schemas.microsoft.com/office/powerpoint/2010/main" val="30391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706" y="393758"/>
            <a:ext cx="10515600" cy="757093"/>
          </a:xfrm>
        </p:spPr>
        <p:txBody>
          <a:bodyPr/>
          <a:lstStyle/>
          <a:p>
            <a:r>
              <a:rPr lang="en-US" b="1" dirty="0"/>
              <a:t>What else can we do for you?</a:t>
            </a:r>
          </a:p>
        </p:txBody>
      </p:sp>
      <p:sp>
        <p:nvSpPr>
          <p:cNvPr id="3" name="Content Placeholder 2"/>
          <p:cNvSpPr>
            <a:spLocks noGrp="1"/>
          </p:cNvSpPr>
          <p:nvPr>
            <p:ph idx="1"/>
          </p:nvPr>
        </p:nvSpPr>
        <p:spPr>
          <a:xfrm>
            <a:off x="783706" y="1511802"/>
            <a:ext cx="10515600" cy="3474414"/>
          </a:xfrm>
        </p:spPr>
        <p:txBody>
          <a:bodyPr>
            <a:normAutofit fontScale="92500" lnSpcReduction="20000"/>
          </a:bodyPr>
          <a:lstStyle/>
          <a:p>
            <a:pPr marL="0" indent="0">
              <a:spcAft>
                <a:spcPts val="1200"/>
              </a:spcAft>
              <a:buNone/>
            </a:pPr>
            <a:r>
              <a:rPr lang="en-US" sz="3000" b="1" dirty="0"/>
              <a:t>Interlibrary Loan </a:t>
            </a:r>
          </a:p>
          <a:p>
            <a:pPr lvl="1">
              <a:spcAft>
                <a:spcPts val="1200"/>
              </a:spcAft>
            </a:pPr>
            <a:r>
              <a:rPr lang="en-US" sz="3000" dirty="0"/>
              <a:t>Accessible here: </a:t>
            </a:r>
            <a:r>
              <a:rPr lang="en-US" sz="3000" dirty="0">
                <a:hlinkClick r:id="rId2"/>
              </a:rPr>
              <a:t>http://libguides.utoledo.edu/ill</a:t>
            </a:r>
            <a:r>
              <a:rPr lang="en-US" sz="3000" dirty="0"/>
              <a:t> </a:t>
            </a:r>
          </a:p>
          <a:p>
            <a:pPr lvl="1">
              <a:spcAft>
                <a:spcPts val="1200"/>
              </a:spcAft>
            </a:pPr>
            <a:r>
              <a:rPr lang="en-US" sz="3000" dirty="0"/>
              <a:t>Articles will be emailed to you within 24-48 hours.</a:t>
            </a:r>
          </a:p>
          <a:p>
            <a:pPr lvl="1">
              <a:spcAft>
                <a:spcPts val="1200"/>
              </a:spcAft>
            </a:pPr>
            <a:r>
              <a:rPr lang="en-US" sz="3000" dirty="0"/>
              <a:t>ILLIAD (system) passwords </a:t>
            </a:r>
            <a:r>
              <a:rPr lang="en-US" sz="3000" u="sng" dirty="0"/>
              <a:t>do</a:t>
            </a:r>
            <a:r>
              <a:rPr lang="en-US" sz="3000" dirty="0"/>
              <a:t> </a:t>
            </a:r>
            <a:r>
              <a:rPr lang="en-US" sz="3000" u="sng" dirty="0"/>
              <a:t>not</a:t>
            </a:r>
            <a:r>
              <a:rPr lang="en-US" sz="3000" dirty="0"/>
              <a:t> change with your UTAD passwords</a:t>
            </a:r>
          </a:p>
          <a:p>
            <a:pPr lvl="1">
              <a:spcAft>
                <a:spcPts val="1200"/>
              </a:spcAft>
            </a:pPr>
            <a:r>
              <a:rPr lang="en-US" sz="3000" dirty="0"/>
              <a:t>Email </a:t>
            </a:r>
            <a:r>
              <a:rPr lang="en-US" sz="3000" dirty="0">
                <a:hlinkClick r:id="rId3"/>
              </a:rPr>
              <a:t>mulfordreference@utoledo.edu</a:t>
            </a:r>
            <a:r>
              <a:rPr lang="en-US" sz="3000" dirty="0"/>
              <a:t> or your college liaison with questions.</a:t>
            </a:r>
          </a:p>
          <a:p>
            <a:pPr marL="457200" lvl="1" indent="0">
              <a:buNone/>
            </a:pPr>
            <a:endParaRPr lang="en-US" dirty="0"/>
          </a:p>
        </p:txBody>
      </p:sp>
    </p:spTree>
    <p:extLst>
      <p:ext uri="{BB962C8B-B14F-4D97-AF65-F5344CB8AC3E}">
        <p14:creationId xmlns:p14="http://schemas.microsoft.com/office/powerpoint/2010/main" val="1342716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53"/>
          </p:nvPr>
        </p:nvSpPr>
        <p:spPr/>
        <p:txBody>
          <a:bodyPr/>
          <a:lstStyle/>
          <a:p>
            <a:r>
              <a:rPr lang="en-US" dirty="0"/>
              <a:t>Detailed report of the symptoms, signs, diagnosis, treatment and follow up of an individual patient</a:t>
            </a:r>
          </a:p>
          <a:p>
            <a:r>
              <a:rPr lang="en-US" dirty="0"/>
              <a:t>Used to describe a novel/suggestive occurrence or to imply an input → output relationship so as to…</a:t>
            </a:r>
          </a:p>
          <a:p>
            <a:r>
              <a:rPr lang="en-US" dirty="0"/>
              <a:t>Provide a basis for further/expanded evaluation.</a:t>
            </a:r>
          </a:p>
        </p:txBody>
      </p:sp>
      <p:sp>
        <p:nvSpPr>
          <p:cNvPr id="6" name="Text Placeholder 5"/>
          <p:cNvSpPr>
            <a:spLocks noGrp="1"/>
          </p:cNvSpPr>
          <p:nvPr>
            <p:ph type="body" sz="quarter" idx="12"/>
          </p:nvPr>
        </p:nvSpPr>
        <p:spPr/>
        <p:txBody>
          <a:bodyPr/>
          <a:lstStyle/>
          <a:p>
            <a:r>
              <a:rPr lang="en-US" dirty="0"/>
              <a:t>Case Report</a:t>
            </a:r>
          </a:p>
        </p:txBody>
      </p:sp>
    </p:spTree>
    <p:extLst>
      <p:ext uri="{BB962C8B-B14F-4D97-AF65-F5344CB8AC3E}">
        <p14:creationId xmlns:p14="http://schemas.microsoft.com/office/powerpoint/2010/main" val="38700717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706" y="393758"/>
            <a:ext cx="10515600" cy="757093"/>
          </a:xfrm>
        </p:spPr>
        <p:txBody>
          <a:bodyPr/>
          <a:lstStyle/>
          <a:p>
            <a:r>
              <a:rPr lang="en-US" b="1" dirty="0"/>
              <a:t>What else can we do for you?</a:t>
            </a:r>
          </a:p>
        </p:txBody>
      </p:sp>
      <p:sp>
        <p:nvSpPr>
          <p:cNvPr id="3" name="Content Placeholder 2"/>
          <p:cNvSpPr>
            <a:spLocks noGrp="1"/>
          </p:cNvSpPr>
          <p:nvPr>
            <p:ph idx="1"/>
          </p:nvPr>
        </p:nvSpPr>
        <p:spPr>
          <a:xfrm>
            <a:off x="783706" y="1511801"/>
            <a:ext cx="10515600" cy="4545121"/>
          </a:xfrm>
        </p:spPr>
        <p:txBody>
          <a:bodyPr>
            <a:normAutofit/>
          </a:bodyPr>
          <a:lstStyle/>
          <a:p>
            <a:pPr marL="0" indent="0">
              <a:buNone/>
            </a:pPr>
            <a:r>
              <a:rPr lang="en-US" sz="3000" b="1" dirty="0"/>
              <a:t>Systematic Review Service</a:t>
            </a:r>
          </a:p>
          <a:p>
            <a:pPr marL="457200" lvl="1" indent="0">
              <a:buNone/>
            </a:pPr>
            <a:r>
              <a:rPr lang="en-US" sz="3000" dirty="0"/>
              <a:t>What is a Systematic Review?</a:t>
            </a:r>
          </a:p>
          <a:p>
            <a:pPr lvl="2"/>
            <a:r>
              <a:rPr lang="en-US" sz="3000" dirty="0"/>
              <a:t>Read about it here: </a:t>
            </a:r>
            <a:r>
              <a:rPr lang="en-US" sz="3000" dirty="0">
                <a:hlinkClick r:id="rId2"/>
              </a:rPr>
              <a:t>http://libguides.utoledo.edu/sysrev</a:t>
            </a:r>
            <a:r>
              <a:rPr lang="en-US" sz="3000" dirty="0"/>
              <a:t> </a:t>
            </a:r>
          </a:p>
          <a:p>
            <a:pPr marL="457200" lvl="1" indent="0">
              <a:buNone/>
            </a:pPr>
            <a:endParaRPr lang="en-US" sz="2000" dirty="0"/>
          </a:p>
          <a:p>
            <a:pPr marL="457200" lvl="1" indent="0">
              <a:buNone/>
            </a:pPr>
            <a:r>
              <a:rPr lang="en-US" sz="3000" dirty="0"/>
              <a:t>What is involved?</a:t>
            </a:r>
          </a:p>
          <a:p>
            <a:pPr lvl="2"/>
            <a:r>
              <a:rPr lang="en-US" sz="3000" dirty="0"/>
              <a:t>Plan for </a:t>
            </a:r>
            <a:r>
              <a:rPr lang="en-US" sz="3000" b="1" i="1" u="sng" dirty="0"/>
              <a:t>6 months</a:t>
            </a:r>
            <a:r>
              <a:rPr lang="en-US" sz="3000" b="1" i="1" dirty="0"/>
              <a:t> </a:t>
            </a:r>
            <a:r>
              <a:rPr lang="en-US" sz="3000" dirty="0"/>
              <a:t>minimum from start to finish</a:t>
            </a:r>
          </a:p>
          <a:p>
            <a:pPr lvl="2"/>
            <a:r>
              <a:rPr lang="en-US" sz="3000" dirty="0"/>
              <a:t>Develop a protocol and locate articles </a:t>
            </a:r>
          </a:p>
          <a:p>
            <a:pPr lvl="2"/>
            <a:r>
              <a:rPr lang="en-US" sz="3000" dirty="0"/>
              <a:t>Schedule a meeting with the Systematic Review Team to get an overview of the process</a:t>
            </a:r>
            <a:endParaRPr lang="en-US" dirty="0"/>
          </a:p>
          <a:p>
            <a:pPr marL="457200" lvl="1" indent="0">
              <a:buNone/>
            </a:pPr>
            <a:endParaRPr lang="en-US" dirty="0"/>
          </a:p>
        </p:txBody>
      </p:sp>
    </p:spTree>
    <p:extLst>
      <p:ext uri="{BB962C8B-B14F-4D97-AF65-F5344CB8AC3E}">
        <p14:creationId xmlns:p14="http://schemas.microsoft.com/office/powerpoint/2010/main" val="8142531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93192"/>
            <a:ext cx="10515600" cy="757093"/>
          </a:xfrm>
        </p:spPr>
        <p:txBody>
          <a:bodyPr/>
          <a:lstStyle/>
          <a:p>
            <a:r>
              <a:rPr lang="en-US" b="1" dirty="0"/>
              <a:t>What else can we do for you?</a:t>
            </a:r>
          </a:p>
        </p:txBody>
      </p:sp>
      <p:sp>
        <p:nvSpPr>
          <p:cNvPr id="3" name="Content Placeholder 2"/>
          <p:cNvSpPr>
            <a:spLocks noGrp="1"/>
          </p:cNvSpPr>
          <p:nvPr>
            <p:ph idx="1"/>
          </p:nvPr>
        </p:nvSpPr>
        <p:spPr>
          <a:xfrm>
            <a:off x="580506" y="1660293"/>
            <a:ext cx="11025340" cy="4810845"/>
          </a:xfrm>
        </p:spPr>
        <p:txBody>
          <a:bodyPr>
            <a:normAutofit fontScale="25000" lnSpcReduction="20000"/>
          </a:bodyPr>
          <a:lstStyle/>
          <a:p>
            <a:pPr marL="0" indent="0">
              <a:spcAft>
                <a:spcPts val="1800"/>
              </a:spcAft>
              <a:buNone/>
            </a:pPr>
            <a:r>
              <a:rPr lang="en-US" sz="12000" b="1" dirty="0"/>
              <a:t>Journal Selection for Manuscript Submission</a:t>
            </a:r>
          </a:p>
          <a:p>
            <a:pPr lvl="1" eaLnBrk="0" fontAlgn="base" hangingPunct="0">
              <a:lnSpc>
                <a:spcPct val="100000"/>
              </a:lnSpc>
              <a:spcBef>
                <a:spcPct val="0"/>
              </a:spcBef>
              <a:spcAft>
                <a:spcPts val="1800"/>
              </a:spcAft>
            </a:pPr>
            <a:r>
              <a:rPr lang="en-US" altLang="en-US" sz="12000" dirty="0">
                <a:ea typeface="Calibri" panose="020F0502020204030204" pitchFamily="34" charset="0"/>
                <a:cs typeface="Times New Roman" panose="02020603050405020304" pitchFamily="18" charset="0"/>
              </a:rPr>
              <a:t>Instructions to Authors: </a:t>
            </a:r>
            <a:r>
              <a:rPr lang="en-US" altLang="en-US" sz="12000" dirty="0">
                <a:ea typeface="Calibri" panose="020F0502020204030204" pitchFamily="34" charset="0"/>
                <a:cs typeface="Times New Roman" panose="02020603050405020304" pitchFamily="18" charset="0"/>
                <a:hlinkClick r:id="rId2"/>
              </a:rPr>
              <a:t>http://mulford.utoledo.edu/instr</a:t>
            </a:r>
            <a:r>
              <a:rPr lang="en-US" altLang="en-US" sz="12000" dirty="0">
                <a:ea typeface="Calibri" panose="020F0502020204030204" pitchFamily="34" charset="0"/>
                <a:cs typeface="Times New Roman" panose="02020603050405020304" pitchFamily="18" charset="0"/>
              </a:rPr>
              <a:t> </a:t>
            </a:r>
          </a:p>
          <a:p>
            <a:pPr lvl="1" eaLnBrk="0" fontAlgn="base" hangingPunct="0">
              <a:lnSpc>
                <a:spcPct val="100000"/>
              </a:lnSpc>
              <a:spcBef>
                <a:spcPct val="0"/>
              </a:spcBef>
              <a:spcAft>
                <a:spcPts val="1800"/>
              </a:spcAft>
            </a:pPr>
            <a:r>
              <a:rPr lang="en-US" altLang="en-US" sz="12000" dirty="0">
                <a:ea typeface="Calibri" panose="020F0502020204030204" pitchFamily="34" charset="0"/>
                <a:cs typeface="Times New Roman" panose="02020603050405020304" pitchFamily="18" charset="0"/>
              </a:rPr>
              <a:t>Elsevier® Journal Finder: </a:t>
            </a:r>
            <a:r>
              <a:rPr lang="en-US" altLang="en-US" sz="12000" dirty="0">
                <a:ea typeface="Calibri" panose="020F0502020204030204" pitchFamily="34" charset="0"/>
                <a:cs typeface="Times New Roman" panose="02020603050405020304" pitchFamily="18" charset="0"/>
                <a:hlinkClick r:id="rId3"/>
              </a:rPr>
              <a:t>https://journalfinder.elsevier.com/</a:t>
            </a:r>
            <a:endParaRPr lang="en-US" altLang="en-US" sz="12000" dirty="0">
              <a:ea typeface="Calibri" panose="020F0502020204030204" pitchFamily="34" charset="0"/>
              <a:cs typeface="Times New Roman" panose="02020603050405020304" pitchFamily="18" charset="0"/>
            </a:endParaRPr>
          </a:p>
          <a:p>
            <a:pPr lvl="1" eaLnBrk="0" fontAlgn="base" hangingPunct="0">
              <a:lnSpc>
                <a:spcPct val="100000"/>
              </a:lnSpc>
              <a:spcBef>
                <a:spcPct val="0"/>
              </a:spcBef>
              <a:spcAft>
                <a:spcPts val="1800"/>
              </a:spcAft>
            </a:pPr>
            <a:r>
              <a:rPr lang="en-US" altLang="en-US" sz="12000" dirty="0">
                <a:ea typeface="Calibri" panose="020F0502020204030204" pitchFamily="34" charset="0"/>
                <a:cs typeface="Times New Roman" panose="02020603050405020304" pitchFamily="18" charset="0"/>
              </a:rPr>
              <a:t>Springer: </a:t>
            </a:r>
            <a:r>
              <a:rPr lang="en-US" altLang="en-US" sz="12000" dirty="0">
                <a:ea typeface="Calibri" panose="020F0502020204030204" pitchFamily="34" charset="0"/>
                <a:cs typeface="Times New Roman" panose="02020603050405020304" pitchFamily="18" charset="0"/>
                <a:hlinkClick r:id="rId4"/>
              </a:rPr>
              <a:t>https://journalsuggester.springer.com/</a:t>
            </a:r>
            <a:endParaRPr lang="en-US" altLang="en-US" sz="12000" dirty="0">
              <a:ea typeface="Calibri" panose="020F0502020204030204" pitchFamily="34" charset="0"/>
              <a:cs typeface="Times New Roman" panose="02020603050405020304" pitchFamily="18" charset="0"/>
            </a:endParaRPr>
          </a:p>
          <a:p>
            <a:pPr lvl="1" eaLnBrk="0" fontAlgn="base" hangingPunct="0">
              <a:lnSpc>
                <a:spcPct val="100000"/>
              </a:lnSpc>
              <a:spcBef>
                <a:spcPct val="0"/>
              </a:spcBef>
              <a:spcAft>
                <a:spcPts val="1800"/>
              </a:spcAft>
            </a:pPr>
            <a:r>
              <a:rPr lang="en-US" altLang="en-US" sz="12000" dirty="0">
                <a:ea typeface="Calibri" panose="020F0502020204030204" pitchFamily="34" charset="0"/>
                <a:cs typeface="Times New Roman" panose="02020603050405020304" pitchFamily="18" charset="0"/>
              </a:rPr>
              <a:t>Journal Citation Reports: </a:t>
            </a:r>
            <a:r>
              <a:rPr lang="en-US" altLang="en-US" sz="12000" dirty="0">
                <a:ea typeface="Calibri" panose="020F0502020204030204" pitchFamily="34" charset="0"/>
                <a:cs typeface="Times New Roman" panose="02020603050405020304" pitchFamily="18" charset="0"/>
                <a:hlinkClick r:id="rId5"/>
              </a:rPr>
              <a:t>https://0-jcr.incites.thomsonreuters.com.carlson.utoledo.edu/</a:t>
            </a:r>
            <a:r>
              <a:rPr lang="en-US" altLang="en-US" sz="12000" dirty="0">
                <a:ea typeface="Calibri" panose="020F0502020204030204" pitchFamily="34" charset="0"/>
                <a:cs typeface="Times New Roman" panose="02020603050405020304" pitchFamily="18" charset="0"/>
              </a:rPr>
              <a:t> </a:t>
            </a:r>
          </a:p>
          <a:p>
            <a:pPr lvl="1" eaLnBrk="0" fontAlgn="base" hangingPunct="0">
              <a:lnSpc>
                <a:spcPct val="100000"/>
              </a:lnSpc>
              <a:spcBef>
                <a:spcPct val="0"/>
              </a:spcBef>
              <a:spcAft>
                <a:spcPts val="1800"/>
              </a:spcAft>
            </a:pPr>
            <a:r>
              <a:rPr lang="en-US" altLang="en-US" sz="12000" dirty="0">
                <a:ea typeface="Calibri" panose="020F0502020204030204" pitchFamily="34" charset="0"/>
                <a:cs typeface="Times New Roman" panose="02020603050405020304" pitchFamily="18" charset="0"/>
              </a:rPr>
              <a:t>Ulrich's Web: </a:t>
            </a:r>
            <a:r>
              <a:rPr lang="en-US" altLang="en-US" sz="12000" dirty="0">
                <a:ea typeface="Calibri" panose="020F0502020204030204" pitchFamily="34" charset="0"/>
                <a:cs typeface="Times New Roman" panose="02020603050405020304" pitchFamily="18" charset="0"/>
                <a:hlinkClick r:id="rId6"/>
              </a:rPr>
              <a:t>https://ulrichsweb.serialssolutions.com/</a:t>
            </a:r>
            <a:r>
              <a:rPr lang="en-US" altLang="en-US" sz="12000" dirty="0">
                <a:ea typeface="Calibri" panose="020F0502020204030204" pitchFamily="34" charset="0"/>
                <a:cs typeface="Times New Roman" panose="02020603050405020304" pitchFamily="18" charset="0"/>
              </a:rPr>
              <a:t> </a:t>
            </a:r>
          </a:p>
          <a:p>
            <a:pPr lvl="1" eaLnBrk="0" fontAlgn="base" hangingPunct="0">
              <a:lnSpc>
                <a:spcPct val="100000"/>
              </a:lnSpc>
              <a:spcBef>
                <a:spcPct val="0"/>
              </a:spcBef>
              <a:spcAft>
                <a:spcPts val="1800"/>
              </a:spcAft>
            </a:pPr>
            <a:r>
              <a:rPr lang="en-US" altLang="en-US" sz="12000" u="sng" dirty="0">
                <a:ea typeface="Calibri" panose="020F0502020204030204" pitchFamily="34" charset="0"/>
                <a:cs typeface="Times New Roman" panose="02020603050405020304" pitchFamily="18" charset="0"/>
              </a:rPr>
              <a:t>J</a:t>
            </a:r>
            <a:r>
              <a:rPr lang="en-US" altLang="en-US" sz="12000" dirty="0">
                <a:ea typeface="Calibri" panose="020F0502020204030204" pitchFamily="34" charset="0"/>
                <a:cs typeface="Times New Roman" panose="02020603050405020304" pitchFamily="18" charset="0"/>
              </a:rPr>
              <a:t>ournal </a:t>
            </a:r>
            <a:r>
              <a:rPr lang="en-US" altLang="en-US" sz="12000" u="sng" dirty="0">
                <a:ea typeface="Calibri" panose="020F0502020204030204" pitchFamily="34" charset="0"/>
                <a:cs typeface="Times New Roman" panose="02020603050405020304" pitchFamily="18" charset="0"/>
              </a:rPr>
              <a:t>A</a:t>
            </a:r>
            <a:r>
              <a:rPr lang="en-US" altLang="en-US" sz="12000" dirty="0">
                <a:ea typeface="Calibri" panose="020F0502020204030204" pitchFamily="34" charset="0"/>
                <a:cs typeface="Times New Roman" panose="02020603050405020304" pitchFamily="18" charset="0"/>
              </a:rPr>
              <a:t>uthor </a:t>
            </a:r>
            <a:r>
              <a:rPr lang="en-US" altLang="en-US" sz="12000" u="sng" dirty="0">
                <a:ea typeface="Calibri" panose="020F0502020204030204" pitchFamily="34" charset="0"/>
                <a:cs typeface="Times New Roman" panose="02020603050405020304" pitchFamily="18" charset="0"/>
              </a:rPr>
              <a:t>N</a:t>
            </a:r>
            <a:r>
              <a:rPr lang="en-US" altLang="en-US" sz="12000" dirty="0">
                <a:ea typeface="Calibri" panose="020F0502020204030204" pitchFamily="34" charset="0"/>
                <a:cs typeface="Times New Roman" panose="02020603050405020304" pitchFamily="18" charset="0"/>
              </a:rPr>
              <a:t>ame </a:t>
            </a:r>
            <a:r>
              <a:rPr lang="en-US" altLang="en-US" sz="12000" u="sng" dirty="0">
                <a:ea typeface="Calibri" panose="020F0502020204030204" pitchFamily="34" charset="0"/>
                <a:cs typeface="Times New Roman" panose="02020603050405020304" pitchFamily="18" charset="0"/>
              </a:rPr>
              <a:t>E</a:t>
            </a:r>
            <a:r>
              <a:rPr lang="en-US" altLang="en-US" sz="12000" dirty="0">
                <a:ea typeface="Calibri" panose="020F0502020204030204" pitchFamily="34" charset="0"/>
                <a:cs typeface="Times New Roman" panose="02020603050405020304" pitchFamily="18" charset="0"/>
              </a:rPr>
              <a:t>stimator: </a:t>
            </a:r>
            <a:r>
              <a:rPr lang="en-US" altLang="en-US" sz="12000" dirty="0">
                <a:ea typeface="Calibri" panose="020F0502020204030204" pitchFamily="34" charset="0"/>
                <a:cs typeface="Times New Roman" panose="02020603050405020304" pitchFamily="18" charset="0"/>
                <a:hlinkClick r:id="rId7"/>
              </a:rPr>
              <a:t>http://jane.biosemantics.org/</a:t>
            </a:r>
            <a:r>
              <a:rPr lang="en-US" altLang="en-US" sz="12000" dirty="0">
                <a:ea typeface="Calibri" panose="020F0502020204030204" pitchFamily="34" charset="0"/>
                <a:cs typeface="Times New Roman" panose="02020603050405020304" pitchFamily="18" charset="0"/>
              </a:rPr>
              <a:t> </a:t>
            </a:r>
            <a:endParaRPr lang="en-US" altLang="en-US" sz="12000" dirty="0"/>
          </a:p>
          <a:p>
            <a:pPr marL="0" indent="0">
              <a:buNone/>
            </a:pPr>
            <a:endParaRPr lang="en-US" sz="12000" b="1" dirty="0"/>
          </a:p>
          <a:p>
            <a:pPr marL="457200" lvl="1" indent="0">
              <a:buNone/>
            </a:pPr>
            <a:r>
              <a:rPr lang="en-US" sz="3000" dirty="0"/>
              <a:t> </a:t>
            </a:r>
          </a:p>
          <a:p>
            <a:pPr marL="457200" lvl="1" indent="0">
              <a:buNone/>
            </a:pPr>
            <a:endParaRPr lang="en-US" sz="2000"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36116768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51"/>
          </p:nvPr>
        </p:nvSpPr>
        <p:spPr/>
        <p:txBody>
          <a:bodyPr/>
          <a:lstStyle/>
          <a:p>
            <a:r>
              <a:rPr lang="en-US" dirty="0"/>
              <a:t>Statistical Support</a:t>
            </a:r>
          </a:p>
        </p:txBody>
      </p:sp>
      <p:sp>
        <p:nvSpPr>
          <p:cNvPr id="5" name="Text Placeholder 4"/>
          <p:cNvSpPr>
            <a:spLocks noGrp="1"/>
          </p:cNvSpPr>
          <p:nvPr>
            <p:ph type="body" sz="quarter" idx="54"/>
          </p:nvPr>
        </p:nvSpPr>
        <p:spPr>
          <a:xfrm>
            <a:off x="1263326" y="3392099"/>
            <a:ext cx="10039104" cy="557819"/>
          </a:xfrm>
        </p:spPr>
        <p:txBody>
          <a:bodyPr/>
          <a:lstStyle/>
          <a:p>
            <a:r>
              <a:rPr lang="en-US" dirty="0"/>
              <a:t>Tian Chen, Ph.D.</a:t>
            </a:r>
          </a:p>
        </p:txBody>
      </p:sp>
    </p:spTree>
    <p:extLst>
      <p:ext uri="{BB962C8B-B14F-4D97-AF65-F5344CB8AC3E}">
        <p14:creationId xmlns:p14="http://schemas.microsoft.com/office/powerpoint/2010/main" val="15468800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53"/>
          </p:nvPr>
        </p:nvSpPr>
        <p:spPr/>
        <p:txBody>
          <a:bodyPr/>
          <a:lstStyle/>
          <a:p>
            <a:r>
              <a:rPr lang="en-US" dirty="0"/>
              <a:t>Two components: </a:t>
            </a:r>
          </a:p>
          <a:p>
            <a:pPr lvl="1"/>
            <a:r>
              <a:rPr lang="en-US" sz="2200" dirty="0"/>
              <a:t>Analysis Plan: sample size justification and methods description</a:t>
            </a:r>
          </a:p>
          <a:p>
            <a:pPr lvl="1"/>
            <a:r>
              <a:rPr lang="en-US" sz="2200" dirty="0"/>
              <a:t>Results: Descriptive</a:t>
            </a:r>
          </a:p>
          <a:p>
            <a:pPr marL="1257300" lvl="2" indent="-342900">
              <a:buFont typeface="Arial" panose="020B0604020202020204" pitchFamily="34" charset="0"/>
              <a:buChar char="•"/>
            </a:pPr>
            <a:r>
              <a:rPr lang="en-US" sz="2200" dirty="0"/>
              <a:t>Descriptive statistics</a:t>
            </a:r>
          </a:p>
          <a:p>
            <a:pPr marL="1257300" lvl="2" indent="-342900">
              <a:buFont typeface="Arial" panose="020B0604020202020204" pitchFamily="34" charset="0"/>
              <a:buChar char="•"/>
            </a:pPr>
            <a:r>
              <a:rPr lang="en-US" sz="2200" dirty="0"/>
              <a:t>Analytical results</a:t>
            </a:r>
          </a:p>
        </p:txBody>
      </p:sp>
      <p:sp>
        <p:nvSpPr>
          <p:cNvPr id="6" name="Text Placeholder 5"/>
          <p:cNvSpPr>
            <a:spLocks noGrp="1"/>
          </p:cNvSpPr>
          <p:nvPr>
            <p:ph type="body" sz="quarter" idx="12"/>
          </p:nvPr>
        </p:nvSpPr>
        <p:spPr/>
        <p:txBody>
          <a:bodyPr/>
          <a:lstStyle/>
          <a:p>
            <a:r>
              <a:rPr lang="en-US" dirty="0"/>
              <a:t>Statistical Analysis</a:t>
            </a:r>
          </a:p>
        </p:txBody>
      </p:sp>
    </p:spTree>
    <p:extLst>
      <p:ext uri="{BB962C8B-B14F-4D97-AF65-F5344CB8AC3E}">
        <p14:creationId xmlns:p14="http://schemas.microsoft.com/office/powerpoint/2010/main" val="15183253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53"/>
          </p:nvPr>
        </p:nvSpPr>
        <p:spPr/>
        <p:txBody>
          <a:bodyPr/>
          <a:lstStyle/>
          <a:p>
            <a:r>
              <a:rPr lang="en-US" dirty="0"/>
              <a:t>Power analysis and sample size calculation </a:t>
            </a:r>
          </a:p>
        </p:txBody>
      </p:sp>
      <p:sp>
        <p:nvSpPr>
          <p:cNvPr id="3" name="Text Placeholder 2"/>
          <p:cNvSpPr>
            <a:spLocks noGrp="1"/>
          </p:cNvSpPr>
          <p:nvPr>
            <p:ph type="body" sz="quarter" idx="12"/>
          </p:nvPr>
        </p:nvSpPr>
        <p:spPr/>
        <p:txBody>
          <a:bodyPr/>
          <a:lstStyle/>
          <a:p>
            <a:r>
              <a:rPr lang="en-US" dirty="0"/>
              <a:t>Analysis Plan: Sample Size</a:t>
            </a:r>
          </a:p>
        </p:txBody>
      </p:sp>
      <p:graphicFrame>
        <p:nvGraphicFramePr>
          <p:cNvPr id="6" name="Diagram 5"/>
          <p:cNvGraphicFramePr/>
          <p:nvPr>
            <p:extLst/>
          </p:nvPr>
        </p:nvGraphicFramePr>
        <p:xfrm>
          <a:off x="739303" y="2615497"/>
          <a:ext cx="7498293" cy="3491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ular Callout 6"/>
          <p:cNvSpPr/>
          <p:nvPr/>
        </p:nvSpPr>
        <p:spPr>
          <a:xfrm>
            <a:off x="8521266" y="1934309"/>
            <a:ext cx="3622430" cy="3513152"/>
          </a:xfrm>
          <a:prstGeom prst="wedgeRectCallout">
            <a:avLst>
              <a:gd name="adj1" fmla="val -60882"/>
              <a:gd name="adj2" fmla="val 28654"/>
            </a:avLst>
          </a:prstGeom>
          <a:solidFill>
            <a:srgbClr val="94B6D2"/>
          </a:solidFill>
          <a:ln w="19050" cap="flat" cmpd="sng" algn="ctr">
            <a:solidFill>
              <a:srgbClr val="94B6D2">
                <a:shade val="50000"/>
              </a:srgbClr>
            </a:solidFill>
            <a:prstDash val="solid"/>
          </a:ln>
          <a:effectLst/>
        </p:spPr>
        <p:txBody>
          <a:bodyPr rtlCol="0" anchor="ctr"/>
          <a:lstStyle/>
          <a:p>
            <a:pPr marL="285750" indent="-285750">
              <a:buFont typeface="Arial" panose="020B0604020202020204" pitchFamily="34" charset="0"/>
              <a:buChar char="•"/>
              <a:defRPr/>
            </a:pPr>
            <a:r>
              <a:rPr lang="en-US" sz="2400" kern="0" dirty="0">
                <a:solidFill>
                  <a:prstClr val="white"/>
                </a:solidFill>
                <a:latin typeface="Tw Cen MT"/>
              </a:rPr>
              <a:t>ES is the magnitude of the difference one wants to detect</a:t>
            </a:r>
          </a:p>
          <a:p>
            <a:pPr marL="285750" indent="-285750">
              <a:buFont typeface="Arial" panose="020B0604020202020204" pitchFamily="34" charset="0"/>
              <a:buChar char="•"/>
              <a:defRPr/>
            </a:pPr>
            <a:r>
              <a:rPr lang="en-US" sz="2400" kern="0" dirty="0">
                <a:solidFill>
                  <a:prstClr val="white"/>
                </a:solidFill>
                <a:latin typeface="Tw Cen MT"/>
              </a:rPr>
              <a:t>It is the difference regarded as scientifically meaningful and important. </a:t>
            </a:r>
          </a:p>
          <a:p>
            <a:pPr marL="285750" indent="-285750">
              <a:buFont typeface="Arial" panose="020B0604020202020204" pitchFamily="34" charset="0"/>
              <a:buChar char="•"/>
              <a:defRPr/>
            </a:pPr>
            <a:r>
              <a:rPr lang="en-US" sz="2400" kern="0" dirty="0">
                <a:solidFill>
                  <a:prstClr val="white"/>
                </a:solidFill>
                <a:latin typeface="Tw Cen MT"/>
              </a:rPr>
              <a:t>The larger ES, the smaller sample size is required. </a:t>
            </a:r>
          </a:p>
        </p:txBody>
      </p:sp>
    </p:spTree>
    <p:extLst>
      <p:ext uri="{BB962C8B-B14F-4D97-AF65-F5344CB8AC3E}">
        <p14:creationId xmlns:p14="http://schemas.microsoft.com/office/powerpoint/2010/main" val="25094433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53"/>
          </p:nvPr>
        </p:nvSpPr>
        <p:spPr/>
        <p:txBody>
          <a:bodyPr/>
          <a:lstStyle/>
          <a:p>
            <a:r>
              <a:rPr lang="en-US" dirty="0"/>
              <a:t>Power analysis and sample size calculation </a:t>
            </a:r>
          </a:p>
        </p:txBody>
      </p:sp>
      <p:sp>
        <p:nvSpPr>
          <p:cNvPr id="3" name="Text Placeholder 2"/>
          <p:cNvSpPr>
            <a:spLocks noGrp="1"/>
          </p:cNvSpPr>
          <p:nvPr>
            <p:ph type="body" sz="quarter" idx="12"/>
          </p:nvPr>
        </p:nvSpPr>
        <p:spPr/>
        <p:txBody>
          <a:bodyPr/>
          <a:lstStyle/>
          <a:p>
            <a:r>
              <a:rPr lang="en-US" dirty="0"/>
              <a:t>Analysis Plan: Sample Size</a:t>
            </a:r>
          </a:p>
        </p:txBody>
      </p:sp>
      <p:graphicFrame>
        <p:nvGraphicFramePr>
          <p:cNvPr id="4" name="Diagram 3"/>
          <p:cNvGraphicFramePr/>
          <p:nvPr>
            <p:extLst/>
          </p:nvPr>
        </p:nvGraphicFramePr>
        <p:xfrm>
          <a:off x="252928" y="2604614"/>
          <a:ext cx="7498293" cy="3491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ular Callout 4"/>
          <p:cNvSpPr/>
          <p:nvPr/>
        </p:nvSpPr>
        <p:spPr>
          <a:xfrm>
            <a:off x="7952623" y="2604613"/>
            <a:ext cx="4169919" cy="3699471"/>
          </a:xfrm>
          <a:prstGeom prst="wedgeRectCallout">
            <a:avLst>
              <a:gd name="adj1" fmla="val -57581"/>
              <a:gd name="adj2" fmla="val 10753"/>
            </a:avLst>
          </a:prstGeom>
          <a:solidFill>
            <a:srgbClr val="94B6D2"/>
          </a:solidFill>
          <a:ln w="19050" cap="flat" cmpd="sng" algn="ctr">
            <a:solidFill>
              <a:srgbClr val="94B6D2">
                <a:shade val="50000"/>
              </a:srgbClr>
            </a:solidFill>
            <a:prstDash val="solid"/>
          </a:ln>
          <a:effectLst/>
        </p:spPr>
        <p:txBody>
          <a:bodyPr rtlCol="0" anchor="ctr"/>
          <a:lstStyle/>
          <a:p>
            <a:pPr marL="285750" indent="-285750">
              <a:buFont typeface="Arial" panose="020B0604020202020204" pitchFamily="34" charset="0"/>
              <a:buChar char="•"/>
              <a:defRPr/>
            </a:pPr>
            <a:r>
              <a:rPr lang="en-US" sz="2400" kern="0" dirty="0">
                <a:solidFill>
                  <a:prstClr val="white"/>
                </a:solidFill>
                <a:latin typeface="Tw Cen MT"/>
              </a:rPr>
              <a:t>The selection of ES:</a:t>
            </a:r>
          </a:p>
          <a:p>
            <a:pPr marL="742950" lvl="1" indent="-285750">
              <a:buFont typeface="Arial" panose="020B0604020202020204" pitchFamily="34" charset="0"/>
              <a:buChar char="•"/>
              <a:defRPr/>
            </a:pPr>
            <a:r>
              <a:rPr lang="en-US" sz="2400" kern="0" dirty="0">
                <a:solidFill>
                  <a:prstClr val="white"/>
                </a:solidFill>
                <a:latin typeface="Tw Cen MT"/>
              </a:rPr>
              <a:t>Scientific knowledge of the investigator</a:t>
            </a:r>
          </a:p>
          <a:p>
            <a:pPr marL="742950" lvl="1" indent="-285750">
              <a:buFont typeface="Arial" panose="020B0604020202020204" pitchFamily="34" charset="0"/>
              <a:buChar char="•"/>
              <a:defRPr/>
            </a:pPr>
            <a:r>
              <a:rPr lang="en-US" sz="2400" kern="0" dirty="0">
                <a:solidFill>
                  <a:prstClr val="white"/>
                </a:solidFill>
                <a:latin typeface="Tw Cen MT"/>
              </a:rPr>
              <a:t>From prior studies to make an informed guess. </a:t>
            </a:r>
          </a:p>
          <a:p>
            <a:pPr marL="742950" lvl="1" indent="-285750">
              <a:buFont typeface="Arial" panose="020B0604020202020204" pitchFamily="34" charset="0"/>
              <a:buChar char="•"/>
              <a:defRPr/>
            </a:pPr>
            <a:r>
              <a:rPr lang="en-US" sz="2400" kern="0" dirty="0">
                <a:solidFill>
                  <a:prstClr val="white"/>
                </a:solidFill>
                <a:latin typeface="Tw Cen MT"/>
              </a:rPr>
              <a:t>Choose the smallest effect size in one’s opinion that would be scientifically meaningful</a:t>
            </a:r>
          </a:p>
          <a:p>
            <a:pPr marL="742950" lvl="1" indent="-285750">
              <a:buFont typeface="Arial" panose="020B0604020202020204" pitchFamily="34" charset="0"/>
              <a:buChar char="•"/>
              <a:defRPr/>
            </a:pPr>
            <a:endParaRPr lang="en-US" sz="2400" kern="0" dirty="0">
              <a:solidFill>
                <a:sysClr val="windowText" lastClr="000000"/>
              </a:solidFill>
              <a:latin typeface="Tw Cen MT"/>
            </a:endParaRPr>
          </a:p>
        </p:txBody>
      </p:sp>
    </p:spTree>
    <p:extLst>
      <p:ext uri="{BB962C8B-B14F-4D97-AF65-F5344CB8AC3E}">
        <p14:creationId xmlns:p14="http://schemas.microsoft.com/office/powerpoint/2010/main" val="3578932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53"/>
          </p:nvPr>
        </p:nvSpPr>
        <p:spPr/>
        <p:txBody>
          <a:bodyPr/>
          <a:lstStyle/>
          <a:p>
            <a:r>
              <a:rPr lang="en-US" dirty="0"/>
              <a:t>Power analysis and sample size calculation </a:t>
            </a:r>
          </a:p>
        </p:txBody>
      </p:sp>
      <p:sp>
        <p:nvSpPr>
          <p:cNvPr id="3" name="Text Placeholder 2"/>
          <p:cNvSpPr>
            <a:spLocks noGrp="1"/>
          </p:cNvSpPr>
          <p:nvPr>
            <p:ph type="body" sz="quarter" idx="12"/>
          </p:nvPr>
        </p:nvSpPr>
        <p:spPr/>
        <p:txBody>
          <a:bodyPr/>
          <a:lstStyle/>
          <a:p>
            <a:r>
              <a:rPr lang="en-US" dirty="0"/>
              <a:t>Analysis Plan: Sample Size</a:t>
            </a:r>
          </a:p>
        </p:txBody>
      </p:sp>
      <p:graphicFrame>
        <p:nvGraphicFramePr>
          <p:cNvPr id="4" name="Diagram 3"/>
          <p:cNvGraphicFramePr/>
          <p:nvPr>
            <p:extLst/>
          </p:nvPr>
        </p:nvGraphicFramePr>
        <p:xfrm>
          <a:off x="48640" y="2555974"/>
          <a:ext cx="7498293" cy="3491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ular Callout 4"/>
          <p:cNvSpPr/>
          <p:nvPr/>
        </p:nvSpPr>
        <p:spPr>
          <a:xfrm>
            <a:off x="7606118" y="1303422"/>
            <a:ext cx="4540738" cy="5505937"/>
          </a:xfrm>
          <a:prstGeom prst="wedgeRectCallout">
            <a:avLst>
              <a:gd name="adj1" fmla="val -55198"/>
              <a:gd name="adj2" fmla="val 32194"/>
            </a:avLst>
          </a:prstGeom>
          <a:solidFill>
            <a:srgbClr val="94B6D2"/>
          </a:solidFill>
          <a:ln w="19050" cap="flat" cmpd="sng" algn="ctr">
            <a:solidFill>
              <a:srgbClr val="94B6D2">
                <a:shade val="50000"/>
              </a:srgbClr>
            </a:solidFill>
            <a:prstDash val="solid"/>
          </a:ln>
          <a:effectLst/>
        </p:spPr>
        <p:txBody>
          <a:bodyPr rtlCol="0" anchor="ctr"/>
          <a:lstStyle/>
          <a:p>
            <a:pPr marL="742950" lvl="1" indent="-285750">
              <a:buFont typeface="Arial" panose="020B0604020202020204" pitchFamily="34" charset="0"/>
              <a:buChar char="•"/>
              <a:defRPr/>
            </a:pPr>
            <a:r>
              <a:rPr lang="en-US" altLang="zh-CN" sz="2400" kern="0" dirty="0">
                <a:solidFill>
                  <a:prstClr val="white"/>
                </a:solidFill>
                <a:latin typeface="Tw Cen MT"/>
              </a:rPr>
              <a:t>The greater the variability of the outcome variable, the larger the sample size required to attain a given power at the chosen level of significance. </a:t>
            </a:r>
          </a:p>
          <a:p>
            <a:pPr marL="742950" lvl="1" indent="-285750">
              <a:buFont typeface="Arial" panose="020B0604020202020204" pitchFamily="34" charset="0"/>
              <a:buChar char="•"/>
              <a:defRPr/>
            </a:pPr>
            <a:r>
              <a:rPr lang="en-US" sz="2400" kern="0" dirty="0">
                <a:solidFill>
                  <a:prstClr val="white"/>
                </a:solidFill>
                <a:latin typeface="Tw Cen MT"/>
              </a:rPr>
              <a:t>SD is not exactly known: </a:t>
            </a:r>
          </a:p>
          <a:p>
            <a:pPr marL="1200150" lvl="2" indent="-285750">
              <a:buFont typeface="Arial" panose="020B0604020202020204" pitchFamily="34" charset="0"/>
              <a:buChar char="•"/>
              <a:defRPr/>
            </a:pPr>
            <a:r>
              <a:rPr lang="en-US" sz="2400" kern="0" dirty="0">
                <a:solidFill>
                  <a:prstClr val="white"/>
                </a:solidFill>
                <a:latin typeface="Tw Cen MT"/>
              </a:rPr>
              <a:t>Look into literature</a:t>
            </a:r>
          </a:p>
          <a:p>
            <a:pPr marL="1200150" lvl="2" indent="-285750">
              <a:buFont typeface="Arial" panose="020B0604020202020204" pitchFamily="34" charset="0"/>
              <a:buChar char="•"/>
              <a:defRPr/>
            </a:pPr>
            <a:r>
              <a:rPr lang="en-US" sz="2400" kern="0" dirty="0">
                <a:solidFill>
                  <a:prstClr val="white"/>
                </a:solidFill>
                <a:latin typeface="Tw Cen MT"/>
              </a:rPr>
              <a:t>Pilot study</a:t>
            </a:r>
          </a:p>
          <a:p>
            <a:pPr marL="742950" lvl="1" indent="-285750">
              <a:buFont typeface="Arial" panose="020B0604020202020204" pitchFamily="34" charset="0"/>
              <a:buChar char="•"/>
              <a:defRPr/>
            </a:pPr>
            <a:r>
              <a:rPr lang="en-US" altLang="zh-CN" sz="2400" kern="0" dirty="0">
                <a:solidFill>
                  <a:prstClr val="white"/>
                </a:solidFill>
                <a:latin typeface="Tw Cen MT"/>
              </a:rPr>
              <a:t>Don’t confuse SD with SE: SE involves sample size n</a:t>
            </a:r>
          </a:p>
          <a:p>
            <a:pPr marL="742950" lvl="1" indent="-285750">
              <a:buFont typeface="Arial" panose="020B0604020202020204" pitchFamily="34" charset="0"/>
              <a:buChar char="•"/>
              <a:defRPr/>
            </a:pPr>
            <a:endParaRPr lang="en-US" sz="2400" kern="0" dirty="0">
              <a:solidFill>
                <a:sysClr val="windowText" lastClr="000000"/>
              </a:solidFill>
              <a:latin typeface="Tw Cen MT"/>
            </a:endParaRPr>
          </a:p>
        </p:txBody>
      </p:sp>
      <p:pic>
        <p:nvPicPr>
          <p:cNvPr id="6" name="Picture 2"/>
          <p:cNvPicPr>
            <a:picLocks noChangeAspect="1" noChangeArrowheads="1"/>
          </p:cNvPicPr>
          <p:nvPr/>
        </p:nvPicPr>
        <p:blipFill>
          <a:blip r:embed="rId7" cstate="print"/>
          <a:srcRect/>
          <a:stretch>
            <a:fillRect/>
          </a:stretch>
        </p:blipFill>
        <p:spPr bwMode="auto">
          <a:xfrm>
            <a:off x="8688355" y="5939746"/>
            <a:ext cx="2376264" cy="727233"/>
          </a:xfrm>
          <a:prstGeom prst="rect">
            <a:avLst/>
          </a:prstGeom>
          <a:noFill/>
          <a:ln w="9525">
            <a:noFill/>
            <a:miter lim="800000"/>
            <a:headEnd/>
            <a:tailEnd/>
          </a:ln>
        </p:spPr>
      </p:pic>
    </p:spTree>
    <p:extLst>
      <p:ext uri="{BB962C8B-B14F-4D97-AF65-F5344CB8AC3E}">
        <p14:creationId xmlns:p14="http://schemas.microsoft.com/office/powerpoint/2010/main" val="18807074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53"/>
          </p:nvPr>
        </p:nvSpPr>
        <p:spPr/>
        <p:txBody>
          <a:bodyPr/>
          <a:lstStyle/>
          <a:p>
            <a:r>
              <a:rPr lang="en-US" dirty="0"/>
              <a:t>What methods have been used: </a:t>
            </a:r>
          </a:p>
          <a:p>
            <a:pPr lvl="1"/>
            <a:r>
              <a:rPr lang="en-US" sz="2200" dirty="0"/>
              <a:t>Simple comparison: 2-sample t, ANOVA (Any post-hoc intervals? If yes, then what type?)</a:t>
            </a:r>
          </a:p>
          <a:p>
            <a:pPr lvl="1"/>
            <a:r>
              <a:rPr lang="en-US" sz="2200" dirty="0"/>
              <a:t>Advanced modeling: Linear regression, logistic regression, Cox proportional hazard model etc. </a:t>
            </a:r>
          </a:p>
          <a:p>
            <a:pPr marL="1257300" lvl="2" indent="-342900">
              <a:buFont typeface="Arial" panose="020B0604020202020204" pitchFamily="34" charset="0"/>
              <a:buChar char="•"/>
            </a:pPr>
            <a:r>
              <a:rPr lang="en-US" sz="2200" dirty="0"/>
              <a:t>What predictors are included in the model and how they are selected (if necessary)</a:t>
            </a:r>
          </a:p>
          <a:p>
            <a:r>
              <a:rPr lang="en-US" dirty="0"/>
              <a:t>What software is used to perform the analysis and what the level of significance is. </a:t>
            </a:r>
          </a:p>
        </p:txBody>
      </p:sp>
      <p:sp>
        <p:nvSpPr>
          <p:cNvPr id="3" name="Text Placeholder 2"/>
          <p:cNvSpPr>
            <a:spLocks noGrp="1"/>
          </p:cNvSpPr>
          <p:nvPr>
            <p:ph type="body" sz="quarter" idx="12"/>
          </p:nvPr>
        </p:nvSpPr>
        <p:spPr/>
        <p:txBody>
          <a:bodyPr/>
          <a:lstStyle/>
          <a:p>
            <a:r>
              <a:rPr lang="en-US" dirty="0"/>
              <a:t>Analysis Plan: Method description</a:t>
            </a:r>
          </a:p>
        </p:txBody>
      </p:sp>
    </p:spTree>
    <p:extLst>
      <p:ext uri="{BB962C8B-B14F-4D97-AF65-F5344CB8AC3E}">
        <p14:creationId xmlns:p14="http://schemas.microsoft.com/office/powerpoint/2010/main" val="8354770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53"/>
          </p:nvPr>
        </p:nvSpPr>
        <p:spPr/>
        <p:txBody>
          <a:bodyPr/>
          <a:lstStyle/>
          <a:p>
            <a:r>
              <a:rPr lang="en-US" dirty="0"/>
              <a:t>Descriptive statistics for baseline characteristics:</a:t>
            </a:r>
          </a:p>
          <a:p>
            <a:pPr lvl="1"/>
            <a:r>
              <a:rPr lang="en-US" sz="2200" dirty="0"/>
              <a:t>Continuous: mean ± </a:t>
            </a:r>
            <a:r>
              <a:rPr lang="en-US" sz="2200" dirty="0" err="1"/>
              <a:t>sd</a:t>
            </a:r>
            <a:r>
              <a:rPr lang="en-US" sz="2200" dirty="0"/>
              <a:t> or median ± IQR if skewed </a:t>
            </a:r>
            <a:r>
              <a:rPr lang="en-US" sz="2200" dirty="0" err="1"/>
              <a:t>dist</a:t>
            </a:r>
            <a:r>
              <a:rPr lang="en-US" sz="2200" dirty="0"/>
              <a:t> or having outliers. </a:t>
            </a:r>
          </a:p>
          <a:p>
            <a:pPr lvl="1"/>
            <a:r>
              <a:rPr lang="en-US" sz="2200" dirty="0"/>
              <a:t>Categorical: frequency with percent</a:t>
            </a:r>
            <a:r>
              <a:rPr lang="en-US" dirty="0"/>
              <a:t>.</a:t>
            </a:r>
          </a:p>
          <a:p>
            <a:r>
              <a:rPr lang="en-US" dirty="0"/>
              <a:t>Analytic results:</a:t>
            </a:r>
          </a:p>
          <a:p>
            <a:pPr lvl="1"/>
            <a:r>
              <a:rPr lang="en-US" sz="2200" dirty="0"/>
              <a:t>Interpretation of the model coefficient. </a:t>
            </a:r>
          </a:p>
          <a:p>
            <a:pPr lvl="1"/>
            <a:r>
              <a:rPr lang="en-US" sz="2200" dirty="0"/>
              <a:t>Always add 95% CI.</a:t>
            </a:r>
          </a:p>
        </p:txBody>
      </p:sp>
      <p:sp>
        <p:nvSpPr>
          <p:cNvPr id="3" name="Text Placeholder 2"/>
          <p:cNvSpPr>
            <a:spLocks noGrp="1"/>
          </p:cNvSpPr>
          <p:nvPr>
            <p:ph type="body" sz="quarter" idx="12"/>
          </p:nvPr>
        </p:nvSpPr>
        <p:spPr/>
        <p:txBody>
          <a:bodyPr/>
          <a:lstStyle/>
          <a:p>
            <a:r>
              <a:rPr lang="en-US" dirty="0"/>
              <a:t>Results</a:t>
            </a:r>
          </a:p>
        </p:txBody>
      </p:sp>
    </p:spTree>
    <p:extLst>
      <p:ext uri="{BB962C8B-B14F-4D97-AF65-F5344CB8AC3E}">
        <p14:creationId xmlns:p14="http://schemas.microsoft.com/office/powerpoint/2010/main" val="38309110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a:t>What method to use?</a:t>
            </a:r>
          </a:p>
        </p:txBody>
      </p:sp>
      <p:graphicFrame>
        <p:nvGraphicFramePr>
          <p:cNvPr id="4" name="Content Placeholder 4"/>
          <p:cNvGraphicFramePr>
            <a:graphicFrameLocks/>
          </p:cNvGraphicFramePr>
          <p:nvPr>
            <p:extLst/>
          </p:nvPr>
        </p:nvGraphicFramePr>
        <p:xfrm>
          <a:off x="1057202" y="1362894"/>
          <a:ext cx="10976854" cy="4918052"/>
        </p:xfrm>
        <a:graphic>
          <a:graphicData uri="http://schemas.openxmlformats.org/drawingml/2006/table">
            <a:tbl>
              <a:tblPr firstRow="1" firstCol="1" bandRow="1"/>
              <a:tblGrid>
                <a:gridCol w="3090769">
                  <a:extLst>
                    <a:ext uri="{9D8B030D-6E8A-4147-A177-3AD203B41FA5}">
                      <a16:colId xmlns:a16="http://schemas.microsoft.com/office/drawing/2014/main" val="143636293"/>
                    </a:ext>
                  </a:extLst>
                </a:gridCol>
                <a:gridCol w="2037347">
                  <a:extLst>
                    <a:ext uri="{9D8B030D-6E8A-4147-A177-3AD203B41FA5}">
                      <a16:colId xmlns:a16="http://schemas.microsoft.com/office/drawing/2014/main" val="3901210259"/>
                    </a:ext>
                  </a:extLst>
                </a:gridCol>
                <a:gridCol w="1713266">
                  <a:extLst>
                    <a:ext uri="{9D8B030D-6E8A-4147-A177-3AD203B41FA5}">
                      <a16:colId xmlns:a16="http://schemas.microsoft.com/office/drawing/2014/main" val="1027048008"/>
                    </a:ext>
                  </a:extLst>
                </a:gridCol>
                <a:gridCol w="4135472">
                  <a:extLst>
                    <a:ext uri="{9D8B030D-6E8A-4147-A177-3AD203B41FA5}">
                      <a16:colId xmlns:a16="http://schemas.microsoft.com/office/drawing/2014/main" val="62663627"/>
                    </a:ext>
                  </a:extLst>
                </a:gridCol>
              </a:tblGrid>
              <a:tr h="330009">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marL="0" marR="0" algn="just">
                        <a:spcBef>
                          <a:spcPts val="0"/>
                        </a:spcBef>
                        <a:spcAft>
                          <a:spcPts val="0"/>
                        </a:spcAft>
                      </a:pPr>
                      <a:r>
                        <a:rPr lang="en-US" sz="2000" kern="100" dirty="0">
                          <a:effectLst/>
                        </a:rPr>
                        <a:t>Question/Data</a:t>
                      </a:r>
                      <a:endParaRPr lang="en-US" sz="20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4B6D2"/>
                    </a:solidFill>
                  </a:tcP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marL="0" marR="0" algn="just">
                        <a:spcBef>
                          <a:spcPts val="0"/>
                        </a:spcBef>
                        <a:spcAft>
                          <a:spcPts val="0"/>
                        </a:spcAft>
                      </a:pPr>
                      <a:r>
                        <a:rPr lang="en-US" sz="2000" kern="100">
                          <a:effectLst/>
                        </a:rPr>
                        <a:t>Methods</a:t>
                      </a:r>
                      <a:endParaRPr lang="en-US" sz="2000" kern="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4B6D2"/>
                    </a:solidFill>
                  </a:tcP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marL="0" marR="0" algn="just">
                        <a:spcBef>
                          <a:spcPts val="0"/>
                        </a:spcBef>
                        <a:spcAft>
                          <a:spcPts val="0"/>
                        </a:spcAft>
                      </a:pPr>
                      <a:r>
                        <a:rPr lang="en-US" sz="2000" kern="100" dirty="0">
                          <a:effectLst/>
                        </a:rPr>
                        <a:t>Conditions</a:t>
                      </a:r>
                      <a:endParaRPr lang="en-US" sz="20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4B6D2"/>
                    </a:solidFill>
                  </a:tcP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marL="0" marR="0" algn="just">
                        <a:spcBef>
                          <a:spcPts val="0"/>
                        </a:spcBef>
                        <a:spcAft>
                          <a:spcPts val="0"/>
                        </a:spcAft>
                      </a:pPr>
                      <a:r>
                        <a:rPr lang="en-US" sz="2000" kern="100" dirty="0">
                          <a:effectLst/>
                        </a:rPr>
                        <a:t>Alternative</a:t>
                      </a:r>
                      <a:endParaRPr lang="en-US" sz="20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4B6D2"/>
                    </a:solidFill>
                  </a:tcPr>
                </a:tc>
                <a:extLst>
                  <a:ext uri="{0D108BD9-81ED-4DB2-BD59-A6C34878D82A}">
                    <a16:rowId xmlns:a16="http://schemas.microsoft.com/office/drawing/2014/main" val="532697003"/>
                  </a:ext>
                </a:extLst>
              </a:tr>
              <a:tr h="728771">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marL="0" marR="0" algn="just">
                        <a:spcBef>
                          <a:spcPts val="0"/>
                        </a:spcBef>
                        <a:spcAft>
                          <a:spcPts val="0"/>
                        </a:spcAft>
                      </a:pPr>
                      <a:r>
                        <a:rPr lang="en-US" sz="2000" kern="100" dirty="0">
                          <a:effectLst/>
                        </a:rPr>
                        <a:t>Compare two independent sample mean</a:t>
                      </a:r>
                      <a:endParaRPr lang="en-US" sz="20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just">
                        <a:spcBef>
                          <a:spcPts val="0"/>
                        </a:spcBef>
                        <a:spcAft>
                          <a:spcPts val="0"/>
                        </a:spcAft>
                      </a:pPr>
                      <a:r>
                        <a:rPr lang="en-US" sz="2000" kern="100" dirty="0">
                          <a:effectLst/>
                        </a:rPr>
                        <a:t>2-sample t-test</a:t>
                      </a:r>
                      <a:endParaRPr lang="en-US" sz="20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just">
                        <a:spcBef>
                          <a:spcPts val="0"/>
                        </a:spcBef>
                        <a:spcAft>
                          <a:spcPts val="0"/>
                        </a:spcAft>
                      </a:pPr>
                      <a:r>
                        <a:rPr lang="en-US" sz="2000" kern="100" dirty="0">
                          <a:effectLst/>
                        </a:rPr>
                        <a:t>Normality</a:t>
                      </a:r>
                      <a:endParaRPr lang="en-US" sz="20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just">
                        <a:spcBef>
                          <a:spcPts val="0"/>
                        </a:spcBef>
                        <a:spcAft>
                          <a:spcPts val="0"/>
                        </a:spcAft>
                      </a:pPr>
                      <a:r>
                        <a:rPr lang="en-US" sz="2000" kern="100" dirty="0">
                          <a:effectLst/>
                        </a:rPr>
                        <a:t>Wilcoxon-rank sum test, no assumption needed but less power. </a:t>
                      </a:r>
                      <a:endParaRPr lang="en-US" sz="20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extLst>
                  <a:ext uri="{0D108BD9-81ED-4DB2-BD59-A6C34878D82A}">
                    <a16:rowId xmlns:a16="http://schemas.microsoft.com/office/drawing/2014/main" val="2029832722"/>
                  </a:ext>
                </a:extLst>
              </a:tr>
              <a:tr h="660018">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marL="0" marR="0" algn="just">
                        <a:spcBef>
                          <a:spcPts val="0"/>
                        </a:spcBef>
                        <a:spcAft>
                          <a:spcPts val="0"/>
                        </a:spcAft>
                      </a:pPr>
                      <a:r>
                        <a:rPr lang="en-US" sz="2000" kern="100" dirty="0">
                          <a:effectLst/>
                        </a:rPr>
                        <a:t>Compare two paired sample means</a:t>
                      </a:r>
                      <a:endParaRPr lang="en-US" sz="20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just">
                        <a:spcBef>
                          <a:spcPts val="0"/>
                        </a:spcBef>
                        <a:spcAft>
                          <a:spcPts val="0"/>
                        </a:spcAft>
                      </a:pPr>
                      <a:r>
                        <a:rPr lang="en-US" sz="2000" kern="100" dirty="0">
                          <a:effectLst/>
                        </a:rPr>
                        <a:t>Paired t-test</a:t>
                      </a:r>
                      <a:endParaRPr lang="en-US" sz="20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just">
                        <a:spcBef>
                          <a:spcPts val="0"/>
                        </a:spcBef>
                        <a:spcAft>
                          <a:spcPts val="0"/>
                        </a:spcAft>
                      </a:pPr>
                      <a:r>
                        <a:rPr lang="en-US" sz="2000" kern="100">
                          <a:effectLst/>
                        </a:rPr>
                        <a:t>Normality</a:t>
                      </a:r>
                      <a:endParaRPr lang="en-US" sz="2000" kern="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just">
                        <a:spcBef>
                          <a:spcPts val="0"/>
                        </a:spcBef>
                        <a:spcAft>
                          <a:spcPts val="0"/>
                        </a:spcAft>
                      </a:pPr>
                      <a:r>
                        <a:rPr lang="en-US" sz="2000" kern="100" dirty="0">
                          <a:effectLst/>
                        </a:rPr>
                        <a:t>Wilcoxon signed rank test</a:t>
                      </a:r>
                      <a:endParaRPr lang="en-US" sz="20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extLst>
                  <a:ext uri="{0D108BD9-81ED-4DB2-BD59-A6C34878D82A}">
                    <a16:rowId xmlns:a16="http://schemas.microsoft.com/office/drawing/2014/main" val="1713400948"/>
                  </a:ext>
                </a:extLst>
              </a:tr>
              <a:tr h="660018">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marL="0" marR="0" algn="just">
                        <a:spcBef>
                          <a:spcPts val="0"/>
                        </a:spcBef>
                        <a:spcAft>
                          <a:spcPts val="0"/>
                        </a:spcAft>
                      </a:pPr>
                      <a:r>
                        <a:rPr lang="en-US" sz="2000" kern="100">
                          <a:effectLst/>
                        </a:rPr>
                        <a:t>Compare means among several groups</a:t>
                      </a:r>
                      <a:endParaRPr lang="en-US" sz="2000" kern="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just">
                        <a:spcBef>
                          <a:spcPts val="0"/>
                        </a:spcBef>
                        <a:spcAft>
                          <a:spcPts val="0"/>
                        </a:spcAft>
                      </a:pPr>
                      <a:r>
                        <a:rPr lang="en-US" sz="2000" kern="100" dirty="0">
                          <a:effectLst/>
                        </a:rPr>
                        <a:t>ANOVA</a:t>
                      </a:r>
                      <a:endParaRPr lang="en-US" sz="20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just">
                        <a:spcBef>
                          <a:spcPts val="0"/>
                        </a:spcBef>
                        <a:spcAft>
                          <a:spcPts val="0"/>
                        </a:spcAft>
                      </a:pPr>
                      <a:r>
                        <a:rPr lang="en-US" sz="2000" kern="100">
                          <a:effectLst/>
                        </a:rPr>
                        <a:t>Normality</a:t>
                      </a:r>
                    </a:p>
                    <a:p>
                      <a:pPr marL="0" marR="0" algn="just">
                        <a:spcBef>
                          <a:spcPts val="0"/>
                        </a:spcBef>
                        <a:spcAft>
                          <a:spcPts val="0"/>
                        </a:spcAft>
                      </a:pPr>
                      <a:r>
                        <a:rPr lang="en-US" sz="2000" kern="100">
                          <a:effectLst/>
                        </a:rPr>
                        <a:t>Equal variance</a:t>
                      </a:r>
                      <a:endParaRPr lang="en-US" sz="2000" kern="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just">
                        <a:spcBef>
                          <a:spcPts val="0"/>
                        </a:spcBef>
                        <a:spcAft>
                          <a:spcPts val="0"/>
                        </a:spcAft>
                      </a:pPr>
                      <a:r>
                        <a:rPr lang="en-US" sz="2000" kern="100">
                          <a:effectLst/>
                        </a:rPr>
                        <a:t>Kruskal-Wallis test</a:t>
                      </a:r>
                      <a:endParaRPr lang="en-US" sz="2000" kern="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extLst>
                  <a:ext uri="{0D108BD9-81ED-4DB2-BD59-A6C34878D82A}">
                    <a16:rowId xmlns:a16="http://schemas.microsoft.com/office/drawing/2014/main" val="1369864922"/>
                  </a:ext>
                </a:extLst>
              </a:tr>
              <a:tr h="660018">
                <a:tc rowSpan="2">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marL="0" marR="0" algn="just">
                        <a:spcBef>
                          <a:spcPts val="0"/>
                        </a:spcBef>
                        <a:spcAft>
                          <a:spcPts val="0"/>
                        </a:spcAft>
                      </a:pPr>
                      <a:r>
                        <a:rPr lang="en-US" sz="2000" kern="100">
                          <a:effectLst/>
                        </a:rPr>
                        <a:t>Time to event data</a:t>
                      </a:r>
                      <a:endParaRPr lang="en-US" sz="2000" kern="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just">
                        <a:spcBef>
                          <a:spcPts val="0"/>
                        </a:spcBef>
                        <a:spcAft>
                          <a:spcPts val="0"/>
                        </a:spcAft>
                      </a:pPr>
                      <a:r>
                        <a:rPr lang="en-US" sz="2000" kern="100" dirty="0">
                          <a:effectLst/>
                        </a:rPr>
                        <a:t>Kaplan-Meier</a:t>
                      </a:r>
                    </a:p>
                    <a:p>
                      <a:pPr marL="0" marR="0" algn="just">
                        <a:spcBef>
                          <a:spcPts val="0"/>
                        </a:spcBef>
                        <a:spcAft>
                          <a:spcPts val="0"/>
                        </a:spcAft>
                      </a:pPr>
                      <a:r>
                        <a:rPr lang="en-US" sz="2000" kern="100" dirty="0">
                          <a:effectLst/>
                        </a:rPr>
                        <a:t>log rank test</a:t>
                      </a:r>
                      <a:endParaRPr lang="en-US" sz="20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just">
                        <a:spcBef>
                          <a:spcPts val="0"/>
                        </a:spcBef>
                        <a:spcAft>
                          <a:spcPts val="0"/>
                        </a:spcAft>
                      </a:pPr>
                      <a:r>
                        <a:rPr lang="en-US" sz="2000" kern="100" dirty="0">
                          <a:effectLst/>
                        </a:rPr>
                        <a:t>None</a:t>
                      </a:r>
                      <a:endParaRPr lang="en-US" sz="20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just">
                        <a:spcBef>
                          <a:spcPts val="0"/>
                        </a:spcBef>
                        <a:spcAft>
                          <a:spcPts val="0"/>
                        </a:spcAft>
                      </a:pPr>
                      <a:r>
                        <a:rPr lang="en-US" sz="2000" kern="100">
                          <a:effectLst/>
                        </a:rPr>
                        <a:t>None</a:t>
                      </a:r>
                      <a:endParaRPr lang="en-US" sz="2000" kern="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extLst>
                  <a:ext uri="{0D108BD9-81ED-4DB2-BD59-A6C34878D82A}">
                    <a16:rowId xmlns:a16="http://schemas.microsoft.com/office/drawing/2014/main" val="4275666146"/>
                  </a:ext>
                </a:extLst>
              </a:tr>
              <a:tr h="660018">
                <a:tc vMerge="1">
                  <a:txBody>
                    <a:bodyPr/>
                    <a:lstStyle/>
                    <a:p>
                      <a:endParaRPr lang="en-US"/>
                    </a:p>
                  </a:txBody>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just">
                        <a:spcBef>
                          <a:spcPts val="0"/>
                        </a:spcBef>
                        <a:spcAft>
                          <a:spcPts val="0"/>
                        </a:spcAft>
                      </a:pPr>
                      <a:r>
                        <a:rPr lang="en-US" sz="2000" kern="100">
                          <a:effectLst/>
                        </a:rPr>
                        <a:t>Cox model</a:t>
                      </a:r>
                      <a:endParaRPr lang="en-US" sz="2000" kern="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just">
                        <a:spcBef>
                          <a:spcPts val="0"/>
                        </a:spcBef>
                        <a:spcAft>
                          <a:spcPts val="0"/>
                        </a:spcAft>
                      </a:pPr>
                      <a:r>
                        <a:rPr lang="en-US" sz="2000" kern="100" dirty="0">
                          <a:effectLst/>
                        </a:rPr>
                        <a:t>Proportional hazard</a:t>
                      </a:r>
                      <a:endParaRPr lang="en-US" sz="20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just">
                        <a:spcBef>
                          <a:spcPts val="0"/>
                        </a:spcBef>
                        <a:spcAft>
                          <a:spcPts val="0"/>
                        </a:spcAft>
                      </a:pPr>
                      <a:r>
                        <a:rPr lang="en-US" sz="2000" kern="100" dirty="0">
                          <a:effectLst/>
                        </a:rPr>
                        <a:t>Consider a more complicated</a:t>
                      </a:r>
                      <a:r>
                        <a:rPr lang="en-US" sz="2000" kern="100" baseline="0" dirty="0">
                          <a:effectLst/>
                        </a:rPr>
                        <a:t> model (might need a quadratic term </a:t>
                      </a:r>
                      <a:r>
                        <a:rPr lang="en-US" sz="2000" kern="100" baseline="0" dirty="0" err="1">
                          <a:effectLst/>
                        </a:rPr>
                        <a:t>etc</a:t>
                      </a:r>
                      <a:r>
                        <a:rPr lang="en-US" sz="2000" kern="100" baseline="0" dirty="0">
                          <a:effectLst/>
                        </a:rPr>
                        <a:t>)</a:t>
                      </a:r>
                      <a:endParaRPr lang="en-US" sz="2000" kern="100" dirty="0">
                        <a:effectLst/>
                      </a:endParaRPr>
                    </a:p>
                    <a:p>
                      <a:pPr marL="0" marR="0" algn="just">
                        <a:spcBef>
                          <a:spcPts val="0"/>
                        </a:spcBef>
                        <a:spcAft>
                          <a:spcPts val="0"/>
                        </a:spcAft>
                      </a:pPr>
                      <a:r>
                        <a:rPr lang="en-US" sz="2000" kern="100" dirty="0">
                          <a:effectLst/>
                        </a:rPr>
                        <a:t>Stratification on categorical predictor</a:t>
                      </a:r>
                    </a:p>
                    <a:p>
                      <a:pPr marL="0" marR="0" algn="just">
                        <a:spcBef>
                          <a:spcPts val="0"/>
                        </a:spcBef>
                        <a:spcAft>
                          <a:spcPts val="0"/>
                        </a:spcAft>
                      </a:pPr>
                      <a:r>
                        <a:rPr lang="en-US" sz="2000" kern="100" dirty="0">
                          <a:effectLst/>
                        </a:rPr>
                        <a:t>(no </a:t>
                      </a:r>
                      <a:r>
                        <a:rPr lang="en-US" sz="2000" kern="100" dirty="0" err="1">
                          <a:effectLst/>
                        </a:rPr>
                        <a:t>coef</a:t>
                      </a:r>
                      <a:r>
                        <a:rPr lang="en-US" sz="2000" kern="100" dirty="0">
                          <a:effectLst/>
                        </a:rPr>
                        <a:t> for that variable). </a:t>
                      </a:r>
                      <a:endParaRPr lang="en-US" sz="20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extLst>
                  <a:ext uri="{0D108BD9-81ED-4DB2-BD59-A6C34878D82A}">
                    <a16:rowId xmlns:a16="http://schemas.microsoft.com/office/drawing/2014/main" val="845891290"/>
                  </a:ext>
                </a:extLst>
              </a:tr>
              <a:tr h="660018">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marL="0" marR="0" algn="just">
                        <a:spcBef>
                          <a:spcPts val="0"/>
                        </a:spcBef>
                        <a:spcAft>
                          <a:spcPts val="0"/>
                        </a:spcAft>
                      </a:pPr>
                      <a:r>
                        <a:rPr lang="en-US" sz="2000" kern="100">
                          <a:effectLst/>
                        </a:rPr>
                        <a:t>Repeated measurements over time</a:t>
                      </a:r>
                      <a:endParaRPr lang="en-US" sz="2000" kern="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just">
                        <a:spcBef>
                          <a:spcPts val="0"/>
                        </a:spcBef>
                        <a:spcAft>
                          <a:spcPts val="0"/>
                        </a:spcAft>
                      </a:pPr>
                      <a:r>
                        <a:rPr lang="en-US" sz="2000" kern="100" dirty="0">
                          <a:effectLst/>
                        </a:rPr>
                        <a:t>Random effects model or GEE</a:t>
                      </a:r>
                      <a:endParaRPr lang="en-US" sz="20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gridSpan="2">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just">
                        <a:spcBef>
                          <a:spcPts val="0"/>
                        </a:spcBef>
                        <a:spcAft>
                          <a:spcPts val="0"/>
                        </a:spcAft>
                      </a:pPr>
                      <a:r>
                        <a:rPr lang="en-US" sz="2000" kern="100" dirty="0">
                          <a:effectLst/>
                        </a:rPr>
                        <a:t>Random effects assume normality while GEE does not. </a:t>
                      </a:r>
                      <a:endParaRPr lang="en-US" sz="20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hMerge="1">
                  <a:txBody>
                    <a:bodyPr/>
                    <a:lstStyle/>
                    <a:p>
                      <a:endParaRPr lang="en-US"/>
                    </a:p>
                  </a:txBody>
                  <a:tcPr/>
                </a:tc>
                <a:extLst>
                  <a:ext uri="{0D108BD9-81ED-4DB2-BD59-A6C34878D82A}">
                    <a16:rowId xmlns:a16="http://schemas.microsoft.com/office/drawing/2014/main" val="2664179450"/>
                  </a:ext>
                </a:extLst>
              </a:tr>
            </a:tbl>
          </a:graphicData>
        </a:graphic>
      </p:graphicFrame>
    </p:spTree>
    <p:extLst>
      <p:ext uri="{BB962C8B-B14F-4D97-AF65-F5344CB8AC3E}">
        <p14:creationId xmlns:p14="http://schemas.microsoft.com/office/powerpoint/2010/main" val="1805939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53"/>
          </p:nvPr>
        </p:nvSpPr>
        <p:spPr/>
        <p:txBody>
          <a:bodyPr/>
          <a:lstStyle/>
          <a:p>
            <a:r>
              <a:rPr lang="en-US" dirty="0"/>
              <a:t>Descriptive report on patients who received similar treatment</a:t>
            </a:r>
          </a:p>
          <a:p>
            <a:pPr lvl="1"/>
            <a:r>
              <a:rPr lang="en-US" sz="2200" dirty="0"/>
              <a:t>Can be prospective or retrospective</a:t>
            </a:r>
          </a:p>
          <a:p>
            <a:pPr lvl="1"/>
            <a:r>
              <a:rPr lang="en-US" sz="2200" dirty="0"/>
              <a:t>Can be consecutive or non consecutive</a:t>
            </a:r>
          </a:p>
          <a:p>
            <a:pPr lvl="1"/>
            <a:r>
              <a:rPr lang="en-US" sz="2200" dirty="0"/>
              <a:t>Non quantitative/not conclusive</a:t>
            </a:r>
          </a:p>
          <a:p>
            <a:pPr lvl="1"/>
            <a:r>
              <a:rPr lang="en-US" sz="2200" dirty="0"/>
              <a:t>Does not involve hypothesis testing but…</a:t>
            </a:r>
          </a:p>
          <a:p>
            <a:pPr lvl="1"/>
            <a:r>
              <a:rPr lang="en-US" sz="2200" dirty="0"/>
              <a:t>Can be used to generate an hypothesis </a:t>
            </a:r>
          </a:p>
        </p:txBody>
      </p:sp>
      <p:sp>
        <p:nvSpPr>
          <p:cNvPr id="3" name="Text Placeholder 2"/>
          <p:cNvSpPr>
            <a:spLocks noGrp="1"/>
          </p:cNvSpPr>
          <p:nvPr>
            <p:ph type="body" sz="quarter" idx="12"/>
          </p:nvPr>
        </p:nvSpPr>
        <p:spPr/>
        <p:txBody>
          <a:bodyPr/>
          <a:lstStyle/>
          <a:p>
            <a:r>
              <a:rPr lang="en-US" dirty="0"/>
              <a:t>Case Series (Clinical Series)</a:t>
            </a:r>
          </a:p>
        </p:txBody>
      </p:sp>
    </p:spTree>
    <p:extLst>
      <p:ext uri="{BB962C8B-B14F-4D97-AF65-F5344CB8AC3E}">
        <p14:creationId xmlns:p14="http://schemas.microsoft.com/office/powerpoint/2010/main" val="12856774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53"/>
          </p:nvPr>
        </p:nvSpPr>
        <p:spPr/>
        <p:txBody>
          <a:bodyPr/>
          <a:lstStyle/>
          <a:p>
            <a:r>
              <a:rPr lang="en-US" dirty="0"/>
              <a:t>Calls for assistances are directed to Dr. Don White</a:t>
            </a:r>
          </a:p>
          <a:p>
            <a:pPr lvl="1"/>
            <a:r>
              <a:rPr lang="en-US" sz="2200" dirty="0"/>
              <a:t>Office number: 419-530-4502</a:t>
            </a:r>
          </a:p>
          <a:p>
            <a:pPr lvl="1"/>
            <a:r>
              <a:rPr lang="en-US" sz="2200" dirty="0"/>
              <a:t>Email: </a:t>
            </a:r>
            <a:r>
              <a:rPr lang="en-US" sz="2200" dirty="0" err="1">
                <a:hlinkClick r:id="rId2"/>
              </a:rPr>
              <a:t>Donald.White@UToledo.Edu</a:t>
            </a:r>
            <a:r>
              <a:rPr lang="en-US" sz="2200" dirty="0"/>
              <a:t> </a:t>
            </a:r>
          </a:p>
        </p:txBody>
      </p:sp>
      <p:sp>
        <p:nvSpPr>
          <p:cNvPr id="3" name="Text Placeholder 2"/>
          <p:cNvSpPr>
            <a:spLocks noGrp="1"/>
          </p:cNvSpPr>
          <p:nvPr>
            <p:ph type="body" sz="quarter" idx="12"/>
          </p:nvPr>
        </p:nvSpPr>
        <p:spPr/>
        <p:txBody>
          <a:bodyPr/>
          <a:lstStyle/>
          <a:p>
            <a:r>
              <a:rPr lang="en-US" dirty="0"/>
              <a:t>How to Request?</a:t>
            </a:r>
          </a:p>
        </p:txBody>
      </p:sp>
    </p:spTree>
    <p:extLst>
      <p:ext uri="{BB962C8B-B14F-4D97-AF65-F5344CB8AC3E}">
        <p14:creationId xmlns:p14="http://schemas.microsoft.com/office/powerpoint/2010/main" val="32668762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53"/>
          </p:nvPr>
        </p:nvSpPr>
        <p:spPr/>
        <p:txBody>
          <a:bodyPr anchor="ctr"/>
          <a:lstStyle/>
          <a:p>
            <a:pPr marL="0" indent="0" algn="ctr">
              <a:buNone/>
            </a:pPr>
            <a:r>
              <a:rPr lang="en-US" sz="6000" dirty="0"/>
              <a:t>10 Minute Break</a:t>
            </a:r>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9004264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51"/>
          </p:nvPr>
        </p:nvSpPr>
        <p:spPr>
          <a:xfrm>
            <a:off x="1336307" y="394012"/>
            <a:ext cx="10039105" cy="1425361"/>
          </a:xfrm>
        </p:spPr>
        <p:txBody>
          <a:bodyPr/>
          <a:lstStyle/>
          <a:p>
            <a:r>
              <a:rPr lang="en-US" dirty="0"/>
              <a:t>Scientific Correlation Opportunity in Case Report/Case Series</a:t>
            </a:r>
          </a:p>
          <a:p>
            <a:endParaRPr lang="en-US" dirty="0"/>
          </a:p>
          <a:p>
            <a:endParaRPr lang="en-US" dirty="0"/>
          </a:p>
        </p:txBody>
      </p:sp>
      <p:sp>
        <p:nvSpPr>
          <p:cNvPr id="5" name="Text Placeholder 4"/>
          <p:cNvSpPr>
            <a:spLocks noGrp="1"/>
          </p:cNvSpPr>
          <p:nvPr>
            <p:ph type="body" sz="quarter" idx="54"/>
          </p:nvPr>
        </p:nvSpPr>
        <p:spPr>
          <a:xfrm>
            <a:off x="1216192" y="5258607"/>
            <a:ext cx="10039104" cy="557819"/>
          </a:xfrm>
        </p:spPr>
        <p:txBody>
          <a:bodyPr/>
          <a:lstStyle/>
          <a:p>
            <a:r>
              <a:rPr lang="en-US" dirty="0"/>
              <a:t>Jim Willey, M.D.</a:t>
            </a:r>
          </a:p>
        </p:txBody>
      </p:sp>
    </p:spTree>
    <p:extLst>
      <p:ext uri="{BB962C8B-B14F-4D97-AF65-F5344CB8AC3E}">
        <p14:creationId xmlns:p14="http://schemas.microsoft.com/office/powerpoint/2010/main" val="13785147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51"/>
          </p:nvPr>
        </p:nvSpPr>
        <p:spPr>
          <a:xfrm>
            <a:off x="1112496" y="282102"/>
            <a:ext cx="10512057" cy="6575898"/>
          </a:xfrm>
        </p:spPr>
        <p:txBody>
          <a:bodyPr/>
          <a:lstStyle/>
          <a:p>
            <a:pPr marL="571500" indent="-571500">
              <a:buFont typeface="Wingdings" panose="05000000000000000000" pitchFamily="2" charset="2"/>
              <a:buChar char="§"/>
            </a:pPr>
            <a:r>
              <a:rPr lang="en-US" dirty="0"/>
              <a:t>Definition of Scientific method </a:t>
            </a:r>
          </a:p>
          <a:p>
            <a:pPr marL="1257300" lvl="1" indent="-571500">
              <a:buFont typeface="Wingdings" panose="05000000000000000000" pitchFamily="2" charset="2"/>
              <a:buChar char="§"/>
            </a:pPr>
            <a:r>
              <a:rPr lang="en-US" dirty="0"/>
              <a:t>A method of research in which a problem is identified, relevant data are gathered, a hypothesis is formulated from these data, and the hypothesis is empirically tested. </a:t>
            </a:r>
          </a:p>
          <a:p>
            <a:pPr marL="1257300" lvl="1" indent="-571500">
              <a:buFont typeface="Wingdings" panose="05000000000000000000" pitchFamily="2" charset="2"/>
              <a:buChar char="§"/>
            </a:pPr>
            <a:r>
              <a:rPr lang="en-US" dirty="0">
                <a:solidFill>
                  <a:srgbClr val="002060"/>
                </a:solidFill>
              </a:rPr>
              <a:t>Example; Practice of Medicine</a:t>
            </a:r>
          </a:p>
          <a:p>
            <a:pPr marL="1714500" lvl="2" indent="-571500">
              <a:buFont typeface="Wingdings" panose="05000000000000000000" pitchFamily="2" charset="2"/>
              <a:buChar char="§"/>
            </a:pPr>
            <a:r>
              <a:rPr lang="en-US" dirty="0"/>
              <a:t>Patient evaluation</a:t>
            </a:r>
          </a:p>
          <a:p>
            <a:pPr marL="2171700" lvl="3" indent="-571500">
              <a:buFont typeface="Wingdings" panose="05000000000000000000" pitchFamily="2" charset="2"/>
              <a:buChar char="§"/>
            </a:pPr>
            <a:r>
              <a:rPr lang="en-US" dirty="0"/>
              <a:t>Problem identified</a:t>
            </a:r>
          </a:p>
          <a:p>
            <a:pPr marL="2628900" lvl="4" indent="-571500">
              <a:buFont typeface="Wingdings" panose="05000000000000000000" pitchFamily="2" charset="2"/>
              <a:buChar char="§"/>
            </a:pPr>
            <a:r>
              <a:rPr lang="en-US" dirty="0"/>
              <a:t>Patient complaint</a:t>
            </a:r>
          </a:p>
          <a:p>
            <a:pPr marL="2171700" lvl="3" indent="-571500">
              <a:buFont typeface="Wingdings" panose="05000000000000000000" pitchFamily="2" charset="2"/>
              <a:buChar char="§"/>
            </a:pPr>
            <a:r>
              <a:rPr lang="en-US" dirty="0"/>
              <a:t>Relevant data are gathered</a:t>
            </a:r>
          </a:p>
          <a:p>
            <a:pPr marL="2628900" lvl="4" indent="-571500">
              <a:buFont typeface="Wingdings" panose="05000000000000000000" pitchFamily="2" charset="2"/>
              <a:buChar char="§"/>
            </a:pPr>
            <a:r>
              <a:rPr lang="en-US" dirty="0"/>
              <a:t>History, physical, tests</a:t>
            </a:r>
          </a:p>
          <a:p>
            <a:pPr marL="2171700" lvl="3" indent="-571500">
              <a:buFont typeface="Wingdings" panose="05000000000000000000" pitchFamily="2" charset="2"/>
              <a:buChar char="§"/>
            </a:pPr>
            <a:r>
              <a:rPr lang="en-US" dirty="0"/>
              <a:t>A hypothesis is formulated from these data</a:t>
            </a:r>
          </a:p>
          <a:p>
            <a:pPr marL="2628900" lvl="4" indent="-571500">
              <a:buFont typeface="Wingdings" panose="05000000000000000000" pitchFamily="2" charset="2"/>
              <a:buChar char="§"/>
            </a:pPr>
            <a:r>
              <a:rPr lang="en-US" dirty="0"/>
              <a:t>Working diagnosis</a:t>
            </a:r>
          </a:p>
          <a:p>
            <a:pPr marL="2171700" lvl="3" indent="-571500">
              <a:buFont typeface="Wingdings" panose="05000000000000000000" pitchFamily="2" charset="2"/>
              <a:buChar char="§"/>
            </a:pPr>
            <a:r>
              <a:rPr lang="en-US" dirty="0"/>
              <a:t>Hypothesis is empirically tested</a:t>
            </a:r>
          </a:p>
          <a:p>
            <a:pPr marL="2628900" lvl="4" indent="-571500">
              <a:buFont typeface="Wingdings" panose="05000000000000000000" pitchFamily="2" charset="2"/>
              <a:buChar char="§"/>
            </a:pPr>
            <a:r>
              <a:rPr lang="en-US" dirty="0"/>
              <a:t>How well does patient’s course and additional evidence correspond to that for the working diagnosis</a:t>
            </a:r>
          </a:p>
          <a:p>
            <a:pPr marL="2171700" lvl="3" indent="-571500">
              <a:buFont typeface="Wingdings" panose="05000000000000000000" pitchFamily="2" charset="2"/>
              <a:buChar char="§"/>
            </a:pPr>
            <a:r>
              <a:rPr lang="en-US" dirty="0"/>
              <a:t>Remember the story of Barry Marshall and Robin Warren:</a:t>
            </a:r>
          </a:p>
          <a:p>
            <a:pPr marL="2628900" lvl="4" indent="-571500">
              <a:buFont typeface="Wingdings" panose="05000000000000000000" pitchFamily="2" charset="2"/>
              <a:buChar char="§"/>
            </a:pPr>
            <a:r>
              <a:rPr lang="en-US" dirty="0"/>
              <a:t>Won 2005 Nobel prize for </a:t>
            </a:r>
            <a:r>
              <a:rPr lang="en-US" dirty="0" smtClean="0"/>
              <a:t>discovering </a:t>
            </a:r>
            <a:r>
              <a:rPr lang="en-US" dirty="0"/>
              <a:t>role of h pylori in gastric and duodenal ulcers.</a:t>
            </a:r>
          </a:p>
          <a:p>
            <a:pPr marL="571500" indent="-571500">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val="11819787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51"/>
          </p:nvPr>
        </p:nvSpPr>
        <p:spPr>
          <a:xfrm>
            <a:off x="1079770" y="0"/>
            <a:ext cx="10846341" cy="6997566"/>
          </a:xfrm>
        </p:spPr>
        <p:txBody>
          <a:bodyPr/>
          <a:lstStyle/>
          <a:p>
            <a:pPr>
              <a:spcAft>
                <a:spcPts val="1200"/>
              </a:spcAft>
            </a:pPr>
            <a:r>
              <a:rPr lang="en-US" dirty="0">
                <a:solidFill>
                  <a:srgbClr val="002060"/>
                </a:solidFill>
              </a:rPr>
              <a:t>Scientific Correlation Opportunity in Case Report/Case Series</a:t>
            </a:r>
            <a:endParaRPr lang="en-US" sz="1000" dirty="0"/>
          </a:p>
          <a:p>
            <a:pPr>
              <a:spcAft>
                <a:spcPts val="1200"/>
              </a:spcAft>
            </a:pPr>
            <a:r>
              <a:rPr lang="en-US" sz="2800" dirty="0"/>
              <a:t>Example: Development of a lung cancer risk test (LCRT) biomarker</a:t>
            </a:r>
            <a:endParaRPr lang="en-US" sz="1200" dirty="0"/>
          </a:p>
          <a:p>
            <a:pPr marL="342900" indent="-342900">
              <a:buFont typeface="Arial" panose="020B0604020202020204" pitchFamily="34" charset="0"/>
              <a:buChar char="•"/>
            </a:pPr>
            <a:r>
              <a:rPr lang="en-US" sz="2400" dirty="0">
                <a:solidFill>
                  <a:schemeClr val="tx1"/>
                </a:solidFill>
              </a:rPr>
              <a:t>Phase 1: Discovery: —Preclinical Exploratory Studies </a:t>
            </a:r>
          </a:p>
          <a:p>
            <a:pPr marL="461963" lvl="1" indent="-173038"/>
            <a:r>
              <a:rPr lang="en-US" sz="1800" dirty="0">
                <a:solidFill>
                  <a:schemeClr val="tx1"/>
                </a:solidFill>
              </a:rPr>
              <a:t>(e.g., Crawford et al, Cancer Research, 2001).</a:t>
            </a:r>
          </a:p>
          <a:p>
            <a:pPr marL="461963" lvl="1" indent="-173038">
              <a:tabLst>
                <a:tab pos="231775" algn="l"/>
              </a:tabLst>
            </a:pPr>
            <a:r>
              <a:rPr lang="en-US" sz="1800" dirty="0"/>
              <a:t>Case/control study; Analysis of regulation of over 200 protective antioxidant, DNA repair, cell cycle control genes in normal airway epithelial cells of individuals with or without lung cancer: what is different in subjects with cancer?</a:t>
            </a:r>
          </a:p>
          <a:p>
            <a:pPr marL="461963" lvl="1" indent="-173038">
              <a:tabLst>
                <a:tab pos="231775" algn="l"/>
              </a:tabLst>
            </a:pPr>
            <a:r>
              <a:rPr lang="en-US" sz="1800" dirty="0"/>
              <a:t>Primary Aims</a:t>
            </a:r>
          </a:p>
          <a:p>
            <a:pPr marL="625475" lvl="2" indent="-115888"/>
            <a:r>
              <a:rPr lang="en-US" sz="1400" dirty="0"/>
              <a:t>To identify and prioritize leads for potentially useful biomarkers.</a:t>
            </a:r>
          </a:p>
          <a:p>
            <a:pPr marL="342900" indent="-342900">
              <a:buFont typeface="Arial" panose="020B0604020202020204" pitchFamily="34" charset="0"/>
              <a:buChar char="•"/>
            </a:pPr>
            <a:r>
              <a:rPr lang="en-US" sz="2400" dirty="0">
                <a:solidFill>
                  <a:schemeClr val="tx1"/>
                </a:solidFill>
              </a:rPr>
              <a:t>Primary Outcome Measure</a:t>
            </a:r>
          </a:p>
          <a:p>
            <a:pPr marL="461963" lvl="1" indent="-173038"/>
            <a:r>
              <a:rPr lang="en-US" sz="1800" dirty="0"/>
              <a:t>Over or under expression of genes in normal airway epithelial cells</a:t>
            </a:r>
          </a:p>
          <a:p>
            <a:pPr marL="346075" lvl="1" indent="-346075"/>
            <a:r>
              <a:rPr lang="en-US" sz="2400" dirty="0"/>
              <a:t>Evaluation of Study Results</a:t>
            </a:r>
          </a:p>
          <a:p>
            <a:pPr marL="461963" lvl="1" indent="-173038"/>
            <a:r>
              <a:rPr lang="en-US" sz="1800" dirty="0"/>
              <a:t>For each gene measured, how well did it distinguish between case and control subjects. </a:t>
            </a:r>
          </a:p>
          <a:p>
            <a:pPr marL="461963" lvl="1" indent="-173038"/>
            <a:r>
              <a:rPr lang="en-US" sz="1800" dirty="0"/>
              <a:t>Calculate the true-positive rate (TPR), i.e., the proportion of case subjects who are biomarker positive, and the false-positive rate (FPR), i.e., the proportion of control subjects who are biomarker positive.</a:t>
            </a:r>
          </a:p>
          <a:p>
            <a:pPr marL="461963" lvl="1" indent="-173038"/>
            <a:r>
              <a:rPr lang="en-US" sz="1800" dirty="0"/>
              <a:t>Assemble multi-analyte biomarker from best performing individual gene expression </a:t>
            </a:r>
          </a:p>
          <a:p>
            <a:pPr marL="461963" lvl="1" indent="-173038"/>
            <a:r>
              <a:rPr lang="en-US" sz="1800" dirty="0"/>
              <a:t>Summarize ability to discriminate between disease and non-disease: Receiver operator characteristic (ROC).</a:t>
            </a:r>
            <a:endParaRPr lang="en-US" sz="2400" dirty="0"/>
          </a:p>
          <a:p>
            <a:endParaRPr lang="en-US" dirty="0"/>
          </a:p>
        </p:txBody>
      </p:sp>
    </p:spTree>
    <p:extLst>
      <p:ext uri="{BB962C8B-B14F-4D97-AF65-F5344CB8AC3E}">
        <p14:creationId xmlns:p14="http://schemas.microsoft.com/office/powerpoint/2010/main" val="39702471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51"/>
          </p:nvPr>
        </p:nvSpPr>
        <p:spPr>
          <a:xfrm>
            <a:off x="1291606" y="0"/>
            <a:ext cx="10039105" cy="6756935"/>
          </a:xfrm>
        </p:spPr>
        <p:txBody>
          <a:bodyPr/>
          <a:lstStyle/>
          <a:p>
            <a:r>
              <a:rPr lang="en-US" dirty="0">
                <a:solidFill>
                  <a:srgbClr val="002060"/>
                </a:solidFill>
              </a:rPr>
              <a:t>Scientific Correlation Opportunity in Case Report/Case Series</a:t>
            </a:r>
          </a:p>
          <a:p>
            <a:endParaRPr lang="en-US" sz="1000" dirty="0"/>
          </a:p>
          <a:p>
            <a:r>
              <a:rPr lang="en-US" sz="2800" dirty="0"/>
              <a:t>Example: Development of a lung cancer risk test (LCRT) biomarker</a:t>
            </a:r>
          </a:p>
          <a:p>
            <a:endParaRPr lang="en-US" sz="1200" dirty="0"/>
          </a:p>
          <a:p>
            <a:pPr marL="342900" indent="-342900">
              <a:buFont typeface="Arial" panose="020B0604020202020204" pitchFamily="34" charset="0"/>
              <a:buChar char="•"/>
            </a:pPr>
            <a:r>
              <a:rPr lang="en-US" sz="2400" dirty="0">
                <a:solidFill>
                  <a:schemeClr val="tx1"/>
                </a:solidFill>
              </a:rPr>
              <a:t>Phase 2: Modeling in Clinical Development</a:t>
            </a:r>
          </a:p>
          <a:p>
            <a:pPr marL="461963" lvl="1" indent="-173038"/>
            <a:r>
              <a:rPr lang="en-US" sz="1800" dirty="0"/>
              <a:t>Case/control studies (Normal bronchial epithelial cells collected from &gt;600 subjects)</a:t>
            </a:r>
          </a:p>
          <a:p>
            <a:pPr marL="919163" lvl="2" indent="-173038"/>
            <a:r>
              <a:rPr lang="en-US" sz="1400" dirty="0">
                <a:solidFill>
                  <a:schemeClr val="tx1"/>
                </a:solidFill>
              </a:rPr>
              <a:t>First case</a:t>
            </a:r>
            <a:r>
              <a:rPr lang="en-US" sz="1400" dirty="0"/>
              <a:t>/control study </a:t>
            </a:r>
            <a:r>
              <a:rPr lang="en-US" sz="1400" dirty="0">
                <a:solidFill>
                  <a:schemeClr val="tx1"/>
                </a:solidFill>
              </a:rPr>
              <a:t>(Mullins et al, 2005).</a:t>
            </a:r>
          </a:p>
          <a:p>
            <a:pPr marL="919163" lvl="2" indent="-173038"/>
            <a:r>
              <a:rPr lang="en-US" sz="1400" dirty="0">
                <a:solidFill>
                  <a:schemeClr val="tx1"/>
                </a:solidFill>
              </a:rPr>
              <a:t>Second case/control study (Blomquist et al, 2009).</a:t>
            </a:r>
          </a:p>
          <a:p>
            <a:pPr marL="461963" lvl="1" indent="-173038"/>
            <a:r>
              <a:rPr lang="en-US" sz="1800" dirty="0">
                <a:solidFill>
                  <a:schemeClr val="tx1"/>
                </a:solidFill>
              </a:rPr>
              <a:t>Further optimize model (analytes and interactions in model).</a:t>
            </a:r>
          </a:p>
          <a:p>
            <a:pPr marL="919163" lvl="2" indent="-173038"/>
            <a:r>
              <a:rPr lang="en-US" sz="1400" dirty="0"/>
              <a:t>Test optimized model in third case/control study (Yeo et al, 2017)</a:t>
            </a:r>
            <a:endParaRPr lang="en-US" sz="1400" dirty="0">
              <a:solidFill>
                <a:schemeClr val="tx1"/>
              </a:solidFill>
            </a:endParaRPr>
          </a:p>
          <a:p>
            <a:pPr marL="461963" lvl="1" indent="-173038">
              <a:tabLst>
                <a:tab pos="231775" algn="l"/>
              </a:tabLst>
            </a:pPr>
            <a:r>
              <a:rPr lang="en-US" sz="1800" dirty="0"/>
              <a:t>Evaluation of Study Results</a:t>
            </a:r>
          </a:p>
          <a:p>
            <a:pPr marL="919163" lvl="2" indent="-173038">
              <a:tabLst>
                <a:tab pos="231775" algn="l"/>
              </a:tabLst>
            </a:pPr>
            <a:r>
              <a:rPr lang="en-US" sz="1400" dirty="0"/>
              <a:t>Estimates of the TPR and FPR or ROC curve were calculated. </a:t>
            </a:r>
          </a:p>
          <a:p>
            <a:pPr marL="461963" lvl="1" indent="-173038">
              <a:tabLst>
                <a:tab pos="231775" algn="l"/>
              </a:tabLst>
            </a:pPr>
            <a:r>
              <a:rPr lang="en-US" sz="1800" dirty="0"/>
              <a:t>Primary Aims</a:t>
            </a:r>
          </a:p>
          <a:p>
            <a:pPr marL="625475" lvl="2" indent="-115888"/>
            <a:r>
              <a:rPr lang="en-US" sz="1400" dirty="0"/>
              <a:t>To identify and prioritize leads for potentially useful biomarkers.</a:t>
            </a:r>
          </a:p>
          <a:p>
            <a:pPr marL="346075" lvl="1" indent="-346075"/>
            <a:r>
              <a:rPr lang="en-US" dirty="0"/>
              <a:t>Evaluation of Study Results</a:t>
            </a:r>
          </a:p>
          <a:p>
            <a:pPr marL="461963" lvl="1" indent="-173038"/>
            <a:r>
              <a:rPr lang="en-US" sz="1800" dirty="0"/>
              <a:t>Summarize ability to discriminate between cancer and non-cancer: Receiver operator characteristic (ROC).</a:t>
            </a:r>
            <a:endParaRPr lang="en-US" dirty="0"/>
          </a:p>
          <a:p>
            <a:pPr marL="342900" indent="-342900">
              <a:buFont typeface="Arial" panose="020B0604020202020204" pitchFamily="34" charset="0"/>
              <a:buChar char="•"/>
            </a:pPr>
            <a:r>
              <a:rPr lang="en-US" sz="2400" dirty="0">
                <a:solidFill>
                  <a:schemeClr val="tx1"/>
                </a:solidFill>
              </a:rPr>
              <a:t>Primary Outcome Measure</a:t>
            </a:r>
          </a:p>
          <a:p>
            <a:pPr marL="461963" lvl="1" indent="-173038"/>
            <a:r>
              <a:rPr lang="en-US" sz="1800" dirty="0"/>
              <a:t>Result of the clinical biomarker assay</a:t>
            </a:r>
          </a:p>
          <a:p>
            <a:endParaRPr lang="en-US" dirty="0"/>
          </a:p>
        </p:txBody>
      </p:sp>
      <p:pic>
        <p:nvPicPr>
          <p:cNvPr id="2" name="Picture 1">
            <a:extLst>
              <a:ext uri="{FF2B5EF4-FFF2-40B4-BE49-F238E27FC236}">
                <a16:creationId xmlns:a16="http://schemas.microsoft.com/office/drawing/2014/main" id="{1FBDC76F-DFB4-4CF8-AEAD-5BB894AD3D71}"/>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8000" contrast="63000"/>
                    </a14:imgEffect>
                  </a14:imgLayer>
                </a14:imgProps>
              </a:ext>
            </a:extLst>
          </a:blip>
          <a:srcRect l="8105" t="17205" r="13991" b="6022"/>
          <a:stretch/>
        </p:blipFill>
        <p:spPr>
          <a:xfrm>
            <a:off x="7719769" y="2787445"/>
            <a:ext cx="3857714" cy="2138516"/>
          </a:xfrm>
          <a:prstGeom prst="rect">
            <a:avLst/>
          </a:prstGeom>
        </p:spPr>
      </p:pic>
    </p:spTree>
    <p:extLst>
      <p:ext uri="{BB962C8B-B14F-4D97-AF65-F5344CB8AC3E}">
        <p14:creationId xmlns:p14="http://schemas.microsoft.com/office/powerpoint/2010/main" val="23640039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51"/>
          </p:nvPr>
        </p:nvSpPr>
        <p:spPr>
          <a:xfrm>
            <a:off x="1291606" y="0"/>
            <a:ext cx="10039105" cy="6756935"/>
          </a:xfrm>
        </p:spPr>
        <p:txBody>
          <a:bodyPr/>
          <a:lstStyle/>
          <a:p>
            <a:r>
              <a:rPr lang="en-US" dirty="0">
                <a:solidFill>
                  <a:srgbClr val="002060"/>
                </a:solidFill>
              </a:rPr>
              <a:t>Scientific Correlation Opportunity in Case Report/Case Series</a:t>
            </a:r>
          </a:p>
          <a:p>
            <a:endParaRPr lang="en-US" sz="1000" dirty="0"/>
          </a:p>
          <a:p>
            <a:r>
              <a:rPr lang="en-US" sz="2800" dirty="0"/>
              <a:t>Example: Development of a lung cancer risk test (LCRT) biomarker</a:t>
            </a:r>
          </a:p>
          <a:p>
            <a:endParaRPr lang="en-US" sz="1200" dirty="0"/>
          </a:p>
          <a:p>
            <a:pPr marL="342900" indent="-342900">
              <a:spcAft>
                <a:spcPts val="1200"/>
              </a:spcAft>
              <a:buFont typeface="Arial" panose="020B0604020202020204" pitchFamily="34" charset="0"/>
              <a:buChar char="•"/>
            </a:pPr>
            <a:r>
              <a:rPr lang="en-US" sz="2400" dirty="0">
                <a:solidFill>
                  <a:schemeClr val="tx1"/>
                </a:solidFill>
              </a:rPr>
              <a:t>Phase 4: Prospective Cohort Study: (Crawford et al, 2017); normal bronchial epithelial cells collected from 384 subjects at 12 clinical sites.</a:t>
            </a:r>
          </a:p>
          <a:p>
            <a:pPr marL="342900" indent="-342900">
              <a:spcAft>
                <a:spcPts val="1200"/>
              </a:spcAft>
              <a:buFont typeface="Arial" panose="020B0604020202020204" pitchFamily="34" charset="0"/>
              <a:buChar char="•"/>
            </a:pPr>
            <a:r>
              <a:rPr lang="en-US" sz="2400" dirty="0">
                <a:solidFill>
                  <a:schemeClr val="tx1"/>
                </a:solidFill>
              </a:rPr>
              <a:t>Clinical specimens collected from high risk subjects without lung cancer and followed to identify prospective cancer patients, then determine whether a positive test correlates with risk for developing lung cancer</a:t>
            </a:r>
          </a:p>
          <a:p>
            <a:pPr marL="342900" indent="-342900">
              <a:spcAft>
                <a:spcPts val="1200"/>
              </a:spcAft>
              <a:buFont typeface="Arial" panose="020B0604020202020204" pitchFamily="34" charset="0"/>
              <a:buChar char="•"/>
            </a:pPr>
            <a:r>
              <a:rPr lang="en-US" sz="2400" dirty="0">
                <a:solidFill>
                  <a:schemeClr val="tx1"/>
                </a:solidFill>
              </a:rPr>
              <a:t>This study is ongoing, expect to be completed in one year.</a:t>
            </a:r>
            <a:endParaRPr lang="en-US" dirty="0"/>
          </a:p>
        </p:txBody>
      </p:sp>
    </p:spTree>
    <p:extLst>
      <p:ext uri="{BB962C8B-B14F-4D97-AF65-F5344CB8AC3E}">
        <p14:creationId xmlns:p14="http://schemas.microsoft.com/office/powerpoint/2010/main" val="41707298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51"/>
          </p:nvPr>
        </p:nvSpPr>
        <p:spPr/>
        <p:txBody>
          <a:bodyPr/>
          <a:lstStyle/>
          <a:p>
            <a:r>
              <a:rPr lang="en-US" dirty="0"/>
              <a:t>Second Case Series:   What to Do?</a:t>
            </a:r>
          </a:p>
        </p:txBody>
      </p:sp>
      <p:sp>
        <p:nvSpPr>
          <p:cNvPr id="5" name="Text Placeholder 4"/>
          <p:cNvSpPr>
            <a:spLocks noGrp="1"/>
          </p:cNvSpPr>
          <p:nvPr>
            <p:ph type="body" sz="quarter" idx="54"/>
          </p:nvPr>
        </p:nvSpPr>
        <p:spPr>
          <a:xfrm>
            <a:off x="1263326" y="3392099"/>
            <a:ext cx="10039104" cy="557819"/>
          </a:xfrm>
        </p:spPr>
        <p:txBody>
          <a:bodyPr/>
          <a:lstStyle/>
          <a:p>
            <a:r>
              <a:rPr lang="en-US" dirty="0"/>
              <a:t>John Nemunaitis, M.D.</a:t>
            </a:r>
          </a:p>
        </p:txBody>
      </p:sp>
    </p:spTree>
    <p:extLst>
      <p:ext uri="{BB962C8B-B14F-4D97-AF65-F5344CB8AC3E}">
        <p14:creationId xmlns:p14="http://schemas.microsoft.com/office/powerpoint/2010/main" val="509786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pPr>
              <a:lnSpc>
                <a:spcPct val="100000"/>
              </a:lnSpc>
              <a:spcBef>
                <a:spcPts val="0"/>
              </a:spcBef>
            </a:pPr>
            <a:r>
              <a:rPr lang="en-US" sz="2800" dirty="0"/>
              <a:t>→ Analytical Study (but not)</a:t>
            </a:r>
            <a:br>
              <a:rPr lang="en-US" sz="2800" dirty="0"/>
            </a:br>
            <a:r>
              <a:rPr lang="en-US" sz="2800" dirty="0"/>
              <a:t>CL-PTL-121 Randomized Trial of Vigil vs. Gemcitabine/Docetaxel in Third-line Recurrent Metastatic Ewing’s Sarcoma</a:t>
            </a:r>
          </a:p>
        </p:txBody>
      </p:sp>
      <p:sp>
        <p:nvSpPr>
          <p:cNvPr id="8" name="Rounded Rectangle 23">
            <a:extLst>
              <a:ext uri="{FF2B5EF4-FFF2-40B4-BE49-F238E27FC236}">
                <a16:creationId xmlns:a16="http://schemas.microsoft.com/office/drawing/2014/main" id="{8F95B5B6-C15A-4007-9681-DA21A1964C9D}"/>
              </a:ext>
            </a:extLst>
          </p:cNvPr>
          <p:cNvSpPr/>
          <p:nvPr/>
        </p:nvSpPr>
        <p:spPr>
          <a:xfrm>
            <a:off x="1684932" y="2261692"/>
            <a:ext cx="1971675" cy="2031890"/>
          </a:xfrm>
          <a:prstGeom prst="roundRect">
            <a:avLst/>
          </a:prstGeom>
          <a:solidFill>
            <a:srgbClr val="0070C0"/>
          </a:solidFill>
          <a:ln>
            <a:noFill/>
          </a:ln>
          <a:effectLst/>
          <a:scene3d>
            <a:camera prst="isometricTopDown" fov="0">
              <a:rot lat="0" lon="0" rev="0"/>
            </a:camera>
            <a:lightRig rig="balanced" dir="t">
              <a:rot lat="0" lon="0" rev="13800000"/>
            </a:lightRig>
          </a:scene3d>
          <a:sp3d extrusionH="12700" prstMaterial="plastic">
            <a:bevelT w="38100" h="25400" prst="softRound"/>
            <a:contourClr>
              <a:srgbClr val="DD8047"/>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charset="0"/>
                <a:ea typeface="Arial" charset="0"/>
                <a:cs typeface="Arial" charset="0"/>
              </a:rPr>
              <a:t>Metastatic Ewing’s sarcoma in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w Cen MT"/>
                <a:ea typeface="+mn-ea"/>
                <a:cs typeface="+mn-cs"/>
              </a:rPr>
              <a:t>≥</a:t>
            </a:r>
            <a:r>
              <a:rPr kumimoji="0" lang="en-US" sz="1600" b="0" i="0" u="none" strike="noStrike" kern="0" cap="none" spc="0" normalizeH="0" baseline="0" noProof="0" dirty="0">
                <a:ln>
                  <a:noFill/>
                </a:ln>
                <a:solidFill>
                  <a:prstClr val="white"/>
                </a:solidFill>
                <a:effectLst/>
                <a:uLnTx/>
                <a:uFillTx/>
                <a:latin typeface="Arial" charset="0"/>
                <a:ea typeface="Arial" charset="0"/>
                <a:cs typeface="Arial" charset="0"/>
              </a:rPr>
              <a:t>2</a:t>
            </a:r>
            <a:r>
              <a:rPr kumimoji="0" lang="en-US" sz="1600" b="0" i="0" u="none" strike="noStrike" kern="0" cap="none" spc="0" normalizeH="0" baseline="30000" noProof="0" dirty="0">
                <a:ln>
                  <a:noFill/>
                </a:ln>
                <a:solidFill>
                  <a:prstClr val="white"/>
                </a:solidFill>
                <a:effectLst/>
                <a:uLnTx/>
                <a:uFillTx/>
                <a:latin typeface="Arial" charset="0"/>
                <a:ea typeface="Arial" charset="0"/>
                <a:cs typeface="Arial" charset="0"/>
              </a:rPr>
              <a:t>nd</a:t>
            </a:r>
            <a:r>
              <a:rPr kumimoji="0" lang="en-US" sz="1600" b="0" i="0" u="none" strike="noStrike" kern="0" cap="none" spc="0" normalizeH="0" baseline="0" noProof="0" dirty="0">
                <a:ln>
                  <a:noFill/>
                </a:ln>
                <a:solidFill>
                  <a:prstClr val="white"/>
                </a:solidFill>
                <a:effectLst/>
                <a:uLnTx/>
                <a:uFillTx/>
                <a:latin typeface="Arial" charset="0"/>
                <a:ea typeface="Arial" charset="0"/>
                <a:cs typeface="Arial" charset="0"/>
              </a:rPr>
              <a:t> Relapse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charset="0"/>
              <a:ea typeface="Arial" charset="0"/>
              <a:cs typeface="Arial"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charset="0"/>
                <a:ea typeface="Arial" charset="0"/>
                <a:cs typeface="Arial" charset="0"/>
              </a:rPr>
              <a:t>Surgical Candidate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charset="0"/>
                <a:ea typeface="Arial" charset="0"/>
                <a:cs typeface="Arial" charset="0"/>
              </a:rPr>
              <a:t> with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charset="0"/>
                <a:ea typeface="Arial" charset="0"/>
                <a:cs typeface="Arial" charset="0"/>
              </a:rPr>
              <a:t>Non-osseous Tumor</a:t>
            </a:r>
          </a:p>
        </p:txBody>
      </p:sp>
      <p:sp>
        <p:nvSpPr>
          <p:cNvPr id="9" name="Rounded Rectangle 24">
            <a:extLst>
              <a:ext uri="{FF2B5EF4-FFF2-40B4-BE49-F238E27FC236}">
                <a16:creationId xmlns:a16="http://schemas.microsoft.com/office/drawing/2014/main" id="{E76FC703-79FB-4186-ADAC-7937DA9E3629}"/>
              </a:ext>
            </a:extLst>
          </p:cNvPr>
          <p:cNvSpPr/>
          <p:nvPr/>
        </p:nvSpPr>
        <p:spPr>
          <a:xfrm>
            <a:off x="5158036" y="3594287"/>
            <a:ext cx="2438400" cy="662611"/>
          </a:xfrm>
          <a:prstGeom prst="roundRect">
            <a:avLst/>
          </a:prstGeom>
          <a:solidFill>
            <a:srgbClr val="1C80E0"/>
          </a:solidFill>
          <a:ln w="19050" cap="flat" cmpd="sng" algn="ctr">
            <a:solidFill>
              <a:srgbClr val="1C80E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charset="0"/>
                <a:ea typeface="Arial" charset="0"/>
                <a:cs typeface="Arial" charset="0"/>
              </a:rPr>
              <a:t>Gemcitabine: 675 mg/m</a:t>
            </a:r>
            <a:r>
              <a:rPr kumimoji="0" lang="en-US" sz="1200" b="0" i="0" u="none" strike="noStrike" kern="0" cap="none" spc="0" normalizeH="0" baseline="30000" noProof="0" dirty="0">
                <a:ln>
                  <a:noFill/>
                </a:ln>
                <a:solidFill>
                  <a:prstClr val="white"/>
                </a:solidFill>
                <a:effectLst/>
                <a:uLnTx/>
                <a:uFillTx/>
                <a:latin typeface="Arial" charset="0"/>
                <a:ea typeface="Arial" charset="0"/>
                <a:cs typeface="Arial" charset="0"/>
              </a:rPr>
              <a:t>2</a:t>
            </a:r>
            <a:endParaRPr kumimoji="0" lang="en-US" sz="1200" b="0" i="0" u="none" strike="noStrike" kern="0" cap="none" spc="0" normalizeH="0" baseline="0" noProof="0" dirty="0">
              <a:ln>
                <a:noFill/>
              </a:ln>
              <a:solidFill>
                <a:prstClr val="white"/>
              </a:solidFill>
              <a:effectLst/>
              <a:uLnTx/>
              <a:uFillTx/>
              <a:latin typeface="Arial" charset="0"/>
              <a:ea typeface="Arial" charset="0"/>
              <a:cs typeface="Arial"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charset="0"/>
                <a:ea typeface="Arial" charset="0"/>
                <a:cs typeface="Arial" charset="0"/>
              </a:rPr>
              <a:t>Day 1 &amp; 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prstClr val="white"/>
                </a:solidFill>
                <a:effectLst/>
                <a:uLnTx/>
                <a:uFillTx/>
                <a:latin typeface="Arial" charset="0"/>
                <a:ea typeface="Arial" charset="0"/>
                <a:cs typeface="Arial" charset="0"/>
              </a:rPr>
              <a:t>Docetaxel</a:t>
            </a:r>
            <a:r>
              <a:rPr kumimoji="0" lang="en-US" sz="1200" b="0" i="0" u="none" strike="noStrike" kern="0" cap="none" spc="0" normalizeH="0" baseline="0" noProof="0" dirty="0">
                <a:ln>
                  <a:noFill/>
                </a:ln>
                <a:solidFill>
                  <a:prstClr val="white"/>
                </a:solidFill>
                <a:effectLst/>
                <a:uLnTx/>
                <a:uFillTx/>
                <a:latin typeface="Arial" charset="0"/>
                <a:ea typeface="Arial" charset="0"/>
                <a:cs typeface="Arial" charset="0"/>
              </a:rPr>
              <a:t>: 75 mg/m</a:t>
            </a:r>
            <a:r>
              <a:rPr kumimoji="0" lang="en-US" sz="1200" b="0" i="0" u="none" strike="noStrike" kern="0" cap="none" spc="0" normalizeH="0" baseline="30000" noProof="0" dirty="0">
                <a:ln>
                  <a:noFill/>
                </a:ln>
                <a:solidFill>
                  <a:prstClr val="white"/>
                </a:solidFill>
                <a:effectLst/>
                <a:uLnTx/>
                <a:uFillTx/>
                <a:latin typeface="Arial" charset="0"/>
                <a:ea typeface="Arial" charset="0"/>
                <a:cs typeface="Arial" charset="0"/>
              </a:rPr>
              <a:t>2</a:t>
            </a:r>
            <a:r>
              <a:rPr kumimoji="0" lang="en-US" sz="1200" b="0" i="0" u="none" strike="noStrike" kern="0" cap="none" spc="0" normalizeH="0" baseline="0" noProof="0" dirty="0">
                <a:ln>
                  <a:noFill/>
                </a:ln>
                <a:solidFill>
                  <a:prstClr val="white"/>
                </a:solidFill>
                <a:effectLst/>
                <a:uLnTx/>
                <a:uFillTx/>
                <a:latin typeface="Arial" charset="0"/>
                <a:ea typeface="Arial" charset="0"/>
                <a:cs typeface="Arial" charset="0"/>
              </a:rPr>
              <a:t> Day 8 </a:t>
            </a:r>
          </a:p>
        </p:txBody>
      </p:sp>
      <p:sp>
        <p:nvSpPr>
          <p:cNvPr id="10" name="TextBox 9">
            <a:extLst>
              <a:ext uri="{FF2B5EF4-FFF2-40B4-BE49-F238E27FC236}">
                <a16:creationId xmlns:a16="http://schemas.microsoft.com/office/drawing/2014/main" id="{3C8DF7F2-C20A-4F96-95D7-6AC40ED9A88C}"/>
              </a:ext>
            </a:extLst>
          </p:cNvPr>
          <p:cNvSpPr txBox="1"/>
          <p:nvPr/>
        </p:nvSpPr>
        <p:spPr>
          <a:xfrm>
            <a:off x="5364437" y="2822951"/>
            <a:ext cx="2060091" cy="769441"/>
          </a:xfrm>
          <a:prstGeom prst="rect">
            <a:avLst/>
          </a:prstGeom>
          <a:noFill/>
        </p:spPr>
        <p:txBody>
          <a:bodyPr wrap="square" rtlCol="0">
            <a:spAutoFit/>
          </a:bodyPr>
          <a:lstStyle/>
          <a:p>
            <a:r>
              <a:rPr lang="en-US" sz="1100" dirty="0">
                <a:solidFill>
                  <a:prstClr val="black"/>
                </a:solidFill>
                <a:latin typeface="Arial" charset="0"/>
                <a:ea typeface="Arial" charset="0"/>
                <a:cs typeface="Arial" charset="0"/>
              </a:rPr>
              <a:t>Randomization 1:1</a:t>
            </a:r>
          </a:p>
          <a:p>
            <a:r>
              <a:rPr lang="en-US" sz="1100" dirty="0">
                <a:solidFill>
                  <a:prstClr val="black"/>
                </a:solidFill>
                <a:latin typeface="Arial" charset="0"/>
                <a:ea typeface="Arial" charset="0"/>
                <a:cs typeface="Arial" charset="0"/>
              </a:rPr>
              <a:t>N = 62</a:t>
            </a:r>
          </a:p>
          <a:p>
            <a:r>
              <a:rPr lang="en-US" sz="1100" dirty="0">
                <a:solidFill>
                  <a:prstClr val="black"/>
                </a:solidFill>
                <a:latin typeface="Arial" charset="0"/>
                <a:ea typeface="Arial" charset="0"/>
                <a:cs typeface="Arial" charset="0"/>
              </a:rPr>
              <a:t>HR = 0.383; p = 0.05</a:t>
            </a:r>
          </a:p>
          <a:p>
            <a:r>
              <a:rPr lang="en-US" sz="1100" dirty="0">
                <a:solidFill>
                  <a:prstClr val="black"/>
                </a:solidFill>
                <a:latin typeface="Arial" charset="0"/>
                <a:ea typeface="Arial" charset="0"/>
                <a:cs typeface="Arial" charset="0"/>
              </a:rPr>
              <a:t>Power 90%</a:t>
            </a:r>
          </a:p>
        </p:txBody>
      </p:sp>
      <p:sp>
        <p:nvSpPr>
          <p:cNvPr id="11" name="Rounded Rectangle 41">
            <a:extLst>
              <a:ext uri="{FF2B5EF4-FFF2-40B4-BE49-F238E27FC236}">
                <a16:creationId xmlns:a16="http://schemas.microsoft.com/office/drawing/2014/main" id="{2DB52012-F0F4-4DD8-81BD-B70E268C5940}"/>
              </a:ext>
            </a:extLst>
          </p:cNvPr>
          <p:cNvSpPr/>
          <p:nvPr/>
        </p:nvSpPr>
        <p:spPr>
          <a:xfrm>
            <a:off x="5159205" y="2223633"/>
            <a:ext cx="2428875" cy="589063"/>
          </a:xfrm>
          <a:prstGeom prst="roundRect">
            <a:avLst/>
          </a:prstGeom>
          <a:solidFill>
            <a:srgbClr val="D60001"/>
          </a:solidFill>
          <a:ln w="47625" cap="flat" cmpd="dbl" algn="ctr">
            <a:noFill/>
            <a:prstDash val="solid"/>
          </a:ln>
          <a:effectLst>
            <a:outerShdw blurRad="38100" dist="30000" dir="5400000" rotWithShape="0">
              <a:srgbClr val="000000">
                <a:alpha val="4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prstClr val="white"/>
                </a:solidFill>
                <a:effectLst/>
                <a:uLnTx/>
                <a:uFillTx/>
                <a:latin typeface="Arial" charset="0"/>
                <a:ea typeface="Arial" charset="0"/>
                <a:cs typeface="Arial" charset="0"/>
              </a:rPr>
              <a:t>Vigil</a:t>
            </a:r>
            <a:endParaRPr kumimoji="0" lang="en-US" altLang="en-US" sz="1400" b="0" i="0" u="none" strike="noStrike" kern="0" cap="none" spc="0" normalizeH="0" baseline="30000" noProof="0" dirty="0">
              <a:ln>
                <a:noFill/>
              </a:ln>
              <a:solidFill>
                <a:prstClr val="white"/>
              </a:solidFill>
              <a:effectLst/>
              <a:uLnTx/>
              <a:uFillTx/>
              <a:latin typeface="Arial" charset="0"/>
              <a:ea typeface="Arial" charset="0"/>
              <a:cs typeface="Arial"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prstClr val="white"/>
                </a:solidFill>
                <a:effectLst/>
                <a:uLnTx/>
                <a:uFillTx/>
                <a:latin typeface="Arial" charset="0"/>
                <a:ea typeface="Arial" charset="0"/>
                <a:cs typeface="Arial" charset="0"/>
              </a:rPr>
              <a:t>1.0 x 10</a:t>
            </a:r>
            <a:r>
              <a:rPr kumimoji="0" lang="en-US" altLang="en-US" sz="1400" b="0" i="0" u="none" strike="noStrike" kern="0" cap="none" spc="0" normalizeH="0" baseline="30000" noProof="0" dirty="0">
                <a:ln>
                  <a:noFill/>
                </a:ln>
                <a:solidFill>
                  <a:prstClr val="white"/>
                </a:solidFill>
                <a:effectLst/>
                <a:uLnTx/>
                <a:uFillTx/>
                <a:latin typeface="Arial" charset="0"/>
                <a:ea typeface="Arial" charset="0"/>
                <a:cs typeface="Arial" charset="0"/>
              </a:rPr>
              <a:t>7</a:t>
            </a:r>
            <a:r>
              <a:rPr kumimoji="0" lang="en-US" altLang="en-US" sz="1400" b="0" i="0" u="none" strike="noStrike" kern="0" cap="none" spc="0" normalizeH="0" baseline="0" noProof="0" dirty="0">
                <a:ln>
                  <a:noFill/>
                </a:ln>
                <a:solidFill>
                  <a:prstClr val="white"/>
                </a:solidFill>
                <a:effectLst/>
                <a:uLnTx/>
                <a:uFillTx/>
                <a:latin typeface="Arial" charset="0"/>
                <a:ea typeface="Arial" charset="0"/>
                <a:cs typeface="Arial" charset="0"/>
              </a:rPr>
              <a:t> cells/ml ID q 28d</a:t>
            </a:r>
          </a:p>
        </p:txBody>
      </p:sp>
      <p:sp>
        <p:nvSpPr>
          <p:cNvPr id="12" name="TextBox 11">
            <a:extLst>
              <a:ext uri="{FF2B5EF4-FFF2-40B4-BE49-F238E27FC236}">
                <a16:creationId xmlns:a16="http://schemas.microsoft.com/office/drawing/2014/main" id="{27C2F302-0B81-4842-AC52-747169E9FC87}"/>
              </a:ext>
            </a:extLst>
          </p:cNvPr>
          <p:cNvSpPr txBox="1"/>
          <p:nvPr/>
        </p:nvSpPr>
        <p:spPr>
          <a:xfrm>
            <a:off x="7769551" y="2970750"/>
            <a:ext cx="2196789" cy="584775"/>
          </a:xfrm>
          <a:prstGeom prst="rect">
            <a:avLst/>
          </a:prstGeom>
          <a:no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charset="0"/>
                <a:ea typeface="Arial" charset="0"/>
                <a:cs typeface="Arial" charset="0"/>
              </a:rPr>
              <a:t>Primary Endpoint</a:t>
            </a:r>
            <a:r>
              <a:rPr kumimoji="0" lang="en-US" sz="1600" b="0" i="0" u="none" strike="noStrike" kern="0" cap="none" spc="0" normalizeH="0" baseline="0" noProof="0" dirty="0">
                <a:ln>
                  <a:noFill/>
                </a:ln>
                <a:solidFill>
                  <a:prstClr val="black"/>
                </a:solidFill>
                <a:effectLst/>
                <a:uLnTx/>
                <a:uFillTx/>
                <a:latin typeface="Arial" charset="0"/>
                <a:ea typeface="Arial" charset="0"/>
                <a:cs typeface="Arial" charset="0"/>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rial" charset="0"/>
                <a:ea typeface="Arial" charset="0"/>
                <a:cs typeface="Arial" charset="0"/>
              </a:rPr>
              <a:t>Overall Survival</a:t>
            </a:r>
          </a:p>
        </p:txBody>
      </p:sp>
      <p:grpSp>
        <p:nvGrpSpPr>
          <p:cNvPr id="13" name="Group 12">
            <a:extLst>
              <a:ext uri="{FF2B5EF4-FFF2-40B4-BE49-F238E27FC236}">
                <a16:creationId xmlns:a16="http://schemas.microsoft.com/office/drawing/2014/main" id="{5ECE67C7-BFA1-41E3-B9C1-7DE929033EC1}"/>
              </a:ext>
            </a:extLst>
          </p:cNvPr>
          <p:cNvGrpSpPr/>
          <p:nvPr/>
        </p:nvGrpSpPr>
        <p:grpSpPr>
          <a:xfrm>
            <a:off x="4060840" y="2454090"/>
            <a:ext cx="1055783" cy="1881545"/>
            <a:chOff x="2628898" y="1945957"/>
            <a:chExt cx="1055783" cy="1881545"/>
          </a:xfrm>
          <a:solidFill>
            <a:srgbClr val="D60001"/>
          </a:solidFill>
        </p:grpSpPr>
        <p:grpSp>
          <p:nvGrpSpPr>
            <p:cNvPr id="14" name="Group 13">
              <a:extLst>
                <a:ext uri="{FF2B5EF4-FFF2-40B4-BE49-F238E27FC236}">
                  <a16:creationId xmlns:a16="http://schemas.microsoft.com/office/drawing/2014/main" id="{C2BFC8DF-07A9-48B0-8B96-8C64C34C8BB3}"/>
                </a:ext>
              </a:extLst>
            </p:cNvPr>
            <p:cNvGrpSpPr/>
            <p:nvPr/>
          </p:nvGrpSpPr>
          <p:grpSpPr>
            <a:xfrm>
              <a:off x="2844907" y="1945957"/>
              <a:ext cx="839774" cy="1881545"/>
              <a:chOff x="2895600" y="1945957"/>
              <a:chExt cx="839774" cy="1881545"/>
            </a:xfrm>
            <a:grpFill/>
          </p:grpSpPr>
          <p:sp>
            <p:nvSpPr>
              <p:cNvPr id="16" name="Bent Arrow 37">
                <a:extLst>
                  <a:ext uri="{FF2B5EF4-FFF2-40B4-BE49-F238E27FC236}">
                    <a16:creationId xmlns:a16="http://schemas.microsoft.com/office/drawing/2014/main" id="{10402665-8334-48D5-AECC-C3BC427A6353}"/>
                  </a:ext>
                </a:extLst>
              </p:cNvPr>
              <p:cNvSpPr/>
              <p:nvPr/>
            </p:nvSpPr>
            <p:spPr>
              <a:xfrm>
                <a:off x="2895600" y="1945957"/>
                <a:ext cx="838200" cy="949643"/>
              </a:xfrm>
              <a:prstGeom prst="bentArrow">
                <a:avLst>
                  <a:gd name="adj1" fmla="val 18360"/>
                  <a:gd name="adj2" fmla="val 26897"/>
                  <a:gd name="adj3" fmla="val 22154"/>
                  <a:gd name="adj4" fmla="val 17189"/>
                </a:avLst>
              </a:prstGeom>
              <a:grp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Arial" charset="0"/>
                  <a:ea typeface="Arial" charset="0"/>
                  <a:cs typeface="Arial" charset="0"/>
                </a:endParaRPr>
              </a:p>
            </p:txBody>
          </p:sp>
          <p:sp>
            <p:nvSpPr>
              <p:cNvPr id="17" name="Bent Arrow 38">
                <a:extLst>
                  <a:ext uri="{FF2B5EF4-FFF2-40B4-BE49-F238E27FC236}">
                    <a16:creationId xmlns:a16="http://schemas.microsoft.com/office/drawing/2014/main" id="{CF895FAF-1063-44FC-A62F-2C4D7529090C}"/>
                  </a:ext>
                </a:extLst>
              </p:cNvPr>
              <p:cNvSpPr/>
              <p:nvPr/>
            </p:nvSpPr>
            <p:spPr>
              <a:xfrm rot="10800000" flipH="1">
                <a:off x="2897174" y="2877859"/>
                <a:ext cx="838200" cy="949643"/>
              </a:xfrm>
              <a:prstGeom prst="bentArrow">
                <a:avLst>
                  <a:gd name="adj1" fmla="val 18360"/>
                  <a:gd name="adj2" fmla="val 26897"/>
                  <a:gd name="adj3" fmla="val 22154"/>
                  <a:gd name="adj4" fmla="val 17189"/>
                </a:avLst>
              </a:prstGeom>
              <a:grp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Arial" charset="0"/>
                  <a:ea typeface="Arial" charset="0"/>
                  <a:cs typeface="Arial" charset="0"/>
                </a:endParaRPr>
              </a:p>
            </p:txBody>
          </p:sp>
        </p:grpSp>
        <p:sp>
          <p:nvSpPr>
            <p:cNvPr id="15" name="Oval 14">
              <a:extLst>
                <a:ext uri="{FF2B5EF4-FFF2-40B4-BE49-F238E27FC236}">
                  <a16:creationId xmlns:a16="http://schemas.microsoft.com/office/drawing/2014/main" id="{ACC81CDC-DA87-47D2-864D-EEEB9A45F08E}"/>
                </a:ext>
              </a:extLst>
            </p:cNvPr>
            <p:cNvSpPr/>
            <p:nvPr/>
          </p:nvSpPr>
          <p:spPr>
            <a:xfrm>
              <a:off x="2628898" y="2604304"/>
              <a:ext cx="612830" cy="596095"/>
            </a:xfrm>
            <a:prstGeom prst="ellipse">
              <a:avLst/>
            </a:prstGeom>
            <a:grp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Arial" charset="0"/>
                  <a:ea typeface="Arial" charset="0"/>
                  <a:cs typeface="Arial" charset="0"/>
                </a:rPr>
                <a:t>R</a:t>
              </a:r>
              <a:endParaRPr kumimoji="0" lang="en-US" sz="1600" b="0" i="0" u="none" strike="noStrike" kern="0" cap="none" spc="0" normalizeH="0" baseline="0" noProof="0" dirty="0">
                <a:ln>
                  <a:noFill/>
                </a:ln>
                <a:solidFill>
                  <a:prstClr val="white"/>
                </a:solidFill>
                <a:effectLst/>
                <a:uLnTx/>
                <a:uFillTx/>
                <a:latin typeface="Arial" charset="0"/>
                <a:ea typeface="Arial" charset="0"/>
                <a:cs typeface="Arial" charset="0"/>
              </a:endParaRPr>
            </a:p>
          </p:txBody>
        </p:sp>
      </p:grpSp>
      <p:sp>
        <p:nvSpPr>
          <p:cNvPr id="18" name="TextBox 17"/>
          <p:cNvSpPr txBox="1"/>
          <p:nvPr/>
        </p:nvSpPr>
        <p:spPr>
          <a:xfrm>
            <a:off x="1758285" y="5337295"/>
            <a:ext cx="8988358" cy="923330"/>
          </a:xfrm>
          <a:prstGeom prst="rect">
            <a:avLst/>
          </a:prstGeom>
          <a:noFill/>
        </p:spPr>
        <p:txBody>
          <a:bodyPr wrap="none" rtlCol="0">
            <a:spAutoFit/>
          </a:bodyPr>
          <a:lstStyle/>
          <a:p>
            <a:r>
              <a:rPr lang="en-US" dirty="0">
                <a:solidFill>
                  <a:prstClr val="black"/>
                </a:solidFill>
                <a:latin typeface="Arial" panose="020B0604020202020204" pitchFamily="34" charset="0"/>
                <a:cs typeface="Arial" panose="020B0604020202020204" pitchFamily="34" charset="0"/>
              </a:rPr>
              <a:t>Insufficient Accrual</a:t>
            </a:r>
          </a:p>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13 patients over 1 year</a:t>
            </a:r>
          </a:p>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Once randomized to standard treatment patients withdrew…Even FDA…I’ll explain!</a:t>
            </a:r>
          </a:p>
        </p:txBody>
      </p:sp>
      <p:sp>
        <p:nvSpPr>
          <p:cNvPr id="19" name="Down Arrow 18"/>
          <p:cNvSpPr/>
          <p:nvPr/>
        </p:nvSpPr>
        <p:spPr>
          <a:xfrm>
            <a:off x="5999343" y="4640130"/>
            <a:ext cx="506242" cy="581025"/>
          </a:xfrm>
          <a:prstGeom prst="downArrow">
            <a:avLst/>
          </a:prstGeom>
          <a:solidFill>
            <a:srgbClr val="94B6D2"/>
          </a:solidFill>
          <a:ln w="19050" cap="flat" cmpd="sng" algn="ctr">
            <a:solidFill>
              <a:srgbClr val="94B6D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w Cen MT"/>
              <a:ea typeface="+mn-ea"/>
              <a:cs typeface="+mn-cs"/>
            </a:endParaRPr>
          </a:p>
        </p:txBody>
      </p:sp>
    </p:spTree>
    <p:extLst>
      <p:ext uri="{BB962C8B-B14F-4D97-AF65-F5344CB8AC3E}">
        <p14:creationId xmlns:p14="http://schemas.microsoft.com/office/powerpoint/2010/main" val="18166313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pPr>
              <a:lnSpc>
                <a:spcPct val="100000"/>
              </a:lnSpc>
              <a:spcBef>
                <a:spcPts val="0"/>
              </a:spcBef>
            </a:pPr>
            <a:r>
              <a:rPr lang="en-US" sz="2400" dirty="0"/>
              <a:t>Further “Case Series” Long Term Follow up of 2 EWS Analysis</a:t>
            </a:r>
            <a:br>
              <a:rPr lang="en-US" sz="2400" dirty="0"/>
            </a:br>
            <a:r>
              <a:rPr lang="en-US" sz="2400" dirty="0"/>
              <a:t>Vigil in Ewing’s Sarcoma (Phase 1 and 2b): </a:t>
            </a:r>
            <a:br>
              <a:rPr lang="en-US" sz="2400" dirty="0"/>
            </a:br>
            <a:r>
              <a:rPr lang="en-US" sz="2400" dirty="0"/>
              <a:t>All Vigil Consented Patient Demographics</a:t>
            </a:r>
          </a:p>
        </p:txBody>
      </p:sp>
      <p:graphicFrame>
        <p:nvGraphicFramePr>
          <p:cNvPr id="4" name="Table 3"/>
          <p:cNvGraphicFramePr>
            <a:graphicFrameLocks noGrp="1"/>
          </p:cNvGraphicFramePr>
          <p:nvPr>
            <p:extLst>
              <p:ext uri="{D42A27DB-BD31-4B8C-83A1-F6EECF244321}">
                <p14:modId xmlns:p14="http://schemas.microsoft.com/office/powerpoint/2010/main" val="1640016577"/>
              </p:ext>
            </p:extLst>
          </p:nvPr>
        </p:nvGraphicFramePr>
        <p:xfrm>
          <a:off x="3597078" y="2012630"/>
          <a:ext cx="5563506" cy="4683335"/>
        </p:xfrm>
        <a:graphic>
          <a:graphicData uri="http://schemas.openxmlformats.org/drawingml/2006/table">
            <a:tbl>
              <a:tblPr firstRow="1" firstCol="1" bandRow="1"/>
              <a:tblGrid>
                <a:gridCol w="2693569">
                  <a:extLst>
                    <a:ext uri="{9D8B030D-6E8A-4147-A177-3AD203B41FA5}">
                      <a16:colId xmlns:a16="http://schemas.microsoft.com/office/drawing/2014/main" val="20000"/>
                    </a:ext>
                  </a:extLst>
                </a:gridCol>
                <a:gridCol w="1688624">
                  <a:extLst>
                    <a:ext uri="{9D8B030D-6E8A-4147-A177-3AD203B41FA5}">
                      <a16:colId xmlns:a16="http://schemas.microsoft.com/office/drawing/2014/main" val="3180345744"/>
                    </a:ext>
                  </a:extLst>
                </a:gridCol>
                <a:gridCol w="1181313">
                  <a:extLst>
                    <a:ext uri="{9D8B030D-6E8A-4147-A177-3AD203B41FA5}">
                      <a16:colId xmlns:a16="http://schemas.microsoft.com/office/drawing/2014/main" val="1959639020"/>
                    </a:ext>
                  </a:extLst>
                </a:gridCol>
              </a:tblGrid>
              <a:tr h="213360">
                <a:tc>
                  <a:txBody>
                    <a:bodyPr/>
                    <a:lstStyle>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w="12700" cmpd="sng">
                      <a:solidFill>
                        <a:srgbClr val="94B6D2"/>
                      </a:solidFill>
                    </a:lnT>
                    <a:lnB w="12700" cmpd="sng">
                      <a:solidFill>
                        <a:srgbClr val="94B6D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Vigil</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w="12700" cmpd="sng">
                      <a:solidFill>
                        <a:srgbClr val="94B6D2"/>
                      </a:solidFill>
                    </a:lnT>
                    <a:lnB w="12700" cmpd="sng">
                      <a:solidFill>
                        <a:srgbClr val="94B6D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Control</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w="12700" cmpd="sng">
                      <a:solidFill>
                        <a:srgbClr val="94B6D2"/>
                      </a:solidFill>
                    </a:lnT>
                    <a:lnB w="12700" cmpd="sng">
                      <a:solidFill>
                        <a:srgbClr val="94B6D2"/>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3360">
                <a:tc>
                  <a:txBody>
                    <a:bodyPr/>
                    <a:lstStyle>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Number of Patients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w="12700" cmpd="sng">
                      <a:solidFill>
                        <a:srgbClr val="94B6D2"/>
                      </a:solidFill>
                    </a:lnT>
                    <a:lnB>
                      <a:noFill/>
                    </a:lnB>
                    <a:lnTlToBr w="12700" cmpd="sng">
                      <a:noFill/>
                      <a:prstDash val="solid"/>
                    </a:lnTlToBr>
                    <a:lnBlToTr w="12700" cmpd="sng">
                      <a:noFill/>
                      <a:prstDash val="solid"/>
                    </a:lnBlToTr>
                    <a:solidFill>
                      <a:srgbClr val="94B6D2">
                        <a:alpha val="20000"/>
                      </a:srgbClr>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w="12700" cmpd="sng">
                      <a:solidFill>
                        <a:srgbClr val="94B6D2"/>
                      </a:solidFill>
                    </a:lnT>
                    <a:lnB>
                      <a:noFill/>
                    </a:lnB>
                    <a:lnTlToBr w="12700" cmpd="sng">
                      <a:noFill/>
                      <a:prstDash val="solid"/>
                    </a:lnTlToBr>
                    <a:lnBlToTr w="12700" cmpd="sng">
                      <a:noFill/>
                      <a:prstDash val="solid"/>
                    </a:lnBlToTr>
                    <a:solidFill>
                      <a:srgbClr val="94B6D2">
                        <a:alpha val="20000"/>
                      </a:srgbClr>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22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w="12700" cmpd="sng">
                      <a:solidFill>
                        <a:srgbClr val="94B6D2"/>
                      </a:solidFill>
                    </a:lnT>
                    <a:lnB>
                      <a:noFill/>
                    </a:lnB>
                    <a:lnTlToBr w="12700" cmpd="sng">
                      <a:noFill/>
                      <a:prstDash val="solid"/>
                    </a:lnTlToBr>
                    <a:lnBlToTr w="12700" cmpd="sng">
                      <a:noFill/>
                      <a:prstDash val="solid"/>
                    </a:lnBlToTr>
                    <a:solidFill>
                      <a:srgbClr val="94B6D2">
                        <a:alpha val="20000"/>
                      </a:srgbClr>
                    </a:solidFill>
                  </a:tcPr>
                </a:tc>
                <a:extLst>
                  <a:ext uri="{0D108BD9-81ED-4DB2-BD59-A6C34878D82A}">
                    <a16:rowId xmlns:a16="http://schemas.microsoft.com/office/drawing/2014/main" val="10001"/>
                  </a:ext>
                </a:extLst>
              </a:tr>
              <a:tr h="213360">
                <a:tc>
                  <a:txBody>
                    <a:bodyPr/>
                    <a:lstStyle>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Sex (M/F)</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14/7</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9/13</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3360">
                <a:tc>
                  <a:txBody>
                    <a:bodyPr/>
                    <a:lstStyle>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Age Median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rgbClr val="94B6D2">
                        <a:alpha val="20000"/>
                      </a:srgbClr>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19</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rgbClr val="94B6D2">
                        <a:alpha val="20000"/>
                      </a:srgbClr>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16.5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rgbClr val="94B6D2">
                        <a:alpha val="20000"/>
                      </a:srgbClr>
                    </a:solidFill>
                  </a:tcPr>
                </a:tc>
                <a:extLst>
                  <a:ext uri="{0D108BD9-81ED-4DB2-BD59-A6C34878D82A}">
                    <a16:rowId xmlns:a16="http://schemas.microsoft.com/office/drawing/2014/main" val="10003"/>
                  </a:ext>
                </a:extLst>
              </a:tr>
              <a:tr h="213360">
                <a:tc>
                  <a:txBody>
                    <a:bodyPr/>
                    <a:lstStyle>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Age Range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(12-59)</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(7-30)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3360">
                <a:tc>
                  <a:txBody>
                    <a:bodyPr/>
                    <a:lstStyle>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pPr marL="0" marR="0" algn="l">
                        <a:spcBef>
                          <a:spcPts val="0"/>
                        </a:spcBef>
                        <a:spcAft>
                          <a:spcPts val="0"/>
                        </a:spcAft>
                      </a:pPr>
                      <a:r>
                        <a:rPr lang="en-US" sz="1400" dirty="0">
                          <a:effectLst/>
                          <a:latin typeface="Arial" panose="020B0604020202020204" pitchFamily="34" charset="0"/>
                          <a:cs typeface="Arial" panose="020B0604020202020204" pitchFamily="34" charset="0"/>
                        </a:rPr>
                        <a:t>ECOG (0 or 1)</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rgbClr val="94B6D2">
                        <a:alpha val="20000"/>
                      </a:srgbClr>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rgbClr val="94B6D2">
                        <a:alpha val="20000"/>
                      </a:srgbClr>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rgbClr val="94B6D2">
                        <a:alpha val="20000"/>
                      </a:srgbClr>
                    </a:solidFill>
                  </a:tcPr>
                </a:tc>
                <a:extLst>
                  <a:ext uri="{0D108BD9-81ED-4DB2-BD59-A6C34878D82A}">
                    <a16:rowId xmlns:a16="http://schemas.microsoft.com/office/drawing/2014/main" val="10005"/>
                  </a:ext>
                </a:extLst>
              </a:tr>
              <a:tr h="213360">
                <a:tc gridSpan="3">
                  <a:txBody>
                    <a:bodyPr/>
                    <a:lstStyle>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Ethnicity</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13360">
                <a:tc>
                  <a:txBody>
                    <a:bodyPr/>
                    <a:lstStyle>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pPr marL="342900" marR="0" lvl="1" algn="r">
                        <a:spcBef>
                          <a:spcPts val="0"/>
                        </a:spcBef>
                        <a:spcAft>
                          <a:spcPts val="0"/>
                        </a:spcAft>
                      </a:pPr>
                      <a:r>
                        <a:rPr lang="en-US" sz="1400" dirty="0">
                          <a:effectLst/>
                          <a:latin typeface="Arial" panose="020B0604020202020204" pitchFamily="34" charset="0"/>
                          <a:cs typeface="Arial" panose="020B0604020202020204" pitchFamily="34" charset="0"/>
                        </a:rPr>
                        <a:t>Caucasian</a:t>
                      </a:r>
                      <a:endParaRPr lang="en-US" sz="1400" b="0" i="1"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8"/>
                  </a:ext>
                </a:extLst>
              </a:tr>
              <a:tr h="213360">
                <a:tc>
                  <a:txBody>
                    <a:bodyPr/>
                    <a:lstStyle>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pPr marL="342900" marR="0" lvl="1" algn="r">
                        <a:spcBef>
                          <a:spcPts val="0"/>
                        </a:spcBef>
                        <a:spcAft>
                          <a:spcPts val="0"/>
                        </a:spcAft>
                      </a:pPr>
                      <a:r>
                        <a:rPr lang="en-US" sz="1400" dirty="0">
                          <a:effectLst/>
                          <a:latin typeface="Arial" panose="020B0604020202020204" pitchFamily="34" charset="0"/>
                          <a:cs typeface="Arial" panose="020B0604020202020204" pitchFamily="34" charset="0"/>
                        </a:rPr>
                        <a:t>Asian</a:t>
                      </a:r>
                      <a:endParaRPr lang="en-US" sz="1400" b="0" i="1"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9"/>
                  </a:ext>
                </a:extLst>
              </a:tr>
              <a:tr h="213360">
                <a:tc>
                  <a:txBody>
                    <a:bodyPr/>
                    <a:lstStyle>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pPr marL="342900" marR="0" lvl="1" algn="r">
                        <a:spcBef>
                          <a:spcPts val="0"/>
                        </a:spcBef>
                        <a:spcAft>
                          <a:spcPts val="0"/>
                        </a:spcAft>
                      </a:pPr>
                      <a:r>
                        <a:rPr lang="en-US" sz="1400" dirty="0">
                          <a:effectLst/>
                          <a:latin typeface="Arial" panose="020B0604020202020204" pitchFamily="34" charset="0"/>
                          <a:cs typeface="Arial" panose="020B0604020202020204" pitchFamily="34" charset="0"/>
                        </a:rPr>
                        <a:t>Hispanic/Latino</a:t>
                      </a:r>
                      <a:endParaRPr lang="en-US" sz="1400" b="0" i="1"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4</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10"/>
                  </a:ext>
                </a:extLst>
              </a:tr>
              <a:tr h="213360">
                <a:tc>
                  <a:txBody>
                    <a:bodyPr/>
                    <a:lstStyle>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pPr marL="342900" marR="0" lvl="1" algn="r">
                        <a:spcBef>
                          <a:spcPts val="0"/>
                        </a:spcBef>
                        <a:spcAft>
                          <a:spcPts val="0"/>
                        </a:spcAft>
                      </a:pPr>
                      <a:r>
                        <a:rPr lang="en-US" sz="1400" dirty="0">
                          <a:effectLst/>
                          <a:latin typeface="Arial" panose="020B0604020202020204" pitchFamily="34" charset="0"/>
                          <a:cs typeface="Arial" panose="020B0604020202020204" pitchFamily="34" charset="0"/>
                        </a:rPr>
                        <a:t>Other</a:t>
                      </a:r>
                      <a:endParaRPr lang="en-US" sz="1400" b="0" i="1"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11"/>
                  </a:ext>
                </a:extLst>
              </a:tr>
              <a:tr h="623926">
                <a:tc>
                  <a:txBody>
                    <a:bodyPr/>
                    <a:lstStyle>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Prior Systemic Treatment </a:t>
                      </a:r>
                    </a:p>
                    <a:p>
                      <a:pPr marL="0" marR="0">
                        <a:spcBef>
                          <a:spcPts val="0"/>
                        </a:spcBef>
                        <a:spcAft>
                          <a:spcPts val="0"/>
                        </a:spcAft>
                      </a:pPr>
                      <a:r>
                        <a:rPr lang="en-US" sz="1400" dirty="0">
                          <a:effectLst/>
                          <a:latin typeface="Arial" panose="020B0604020202020204" pitchFamily="34" charset="0"/>
                          <a:cs typeface="Arial" panose="020B0604020202020204" pitchFamily="34" charset="0"/>
                        </a:rPr>
                        <a:t>(frontline</a:t>
                      </a:r>
                      <a:r>
                        <a:rPr lang="en-US" sz="1400" baseline="0" dirty="0">
                          <a:effectLst/>
                          <a:latin typeface="Arial" panose="020B0604020202020204" pitchFamily="34" charset="0"/>
                          <a:cs typeface="Arial" panose="020B0604020202020204" pitchFamily="34" charset="0"/>
                        </a:rPr>
                        <a:t> / </a:t>
                      </a:r>
                      <a:r>
                        <a:rPr lang="en-US" sz="1400" dirty="0">
                          <a:effectLst/>
                          <a:latin typeface="Arial" panose="020B0604020202020204" pitchFamily="34" charset="0"/>
                          <a:cs typeface="Arial" panose="020B0604020202020204" pitchFamily="34" charset="0"/>
                        </a:rPr>
                        <a:t>2nd line / 3rd line)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rgbClr val="DEEBF7"/>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1/5/15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rgbClr val="DEEBF7"/>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3/4/15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10012"/>
                  </a:ext>
                </a:extLst>
              </a:tr>
              <a:tr h="213360">
                <a:tc>
                  <a:txBody>
                    <a:bodyPr/>
                    <a:lstStyle>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Metastatic Disease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15"/>
                  </a:ext>
                </a:extLst>
              </a:tr>
              <a:tr h="218929">
                <a:tc gridSpan="3">
                  <a:txBody>
                    <a:bodyPr/>
                    <a:lstStyle>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Dose Level</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rgbClr val="DEEBF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7"/>
                  </a:ext>
                </a:extLst>
              </a:tr>
              <a:tr h="213360">
                <a:tc>
                  <a:txBody>
                    <a:bodyPr/>
                    <a:lstStyle>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pPr marL="342900" marR="0" lvl="1" algn="r">
                        <a:spcBef>
                          <a:spcPts val="0"/>
                        </a:spcBef>
                        <a:spcAft>
                          <a:spcPts val="0"/>
                        </a:spcAft>
                      </a:pPr>
                      <a:r>
                        <a:rPr lang="en-US" sz="1400" dirty="0">
                          <a:effectLst/>
                          <a:latin typeface="Arial" panose="020B0604020202020204" pitchFamily="34" charset="0"/>
                          <a:cs typeface="Arial" panose="020B0604020202020204" pitchFamily="34" charset="0"/>
                        </a:rPr>
                        <a:t>2.5 x 10e7</a:t>
                      </a:r>
                      <a:endParaRPr lang="en-US" sz="1400" b="0" i="1"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4</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18"/>
                  </a:ext>
                </a:extLst>
              </a:tr>
              <a:tr h="213360">
                <a:tc>
                  <a:txBody>
                    <a:bodyPr/>
                    <a:lstStyle>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pPr marL="342900" marR="0" lvl="1" algn="r">
                        <a:spcBef>
                          <a:spcPts val="0"/>
                        </a:spcBef>
                        <a:spcAft>
                          <a:spcPts val="0"/>
                        </a:spcAft>
                      </a:pPr>
                      <a:r>
                        <a:rPr lang="en-US" sz="1400" dirty="0">
                          <a:effectLst/>
                          <a:latin typeface="Arial" panose="020B0604020202020204" pitchFamily="34" charset="0"/>
                          <a:cs typeface="Arial" panose="020B0604020202020204" pitchFamily="34" charset="0"/>
                        </a:rPr>
                        <a:t>1.0 x 10e7</a:t>
                      </a:r>
                      <a:endParaRPr lang="en-US" sz="1400" b="0" i="1"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13</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14</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19"/>
                  </a:ext>
                </a:extLst>
              </a:tr>
              <a:tr h="213360">
                <a:tc>
                  <a:txBody>
                    <a:bodyPr/>
                    <a:lstStyle>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pPr marL="342900" marR="0" lvl="1" algn="r">
                        <a:spcBef>
                          <a:spcPts val="0"/>
                        </a:spcBef>
                        <a:spcAft>
                          <a:spcPts val="0"/>
                        </a:spcAft>
                      </a:pPr>
                      <a:r>
                        <a:rPr lang="en-US" sz="1400" dirty="0">
                          <a:effectLst/>
                          <a:latin typeface="Arial" panose="020B0604020202020204" pitchFamily="34" charset="0"/>
                          <a:cs typeface="Arial" panose="020B0604020202020204" pitchFamily="34" charset="0"/>
                        </a:rPr>
                        <a:t>8.3 x 10e6</a:t>
                      </a:r>
                      <a:endParaRPr lang="en-US" sz="1400" b="0" i="1"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20"/>
                  </a:ext>
                </a:extLst>
              </a:tr>
              <a:tr h="213360">
                <a:tc>
                  <a:txBody>
                    <a:bodyPr/>
                    <a:lstStyle>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pPr marL="342900" marR="0" lvl="1" algn="r">
                        <a:spcBef>
                          <a:spcPts val="0"/>
                        </a:spcBef>
                        <a:spcAft>
                          <a:spcPts val="0"/>
                        </a:spcAft>
                      </a:pPr>
                      <a:r>
                        <a:rPr lang="en-US" sz="1400" dirty="0">
                          <a:effectLst/>
                          <a:latin typeface="Arial" panose="020B0604020202020204" pitchFamily="34" charset="0"/>
                          <a:cs typeface="Arial" panose="020B0604020202020204" pitchFamily="34" charset="0"/>
                        </a:rPr>
                        <a:t>4.0 x 10e6</a:t>
                      </a:r>
                      <a:endParaRPr lang="en-US" sz="1400" b="0" i="1"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4</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21"/>
                  </a:ext>
                </a:extLst>
              </a:tr>
              <a:tr h="213360">
                <a:tc>
                  <a:txBody>
                    <a:bodyPr/>
                    <a:lstStyle>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pPr marL="342900" marR="0" lvl="1" algn="r">
                        <a:spcBef>
                          <a:spcPts val="0"/>
                        </a:spcBef>
                        <a:spcAft>
                          <a:spcPts val="0"/>
                        </a:spcAft>
                      </a:pPr>
                      <a:r>
                        <a:rPr lang="en-US" sz="1400" dirty="0">
                          <a:effectLst/>
                          <a:latin typeface="Arial" panose="020B0604020202020204" pitchFamily="34" charset="0"/>
                          <a:cs typeface="Arial" panose="020B0604020202020204" pitchFamily="34" charset="0"/>
                        </a:rPr>
                        <a:t>Insufficient</a:t>
                      </a:r>
                      <a:endParaRPr lang="en-US" sz="1400" b="0" i="1"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7469" marR="47469"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a:t>
                      </a:r>
                    </a:p>
                  </a:txBody>
                  <a:tcPr marL="47469" marR="47469"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22"/>
                  </a:ext>
                </a:extLst>
              </a:tr>
              <a:tr h="213360">
                <a:tc>
                  <a:txBody>
                    <a:bodyPr/>
                    <a:lstStyle>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pPr marL="0" marR="0" lvl="0" indent="-114300" algn="l">
                        <a:spcBef>
                          <a:spcPts val="0"/>
                        </a:spcBef>
                        <a:spcAft>
                          <a:spcPts val="0"/>
                        </a:spcAft>
                      </a:pPr>
                      <a:r>
                        <a:rPr lang="en-US" sz="1400" b="1" i="0" dirty="0">
                          <a:effectLst/>
                          <a:latin typeface="Arial" panose="020B0604020202020204" pitchFamily="34" charset="0"/>
                          <a:ea typeface="Calibri" panose="020F0502020204030204" pitchFamily="34" charset="0"/>
                          <a:cs typeface="Arial" panose="020B0604020202020204" pitchFamily="34" charset="0"/>
                        </a:rPr>
                        <a:t>Randomized/Phase I Study</a:t>
                      </a:r>
                    </a:p>
                  </a:txBody>
                  <a:tcPr marL="47469" marR="47469" marT="0" marB="0" anchor="ctr">
                    <a:lnL>
                      <a:noFill/>
                    </a:lnL>
                    <a:lnR>
                      <a:noFill/>
                    </a:lnR>
                    <a:lnT>
                      <a:noFill/>
                    </a:lnT>
                    <a:lnB w="12700" cmpd="sng">
                      <a:solidFill>
                        <a:srgbClr val="94B6D2"/>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5/16</a:t>
                      </a:r>
                    </a:p>
                  </a:txBody>
                  <a:tcPr marL="47469" marR="47469" marT="0" marB="0" anchor="ctr">
                    <a:lnL>
                      <a:noFill/>
                    </a:lnL>
                    <a:lnR>
                      <a:noFill/>
                    </a:lnR>
                    <a:lnT>
                      <a:noFill/>
                    </a:lnT>
                    <a:lnB w="12700" cmpd="sng">
                      <a:solidFill>
                        <a:srgbClr val="94B6D2"/>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8/14</a:t>
                      </a:r>
                    </a:p>
                  </a:txBody>
                  <a:tcPr marL="47469" marR="47469" marT="0" marB="0" anchor="ctr">
                    <a:lnL>
                      <a:noFill/>
                    </a:lnL>
                    <a:lnR>
                      <a:noFill/>
                    </a:lnR>
                    <a:lnT>
                      <a:noFill/>
                    </a:lnT>
                    <a:lnB w="12700" cmpd="sng">
                      <a:solidFill>
                        <a:srgbClr val="94B6D2"/>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23"/>
                  </a:ext>
                </a:extLst>
              </a:tr>
            </a:tbl>
          </a:graphicData>
        </a:graphic>
      </p:graphicFrame>
      <p:sp>
        <p:nvSpPr>
          <p:cNvPr id="5" name="Rectangle 4"/>
          <p:cNvSpPr/>
          <p:nvPr/>
        </p:nvSpPr>
        <p:spPr>
          <a:xfrm>
            <a:off x="3508631" y="1587445"/>
            <a:ext cx="5740400" cy="338554"/>
          </a:xfrm>
          <a:prstGeom prst="rect">
            <a:avLst/>
          </a:prstGeom>
        </p:spPr>
        <p:txBody>
          <a:bodyPr wrap="square">
            <a:spAutoFit/>
          </a:bodyPr>
          <a:lstStyle/>
          <a:p>
            <a:r>
              <a:rPr lang="en-US" sz="1600" dirty="0">
                <a:solidFill>
                  <a:srgbClr val="000099"/>
                </a:solidFill>
                <a:latin typeface="Arial" panose="020B0604020202020204" pitchFamily="34" charset="0"/>
                <a:cs typeface="Arial" panose="020B0604020202020204" pitchFamily="34" charset="0"/>
              </a:rPr>
              <a:t>High Risk Second Line / Third Line Ewing’s Sarcoma Patients</a:t>
            </a:r>
          </a:p>
        </p:txBody>
      </p:sp>
      <p:sp>
        <p:nvSpPr>
          <p:cNvPr id="6" name="TextBox 5"/>
          <p:cNvSpPr txBox="1"/>
          <p:nvPr/>
        </p:nvSpPr>
        <p:spPr>
          <a:xfrm>
            <a:off x="1539549" y="2802082"/>
            <a:ext cx="1806389" cy="738664"/>
          </a:xfrm>
          <a:prstGeom prst="rect">
            <a:avLst/>
          </a:prstGeom>
          <a:noFill/>
          <a:ln>
            <a:solidFill>
              <a:srgbClr val="FFC000"/>
            </a:solidFill>
          </a:ln>
        </p:spPr>
        <p:txBody>
          <a:bodyPr wrap="square" rtlCol="0">
            <a:spAutoFit/>
          </a:bodyPr>
          <a:lstStyle/>
          <a:p>
            <a:pPr algn="ctr"/>
            <a:r>
              <a:rPr lang="en-US" sz="1400" dirty="0">
                <a:solidFill>
                  <a:prstClr val="black"/>
                </a:solidFill>
                <a:latin typeface="Arial" panose="020B0604020202020204" pitchFamily="34" charset="0"/>
                <a:cs typeface="Arial" panose="020B0604020202020204" pitchFamily="34" charset="0"/>
              </a:rPr>
              <a:t>Male sex &amp; Age &gt;15 years higher EWS risk for death</a:t>
            </a:r>
          </a:p>
        </p:txBody>
      </p:sp>
    </p:spTree>
    <p:extLst>
      <p:ext uri="{BB962C8B-B14F-4D97-AF65-F5344CB8AC3E}">
        <p14:creationId xmlns:p14="http://schemas.microsoft.com/office/powerpoint/2010/main" val="1975051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53"/>
          </p:nvPr>
        </p:nvSpPr>
        <p:spPr/>
        <p:txBody>
          <a:bodyPr/>
          <a:lstStyle/>
          <a:p>
            <a:r>
              <a:rPr lang="en-US" dirty="0"/>
              <a:t>Applies to trials and experiments involving human beings</a:t>
            </a:r>
          </a:p>
          <a:p>
            <a:r>
              <a:rPr lang="en-US" dirty="0"/>
              <a:t>Goals can include safety, feasibility, mechanism of action, identification of a sensitive patient subset, and efficacy of a new drug or device</a:t>
            </a:r>
          </a:p>
          <a:p>
            <a:r>
              <a:rPr lang="en-US" dirty="0"/>
              <a:t>Can be descriptive (case series) or analytical</a:t>
            </a:r>
          </a:p>
          <a:p>
            <a:r>
              <a:rPr lang="en-US" dirty="0"/>
              <a:t>Ultimately, the focus of a summary of trial results involving case reports, case series is to lead to an analytical design* that is utilized for product justification (and FDA registration) through a New Drug Application (NDA) process</a:t>
            </a:r>
          </a:p>
          <a:p>
            <a:endParaRPr lang="en-US" dirty="0"/>
          </a:p>
          <a:p>
            <a:pPr marL="0" indent="0">
              <a:buNone/>
            </a:pPr>
            <a:r>
              <a:rPr lang="en-US" dirty="0"/>
              <a:t>* Typically analytical design captures top journal publications</a:t>
            </a:r>
          </a:p>
        </p:txBody>
      </p:sp>
      <p:sp>
        <p:nvSpPr>
          <p:cNvPr id="3" name="Text Placeholder 2"/>
          <p:cNvSpPr>
            <a:spLocks noGrp="1"/>
          </p:cNvSpPr>
          <p:nvPr>
            <p:ph type="body" sz="quarter" idx="12"/>
          </p:nvPr>
        </p:nvSpPr>
        <p:spPr/>
        <p:txBody>
          <a:bodyPr/>
          <a:lstStyle/>
          <a:p>
            <a:r>
              <a:rPr lang="en-US" dirty="0"/>
              <a:t>Clinical Study Design</a:t>
            </a:r>
          </a:p>
        </p:txBody>
      </p:sp>
    </p:spTree>
    <p:extLst>
      <p:ext uri="{BB962C8B-B14F-4D97-AF65-F5344CB8AC3E}">
        <p14:creationId xmlns:p14="http://schemas.microsoft.com/office/powerpoint/2010/main" val="34653950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sz="2400" dirty="0"/>
              <a:t>Vigil in Ewing’s Sarcoma (Phase 1 and 2b): All Vigil Consented Patient: OS</a:t>
            </a:r>
          </a:p>
        </p:txBody>
      </p:sp>
      <p:graphicFrame>
        <p:nvGraphicFramePr>
          <p:cNvPr id="4" name="Table 3"/>
          <p:cNvGraphicFramePr>
            <a:graphicFrameLocks noGrp="1"/>
          </p:cNvGraphicFramePr>
          <p:nvPr>
            <p:extLst>
              <p:ext uri="{D42A27DB-BD31-4B8C-83A1-F6EECF244321}">
                <p14:modId xmlns:p14="http://schemas.microsoft.com/office/powerpoint/2010/main" val="2586925819"/>
              </p:ext>
            </p:extLst>
          </p:nvPr>
        </p:nvGraphicFramePr>
        <p:xfrm>
          <a:off x="1638421" y="4560087"/>
          <a:ext cx="7923820" cy="1249680"/>
        </p:xfrm>
        <a:graphic>
          <a:graphicData uri="http://schemas.openxmlformats.org/drawingml/2006/table">
            <a:tbl>
              <a:tblPr firstRow="1" bandRow="1"/>
              <a:tblGrid>
                <a:gridCol w="2051317">
                  <a:extLst>
                    <a:ext uri="{9D8B030D-6E8A-4147-A177-3AD203B41FA5}">
                      <a16:colId xmlns:a16="http://schemas.microsoft.com/office/drawing/2014/main" val="20000"/>
                    </a:ext>
                  </a:extLst>
                </a:gridCol>
                <a:gridCol w="1400419">
                  <a:extLst>
                    <a:ext uri="{9D8B030D-6E8A-4147-A177-3AD203B41FA5}">
                      <a16:colId xmlns:a16="http://schemas.microsoft.com/office/drawing/2014/main" val="20001"/>
                    </a:ext>
                  </a:extLst>
                </a:gridCol>
                <a:gridCol w="2222937">
                  <a:extLst>
                    <a:ext uri="{9D8B030D-6E8A-4147-A177-3AD203B41FA5}">
                      <a16:colId xmlns:a16="http://schemas.microsoft.com/office/drawing/2014/main" val="20003"/>
                    </a:ext>
                  </a:extLst>
                </a:gridCol>
                <a:gridCol w="2249147">
                  <a:extLst>
                    <a:ext uri="{9D8B030D-6E8A-4147-A177-3AD203B41FA5}">
                      <a16:colId xmlns:a16="http://schemas.microsoft.com/office/drawing/2014/main" val="20004"/>
                    </a:ext>
                  </a:extLst>
                </a:gridCol>
              </a:tblGrid>
              <a:tr h="579120">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US" sz="1400" dirty="0">
                          <a:solidFill>
                            <a:schemeClr val="tx1"/>
                          </a:solidFill>
                          <a:latin typeface="Arial" panose="020B0604020202020204" pitchFamily="34" charset="0"/>
                          <a:cs typeface="Arial" panose="020B0604020202020204" pitchFamily="34" charset="0"/>
                        </a:rPr>
                        <a:t>Group</a:t>
                      </a:r>
                    </a:p>
                  </a:txBody>
                  <a:tcPr marL="121920" marR="121920">
                    <a:lnL>
                      <a:noFill/>
                    </a:lnL>
                    <a:lnR>
                      <a:noFill/>
                    </a:lnR>
                    <a:lnT w="12700" cmpd="sng">
                      <a:solidFill>
                        <a:srgbClr val="94B6D2"/>
                      </a:solidFill>
                    </a:lnT>
                    <a:lnB w="12700" cmpd="sng">
                      <a:solidFill>
                        <a:srgbClr val="94B6D2"/>
                      </a:solidFill>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ctr"/>
                      <a:r>
                        <a:rPr lang="en-US" sz="1400" dirty="0">
                          <a:solidFill>
                            <a:schemeClr val="tx1"/>
                          </a:solidFill>
                          <a:latin typeface="Arial" panose="020B0604020202020204" pitchFamily="34" charset="0"/>
                          <a:cs typeface="Arial" panose="020B0604020202020204" pitchFamily="34" charset="0"/>
                        </a:rPr>
                        <a:t>N</a:t>
                      </a:r>
                    </a:p>
                  </a:txBody>
                  <a:tcPr marL="121920" marR="121920">
                    <a:lnL>
                      <a:noFill/>
                    </a:lnL>
                    <a:lnR>
                      <a:noFill/>
                    </a:lnR>
                    <a:lnT w="12700" cmpd="sng">
                      <a:solidFill>
                        <a:srgbClr val="94B6D2"/>
                      </a:solidFill>
                    </a:lnT>
                    <a:lnB w="12700" cmpd="sng">
                      <a:solidFill>
                        <a:srgbClr val="94B6D2"/>
                      </a:solidFill>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ctr"/>
                      <a:r>
                        <a:rPr lang="en-US" sz="1400" dirty="0">
                          <a:solidFill>
                            <a:schemeClr val="tx1"/>
                          </a:solidFill>
                          <a:latin typeface="Arial" panose="020B0604020202020204" pitchFamily="34" charset="0"/>
                          <a:cs typeface="Arial" panose="020B0604020202020204" pitchFamily="34" charset="0"/>
                        </a:rPr>
                        <a:t>Median</a:t>
                      </a:r>
                      <a:r>
                        <a:rPr lang="en-US" sz="1400" baseline="0" dirty="0">
                          <a:solidFill>
                            <a:schemeClr val="tx1"/>
                          </a:solidFill>
                          <a:latin typeface="Arial" panose="020B0604020202020204" pitchFamily="34" charset="0"/>
                          <a:cs typeface="Arial" panose="020B0604020202020204" pitchFamily="34" charset="0"/>
                        </a:rPr>
                        <a:t> Survival (</a:t>
                      </a:r>
                      <a:r>
                        <a:rPr lang="en-US" sz="1400" baseline="0" dirty="0" err="1">
                          <a:solidFill>
                            <a:schemeClr val="tx1"/>
                          </a:solidFill>
                          <a:latin typeface="Arial" panose="020B0604020202020204" pitchFamily="34" charset="0"/>
                          <a:cs typeface="Arial" panose="020B0604020202020204" pitchFamily="34" charset="0"/>
                        </a:rPr>
                        <a:t>mo</a:t>
                      </a:r>
                      <a:r>
                        <a:rPr lang="en-US" sz="1400" baseline="0" dirty="0">
                          <a:solidFill>
                            <a:schemeClr val="tx1"/>
                          </a:solidFill>
                          <a:latin typeface="Arial" panose="020B0604020202020204" pitchFamily="34" charset="0"/>
                          <a:cs typeface="Arial" panose="020B0604020202020204" pitchFamily="34" charset="0"/>
                        </a:rPr>
                        <a:t>)</a:t>
                      </a:r>
                      <a:endParaRPr lang="en-US" sz="1400" dirty="0">
                        <a:solidFill>
                          <a:schemeClr val="tx1"/>
                        </a:solidFill>
                        <a:latin typeface="Arial" panose="020B0604020202020204" pitchFamily="34" charset="0"/>
                        <a:cs typeface="Arial" panose="020B0604020202020204" pitchFamily="34" charset="0"/>
                      </a:endParaRPr>
                    </a:p>
                  </a:txBody>
                  <a:tcPr marL="121920" marR="121920">
                    <a:lnL>
                      <a:noFill/>
                    </a:lnL>
                    <a:lnR>
                      <a:noFill/>
                    </a:lnR>
                    <a:lnT w="12700" cmpd="sng">
                      <a:solidFill>
                        <a:srgbClr val="94B6D2"/>
                      </a:solidFill>
                    </a:lnT>
                    <a:lnB w="12700" cmpd="sng">
                      <a:solidFill>
                        <a:srgbClr val="94B6D2"/>
                      </a:solidFill>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ctr"/>
                      <a:r>
                        <a:rPr lang="en-US" sz="1400" dirty="0">
                          <a:solidFill>
                            <a:schemeClr val="tx1"/>
                          </a:solidFill>
                          <a:latin typeface="Arial" panose="020B0604020202020204" pitchFamily="34" charset="0"/>
                          <a:cs typeface="Arial" panose="020B0604020202020204" pitchFamily="34" charset="0"/>
                        </a:rPr>
                        <a:t>P-</a:t>
                      </a:r>
                      <a:r>
                        <a:rPr lang="en-US" sz="1400" baseline="0" dirty="0">
                          <a:solidFill>
                            <a:schemeClr val="tx1"/>
                          </a:solidFill>
                          <a:latin typeface="Arial" panose="020B0604020202020204" pitchFamily="34" charset="0"/>
                          <a:cs typeface="Arial" panose="020B0604020202020204" pitchFamily="34" charset="0"/>
                        </a:rPr>
                        <a:t> value</a:t>
                      </a:r>
                    </a:p>
                    <a:p>
                      <a:pPr algn="ctr"/>
                      <a:r>
                        <a:rPr lang="en-US" sz="1400" baseline="0" dirty="0">
                          <a:solidFill>
                            <a:schemeClr val="tx1"/>
                          </a:solidFill>
                          <a:latin typeface="Arial" panose="020B0604020202020204" pitchFamily="34" charset="0"/>
                          <a:cs typeface="Arial" panose="020B0604020202020204" pitchFamily="34" charset="0"/>
                        </a:rPr>
                        <a:t>(Log Rank)</a:t>
                      </a:r>
                      <a:endParaRPr lang="en-US" sz="1400" b="0" dirty="0">
                        <a:solidFill>
                          <a:schemeClr val="tx1"/>
                        </a:solidFill>
                        <a:latin typeface="Arial" panose="020B0604020202020204" pitchFamily="34" charset="0"/>
                        <a:cs typeface="Arial" panose="020B0604020202020204" pitchFamily="34" charset="0"/>
                      </a:endParaRPr>
                    </a:p>
                  </a:txBody>
                  <a:tcPr marL="121920" marR="121920">
                    <a:lnL>
                      <a:noFill/>
                    </a:lnL>
                    <a:lnR>
                      <a:noFill/>
                    </a:lnR>
                    <a:lnT w="12700" cmpd="sng">
                      <a:solidFill>
                        <a:srgbClr val="94B6D2"/>
                      </a:solidFill>
                    </a:lnT>
                    <a:lnB w="12700" cmpd="sng">
                      <a:solidFill>
                        <a:srgbClr val="94B6D2"/>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335280">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US" sz="1400" dirty="0">
                          <a:solidFill>
                            <a:srgbClr val="FF0000"/>
                          </a:solidFill>
                          <a:latin typeface="Arial" panose="020B0604020202020204" pitchFamily="34" charset="0"/>
                          <a:cs typeface="Arial" panose="020B0604020202020204" pitchFamily="34" charset="0"/>
                        </a:rPr>
                        <a:t>MC/RC*</a:t>
                      </a:r>
                    </a:p>
                  </a:txBody>
                  <a:tcPr marL="121920" marR="121920">
                    <a:lnL>
                      <a:noFill/>
                    </a:lnL>
                    <a:lnR>
                      <a:noFill/>
                    </a:lnR>
                    <a:lnT w="12700" cmpd="sng">
                      <a:solidFill>
                        <a:srgbClr val="94B6D2"/>
                      </a:solidFill>
                    </a:lnT>
                    <a:lnB>
                      <a:noFill/>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400" dirty="0">
                          <a:solidFill>
                            <a:srgbClr val="FF0000"/>
                          </a:solidFill>
                          <a:latin typeface="Arial" panose="020B0604020202020204" pitchFamily="34" charset="0"/>
                          <a:cs typeface="Arial" panose="020B0604020202020204" pitchFamily="34" charset="0"/>
                        </a:rPr>
                        <a:t>22</a:t>
                      </a:r>
                    </a:p>
                  </a:txBody>
                  <a:tcPr marL="121920" marR="121920">
                    <a:lnL>
                      <a:noFill/>
                    </a:lnL>
                    <a:lnR>
                      <a:noFill/>
                    </a:lnR>
                    <a:lnT w="12700" cmpd="sng">
                      <a:solidFill>
                        <a:srgbClr val="94B6D2"/>
                      </a:solidFill>
                    </a:lnT>
                    <a:lnB>
                      <a:noFill/>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400" dirty="0">
                          <a:solidFill>
                            <a:srgbClr val="FF0000"/>
                          </a:solidFill>
                          <a:latin typeface="Arial" panose="020B0604020202020204" pitchFamily="34" charset="0"/>
                          <a:cs typeface="Arial" panose="020B0604020202020204" pitchFamily="34" charset="0"/>
                        </a:rPr>
                        <a:t>6.8</a:t>
                      </a:r>
                    </a:p>
                  </a:txBody>
                  <a:tcPr marL="121920" marR="121920">
                    <a:lnL>
                      <a:noFill/>
                    </a:lnL>
                    <a:lnR>
                      <a:noFill/>
                    </a:lnR>
                    <a:lnT w="12700" cmpd="sng">
                      <a:solidFill>
                        <a:srgbClr val="94B6D2"/>
                      </a:solidFill>
                    </a:lnT>
                    <a:lnB>
                      <a:noFill/>
                    </a:lnB>
                    <a:lnTlToBr w="12700" cmpd="sng">
                      <a:noFill/>
                      <a:prstDash val="solid"/>
                    </a:lnTlToBr>
                    <a:lnBlToTr w="12700" cmpd="sng">
                      <a:noFill/>
                      <a:prstDash val="solid"/>
                    </a:lnBlToTr>
                    <a:solidFill>
                      <a:sysClr val="window" lastClr="FFFFFF"/>
                    </a:solidFill>
                  </a:tcPr>
                </a:tc>
                <a:tc rowSpan="2">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400" dirty="0">
                          <a:solidFill>
                            <a:schemeClr val="tx1"/>
                          </a:solidFill>
                          <a:latin typeface="Arial" panose="020B0604020202020204" pitchFamily="34" charset="0"/>
                          <a:cs typeface="Arial" panose="020B0604020202020204" pitchFamily="34" charset="0"/>
                        </a:rPr>
                        <a:t>.041</a:t>
                      </a:r>
                    </a:p>
                  </a:txBody>
                  <a:tcPr marL="121920" marR="121920" anchor="ctr">
                    <a:lnL>
                      <a:noFill/>
                    </a:lnL>
                    <a:lnR>
                      <a:noFill/>
                    </a:lnR>
                    <a:lnT w="12700" cmpd="sng">
                      <a:solidFill>
                        <a:srgbClr val="94B6D2"/>
                      </a:solidFill>
                    </a:lnT>
                    <a:lnB w="12700" cmpd="sng">
                      <a:solidFill>
                        <a:srgbClr val="94B6D2"/>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335280">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US" sz="1400" dirty="0">
                          <a:solidFill>
                            <a:srgbClr val="1C80E0"/>
                          </a:solidFill>
                          <a:latin typeface="Arial" panose="020B0604020202020204" pitchFamily="34" charset="0"/>
                          <a:cs typeface="Arial" panose="020B0604020202020204" pitchFamily="34" charset="0"/>
                        </a:rPr>
                        <a:t>Vigil</a:t>
                      </a:r>
                    </a:p>
                  </a:txBody>
                  <a:tcPr marL="121920" marR="121920">
                    <a:lnL>
                      <a:noFill/>
                    </a:lnL>
                    <a:lnR>
                      <a:noFill/>
                    </a:lnR>
                    <a:lnT>
                      <a:noFill/>
                    </a:lnT>
                    <a:lnB w="12700" cmpd="sng">
                      <a:solidFill>
                        <a:srgbClr val="94B6D2"/>
                      </a:solidFill>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400" dirty="0">
                          <a:solidFill>
                            <a:srgbClr val="1C80E0"/>
                          </a:solidFill>
                          <a:latin typeface="Arial" panose="020B0604020202020204" pitchFamily="34" charset="0"/>
                          <a:cs typeface="Arial" panose="020B0604020202020204" pitchFamily="34" charset="0"/>
                        </a:rPr>
                        <a:t>21</a:t>
                      </a:r>
                    </a:p>
                  </a:txBody>
                  <a:tcPr marL="121920" marR="121920">
                    <a:lnL>
                      <a:noFill/>
                    </a:lnL>
                    <a:lnR>
                      <a:noFill/>
                    </a:lnR>
                    <a:lnT>
                      <a:noFill/>
                    </a:lnT>
                    <a:lnB w="12700" cmpd="sng">
                      <a:solidFill>
                        <a:srgbClr val="94B6D2"/>
                      </a:solidFill>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400" dirty="0">
                          <a:solidFill>
                            <a:srgbClr val="1C80E0"/>
                          </a:solidFill>
                          <a:latin typeface="Arial" panose="020B0604020202020204" pitchFamily="34" charset="0"/>
                          <a:cs typeface="Arial" panose="020B0604020202020204" pitchFamily="34" charset="0"/>
                        </a:rPr>
                        <a:t>24.0</a:t>
                      </a:r>
                    </a:p>
                  </a:txBody>
                  <a:tcPr marL="121920" marR="121920">
                    <a:lnL>
                      <a:noFill/>
                    </a:lnL>
                    <a:lnR>
                      <a:noFill/>
                    </a:lnR>
                    <a:lnT>
                      <a:noFill/>
                    </a:lnT>
                    <a:lnB w="12700" cmpd="sng">
                      <a:solidFill>
                        <a:srgbClr val="94B6D2"/>
                      </a:solidFill>
                    </a:lnB>
                    <a:lnTlToBr w="12700" cmpd="sng">
                      <a:noFill/>
                      <a:prstDash val="solid"/>
                    </a:lnTlToBr>
                    <a:lnBlToTr w="12700" cmpd="sng">
                      <a:noFill/>
                      <a:prstDash val="solid"/>
                    </a:lnBlToTr>
                    <a:solidFill>
                      <a:sysClr val="window" lastClr="FFFFFF"/>
                    </a:solidFill>
                  </a:tcPr>
                </a:tc>
                <a:tc vMerge="1">
                  <a:txBody>
                    <a:bodyPr/>
                    <a:lstStyle/>
                    <a:p>
                      <a:endParaRPr lang="en-US" dirty="0"/>
                    </a:p>
                  </a:txBody>
                  <a:tcPr/>
                </a:tc>
                <a:extLst>
                  <a:ext uri="{0D108BD9-81ED-4DB2-BD59-A6C34878D82A}">
                    <a16:rowId xmlns:a16="http://schemas.microsoft.com/office/drawing/2014/main" val="10002"/>
                  </a:ext>
                </a:extLst>
              </a:tr>
            </a:tbl>
          </a:graphicData>
        </a:graphic>
      </p:graphicFrame>
      <p:pic>
        <p:nvPicPr>
          <p:cNvPr id="5"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t="4712"/>
          <a:stretch/>
        </p:blipFill>
        <p:spPr bwMode="auto">
          <a:xfrm>
            <a:off x="2993086" y="1225393"/>
            <a:ext cx="5791200" cy="33162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993086" y="5809767"/>
            <a:ext cx="6096000" cy="230832"/>
          </a:xfrm>
          <a:prstGeom prst="rect">
            <a:avLst/>
          </a:prstGeom>
        </p:spPr>
        <p:txBody>
          <a:bodyPr>
            <a:spAutoFit/>
          </a:bodyPr>
          <a:lstStyle/>
          <a:p>
            <a:pPr fontAlgn="base">
              <a:spcBef>
                <a:spcPct val="0"/>
              </a:spcBef>
              <a:spcAft>
                <a:spcPct val="0"/>
              </a:spcAft>
              <a:defRPr/>
            </a:pPr>
            <a:r>
              <a:rPr lang="en-US" sz="900" dirty="0">
                <a:solidFill>
                  <a:prstClr val="white">
                    <a:lumMod val="50000"/>
                  </a:prstClr>
                </a:solidFill>
                <a:latin typeface="Arial" panose="020B0604020202020204" pitchFamily="34" charset="0"/>
                <a:ea typeface="MS Mincho" panose="02020609040205080304" pitchFamily="49" charset="-128"/>
                <a:cs typeface="Arial" panose="020B0604020202020204" pitchFamily="34" charset="0"/>
              </a:rPr>
              <a:t>*MC/RC = Matched Control (n=14) /Randomized Control (n=8)</a:t>
            </a:r>
            <a:endParaRPr lang="en-US" sz="900" dirty="0">
              <a:solidFill>
                <a:prstClr val="white">
                  <a:lumMod val="50000"/>
                </a:prstClr>
              </a:solidFill>
              <a:latin typeface="Arial" panose="020B0604020202020204" pitchFamily="34" charset="0"/>
              <a:cs typeface="Arial" panose="020B0604020202020204" pitchFamily="34" charset="0"/>
            </a:endParaRPr>
          </a:p>
        </p:txBody>
      </p:sp>
      <p:cxnSp>
        <p:nvCxnSpPr>
          <p:cNvPr id="7" name="Straight Connector 6"/>
          <p:cNvCxnSpPr/>
          <p:nvPr/>
        </p:nvCxnSpPr>
        <p:spPr>
          <a:xfrm flipH="1" flipV="1">
            <a:off x="4539528" y="1293764"/>
            <a:ext cx="29379" cy="2820319"/>
          </a:xfrm>
          <a:prstGeom prst="line">
            <a:avLst/>
          </a:prstGeom>
          <a:noFill/>
          <a:ln w="10000" cap="flat" cmpd="sng" algn="ctr">
            <a:solidFill>
              <a:sysClr val="windowText" lastClr="000000"/>
            </a:solidFill>
            <a:prstDash val="solid"/>
          </a:ln>
          <a:effectLst/>
        </p:spPr>
      </p:cxnSp>
      <p:sp>
        <p:nvSpPr>
          <p:cNvPr id="8" name="TextBox 7"/>
          <p:cNvSpPr txBox="1"/>
          <p:nvPr/>
        </p:nvSpPr>
        <p:spPr>
          <a:xfrm>
            <a:off x="7937620" y="2502515"/>
            <a:ext cx="3759200" cy="523220"/>
          </a:xfrm>
          <a:prstGeom prst="rect">
            <a:avLst/>
          </a:prstGeom>
          <a:noFill/>
          <a:ln>
            <a:solidFill>
              <a:srgbClr val="FFC000"/>
            </a:solidFill>
          </a:ln>
        </p:spPr>
        <p:txBody>
          <a:bodyPr wrap="square" rtlCol="0">
            <a:spAutoFit/>
          </a:bodyPr>
          <a:lstStyle/>
          <a:p>
            <a:pPr algn="ctr" fontAlgn="base">
              <a:spcBef>
                <a:spcPct val="0"/>
              </a:spcBef>
              <a:spcAft>
                <a:spcPct val="0"/>
              </a:spcAft>
              <a:defRPr/>
            </a:pPr>
            <a:r>
              <a:rPr lang="en-US" sz="1400" dirty="0">
                <a:solidFill>
                  <a:prstClr val="black"/>
                </a:solidFill>
                <a:latin typeface="Arial" panose="020B0604020202020204" pitchFamily="34" charset="0"/>
                <a:cs typeface="Arial" panose="020B0604020202020204" pitchFamily="34" charset="0"/>
              </a:rPr>
              <a:t>Median PFS is 6 </a:t>
            </a:r>
            <a:r>
              <a:rPr lang="en-US" sz="1400" dirty="0" err="1">
                <a:solidFill>
                  <a:prstClr val="black"/>
                </a:solidFill>
                <a:latin typeface="Arial" panose="020B0604020202020204" pitchFamily="34" charset="0"/>
                <a:cs typeface="Arial" panose="020B0604020202020204" pitchFamily="34" charset="0"/>
              </a:rPr>
              <a:t>mo</a:t>
            </a:r>
            <a:endParaRPr lang="en-US" sz="1400" dirty="0">
              <a:solidFill>
                <a:prstClr val="black"/>
              </a:solidFill>
              <a:latin typeface="Arial" panose="020B0604020202020204" pitchFamily="34" charset="0"/>
              <a:cs typeface="Arial" panose="020B0604020202020204" pitchFamily="34" charset="0"/>
            </a:endParaRPr>
          </a:p>
          <a:p>
            <a:pPr algn="ctr" fontAlgn="base">
              <a:spcBef>
                <a:spcPct val="0"/>
              </a:spcBef>
              <a:spcAft>
                <a:spcPct val="0"/>
              </a:spcAft>
              <a:defRPr/>
            </a:pPr>
            <a:r>
              <a:rPr lang="en-US" sz="1400" dirty="0">
                <a:solidFill>
                  <a:prstClr val="black"/>
                </a:solidFill>
                <a:latin typeface="Arial" panose="020B0604020202020204" pitchFamily="34" charset="0"/>
                <a:cs typeface="Arial" panose="020B0604020202020204" pitchFamily="34" charset="0"/>
              </a:rPr>
              <a:t>Expected median PFS 1.5-2mo*</a:t>
            </a:r>
          </a:p>
        </p:txBody>
      </p:sp>
      <p:sp>
        <p:nvSpPr>
          <p:cNvPr id="9" name="TextBox 8"/>
          <p:cNvSpPr txBox="1"/>
          <p:nvPr/>
        </p:nvSpPr>
        <p:spPr>
          <a:xfrm>
            <a:off x="7959877" y="3031799"/>
            <a:ext cx="3868057" cy="338554"/>
          </a:xfrm>
          <a:prstGeom prst="rect">
            <a:avLst/>
          </a:prstGeom>
          <a:noFill/>
        </p:spPr>
        <p:txBody>
          <a:bodyPr wrap="square" rtlCol="0">
            <a:spAutoFit/>
          </a:bodyPr>
          <a:lstStyle/>
          <a:p>
            <a:pPr fontAlgn="base">
              <a:spcBef>
                <a:spcPct val="0"/>
              </a:spcBef>
              <a:spcAft>
                <a:spcPct val="0"/>
              </a:spcAft>
              <a:defRPr/>
            </a:pPr>
            <a:r>
              <a:rPr lang="en-US" sz="800" dirty="0">
                <a:solidFill>
                  <a:prstClr val="white">
                    <a:lumMod val="50000"/>
                  </a:prstClr>
                </a:solidFill>
                <a:latin typeface="Arial" panose="020B0604020202020204" pitchFamily="34" charset="0"/>
                <a:cs typeface="Arial" panose="020B0604020202020204" pitchFamily="34" charset="0"/>
              </a:rPr>
              <a:t>* Yoon et al 2014; Tap et al 2012; Choy et al 2014; </a:t>
            </a:r>
            <a:r>
              <a:rPr lang="en-US" sz="800" dirty="0" err="1">
                <a:solidFill>
                  <a:prstClr val="white">
                    <a:lumMod val="50000"/>
                  </a:prstClr>
                </a:solidFill>
                <a:latin typeface="Arial" panose="020B0604020202020204" pitchFamily="34" charset="0"/>
                <a:cs typeface="Arial" panose="020B0604020202020204" pitchFamily="34" charset="0"/>
              </a:rPr>
              <a:t>Juergens</a:t>
            </a:r>
            <a:r>
              <a:rPr lang="en-US" sz="800" dirty="0">
                <a:solidFill>
                  <a:prstClr val="white">
                    <a:lumMod val="50000"/>
                  </a:prstClr>
                </a:solidFill>
                <a:latin typeface="Arial" panose="020B0604020202020204" pitchFamily="34" charset="0"/>
                <a:cs typeface="Arial" panose="020B0604020202020204" pitchFamily="34" charset="0"/>
              </a:rPr>
              <a:t> et al 2011</a:t>
            </a:r>
          </a:p>
          <a:p>
            <a:pPr fontAlgn="base">
              <a:spcBef>
                <a:spcPct val="0"/>
              </a:spcBef>
              <a:spcAft>
                <a:spcPct val="0"/>
              </a:spcAft>
              <a:defRPr/>
            </a:pPr>
            <a:endParaRPr lang="en-US" sz="800" dirty="0">
              <a:solidFill>
                <a:prstClr val="white">
                  <a:lumMod val="50000"/>
                </a:prstClr>
              </a:solidFill>
              <a:latin typeface="Arial" panose="020B0604020202020204" pitchFamily="34" charset="0"/>
              <a:cs typeface="Arial" panose="020B0604020202020204" pitchFamily="34" charset="0"/>
            </a:endParaRPr>
          </a:p>
        </p:txBody>
      </p:sp>
      <p:sp>
        <p:nvSpPr>
          <p:cNvPr id="10" name="TextBox 9"/>
          <p:cNvSpPr txBox="1"/>
          <p:nvPr/>
        </p:nvSpPr>
        <p:spPr>
          <a:xfrm>
            <a:off x="7937622" y="3320237"/>
            <a:ext cx="2912535" cy="369332"/>
          </a:xfrm>
          <a:prstGeom prst="rect">
            <a:avLst/>
          </a:prstGeom>
          <a:noFill/>
        </p:spPr>
        <p:txBody>
          <a:bodyPr wrap="square" rtlCol="0">
            <a:spAutoFit/>
          </a:bodyPr>
          <a:lstStyle/>
          <a:p>
            <a:pPr fontAlgn="base">
              <a:spcBef>
                <a:spcPct val="0"/>
              </a:spcBef>
              <a:spcAft>
                <a:spcPct val="0"/>
              </a:spcAft>
              <a:defRPr/>
            </a:pPr>
            <a:r>
              <a:rPr lang="en-US" sz="900" dirty="0">
                <a:solidFill>
                  <a:prstClr val="white">
                    <a:lumMod val="50000"/>
                  </a:prstClr>
                </a:solidFill>
                <a:latin typeface="Arial" panose="020B0604020202020204" pitchFamily="34" charset="0"/>
                <a:cs typeface="Arial" panose="020B0604020202020204" pitchFamily="34" charset="0"/>
              </a:rPr>
              <a:t>Assessed prior to 02/16/2017 Peter </a:t>
            </a:r>
            <a:r>
              <a:rPr lang="en-US" sz="900" dirty="0" err="1">
                <a:solidFill>
                  <a:prstClr val="white">
                    <a:lumMod val="50000"/>
                  </a:prstClr>
                </a:solidFill>
                <a:latin typeface="Arial" panose="020B0604020202020204" pitchFamily="34" charset="0"/>
                <a:cs typeface="Arial" panose="020B0604020202020204" pitchFamily="34" charset="0"/>
              </a:rPr>
              <a:t>Bross</a:t>
            </a:r>
            <a:r>
              <a:rPr lang="en-US" sz="900" dirty="0">
                <a:solidFill>
                  <a:prstClr val="white">
                    <a:lumMod val="50000"/>
                  </a:prstClr>
                </a:solidFill>
                <a:latin typeface="Arial" panose="020B0604020202020204" pitchFamily="34" charset="0"/>
                <a:cs typeface="Arial" panose="020B0604020202020204" pitchFamily="34" charset="0"/>
              </a:rPr>
              <a:t>, MD discussion</a:t>
            </a:r>
          </a:p>
        </p:txBody>
      </p:sp>
      <p:sp>
        <p:nvSpPr>
          <p:cNvPr id="11" name="TextBox 10"/>
          <p:cNvSpPr txBox="1"/>
          <p:nvPr/>
        </p:nvSpPr>
        <p:spPr>
          <a:xfrm>
            <a:off x="1869309" y="6103354"/>
            <a:ext cx="7462043" cy="369332"/>
          </a:xfrm>
          <a:prstGeom prst="rect">
            <a:avLst/>
          </a:prstGeom>
          <a:noFill/>
        </p:spPr>
        <p:txBody>
          <a:bodyPr wrap="none" rtlCol="0">
            <a:spAutoFit/>
          </a:bodyPr>
          <a:lstStyle/>
          <a:p>
            <a:r>
              <a:rPr lang="en-US" dirty="0">
                <a:solidFill>
                  <a:prstClr val="black"/>
                </a:solidFill>
                <a:latin typeface="Tw Cen MT"/>
              </a:rPr>
              <a:t>Limited validity to “mix” 2 trial populations BUT successful in FDA move forward</a:t>
            </a:r>
          </a:p>
        </p:txBody>
      </p:sp>
    </p:spTree>
    <p:extLst>
      <p:ext uri="{BB962C8B-B14F-4D97-AF65-F5344CB8AC3E}">
        <p14:creationId xmlns:p14="http://schemas.microsoft.com/office/powerpoint/2010/main" val="36382821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53"/>
          </p:nvPr>
        </p:nvSpPr>
        <p:spPr/>
        <p:txBody>
          <a:bodyPr anchor="ctr"/>
          <a:lstStyle/>
          <a:p>
            <a:pPr marL="0" indent="0" algn="ctr">
              <a:buNone/>
            </a:pPr>
            <a:r>
              <a:rPr lang="en-US" sz="4400" dirty="0"/>
              <a:t>So What Do We Do With This</a:t>
            </a:r>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233405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51"/>
          </p:nvPr>
        </p:nvSpPr>
        <p:spPr/>
        <p:txBody>
          <a:bodyPr/>
          <a:lstStyle/>
          <a:p>
            <a:r>
              <a:rPr lang="en-US" dirty="0"/>
              <a:t>Story End of Second Series</a:t>
            </a:r>
          </a:p>
        </p:txBody>
      </p:sp>
      <p:sp>
        <p:nvSpPr>
          <p:cNvPr id="5" name="Text Placeholder 4"/>
          <p:cNvSpPr>
            <a:spLocks noGrp="1"/>
          </p:cNvSpPr>
          <p:nvPr>
            <p:ph type="body" sz="quarter" idx="54"/>
          </p:nvPr>
        </p:nvSpPr>
        <p:spPr>
          <a:xfrm>
            <a:off x="1263326" y="3392099"/>
            <a:ext cx="10039104" cy="557819"/>
          </a:xfrm>
        </p:spPr>
        <p:txBody>
          <a:bodyPr/>
          <a:lstStyle/>
          <a:p>
            <a:r>
              <a:rPr lang="en-US" dirty="0"/>
              <a:t>John Nemunaitis, M.D.</a:t>
            </a:r>
          </a:p>
        </p:txBody>
      </p:sp>
    </p:spTree>
    <p:extLst>
      <p:ext uri="{BB962C8B-B14F-4D97-AF65-F5344CB8AC3E}">
        <p14:creationId xmlns:p14="http://schemas.microsoft.com/office/powerpoint/2010/main" val="33161509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53"/>
          </p:nvPr>
        </p:nvSpPr>
        <p:spPr/>
        <p:txBody>
          <a:bodyPr anchor="ctr"/>
          <a:lstStyle/>
          <a:p>
            <a:pPr marL="0" indent="0" algn="ctr">
              <a:buNone/>
            </a:pPr>
            <a:r>
              <a:rPr lang="en-US" sz="4400" dirty="0"/>
              <a:t>What is our Ultimate Focus?</a:t>
            </a:r>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5532868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53"/>
          </p:nvPr>
        </p:nvSpPr>
        <p:spPr/>
        <p:txBody>
          <a:bodyPr/>
          <a:lstStyle/>
          <a:p>
            <a:r>
              <a:rPr lang="en-US" dirty="0"/>
              <a:t>Ultimately, the focus of a summary of trial results involving case reports, case series is to lead to an analytical design* that is utilized for product justification (and FDA registration) through a New Drug Application (NDA) process</a:t>
            </a:r>
          </a:p>
          <a:p>
            <a:endParaRPr lang="en-US" dirty="0"/>
          </a:p>
          <a:p>
            <a:pPr marL="0" indent="0">
              <a:buNone/>
            </a:pPr>
            <a:r>
              <a:rPr lang="en-US" dirty="0"/>
              <a:t>* Typically analytical design captures top journal publications</a:t>
            </a:r>
          </a:p>
        </p:txBody>
      </p:sp>
      <p:sp>
        <p:nvSpPr>
          <p:cNvPr id="3" name="Text Placeholder 2"/>
          <p:cNvSpPr>
            <a:spLocks noGrp="1"/>
          </p:cNvSpPr>
          <p:nvPr>
            <p:ph type="body" sz="quarter" idx="12"/>
          </p:nvPr>
        </p:nvSpPr>
        <p:spPr/>
        <p:txBody>
          <a:bodyPr/>
          <a:lstStyle/>
          <a:p>
            <a:r>
              <a:rPr lang="en-US" dirty="0"/>
              <a:t>Clinical Study Intent</a:t>
            </a:r>
          </a:p>
        </p:txBody>
      </p:sp>
    </p:spTree>
    <p:extLst>
      <p:ext uri="{BB962C8B-B14F-4D97-AF65-F5344CB8AC3E}">
        <p14:creationId xmlns:p14="http://schemas.microsoft.com/office/powerpoint/2010/main" val="37805868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sz="4400" dirty="0"/>
              <a:t>FDA Process:  From Concept to Clinical Use</a:t>
            </a:r>
          </a:p>
        </p:txBody>
      </p:sp>
      <p:graphicFrame>
        <p:nvGraphicFramePr>
          <p:cNvPr id="4" name="Diagram 3"/>
          <p:cNvGraphicFramePr/>
          <p:nvPr>
            <p:extLst>
              <p:ext uri="{D42A27DB-BD31-4B8C-83A1-F6EECF244321}">
                <p14:modId xmlns:p14="http://schemas.microsoft.com/office/powerpoint/2010/main" val="3635381935"/>
              </p:ext>
            </p:extLst>
          </p:nvPr>
        </p:nvGraphicFramePr>
        <p:xfrm>
          <a:off x="262647" y="1108592"/>
          <a:ext cx="1207826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17772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sz="2400" dirty="0"/>
              <a:t>Vigil in Ewing’s Sarcoma (Phase 1 and 2b): All Vigil Consented Patient: OS</a:t>
            </a:r>
          </a:p>
        </p:txBody>
      </p:sp>
      <p:graphicFrame>
        <p:nvGraphicFramePr>
          <p:cNvPr id="4" name="Table 3"/>
          <p:cNvGraphicFramePr>
            <a:graphicFrameLocks noGrp="1"/>
          </p:cNvGraphicFramePr>
          <p:nvPr>
            <p:extLst>
              <p:ext uri="{D42A27DB-BD31-4B8C-83A1-F6EECF244321}">
                <p14:modId xmlns:p14="http://schemas.microsoft.com/office/powerpoint/2010/main" val="124150176"/>
              </p:ext>
            </p:extLst>
          </p:nvPr>
        </p:nvGraphicFramePr>
        <p:xfrm>
          <a:off x="1638421" y="4654985"/>
          <a:ext cx="7923820" cy="1249680"/>
        </p:xfrm>
        <a:graphic>
          <a:graphicData uri="http://schemas.openxmlformats.org/drawingml/2006/table">
            <a:tbl>
              <a:tblPr firstRow="1" bandRow="1"/>
              <a:tblGrid>
                <a:gridCol w="2051317">
                  <a:extLst>
                    <a:ext uri="{9D8B030D-6E8A-4147-A177-3AD203B41FA5}">
                      <a16:colId xmlns:a16="http://schemas.microsoft.com/office/drawing/2014/main" val="20000"/>
                    </a:ext>
                  </a:extLst>
                </a:gridCol>
                <a:gridCol w="1400419">
                  <a:extLst>
                    <a:ext uri="{9D8B030D-6E8A-4147-A177-3AD203B41FA5}">
                      <a16:colId xmlns:a16="http://schemas.microsoft.com/office/drawing/2014/main" val="20001"/>
                    </a:ext>
                  </a:extLst>
                </a:gridCol>
                <a:gridCol w="2222937">
                  <a:extLst>
                    <a:ext uri="{9D8B030D-6E8A-4147-A177-3AD203B41FA5}">
                      <a16:colId xmlns:a16="http://schemas.microsoft.com/office/drawing/2014/main" val="20003"/>
                    </a:ext>
                  </a:extLst>
                </a:gridCol>
                <a:gridCol w="2249147">
                  <a:extLst>
                    <a:ext uri="{9D8B030D-6E8A-4147-A177-3AD203B41FA5}">
                      <a16:colId xmlns:a16="http://schemas.microsoft.com/office/drawing/2014/main" val="20004"/>
                    </a:ext>
                  </a:extLst>
                </a:gridCol>
              </a:tblGrid>
              <a:tr h="579120">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US" sz="1400" dirty="0">
                          <a:solidFill>
                            <a:schemeClr val="tx1"/>
                          </a:solidFill>
                          <a:latin typeface="Arial" panose="020B0604020202020204" pitchFamily="34" charset="0"/>
                          <a:cs typeface="Arial" panose="020B0604020202020204" pitchFamily="34" charset="0"/>
                        </a:rPr>
                        <a:t>Group</a:t>
                      </a:r>
                    </a:p>
                  </a:txBody>
                  <a:tcPr marL="121920" marR="121920">
                    <a:lnL>
                      <a:noFill/>
                    </a:lnL>
                    <a:lnR>
                      <a:noFill/>
                    </a:lnR>
                    <a:lnT w="12700" cmpd="sng">
                      <a:solidFill>
                        <a:srgbClr val="94B6D2"/>
                      </a:solidFill>
                    </a:lnT>
                    <a:lnB w="12700" cmpd="sng">
                      <a:solidFill>
                        <a:srgbClr val="94B6D2"/>
                      </a:solidFill>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ctr"/>
                      <a:r>
                        <a:rPr lang="en-US" sz="1400" dirty="0">
                          <a:solidFill>
                            <a:schemeClr val="tx1"/>
                          </a:solidFill>
                          <a:latin typeface="Arial" panose="020B0604020202020204" pitchFamily="34" charset="0"/>
                          <a:cs typeface="Arial" panose="020B0604020202020204" pitchFamily="34" charset="0"/>
                        </a:rPr>
                        <a:t>N</a:t>
                      </a:r>
                    </a:p>
                  </a:txBody>
                  <a:tcPr marL="121920" marR="121920">
                    <a:lnL>
                      <a:noFill/>
                    </a:lnL>
                    <a:lnR>
                      <a:noFill/>
                    </a:lnR>
                    <a:lnT w="12700" cmpd="sng">
                      <a:solidFill>
                        <a:srgbClr val="94B6D2"/>
                      </a:solidFill>
                    </a:lnT>
                    <a:lnB w="12700" cmpd="sng">
                      <a:solidFill>
                        <a:srgbClr val="94B6D2"/>
                      </a:solidFill>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ctr"/>
                      <a:r>
                        <a:rPr lang="en-US" sz="1400" dirty="0">
                          <a:solidFill>
                            <a:schemeClr val="tx1"/>
                          </a:solidFill>
                          <a:latin typeface="Arial" panose="020B0604020202020204" pitchFamily="34" charset="0"/>
                          <a:cs typeface="Arial" panose="020B0604020202020204" pitchFamily="34" charset="0"/>
                        </a:rPr>
                        <a:t>Median</a:t>
                      </a:r>
                      <a:r>
                        <a:rPr lang="en-US" sz="1400" baseline="0" dirty="0">
                          <a:solidFill>
                            <a:schemeClr val="tx1"/>
                          </a:solidFill>
                          <a:latin typeface="Arial" panose="020B0604020202020204" pitchFamily="34" charset="0"/>
                          <a:cs typeface="Arial" panose="020B0604020202020204" pitchFamily="34" charset="0"/>
                        </a:rPr>
                        <a:t> Survival (</a:t>
                      </a:r>
                      <a:r>
                        <a:rPr lang="en-US" sz="1400" baseline="0" dirty="0" err="1">
                          <a:solidFill>
                            <a:schemeClr val="tx1"/>
                          </a:solidFill>
                          <a:latin typeface="Arial" panose="020B0604020202020204" pitchFamily="34" charset="0"/>
                          <a:cs typeface="Arial" panose="020B0604020202020204" pitchFamily="34" charset="0"/>
                        </a:rPr>
                        <a:t>mo</a:t>
                      </a:r>
                      <a:r>
                        <a:rPr lang="en-US" sz="1400" baseline="0" dirty="0">
                          <a:solidFill>
                            <a:schemeClr val="tx1"/>
                          </a:solidFill>
                          <a:latin typeface="Arial" panose="020B0604020202020204" pitchFamily="34" charset="0"/>
                          <a:cs typeface="Arial" panose="020B0604020202020204" pitchFamily="34" charset="0"/>
                        </a:rPr>
                        <a:t>)</a:t>
                      </a:r>
                      <a:endParaRPr lang="en-US" sz="1400" dirty="0">
                        <a:solidFill>
                          <a:schemeClr val="tx1"/>
                        </a:solidFill>
                        <a:latin typeface="Arial" panose="020B0604020202020204" pitchFamily="34" charset="0"/>
                        <a:cs typeface="Arial" panose="020B0604020202020204" pitchFamily="34" charset="0"/>
                      </a:endParaRPr>
                    </a:p>
                  </a:txBody>
                  <a:tcPr marL="121920" marR="121920">
                    <a:lnL>
                      <a:noFill/>
                    </a:lnL>
                    <a:lnR>
                      <a:noFill/>
                    </a:lnR>
                    <a:lnT w="12700" cmpd="sng">
                      <a:solidFill>
                        <a:srgbClr val="94B6D2"/>
                      </a:solidFill>
                    </a:lnT>
                    <a:lnB w="12700" cmpd="sng">
                      <a:solidFill>
                        <a:srgbClr val="94B6D2"/>
                      </a:solidFill>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ctr"/>
                      <a:r>
                        <a:rPr lang="en-US" sz="1400" dirty="0">
                          <a:solidFill>
                            <a:schemeClr val="tx1"/>
                          </a:solidFill>
                          <a:latin typeface="Arial" panose="020B0604020202020204" pitchFamily="34" charset="0"/>
                          <a:cs typeface="Arial" panose="020B0604020202020204" pitchFamily="34" charset="0"/>
                        </a:rPr>
                        <a:t>P-</a:t>
                      </a:r>
                      <a:r>
                        <a:rPr lang="en-US" sz="1400" baseline="0" dirty="0">
                          <a:solidFill>
                            <a:schemeClr val="tx1"/>
                          </a:solidFill>
                          <a:latin typeface="Arial" panose="020B0604020202020204" pitchFamily="34" charset="0"/>
                          <a:cs typeface="Arial" panose="020B0604020202020204" pitchFamily="34" charset="0"/>
                        </a:rPr>
                        <a:t> value</a:t>
                      </a:r>
                    </a:p>
                    <a:p>
                      <a:pPr algn="ctr"/>
                      <a:r>
                        <a:rPr lang="en-US" sz="1400" baseline="0" dirty="0">
                          <a:solidFill>
                            <a:schemeClr val="tx1"/>
                          </a:solidFill>
                          <a:latin typeface="Arial" panose="020B0604020202020204" pitchFamily="34" charset="0"/>
                          <a:cs typeface="Arial" panose="020B0604020202020204" pitchFamily="34" charset="0"/>
                        </a:rPr>
                        <a:t>(Log Rank)</a:t>
                      </a:r>
                      <a:endParaRPr lang="en-US" sz="1400" b="0" dirty="0">
                        <a:solidFill>
                          <a:schemeClr val="tx1"/>
                        </a:solidFill>
                        <a:latin typeface="Arial" panose="020B0604020202020204" pitchFamily="34" charset="0"/>
                        <a:cs typeface="Arial" panose="020B0604020202020204" pitchFamily="34" charset="0"/>
                      </a:endParaRPr>
                    </a:p>
                  </a:txBody>
                  <a:tcPr marL="121920" marR="121920">
                    <a:lnL>
                      <a:noFill/>
                    </a:lnL>
                    <a:lnR>
                      <a:noFill/>
                    </a:lnR>
                    <a:lnT w="12700" cmpd="sng">
                      <a:solidFill>
                        <a:srgbClr val="94B6D2"/>
                      </a:solidFill>
                    </a:lnT>
                    <a:lnB w="12700" cmpd="sng">
                      <a:solidFill>
                        <a:srgbClr val="94B6D2"/>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335280">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US" sz="1400" dirty="0">
                          <a:solidFill>
                            <a:srgbClr val="FF0000"/>
                          </a:solidFill>
                          <a:latin typeface="Arial" panose="020B0604020202020204" pitchFamily="34" charset="0"/>
                          <a:cs typeface="Arial" panose="020B0604020202020204" pitchFamily="34" charset="0"/>
                        </a:rPr>
                        <a:t>MC/RC*</a:t>
                      </a:r>
                    </a:p>
                  </a:txBody>
                  <a:tcPr marL="121920" marR="121920">
                    <a:lnL>
                      <a:noFill/>
                    </a:lnL>
                    <a:lnR>
                      <a:noFill/>
                    </a:lnR>
                    <a:lnT w="12700" cmpd="sng">
                      <a:solidFill>
                        <a:srgbClr val="94B6D2"/>
                      </a:solidFill>
                    </a:lnT>
                    <a:lnB>
                      <a:noFill/>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400" dirty="0">
                          <a:solidFill>
                            <a:srgbClr val="FF0000"/>
                          </a:solidFill>
                          <a:latin typeface="Arial" panose="020B0604020202020204" pitchFamily="34" charset="0"/>
                          <a:cs typeface="Arial" panose="020B0604020202020204" pitchFamily="34" charset="0"/>
                        </a:rPr>
                        <a:t>22</a:t>
                      </a:r>
                    </a:p>
                  </a:txBody>
                  <a:tcPr marL="121920" marR="121920">
                    <a:lnL>
                      <a:noFill/>
                    </a:lnL>
                    <a:lnR>
                      <a:noFill/>
                    </a:lnR>
                    <a:lnT w="12700" cmpd="sng">
                      <a:solidFill>
                        <a:srgbClr val="94B6D2"/>
                      </a:solidFill>
                    </a:lnT>
                    <a:lnB>
                      <a:noFill/>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400" dirty="0">
                          <a:solidFill>
                            <a:srgbClr val="FF0000"/>
                          </a:solidFill>
                          <a:latin typeface="Arial" panose="020B0604020202020204" pitchFamily="34" charset="0"/>
                          <a:cs typeface="Arial" panose="020B0604020202020204" pitchFamily="34" charset="0"/>
                        </a:rPr>
                        <a:t>6.8</a:t>
                      </a:r>
                    </a:p>
                  </a:txBody>
                  <a:tcPr marL="121920" marR="121920">
                    <a:lnL>
                      <a:noFill/>
                    </a:lnL>
                    <a:lnR>
                      <a:noFill/>
                    </a:lnR>
                    <a:lnT w="12700" cmpd="sng">
                      <a:solidFill>
                        <a:srgbClr val="94B6D2"/>
                      </a:solidFill>
                    </a:lnT>
                    <a:lnB>
                      <a:noFill/>
                    </a:lnB>
                    <a:lnTlToBr w="12700" cmpd="sng">
                      <a:noFill/>
                      <a:prstDash val="solid"/>
                    </a:lnTlToBr>
                    <a:lnBlToTr w="12700" cmpd="sng">
                      <a:noFill/>
                      <a:prstDash val="solid"/>
                    </a:lnBlToTr>
                    <a:solidFill>
                      <a:sysClr val="window" lastClr="FFFFFF"/>
                    </a:solidFill>
                  </a:tcPr>
                </a:tc>
                <a:tc rowSpan="2">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400" dirty="0">
                          <a:solidFill>
                            <a:schemeClr val="tx1"/>
                          </a:solidFill>
                          <a:latin typeface="Arial" panose="020B0604020202020204" pitchFamily="34" charset="0"/>
                          <a:cs typeface="Arial" panose="020B0604020202020204" pitchFamily="34" charset="0"/>
                        </a:rPr>
                        <a:t>.041</a:t>
                      </a:r>
                    </a:p>
                  </a:txBody>
                  <a:tcPr marL="121920" marR="121920" anchor="ctr">
                    <a:lnL>
                      <a:noFill/>
                    </a:lnL>
                    <a:lnR>
                      <a:noFill/>
                    </a:lnR>
                    <a:lnT w="12700" cmpd="sng">
                      <a:solidFill>
                        <a:srgbClr val="94B6D2"/>
                      </a:solidFill>
                    </a:lnT>
                    <a:lnB w="12700" cmpd="sng">
                      <a:solidFill>
                        <a:srgbClr val="94B6D2"/>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335280">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US" sz="1400" dirty="0">
                          <a:solidFill>
                            <a:srgbClr val="1C80E0"/>
                          </a:solidFill>
                          <a:latin typeface="Arial" panose="020B0604020202020204" pitchFamily="34" charset="0"/>
                          <a:cs typeface="Arial" panose="020B0604020202020204" pitchFamily="34" charset="0"/>
                        </a:rPr>
                        <a:t>Vigil</a:t>
                      </a:r>
                    </a:p>
                  </a:txBody>
                  <a:tcPr marL="121920" marR="121920">
                    <a:lnL>
                      <a:noFill/>
                    </a:lnL>
                    <a:lnR>
                      <a:noFill/>
                    </a:lnR>
                    <a:lnT>
                      <a:noFill/>
                    </a:lnT>
                    <a:lnB w="12700" cmpd="sng">
                      <a:solidFill>
                        <a:srgbClr val="94B6D2"/>
                      </a:solidFill>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400" dirty="0">
                          <a:solidFill>
                            <a:srgbClr val="1C80E0"/>
                          </a:solidFill>
                          <a:latin typeface="Arial" panose="020B0604020202020204" pitchFamily="34" charset="0"/>
                          <a:cs typeface="Arial" panose="020B0604020202020204" pitchFamily="34" charset="0"/>
                        </a:rPr>
                        <a:t>21</a:t>
                      </a:r>
                    </a:p>
                  </a:txBody>
                  <a:tcPr marL="121920" marR="121920">
                    <a:lnL>
                      <a:noFill/>
                    </a:lnL>
                    <a:lnR>
                      <a:noFill/>
                    </a:lnR>
                    <a:lnT>
                      <a:noFill/>
                    </a:lnT>
                    <a:lnB w="12700" cmpd="sng">
                      <a:solidFill>
                        <a:srgbClr val="94B6D2"/>
                      </a:solidFill>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US" sz="1400" dirty="0">
                          <a:solidFill>
                            <a:srgbClr val="1C80E0"/>
                          </a:solidFill>
                          <a:latin typeface="Arial" panose="020B0604020202020204" pitchFamily="34" charset="0"/>
                          <a:cs typeface="Arial" panose="020B0604020202020204" pitchFamily="34" charset="0"/>
                        </a:rPr>
                        <a:t>24.0</a:t>
                      </a:r>
                    </a:p>
                  </a:txBody>
                  <a:tcPr marL="121920" marR="121920">
                    <a:lnL>
                      <a:noFill/>
                    </a:lnL>
                    <a:lnR>
                      <a:noFill/>
                    </a:lnR>
                    <a:lnT>
                      <a:noFill/>
                    </a:lnT>
                    <a:lnB w="12700" cmpd="sng">
                      <a:solidFill>
                        <a:srgbClr val="94B6D2"/>
                      </a:solidFill>
                    </a:lnB>
                    <a:lnTlToBr w="12700" cmpd="sng">
                      <a:noFill/>
                      <a:prstDash val="solid"/>
                    </a:lnTlToBr>
                    <a:lnBlToTr w="12700" cmpd="sng">
                      <a:noFill/>
                      <a:prstDash val="solid"/>
                    </a:lnBlToTr>
                    <a:solidFill>
                      <a:sysClr val="window" lastClr="FFFFFF"/>
                    </a:solidFill>
                  </a:tcPr>
                </a:tc>
                <a:tc vMerge="1">
                  <a:txBody>
                    <a:bodyPr/>
                    <a:lstStyle/>
                    <a:p>
                      <a:endParaRPr lang="en-US" dirty="0"/>
                    </a:p>
                  </a:txBody>
                  <a:tcPr/>
                </a:tc>
                <a:extLst>
                  <a:ext uri="{0D108BD9-81ED-4DB2-BD59-A6C34878D82A}">
                    <a16:rowId xmlns:a16="http://schemas.microsoft.com/office/drawing/2014/main" val="10002"/>
                  </a:ext>
                </a:extLst>
              </a:tr>
            </a:tbl>
          </a:graphicData>
        </a:graphic>
      </p:graphicFrame>
      <p:pic>
        <p:nvPicPr>
          <p:cNvPr id="5"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t="4712"/>
          <a:stretch/>
        </p:blipFill>
        <p:spPr bwMode="auto">
          <a:xfrm>
            <a:off x="2993086" y="1320291"/>
            <a:ext cx="5791200" cy="33162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993086" y="5904665"/>
            <a:ext cx="6096000" cy="230832"/>
          </a:xfrm>
          <a:prstGeom prst="rect">
            <a:avLst/>
          </a:prstGeom>
        </p:spPr>
        <p:txBody>
          <a:bodyPr>
            <a:spAutoFit/>
          </a:bodyPr>
          <a:lstStyle/>
          <a:p>
            <a:pPr fontAlgn="base">
              <a:spcBef>
                <a:spcPct val="0"/>
              </a:spcBef>
              <a:spcAft>
                <a:spcPct val="0"/>
              </a:spcAft>
              <a:defRPr/>
            </a:pPr>
            <a:r>
              <a:rPr lang="en-US" sz="900" dirty="0">
                <a:solidFill>
                  <a:prstClr val="white">
                    <a:lumMod val="50000"/>
                  </a:prstClr>
                </a:solidFill>
                <a:latin typeface="Arial" panose="020B0604020202020204" pitchFamily="34" charset="0"/>
                <a:ea typeface="MS Mincho" panose="02020609040205080304" pitchFamily="49" charset="-128"/>
                <a:cs typeface="Arial" panose="020B0604020202020204" pitchFamily="34" charset="0"/>
              </a:rPr>
              <a:t>*MC/RC = Matched Control (n=14) /Randomized Control (n=8)</a:t>
            </a:r>
            <a:endParaRPr lang="en-US" sz="900" dirty="0">
              <a:solidFill>
                <a:prstClr val="white">
                  <a:lumMod val="50000"/>
                </a:prstClr>
              </a:solidFill>
              <a:latin typeface="Arial" panose="020B0604020202020204" pitchFamily="34" charset="0"/>
              <a:cs typeface="Arial" panose="020B0604020202020204" pitchFamily="34" charset="0"/>
            </a:endParaRPr>
          </a:p>
        </p:txBody>
      </p:sp>
      <p:cxnSp>
        <p:nvCxnSpPr>
          <p:cNvPr id="7" name="Straight Connector 6"/>
          <p:cNvCxnSpPr/>
          <p:nvPr/>
        </p:nvCxnSpPr>
        <p:spPr>
          <a:xfrm flipH="1" flipV="1">
            <a:off x="4539528" y="1388662"/>
            <a:ext cx="29379" cy="2820319"/>
          </a:xfrm>
          <a:prstGeom prst="line">
            <a:avLst/>
          </a:prstGeom>
          <a:noFill/>
          <a:ln w="10000" cap="flat" cmpd="sng" algn="ctr">
            <a:solidFill>
              <a:sysClr val="windowText" lastClr="000000"/>
            </a:solidFill>
            <a:prstDash val="solid"/>
          </a:ln>
          <a:effectLst/>
        </p:spPr>
      </p:cxnSp>
      <p:sp>
        <p:nvSpPr>
          <p:cNvPr id="8" name="TextBox 7"/>
          <p:cNvSpPr txBox="1"/>
          <p:nvPr/>
        </p:nvSpPr>
        <p:spPr>
          <a:xfrm>
            <a:off x="7937620" y="2597413"/>
            <a:ext cx="3759200" cy="523220"/>
          </a:xfrm>
          <a:prstGeom prst="rect">
            <a:avLst/>
          </a:prstGeom>
          <a:noFill/>
          <a:ln>
            <a:solidFill>
              <a:srgbClr val="FFC000"/>
            </a:solidFill>
          </a:ln>
        </p:spPr>
        <p:txBody>
          <a:bodyPr wrap="square" rtlCol="0">
            <a:spAutoFit/>
          </a:bodyPr>
          <a:lstStyle/>
          <a:p>
            <a:pPr algn="ctr" fontAlgn="base">
              <a:spcBef>
                <a:spcPct val="0"/>
              </a:spcBef>
              <a:spcAft>
                <a:spcPct val="0"/>
              </a:spcAft>
              <a:defRPr/>
            </a:pPr>
            <a:r>
              <a:rPr lang="en-US" sz="1400" dirty="0">
                <a:solidFill>
                  <a:prstClr val="black"/>
                </a:solidFill>
                <a:latin typeface="Arial" panose="020B0604020202020204" pitchFamily="34" charset="0"/>
                <a:cs typeface="Arial" panose="020B0604020202020204" pitchFamily="34" charset="0"/>
              </a:rPr>
              <a:t>Median PFS is 6 </a:t>
            </a:r>
            <a:r>
              <a:rPr lang="en-US" sz="1400" dirty="0" err="1">
                <a:solidFill>
                  <a:prstClr val="black"/>
                </a:solidFill>
                <a:latin typeface="Arial" panose="020B0604020202020204" pitchFamily="34" charset="0"/>
                <a:cs typeface="Arial" panose="020B0604020202020204" pitchFamily="34" charset="0"/>
              </a:rPr>
              <a:t>mo</a:t>
            </a:r>
            <a:endParaRPr lang="en-US" sz="1400" dirty="0">
              <a:solidFill>
                <a:prstClr val="black"/>
              </a:solidFill>
              <a:latin typeface="Arial" panose="020B0604020202020204" pitchFamily="34" charset="0"/>
              <a:cs typeface="Arial" panose="020B0604020202020204" pitchFamily="34" charset="0"/>
            </a:endParaRPr>
          </a:p>
          <a:p>
            <a:pPr algn="ctr" fontAlgn="base">
              <a:spcBef>
                <a:spcPct val="0"/>
              </a:spcBef>
              <a:spcAft>
                <a:spcPct val="0"/>
              </a:spcAft>
              <a:defRPr/>
            </a:pPr>
            <a:r>
              <a:rPr lang="en-US" sz="1400" dirty="0">
                <a:solidFill>
                  <a:prstClr val="black"/>
                </a:solidFill>
                <a:latin typeface="Arial" panose="020B0604020202020204" pitchFamily="34" charset="0"/>
                <a:cs typeface="Arial" panose="020B0604020202020204" pitchFamily="34" charset="0"/>
              </a:rPr>
              <a:t>Expected median PFS 1.5-2mo*</a:t>
            </a:r>
          </a:p>
        </p:txBody>
      </p:sp>
      <p:sp>
        <p:nvSpPr>
          <p:cNvPr id="9" name="TextBox 8"/>
          <p:cNvSpPr txBox="1"/>
          <p:nvPr/>
        </p:nvSpPr>
        <p:spPr>
          <a:xfrm>
            <a:off x="7959877" y="3126697"/>
            <a:ext cx="3868057" cy="338554"/>
          </a:xfrm>
          <a:prstGeom prst="rect">
            <a:avLst/>
          </a:prstGeom>
          <a:noFill/>
        </p:spPr>
        <p:txBody>
          <a:bodyPr wrap="square" rtlCol="0">
            <a:spAutoFit/>
          </a:bodyPr>
          <a:lstStyle/>
          <a:p>
            <a:pPr fontAlgn="base">
              <a:spcBef>
                <a:spcPct val="0"/>
              </a:spcBef>
              <a:spcAft>
                <a:spcPct val="0"/>
              </a:spcAft>
              <a:defRPr/>
            </a:pPr>
            <a:r>
              <a:rPr lang="en-US" sz="800" dirty="0">
                <a:solidFill>
                  <a:prstClr val="white">
                    <a:lumMod val="50000"/>
                  </a:prstClr>
                </a:solidFill>
                <a:latin typeface="Arial" panose="020B0604020202020204" pitchFamily="34" charset="0"/>
                <a:cs typeface="Arial" panose="020B0604020202020204" pitchFamily="34" charset="0"/>
              </a:rPr>
              <a:t>* Yoon et al 2014; Tap et al 2012; Choy et al 2014; </a:t>
            </a:r>
            <a:r>
              <a:rPr lang="en-US" sz="800" dirty="0" err="1">
                <a:solidFill>
                  <a:prstClr val="white">
                    <a:lumMod val="50000"/>
                  </a:prstClr>
                </a:solidFill>
                <a:latin typeface="Arial" panose="020B0604020202020204" pitchFamily="34" charset="0"/>
                <a:cs typeface="Arial" panose="020B0604020202020204" pitchFamily="34" charset="0"/>
              </a:rPr>
              <a:t>Juergens</a:t>
            </a:r>
            <a:r>
              <a:rPr lang="en-US" sz="800" dirty="0">
                <a:solidFill>
                  <a:prstClr val="white">
                    <a:lumMod val="50000"/>
                  </a:prstClr>
                </a:solidFill>
                <a:latin typeface="Arial" panose="020B0604020202020204" pitchFamily="34" charset="0"/>
                <a:cs typeface="Arial" panose="020B0604020202020204" pitchFamily="34" charset="0"/>
              </a:rPr>
              <a:t> et al 2011</a:t>
            </a:r>
          </a:p>
          <a:p>
            <a:pPr fontAlgn="base">
              <a:spcBef>
                <a:spcPct val="0"/>
              </a:spcBef>
              <a:spcAft>
                <a:spcPct val="0"/>
              </a:spcAft>
              <a:defRPr/>
            </a:pPr>
            <a:endParaRPr lang="en-US" sz="800" dirty="0">
              <a:solidFill>
                <a:prstClr val="white">
                  <a:lumMod val="50000"/>
                </a:prstClr>
              </a:solidFill>
              <a:latin typeface="Arial" panose="020B0604020202020204" pitchFamily="34" charset="0"/>
              <a:cs typeface="Arial" panose="020B0604020202020204" pitchFamily="34" charset="0"/>
            </a:endParaRPr>
          </a:p>
        </p:txBody>
      </p:sp>
      <p:sp>
        <p:nvSpPr>
          <p:cNvPr id="10" name="TextBox 9"/>
          <p:cNvSpPr txBox="1"/>
          <p:nvPr/>
        </p:nvSpPr>
        <p:spPr>
          <a:xfrm>
            <a:off x="7937622" y="3415135"/>
            <a:ext cx="2912535" cy="369332"/>
          </a:xfrm>
          <a:prstGeom prst="rect">
            <a:avLst/>
          </a:prstGeom>
          <a:noFill/>
        </p:spPr>
        <p:txBody>
          <a:bodyPr wrap="square" rtlCol="0">
            <a:spAutoFit/>
          </a:bodyPr>
          <a:lstStyle/>
          <a:p>
            <a:pPr fontAlgn="base">
              <a:spcBef>
                <a:spcPct val="0"/>
              </a:spcBef>
              <a:spcAft>
                <a:spcPct val="0"/>
              </a:spcAft>
              <a:defRPr/>
            </a:pPr>
            <a:r>
              <a:rPr lang="en-US" sz="900" dirty="0">
                <a:solidFill>
                  <a:prstClr val="white">
                    <a:lumMod val="50000"/>
                  </a:prstClr>
                </a:solidFill>
                <a:latin typeface="Arial" panose="020B0604020202020204" pitchFamily="34" charset="0"/>
                <a:cs typeface="Arial" panose="020B0604020202020204" pitchFamily="34" charset="0"/>
              </a:rPr>
              <a:t>Assessed prior to 02/16/2017 Peter </a:t>
            </a:r>
            <a:r>
              <a:rPr lang="en-US" sz="900" dirty="0" err="1">
                <a:solidFill>
                  <a:prstClr val="white">
                    <a:lumMod val="50000"/>
                  </a:prstClr>
                </a:solidFill>
                <a:latin typeface="Arial" panose="020B0604020202020204" pitchFamily="34" charset="0"/>
                <a:cs typeface="Arial" panose="020B0604020202020204" pitchFamily="34" charset="0"/>
              </a:rPr>
              <a:t>Bross</a:t>
            </a:r>
            <a:r>
              <a:rPr lang="en-US" sz="900" dirty="0">
                <a:solidFill>
                  <a:prstClr val="white">
                    <a:lumMod val="50000"/>
                  </a:prstClr>
                </a:solidFill>
                <a:latin typeface="Arial" panose="020B0604020202020204" pitchFamily="34" charset="0"/>
                <a:cs typeface="Arial" panose="020B0604020202020204" pitchFamily="34" charset="0"/>
              </a:rPr>
              <a:t>, MD discussion</a:t>
            </a:r>
          </a:p>
        </p:txBody>
      </p:sp>
      <p:sp>
        <p:nvSpPr>
          <p:cNvPr id="11" name="TextBox 10"/>
          <p:cNvSpPr txBox="1"/>
          <p:nvPr/>
        </p:nvSpPr>
        <p:spPr>
          <a:xfrm>
            <a:off x="1869309" y="6198252"/>
            <a:ext cx="7462043" cy="369332"/>
          </a:xfrm>
          <a:prstGeom prst="rect">
            <a:avLst/>
          </a:prstGeom>
          <a:noFill/>
        </p:spPr>
        <p:txBody>
          <a:bodyPr wrap="none" rtlCol="0">
            <a:spAutoFit/>
          </a:bodyPr>
          <a:lstStyle/>
          <a:p>
            <a:pPr>
              <a:defRPr/>
            </a:pPr>
            <a:r>
              <a:rPr lang="en-US" dirty="0">
                <a:solidFill>
                  <a:prstClr val="black"/>
                </a:solidFill>
                <a:latin typeface="Tw Cen MT"/>
              </a:rPr>
              <a:t>Limited validity to “mix” 2 trial populations BUT successful in FDA move forward</a:t>
            </a:r>
          </a:p>
        </p:txBody>
      </p:sp>
    </p:spTree>
    <p:extLst>
      <p:ext uri="{BB962C8B-B14F-4D97-AF65-F5344CB8AC3E}">
        <p14:creationId xmlns:p14="http://schemas.microsoft.com/office/powerpoint/2010/main" val="22914937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pPr>
              <a:lnSpc>
                <a:spcPct val="100000"/>
              </a:lnSpc>
              <a:spcBef>
                <a:spcPts val="0"/>
              </a:spcBef>
            </a:pPr>
            <a:r>
              <a:rPr lang="en-US" sz="2800" dirty="0"/>
              <a:t>Key Vigil Background</a:t>
            </a:r>
            <a:br>
              <a:rPr lang="en-US" sz="2800" dirty="0"/>
            </a:br>
            <a:r>
              <a:rPr lang="en-US" sz="2800" dirty="0"/>
              <a:t>Justification/Development </a:t>
            </a:r>
            <a:br>
              <a:rPr lang="en-US" sz="2800" dirty="0"/>
            </a:br>
            <a:r>
              <a:rPr lang="en-US" sz="2800" dirty="0"/>
              <a:t>Peer Review Manuscripts</a:t>
            </a:r>
          </a:p>
        </p:txBody>
      </p:sp>
      <p:grpSp>
        <p:nvGrpSpPr>
          <p:cNvPr id="5" name="Group 4"/>
          <p:cNvGrpSpPr>
            <a:grpSpLocks noChangeAspect="1"/>
          </p:cNvGrpSpPr>
          <p:nvPr/>
        </p:nvGrpSpPr>
        <p:grpSpPr bwMode="auto">
          <a:xfrm>
            <a:off x="3144410" y="1854806"/>
            <a:ext cx="6802438" cy="4467225"/>
            <a:chOff x="720" y="1056"/>
            <a:chExt cx="4285" cy="2814"/>
          </a:xfrm>
          <a:solidFill>
            <a:srgbClr val="94B6D2">
              <a:lumMod val="20000"/>
              <a:lumOff val="80000"/>
            </a:srgbClr>
          </a:solidFill>
        </p:grpSpPr>
        <p:sp>
          <p:nvSpPr>
            <p:cNvPr id="6" name="AutoShape 3"/>
            <p:cNvSpPr>
              <a:spLocks noChangeAspect="1" noChangeArrowheads="1" noTextEdit="1"/>
            </p:cNvSpPr>
            <p:nvPr/>
          </p:nvSpPr>
          <p:spPr bwMode="auto">
            <a:xfrm>
              <a:off x="720" y="1056"/>
              <a:ext cx="4282" cy="28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 name="Rectangle 6"/>
            <p:cNvSpPr>
              <a:spLocks noChangeArrowheads="1"/>
            </p:cNvSpPr>
            <p:nvPr/>
          </p:nvSpPr>
          <p:spPr bwMode="auto">
            <a:xfrm>
              <a:off x="720" y="1056"/>
              <a:ext cx="4282" cy="107"/>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8" name="Rectangle 7"/>
            <p:cNvSpPr>
              <a:spLocks noChangeArrowheads="1"/>
            </p:cNvSpPr>
            <p:nvPr/>
          </p:nvSpPr>
          <p:spPr bwMode="auto">
            <a:xfrm>
              <a:off x="720" y="1160"/>
              <a:ext cx="4282" cy="10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9" name="Rectangle 8"/>
            <p:cNvSpPr>
              <a:spLocks noChangeArrowheads="1"/>
            </p:cNvSpPr>
            <p:nvPr/>
          </p:nvSpPr>
          <p:spPr bwMode="auto">
            <a:xfrm>
              <a:off x="720" y="1472"/>
              <a:ext cx="4282" cy="2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720" y="1784"/>
              <a:ext cx="4282" cy="2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 name="Rectangle 10"/>
            <p:cNvSpPr>
              <a:spLocks noChangeArrowheads="1"/>
            </p:cNvSpPr>
            <p:nvPr/>
          </p:nvSpPr>
          <p:spPr bwMode="auto">
            <a:xfrm>
              <a:off x="720" y="2200"/>
              <a:ext cx="4282" cy="2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 name="Rectangle 11"/>
            <p:cNvSpPr>
              <a:spLocks noChangeArrowheads="1"/>
            </p:cNvSpPr>
            <p:nvPr/>
          </p:nvSpPr>
          <p:spPr bwMode="auto">
            <a:xfrm>
              <a:off x="720" y="2616"/>
              <a:ext cx="4282" cy="2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3" name="Rectangle 12"/>
            <p:cNvSpPr>
              <a:spLocks noChangeArrowheads="1"/>
            </p:cNvSpPr>
            <p:nvPr/>
          </p:nvSpPr>
          <p:spPr bwMode="auto">
            <a:xfrm>
              <a:off x="720" y="3032"/>
              <a:ext cx="4282" cy="2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4" name="Rectangle 13"/>
            <p:cNvSpPr>
              <a:spLocks noChangeArrowheads="1"/>
            </p:cNvSpPr>
            <p:nvPr/>
          </p:nvSpPr>
          <p:spPr bwMode="auto">
            <a:xfrm>
              <a:off x="720" y="3448"/>
              <a:ext cx="4282" cy="2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5" name="Rectangle 14"/>
            <p:cNvSpPr>
              <a:spLocks noChangeArrowheads="1"/>
            </p:cNvSpPr>
            <p:nvPr/>
          </p:nvSpPr>
          <p:spPr bwMode="auto">
            <a:xfrm>
              <a:off x="1403" y="1064"/>
              <a:ext cx="389" cy="97"/>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Reference</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6" name="Rectangle 15"/>
            <p:cNvSpPr>
              <a:spLocks noChangeArrowheads="1"/>
            </p:cNvSpPr>
            <p:nvPr/>
          </p:nvSpPr>
          <p:spPr bwMode="auto">
            <a:xfrm>
              <a:off x="2927" y="1064"/>
              <a:ext cx="215" cy="97"/>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Topic</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7" name="Rectangle 16"/>
            <p:cNvSpPr>
              <a:spLocks noChangeArrowheads="1"/>
            </p:cNvSpPr>
            <p:nvPr/>
          </p:nvSpPr>
          <p:spPr bwMode="auto">
            <a:xfrm>
              <a:off x="4030" y="1064"/>
              <a:ext cx="509" cy="97"/>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Key Message</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8" name="Rectangle 17"/>
            <p:cNvSpPr>
              <a:spLocks noChangeArrowheads="1"/>
            </p:cNvSpPr>
            <p:nvPr/>
          </p:nvSpPr>
          <p:spPr bwMode="auto">
            <a:xfrm>
              <a:off x="736" y="1170"/>
              <a:ext cx="1442"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Senzer N et al  Molecular Therapy 2012 </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9" name="Rectangle 18"/>
            <p:cNvSpPr>
              <a:spLocks noChangeArrowheads="1"/>
            </p:cNvSpPr>
            <p:nvPr/>
          </p:nvSpPr>
          <p:spPr bwMode="auto">
            <a:xfrm>
              <a:off x="2505" y="1170"/>
              <a:ext cx="482"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Phase I in ST</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0" name="Rectangle 19"/>
            <p:cNvSpPr>
              <a:spLocks noChangeArrowheads="1"/>
            </p:cNvSpPr>
            <p:nvPr/>
          </p:nvSpPr>
          <p:spPr bwMode="auto">
            <a:xfrm>
              <a:off x="3605" y="1170"/>
              <a:ext cx="906"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Safety &amp; Dose Escalation</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1" name="Rectangle 20"/>
            <p:cNvSpPr>
              <a:spLocks noChangeArrowheads="1"/>
            </p:cNvSpPr>
            <p:nvPr/>
          </p:nvSpPr>
          <p:spPr bwMode="auto">
            <a:xfrm>
              <a:off x="736" y="1274"/>
              <a:ext cx="1330"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Senzer N et al Journal of Vaccines &amp; </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2" name="Rectangle 21"/>
            <p:cNvSpPr>
              <a:spLocks noChangeArrowheads="1"/>
            </p:cNvSpPr>
            <p:nvPr/>
          </p:nvSpPr>
          <p:spPr bwMode="auto">
            <a:xfrm>
              <a:off x="736" y="1378"/>
              <a:ext cx="615"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Vaccination 2013</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3" name="Rectangle 22"/>
            <p:cNvSpPr>
              <a:spLocks noChangeArrowheads="1"/>
            </p:cNvSpPr>
            <p:nvPr/>
          </p:nvSpPr>
          <p:spPr bwMode="auto">
            <a:xfrm>
              <a:off x="2505" y="1326"/>
              <a:ext cx="733"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LT-FU Phase I in ST</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4" name="Rectangle 23"/>
            <p:cNvSpPr>
              <a:spLocks noChangeArrowheads="1"/>
            </p:cNvSpPr>
            <p:nvPr/>
          </p:nvSpPr>
          <p:spPr bwMode="auto">
            <a:xfrm>
              <a:off x="3605" y="1326"/>
              <a:ext cx="1286"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OS Efficacy Correlation to ELISPOT</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5" name="Rectangle 24"/>
            <p:cNvSpPr>
              <a:spLocks noChangeArrowheads="1"/>
            </p:cNvSpPr>
            <p:nvPr/>
          </p:nvSpPr>
          <p:spPr bwMode="auto">
            <a:xfrm>
              <a:off x="736" y="1534"/>
              <a:ext cx="1201"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Nemunaitis J et al Oncology 2014</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 name="Rectangle 25"/>
            <p:cNvSpPr>
              <a:spLocks noChangeArrowheads="1"/>
            </p:cNvSpPr>
            <p:nvPr/>
          </p:nvSpPr>
          <p:spPr bwMode="auto">
            <a:xfrm>
              <a:off x="2505" y="1482"/>
              <a:ext cx="915"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Phase I in Hepatocellular </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7" name="Rectangle 26"/>
            <p:cNvSpPr>
              <a:spLocks noChangeArrowheads="1"/>
            </p:cNvSpPr>
            <p:nvPr/>
          </p:nvSpPr>
          <p:spPr bwMode="auto">
            <a:xfrm>
              <a:off x="2505" y="1586"/>
              <a:ext cx="260"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Cancer</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8" name="Rectangle 27"/>
            <p:cNvSpPr>
              <a:spLocks noChangeArrowheads="1"/>
            </p:cNvSpPr>
            <p:nvPr/>
          </p:nvSpPr>
          <p:spPr bwMode="auto">
            <a:xfrm>
              <a:off x="3605" y="1534"/>
              <a:ext cx="1006"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OS Efficacy Support in HCC</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 name="Rectangle 28"/>
            <p:cNvSpPr>
              <a:spLocks noChangeArrowheads="1"/>
            </p:cNvSpPr>
            <p:nvPr/>
          </p:nvSpPr>
          <p:spPr bwMode="auto">
            <a:xfrm>
              <a:off x="736" y="1691"/>
              <a:ext cx="1399"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Ghisoli M et al Molecular Therapy 2015</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 name="Rectangle 29"/>
            <p:cNvSpPr>
              <a:spLocks noChangeArrowheads="1"/>
            </p:cNvSpPr>
            <p:nvPr/>
          </p:nvSpPr>
          <p:spPr bwMode="auto">
            <a:xfrm>
              <a:off x="2505" y="1691"/>
              <a:ext cx="998"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Phase I in Ewing's Sarcoma</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1" name="Rectangle 30"/>
            <p:cNvSpPr>
              <a:spLocks noChangeArrowheads="1"/>
            </p:cNvSpPr>
            <p:nvPr/>
          </p:nvSpPr>
          <p:spPr bwMode="auto">
            <a:xfrm>
              <a:off x="3605" y="1691"/>
              <a:ext cx="1121"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OS Survival Advantage in EWS</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2" name="Rectangle 31"/>
            <p:cNvSpPr>
              <a:spLocks noChangeArrowheads="1"/>
            </p:cNvSpPr>
            <p:nvPr/>
          </p:nvSpPr>
          <p:spPr bwMode="auto">
            <a:xfrm>
              <a:off x="736" y="1847"/>
              <a:ext cx="1050"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Ghisoli M et alMol Ther. 2016</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3" name="Rectangle 32"/>
            <p:cNvSpPr>
              <a:spLocks noChangeArrowheads="1"/>
            </p:cNvSpPr>
            <p:nvPr/>
          </p:nvSpPr>
          <p:spPr bwMode="auto">
            <a:xfrm>
              <a:off x="2505" y="1795"/>
              <a:ext cx="927"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LT-FU Phase I in Ewing's </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4" name="Rectangle 33"/>
            <p:cNvSpPr>
              <a:spLocks noChangeArrowheads="1"/>
            </p:cNvSpPr>
            <p:nvPr/>
          </p:nvSpPr>
          <p:spPr bwMode="auto">
            <a:xfrm>
              <a:off x="2505" y="1899"/>
              <a:ext cx="322"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Sarcoma</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5" name="Rectangle 34"/>
            <p:cNvSpPr>
              <a:spLocks noChangeArrowheads="1"/>
            </p:cNvSpPr>
            <p:nvPr/>
          </p:nvSpPr>
          <p:spPr bwMode="auto">
            <a:xfrm>
              <a:off x="3605" y="1847"/>
              <a:ext cx="1286"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OS Efficacy Correlation to ELISPOT</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6" name="Rectangle 35"/>
            <p:cNvSpPr>
              <a:spLocks noChangeArrowheads="1"/>
            </p:cNvSpPr>
            <p:nvPr/>
          </p:nvSpPr>
          <p:spPr bwMode="auto">
            <a:xfrm>
              <a:off x="736" y="2055"/>
              <a:ext cx="1432"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Nemunaitis J et al Faculty of 1000, 2016</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7" name="Rectangle 36"/>
            <p:cNvSpPr>
              <a:spLocks noChangeArrowheads="1"/>
            </p:cNvSpPr>
            <p:nvPr/>
          </p:nvSpPr>
          <p:spPr bwMode="auto">
            <a:xfrm>
              <a:off x="2505" y="2003"/>
              <a:ext cx="968"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Phase I Cancer Vaccine in </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8" name="Rectangle 37"/>
            <p:cNvSpPr>
              <a:spLocks noChangeArrowheads="1"/>
            </p:cNvSpPr>
            <p:nvPr/>
          </p:nvSpPr>
          <p:spPr bwMode="auto">
            <a:xfrm>
              <a:off x="2505" y="2107"/>
              <a:ext cx="103"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ST</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9" name="Rectangle 38"/>
            <p:cNvSpPr>
              <a:spLocks noChangeArrowheads="1"/>
            </p:cNvSpPr>
            <p:nvPr/>
          </p:nvSpPr>
          <p:spPr bwMode="auto">
            <a:xfrm>
              <a:off x="3605" y="2003"/>
              <a:ext cx="889"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Differentiation to Cancer </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0" name="Rectangle 39"/>
            <p:cNvSpPr>
              <a:spLocks noChangeArrowheads="1"/>
            </p:cNvSpPr>
            <p:nvPr/>
          </p:nvSpPr>
          <p:spPr bwMode="auto">
            <a:xfrm>
              <a:off x="3605" y="2107"/>
              <a:ext cx="914"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Peptide/Antigen Vaccines</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1" name="Rectangle 40"/>
            <p:cNvSpPr>
              <a:spLocks noChangeArrowheads="1"/>
            </p:cNvSpPr>
            <p:nvPr/>
          </p:nvSpPr>
          <p:spPr bwMode="auto">
            <a:xfrm>
              <a:off x="736" y="2211"/>
              <a:ext cx="1540"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Ghisoli M et al Pediatric Cancers-Clinics in </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2" name="Rectangle 41"/>
            <p:cNvSpPr>
              <a:spLocks noChangeArrowheads="1"/>
            </p:cNvSpPr>
            <p:nvPr/>
          </p:nvSpPr>
          <p:spPr bwMode="auto">
            <a:xfrm>
              <a:off x="736" y="2315"/>
              <a:ext cx="539"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Oncology 2016</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3" name="Rectangle 42"/>
            <p:cNvSpPr>
              <a:spLocks noChangeArrowheads="1"/>
            </p:cNvSpPr>
            <p:nvPr/>
          </p:nvSpPr>
          <p:spPr bwMode="auto">
            <a:xfrm>
              <a:off x="2505" y="2211"/>
              <a:ext cx="964"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Exploratory Approaches in </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4" name="Rectangle 43"/>
            <p:cNvSpPr>
              <a:spLocks noChangeArrowheads="1"/>
            </p:cNvSpPr>
            <p:nvPr/>
          </p:nvSpPr>
          <p:spPr bwMode="auto">
            <a:xfrm>
              <a:off x="2505" y="2315"/>
              <a:ext cx="184"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EWS</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5" name="Rectangle 44"/>
            <p:cNvSpPr>
              <a:spLocks noChangeArrowheads="1"/>
            </p:cNvSpPr>
            <p:nvPr/>
          </p:nvSpPr>
          <p:spPr bwMode="auto">
            <a:xfrm>
              <a:off x="3605" y="2211"/>
              <a:ext cx="1205"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Exhausted Treatment Options for </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6" name="Rectangle 45"/>
            <p:cNvSpPr>
              <a:spLocks noChangeArrowheads="1"/>
            </p:cNvSpPr>
            <p:nvPr/>
          </p:nvSpPr>
          <p:spPr bwMode="auto">
            <a:xfrm>
              <a:off x="3605" y="2315"/>
              <a:ext cx="184"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EWS</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7" name="Rectangle 46"/>
            <p:cNvSpPr>
              <a:spLocks noChangeArrowheads="1"/>
            </p:cNvSpPr>
            <p:nvPr/>
          </p:nvSpPr>
          <p:spPr bwMode="auto">
            <a:xfrm>
              <a:off x="736" y="2471"/>
              <a:ext cx="1369"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Oh J et al Gynecologic Oncology 2016</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8" name="Rectangle 47"/>
            <p:cNvSpPr>
              <a:spLocks noChangeArrowheads="1"/>
            </p:cNvSpPr>
            <p:nvPr/>
          </p:nvSpPr>
          <p:spPr bwMode="auto">
            <a:xfrm>
              <a:off x="2505" y="2471"/>
              <a:ext cx="964"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Phase II in Ovarian Cancer</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9" name="Rectangle 48"/>
            <p:cNvSpPr>
              <a:spLocks noChangeArrowheads="1"/>
            </p:cNvSpPr>
            <p:nvPr/>
          </p:nvSpPr>
          <p:spPr bwMode="auto">
            <a:xfrm>
              <a:off x="3605" y="2419"/>
              <a:ext cx="1148"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RFS Efficacy and Correlation to </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0" name="Rectangle 49"/>
            <p:cNvSpPr>
              <a:spLocks noChangeArrowheads="1"/>
            </p:cNvSpPr>
            <p:nvPr/>
          </p:nvSpPr>
          <p:spPr bwMode="auto">
            <a:xfrm>
              <a:off x="3605" y="2523"/>
              <a:ext cx="1010"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ELISPOT in Ovarian Cancer</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1" name="Rectangle 50"/>
            <p:cNvSpPr>
              <a:spLocks noChangeArrowheads="1"/>
            </p:cNvSpPr>
            <p:nvPr/>
          </p:nvSpPr>
          <p:spPr bwMode="auto">
            <a:xfrm>
              <a:off x="736" y="2627"/>
              <a:ext cx="1501"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Nemunaitis J et al Annals of Translational </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2" name="Rectangle 51"/>
            <p:cNvSpPr>
              <a:spLocks noChangeArrowheads="1"/>
            </p:cNvSpPr>
            <p:nvPr/>
          </p:nvSpPr>
          <p:spPr bwMode="auto">
            <a:xfrm>
              <a:off x="736" y="2731"/>
              <a:ext cx="522"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Medicine 2016</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3" name="Rectangle 52"/>
            <p:cNvSpPr>
              <a:spLocks noChangeArrowheads="1"/>
            </p:cNvSpPr>
            <p:nvPr/>
          </p:nvSpPr>
          <p:spPr bwMode="auto">
            <a:xfrm>
              <a:off x="2505" y="2627"/>
              <a:ext cx="1055"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Tumor Vaccines and Cellular </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4" name="Rectangle 53"/>
            <p:cNvSpPr>
              <a:spLocks noChangeArrowheads="1"/>
            </p:cNvSpPr>
            <p:nvPr/>
          </p:nvSpPr>
          <p:spPr bwMode="auto">
            <a:xfrm>
              <a:off x="2505" y="2731"/>
              <a:ext cx="621"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Immunotherapies</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5" name="Rectangle 54"/>
            <p:cNvSpPr>
              <a:spLocks noChangeArrowheads="1"/>
            </p:cNvSpPr>
            <p:nvPr/>
          </p:nvSpPr>
          <p:spPr bwMode="auto">
            <a:xfrm>
              <a:off x="3605" y="2627"/>
              <a:ext cx="809"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Role of Vigil in current </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6" name="Rectangle 55"/>
            <p:cNvSpPr>
              <a:spLocks noChangeArrowheads="1"/>
            </p:cNvSpPr>
            <p:nvPr/>
          </p:nvSpPr>
          <p:spPr bwMode="auto">
            <a:xfrm>
              <a:off x="3605" y="2731"/>
              <a:ext cx="612"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Immunooncology</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7" name="Rectangle 56"/>
            <p:cNvSpPr>
              <a:spLocks noChangeArrowheads="1"/>
            </p:cNvSpPr>
            <p:nvPr/>
          </p:nvSpPr>
          <p:spPr bwMode="auto">
            <a:xfrm>
              <a:off x="736" y="2835"/>
              <a:ext cx="1407"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Barve M et al Biomedical Genetics and </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8" name="Rectangle 57"/>
            <p:cNvSpPr>
              <a:spLocks noChangeArrowheads="1"/>
            </p:cNvSpPr>
            <p:nvPr/>
          </p:nvSpPr>
          <p:spPr bwMode="auto">
            <a:xfrm>
              <a:off x="736" y="2939"/>
              <a:ext cx="562"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Genomics 2016</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9" name="Rectangle 58"/>
            <p:cNvSpPr>
              <a:spLocks noChangeArrowheads="1"/>
            </p:cNvSpPr>
            <p:nvPr/>
          </p:nvSpPr>
          <p:spPr bwMode="auto">
            <a:xfrm>
              <a:off x="2505" y="2887"/>
              <a:ext cx="976"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Phase I and II in Melanoma</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0" name="Rectangle 59"/>
            <p:cNvSpPr>
              <a:spLocks noChangeArrowheads="1"/>
            </p:cNvSpPr>
            <p:nvPr/>
          </p:nvSpPr>
          <p:spPr bwMode="auto">
            <a:xfrm>
              <a:off x="3605" y="2887"/>
              <a:ext cx="903"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OS Efficacy in Melanoma</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1" name="Rectangle 60"/>
            <p:cNvSpPr>
              <a:spLocks noChangeArrowheads="1"/>
            </p:cNvSpPr>
            <p:nvPr/>
          </p:nvSpPr>
          <p:spPr bwMode="auto">
            <a:xfrm>
              <a:off x="736" y="3043"/>
              <a:ext cx="1242"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Ghisoli M et al Journal of Pediatric </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2" name="Rectangle 61"/>
            <p:cNvSpPr>
              <a:spLocks noChangeArrowheads="1"/>
            </p:cNvSpPr>
            <p:nvPr/>
          </p:nvSpPr>
          <p:spPr bwMode="auto">
            <a:xfrm>
              <a:off x="736" y="3147"/>
              <a:ext cx="991"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Hematology/Oncology 2017</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3" name="Rectangle 62"/>
            <p:cNvSpPr>
              <a:spLocks noChangeArrowheads="1"/>
            </p:cNvSpPr>
            <p:nvPr/>
          </p:nvSpPr>
          <p:spPr bwMode="auto">
            <a:xfrm>
              <a:off x="2505" y="3043"/>
              <a:ext cx="874"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Case Report: Phase I in </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4" name="Rectangle 63"/>
            <p:cNvSpPr>
              <a:spLocks noChangeArrowheads="1"/>
            </p:cNvSpPr>
            <p:nvPr/>
          </p:nvSpPr>
          <p:spPr bwMode="auto">
            <a:xfrm>
              <a:off x="2505" y="3147"/>
              <a:ext cx="619"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Ewing's Sarcoma</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5" name="Rectangle 64"/>
            <p:cNvSpPr>
              <a:spLocks noChangeArrowheads="1"/>
            </p:cNvSpPr>
            <p:nvPr/>
          </p:nvSpPr>
          <p:spPr bwMode="auto">
            <a:xfrm>
              <a:off x="3605" y="3095"/>
              <a:ext cx="1168"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NED in Ewing's Sarcoma Patient</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6" name="Rectangle 65"/>
            <p:cNvSpPr>
              <a:spLocks noChangeArrowheads="1"/>
            </p:cNvSpPr>
            <p:nvPr/>
          </p:nvSpPr>
          <p:spPr bwMode="auto">
            <a:xfrm>
              <a:off x="736" y="3303"/>
              <a:ext cx="1334"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Manning L, Nemunaitis J F1000 2017</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7" name="Rectangle 66"/>
            <p:cNvSpPr>
              <a:spLocks noChangeArrowheads="1"/>
            </p:cNvSpPr>
            <p:nvPr/>
          </p:nvSpPr>
          <p:spPr bwMode="auto">
            <a:xfrm>
              <a:off x="2505" y="3251"/>
              <a:ext cx="979"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Clinical Targets of Immune </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8" name="Rectangle 67"/>
            <p:cNvSpPr>
              <a:spLocks noChangeArrowheads="1"/>
            </p:cNvSpPr>
            <p:nvPr/>
          </p:nvSpPr>
          <p:spPr bwMode="auto">
            <a:xfrm>
              <a:off x="2505" y="3355"/>
              <a:ext cx="361"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Response</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9" name="Rectangle 68"/>
            <p:cNvSpPr>
              <a:spLocks noChangeArrowheads="1"/>
            </p:cNvSpPr>
            <p:nvPr/>
          </p:nvSpPr>
          <p:spPr bwMode="auto">
            <a:xfrm>
              <a:off x="3605" y="3251"/>
              <a:ext cx="928"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Limits of antigen-targeted </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0" name="Rectangle 69"/>
            <p:cNvSpPr>
              <a:spLocks noChangeArrowheads="1"/>
            </p:cNvSpPr>
            <p:nvPr/>
          </p:nvSpPr>
          <p:spPr bwMode="auto">
            <a:xfrm>
              <a:off x="3605" y="3355"/>
              <a:ext cx="621"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Immunotherapies</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1" name="Rectangle 70"/>
            <p:cNvSpPr>
              <a:spLocks noChangeArrowheads="1"/>
            </p:cNvSpPr>
            <p:nvPr/>
          </p:nvSpPr>
          <p:spPr bwMode="auto">
            <a:xfrm>
              <a:off x="736" y="3459"/>
              <a:ext cx="1373"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Manning L Journal of Gynecology and </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2" name="Rectangle 71"/>
            <p:cNvSpPr>
              <a:spLocks noChangeArrowheads="1"/>
            </p:cNvSpPr>
            <p:nvPr/>
          </p:nvSpPr>
          <p:spPr bwMode="auto">
            <a:xfrm>
              <a:off x="736" y="3563"/>
              <a:ext cx="813"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Women’s Health 2017 </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3" name="Rectangle 72"/>
            <p:cNvSpPr>
              <a:spLocks noChangeArrowheads="1"/>
            </p:cNvSpPr>
            <p:nvPr/>
          </p:nvSpPr>
          <p:spPr bwMode="auto">
            <a:xfrm>
              <a:off x="2505" y="3459"/>
              <a:ext cx="1024"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Future Directions in Ovarian </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4" name="Rectangle 73"/>
            <p:cNvSpPr>
              <a:spLocks noChangeArrowheads="1"/>
            </p:cNvSpPr>
            <p:nvPr/>
          </p:nvSpPr>
          <p:spPr bwMode="auto">
            <a:xfrm>
              <a:off x="2505" y="3563"/>
              <a:ext cx="260"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Cancer</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5" name="Rectangle 74"/>
            <p:cNvSpPr>
              <a:spLocks noChangeArrowheads="1"/>
            </p:cNvSpPr>
            <p:nvPr/>
          </p:nvSpPr>
          <p:spPr bwMode="auto">
            <a:xfrm>
              <a:off x="3605" y="3459"/>
              <a:ext cx="822"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Progress and Limits of </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6" name="Rectangle 75"/>
            <p:cNvSpPr>
              <a:spLocks noChangeArrowheads="1"/>
            </p:cNvSpPr>
            <p:nvPr/>
          </p:nvSpPr>
          <p:spPr bwMode="auto">
            <a:xfrm>
              <a:off x="3605" y="3563"/>
              <a:ext cx="1229"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Immunotherapy in Ovarian Cancer</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7" name="Rectangle 76"/>
            <p:cNvSpPr>
              <a:spLocks noChangeArrowheads="1"/>
            </p:cNvSpPr>
            <p:nvPr/>
          </p:nvSpPr>
          <p:spPr bwMode="auto">
            <a:xfrm>
              <a:off x="736" y="3719"/>
              <a:ext cx="1510"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Manning L et al Clinics in </a:t>
              </a: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Oncology 2017</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8" name="Rectangle 77"/>
            <p:cNvSpPr>
              <a:spLocks noChangeArrowheads="1"/>
            </p:cNvSpPr>
            <p:nvPr/>
          </p:nvSpPr>
          <p:spPr bwMode="auto">
            <a:xfrm>
              <a:off x="2505" y="3719"/>
              <a:ext cx="884"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Phase I in ST, Low Dose</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9" name="Rectangle 78"/>
            <p:cNvSpPr>
              <a:spLocks noChangeArrowheads="1"/>
            </p:cNvSpPr>
            <p:nvPr/>
          </p:nvSpPr>
          <p:spPr bwMode="auto">
            <a:xfrm>
              <a:off x="3605" y="3667"/>
              <a:ext cx="1014"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Low Dose Vigil Activation of </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80" name="Rectangle 79"/>
            <p:cNvSpPr>
              <a:spLocks noChangeArrowheads="1"/>
            </p:cNvSpPr>
            <p:nvPr/>
          </p:nvSpPr>
          <p:spPr bwMode="auto">
            <a:xfrm>
              <a:off x="3605" y="3771"/>
              <a:ext cx="739" cy="9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ELISPOT "+" T Cells</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81" name="Rectangle 80"/>
            <p:cNvSpPr>
              <a:spLocks noChangeArrowheads="1"/>
            </p:cNvSpPr>
            <p:nvPr/>
          </p:nvSpPr>
          <p:spPr bwMode="auto">
            <a:xfrm>
              <a:off x="720" y="1056"/>
              <a:ext cx="3" cy="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82" name="Rectangle 81"/>
            <p:cNvSpPr>
              <a:spLocks noChangeArrowheads="1"/>
            </p:cNvSpPr>
            <p:nvPr/>
          </p:nvSpPr>
          <p:spPr bwMode="auto">
            <a:xfrm>
              <a:off x="2490" y="1056"/>
              <a:ext cx="2" cy="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83" name="Rectangle 82"/>
            <p:cNvSpPr>
              <a:spLocks noChangeArrowheads="1"/>
            </p:cNvSpPr>
            <p:nvPr/>
          </p:nvSpPr>
          <p:spPr bwMode="auto">
            <a:xfrm>
              <a:off x="3589" y="1056"/>
              <a:ext cx="3" cy="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84" name="Line 82"/>
            <p:cNvSpPr>
              <a:spLocks noChangeShapeType="1"/>
            </p:cNvSpPr>
            <p:nvPr/>
          </p:nvSpPr>
          <p:spPr bwMode="auto">
            <a:xfrm>
              <a:off x="723" y="1056"/>
              <a:ext cx="4279" cy="0"/>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85" name="Rectangle 84"/>
            <p:cNvSpPr>
              <a:spLocks noChangeArrowheads="1"/>
            </p:cNvSpPr>
            <p:nvPr/>
          </p:nvSpPr>
          <p:spPr bwMode="auto">
            <a:xfrm>
              <a:off x="723" y="1056"/>
              <a:ext cx="4279"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86" name="Rectangle 85"/>
            <p:cNvSpPr>
              <a:spLocks noChangeArrowheads="1"/>
            </p:cNvSpPr>
            <p:nvPr/>
          </p:nvSpPr>
          <p:spPr bwMode="auto">
            <a:xfrm>
              <a:off x="4999" y="1056"/>
              <a:ext cx="3" cy="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87" name="Line 85"/>
            <p:cNvSpPr>
              <a:spLocks noChangeShapeType="1"/>
            </p:cNvSpPr>
            <p:nvPr/>
          </p:nvSpPr>
          <p:spPr bwMode="auto">
            <a:xfrm>
              <a:off x="723" y="1160"/>
              <a:ext cx="4279" cy="0"/>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88" name="Rectangle 87"/>
            <p:cNvSpPr>
              <a:spLocks noChangeArrowheads="1"/>
            </p:cNvSpPr>
            <p:nvPr/>
          </p:nvSpPr>
          <p:spPr bwMode="auto">
            <a:xfrm>
              <a:off x="723" y="1160"/>
              <a:ext cx="4279"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89" name="Line 87"/>
            <p:cNvSpPr>
              <a:spLocks noChangeShapeType="1"/>
            </p:cNvSpPr>
            <p:nvPr/>
          </p:nvSpPr>
          <p:spPr bwMode="auto">
            <a:xfrm>
              <a:off x="723" y="1264"/>
              <a:ext cx="4279" cy="0"/>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90" name="Rectangle 89"/>
            <p:cNvSpPr>
              <a:spLocks noChangeArrowheads="1"/>
            </p:cNvSpPr>
            <p:nvPr/>
          </p:nvSpPr>
          <p:spPr bwMode="auto">
            <a:xfrm>
              <a:off x="723" y="1264"/>
              <a:ext cx="4279"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91" name="Line 89"/>
            <p:cNvSpPr>
              <a:spLocks noChangeShapeType="1"/>
            </p:cNvSpPr>
            <p:nvPr/>
          </p:nvSpPr>
          <p:spPr bwMode="auto">
            <a:xfrm>
              <a:off x="723" y="1472"/>
              <a:ext cx="4279" cy="0"/>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92" name="Rectangle 91"/>
            <p:cNvSpPr>
              <a:spLocks noChangeArrowheads="1"/>
            </p:cNvSpPr>
            <p:nvPr/>
          </p:nvSpPr>
          <p:spPr bwMode="auto">
            <a:xfrm>
              <a:off x="723" y="1472"/>
              <a:ext cx="4279"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93" name="Line 91"/>
            <p:cNvSpPr>
              <a:spLocks noChangeShapeType="1"/>
            </p:cNvSpPr>
            <p:nvPr/>
          </p:nvSpPr>
          <p:spPr bwMode="auto">
            <a:xfrm>
              <a:off x="723" y="1680"/>
              <a:ext cx="4279" cy="0"/>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94" name="Rectangle 93"/>
            <p:cNvSpPr>
              <a:spLocks noChangeArrowheads="1"/>
            </p:cNvSpPr>
            <p:nvPr/>
          </p:nvSpPr>
          <p:spPr bwMode="auto">
            <a:xfrm>
              <a:off x="723" y="1680"/>
              <a:ext cx="4279"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95" name="Line 93"/>
            <p:cNvSpPr>
              <a:spLocks noChangeShapeType="1"/>
            </p:cNvSpPr>
            <p:nvPr/>
          </p:nvSpPr>
          <p:spPr bwMode="auto">
            <a:xfrm>
              <a:off x="723" y="1784"/>
              <a:ext cx="4279" cy="0"/>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96" name="Rectangle 95"/>
            <p:cNvSpPr>
              <a:spLocks noChangeArrowheads="1"/>
            </p:cNvSpPr>
            <p:nvPr/>
          </p:nvSpPr>
          <p:spPr bwMode="auto">
            <a:xfrm>
              <a:off x="723" y="1784"/>
              <a:ext cx="4279"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97" name="Line 95"/>
            <p:cNvSpPr>
              <a:spLocks noChangeShapeType="1"/>
            </p:cNvSpPr>
            <p:nvPr/>
          </p:nvSpPr>
          <p:spPr bwMode="auto">
            <a:xfrm>
              <a:off x="723" y="1992"/>
              <a:ext cx="4279" cy="0"/>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98" name="Rectangle 97"/>
            <p:cNvSpPr>
              <a:spLocks noChangeArrowheads="1"/>
            </p:cNvSpPr>
            <p:nvPr/>
          </p:nvSpPr>
          <p:spPr bwMode="auto">
            <a:xfrm>
              <a:off x="723" y="1992"/>
              <a:ext cx="4279"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99" name="Line 97"/>
            <p:cNvSpPr>
              <a:spLocks noChangeShapeType="1"/>
            </p:cNvSpPr>
            <p:nvPr/>
          </p:nvSpPr>
          <p:spPr bwMode="auto">
            <a:xfrm>
              <a:off x="723" y="2200"/>
              <a:ext cx="4279" cy="0"/>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0" name="Rectangle 99"/>
            <p:cNvSpPr>
              <a:spLocks noChangeArrowheads="1"/>
            </p:cNvSpPr>
            <p:nvPr/>
          </p:nvSpPr>
          <p:spPr bwMode="auto">
            <a:xfrm>
              <a:off x="723" y="2200"/>
              <a:ext cx="4279"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1" name="Line 99"/>
            <p:cNvSpPr>
              <a:spLocks noChangeShapeType="1"/>
            </p:cNvSpPr>
            <p:nvPr/>
          </p:nvSpPr>
          <p:spPr bwMode="auto">
            <a:xfrm>
              <a:off x="723" y="2408"/>
              <a:ext cx="4279" cy="0"/>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2" name="Rectangle 101"/>
            <p:cNvSpPr>
              <a:spLocks noChangeArrowheads="1"/>
            </p:cNvSpPr>
            <p:nvPr/>
          </p:nvSpPr>
          <p:spPr bwMode="auto">
            <a:xfrm>
              <a:off x="723" y="2408"/>
              <a:ext cx="4279"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3" name="Line 101"/>
            <p:cNvSpPr>
              <a:spLocks noChangeShapeType="1"/>
            </p:cNvSpPr>
            <p:nvPr/>
          </p:nvSpPr>
          <p:spPr bwMode="auto">
            <a:xfrm>
              <a:off x="723" y="2616"/>
              <a:ext cx="4279" cy="0"/>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4" name="Rectangle 103"/>
            <p:cNvSpPr>
              <a:spLocks noChangeArrowheads="1"/>
            </p:cNvSpPr>
            <p:nvPr/>
          </p:nvSpPr>
          <p:spPr bwMode="auto">
            <a:xfrm>
              <a:off x="723" y="2616"/>
              <a:ext cx="4279"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5" name="Line 103"/>
            <p:cNvSpPr>
              <a:spLocks noChangeShapeType="1"/>
            </p:cNvSpPr>
            <p:nvPr/>
          </p:nvSpPr>
          <p:spPr bwMode="auto">
            <a:xfrm>
              <a:off x="723" y="2824"/>
              <a:ext cx="4279" cy="0"/>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6" name="Rectangle 105"/>
            <p:cNvSpPr>
              <a:spLocks noChangeArrowheads="1"/>
            </p:cNvSpPr>
            <p:nvPr/>
          </p:nvSpPr>
          <p:spPr bwMode="auto">
            <a:xfrm>
              <a:off x="723" y="2824"/>
              <a:ext cx="4279"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7" name="Line 105"/>
            <p:cNvSpPr>
              <a:spLocks noChangeShapeType="1"/>
            </p:cNvSpPr>
            <p:nvPr/>
          </p:nvSpPr>
          <p:spPr bwMode="auto">
            <a:xfrm>
              <a:off x="723" y="3032"/>
              <a:ext cx="4279" cy="0"/>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8" name="Rectangle 107"/>
            <p:cNvSpPr>
              <a:spLocks noChangeArrowheads="1"/>
            </p:cNvSpPr>
            <p:nvPr/>
          </p:nvSpPr>
          <p:spPr bwMode="auto">
            <a:xfrm>
              <a:off x="723" y="3032"/>
              <a:ext cx="4279"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9" name="Line 107"/>
            <p:cNvSpPr>
              <a:spLocks noChangeShapeType="1"/>
            </p:cNvSpPr>
            <p:nvPr/>
          </p:nvSpPr>
          <p:spPr bwMode="auto">
            <a:xfrm>
              <a:off x="723" y="3240"/>
              <a:ext cx="4279" cy="0"/>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0" name="Rectangle 109"/>
            <p:cNvSpPr>
              <a:spLocks noChangeArrowheads="1"/>
            </p:cNvSpPr>
            <p:nvPr/>
          </p:nvSpPr>
          <p:spPr bwMode="auto">
            <a:xfrm>
              <a:off x="723" y="3240"/>
              <a:ext cx="4279"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1" name="Line 109"/>
            <p:cNvSpPr>
              <a:spLocks noChangeShapeType="1"/>
            </p:cNvSpPr>
            <p:nvPr/>
          </p:nvSpPr>
          <p:spPr bwMode="auto">
            <a:xfrm>
              <a:off x="723" y="3448"/>
              <a:ext cx="4279" cy="0"/>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2" name="Rectangle 111"/>
            <p:cNvSpPr>
              <a:spLocks noChangeArrowheads="1"/>
            </p:cNvSpPr>
            <p:nvPr/>
          </p:nvSpPr>
          <p:spPr bwMode="auto">
            <a:xfrm>
              <a:off x="723" y="3448"/>
              <a:ext cx="4279"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3" name="Line 111"/>
            <p:cNvSpPr>
              <a:spLocks noChangeShapeType="1"/>
            </p:cNvSpPr>
            <p:nvPr/>
          </p:nvSpPr>
          <p:spPr bwMode="auto">
            <a:xfrm>
              <a:off x="723" y="3656"/>
              <a:ext cx="4279" cy="0"/>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4" name="Rectangle 113"/>
            <p:cNvSpPr>
              <a:spLocks noChangeArrowheads="1"/>
            </p:cNvSpPr>
            <p:nvPr/>
          </p:nvSpPr>
          <p:spPr bwMode="auto">
            <a:xfrm>
              <a:off x="723" y="3656"/>
              <a:ext cx="4279"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5" name="Line 113"/>
            <p:cNvSpPr>
              <a:spLocks noChangeShapeType="1"/>
            </p:cNvSpPr>
            <p:nvPr/>
          </p:nvSpPr>
          <p:spPr bwMode="auto">
            <a:xfrm>
              <a:off x="720" y="1056"/>
              <a:ext cx="0" cy="2811"/>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6" name="Rectangle 115"/>
            <p:cNvSpPr>
              <a:spLocks noChangeArrowheads="1"/>
            </p:cNvSpPr>
            <p:nvPr/>
          </p:nvSpPr>
          <p:spPr bwMode="auto">
            <a:xfrm>
              <a:off x="720" y="1056"/>
              <a:ext cx="3" cy="28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7" name="Line 115"/>
            <p:cNvSpPr>
              <a:spLocks noChangeShapeType="1"/>
            </p:cNvSpPr>
            <p:nvPr/>
          </p:nvSpPr>
          <p:spPr bwMode="auto">
            <a:xfrm>
              <a:off x="2490" y="1059"/>
              <a:ext cx="0" cy="2808"/>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8" name="Rectangle 117"/>
            <p:cNvSpPr>
              <a:spLocks noChangeArrowheads="1"/>
            </p:cNvSpPr>
            <p:nvPr/>
          </p:nvSpPr>
          <p:spPr bwMode="auto">
            <a:xfrm>
              <a:off x="2490" y="1059"/>
              <a:ext cx="2" cy="280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9" name="Line 117"/>
            <p:cNvSpPr>
              <a:spLocks noChangeShapeType="1"/>
            </p:cNvSpPr>
            <p:nvPr/>
          </p:nvSpPr>
          <p:spPr bwMode="auto">
            <a:xfrm>
              <a:off x="3589" y="1059"/>
              <a:ext cx="0" cy="2808"/>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0" name="Rectangle 119"/>
            <p:cNvSpPr>
              <a:spLocks noChangeArrowheads="1"/>
            </p:cNvSpPr>
            <p:nvPr/>
          </p:nvSpPr>
          <p:spPr bwMode="auto">
            <a:xfrm>
              <a:off x="3589" y="1059"/>
              <a:ext cx="3" cy="280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1" name="Line 119"/>
            <p:cNvSpPr>
              <a:spLocks noChangeShapeType="1"/>
            </p:cNvSpPr>
            <p:nvPr/>
          </p:nvSpPr>
          <p:spPr bwMode="auto">
            <a:xfrm>
              <a:off x="723" y="3865"/>
              <a:ext cx="4279" cy="0"/>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2" name="Rectangle 121"/>
            <p:cNvSpPr>
              <a:spLocks noChangeArrowheads="1"/>
            </p:cNvSpPr>
            <p:nvPr/>
          </p:nvSpPr>
          <p:spPr bwMode="auto">
            <a:xfrm>
              <a:off x="723" y="3865"/>
              <a:ext cx="4279" cy="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3" name="Line 121"/>
            <p:cNvSpPr>
              <a:spLocks noChangeShapeType="1"/>
            </p:cNvSpPr>
            <p:nvPr/>
          </p:nvSpPr>
          <p:spPr bwMode="auto">
            <a:xfrm>
              <a:off x="4999" y="1059"/>
              <a:ext cx="0" cy="2808"/>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4" name="Rectangle 123"/>
            <p:cNvSpPr>
              <a:spLocks noChangeArrowheads="1"/>
            </p:cNvSpPr>
            <p:nvPr/>
          </p:nvSpPr>
          <p:spPr bwMode="auto">
            <a:xfrm>
              <a:off x="4999" y="1059"/>
              <a:ext cx="3" cy="280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5" name="Line 123"/>
            <p:cNvSpPr>
              <a:spLocks noChangeShapeType="1"/>
            </p:cNvSpPr>
            <p:nvPr/>
          </p:nvSpPr>
          <p:spPr bwMode="auto">
            <a:xfrm>
              <a:off x="720" y="3867"/>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6" name="Rectangle 125"/>
            <p:cNvSpPr>
              <a:spLocks noChangeArrowheads="1"/>
            </p:cNvSpPr>
            <p:nvPr/>
          </p:nvSpPr>
          <p:spPr bwMode="auto">
            <a:xfrm>
              <a:off x="720" y="3867"/>
              <a:ext cx="3"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7" name="Line 125"/>
            <p:cNvSpPr>
              <a:spLocks noChangeShapeType="1"/>
            </p:cNvSpPr>
            <p:nvPr/>
          </p:nvSpPr>
          <p:spPr bwMode="auto">
            <a:xfrm>
              <a:off x="2490" y="3867"/>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8" name="Rectangle 127"/>
            <p:cNvSpPr>
              <a:spLocks noChangeArrowheads="1"/>
            </p:cNvSpPr>
            <p:nvPr/>
          </p:nvSpPr>
          <p:spPr bwMode="auto">
            <a:xfrm>
              <a:off x="2490" y="3867"/>
              <a:ext cx="2"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9" name="Line 127"/>
            <p:cNvSpPr>
              <a:spLocks noChangeShapeType="1"/>
            </p:cNvSpPr>
            <p:nvPr/>
          </p:nvSpPr>
          <p:spPr bwMode="auto">
            <a:xfrm>
              <a:off x="3589" y="3867"/>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30" name="Rectangle 129"/>
            <p:cNvSpPr>
              <a:spLocks noChangeArrowheads="1"/>
            </p:cNvSpPr>
            <p:nvPr/>
          </p:nvSpPr>
          <p:spPr bwMode="auto">
            <a:xfrm>
              <a:off x="3589" y="3867"/>
              <a:ext cx="3"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31" name="Line 129"/>
            <p:cNvSpPr>
              <a:spLocks noChangeShapeType="1"/>
            </p:cNvSpPr>
            <p:nvPr/>
          </p:nvSpPr>
          <p:spPr bwMode="auto">
            <a:xfrm>
              <a:off x="4999" y="3867"/>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32" name="Rectangle 131"/>
            <p:cNvSpPr>
              <a:spLocks noChangeArrowheads="1"/>
            </p:cNvSpPr>
            <p:nvPr/>
          </p:nvSpPr>
          <p:spPr bwMode="auto">
            <a:xfrm>
              <a:off x="4999" y="3867"/>
              <a:ext cx="3"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33" name="Line 131"/>
            <p:cNvSpPr>
              <a:spLocks noChangeShapeType="1"/>
            </p:cNvSpPr>
            <p:nvPr/>
          </p:nvSpPr>
          <p:spPr bwMode="auto">
            <a:xfrm>
              <a:off x="5002" y="1056"/>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34" name="Rectangle 133"/>
            <p:cNvSpPr>
              <a:spLocks noChangeArrowheads="1"/>
            </p:cNvSpPr>
            <p:nvPr/>
          </p:nvSpPr>
          <p:spPr bwMode="auto">
            <a:xfrm>
              <a:off x="5002" y="1056"/>
              <a:ext cx="3"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35" name="Line 133"/>
            <p:cNvSpPr>
              <a:spLocks noChangeShapeType="1"/>
            </p:cNvSpPr>
            <p:nvPr/>
          </p:nvSpPr>
          <p:spPr bwMode="auto">
            <a:xfrm>
              <a:off x="5002" y="1160"/>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36" name="Rectangle 135"/>
            <p:cNvSpPr>
              <a:spLocks noChangeArrowheads="1"/>
            </p:cNvSpPr>
            <p:nvPr/>
          </p:nvSpPr>
          <p:spPr bwMode="auto">
            <a:xfrm>
              <a:off x="5002" y="1160"/>
              <a:ext cx="3"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37" name="Line 135"/>
            <p:cNvSpPr>
              <a:spLocks noChangeShapeType="1"/>
            </p:cNvSpPr>
            <p:nvPr/>
          </p:nvSpPr>
          <p:spPr bwMode="auto">
            <a:xfrm>
              <a:off x="5002" y="1264"/>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38" name="Rectangle 137"/>
            <p:cNvSpPr>
              <a:spLocks noChangeArrowheads="1"/>
            </p:cNvSpPr>
            <p:nvPr/>
          </p:nvSpPr>
          <p:spPr bwMode="auto">
            <a:xfrm>
              <a:off x="5002" y="1264"/>
              <a:ext cx="3"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39" name="Line 137"/>
            <p:cNvSpPr>
              <a:spLocks noChangeShapeType="1"/>
            </p:cNvSpPr>
            <p:nvPr/>
          </p:nvSpPr>
          <p:spPr bwMode="auto">
            <a:xfrm>
              <a:off x="5002" y="1472"/>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40" name="Rectangle 139"/>
            <p:cNvSpPr>
              <a:spLocks noChangeArrowheads="1"/>
            </p:cNvSpPr>
            <p:nvPr/>
          </p:nvSpPr>
          <p:spPr bwMode="auto">
            <a:xfrm>
              <a:off x="5002" y="1472"/>
              <a:ext cx="3"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41" name="Line 139"/>
            <p:cNvSpPr>
              <a:spLocks noChangeShapeType="1"/>
            </p:cNvSpPr>
            <p:nvPr/>
          </p:nvSpPr>
          <p:spPr bwMode="auto">
            <a:xfrm>
              <a:off x="5002" y="1680"/>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42" name="Rectangle 141"/>
            <p:cNvSpPr>
              <a:spLocks noChangeArrowheads="1"/>
            </p:cNvSpPr>
            <p:nvPr/>
          </p:nvSpPr>
          <p:spPr bwMode="auto">
            <a:xfrm>
              <a:off x="5002" y="1680"/>
              <a:ext cx="3"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43" name="Line 141"/>
            <p:cNvSpPr>
              <a:spLocks noChangeShapeType="1"/>
            </p:cNvSpPr>
            <p:nvPr/>
          </p:nvSpPr>
          <p:spPr bwMode="auto">
            <a:xfrm>
              <a:off x="5002" y="1784"/>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44" name="Rectangle 143"/>
            <p:cNvSpPr>
              <a:spLocks noChangeArrowheads="1"/>
            </p:cNvSpPr>
            <p:nvPr/>
          </p:nvSpPr>
          <p:spPr bwMode="auto">
            <a:xfrm>
              <a:off x="5002" y="1784"/>
              <a:ext cx="3"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45" name="Line 143"/>
            <p:cNvSpPr>
              <a:spLocks noChangeShapeType="1"/>
            </p:cNvSpPr>
            <p:nvPr/>
          </p:nvSpPr>
          <p:spPr bwMode="auto">
            <a:xfrm>
              <a:off x="5002" y="1992"/>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46" name="Rectangle 145"/>
            <p:cNvSpPr>
              <a:spLocks noChangeArrowheads="1"/>
            </p:cNvSpPr>
            <p:nvPr/>
          </p:nvSpPr>
          <p:spPr bwMode="auto">
            <a:xfrm>
              <a:off x="5002" y="1992"/>
              <a:ext cx="3"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47" name="Line 145"/>
            <p:cNvSpPr>
              <a:spLocks noChangeShapeType="1"/>
            </p:cNvSpPr>
            <p:nvPr/>
          </p:nvSpPr>
          <p:spPr bwMode="auto">
            <a:xfrm>
              <a:off x="5002" y="2200"/>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48" name="Rectangle 147"/>
            <p:cNvSpPr>
              <a:spLocks noChangeArrowheads="1"/>
            </p:cNvSpPr>
            <p:nvPr/>
          </p:nvSpPr>
          <p:spPr bwMode="auto">
            <a:xfrm>
              <a:off x="5002" y="2200"/>
              <a:ext cx="3"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49" name="Line 147"/>
            <p:cNvSpPr>
              <a:spLocks noChangeShapeType="1"/>
            </p:cNvSpPr>
            <p:nvPr/>
          </p:nvSpPr>
          <p:spPr bwMode="auto">
            <a:xfrm>
              <a:off x="5002" y="2408"/>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50" name="Rectangle 149"/>
            <p:cNvSpPr>
              <a:spLocks noChangeArrowheads="1"/>
            </p:cNvSpPr>
            <p:nvPr/>
          </p:nvSpPr>
          <p:spPr bwMode="auto">
            <a:xfrm>
              <a:off x="5002" y="2408"/>
              <a:ext cx="3"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51" name="Line 149"/>
            <p:cNvSpPr>
              <a:spLocks noChangeShapeType="1"/>
            </p:cNvSpPr>
            <p:nvPr/>
          </p:nvSpPr>
          <p:spPr bwMode="auto">
            <a:xfrm>
              <a:off x="5002" y="2616"/>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52" name="Rectangle 151"/>
            <p:cNvSpPr>
              <a:spLocks noChangeArrowheads="1"/>
            </p:cNvSpPr>
            <p:nvPr/>
          </p:nvSpPr>
          <p:spPr bwMode="auto">
            <a:xfrm>
              <a:off x="5002" y="2616"/>
              <a:ext cx="3"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53" name="Line 151"/>
            <p:cNvSpPr>
              <a:spLocks noChangeShapeType="1"/>
            </p:cNvSpPr>
            <p:nvPr/>
          </p:nvSpPr>
          <p:spPr bwMode="auto">
            <a:xfrm>
              <a:off x="5002" y="2824"/>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54" name="Rectangle 153"/>
            <p:cNvSpPr>
              <a:spLocks noChangeArrowheads="1"/>
            </p:cNvSpPr>
            <p:nvPr/>
          </p:nvSpPr>
          <p:spPr bwMode="auto">
            <a:xfrm>
              <a:off x="5002" y="2824"/>
              <a:ext cx="3"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55" name="Line 153"/>
            <p:cNvSpPr>
              <a:spLocks noChangeShapeType="1"/>
            </p:cNvSpPr>
            <p:nvPr/>
          </p:nvSpPr>
          <p:spPr bwMode="auto">
            <a:xfrm>
              <a:off x="5002" y="3032"/>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56" name="Rectangle 155"/>
            <p:cNvSpPr>
              <a:spLocks noChangeArrowheads="1"/>
            </p:cNvSpPr>
            <p:nvPr/>
          </p:nvSpPr>
          <p:spPr bwMode="auto">
            <a:xfrm>
              <a:off x="5002" y="3032"/>
              <a:ext cx="3"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57" name="Line 155"/>
            <p:cNvSpPr>
              <a:spLocks noChangeShapeType="1"/>
            </p:cNvSpPr>
            <p:nvPr/>
          </p:nvSpPr>
          <p:spPr bwMode="auto">
            <a:xfrm>
              <a:off x="5002" y="3240"/>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58" name="Rectangle 157"/>
            <p:cNvSpPr>
              <a:spLocks noChangeArrowheads="1"/>
            </p:cNvSpPr>
            <p:nvPr/>
          </p:nvSpPr>
          <p:spPr bwMode="auto">
            <a:xfrm>
              <a:off x="5002" y="3240"/>
              <a:ext cx="3"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59" name="Line 157"/>
            <p:cNvSpPr>
              <a:spLocks noChangeShapeType="1"/>
            </p:cNvSpPr>
            <p:nvPr/>
          </p:nvSpPr>
          <p:spPr bwMode="auto">
            <a:xfrm>
              <a:off x="5002" y="3448"/>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60" name="Rectangle 159"/>
            <p:cNvSpPr>
              <a:spLocks noChangeArrowheads="1"/>
            </p:cNvSpPr>
            <p:nvPr/>
          </p:nvSpPr>
          <p:spPr bwMode="auto">
            <a:xfrm>
              <a:off x="5002" y="3448"/>
              <a:ext cx="3"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61" name="Line 159"/>
            <p:cNvSpPr>
              <a:spLocks noChangeShapeType="1"/>
            </p:cNvSpPr>
            <p:nvPr/>
          </p:nvSpPr>
          <p:spPr bwMode="auto">
            <a:xfrm>
              <a:off x="5002" y="3656"/>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62" name="Rectangle 161"/>
            <p:cNvSpPr>
              <a:spLocks noChangeArrowheads="1"/>
            </p:cNvSpPr>
            <p:nvPr/>
          </p:nvSpPr>
          <p:spPr bwMode="auto">
            <a:xfrm>
              <a:off x="5002" y="3656"/>
              <a:ext cx="3"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63" name="Line 161"/>
            <p:cNvSpPr>
              <a:spLocks noChangeShapeType="1"/>
            </p:cNvSpPr>
            <p:nvPr/>
          </p:nvSpPr>
          <p:spPr bwMode="auto">
            <a:xfrm>
              <a:off x="5002" y="3865"/>
              <a:ext cx="1" cy="1"/>
            </a:xfrm>
            <a:prstGeom prst="line">
              <a:avLst/>
            </a:prstGeom>
            <a:grpFill/>
            <a:ln w="0">
              <a:solidFill>
                <a:srgbClr val="D4D4D4"/>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64" name="Rectangle 163"/>
            <p:cNvSpPr>
              <a:spLocks noChangeArrowheads="1"/>
            </p:cNvSpPr>
            <p:nvPr/>
          </p:nvSpPr>
          <p:spPr bwMode="auto">
            <a:xfrm>
              <a:off x="5002" y="3865"/>
              <a:ext cx="3" cy="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pic>
          <p:nvPicPr>
            <p:cNvPr id="165" name="Picture 164"/>
            <p:cNvPicPr>
              <a:picLocks noChangeAspect="1" noChangeArrowheads="1"/>
            </p:cNvPicPr>
            <p:nvPr/>
          </p:nvPicPr>
          <p:blipFill>
            <a:blip r:embed="rId2">
              <a:extLst>
                <a:ext uri="{28A0092B-C50C-407E-A947-70E740481C1C}">
                  <a14:useLocalDpi xmlns:a14="http://schemas.microsoft.com/office/drawing/2010/main" val="0"/>
                </a:ext>
              </a:extLst>
            </a:blip>
            <a:srcRect t="7408"/>
            <a:stretch>
              <a:fillRect/>
            </a:stretch>
          </p:blipFill>
          <p:spPr bwMode="auto">
            <a:xfrm>
              <a:off x="2424" y="1092"/>
              <a:ext cx="66" cy="6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166" name="Picture 165"/>
            <p:cNvPicPr>
              <a:picLocks noChangeAspect="1" noChangeArrowheads="1"/>
            </p:cNvPicPr>
            <p:nvPr/>
          </p:nvPicPr>
          <p:blipFill>
            <a:blip r:embed="rId2" cstate="print">
              <a:extLst>
                <a:ext uri="{28A0092B-C50C-407E-A947-70E740481C1C}">
                  <a14:useLocalDpi xmlns:a14="http://schemas.microsoft.com/office/drawing/2010/main" val="0"/>
                </a:ext>
              </a:extLst>
            </a:blip>
            <a:srcRect t="7408"/>
            <a:stretch>
              <a:fillRect/>
            </a:stretch>
          </p:blipFill>
          <p:spPr bwMode="auto">
            <a:xfrm>
              <a:off x="3524" y="1092"/>
              <a:ext cx="65" cy="6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167" name="Picture 166"/>
            <p:cNvPicPr>
              <a:picLocks noChangeAspect="1" noChangeArrowheads="1"/>
            </p:cNvPicPr>
            <p:nvPr/>
          </p:nvPicPr>
          <p:blipFill>
            <a:blip r:embed="rId2" cstate="print">
              <a:extLst>
                <a:ext uri="{28A0092B-C50C-407E-A947-70E740481C1C}">
                  <a14:useLocalDpi xmlns:a14="http://schemas.microsoft.com/office/drawing/2010/main" val="0"/>
                </a:ext>
              </a:extLst>
            </a:blip>
            <a:srcRect t="7408"/>
            <a:stretch>
              <a:fillRect/>
            </a:stretch>
          </p:blipFill>
          <p:spPr bwMode="auto">
            <a:xfrm>
              <a:off x="4934" y="1092"/>
              <a:ext cx="65" cy="6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168" name="Rectangle 167"/>
            <p:cNvSpPr>
              <a:spLocks noChangeArrowheads="1"/>
            </p:cNvSpPr>
            <p:nvPr/>
          </p:nvSpPr>
          <p:spPr bwMode="auto">
            <a:xfrm>
              <a:off x="4992" y="3857"/>
              <a:ext cx="7" cy="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69" name="Rectangle 168"/>
            <p:cNvSpPr>
              <a:spLocks noChangeArrowheads="1"/>
            </p:cNvSpPr>
            <p:nvPr/>
          </p:nvSpPr>
          <p:spPr bwMode="auto">
            <a:xfrm>
              <a:off x="4994" y="3859"/>
              <a:ext cx="5" cy="6"/>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70" name="Rectangle 169"/>
            <p:cNvSpPr>
              <a:spLocks noChangeArrowheads="1"/>
            </p:cNvSpPr>
            <p:nvPr/>
          </p:nvSpPr>
          <p:spPr bwMode="auto">
            <a:xfrm>
              <a:off x="4994" y="3859"/>
              <a:ext cx="5" cy="6"/>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71" name="Rectangle 170"/>
            <p:cNvSpPr>
              <a:spLocks noChangeArrowheads="1"/>
            </p:cNvSpPr>
            <p:nvPr/>
          </p:nvSpPr>
          <p:spPr bwMode="auto">
            <a:xfrm>
              <a:off x="4984" y="3857"/>
              <a:ext cx="8" cy="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72" name="Rectangle 171"/>
            <p:cNvSpPr>
              <a:spLocks noChangeArrowheads="1"/>
            </p:cNvSpPr>
            <p:nvPr/>
          </p:nvSpPr>
          <p:spPr bwMode="auto">
            <a:xfrm>
              <a:off x="4986" y="3859"/>
              <a:ext cx="6" cy="6"/>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73" name="Rectangle 172"/>
            <p:cNvSpPr>
              <a:spLocks noChangeArrowheads="1"/>
            </p:cNvSpPr>
            <p:nvPr/>
          </p:nvSpPr>
          <p:spPr bwMode="auto">
            <a:xfrm>
              <a:off x="4986" y="3859"/>
              <a:ext cx="6" cy="6"/>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74" name="Rectangle 173"/>
            <p:cNvSpPr>
              <a:spLocks noChangeArrowheads="1"/>
            </p:cNvSpPr>
            <p:nvPr/>
          </p:nvSpPr>
          <p:spPr bwMode="auto">
            <a:xfrm>
              <a:off x="4992" y="3849"/>
              <a:ext cx="7" cy="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75" name="Rectangle 174"/>
            <p:cNvSpPr>
              <a:spLocks noChangeArrowheads="1"/>
            </p:cNvSpPr>
            <p:nvPr/>
          </p:nvSpPr>
          <p:spPr bwMode="auto">
            <a:xfrm>
              <a:off x="4994" y="3852"/>
              <a:ext cx="5"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76" name="Rectangle 175"/>
            <p:cNvSpPr>
              <a:spLocks noChangeArrowheads="1"/>
            </p:cNvSpPr>
            <p:nvPr/>
          </p:nvSpPr>
          <p:spPr bwMode="auto">
            <a:xfrm>
              <a:off x="4994" y="3852"/>
              <a:ext cx="5"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227126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pPr>
              <a:lnSpc>
                <a:spcPct val="100000"/>
              </a:lnSpc>
              <a:spcBef>
                <a:spcPts val="0"/>
              </a:spcBef>
            </a:pPr>
            <a:r>
              <a:rPr lang="en-US" sz="2800" dirty="0"/>
              <a:t>Based on Clinical Data Registration Acceptable Randomized Design Was Accepted in EWS</a:t>
            </a:r>
          </a:p>
        </p:txBody>
      </p:sp>
      <p:sp>
        <p:nvSpPr>
          <p:cNvPr id="4" name="Rounded Rectangle 3"/>
          <p:cNvSpPr/>
          <p:nvPr/>
        </p:nvSpPr>
        <p:spPr>
          <a:xfrm>
            <a:off x="909633" y="2197137"/>
            <a:ext cx="2765351" cy="2031890"/>
          </a:xfrm>
          <a:prstGeom prst="roundRect">
            <a:avLst/>
          </a:prstGeom>
          <a:solidFill>
            <a:srgbClr val="FFCC00"/>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DD8047"/>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w Cen MT"/>
                <a:ea typeface="+mn-ea"/>
                <a:cs typeface="+mn-cs"/>
              </a:rPr>
              <a:t>Metastatic Ewing’s Sarcoma,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w Cen MT"/>
                <a:ea typeface="+mn-ea"/>
                <a:cs typeface="+mn-cs"/>
              </a:rPr>
              <a:t>1</a:t>
            </a:r>
            <a:r>
              <a:rPr kumimoji="0" lang="en-US" sz="1800" b="0" i="0" u="none" strike="noStrike" kern="0" cap="none" spc="0" normalizeH="0" baseline="30000" noProof="0" dirty="0">
                <a:ln>
                  <a:noFill/>
                </a:ln>
                <a:solidFill>
                  <a:prstClr val="black"/>
                </a:solidFill>
                <a:effectLst/>
                <a:uLnTx/>
                <a:uFillTx/>
                <a:latin typeface="Tw Cen MT"/>
                <a:ea typeface="+mn-ea"/>
                <a:cs typeface="+mn-cs"/>
              </a:rPr>
              <a:t>st</a:t>
            </a:r>
            <a:r>
              <a:rPr kumimoji="0" lang="en-US" sz="1800" b="0" i="0" u="none" strike="noStrike" kern="0" cap="none" spc="0" normalizeH="0" baseline="0" noProof="0" dirty="0">
                <a:ln>
                  <a:noFill/>
                </a:ln>
                <a:solidFill>
                  <a:prstClr val="black"/>
                </a:solidFill>
                <a:effectLst/>
                <a:uLnTx/>
                <a:uFillTx/>
                <a:latin typeface="Tw Cen MT"/>
                <a:ea typeface="+mn-ea"/>
                <a:cs typeface="+mn-cs"/>
              </a:rPr>
              <a:t> Relapse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w Cen M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w Cen MT"/>
                <a:ea typeface="+mn-ea"/>
                <a:cs typeface="+mn-cs"/>
              </a:rPr>
              <a:t>Surgical Candidate,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w Cen MT"/>
                <a:ea typeface="+mn-ea"/>
                <a:cs typeface="+mn-cs"/>
              </a:rPr>
              <a:t>Non-osseous Tumor</a:t>
            </a:r>
          </a:p>
        </p:txBody>
      </p:sp>
      <p:sp>
        <p:nvSpPr>
          <p:cNvPr id="5" name="Rounded Rectangle 4"/>
          <p:cNvSpPr/>
          <p:nvPr/>
        </p:nvSpPr>
        <p:spPr>
          <a:xfrm>
            <a:off x="5640965" y="3209138"/>
            <a:ext cx="3617293" cy="1019889"/>
          </a:xfrm>
          <a:prstGeom prst="roundRect">
            <a:avLst/>
          </a:prstGeom>
          <a:solidFill>
            <a:srgbClr val="FF6600"/>
          </a:solidFill>
          <a:ln w="19050" cap="flat" cmpd="sng" algn="ctr">
            <a:solidFill>
              <a:srgbClr val="94B6D2">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Tw Cen MT"/>
                <a:ea typeface="+mn-ea"/>
                <a:cs typeface="+mn-cs"/>
              </a:rPr>
              <a:t>Temozolomide 100mg/m2/day, Days 1 - 5 (PO)</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Tw Cen MT"/>
                <a:ea typeface="+mn-ea"/>
                <a:cs typeface="+mn-cs"/>
              </a:rPr>
              <a:t>Irinotecan 50mg/m2/day (PO) Days 1 - 5 </a:t>
            </a:r>
          </a:p>
        </p:txBody>
      </p:sp>
      <p:sp>
        <p:nvSpPr>
          <p:cNvPr id="6" name="Rounded Rectangle 5"/>
          <p:cNvSpPr/>
          <p:nvPr/>
        </p:nvSpPr>
        <p:spPr>
          <a:xfrm>
            <a:off x="9616585" y="2153886"/>
            <a:ext cx="2546231" cy="2031891"/>
          </a:xfrm>
          <a:prstGeom prst="roundRect">
            <a:avLst/>
          </a:prstGeom>
          <a:solidFill>
            <a:srgbClr val="9364CC"/>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DD8047"/>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w Cen MT"/>
                <a:ea typeface="+mn-ea"/>
                <a:cs typeface="+mn-cs"/>
              </a:rPr>
              <a:t>Metastatic Ewing’s Sarcoma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w Cen MT"/>
                <a:ea typeface="+mn-ea"/>
                <a:cs typeface="+mn-cs"/>
              </a:rPr>
              <a:t>Crossover Design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sng" strike="noStrike" kern="0" cap="none" spc="0" normalizeH="0" baseline="0" noProof="0" dirty="0">
                <a:ln>
                  <a:noFill/>
                </a:ln>
                <a:solidFill>
                  <a:prstClr val="white"/>
                </a:solidFill>
                <a:effectLst/>
                <a:uLnTx/>
                <a:uFillTx/>
                <a:latin typeface="Tw Cen MT"/>
                <a:ea typeface="+mn-ea"/>
                <a:cs typeface="+mn-cs"/>
              </a:rPr>
              <a:t>PFS Endpoint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w Cen MT"/>
                <a:ea typeface="+mn-ea"/>
                <a:cs typeface="+mn-cs"/>
              </a:rPr>
              <a:t>N=104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w Cen MT"/>
                <a:ea typeface="+mn-ea"/>
                <a:cs typeface="+mn-cs"/>
              </a:rPr>
              <a:t>HR 0.45, p=0.05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w Cen MT"/>
                <a:ea typeface="+mn-ea"/>
                <a:cs typeface="+mn-cs"/>
              </a:rPr>
              <a:t>Power 90%</a:t>
            </a:r>
          </a:p>
        </p:txBody>
      </p:sp>
      <p:grpSp>
        <p:nvGrpSpPr>
          <p:cNvPr id="7" name="Group 6"/>
          <p:cNvGrpSpPr/>
          <p:nvPr/>
        </p:nvGrpSpPr>
        <p:grpSpPr>
          <a:xfrm>
            <a:off x="4162936" y="2259496"/>
            <a:ext cx="1119699" cy="1881545"/>
            <a:chOff x="2895600" y="1945957"/>
            <a:chExt cx="839774" cy="1881545"/>
          </a:xfrm>
          <a:solidFill>
            <a:srgbClr val="FF6600"/>
          </a:solidFill>
        </p:grpSpPr>
        <p:sp>
          <p:nvSpPr>
            <p:cNvPr id="8" name="Bent Arrow 7"/>
            <p:cNvSpPr/>
            <p:nvPr/>
          </p:nvSpPr>
          <p:spPr>
            <a:xfrm>
              <a:off x="2895600" y="1945957"/>
              <a:ext cx="838200" cy="949643"/>
            </a:xfrm>
            <a:prstGeom prst="bentArrow">
              <a:avLst>
                <a:gd name="adj1" fmla="val 18360"/>
                <a:gd name="adj2" fmla="val 26897"/>
                <a:gd name="adj3" fmla="val 22154"/>
                <a:gd name="adj4" fmla="val 17189"/>
              </a:avLst>
            </a:prstGeom>
            <a:grpFill/>
            <a:ln w="19050" cap="flat" cmpd="sng" algn="ctr">
              <a:solidFill>
                <a:srgbClr val="EBDDC3">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w Cen MT"/>
                <a:ea typeface="+mn-ea"/>
                <a:cs typeface="+mn-cs"/>
              </a:endParaRPr>
            </a:p>
          </p:txBody>
        </p:sp>
        <p:sp>
          <p:nvSpPr>
            <p:cNvPr id="9" name="Bent Arrow 8"/>
            <p:cNvSpPr/>
            <p:nvPr/>
          </p:nvSpPr>
          <p:spPr>
            <a:xfrm rot="10800000" flipH="1">
              <a:off x="2897174" y="2877859"/>
              <a:ext cx="838200" cy="949643"/>
            </a:xfrm>
            <a:prstGeom prst="bentArrow">
              <a:avLst>
                <a:gd name="adj1" fmla="val 18360"/>
                <a:gd name="adj2" fmla="val 26897"/>
                <a:gd name="adj3" fmla="val 22154"/>
                <a:gd name="adj4" fmla="val 17189"/>
              </a:avLst>
            </a:prstGeom>
            <a:grpFill/>
            <a:ln w="19050" cap="flat" cmpd="sng" algn="ctr">
              <a:solidFill>
                <a:srgbClr val="EBDDC3">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w Cen MT"/>
                <a:ea typeface="+mn-ea"/>
                <a:cs typeface="+mn-cs"/>
              </a:endParaRPr>
            </a:p>
          </p:txBody>
        </p:sp>
      </p:grpSp>
      <p:sp>
        <p:nvSpPr>
          <p:cNvPr id="10" name="Oval 9"/>
          <p:cNvSpPr/>
          <p:nvPr/>
        </p:nvSpPr>
        <p:spPr>
          <a:xfrm>
            <a:off x="3874924" y="2896897"/>
            <a:ext cx="817107" cy="617041"/>
          </a:xfrm>
          <a:prstGeom prst="ellipse">
            <a:avLst/>
          </a:prstGeom>
          <a:solidFill>
            <a:srgbClr val="FF6600"/>
          </a:solidFill>
          <a:ln w="19050" cap="flat" cmpd="sng" algn="ctr">
            <a:solidFill>
              <a:srgbClr val="EBDDC3">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a:t>
            </a: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Rounded Rectangle 10"/>
          <p:cNvSpPr/>
          <p:nvPr/>
        </p:nvSpPr>
        <p:spPr>
          <a:xfrm>
            <a:off x="5640965" y="2197137"/>
            <a:ext cx="3617293" cy="495300"/>
          </a:xfrm>
          <a:prstGeom prst="roundRect">
            <a:avLst/>
          </a:prstGeom>
          <a:solidFill>
            <a:srgbClr val="FF6600"/>
          </a:solidFill>
          <a:ln w="19050" cap="flat" cmpd="sng" algn="ctr">
            <a:solidFill>
              <a:srgbClr val="94B6D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w Cen MT"/>
                <a:ea typeface="+mn-ea"/>
                <a:cs typeface="+mn-cs"/>
              </a:rPr>
              <a:t> </a:t>
            </a:r>
            <a:r>
              <a:rPr kumimoji="0" lang="en-US" sz="1600" b="0" i="0" u="none" strike="noStrike" kern="0" cap="none" spc="0" normalizeH="0" baseline="0" noProof="0" dirty="0" err="1">
                <a:ln>
                  <a:noFill/>
                </a:ln>
                <a:solidFill>
                  <a:prstClr val="white"/>
                </a:solidFill>
                <a:effectLst/>
                <a:uLnTx/>
                <a:uFillTx/>
                <a:latin typeface="Tw Cen MT"/>
                <a:ea typeface="+mn-ea"/>
                <a:cs typeface="+mn-cs"/>
              </a:rPr>
              <a:t>Temozolomide</a:t>
            </a:r>
            <a:r>
              <a:rPr kumimoji="0" lang="en-US" sz="1600" b="0" i="0" u="none" strike="noStrike" kern="0" cap="none" spc="0" normalizeH="0" baseline="0" noProof="0" dirty="0">
                <a:ln>
                  <a:noFill/>
                </a:ln>
                <a:solidFill>
                  <a:prstClr val="white"/>
                </a:solidFill>
                <a:effectLst/>
                <a:uLnTx/>
                <a:uFillTx/>
                <a:latin typeface="Tw Cen MT"/>
                <a:ea typeface="+mn-ea"/>
                <a:cs typeface="+mn-cs"/>
              </a:rPr>
              <a:t>/Irinotecan Vigil 1 x 10</a:t>
            </a:r>
            <a:r>
              <a:rPr kumimoji="0" lang="en-US" sz="1600" b="0" i="0" u="none" strike="noStrike" kern="0" cap="none" spc="0" normalizeH="0" baseline="30000" noProof="0" dirty="0">
                <a:ln>
                  <a:noFill/>
                </a:ln>
                <a:solidFill>
                  <a:prstClr val="white"/>
                </a:solidFill>
                <a:effectLst/>
                <a:uLnTx/>
                <a:uFillTx/>
                <a:latin typeface="Tw Cen MT"/>
                <a:ea typeface="+mn-ea"/>
                <a:cs typeface="+mn-cs"/>
              </a:rPr>
              <a:t>7</a:t>
            </a:r>
            <a:r>
              <a:rPr kumimoji="0" lang="en-US" sz="1600" b="0" i="0" u="none" strike="noStrike" kern="0" cap="none" spc="0" normalizeH="0" baseline="0" noProof="0" dirty="0">
                <a:ln>
                  <a:noFill/>
                </a:ln>
                <a:solidFill>
                  <a:prstClr val="white"/>
                </a:solidFill>
                <a:effectLst/>
                <a:uLnTx/>
                <a:uFillTx/>
                <a:latin typeface="Tw Cen MT"/>
                <a:ea typeface="+mn-ea"/>
                <a:cs typeface="+mn-cs"/>
              </a:rPr>
              <a:t> cells/ml, Day 15</a:t>
            </a:r>
          </a:p>
        </p:txBody>
      </p:sp>
      <p:sp>
        <p:nvSpPr>
          <p:cNvPr id="12" name="TextBox 3"/>
          <p:cNvSpPr txBox="1"/>
          <p:nvPr/>
        </p:nvSpPr>
        <p:spPr>
          <a:xfrm>
            <a:off x="6271743" y="4345110"/>
            <a:ext cx="2355736" cy="369332"/>
          </a:xfrm>
          <a:prstGeom prst="rect">
            <a:avLst/>
          </a:prstGeom>
          <a:noFill/>
          <a:ln>
            <a:solidFill>
              <a:sysClr val="windowText" lastClr="000000"/>
            </a:solidFill>
          </a:ln>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a:ea typeface="+mn-ea"/>
                <a:cs typeface="+mn-cs"/>
              </a:rPr>
              <a:t>1 Cycle = 21 days</a:t>
            </a:r>
          </a:p>
        </p:txBody>
      </p:sp>
      <p:sp>
        <p:nvSpPr>
          <p:cNvPr id="13" name="TextBox 3"/>
          <p:cNvSpPr txBox="1"/>
          <p:nvPr/>
        </p:nvSpPr>
        <p:spPr>
          <a:xfrm>
            <a:off x="5918433" y="2781763"/>
            <a:ext cx="3036957" cy="369332"/>
          </a:xfrm>
          <a:prstGeom prst="rect">
            <a:avLst/>
          </a:prstGeom>
          <a:noFill/>
          <a:ln>
            <a:solidFill>
              <a:sysClr val="windowText" lastClr="000000"/>
            </a:solidFill>
          </a:ln>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a:ea typeface="+mn-ea"/>
                <a:cs typeface="+mn-cs"/>
              </a:rPr>
              <a:t>Fast Track Registration</a:t>
            </a:r>
          </a:p>
        </p:txBody>
      </p:sp>
    </p:spTree>
    <p:extLst>
      <p:ext uri="{BB962C8B-B14F-4D97-AF65-F5344CB8AC3E}">
        <p14:creationId xmlns:p14="http://schemas.microsoft.com/office/powerpoint/2010/main" val="25828670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51"/>
          </p:nvPr>
        </p:nvSpPr>
        <p:spPr>
          <a:xfrm>
            <a:off x="1263325" y="1296181"/>
            <a:ext cx="10039105" cy="743001"/>
          </a:xfrm>
        </p:spPr>
        <p:txBody>
          <a:bodyPr/>
          <a:lstStyle/>
          <a:p>
            <a:r>
              <a:rPr lang="en-US" dirty="0"/>
              <a:t>Clinical Analytical Paper – TVEC</a:t>
            </a:r>
          </a:p>
        </p:txBody>
      </p:sp>
      <p:sp>
        <p:nvSpPr>
          <p:cNvPr id="5" name="Text Placeholder 4"/>
          <p:cNvSpPr>
            <a:spLocks noGrp="1"/>
          </p:cNvSpPr>
          <p:nvPr>
            <p:ph type="body" sz="quarter" idx="54"/>
          </p:nvPr>
        </p:nvSpPr>
        <p:spPr>
          <a:xfrm>
            <a:off x="1263326" y="2137236"/>
            <a:ext cx="10039104" cy="557819"/>
          </a:xfrm>
        </p:spPr>
        <p:txBody>
          <a:bodyPr/>
          <a:lstStyle/>
          <a:p>
            <a:r>
              <a:rPr lang="en-US" dirty="0"/>
              <a:t>Neil Senzer, M.D.</a:t>
            </a:r>
          </a:p>
        </p:txBody>
      </p:sp>
      <p:pic>
        <p:nvPicPr>
          <p:cNvPr id="4" name="Picture 3"/>
          <p:cNvPicPr>
            <a:picLocks noChangeAspect="1"/>
          </p:cNvPicPr>
          <p:nvPr/>
        </p:nvPicPr>
        <p:blipFill>
          <a:blip r:embed="rId2"/>
          <a:stretch>
            <a:fillRect/>
          </a:stretch>
        </p:blipFill>
        <p:spPr>
          <a:xfrm>
            <a:off x="2139338" y="2793109"/>
            <a:ext cx="8287078" cy="3314831"/>
          </a:xfrm>
          <a:prstGeom prst="rect">
            <a:avLst/>
          </a:prstGeom>
          <a:ln>
            <a:solidFill>
              <a:schemeClr val="tx1"/>
            </a:solidFill>
          </a:ln>
        </p:spPr>
      </p:pic>
    </p:spTree>
    <p:extLst>
      <p:ext uri="{BB962C8B-B14F-4D97-AF65-F5344CB8AC3E}">
        <p14:creationId xmlns:p14="http://schemas.microsoft.com/office/powerpoint/2010/main" val="2565871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53"/>
          </p:nvPr>
        </p:nvSpPr>
        <p:spPr/>
        <p:txBody>
          <a:bodyPr/>
          <a:lstStyle/>
          <a:p>
            <a:r>
              <a:rPr lang="en-US" dirty="0"/>
              <a:t>A non-comparative (phase I, II) or comparative (phase II/III) study designed to (one or more of the below):</a:t>
            </a:r>
          </a:p>
          <a:p>
            <a:pPr lvl="1"/>
            <a:r>
              <a:rPr lang="en-US" sz="2200" dirty="0"/>
              <a:t>Delineate parameters of study agent/device</a:t>
            </a:r>
          </a:p>
          <a:p>
            <a:pPr lvl="1"/>
            <a:r>
              <a:rPr lang="en-US" sz="2200" dirty="0"/>
              <a:t>Assess predictability of proposed biomarker</a:t>
            </a:r>
          </a:p>
          <a:p>
            <a:pPr lvl="1"/>
            <a:r>
              <a:rPr lang="en-US" sz="2200" dirty="0"/>
              <a:t>Test validity of hypothesized relationships between risk factors and outcome</a:t>
            </a:r>
          </a:p>
          <a:p>
            <a:pPr lvl="1"/>
            <a:r>
              <a:rPr lang="en-US" sz="2200" dirty="0"/>
              <a:t>Quantify associations and determine whether association exists between variables</a:t>
            </a:r>
          </a:p>
        </p:txBody>
      </p:sp>
      <p:sp>
        <p:nvSpPr>
          <p:cNvPr id="3" name="Text Placeholder 2"/>
          <p:cNvSpPr>
            <a:spLocks noGrp="1"/>
          </p:cNvSpPr>
          <p:nvPr>
            <p:ph type="body" sz="quarter" idx="12"/>
          </p:nvPr>
        </p:nvSpPr>
        <p:spPr/>
        <p:txBody>
          <a:bodyPr/>
          <a:lstStyle/>
          <a:p>
            <a:r>
              <a:rPr lang="en-US" dirty="0"/>
              <a:t>Analytical Study</a:t>
            </a:r>
          </a:p>
        </p:txBody>
      </p:sp>
    </p:spTree>
    <p:extLst>
      <p:ext uri="{BB962C8B-B14F-4D97-AF65-F5344CB8AC3E}">
        <p14:creationId xmlns:p14="http://schemas.microsoft.com/office/powerpoint/2010/main" val="57216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53"/>
          </p:nvPr>
        </p:nvSpPr>
        <p:spPr>
          <a:xfrm>
            <a:off x="1263326" y="1663698"/>
            <a:ext cx="10564609" cy="4797392"/>
          </a:xfrm>
        </p:spPr>
        <p:txBody>
          <a:bodyPr>
            <a:normAutofit fontScale="77500" lnSpcReduction="20000"/>
          </a:bodyPr>
          <a:lstStyle/>
          <a:p>
            <a:r>
              <a:rPr lang="en-US" dirty="0"/>
              <a:t>Many types of clinical analytics varying by:</a:t>
            </a:r>
          </a:p>
          <a:p>
            <a:pPr lvl="1"/>
            <a:r>
              <a:rPr lang="en-US" sz="1900" dirty="0"/>
              <a:t>The </a:t>
            </a:r>
            <a:r>
              <a:rPr lang="en-US" sz="1900" b="1" dirty="0"/>
              <a:t>data</a:t>
            </a:r>
            <a:r>
              <a:rPr lang="en-US" sz="1900" dirty="0"/>
              <a:t> involved</a:t>
            </a:r>
          </a:p>
          <a:p>
            <a:pPr lvl="1"/>
            <a:r>
              <a:rPr lang="en-US" sz="1900" dirty="0"/>
              <a:t>The </a:t>
            </a:r>
            <a:r>
              <a:rPr lang="en-US" sz="1900" b="1" dirty="0"/>
              <a:t>users</a:t>
            </a:r>
            <a:r>
              <a:rPr lang="en-US" sz="1900" dirty="0"/>
              <a:t> of the information</a:t>
            </a:r>
          </a:p>
          <a:p>
            <a:pPr lvl="1"/>
            <a:r>
              <a:rPr lang="en-US" sz="1900" dirty="0"/>
              <a:t>The </a:t>
            </a:r>
            <a:r>
              <a:rPr lang="en-US" sz="1900" b="1" dirty="0"/>
              <a:t>clinical decisions</a:t>
            </a:r>
            <a:r>
              <a:rPr lang="en-US" sz="1900" dirty="0"/>
              <a:t> that the data supports</a:t>
            </a:r>
          </a:p>
          <a:p>
            <a:r>
              <a:rPr lang="en-US" dirty="0"/>
              <a:t>Clinical decision support (CDS) systems are prospective and/or normative (performance measures/guidelines)</a:t>
            </a:r>
          </a:p>
          <a:p>
            <a:pPr lvl="1"/>
            <a:r>
              <a:rPr lang="en-US" sz="1900" dirty="0"/>
              <a:t>Prospective CDS tools can be:</a:t>
            </a:r>
          </a:p>
          <a:p>
            <a:pPr marL="1200150" lvl="2" indent="-285750">
              <a:buFont typeface="Arial" panose="020B0604020202020204" pitchFamily="34" charset="0"/>
              <a:buChar char="•"/>
            </a:pPr>
            <a:r>
              <a:rPr lang="en-US" sz="1900" dirty="0"/>
              <a:t>Algorithm-based, encoding biomolecular, pre-clinical and clinical knowledge (designed by </a:t>
            </a:r>
            <a:r>
              <a:rPr lang="en-US" sz="1900" b="1" dirty="0" err="1"/>
              <a:t>research+clinical</a:t>
            </a:r>
            <a:r>
              <a:rPr lang="en-US" sz="1900" b="1" dirty="0"/>
              <a:t> team</a:t>
            </a:r>
            <a:r>
              <a:rPr lang="en-US" sz="1900" dirty="0"/>
              <a:t>)</a:t>
            </a:r>
          </a:p>
          <a:p>
            <a:pPr marL="1200150" lvl="2" indent="-285750">
              <a:buFont typeface="Arial" panose="020B0604020202020204" pitchFamily="34" charset="0"/>
              <a:buChar char="•"/>
            </a:pPr>
            <a:r>
              <a:rPr lang="en-US" sz="1900" dirty="0"/>
              <a:t>Based on mathematical models that create benefit-risk score using statistical correlations or machine learning technologies (evolving)</a:t>
            </a:r>
          </a:p>
          <a:p>
            <a:pPr lvl="1"/>
            <a:r>
              <a:rPr lang="en-US" sz="1900" dirty="0"/>
              <a:t>Performance measures categorized on whether they analyze an input to the care process or an output of the care process and can include:</a:t>
            </a:r>
          </a:p>
          <a:p>
            <a:pPr marL="1200150" lvl="2" indent="-285750">
              <a:buFont typeface="Arial" panose="020B0604020202020204" pitchFamily="34" charset="0"/>
              <a:buChar char="•"/>
            </a:pPr>
            <a:r>
              <a:rPr lang="en-US" sz="1900" dirty="0"/>
              <a:t>Resource allocation measures</a:t>
            </a:r>
          </a:p>
          <a:p>
            <a:pPr marL="1200150" lvl="2" indent="-285750">
              <a:buFont typeface="Arial" panose="020B0604020202020204" pitchFamily="34" charset="0"/>
              <a:buChar char="•"/>
            </a:pPr>
            <a:r>
              <a:rPr lang="en-US" sz="1900" dirty="0"/>
              <a:t>Process measures-ability to comply/adhere to study outcome proposed guidelines</a:t>
            </a:r>
          </a:p>
          <a:p>
            <a:pPr marL="1200150" lvl="2" indent="-285750">
              <a:buFont typeface="Arial" panose="020B0604020202020204" pitchFamily="34" charset="0"/>
              <a:buChar char="•"/>
            </a:pPr>
            <a:r>
              <a:rPr lang="en-US" sz="1900" dirty="0"/>
              <a:t>Outcome measures- impact on healthcare quality, cost-effectiveness, and patient satisfaction (</a:t>
            </a:r>
            <a:r>
              <a:rPr lang="en-US" sz="1900" b="1" dirty="0"/>
              <a:t>=value-based care</a:t>
            </a:r>
            <a:r>
              <a:rPr lang="en-US" sz="1900" dirty="0"/>
              <a:t>)</a:t>
            </a:r>
          </a:p>
        </p:txBody>
      </p:sp>
      <p:sp>
        <p:nvSpPr>
          <p:cNvPr id="6" name="Text Placeholder 5"/>
          <p:cNvSpPr>
            <a:spLocks noGrp="1"/>
          </p:cNvSpPr>
          <p:nvPr>
            <p:ph type="body" sz="quarter" idx="12"/>
          </p:nvPr>
        </p:nvSpPr>
        <p:spPr/>
        <p:txBody>
          <a:bodyPr/>
          <a:lstStyle/>
          <a:p>
            <a:r>
              <a:rPr lang="en-US" sz="2800" dirty="0"/>
              <a:t>Leveraging clinical data analytics for the value-based care transition</a:t>
            </a:r>
          </a:p>
        </p:txBody>
      </p:sp>
    </p:spTree>
    <p:extLst>
      <p:ext uri="{BB962C8B-B14F-4D97-AF65-F5344CB8AC3E}">
        <p14:creationId xmlns:p14="http://schemas.microsoft.com/office/powerpoint/2010/main" val="38536476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sz="3200" dirty="0"/>
              <a:t>Vector/Effector: T-VEC (</a:t>
            </a:r>
            <a:r>
              <a:rPr lang="en-US" sz="3200" dirty="0" err="1">
                <a:solidFill>
                  <a:srgbClr val="FF0000"/>
                </a:solidFill>
              </a:rPr>
              <a:t>t</a:t>
            </a:r>
            <a:r>
              <a:rPr lang="en-US" sz="3200" dirty="0" err="1"/>
              <a:t>alimogene</a:t>
            </a:r>
            <a:r>
              <a:rPr lang="en-US" sz="3200" dirty="0"/>
              <a:t> </a:t>
            </a:r>
            <a:r>
              <a:rPr lang="en-US" sz="3200" dirty="0" err="1"/>
              <a:t>laherparep</a:t>
            </a:r>
            <a:r>
              <a:rPr lang="en-US" sz="3200" dirty="0" err="1">
                <a:solidFill>
                  <a:srgbClr val="FF0000"/>
                </a:solidFill>
              </a:rPr>
              <a:t>vec</a:t>
            </a:r>
            <a:r>
              <a:rPr lang="en-US" sz="3200" dirty="0"/>
              <a:t>)</a:t>
            </a:r>
          </a:p>
        </p:txBody>
      </p:sp>
      <p:grpSp>
        <p:nvGrpSpPr>
          <p:cNvPr id="5" name="Group 4"/>
          <p:cNvGrpSpPr>
            <a:grpSpLocks/>
          </p:cNvGrpSpPr>
          <p:nvPr/>
        </p:nvGrpSpPr>
        <p:grpSpPr bwMode="auto">
          <a:xfrm>
            <a:off x="1961844" y="1225393"/>
            <a:ext cx="8974590" cy="1967284"/>
            <a:chOff x="384" y="528"/>
            <a:chExt cx="4944" cy="1632"/>
          </a:xfrm>
        </p:grpSpPr>
        <p:grpSp>
          <p:nvGrpSpPr>
            <p:cNvPr id="6" name="Group 5"/>
            <p:cNvGrpSpPr>
              <a:grpSpLocks/>
            </p:cNvGrpSpPr>
            <p:nvPr/>
          </p:nvGrpSpPr>
          <p:grpSpPr bwMode="auto">
            <a:xfrm>
              <a:off x="480" y="576"/>
              <a:ext cx="3936" cy="1584"/>
              <a:chOff x="480" y="912"/>
              <a:chExt cx="2160" cy="1097"/>
            </a:xfrm>
          </p:grpSpPr>
          <p:pic>
            <p:nvPicPr>
              <p:cNvPr id="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912"/>
                <a:ext cx="2112" cy="10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1008"/>
                <a:ext cx="1968" cy="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AutoShape 8"/>
              <p:cNvSpPr>
                <a:spLocks noChangeArrowheads="1"/>
              </p:cNvSpPr>
              <p:nvPr/>
            </p:nvSpPr>
            <p:spPr bwMode="auto">
              <a:xfrm>
                <a:off x="2544" y="1056"/>
                <a:ext cx="96" cy="384"/>
              </a:xfrm>
              <a:prstGeom prst="curvedLeftArrow">
                <a:avLst>
                  <a:gd name="adj1" fmla="val 80000"/>
                  <a:gd name="adj2" fmla="val 160000"/>
                  <a:gd name="adj3" fmla="val 33333"/>
                </a:avLst>
              </a:prstGeom>
              <a:solidFill>
                <a:srgbClr val="CCFF33"/>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w Cen MT"/>
                </a:endParaRPr>
              </a:p>
            </p:txBody>
          </p:sp>
          <p:sp>
            <p:nvSpPr>
              <p:cNvPr id="13" name="AutoShape 9"/>
              <p:cNvSpPr>
                <a:spLocks noChangeArrowheads="1"/>
              </p:cNvSpPr>
              <p:nvPr/>
            </p:nvSpPr>
            <p:spPr bwMode="auto">
              <a:xfrm>
                <a:off x="2544" y="1440"/>
                <a:ext cx="96" cy="384"/>
              </a:xfrm>
              <a:prstGeom prst="curvedLeftArrow">
                <a:avLst>
                  <a:gd name="adj1" fmla="val 80000"/>
                  <a:gd name="adj2" fmla="val 160000"/>
                  <a:gd name="adj3" fmla="val 33333"/>
                </a:avLst>
              </a:prstGeom>
              <a:solidFill>
                <a:srgbClr val="CCFF33"/>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w Cen MT"/>
                </a:endParaRPr>
              </a:p>
            </p:txBody>
          </p:sp>
        </p:grpSp>
        <p:sp>
          <p:nvSpPr>
            <p:cNvPr id="7" name="Text Box 10"/>
            <p:cNvSpPr txBox="1">
              <a:spLocks noChangeArrowheads="1"/>
            </p:cNvSpPr>
            <p:nvPr/>
          </p:nvSpPr>
          <p:spPr bwMode="auto">
            <a:xfrm>
              <a:off x="4464" y="960"/>
              <a:ext cx="864" cy="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Arial" charset="0"/>
                  <a:ea typeface="ＭＳ Ｐゴシック" charset="0"/>
                  <a:cs typeface="ＭＳ Ｐゴシック" charset="0"/>
                </a:defRPr>
              </a:lvl1pPr>
              <a:lvl2pPr marL="742950" indent="-285750" eaLnBrk="0" hangingPunct="0">
                <a:defRPr sz="2000" baseline="-25000">
                  <a:solidFill>
                    <a:schemeClr val="tx1"/>
                  </a:solidFill>
                  <a:latin typeface="Arial" charset="0"/>
                  <a:ea typeface="ＭＳ Ｐゴシック" charset="0"/>
                </a:defRPr>
              </a:lvl2pPr>
              <a:lvl3pPr marL="1143000" indent="-228600" eaLnBrk="0" hangingPunct="0">
                <a:defRPr sz="2000" baseline="-25000">
                  <a:solidFill>
                    <a:schemeClr val="tx1"/>
                  </a:solidFill>
                  <a:latin typeface="Arial" charset="0"/>
                  <a:ea typeface="ＭＳ Ｐゴシック" charset="0"/>
                </a:defRPr>
              </a:lvl3pPr>
              <a:lvl4pPr marL="1600200" indent="-228600" eaLnBrk="0" hangingPunct="0">
                <a:defRPr sz="2000" baseline="-25000">
                  <a:solidFill>
                    <a:schemeClr val="tx1"/>
                  </a:solidFill>
                  <a:latin typeface="Arial" charset="0"/>
                  <a:ea typeface="ＭＳ Ｐゴシック" charset="0"/>
                </a:defRPr>
              </a:lvl4pPr>
              <a:lvl5pPr marL="2057400" indent="-228600" eaLnBrk="0" hangingPunct="0">
                <a:defRPr sz="2000" baseline="-25000">
                  <a:solidFill>
                    <a:schemeClr val="tx1"/>
                  </a:solidFill>
                  <a:latin typeface="Arial" charset="0"/>
                  <a:ea typeface="ＭＳ Ｐゴシック" charset="0"/>
                </a:defRPr>
              </a:lvl5pPr>
              <a:lvl6pPr marL="2514600" indent="-228600" eaLnBrk="0" fontAlgn="base" hangingPunct="0">
                <a:spcBef>
                  <a:spcPct val="0"/>
                </a:spcBef>
                <a:spcAft>
                  <a:spcPct val="0"/>
                </a:spcAft>
                <a:defRPr sz="2000" baseline="-25000">
                  <a:solidFill>
                    <a:schemeClr val="tx1"/>
                  </a:solidFill>
                  <a:latin typeface="Arial" charset="0"/>
                  <a:ea typeface="ＭＳ Ｐゴシック" charset="0"/>
                </a:defRPr>
              </a:lvl6pPr>
              <a:lvl7pPr marL="2971800" indent="-228600" eaLnBrk="0" fontAlgn="base" hangingPunct="0">
                <a:spcBef>
                  <a:spcPct val="0"/>
                </a:spcBef>
                <a:spcAft>
                  <a:spcPct val="0"/>
                </a:spcAft>
                <a:defRPr sz="2000" baseline="-25000">
                  <a:solidFill>
                    <a:schemeClr val="tx1"/>
                  </a:solidFill>
                  <a:latin typeface="Arial" charset="0"/>
                  <a:ea typeface="ＭＳ Ｐゴシック" charset="0"/>
                </a:defRPr>
              </a:lvl7pPr>
              <a:lvl8pPr marL="3429000" indent="-228600" eaLnBrk="0" fontAlgn="base" hangingPunct="0">
                <a:spcBef>
                  <a:spcPct val="0"/>
                </a:spcBef>
                <a:spcAft>
                  <a:spcPct val="0"/>
                </a:spcAft>
                <a:defRPr sz="2000" baseline="-25000">
                  <a:solidFill>
                    <a:schemeClr val="tx1"/>
                  </a:solidFill>
                  <a:latin typeface="Arial" charset="0"/>
                  <a:ea typeface="ＭＳ Ｐゴシック" charset="0"/>
                </a:defRPr>
              </a:lvl8pPr>
              <a:lvl9pPr marL="3886200" indent="-228600" eaLnBrk="0" fontAlgn="base" hangingPunct="0">
                <a:spcBef>
                  <a:spcPct val="0"/>
                </a:spcBef>
                <a:spcAft>
                  <a:spcPct val="0"/>
                </a:spcAft>
                <a:defRPr sz="2000" baseline="-25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latin typeface="Arial" charset="0"/>
                  <a:ea typeface="ＭＳ Ｐゴシック" charset="0"/>
                </a:rPr>
                <a:t>ICP34.5 and ICP47 deletion</a:t>
              </a:r>
            </a:p>
          </p:txBody>
        </p:sp>
        <p:sp>
          <p:nvSpPr>
            <p:cNvPr id="8" name="Text Box 11"/>
            <p:cNvSpPr txBox="1">
              <a:spLocks noChangeArrowheads="1"/>
            </p:cNvSpPr>
            <p:nvPr/>
          </p:nvSpPr>
          <p:spPr bwMode="auto">
            <a:xfrm>
              <a:off x="4464" y="1392"/>
              <a:ext cx="864"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Arial" charset="0"/>
                  <a:ea typeface="ＭＳ Ｐゴシック" charset="0"/>
                  <a:cs typeface="ＭＳ Ｐゴシック" charset="0"/>
                </a:defRPr>
              </a:lvl1pPr>
              <a:lvl2pPr marL="742950" indent="-285750" eaLnBrk="0" hangingPunct="0">
                <a:defRPr sz="2000" baseline="-25000">
                  <a:solidFill>
                    <a:schemeClr val="tx1"/>
                  </a:solidFill>
                  <a:latin typeface="Arial" charset="0"/>
                  <a:ea typeface="ＭＳ Ｐゴシック" charset="0"/>
                </a:defRPr>
              </a:lvl2pPr>
              <a:lvl3pPr marL="1143000" indent="-228600" eaLnBrk="0" hangingPunct="0">
                <a:defRPr sz="2000" baseline="-25000">
                  <a:solidFill>
                    <a:schemeClr val="tx1"/>
                  </a:solidFill>
                  <a:latin typeface="Arial" charset="0"/>
                  <a:ea typeface="ＭＳ Ｐゴシック" charset="0"/>
                </a:defRPr>
              </a:lvl3pPr>
              <a:lvl4pPr marL="1600200" indent="-228600" eaLnBrk="0" hangingPunct="0">
                <a:defRPr sz="2000" baseline="-25000">
                  <a:solidFill>
                    <a:schemeClr val="tx1"/>
                  </a:solidFill>
                  <a:latin typeface="Arial" charset="0"/>
                  <a:ea typeface="ＭＳ Ｐゴシック" charset="0"/>
                </a:defRPr>
              </a:lvl4pPr>
              <a:lvl5pPr marL="2057400" indent="-228600" eaLnBrk="0" hangingPunct="0">
                <a:defRPr sz="2000" baseline="-25000">
                  <a:solidFill>
                    <a:schemeClr val="tx1"/>
                  </a:solidFill>
                  <a:latin typeface="Arial" charset="0"/>
                  <a:ea typeface="ＭＳ Ｐゴシック" charset="0"/>
                </a:defRPr>
              </a:lvl5pPr>
              <a:lvl6pPr marL="2514600" indent="-228600" eaLnBrk="0" fontAlgn="base" hangingPunct="0">
                <a:spcBef>
                  <a:spcPct val="0"/>
                </a:spcBef>
                <a:spcAft>
                  <a:spcPct val="0"/>
                </a:spcAft>
                <a:defRPr sz="2000" baseline="-25000">
                  <a:solidFill>
                    <a:schemeClr val="tx1"/>
                  </a:solidFill>
                  <a:latin typeface="Arial" charset="0"/>
                  <a:ea typeface="ＭＳ Ｐゴシック" charset="0"/>
                </a:defRPr>
              </a:lvl6pPr>
              <a:lvl7pPr marL="2971800" indent="-228600" eaLnBrk="0" fontAlgn="base" hangingPunct="0">
                <a:spcBef>
                  <a:spcPct val="0"/>
                </a:spcBef>
                <a:spcAft>
                  <a:spcPct val="0"/>
                </a:spcAft>
                <a:defRPr sz="2000" baseline="-25000">
                  <a:solidFill>
                    <a:schemeClr val="tx1"/>
                  </a:solidFill>
                  <a:latin typeface="Arial" charset="0"/>
                  <a:ea typeface="ＭＳ Ｐゴシック" charset="0"/>
                </a:defRPr>
              </a:lvl7pPr>
              <a:lvl8pPr marL="3429000" indent="-228600" eaLnBrk="0" fontAlgn="base" hangingPunct="0">
                <a:spcBef>
                  <a:spcPct val="0"/>
                </a:spcBef>
                <a:spcAft>
                  <a:spcPct val="0"/>
                </a:spcAft>
                <a:defRPr sz="2000" baseline="-25000">
                  <a:solidFill>
                    <a:schemeClr val="tx1"/>
                  </a:solidFill>
                  <a:latin typeface="Arial" charset="0"/>
                  <a:ea typeface="ＭＳ Ｐゴシック" charset="0"/>
                </a:defRPr>
              </a:lvl8pPr>
              <a:lvl9pPr marL="3886200" indent="-228600" eaLnBrk="0" fontAlgn="base" hangingPunct="0">
                <a:spcBef>
                  <a:spcPct val="0"/>
                </a:spcBef>
                <a:spcAft>
                  <a:spcPct val="0"/>
                </a:spcAft>
                <a:defRPr sz="2000" baseline="-25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latin typeface="Arial" charset="0"/>
                  <a:ea typeface="ＭＳ Ｐゴシック" charset="0"/>
                </a:rPr>
                <a:t>GM-CSF insertion</a:t>
              </a:r>
            </a:p>
          </p:txBody>
        </p:sp>
        <p:sp>
          <p:nvSpPr>
            <p:cNvPr id="9" name="Rectangle 12"/>
            <p:cNvSpPr>
              <a:spLocks noChangeArrowheads="1"/>
            </p:cNvSpPr>
            <p:nvPr/>
          </p:nvSpPr>
          <p:spPr bwMode="auto">
            <a:xfrm>
              <a:off x="384" y="528"/>
              <a:ext cx="3792" cy="288"/>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w Cen MT"/>
              </a:endParaRPr>
            </a:p>
          </p:txBody>
        </p:sp>
      </p:grpSp>
      <p:sp>
        <p:nvSpPr>
          <p:cNvPr id="14" name="Text Box 13"/>
          <p:cNvSpPr txBox="1">
            <a:spLocks noChangeArrowheads="1"/>
          </p:cNvSpPr>
          <p:nvPr/>
        </p:nvSpPr>
        <p:spPr bwMode="auto">
          <a:xfrm>
            <a:off x="2123552" y="3524262"/>
            <a:ext cx="9245600" cy="289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baseline="-25000">
                <a:solidFill>
                  <a:schemeClr val="tx1"/>
                </a:solidFill>
                <a:latin typeface="Arial" charset="0"/>
                <a:ea typeface="ＭＳ Ｐゴシック" charset="0"/>
                <a:cs typeface="ＭＳ Ｐゴシック" charset="0"/>
              </a:defRPr>
            </a:lvl1pPr>
            <a:lvl2pPr marL="800100" indent="-342900" eaLnBrk="0" hangingPunct="0">
              <a:defRPr sz="2000" baseline="-25000">
                <a:solidFill>
                  <a:schemeClr val="tx1"/>
                </a:solidFill>
                <a:latin typeface="Arial" charset="0"/>
                <a:ea typeface="ＭＳ Ｐゴシック" charset="0"/>
              </a:defRPr>
            </a:lvl2pPr>
            <a:lvl3pPr marL="1143000" indent="-228600" eaLnBrk="0" hangingPunct="0">
              <a:defRPr sz="2000" baseline="-25000">
                <a:solidFill>
                  <a:schemeClr val="tx1"/>
                </a:solidFill>
                <a:latin typeface="Arial" charset="0"/>
                <a:ea typeface="ＭＳ Ｐゴシック" charset="0"/>
              </a:defRPr>
            </a:lvl3pPr>
            <a:lvl4pPr marL="1600200" indent="-228600" eaLnBrk="0" hangingPunct="0">
              <a:defRPr sz="2000" baseline="-25000">
                <a:solidFill>
                  <a:schemeClr val="tx1"/>
                </a:solidFill>
                <a:latin typeface="Arial" charset="0"/>
                <a:ea typeface="ＭＳ Ｐゴシック" charset="0"/>
              </a:defRPr>
            </a:lvl4pPr>
            <a:lvl5pPr marL="2057400" indent="-228600" eaLnBrk="0" hangingPunct="0">
              <a:defRPr sz="2000" baseline="-25000">
                <a:solidFill>
                  <a:schemeClr val="tx1"/>
                </a:solidFill>
                <a:latin typeface="Arial" charset="0"/>
                <a:ea typeface="ＭＳ Ｐゴシック" charset="0"/>
              </a:defRPr>
            </a:lvl5pPr>
            <a:lvl6pPr marL="2514600" indent="-228600" eaLnBrk="0" fontAlgn="base" hangingPunct="0">
              <a:spcBef>
                <a:spcPct val="0"/>
              </a:spcBef>
              <a:spcAft>
                <a:spcPct val="0"/>
              </a:spcAft>
              <a:defRPr sz="2000" baseline="-25000">
                <a:solidFill>
                  <a:schemeClr val="tx1"/>
                </a:solidFill>
                <a:latin typeface="Arial" charset="0"/>
                <a:ea typeface="ＭＳ Ｐゴシック" charset="0"/>
              </a:defRPr>
            </a:lvl6pPr>
            <a:lvl7pPr marL="2971800" indent="-228600" eaLnBrk="0" fontAlgn="base" hangingPunct="0">
              <a:spcBef>
                <a:spcPct val="0"/>
              </a:spcBef>
              <a:spcAft>
                <a:spcPct val="0"/>
              </a:spcAft>
              <a:defRPr sz="2000" baseline="-25000">
                <a:solidFill>
                  <a:schemeClr val="tx1"/>
                </a:solidFill>
                <a:latin typeface="Arial" charset="0"/>
                <a:ea typeface="ＭＳ Ｐゴシック" charset="0"/>
              </a:defRPr>
            </a:lvl7pPr>
            <a:lvl8pPr marL="3429000" indent="-228600" eaLnBrk="0" fontAlgn="base" hangingPunct="0">
              <a:spcBef>
                <a:spcPct val="0"/>
              </a:spcBef>
              <a:spcAft>
                <a:spcPct val="0"/>
              </a:spcAft>
              <a:defRPr sz="2000" baseline="-25000">
                <a:solidFill>
                  <a:schemeClr val="tx1"/>
                </a:solidFill>
                <a:latin typeface="Arial" charset="0"/>
                <a:ea typeface="ＭＳ Ｐゴシック" charset="0"/>
              </a:defRPr>
            </a:lvl8pPr>
            <a:lvl9pPr marL="3886200" indent="-228600" eaLnBrk="0" fontAlgn="base" hangingPunct="0">
              <a:spcBef>
                <a:spcPct val="0"/>
              </a:spcBef>
              <a:spcAft>
                <a:spcPct val="0"/>
              </a:spcAft>
              <a:defRPr sz="2000" baseline="-25000">
                <a:solidFill>
                  <a:schemeClr val="tx1"/>
                </a:solidFill>
                <a:latin typeface="Arial" charset="0"/>
                <a:ea typeface="ＭＳ Ｐゴシック" charset="0"/>
              </a:defRPr>
            </a:lvl9pPr>
          </a:lstStyle>
          <a:p>
            <a:pPr marL="342900" marR="0" lvl="0" indent="-342900" defTabSz="914400" eaLnBrk="1" fontAlgn="auto" latinLnBrk="0" hangingPunct="1">
              <a:lnSpc>
                <a:spcPct val="100000"/>
              </a:lnSpc>
              <a:spcBef>
                <a:spcPct val="50000"/>
              </a:spcBef>
              <a:spcAft>
                <a:spcPts val="0"/>
              </a:spcAft>
              <a:buClrTx/>
              <a:buSzTx/>
              <a:buFontTx/>
              <a:buNone/>
              <a:tabLst/>
              <a:defRPr/>
            </a:pPr>
            <a:r>
              <a:rPr kumimoji="0" lang="en-US" sz="1400" b="0" i="0" u="sng" strike="noStrike" kern="0" cap="none" spc="0" normalizeH="0" baseline="0" noProof="0" dirty="0">
                <a:ln>
                  <a:noFill/>
                </a:ln>
                <a:solidFill>
                  <a:prstClr val="black"/>
                </a:solidFill>
                <a:effectLst/>
                <a:uLnTx/>
                <a:uFillTx/>
                <a:latin typeface="Arial" charset="0"/>
                <a:ea typeface="ＭＳ Ｐゴシック" charset="0"/>
              </a:rPr>
              <a:t>Modes of Action</a:t>
            </a:r>
            <a:endParaRPr kumimoji="0" lang="en-US" sz="1400" b="0" i="0" u="none" strike="noStrike" kern="0" cap="none" spc="0" normalizeH="0" baseline="0" noProof="0" dirty="0">
              <a:ln>
                <a:noFill/>
              </a:ln>
              <a:solidFill>
                <a:prstClr val="black"/>
              </a:solidFill>
              <a:effectLst/>
              <a:uLnTx/>
              <a:uFillTx/>
              <a:latin typeface="Arial" charset="0"/>
              <a:ea typeface="ＭＳ Ｐゴシック" charset="0"/>
            </a:endParaRPr>
          </a:p>
          <a:p>
            <a:pPr marL="342900" marR="0" lvl="0" indent="-342900" defTabSz="914400" eaLnBrk="1" fontAlgn="auto" latinLnBrk="0" hangingPunct="1">
              <a:lnSpc>
                <a:spcPct val="100000"/>
              </a:lnSpc>
              <a:spcBef>
                <a:spcPct val="20000"/>
              </a:spcBef>
              <a:spcAft>
                <a:spcPts val="0"/>
              </a:spcAft>
              <a:buClrTx/>
              <a:buSzTx/>
              <a:buFontTx/>
              <a:buAutoNum type="arabicPeriod"/>
              <a:tabLst/>
              <a:defRPr/>
            </a:pPr>
            <a:r>
              <a:rPr kumimoji="0" lang="en-US" sz="1400" b="0" i="0" u="none" strike="noStrike" kern="0" cap="none" spc="0" normalizeH="0" baseline="0" noProof="0" dirty="0" err="1">
                <a:ln>
                  <a:noFill/>
                </a:ln>
                <a:solidFill>
                  <a:prstClr val="black"/>
                </a:solidFill>
                <a:effectLst/>
                <a:uLnTx/>
                <a:uFillTx/>
                <a:latin typeface="Arial" charset="0"/>
                <a:ea typeface="ＭＳ Ｐゴシック" charset="0"/>
              </a:rPr>
              <a:t>Oncolytic</a:t>
            </a:r>
            <a:r>
              <a:rPr kumimoji="0" lang="en-US" sz="1400" b="0" i="0" u="none" strike="noStrike" kern="0" cap="none" spc="0" normalizeH="0" baseline="0" noProof="0" dirty="0">
                <a:ln>
                  <a:noFill/>
                </a:ln>
                <a:solidFill>
                  <a:prstClr val="black"/>
                </a:solidFill>
                <a:effectLst/>
                <a:uLnTx/>
                <a:uFillTx/>
                <a:latin typeface="Arial" charset="0"/>
                <a:ea typeface="ＭＳ Ｐゴシック" charset="0"/>
              </a:rPr>
              <a:t> (tumor specific)</a:t>
            </a:r>
          </a:p>
          <a:p>
            <a:pPr marL="800100" marR="0" lvl="1" indent="-342900" defTabSz="914400" eaLnBrk="1" fontAlgn="auto" latinLnBrk="0" hangingPunct="1">
              <a:lnSpc>
                <a:spcPct val="100000"/>
              </a:lnSpc>
              <a:spcBef>
                <a:spcPct val="20000"/>
              </a:spcBef>
              <a:spcAft>
                <a:spcPts val="0"/>
              </a:spcAft>
              <a:buClrTx/>
              <a:buSzTx/>
              <a:buFontTx/>
              <a:buAutoNum type="alphaLcPeriod"/>
              <a:tabLst/>
              <a:defRPr/>
            </a:pPr>
            <a:r>
              <a:rPr kumimoji="0" lang="en-US" sz="1400" b="0" i="0" u="none" strike="noStrike" kern="0" cap="none" spc="0" normalizeH="0" baseline="0" noProof="0" dirty="0">
                <a:ln>
                  <a:noFill/>
                </a:ln>
                <a:solidFill>
                  <a:prstClr val="black"/>
                </a:solidFill>
                <a:effectLst/>
                <a:uLnTx/>
                <a:uFillTx/>
                <a:latin typeface="Arial" charset="0"/>
                <a:ea typeface="ＭＳ Ｐゴシック" charset="0"/>
              </a:rPr>
              <a:t>-ICP34.5 (decreased normal tissue virulence)</a:t>
            </a:r>
          </a:p>
          <a:p>
            <a:pPr marL="800100" marR="0" lvl="1" indent="-342900" defTabSz="914400" eaLnBrk="1" fontAlgn="auto" latinLnBrk="0" hangingPunct="1">
              <a:lnSpc>
                <a:spcPct val="100000"/>
              </a:lnSpc>
              <a:spcBef>
                <a:spcPct val="20000"/>
              </a:spcBef>
              <a:spcAft>
                <a:spcPts val="0"/>
              </a:spcAft>
              <a:buClrTx/>
              <a:buSzTx/>
              <a:buFontTx/>
              <a:buAutoNum type="alphaLcPeriod"/>
              <a:tabLst/>
              <a:defRPr/>
            </a:pPr>
            <a:r>
              <a:rPr kumimoji="0" lang="en-US" sz="1400" b="0" i="0" u="none" strike="noStrike" kern="0" cap="none" spc="0" normalizeH="0" baseline="0" noProof="0" dirty="0">
                <a:ln>
                  <a:noFill/>
                </a:ln>
                <a:solidFill>
                  <a:prstClr val="black"/>
                </a:solidFill>
                <a:effectLst/>
                <a:uLnTx/>
                <a:uFillTx/>
                <a:latin typeface="Arial" charset="0"/>
                <a:ea typeface="ＭＳ Ｐゴシック" charset="0"/>
                <a:sym typeface="SymbolPS" charset="0"/>
              </a:rPr>
              <a:t>US11 (enhanced </a:t>
            </a:r>
            <a:r>
              <a:rPr kumimoji="0" lang="en-US" sz="1400" b="0" i="0" u="none" strike="noStrike" kern="0" cap="none" spc="0" normalizeH="0" baseline="0" noProof="0" dirty="0" err="1">
                <a:ln>
                  <a:noFill/>
                </a:ln>
                <a:solidFill>
                  <a:prstClr val="black"/>
                </a:solidFill>
                <a:effectLst/>
                <a:uLnTx/>
                <a:uFillTx/>
                <a:latin typeface="Arial" charset="0"/>
                <a:ea typeface="ＭＳ Ｐゴシック" charset="0"/>
                <a:sym typeface="SymbolPS" charset="0"/>
              </a:rPr>
              <a:t>oncolytic</a:t>
            </a:r>
            <a:r>
              <a:rPr kumimoji="0" lang="en-US" sz="1400" b="0" i="0" u="none" strike="noStrike" kern="0" cap="none" spc="0" normalizeH="0" baseline="0" noProof="0" dirty="0">
                <a:ln>
                  <a:noFill/>
                </a:ln>
                <a:solidFill>
                  <a:prstClr val="black"/>
                </a:solidFill>
                <a:effectLst/>
                <a:uLnTx/>
                <a:uFillTx/>
                <a:latin typeface="Arial" charset="0"/>
                <a:ea typeface="ＭＳ Ｐゴシック" charset="0"/>
                <a:sym typeface="SymbolPS" charset="0"/>
              </a:rPr>
              <a:t> cytotoxicity)</a:t>
            </a:r>
          </a:p>
          <a:p>
            <a:pPr marL="342900" marR="0" lvl="0" indent="-342900" defTabSz="914400" eaLnBrk="1" fontAlgn="auto" latinLnBrk="0" hangingPunct="1">
              <a:lnSpc>
                <a:spcPct val="100000"/>
              </a:lnSpc>
              <a:spcBef>
                <a:spcPct val="20000"/>
              </a:spcBef>
              <a:spcAft>
                <a:spcPts val="0"/>
              </a:spcAft>
              <a:buClrTx/>
              <a:buSzTx/>
              <a:buFontTx/>
              <a:buAutoNum type="arabicPeriod"/>
              <a:tabLst/>
              <a:defRPr/>
            </a:pPr>
            <a:r>
              <a:rPr kumimoji="0" lang="en-US" sz="1400" b="0" i="0" u="none" strike="noStrike" kern="0" cap="none" spc="0" normalizeH="0" baseline="0" noProof="0" dirty="0">
                <a:ln>
                  <a:noFill/>
                </a:ln>
                <a:solidFill>
                  <a:prstClr val="black"/>
                </a:solidFill>
                <a:effectLst/>
                <a:uLnTx/>
                <a:uFillTx/>
                <a:latin typeface="Arial" charset="0"/>
                <a:ea typeface="ＭＳ Ｐゴシック" charset="0"/>
              </a:rPr>
              <a:t>Immunogenic</a:t>
            </a:r>
          </a:p>
          <a:p>
            <a:pPr marL="800100" marR="0" lvl="1" indent="-342900" defTabSz="914400" eaLnBrk="1" fontAlgn="auto" latinLnBrk="0" hangingPunct="1">
              <a:lnSpc>
                <a:spcPct val="100000"/>
              </a:lnSpc>
              <a:spcBef>
                <a:spcPct val="20000"/>
              </a:spcBef>
              <a:spcAft>
                <a:spcPts val="0"/>
              </a:spcAft>
              <a:buClrTx/>
              <a:buSzTx/>
              <a:buFontTx/>
              <a:buAutoNum type="alphaLcPeriod"/>
              <a:tabLst/>
              <a:defRPr/>
            </a:pPr>
            <a:r>
              <a:rPr kumimoji="0" lang="en-US" sz="1400" b="0" i="0" u="none" strike="noStrike" kern="0" cap="none" spc="0" normalizeH="0" baseline="0" noProof="0" dirty="0">
                <a:ln>
                  <a:noFill/>
                </a:ln>
                <a:solidFill>
                  <a:prstClr val="black"/>
                </a:solidFill>
                <a:effectLst/>
                <a:uLnTx/>
                <a:uFillTx/>
                <a:latin typeface="Arial" charset="0"/>
                <a:ea typeface="ＭＳ Ｐゴシック" charset="0"/>
              </a:rPr>
              <a:t>-ICP47 (enhanced antigen presentation)</a:t>
            </a:r>
          </a:p>
          <a:p>
            <a:pPr marL="800100" marR="0" lvl="1" indent="-342900" defTabSz="914400" eaLnBrk="1" fontAlgn="auto" latinLnBrk="0" hangingPunct="1">
              <a:lnSpc>
                <a:spcPct val="100000"/>
              </a:lnSpc>
              <a:spcBef>
                <a:spcPct val="20000"/>
              </a:spcBef>
              <a:spcAft>
                <a:spcPts val="0"/>
              </a:spcAft>
              <a:buClrTx/>
              <a:buSzTx/>
              <a:buFontTx/>
              <a:buAutoNum type="alphaLcPeriod"/>
              <a:tabLst/>
              <a:defRPr/>
            </a:pPr>
            <a:r>
              <a:rPr kumimoji="0" lang="en-US" sz="1400" b="0" i="0" u="none" strike="noStrike" kern="0" cap="none" spc="0" normalizeH="0" baseline="0" noProof="0" dirty="0">
                <a:ln>
                  <a:noFill/>
                </a:ln>
                <a:solidFill>
                  <a:prstClr val="black"/>
                </a:solidFill>
                <a:effectLst/>
                <a:uLnTx/>
                <a:uFillTx/>
                <a:latin typeface="Arial" charset="0"/>
                <a:ea typeface="ＭＳ Ｐゴシック" charset="0"/>
              </a:rPr>
              <a:t>+</a:t>
            </a:r>
            <a:r>
              <a:rPr kumimoji="0" lang="en-US" sz="1400" b="0" i="0" u="none" strike="noStrike" kern="0" cap="none" spc="0" normalizeH="0" baseline="0" noProof="0" dirty="0" err="1">
                <a:ln>
                  <a:noFill/>
                </a:ln>
                <a:solidFill>
                  <a:prstClr val="black"/>
                </a:solidFill>
                <a:effectLst/>
                <a:uLnTx/>
                <a:uFillTx/>
                <a:latin typeface="Arial" charset="0"/>
                <a:ea typeface="ＭＳ Ｐゴシック" charset="0"/>
              </a:rPr>
              <a:t>hGM</a:t>
            </a:r>
            <a:r>
              <a:rPr kumimoji="0" lang="en-US" sz="1400" b="0" i="0" u="none" strike="noStrike" kern="0" cap="none" spc="0" normalizeH="0" baseline="0" noProof="0" dirty="0">
                <a:ln>
                  <a:noFill/>
                </a:ln>
                <a:solidFill>
                  <a:prstClr val="black"/>
                </a:solidFill>
                <a:effectLst/>
                <a:uLnTx/>
                <a:uFillTx/>
                <a:latin typeface="Arial" charset="0"/>
                <a:ea typeface="ＭＳ Ｐゴシック" charset="0"/>
              </a:rPr>
              <a:t>-CSF (induction, differentiation &amp; proliferation of DC precursors)</a:t>
            </a:r>
          </a:p>
          <a:p>
            <a:pPr marL="342900" marR="0" lvl="0" indent="-342900" defTabSz="914400" eaLnBrk="1" fontAlgn="auto" latinLnBrk="0" hangingPunct="1">
              <a:lnSpc>
                <a:spcPct val="100000"/>
              </a:lnSpc>
              <a:spcBef>
                <a:spcPct val="20000"/>
              </a:spcBef>
              <a:spcAft>
                <a:spcPts val="0"/>
              </a:spcAft>
              <a:buClrTx/>
              <a:buSzTx/>
              <a:buFontTx/>
              <a:buAutoNum type="arabicPeriod"/>
              <a:tabLst/>
              <a:defRPr/>
            </a:pPr>
            <a:r>
              <a:rPr kumimoji="0" lang="en-US" sz="1400" b="1" i="0" u="none" strike="noStrike" kern="0" cap="none" spc="0" normalizeH="0" baseline="0" noProof="0" dirty="0">
                <a:ln>
                  <a:noFill/>
                </a:ln>
                <a:solidFill>
                  <a:prstClr val="black"/>
                </a:solidFill>
                <a:effectLst/>
                <a:uLnTx/>
                <a:uFillTx/>
                <a:latin typeface="Arial" charset="0"/>
                <a:ea typeface="ＭＳ Ｐゴシック" charset="0"/>
              </a:rPr>
              <a:t>Safety and efficacy</a:t>
            </a:r>
          </a:p>
          <a:p>
            <a:pPr marL="800100" marR="0" lvl="1" indent="-342900" defTabSz="914400" eaLnBrk="1" fontAlgn="auto" latinLnBrk="0" hangingPunct="1">
              <a:lnSpc>
                <a:spcPct val="100000"/>
              </a:lnSpc>
              <a:spcBef>
                <a:spcPct val="20000"/>
              </a:spcBef>
              <a:spcAft>
                <a:spcPts val="0"/>
              </a:spcAft>
              <a:buClrTx/>
              <a:buSzTx/>
              <a:buFontTx/>
              <a:buAutoNum type="alphaLcPeriod"/>
              <a:tabLst/>
              <a:defRPr/>
            </a:pPr>
            <a:r>
              <a:rPr kumimoji="0" lang="en-US" sz="1400" b="1" i="0" u="none" strike="noStrike" kern="0" cap="none" spc="0" normalizeH="0" baseline="0" noProof="0" dirty="0">
                <a:ln>
                  <a:noFill/>
                </a:ln>
                <a:solidFill>
                  <a:prstClr val="black"/>
                </a:solidFill>
                <a:effectLst/>
                <a:uLnTx/>
                <a:uFillTx/>
                <a:latin typeface="Arial" charset="0"/>
                <a:ea typeface="ＭＳ Ｐゴシック" charset="0"/>
              </a:rPr>
              <a:t>Thymidine kinase gene intact (acyclovir/</a:t>
            </a:r>
            <a:r>
              <a:rPr kumimoji="0" lang="en-US" sz="1400" b="1" i="0" u="none" strike="noStrike" kern="0" cap="none" spc="0" normalizeH="0" baseline="0" noProof="0" dirty="0" err="1">
                <a:ln>
                  <a:noFill/>
                </a:ln>
                <a:solidFill>
                  <a:prstClr val="black"/>
                </a:solidFill>
                <a:effectLst/>
                <a:uLnTx/>
                <a:uFillTx/>
                <a:latin typeface="Arial" charset="0"/>
                <a:ea typeface="ＭＳ Ｐゴシック" charset="0"/>
              </a:rPr>
              <a:t>gancyclovir</a:t>
            </a:r>
            <a:r>
              <a:rPr kumimoji="0" lang="en-US" sz="1400" b="1" i="0" u="none" strike="noStrike" kern="0" cap="none" spc="0" normalizeH="0" baseline="0" noProof="0" dirty="0">
                <a:ln>
                  <a:noFill/>
                </a:ln>
                <a:solidFill>
                  <a:prstClr val="black"/>
                </a:solidFill>
                <a:effectLst/>
                <a:uLnTx/>
                <a:uFillTx/>
                <a:latin typeface="Arial" charset="0"/>
                <a:ea typeface="ＭＳ Ｐゴシック" charset="0"/>
              </a:rPr>
              <a:t> sensitive)</a:t>
            </a:r>
          </a:p>
          <a:p>
            <a:pPr marL="800100" marR="0" lvl="1" indent="-342900" defTabSz="914400" eaLnBrk="1" fontAlgn="auto" latinLnBrk="0" hangingPunct="1">
              <a:lnSpc>
                <a:spcPct val="100000"/>
              </a:lnSpc>
              <a:spcBef>
                <a:spcPct val="20000"/>
              </a:spcBef>
              <a:spcAft>
                <a:spcPts val="0"/>
              </a:spcAft>
              <a:buClrTx/>
              <a:buSzTx/>
              <a:buFontTx/>
              <a:buAutoNum type="alphaLcPeriod"/>
              <a:tabLst/>
              <a:defRPr/>
            </a:pPr>
            <a:r>
              <a:rPr kumimoji="0" lang="en-US" sz="1400" b="1" i="0" u="none" strike="noStrike" kern="0" cap="none" spc="0" normalizeH="0" baseline="0" noProof="0" dirty="0">
                <a:ln>
                  <a:noFill/>
                </a:ln>
                <a:solidFill>
                  <a:prstClr val="black"/>
                </a:solidFill>
                <a:effectLst/>
                <a:uLnTx/>
                <a:uFillTx/>
                <a:latin typeface="Arial" charset="0"/>
                <a:ea typeface="ＭＳ Ｐゴシック" charset="0"/>
              </a:rPr>
              <a:t>*Lack of effect of pre-existing anti-HSV immunity</a:t>
            </a:r>
          </a:p>
          <a:p>
            <a:pPr marL="800100" marR="0" lvl="1" indent="-342900" defTabSz="914400" eaLnBrk="1" fontAlgn="auto" latinLnBrk="0" hangingPunct="1">
              <a:lnSpc>
                <a:spcPct val="100000"/>
              </a:lnSpc>
              <a:spcBef>
                <a:spcPct val="20000"/>
              </a:spcBef>
              <a:spcAft>
                <a:spcPts val="0"/>
              </a:spcAft>
              <a:buClrTx/>
              <a:buSzTx/>
              <a:buFontTx/>
              <a:buAutoNum type="alphaLcPeriod"/>
              <a:tabLst/>
              <a:defRPr/>
            </a:pPr>
            <a:endParaRPr kumimoji="0" lang="en-US" sz="1400" b="1" i="0" u="none" strike="noStrike" kern="0" cap="none" spc="0" normalizeH="0" baseline="0" noProof="0" dirty="0">
              <a:ln>
                <a:noFill/>
              </a:ln>
              <a:solidFill>
                <a:prstClr val="black"/>
              </a:solidFill>
              <a:effectLst/>
              <a:uLnTx/>
              <a:uFillTx/>
              <a:latin typeface="Arial" charset="0"/>
              <a:ea typeface="ＭＳ Ｐゴシック" charset="0"/>
            </a:endParaRPr>
          </a:p>
        </p:txBody>
      </p:sp>
      <p:sp>
        <p:nvSpPr>
          <p:cNvPr id="15" name="Text Box 14"/>
          <p:cNvSpPr txBox="1">
            <a:spLocks noChangeArrowheads="1"/>
          </p:cNvSpPr>
          <p:nvPr/>
        </p:nvSpPr>
        <p:spPr bwMode="auto">
          <a:xfrm>
            <a:off x="3545952" y="1637775"/>
            <a:ext cx="20320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Arial" charset="0"/>
                <a:ea typeface="ＭＳ Ｐゴシック" charset="0"/>
                <a:cs typeface="ＭＳ Ｐゴシック" charset="0"/>
              </a:defRPr>
            </a:lvl1pPr>
            <a:lvl2pPr marL="742950" indent="-285750" eaLnBrk="0" hangingPunct="0">
              <a:defRPr sz="2000" baseline="-25000">
                <a:solidFill>
                  <a:schemeClr val="tx1"/>
                </a:solidFill>
                <a:latin typeface="Arial" charset="0"/>
                <a:ea typeface="ＭＳ Ｐゴシック" charset="0"/>
              </a:defRPr>
            </a:lvl2pPr>
            <a:lvl3pPr marL="1143000" indent="-228600" eaLnBrk="0" hangingPunct="0">
              <a:defRPr sz="2000" baseline="-25000">
                <a:solidFill>
                  <a:schemeClr val="tx1"/>
                </a:solidFill>
                <a:latin typeface="Arial" charset="0"/>
                <a:ea typeface="ＭＳ Ｐゴシック" charset="0"/>
              </a:defRPr>
            </a:lvl3pPr>
            <a:lvl4pPr marL="1600200" indent="-228600" eaLnBrk="0" hangingPunct="0">
              <a:defRPr sz="2000" baseline="-25000">
                <a:solidFill>
                  <a:schemeClr val="tx1"/>
                </a:solidFill>
                <a:latin typeface="Arial" charset="0"/>
                <a:ea typeface="ＭＳ Ｐゴシック" charset="0"/>
              </a:defRPr>
            </a:lvl4pPr>
            <a:lvl5pPr marL="2057400" indent="-228600" eaLnBrk="0" hangingPunct="0">
              <a:defRPr sz="2000" baseline="-25000">
                <a:solidFill>
                  <a:schemeClr val="tx1"/>
                </a:solidFill>
                <a:latin typeface="Arial" charset="0"/>
                <a:ea typeface="ＭＳ Ｐゴシック" charset="0"/>
              </a:defRPr>
            </a:lvl5pPr>
            <a:lvl6pPr marL="2514600" indent="-228600" eaLnBrk="0" fontAlgn="base" hangingPunct="0">
              <a:spcBef>
                <a:spcPct val="0"/>
              </a:spcBef>
              <a:spcAft>
                <a:spcPct val="0"/>
              </a:spcAft>
              <a:defRPr sz="2000" baseline="-25000">
                <a:solidFill>
                  <a:schemeClr val="tx1"/>
                </a:solidFill>
                <a:latin typeface="Arial" charset="0"/>
                <a:ea typeface="ＭＳ Ｐゴシック" charset="0"/>
              </a:defRPr>
            </a:lvl6pPr>
            <a:lvl7pPr marL="2971800" indent="-228600" eaLnBrk="0" fontAlgn="base" hangingPunct="0">
              <a:spcBef>
                <a:spcPct val="0"/>
              </a:spcBef>
              <a:spcAft>
                <a:spcPct val="0"/>
              </a:spcAft>
              <a:defRPr sz="2000" baseline="-25000">
                <a:solidFill>
                  <a:schemeClr val="tx1"/>
                </a:solidFill>
                <a:latin typeface="Arial" charset="0"/>
                <a:ea typeface="ＭＳ Ｐゴシック" charset="0"/>
              </a:defRPr>
            </a:lvl7pPr>
            <a:lvl8pPr marL="3429000" indent="-228600" eaLnBrk="0" fontAlgn="base" hangingPunct="0">
              <a:spcBef>
                <a:spcPct val="0"/>
              </a:spcBef>
              <a:spcAft>
                <a:spcPct val="0"/>
              </a:spcAft>
              <a:defRPr sz="2000" baseline="-25000">
                <a:solidFill>
                  <a:schemeClr val="tx1"/>
                </a:solidFill>
                <a:latin typeface="Arial" charset="0"/>
                <a:ea typeface="ＭＳ Ｐゴシック" charset="0"/>
              </a:defRPr>
            </a:lvl8pPr>
            <a:lvl9pPr marL="3886200" indent="-228600" eaLnBrk="0" fontAlgn="base" hangingPunct="0">
              <a:spcBef>
                <a:spcPct val="0"/>
              </a:spcBef>
              <a:spcAft>
                <a:spcPct val="0"/>
              </a:spcAft>
              <a:defRPr sz="2000" baseline="-25000">
                <a:solidFill>
                  <a:schemeClr val="tx1"/>
                </a:solidFill>
                <a:latin typeface="Arial" charset="0"/>
                <a:ea typeface="ＭＳ Ｐゴシック" charset="0"/>
              </a:defRPr>
            </a:lvl9pPr>
          </a:lstStyle>
          <a:p>
            <a:pPr eaLnBrk="1" hangingPunct="1">
              <a:spcBef>
                <a:spcPct val="50000"/>
              </a:spcBef>
            </a:pPr>
            <a:r>
              <a:rPr lang="en-US" sz="1200" b="1" u="sng" baseline="0" dirty="0">
                <a:solidFill>
                  <a:prstClr val="black"/>
                </a:solidFill>
                <a:latin typeface="Myriad Pro" charset="0"/>
              </a:rPr>
              <a:t>HSV-1 strain JS1</a:t>
            </a:r>
          </a:p>
        </p:txBody>
      </p:sp>
      <p:sp>
        <p:nvSpPr>
          <p:cNvPr id="16" name="Rectangle 15"/>
          <p:cNvSpPr/>
          <p:nvPr/>
        </p:nvSpPr>
        <p:spPr>
          <a:xfrm>
            <a:off x="1894743" y="1458410"/>
            <a:ext cx="8855257" cy="1712679"/>
          </a:xfrm>
          <a:prstGeom prst="rect">
            <a:avLst/>
          </a:prstGeom>
          <a:noFill/>
          <a:ln w="10000" cap="flat" cmpd="sng" algn="ctr">
            <a:solidFill>
              <a:sysClr val="windowText" lastClr="000000"/>
            </a:solidFill>
            <a:prstDash val="solid"/>
          </a:ln>
          <a:effectLst>
            <a:outerShdw blurRad="38100" dist="30000" dir="5400000" rotWithShape="0">
              <a:srgbClr val="000000">
                <a:alpha val="4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w Cen MT"/>
              <a:ea typeface="+mn-ea"/>
              <a:cs typeface="+mn-cs"/>
            </a:endParaRPr>
          </a:p>
        </p:txBody>
      </p:sp>
      <p:sp>
        <p:nvSpPr>
          <p:cNvPr id="17" name="Curved Right Arrow 16"/>
          <p:cNvSpPr/>
          <p:nvPr/>
        </p:nvSpPr>
        <p:spPr>
          <a:xfrm flipV="1">
            <a:off x="2383651" y="4411655"/>
            <a:ext cx="167467" cy="586187"/>
          </a:xfrm>
          <a:prstGeom prst="curvedRightArrow">
            <a:avLst/>
          </a:prstGeom>
          <a:solidFill>
            <a:srgbClr val="94B6D2"/>
          </a:solidFill>
          <a:ln w="10000" cap="flat" cmpd="sng" algn="ctr">
            <a:solidFill>
              <a:srgbClr val="000000"/>
            </a:solidFill>
            <a:prstDash val="solid"/>
          </a:ln>
          <a:effectLst>
            <a:outerShdw blurRad="38100" dist="30000" dir="5400000" rotWithShape="0">
              <a:srgbClr val="000000">
                <a:alpha val="4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10701811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sz="3500" dirty="0"/>
              <a:t>Rationale: Local     Systemic mechanism of action T-VEC</a:t>
            </a:r>
          </a:p>
        </p:txBody>
      </p:sp>
      <p:sp>
        <p:nvSpPr>
          <p:cNvPr id="4" name="Curved Up Arrow 3"/>
          <p:cNvSpPr/>
          <p:nvPr/>
        </p:nvSpPr>
        <p:spPr>
          <a:xfrm>
            <a:off x="4223981" y="983128"/>
            <a:ext cx="764775" cy="314055"/>
          </a:xfrm>
          <a:prstGeom prst="curvedUp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Curved Up Arrow 4"/>
          <p:cNvSpPr/>
          <p:nvPr/>
        </p:nvSpPr>
        <p:spPr>
          <a:xfrm flipH="1" flipV="1">
            <a:off x="4196686" y="232127"/>
            <a:ext cx="725976" cy="316235"/>
          </a:xfrm>
          <a:prstGeom prst="curvedUp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2"/>
          <a:stretch>
            <a:fillRect/>
          </a:stretch>
        </p:blipFill>
        <p:spPr>
          <a:xfrm>
            <a:off x="3176445" y="1338124"/>
            <a:ext cx="6738368" cy="5197145"/>
          </a:xfrm>
          <a:prstGeom prst="rect">
            <a:avLst/>
          </a:prstGeom>
        </p:spPr>
      </p:pic>
    </p:spTree>
    <p:extLst>
      <p:ext uri="{BB962C8B-B14F-4D97-AF65-F5344CB8AC3E}">
        <p14:creationId xmlns:p14="http://schemas.microsoft.com/office/powerpoint/2010/main" val="17751597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53"/>
          </p:nvPr>
        </p:nvSpPr>
        <p:spPr/>
        <p:txBody>
          <a:bodyPr/>
          <a:lstStyle/>
          <a:p>
            <a:r>
              <a:rPr lang="en-US" sz="1800" dirty="0"/>
              <a:t>Open-label evaluation of </a:t>
            </a:r>
            <a:r>
              <a:rPr lang="en-US" sz="1800" dirty="0" err="1"/>
              <a:t>OncoVEX</a:t>
            </a:r>
            <a:r>
              <a:rPr lang="en-US" sz="1800" baseline="30000" dirty="0" err="1"/>
              <a:t>GM</a:t>
            </a:r>
            <a:r>
              <a:rPr lang="en-US" sz="1800" baseline="30000" dirty="0"/>
              <a:t>-CSF</a:t>
            </a:r>
            <a:r>
              <a:rPr lang="en-US" sz="1800" dirty="0"/>
              <a:t> alone in up to 50 evaluable patients with </a:t>
            </a:r>
            <a:r>
              <a:rPr lang="en-US" sz="1800" dirty="0" err="1"/>
              <a:t>unresectable</a:t>
            </a:r>
            <a:r>
              <a:rPr lang="en-US" sz="1800" dirty="0"/>
              <a:t> stage </a:t>
            </a:r>
            <a:r>
              <a:rPr lang="en-US" sz="1800" dirty="0" err="1"/>
              <a:t>IIIc</a:t>
            </a:r>
            <a:r>
              <a:rPr lang="en-US" sz="1800" dirty="0"/>
              <a:t> or stage IV melanoma</a:t>
            </a:r>
          </a:p>
          <a:p>
            <a:r>
              <a:rPr lang="en-US" sz="1800" dirty="0"/>
              <a:t>Initial </a:t>
            </a:r>
            <a:r>
              <a:rPr lang="en-US" sz="1800" dirty="0" err="1"/>
              <a:t>intralesional</a:t>
            </a:r>
            <a:r>
              <a:rPr lang="en-US" sz="1800" dirty="0"/>
              <a:t> injection of </a:t>
            </a:r>
            <a:r>
              <a:rPr lang="en-US" sz="1800" u="sng" dirty="0"/>
              <a:t>10</a:t>
            </a:r>
            <a:r>
              <a:rPr lang="en-US" sz="1800" u="sng" baseline="30000" dirty="0"/>
              <a:t>6</a:t>
            </a:r>
            <a:r>
              <a:rPr lang="en-US" sz="1800" u="sng" dirty="0"/>
              <a:t> </a:t>
            </a:r>
            <a:r>
              <a:rPr lang="en-US" sz="1800" u="sng" dirty="0" err="1"/>
              <a:t>pfu</a:t>
            </a:r>
            <a:r>
              <a:rPr lang="en-US" sz="1800" u="sng" dirty="0"/>
              <a:t>/mL</a:t>
            </a:r>
            <a:r>
              <a:rPr lang="en-US" sz="1800" dirty="0"/>
              <a:t> (up to 4 mL*) into 1-10 tumors followed by 3-week interval, then</a:t>
            </a:r>
          </a:p>
          <a:p>
            <a:r>
              <a:rPr lang="en-US" sz="1800" dirty="0"/>
              <a:t>Continued two-weekly injections of </a:t>
            </a:r>
            <a:r>
              <a:rPr lang="en-US" sz="1800" u="sng" dirty="0"/>
              <a:t>10</a:t>
            </a:r>
            <a:r>
              <a:rPr lang="en-US" sz="1800" u="sng" baseline="30000" dirty="0"/>
              <a:t>8</a:t>
            </a:r>
            <a:r>
              <a:rPr lang="en-US" sz="1800" u="sng" dirty="0"/>
              <a:t> </a:t>
            </a:r>
            <a:r>
              <a:rPr lang="en-US" sz="1800" u="sng" dirty="0" err="1"/>
              <a:t>pfu</a:t>
            </a:r>
            <a:r>
              <a:rPr lang="en-US" sz="1800" u="sng" dirty="0"/>
              <a:t>/ml</a:t>
            </a:r>
            <a:r>
              <a:rPr lang="en-US" sz="1800" dirty="0"/>
              <a:t> (up to 4 mL*) to a total of 24 injections</a:t>
            </a:r>
          </a:p>
        </p:txBody>
      </p:sp>
      <p:sp>
        <p:nvSpPr>
          <p:cNvPr id="3" name="Text Placeholder 2"/>
          <p:cNvSpPr>
            <a:spLocks noGrp="1"/>
          </p:cNvSpPr>
          <p:nvPr>
            <p:ph type="body" sz="quarter" idx="12"/>
          </p:nvPr>
        </p:nvSpPr>
        <p:spPr/>
        <p:txBody>
          <a:bodyPr/>
          <a:lstStyle/>
          <a:p>
            <a:pPr>
              <a:lnSpc>
                <a:spcPct val="100000"/>
              </a:lnSpc>
              <a:spcBef>
                <a:spcPts val="0"/>
              </a:spcBef>
            </a:pPr>
            <a:r>
              <a:rPr lang="en-US" sz="3200" dirty="0"/>
              <a:t>Phase II primary objective: To assess clinical efficacy via response rates at both injected/</a:t>
            </a:r>
            <a:r>
              <a:rPr lang="en-US" sz="3200" dirty="0" err="1"/>
              <a:t>uninjected</a:t>
            </a:r>
            <a:r>
              <a:rPr lang="en-US" sz="3200" dirty="0"/>
              <a:t> sites</a:t>
            </a:r>
          </a:p>
        </p:txBody>
      </p:sp>
      <p:sp>
        <p:nvSpPr>
          <p:cNvPr id="4" name="Text Box 3"/>
          <p:cNvSpPr txBox="1">
            <a:spLocks noChangeArrowheads="1"/>
          </p:cNvSpPr>
          <p:nvPr/>
        </p:nvSpPr>
        <p:spPr bwMode="auto">
          <a:xfrm>
            <a:off x="1203570" y="4043863"/>
            <a:ext cx="3638551" cy="703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Arial" charset="0"/>
                <a:ea typeface="ＭＳ Ｐゴシック" charset="0"/>
                <a:cs typeface="ＭＳ Ｐゴシック" charset="0"/>
              </a:defRPr>
            </a:lvl1pPr>
            <a:lvl2pPr marL="742950" indent="-285750" eaLnBrk="0" hangingPunct="0">
              <a:defRPr sz="2000" baseline="-25000">
                <a:solidFill>
                  <a:schemeClr val="tx1"/>
                </a:solidFill>
                <a:latin typeface="Arial" charset="0"/>
                <a:ea typeface="ＭＳ Ｐゴシック" charset="0"/>
              </a:defRPr>
            </a:lvl2pPr>
            <a:lvl3pPr marL="1143000" indent="-228600" eaLnBrk="0" hangingPunct="0">
              <a:defRPr sz="2000" baseline="-25000">
                <a:solidFill>
                  <a:schemeClr val="tx1"/>
                </a:solidFill>
                <a:latin typeface="Arial" charset="0"/>
                <a:ea typeface="ＭＳ Ｐゴシック" charset="0"/>
              </a:defRPr>
            </a:lvl3pPr>
            <a:lvl4pPr marL="1600200" indent="-228600" eaLnBrk="0" hangingPunct="0">
              <a:defRPr sz="2000" baseline="-25000">
                <a:solidFill>
                  <a:schemeClr val="tx1"/>
                </a:solidFill>
                <a:latin typeface="Arial" charset="0"/>
                <a:ea typeface="ＭＳ Ｐゴシック" charset="0"/>
              </a:defRPr>
            </a:lvl4pPr>
            <a:lvl5pPr marL="2057400" indent="-228600" eaLnBrk="0" hangingPunct="0">
              <a:defRPr sz="2000" baseline="-25000">
                <a:solidFill>
                  <a:schemeClr val="tx1"/>
                </a:solidFill>
                <a:latin typeface="Arial" charset="0"/>
                <a:ea typeface="ＭＳ Ｐゴシック" charset="0"/>
              </a:defRPr>
            </a:lvl5pPr>
            <a:lvl6pPr marL="2514600" indent="-228600" eaLnBrk="0" fontAlgn="base" hangingPunct="0">
              <a:spcBef>
                <a:spcPct val="0"/>
              </a:spcBef>
              <a:spcAft>
                <a:spcPct val="0"/>
              </a:spcAft>
              <a:defRPr sz="2000" baseline="-25000">
                <a:solidFill>
                  <a:schemeClr val="tx1"/>
                </a:solidFill>
                <a:latin typeface="Arial" charset="0"/>
                <a:ea typeface="ＭＳ Ｐゴシック" charset="0"/>
              </a:defRPr>
            </a:lvl6pPr>
            <a:lvl7pPr marL="2971800" indent="-228600" eaLnBrk="0" fontAlgn="base" hangingPunct="0">
              <a:spcBef>
                <a:spcPct val="0"/>
              </a:spcBef>
              <a:spcAft>
                <a:spcPct val="0"/>
              </a:spcAft>
              <a:defRPr sz="2000" baseline="-25000">
                <a:solidFill>
                  <a:schemeClr val="tx1"/>
                </a:solidFill>
                <a:latin typeface="Arial" charset="0"/>
                <a:ea typeface="ＭＳ Ｐゴシック" charset="0"/>
              </a:defRPr>
            </a:lvl7pPr>
            <a:lvl8pPr marL="3429000" indent="-228600" eaLnBrk="0" fontAlgn="base" hangingPunct="0">
              <a:spcBef>
                <a:spcPct val="0"/>
              </a:spcBef>
              <a:spcAft>
                <a:spcPct val="0"/>
              </a:spcAft>
              <a:defRPr sz="2000" baseline="-25000">
                <a:solidFill>
                  <a:schemeClr val="tx1"/>
                </a:solidFill>
                <a:latin typeface="Arial" charset="0"/>
                <a:ea typeface="ＭＳ Ｐゴシック" charset="0"/>
              </a:defRPr>
            </a:lvl8pPr>
            <a:lvl9pPr marL="3886200" indent="-228600" eaLnBrk="0" fontAlgn="base" hangingPunct="0">
              <a:spcBef>
                <a:spcPct val="0"/>
              </a:spcBef>
              <a:spcAft>
                <a:spcPct val="0"/>
              </a:spcAft>
              <a:defRPr sz="2000" baseline="-25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600" b="1" i="0" u="sng" strike="noStrike" kern="0" cap="none" spc="0" normalizeH="0" baseline="0" noProof="0" dirty="0" err="1">
                <a:ln>
                  <a:noFill/>
                </a:ln>
                <a:solidFill>
                  <a:prstClr val="black"/>
                </a:solidFill>
                <a:effectLst/>
                <a:uLnTx/>
                <a:uFillTx/>
                <a:latin typeface="Arial" charset="0"/>
                <a:ea typeface="ＭＳ Ｐゴシック" charset="0"/>
              </a:rPr>
              <a:t>OncoVEX</a:t>
            </a:r>
            <a:r>
              <a:rPr kumimoji="0" lang="en-US" sz="1600" b="1" i="0" u="sng" strike="noStrike" kern="0" cap="none" spc="0" normalizeH="0" baseline="30000" noProof="0" dirty="0" err="1">
                <a:ln>
                  <a:noFill/>
                </a:ln>
                <a:solidFill>
                  <a:prstClr val="black"/>
                </a:solidFill>
                <a:effectLst/>
                <a:uLnTx/>
                <a:uFillTx/>
                <a:latin typeface="Arial" charset="0"/>
                <a:ea typeface="ＭＳ Ｐゴシック" charset="0"/>
              </a:rPr>
              <a:t>GM</a:t>
            </a:r>
            <a:r>
              <a:rPr kumimoji="0" lang="en-US" sz="1600" b="1" i="0" u="sng" strike="noStrike" kern="0" cap="none" spc="0" normalizeH="0" baseline="30000" noProof="0" dirty="0">
                <a:ln>
                  <a:noFill/>
                </a:ln>
                <a:solidFill>
                  <a:prstClr val="black"/>
                </a:solidFill>
                <a:effectLst/>
                <a:uLnTx/>
                <a:uFillTx/>
                <a:latin typeface="Arial" charset="0"/>
                <a:ea typeface="ＭＳ Ｐゴシック" charset="0"/>
              </a:rPr>
              <a:t>-CSF</a:t>
            </a:r>
            <a:endParaRPr kumimoji="0" lang="en-US" sz="1600" b="1" i="0" u="none" strike="noStrike" kern="0" cap="none" spc="0" normalizeH="0" baseline="30000" noProof="0" dirty="0">
              <a:ln>
                <a:noFill/>
              </a:ln>
              <a:solidFill>
                <a:prstClr val="black"/>
              </a:solidFill>
              <a:effectLst/>
              <a:uLnTx/>
              <a:uFillTx/>
              <a:latin typeface="Arial" charset="0"/>
              <a:ea typeface="ＭＳ Ｐゴシック" charset="0"/>
            </a:endParaRPr>
          </a:p>
          <a:p>
            <a:pPr marL="0" marR="0" lvl="0" indent="0" defTabSz="914400" eaLnBrk="1" fontAlgn="auto" latinLnBrk="0" hangingPunct="1">
              <a:lnSpc>
                <a:spcPct val="100000"/>
              </a:lnSpc>
              <a:spcBef>
                <a:spcPct val="50000"/>
              </a:spcBef>
              <a:spcAft>
                <a:spcPts val="0"/>
              </a:spcAft>
              <a:buClrTx/>
              <a:buSzTx/>
              <a:buFontTx/>
              <a:buNone/>
              <a:tabLst/>
              <a:defRPr/>
            </a:pPr>
            <a:r>
              <a:rPr kumimoji="0" lang="en-US" sz="1600" b="0" i="0" u="none" strike="noStrike" kern="0" cap="none" spc="0" normalizeH="0" baseline="0" noProof="0" dirty="0">
                <a:ln>
                  <a:noFill/>
                </a:ln>
                <a:solidFill>
                  <a:srgbClr val="FF0000"/>
                </a:solidFill>
                <a:effectLst/>
                <a:uLnTx/>
                <a:uFillTx/>
                <a:latin typeface="Arial" charset="0"/>
                <a:ea typeface="ＭＳ Ｐゴシック" charset="0"/>
              </a:rPr>
              <a:t>10</a:t>
            </a:r>
            <a:r>
              <a:rPr kumimoji="0" lang="en-US" sz="1600" b="0" i="0" u="none" strike="noStrike" kern="0" cap="none" spc="0" normalizeH="0" baseline="30000" noProof="0" dirty="0">
                <a:ln>
                  <a:noFill/>
                </a:ln>
                <a:solidFill>
                  <a:srgbClr val="FF0000"/>
                </a:solidFill>
                <a:effectLst/>
                <a:uLnTx/>
                <a:uFillTx/>
                <a:latin typeface="Arial" charset="0"/>
                <a:ea typeface="ＭＳ Ｐゴシック" charset="0"/>
              </a:rPr>
              <a:t>6</a:t>
            </a:r>
            <a:r>
              <a:rPr kumimoji="0" lang="en-US" sz="1600" b="0" i="0" u="none" strike="noStrike" kern="0" cap="none" spc="0" normalizeH="0" baseline="0" noProof="0" dirty="0">
                <a:ln>
                  <a:noFill/>
                </a:ln>
                <a:solidFill>
                  <a:prstClr val="black"/>
                </a:solidFill>
                <a:effectLst/>
                <a:uLnTx/>
                <a:uFillTx/>
                <a:latin typeface="Arial" charset="0"/>
                <a:ea typeface="ＭＳ Ｐゴシック" charset="0"/>
              </a:rPr>
              <a:t> → 10</a:t>
            </a:r>
            <a:r>
              <a:rPr kumimoji="0" lang="en-US" sz="1600" b="0" i="0" u="none" strike="noStrike" kern="0" cap="none" spc="0" normalizeH="0" baseline="30000" noProof="0" dirty="0">
                <a:ln>
                  <a:noFill/>
                </a:ln>
                <a:solidFill>
                  <a:prstClr val="black"/>
                </a:solidFill>
                <a:effectLst/>
                <a:uLnTx/>
                <a:uFillTx/>
                <a:latin typeface="Arial" charset="0"/>
                <a:ea typeface="ＭＳ Ｐゴシック" charset="0"/>
              </a:rPr>
              <a:t>8</a:t>
            </a:r>
            <a:r>
              <a:rPr kumimoji="0" lang="en-US" sz="1600" b="0" i="0" u="none" strike="noStrike" kern="0" cap="none" spc="0" normalizeH="0" baseline="0" noProof="0" dirty="0">
                <a:ln>
                  <a:noFill/>
                </a:ln>
                <a:solidFill>
                  <a:prstClr val="black"/>
                </a:solidFill>
                <a:effectLst/>
                <a:uLnTx/>
                <a:uFillTx/>
                <a:latin typeface="Arial" charset="0"/>
                <a:ea typeface="ＭＳ Ｐゴシック" charset="0"/>
              </a:rPr>
              <a:t> </a:t>
            </a:r>
            <a:r>
              <a:rPr kumimoji="0" lang="en-US" sz="1600" b="0" i="0" u="none" strike="noStrike" kern="0" cap="none" spc="0" normalizeH="0" baseline="0" noProof="0" dirty="0" err="1">
                <a:ln>
                  <a:noFill/>
                </a:ln>
                <a:solidFill>
                  <a:prstClr val="black"/>
                </a:solidFill>
                <a:effectLst/>
                <a:uLnTx/>
                <a:uFillTx/>
                <a:latin typeface="Arial" charset="0"/>
                <a:ea typeface="ＭＳ Ｐゴシック" charset="0"/>
              </a:rPr>
              <a:t>pfu</a:t>
            </a:r>
            <a:r>
              <a:rPr kumimoji="0" lang="en-US" sz="1600" b="0" i="0" u="none" strike="noStrike" kern="0" cap="none" spc="0" normalizeH="0" baseline="0" noProof="0" dirty="0">
                <a:ln>
                  <a:noFill/>
                </a:ln>
                <a:solidFill>
                  <a:prstClr val="black"/>
                </a:solidFill>
                <a:effectLst/>
                <a:uLnTx/>
                <a:uFillTx/>
                <a:latin typeface="Arial" charset="0"/>
                <a:ea typeface="ＭＳ Ｐゴシック" charset="0"/>
              </a:rPr>
              <a:t>/ml</a:t>
            </a:r>
          </a:p>
        </p:txBody>
      </p:sp>
      <p:sp>
        <p:nvSpPr>
          <p:cNvPr id="5" name="Line 4"/>
          <p:cNvSpPr>
            <a:spLocks noChangeShapeType="1"/>
          </p:cNvSpPr>
          <p:nvPr/>
        </p:nvSpPr>
        <p:spPr bwMode="auto">
          <a:xfrm>
            <a:off x="4374337" y="4366125"/>
            <a:ext cx="7395633" cy="0"/>
          </a:xfrm>
          <a:prstGeom prst="line">
            <a:avLst/>
          </a:prstGeom>
          <a:noFill/>
          <a:ln w="28575">
            <a:solidFill>
              <a:sysClr val="windowText" lastClr="00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w Cen MT"/>
            </a:endParaRPr>
          </a:p>
        </p:txBody>
      </p:sp>
      <p:sp>
        <p:nvSpPr>
          <p:cNvPr id="6" name="Text Box 5"/>
          <p:cNvSpPr txBox="1">
            <a:spLocks noChangeArrowheads="1"/>
          </p:cNvSpPr>
          <p:nvPr/>
        </p:nvSpPr>
        <p:spPr bwMode="auto">
          <a:xfrm>
            <a:off x="5665502" y="3880053"/>
            <a:ext cx="43434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Arial" charset="0"/>
                <a:ea typeface="ＭＳ Ｐゴシック" charset="0"/>
                <a:cs typeface="ＭＳ Ｐゴシック" charset="0"/>
              </a:defRPr>
            </a:lvl1pPr>
            <a:lvl2pPr marL="742950" indent="-285750" eaLnBrk="0" hangingPunct="0">
              <a:defRPr sz="2000" baseline="-25000">
                <a:solidFill>
                  <a:schemeClr val="tx1"/>
                </a:solidFill>
                <a:latin typeface="Arial" charset="0"/>
                <a:ea typeface="ＭＳ Ｐゴシック" charset="0"/>
              </a:defRPr>
            </a:lvl2pPr>
            <a:lvl3pPr marL="1143000" indent="-228600" eaLnBrk="0" hangingPunct="0">
              <a:defRPr sz="2000" baseline="-25000">
                <a:solidFill>
                  <a:schemeClr val="tx1"/>
                </a:solidFill>
                <a:latin typeface="Arial" charset="0"/>
                <a:ea typeface="ＭＳ Ｐゴシック" charset="0"/>
              </a:defRPr>
            </a:lvl3pPr>
            <a:lvl4pPr marL="1600200" indent="-228600" eaLnBrk="0" hangingPunct="0">
              <a:defRPr sz="2000" baseline="-25000">
                <a:solidFill>
                  <a:schemeClr val="tx1"/>
                </a:solidFill>
                <a:latin typeface="Arial" charset="0"/>
                <a:ea typeface="ＭＳ Ｐゴシック" charset="0"/>
              </a:defRPr>
            </a:lvl4pPr>
            <a:lvl5pPr marL="2057400" indent="-228600" eaLnBrk="0" hangingPunct="0">
              <a:defRPr sz="2000" baseline="-25000">
                <a:solidFill>
                  <a:schemeClr val="tx1"/>
                </a:solidFill>
                <a:latin typeface="Arial" charset="0"/>
                <a:ea typeface="ＭＳ Ｐゴシック" charset="0"/>
              </a:defRPr>
            </a:lvl5pPr>
            <a:lvl6pPr marL="2514600" indent="-228600" eaLnBrk="0" fontAlgn="base" hangingPunct="0">
              <a:spcBef>
                <a:spcPct val="0"/>
              </a:spcBef>
              <a:spcAft>
                <a:spcPct val="0"/>
              </a:spcAft>
              <a:defRPr sz="2000" baseline="-25000">
                <a:solidFill>
                  <a:schemeClr val="tx1"/>
                </a:solidFill>
                <a:latin typeface="Arial" charset="0"/>
                <a:ea typeface="ＭＳ Ｐゴシック" charset="0"/>
              </a:defRPr>
            </a:lvl6pPr>
            <a:lvl7pPr marL="2971800" indent="-228600" eaLnBrk="0" fontAlgn="base" hangingPunct="0">
              <a:spcBef>
                <a:spcPct val="0"/>
              </a:spcBef>
              <a:spcAft>
                <a:spcPct val="0"/>
              </a:spcAft>
              <a:defRPr sz="2000" baseline="-25000">
                <a:solidFill>
                  <a:schemeClr val="tx1"/>
                </a:solidFill>
                <a:latin typeface="Arial" charset="0"/>
                <a:ea typeface="ＭＳ Ｐゴシック" charset="0"/>
              </a:defRPr>
            </a:lvl7pPr>
            <a:lvl8pPr marL="3429000" indent="-228600" eaLnBrk="0" fontAlgn="base" hangingPunct="0">
              <a:spcBef>
                <a:spcPct val="0"/>
              </a:spcBef>
              <a:spcAft>
                <a:spcPct val="0"/>
              </a:spcAft>
              <a:defRPr sz="2000" baseline="-25000">
                <a:solidFill>
                  <a:schemeClr val="tx1"/>
                </a:solidFill>
                <a:latin typeface="Arial" charset="0"/>
                <a:ea typeface="ＭＳ Ｐゴシック" charset="0"/>
              </a:defRPr>
            </a:lvl8pPr>
            <a:lvl9pPr marL="3886200" indent="-228600" eaLnBrk="0" fontAlgn="base" hangingPunct="0">
              <a:spcBef>
                <a:spcPct val="0"/>
              </a:spcBef>
              <a:spcAft>
                <a:spcPct val="0"/>
              </a:spcAft>
              <a:defRPr sz="2000" baseline="-250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charset="0"/>
                <a:ea typeface="ＭＳ Ｐゴシック" charset="0"/>
              </a:rPr>
              <a:t>Melanoma Stages </a:t>
            </a:r>
            <a:r>
              <a:rPr kumimoji="0" lang="en-US" sz="1800" b="0" i="0" u="none" strike="noStrike" kern="0" cap="none" spc="0" normalizeH="0" baseline="0" noProof="0" dirty="0" err="1">
                <a:ln>
                  <a:noFill/>
                </a:ln>
                <a:solidFill>
                  <a:prstClr val="black"/>
                </a:solidFill>
                <a:effectLst/>
                <a:uLnTx/>
                <a:uFillTx/>
                <a:latin typeface="Arial" charset="0"/>
                <a:ea typeface="ＭＳ Ｐゴシック" charset="0"/>
              </a:rPr>
              <a:t>IIIc</a:t>
            </a:r>
            <a:r>
              <a:rPr kumimoji="0" lang="en-US" sz="1800" b="0" i="0" u="none" strike="noStrike" kern="0" cap="none" spc="0" normalizeH="0" baseline="0" noProof="0" dirty="0">
                <a:ln>
                  <a:noFill/>
                </a:ln>
                <a:solidFill>
                  <a:prstClr val="black"/>
                </a:solidFill>
                <a:effectLst/>
                <a:uLnTx/>
                <a:uFillTx/>
                <a:latin typeface="Arial" charset="0"/>
                <a:ea typeface="ＭＳ Ｐゴシック" charset="0"/>
              </a:rPr>
              <a:t>/IV</a:t>
            </a:r>
          </a:p>
        </p:txBody>
      </p:sp>
      <p:sp>
        <p:nvSpPr>
          <p:cNvPr id="7" name="Line 6"/>
          <p:cNvSpPr>
            <a:spLocks noChangeShapeType="1"/>
          </p:cNvSpPr>
          <p:nvPr/>
        </p:nvSpPr>
        <p:spPr bwMode="auto">
          <a:xfrm flipV="1">
            <a:off x="4374336" y="4545513"/>
            <a:ext cx="0" cy="277812"/>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prstClr val="black"/>
              </a:solidFill>
              <a:latin typeface="Tw Cen MT"/>
            </a:endParaRPr>
          </a:p>
        </p:txBody>
      </p:sp>
      <p:sp>
        <p:nvSpPr>
          <p:cNvPr id="8" name="Line 7"/>
          <p:cNvSpPr>
            <a:spLocks noChangeShapeType="1"/>
          </p:cNvSpPr>
          <p:nvPr/>
        </p:nvSpPr>
        <p:spPr bwMode="auto">
          <a:xfrm flipV="1">
            <a:off x="4842120" y="4545513"/>
            <a:ext cx="0" cy="277812"/>
          </a:xfrm>
          <a:prstGeom prst="line">
            <a:avLst/>
          </a:prstGeom>
          <a:noFill/>
          <a:ln w="9525">
            <a:solidFill>
              <a:sysClr val="windowText" lastClr="00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w Cen MT"/>
            </a:endParaRPr>
          </a:p>
        </p:txBody>
      </p:sp>
      <p:sp>
        <p:nvSpPr>
          <p:cNvPr id="9" name="Line 8"/>
          <p:cNvSpPr>
            <a:spLocks noChangeShapeType="1"/>
          </p:cNvSpPr>
          <p:nvPr/>
        </p:nvSpPr>
        <p:spPr bwMode="auto">
          <a:xfrm flipV="1">
            <a:off x="5195602" y="4545513"/>
            <a:ext cx="0" cy="277812"/>
          </a:xfrm>
          <a:prstGeom prst="line">
            <a:avLst/>
          </a:prstGeom>
          <a:noFill/>
          <a:ln w="9525">
            <a:solidFill>
              <a:sysClr val="windowText" lastClr="00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w Cen MT"/>
            </a:endParaRPr>
          </a:p>
        </p:txBody>
      </p:sp>
      <p:sp>
        <p:nvSpPr>
          <p:cNvPr id="10" name="Line 9"/>
          <p:cNvSpPr>
            <a:spLocks noChangeShapeType="1"/>
          </p:cNvSpPr>
          <p:nvPr/>
        </p:nvSpPr>
        <p:spPr bwMode="auto">
          <a:xfrm flipV="1">
            <a:off x="5546969" y="4545513"/>
            <a:ext cx="0" cy="277812"/>
          </a:xfrm>
          <a:prstGeom prst="line">
            <a:avLst/>
          </a:prstGeom>
          <a:noFill/>
          <a:ln w="9525">
            <a:solidFill>
              <a:sysClr val="windowText" lastClr="00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w Cen MT"/>
            </a:endParaRPr>
          </a:p>
        </p:txBody>
      </p:sp>
      <p:sp>
        <p:nvSpPr>
          <p:cNvPr id="11" name="Line 10"/>
          <p:cNvSpPr>
            <a:spLocks noChangeShapeType="1"/>
          </p:cNvSpPr>
          <p:nvPr/>
        </p:nvSpPr>
        <p:spPr bwMode="auto">
          <a:xfrm>
            <a:off x="5900453" y="4747125"/>
            <a:ext cx="4224867" cy="0"/>
          </a:xfrm>
          <a:prstGeom prst="line">
            <a:avLst/>
          </a:prstGeom>
          <a:noFill/>
          <a:ln w="9525">
            <a:solidFill>
              <a:sysClr val="windowText" lastClr="00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w Cen MT"/>
            </a:endParaRPr>
          </a:p>
        </p:txBody>
      </p:sp>
      <p:sp>
        <p:nvSpPr>
          <p:cNvPr id="12" name="Text Box 11"/>
          <p:cNvSpPr txBox="1">
            <a:spLocks noChangeArrowheads="1"/>
          </p:cNvSpPr>
          <p:nvPr/>
        </p:nvSpPr>
        <p:spPr bwMode="auto">
          <a:xfrm>
            <a:off x="4221329" y="4807451"/>
            <a:ext cx="1642533"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Arial" charset="0"/>
                <a:ea typeface="ＭＳ Ｐゴシック" charset="0"/>
                <a:cs typeface="ＭＳ Ｐゴシック" charset="0"/>
              </a:defRPr>
            </a:lvl1pPr>
            <a:lvl2pPr marL="742950" indent="-285750" eaLnBrk="0" hangingPunct="0">
              <a:defRPr sz="2000" baseline="-25000">
                <a:solidFill>
                  <a:schemeClr val="tx1"/>
                </a:solidFill>
                <a:latin typeface="Arial" charset="0"/>
                <a:ea typeface="ＭＳ Ｐゴシック" charset="0"/>
              </a:defRPr>
            </a:lvl2pPr>
            <a:lvl3pPr marL="1143000" indent="-228600" eaLnBrk="0" hangingPunct="0">
              <a:defRPr sz="2000" baseline="-25000">
                <a:solidFill>
                  <a:schemeClr val="tx1"/>
                </a:solidFill>
                <a:latin typeface="Arial" charset="0"/>
                <a:ea typeface="ＭＳ Ｐゴシック" charset="0"/>
              </a:defRPr>
            </a:lvl3pPr>
            <a:lvl4pPr marL="1600200" indent="-228600" eaLnBrk="0" hangingPunct="0">
              <a:defRPr sz="2000" baseline="-25000">
                <a:solidFill>
                  <a:schemeClr val="tx1"/>
                </a:solidFill>
                <a:latin typeface="Arial" charset="0"/>
                <a:ea typeface="ＭＳ Ｐゴシック" charset="0"/>
              </a:defRPr>
            </a:lvl4pPr>
            <a:lvl5pPr marL="2057400" indent="-228600" eaLnBrk="0" hangingPunct="0">
              <a:defRPr sz="2000" baseline="-25000">
                <a:solidFill>
                  <a:schemeClr val="tx1"/>
                </a:solidFill>
                <a:latin typeface="Arial" charset="0"/>
                <a:ea typeface="ＭＳ Ｐゴシック" charset="0"/>
              </a:defRPr>
            </a:lvl5pPr>
            <a:lvl6pPr marL="2514600" indent="-228600" eaLnBrk="0" fontAlgn="base" hangingPunct="0">
              <a:spcBef>
                <a:spcPct val="0"/>
              </a:spcBef>
              <a:spcAft>
                <a:spcPct val="0"/>
              </a:spcAft>
              <a:defRPr sz="2000" baseline="-25000">
                <a:solidFill>
                  <a:schemeClr val="tx1"/>
                </a:solidFill>
                <a:latin typeface="Arial" charset="0"/>
                <a:ea typeface="ＭＳ Ｐゴシック" charset="0"/>
              </a:defRPr>
            </a:lvl6pPr>
            <a:lvl7pPr marL="2971800" indent="-228600" eaLnBrk="0" fontAlgn="base" hangingPunct="0">
              <a:spcBef>
                <a:spcPct val="0"/>
              </a:spcBef>
              <a:spcAft>
                <a:spcPct val="0"/>
              </a:spcAft>
              <a:defRPr sz="2000" baseline="-25000">
                <a:solidFill>
                  <a:schemeClr val="tx1"/>
                </a:solidFill>
                <a:latin typeface="Arial" charset="0"/>
                <a:ea typeface="ＭＳ Ｐゴシック" charset="0"/>
              </a:defRPr>
            </a:lvl7pPr>
            <a:lvl8pPr marL="3429000" indent="-228600" eaLnBrk="0" fontAlgn="base" hangingPunct="0">
              <a:spcBef>
                <a:spcPct val="0"/>
              </a:spcBef>
              <a:spcAft>
                <a:spcPct val="0"/>
              </a:spcAft>
              <a:defRPr sz="2000" baseline="-25000">
                <a:solidFill>
                  <a:schemeClr val="tx1"/>
                </a:solidFill>
                <a:latin typeface="Arial" charset="0"/>
                <a:ea typeface="ＭＳ Ｐゴシック" charset="0"/>
              </a:defRPr>
            </a:lvl8pPr>
            <a:lvl9pPr marL="3886200" indent="-228600" eaLnBrk="0" fontAlgn="base" hangingPunct="0">
              <a:spcBef>
                <a:spcPct val="0"/>
              </a:spcBef>
              <a:spcAft>
                <a:spcPct val="0"/>
              </a:spcAft>
              <a:defRPr sz="2000" baseline="-25000">
                <a:solidFill>
                  <a:schemeClr val="tx1"/>
                </a:solidFill>
                <a:latin typeface="Arial" charset="0"/>
                <a:ea typeface="ＭＳ Ｐゴシック" charset="0"/>
              </a:defRPr>
            </a:lvl9pPr>
          </a:lstStyle>
          <a:p>
            <a:pPr eaLnBrk="1" hangingPunct="1">
              <a:spcBef>
                <a:spcPct val="50000"/>
              </a:spcBef>
            </a:pPr>
            <a:r>
              <a:rPr lang="en-US" sz="1000" baseline="0" dirty="0">
                <a:solidFill>
                  <a:prstClr val="black"/>
                </a:solidFill>
                <a:latin typeface="Myriad Pro" charset="0"/>
              </a:rPr>
              <a:t> </a:t>
            </a:r>
            <a:r>
              <a:rPr lang="en-US" sz="1000" baseline="0" dirty="0">
                <a:solidFill>
                  <a:srgbClr val="FF0000"/>
                </a:solidFill>
                <a:latin typeface="Myriad Pro" charset="0"/>
              </a:rPr>
              <a:t>0</a:t>
            </a:r>
            <a:r>
              <a:rPr lang="en-US" sz="1000" baseline="0" dirty="0">
                <a:solidFill>
                  <a:prstClr val="black"/>
                </a:solidFill>
                <a:latin typeface="Myriad Pro" charset="0"/>
              </a:rPr>
              <a:t>               3          5           7</a:t>
            </a:r>
          </a:p>
          <a:p>
            <a:pPr eaLnBrk="1" hangingPunct="1">
              <a:spcBef>
                <a:spcPct val="50000"/>
              </a:spcBef>
            </a:pPr>
            <a:r>
              <a:rPr lang="en-US" sz="1000" baseline="0" dirty="0">
                <a:solidFill>
                  <a:prstClr val="black"/>
                </a:solidFill>
                <a:latin typeface="Myriad Pro" charset="0"/>
              </a:rPr>
              <a:t>         Week</a:t>
            </a:r>
          </a:p>
        </p:txBody>
      </p:sp>
      <p:sp>
        <p:nvSpPr>
          <p:cNvPr id="13" name="Text Box 12"/>
          <p:cNvSpPr txBox="1">
            <a:spLocks noChangeArrowheads="1"/>
          </p:cNvSpPr>
          <p:nvPr/>
        </p:nvSpPr>
        <p:spPr bwMode="auto">
          <a:xfrm>
            <a:off x="6135403" y="4882063"/>
            <a:ext cx="3757084"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Arial" charset="0"/>
                <a:ea typeface="ＭＳ Ｐゴシック" charset="0"/>
                <a:cs typeface="ＭＳ Ｐゴシック" charset="0"/>
              </a:defRPr>
            </a:lvl1pPr>
            <a:lvl2pPr marL="742950" indent="-285750" eaLnBrk="0" hangingPunct="0">
              <a:defRPr sz="2000" baseline="-25000">
                <a:solidFill>
                  <a:schemeClr val="tx1"/>
                </a:solidFill>
                <a:latin typeface="Arial" charset="0"/>
                <a:ea typeface="ＭＳ Ｐゴシック" charset="0"/>
              </a:defRPr>
            </a:lvl2pPr>
            <a:lvl3pPr marL="1143000" indent="-228600" eaLnBrk="0" hangingPunct="0">
              <a:defRPr sz="2000" baseline="-25000">
                <a:solidFill>
                  <a:schemeClr val="tx1"/>
                </a:solidFill>
                <a:latin typeface="Arial" charset="0"/>
                <a:ea typeface="ＭＳ Ｐゴシック" charset="0"/>
              </a:defRPr>
            </a:lvl3pPr>
            <a:lvl4pPr marL="1600200" indent="-228600" eaLnBrk="0" hangingPunct="0">
              <a:defRPr sz="2000" baseline="-25000">
                <a:solidFill>
                  <a:schemeClr val="tx1"/>
                </a:solidFill>
                <a:latin typeface="Arial" charset="0"/>
                <a:ea typeface="ＭＳ Ｐゴシック" charset="0"/>
              </a:defRPr>
            </a:lvl4pPr>
            <a:lvl5pPr marL="2057400" indent="-228600" eaLnBrk="0" hangingPunct="0">
              <a:defRPr sz="2000" baseline="-25000">
                <a:solidFill>
                  <a:schemeClr val="tx1"/>
                </a:solidFill>
                <a:latin typeface="Arial" charset="0"/>
                <a:ea typeface="ＭＳ Ｐゴシック" charset="0"/>
              </a:defRPr>
            </a:lvl5pPr>
            <a:lvl6pPr marL="2514600" indent="-228600" eaLnBrk="0" fontAlgn="base" hangingPunct="0">
              <a:spcBef>
                <a:spcPct val="0"/>
              </a:spcBef>
              <a:spcAft>
                <a:spcPct val="0"/>
              </a:spcAft>
              <a:defRPr sz="2000" baseline="-25000">
                <a:solidFill>
                  <a:schemeClr val="tx1"/>
                </a:solidFill>
                <a:latin typeface="Arial" charset="0"/>
                <a:ea typeface="ＭＳ Ｐゴシック" charset="0"/>
              </a:defRPr>
            </a:lvl6pPr>
            <a:lvl7pPr marL="2971800" indent="-228600" eaLnBrk="0" fontAlgn="base" hangingPunct="0">
              <a:spcBef>
                <a:spcPct val="0"/>
              </a:spcBef>
              <a:spcAft>
                <a:spcPct val="0"/>
              </a:spcAft>
              <a:defRPr sz="2000" baseline="-25000">
                <a:solidFill>
                  <a:schemeClr val="tx1"/>
                </a:solidFill>
                <a:latin typeface="Arial" charset="0"/>
                <a:ea typeface="ＭＳ Ｐゴシック" charset="0"/>
              </a:defRPr>
            </a:lvl7pPr>
            <a:lvl8pPr marL="3429000" indent="-228600" eaLnBrk="0" fontAlgn="base" hangingPunct="0">
              <a:spcBef>
                <a:spcPct val="0"/>
              </a:spcBef>
              <a:spcAft>
                <a:spcPct val="0"/>
              </a:spcAft>
              <a:defRPr sz="2000" baseline="-25000">
                <a:solidFill>
                  <a:schemeClr val="tx1"/>
                </a:solidFill>
                <a:latin typeface="Arial" charset="0"/>
                <a:ea typeface="ＭＳ Ｐゴシック" charset="0"/>
              </a:defRPr>
            </a:lvl8pPr>
            <a:lvl9pPr marL="3886200" indent="-228600" eaLnBrk="0" fontAlgn="base" hangingPunct="0">
              <a:spcBef>
                <a:spcPct val="0"/>
              </a:spcBef>
              <a:spcAft>
                <a:spcPct val="0"/>
              </a:spcAft>
              <a:defRPr sz="2000" baseline="-25000">
                <a:solidFill>
                  <a:schemeClr val="tx1"/>
                </a:solidFill>
                <a:latin typeface="Arial" charset="0"/>
                <a:ea typeface="ＭＳ Ｐゴシック" charset="0"/>
              </a:defRPr>
            </a:lvl9pPr>
          </a:lstStyle>
          <a:p>
            <a:pPr eaLnBrk="1" hangingPunct="1">
              <a:spcBef>
                <a:spcPct val="50000"/>
              </a:spcBef>
            </a:pPr>
            <a:r>
              <a:rPr lang="en-US" sz="1000" baseline="0" dirty="0">
                <a:solidFill>
                  <a:prstClr val="black"/>
                </a:solidFill>
                <a:latin typeface="Myriad Pro" charset="0"/>
              </a:rPr>
              <a:t>       Up to maximum 24 injections</a:t>
            </a:r>
          </a:p>
        </p:txBody>
      </p:sp>
      <p:sp>
        <p:nvSpPr>
          <p:cNvPr id="14" name="Rectangle 14"/>
          <p:cNvSpPr>
            <a:spLocks noChangeArrowheads="1"/>
          </p:cNvSpPr>
          <p:nvPr/>
        </p:nvSpPr>
        <p:spPr bwMode="auto">
          <a:xfrm>
            <a:off x="1101969" y="3604125"/>
            <a:ext cx="10871200" cy="2057400"/>
          </a:xfrm>
          <a:prstGeom prst="rect">
            <a:avLst/>
          </a:prstGeom>
          <a:noFill/>
          <a:ln w="9525">
            <a:solidFill>
              <a:sysClr val="windowText" lastClr="00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w Cen MT"/>
            </a:endParaRPr>
          </a:p>
        </p:txBody>
      </p:sp>
      <p:sp>
        <p:nvSpPr>
          <p:cNvPr id="15" name="Rectangle 15"/>
          <p:cNvSpPr>
            <a:spLocks noChangeArrowheads="1"/>
          </p:cNvSpPr>
          <p:nvPr/>
        </p:nvSpPr>
        <p:spPr bwMode="auto">
          <a:xfrm>
            <a:off x="1000369" y="5993339"/>
            <a:ext cx="203132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spcBef>
                <a:spcPct val="20000"/>
              </a:spcBef>
              <a:buClr>
                <a:srgbClr val="775F55"/>
              </a:buClr>
              <a:buSzPct val="70000"/>
              <a:buFont typeface="Wingdings" charset="0"/>
              <a:buNone/>
            </a:pPr>
            <a:r>
              <a:rPr lang="en-US" sz="1000" dirty="0">
                <a:solidFill>
                  <a:srgbClr val="00003E"/>
                </a:solidFill>
                <a:latin typeface="Myriad Pro" charset="0"/>
              </a:rPr>
              <a:t>*volume dependent on tumor size</a:t>
            </a:r>
          </a:p>
        </p:txBody>
      </p:sp>
    </p:spTree>
    <p:extLst>
      <p:ext uri="{BB962C8B-B14F-4D97-AF65-F5344CB8AC3E}">
        <p14:creationId xmlns:p14="http://schemas.microsoft.com/office/powerpoint/2010/main" val="39515151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sz="4000" dirty="0"/>
              <a:t>T-VEC phase II systemic vs. local responses</a:t>
            </a:r>
          </a:p>
        </p:txBody>
      </p:sp>
      <p:pic>
        <p:nvPicPr>
          <p:cNvPr id="4" name="Picture 3"/>
          <p:cNvPicPr>
            <a:picLocks noChangeAspect="1"/>
          </p:cNvPicPr>
          <p:nvPr/>
        </p:nvPicPr>
        <p:blipFill>
          <a:blip r:embed="rId2"/>
          <a:stretch>
            <a:fillRect/>
          </a:stretch>
        </p:blipFill>
        <p:spPr>
          <a:xfrm>
            <a:off x="1875887" y="1347008"/>
            <a:ext cx="9339484" cy="4990941"/>
          </a:xfrm>
          <a:prstGeom prst="rect">
            <a:avLst/>
          </a:prstGeom>
        </p:spPr>
      </p:pic>
    </p:spTree>
    <p:extLst>
      <p:ext uri="{BB962C8B-B14F-4D97-AF65-F5344CB8AC3E}">
        <p14:creationId xmlns:p14="http://schemas.microsoft.com/office/powerpoint/2010/main" val="28810932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pPr>
              <a:lnSpc>
                <a:spcPct val="100000"/>
              </a:lnSpc>
              <a:spcBef>
                <a:spcPts val="0"/>
              </a:spcBef>
            </a:pPr>
            <a:r>
              <a:rPr lang="en-US" sz="3200" dirty="0"/>
              <a:t>Clinical analytic paper: an integral component of a CDS system that segues into value-based care transition</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788" y="1557477"/>
            <a:ext cx="3745955" cy="5116841"/>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 name="TextBox 4"/>
          <p:cNvSpPr txBox="1"/>
          <p:nvPr/>
        </p:nvSpPr>
        <p:spPr>
          <a:xfrm>
            <a:off x="4844787" y="1610601"/>
            <a:ext cx="4047200" cy="4524316"/>
          </a:xfrm>
          <a:prstGeom prst="rect">
            <a:avLst/>
          </a:prstGeom>
          <a:noFill/>
        </p:spPr>
        <p:txBody>
          <a:bodyPr wrap="square" rtlCol="0">
            <a:spAutoFit/>
          </a:bodyPr>
          <a:lstStyle/>
          <a:p>
            <a:r>
              <a:rPr lang="en-US" u="sng" dirty="0">
                <a:solidFill>
                  <a:prstClr val="black"/>
                </a:solidFill>
                <a:latin typeface="Tw Cen MT"/>
              </a:rPr>
              <a:t>T-VEC 1-yr OS</a:t>
            </a:r>
            <a:r>
              <a:rPr lang="en-US" i="1" dirty="0">
                <a:solidFill>
                  <a:prstClr val="black"/>
                </a:solidFill>
                <a:latin typeface="Tw Cen MT"/>
              </a:rPr>
              <a:t> </a:t>
            </a:r>
          </a:p>
          <a:p>
            <a:r>
              <a:rPr lang="en-US" dirty="0">
                <a:solidFill>
                  <a:prstClr val="black"/>
                </a:solidFill>
                <a:latin typeface="Tw Cen MT"/>
              </a:rPr>
              <a:t>All patients (n=50): 52% </a:t>
            </a:r>
          </a:p>
          <a:p>
            <a:r>
              <a:rPr lang="en-US" dirty="0">
                <a:solidFill>
                  <a:prstClr val="black"/>
                </a:solidFill>
                <a:latin typeface="Tw Cen MT"/>
              </a:rPr>
              <a:t>CR, PR, </a:t>
            </a:r>
            <a:r>
              <a:rPr lang="en-US" dirty="0" err="1">
                <a:solidFill>
                  <a:prstClr val="black"/>
                </a:solidFill>
                <a:latin typeface="Tw Cen MT"/>
              </a:rPr>
              <a:t>sCR</a:t>
            </a:r>
            <a:r>
              <a:rPr lang="en-US" dirty="0">
                <a:solidFill>
                  <a:prstClr val="black"/>
                </a:solidFill>
                <a:latin typeface="Tw Cen MT"/>
              </a:rPr>
              <a:t> (n=15): 87%</a:t>
            </a:r>
          </a:p>
          <a:p>
            <a:pPr marL="342900" indent="-342900">
              <a:buFontTx/>
              <a:buAutoNum type="alphaUcPeriod"/>
            </a:pPr>
            <a:endParaRPr lang="en-US" dirty="0">
              <a:solidFill>
                <a:prstClr val="black"/>
              </a:solidFill>
              <a:latin typeface="Tw Cen MT"/>
            </a:endParaRPr>
          </a:p>
          <a:p>
            <a:endParaRPr lang="en-US" dirty="0">
              <a:solidFill>
                <a:prstClr val="black"/>
              </a:solidFill>
              <a:latin typeface="Tw Cen MT"/>
            </a:endParaRPr>
          </a:p>
          <a:p>
            <a:endParaRPr lang="en-US" dirty="0">
              <a:solidFill>
                <a:prstClr val="black"/>
              </a:solidFill>
              <a:latin typeface="Tw Cen MT"/>
            </a:endParaRPr>
          </a:p>
          <a:p>
            <a:pPr marL="342900" indent="-342900">
              <a:buFontTx/>
              <a:buAutoNum type="alphaUcPeriod"/>
            </a:pPr>
            <a:endParaRPr lang="en-US" dirty="0">
              <a:solidFill>
                <a:prstClr val="black"/>
              </a:solidFill>
              <a:latin typeface="Tw Cen MT"/>
            </a:endParaRPr>
          </a:p>
          <a:p>
            <a:pPr marL="342900" indent="-342900">
              <a:buFontTx/>
              <a:buAutoNum type="alphaUcPeriod"/>
            </a:pPr>
            <a:endParaRPr lang="en-US" dirty="0">
              <a:solidFill>
                <a:prstClr val="black"/>
              </a:solidFill>
              <a:latin typeface="Tw Cen MT"/>
            </a:endParaRPr>
          </a:p>
          <a:p>
            <a:endParaRPr lang="en-US" dirty="0">
              <a:solidFill>
                <a:prstClr val="black"/>
              </a:solidFill>
              <a:latin typeface="Tw Cen MT"/>
            </a:endParaRPr>
          </a:p>
          <a:p>
            <a:endParaRPr lang="en-US" dirty="0">
              <a:solidFill>
                <a:prstClr val="black"/>
              </a:solidFill>
              <a:latin typeface="Tw Cen MT"/>
            </a:endParaRPr>
          </a:p>
          <a:p>
            <a:r>
              <a:rPr lang="en-US" u="sng" dirty="0">
                <a:solidFill>
                  <a:prstClr val="black"/>
                </a:solidFill>
                <a:latin typeface="Tw Cen MT"/>
              </a:rPr>
              <a:t>T-VEC 1-yr </a:t>
            </a:r>
            <a:r>
              <a:rPr lang="en-US" i="1" u="sng" dirty="0">
                <a:solidFill>
                  <a:prstClr val="black"/>
                </a:solidFill>
                <a:latin typeface="Tw Cen MT"/>
              </a:rPr>
              <a:t>OS</a:t>
            </a:r>
          </a:p>
          <a:p>
            <a:r>
              <a:rPr lang="en-US" dirty="0">
                <a:solidFill>
                  <a:prstClr val="black"/>
                </a:solidFill>
                <a:latin typeface="Tw Cen MT"/>
              </a:rPr>
              <a:t>Stage </a:t>
            </a:r>
            <a:r>
              <a:rPr lang="en-US" dirty="0" err="1">
                <a:solidFill>
                  <a:prstClr val="black"/>
                </a:solidFill>
                <a:latin typeface="Tw Cen MT"/>
              </a:rPr>
              <a:t>IIIc</a:t>
            </a:r>
            <a:r>
              <a:rPr lang="en-US" dirty="0">
                <a:solidFill>
                  <a:prstClr val="black"/>
                </a:solidFill>
                <a:latin typeface="Tw Cen MT"/>
              </a:rPr>
              <a:t> (n=10): 60%</a:t>
            </a:r>
          </a:p>
          <a:p>
            <a:r>
              <a:rPr lang="en-US" dirty="0">
                <a:solidFill>
                  <a:prstClr val="black"/>
                </a:solidFill>
                <a:latin typeface="Tw Cen MT"/>
              </a:rPr>
              <a:t>All stage IV (n=40): 58%</a:t>
            </a:r>
          </a:p>
          <a:p>
            <a:r>
              <a:rPr lang="en-US" dirty="0">
                <a:solidFill>
                  <a:prstClr val="black"/>
                </a:solidFill>
                <a:latin typeface="Tw Cen MT"/>
              </a:rPr>
              <a:t>  IV M1a (n=16): 75%</a:t>
            </a:r>
          </a:p>
          <a:p>
            <a:r>
              <a:rPr lang="en-US" dirty="0">
                <a:solidFill>
                  <a:prstClr val="black"/>
                </a:solidFill>
                <a:latin typeface="Tw Cen MT"/>
              </a:rPr>
              <a:t>  IV M1b (n-4): 75%</a:t>
            </a:r>
          </a:p>
          <a:p>
            <a:r>
              <a:rPr lang="en-US" dirty="0">
                <a:solidFill>
                  <a:prstClr val="black"/>
                </a:solidFill>
                <a:latin typeface="Tw Cen MT"/>
              </a:rPr>
              <a:t>  IV M1c (n=20): 40%</a:t>
            </a:r>
          </a:p>
        </p:txBody>
      </p:sp>
      <p:sp>
        <p:nvSpPr>
          <p:cNvPr id="6" name="Rectangle 5"/>
          <p:cNvSpPr/>
          <p:nvPr/>
        </p:nvSpPr>
        <p:spPr>
          <a:xfrm>
            <a:off x="7125386" y="2929980"/>
            <a:ext cx="4906641" cy="1200328"/>
          </a:xfrm>
          <a:prstGeom prst="rect">
            <a:avLst/>
          </a:prstGeom>
        </p:spPr>
        <p:txBody>
          <a:bodyPr wrap="square">
            <a:spAutoFit/>
          </a:bodyPr>
          <a:lstStyle/>
          <a:p>
            <a:r>
              <a:rPr lang="en-US" sz="2400" dirty="0">
                <a:solidFill>
                  <a:srgbClr val="FF0000"/>
                </a:solidFill>
                <a:latin typeface="Tw Cen MT"/>
              </a:rPr>
              <a:t>FDA Approves IMLYGIC™ (</a:t>
            </a:r>
            <a:r>
              <a:rPr lang="en-US" sz="2400" dirty="0" err="1">
                <a:solidFill>
                  <a:srgbClr val="FF0000"/>
                </a:solidFill>
                <a:latin typeface="Tw Cen MT"/>
              </a:rPr>
              <a:t>Talimogene</a:t>
            </a:r>
            <a:r>
              <a:rPr lang="en-US" sz="2400" dirty="0">
                <a:solidFill>
                  <a:srgbClr val="FF0000"/>
                </a:solidFill>
                <a:latin typeface="Tw Cen MT"/>
              </a:rPr>
              <a:t> </a:t>
            </a:r>
            <a:r>
              <a:rPr lang="en-US" sz="2400" dirty="0" err="1">
                <a:solidFill>
                  <a:srgbClr val="FF0000"/>
                </a:solidFill>
                <a:latin typeface="Tw Cen MT"/>
              </a:rPr>
              <a:t>Laherparepvec</a:t>
            </a:r>
            <a:r>
              <a:rPr lang="en-US" sz="2400" dirty="0">
                <a:solidFill>
                  <a:srgbClr val="FF0000"/>
                </a:solidFill>
                <a:latin typeface="Tw Cen MT"/>
              </a:rPr>
              <a:t>) As First </a:t>
            </a:r>
            <a:r>
              <a:rPr lang="en-US" sz="2400" dirty="0" err="1">
                <a:solidFill>
                  <a:srgbClr val="FF0000"/>
                </a:solidFill>
                <a:latin typeface="Tw Cen MT"/>
              </a:rPr>
              <a:t>Oncolytic</a:t>
            </a:r>
            <a:r>
              <a:rPr lang="en-US" sz="2400" dirty="0">
                <a:solidFill>
                  <a:srgbClr val="FF0000"/>
                </a:solidFill>
                <a:latin typeface="Tw Cen MT"/>
              </a:rPr>
              <a:t> Viral Therapy In The US </a:t>
            </a:r>
            <a:r>
              <a:rPr lang="en-US" dirty="0">
                <a:solidFill>
                  <a:prstClr val="black"/>
                </a:solidFill>
                <a:latin typeface="Tw Cen MT"/>
              </a:rPr>
              <a:t>(Oct. 27, 2015)</a:t>
            </a:r>
            <a:endParaRPr lang="en-US" sz="2400" dirty="0">
              <a:solidFill>
                <a:prstClr val="black"/>
              </a:solidFill>
              <a:latin typeface="Tw Cen MT"/>
            </a:endParaRPr>
          </a:p>
        </p:txBody>
      </p:sp>
      <p:sp>
        <p:nvSpPr>
          <p:cNvPr id="7" name="Striped Right Arrow 6"/>
          <p:cNvSpPr/>
          <p:nvPr/>
        </p:nvSpPr>
        <p:spPr>
          <a:xfrm>
            <a:off x="5458911" y="3411001"/>
            <a:ext cx="893161" cy="488486"/>
          </a:xfrm>
          <a:prstGeom prst="stripedRightArrow">
            <a:avLst/>
          </a:prstGeom>
          <a:noFill/>
          <a:ln w="10000" cap="flat" cmpd="sng" algn="ctr">
            <a:solidFill>
              <a:srgbClr val="000000"/>
            </a:solidFill>
            <a:prstDash val="solid"/>
          </a:ln>
          <a:effectLst>
            <a:outerShdw blurRad="38100" dist="30000" dir="5400000" rotWithShape="0">
              <a:srgbClr val="000000">
                <a:alpha val="4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w Cen MT"/>
              <a:ea typeface="+mn-ea"/>
              <a:cs typeface="+mn-cs"/>
            </a:endParaRPr>
          </a:p>
        </p:txBody>
      </p:sp>
      <p:sp>
        <p:nvSpPr>
          <p:cNvPr id="8" name="TextBox 7"/>
          <p:cNvSpPr txBox="1"/>
          <p:nvPr/>
        </p:nvSpPr>
        <p:spPr>
          <a:xfrm>
            <a:off x="5514726" y="3522655"/>
            <a:ext cx="655915" cy="246221"/>
          </a:xfrm>
          <a:prstGeom prst="rect">
            <a:avLst/>
          </a:prstGeom>
          <a:noFill/>
        </p:spPr>
        <p:txBody>
          <a:bodyPr wrap="square" rtlCol="0">
            <a:spAutoFit/>
          </a:bodyPr>
          <a:lstStyle/>
          <a:p>
            <a:r>
              <a:rPr lang="en-US" sz="1000" dirty="0">
                <a:solidFill>
                  <a:prstClr val="black"/>
                </a:solidFill>
                <a:latin typeface="Tw Cen MT"/>
              </a:rPr>
              <a:t>Phase III</a:t>
            </a:r>
          </a:p>
        </p:txBody>
      </p:sp>
    </p:spTree>
    <p:extLst>
      <p:ext uri="{BB962C8B-B14F-4D97-AF65-F5344CB8AC3E}">
        <p14:creationId xmlns:p14="http://schemas.microsoft.com/office/powerpoint/2010/main" val="24828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51"/>
          </p:nvPr>
        </p:nvSpPr>
        <p:spPr/>
        <p:txBody>
          <a:bodyPr/>
          <a:lstStyle/>
          <a:p>
            <a:r>
              <a:rPr lang="en-US" dirty="0"/>
              <a:t>Choosing the Right Journal</a:t>
            </a:r>
          </a:p>
        </p:txBody>
      </p:sp>
      <p:sp>
        <p:nvSpPr>
          <p:cNvPr id="5" name="Text Placeholder 4"/>
          <p:cNvSpPr>
            <a:spLocks noGrp="1"/>
          </p:cNvSpPr>
          <p:nvPr>
            <p:ph type="body" sz="quarter" idx="54"/>
          </p:nvPr>
        </p:nvSpPr>
        <p:spPr>
          <a:xfrm>
            <a:off x="1263326" y="3392099"/>
            <a:ext cx="10039104" cy="557819"/>
          </a:xfrm>
        </p:spPr>
        <p:txBody>
          <a:bodyPr/>
          <a:lstStyle/>
          <a:p>
            <a:r>
              <a:rPr lang="en-US" dirty="0"/>
              <a:t>Bill Maltese, Ph.D.</a:t>
            </a:r>
          </a:p>
        </p:txBody>
      </p:sp>
    </p:spTree>
    <p:extLst>
      <p:ext uri="{BB962C8B-B14F-4D97-AF65-F5344CB8AC3E}">
        <p14:creationId xmlns:p14="http://schemas.microsoft.com/office/powerpoint/2010/main" val="37717794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2812" y="5791720"/>
            <a:ext cx="2835578" cy="872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944126" y="280086"/>
            <a:ext cx="6888681" cy="523220"/>
          </a:xfrm>
          <a:prstGeom prst="rect">
            <a:avLst/>
          </a:prstGeom>
          <a:noFill/>
        </p:spPr>
        <p:txBody>
          <a:bodyPr wrap="none" rtlCol="0">
            <a:spAutoFit/>
          </a:bodyPr>
          <a:lstStyle/>
          <a:p>
            <a:r>
              <a:rPr lang="en-US" sz="2800" b="1" dirty="0">
                <a:solidFill>
                  <a:srgbClr val="C00000"/>
                </a:solidFill>
              </a:rPr>
              <a:t>How Do </a:t>
            </a:r>
            <a:r>
              <a:rPr lang="en-US" sz="2800" b="1" i="1" dirty="0">
                <a:solidFill>
                  <a:srgbClr val="C00000"/>
                </a:solidFill>
              </a:rPr>
              <a:t>You</a:t>
            </a:r>
            <a:r>
              <a:rPr lang="en-US" sz="2800" b="1" dirty="0">
                <a:solidFill>
                  <a:srgbClr val="C00000"/>
                </a:solidFill>
              </a:rPr>
              <a:t> Select a Journal for Your Article?</a:t>
            </a:r>
          </a:p>
        </p:txBody>
      </p:sp>
      <p:sp>
        <p:nvSpPr>
          <p:cNvPr id="7" name="TextBox 6"/>
          <p:cNvSpPr txBox="1"/>
          <p:nvPr/>
        </p:nvSpPr>
        <p:spPr>
          <a:xfrm>
            <a:off x="659026" y="1235671"/>
            <a:ext cx="10726654" cy="4524315"/>
          </a:xfrm>
          <a:prstGeom prst="rect">
            <a:avLst/>
          </a:prstGeom>
          <a:noFill/>
        </p:spPr>
        <p:txBody>
          <a:bodyPr wrap="none" rtlCol="0">
            <a:spAutoFit/>
          </a:bodyPr>
          <a:lstStyle/>
          <a:p>
            <a:r>
              <a:rPr lang="en-US" sz="2400" dirty="0">
                <a:solidFill>
                  <a:prstClr val="black"/>
                </a:solidFill>
              </a:rPr>
              <a:t>Go with what you know – “same old, same old” </a:t>
            </a:r>
          </a:p>
          <a:p>
            <a:pPr marL="285750" indent="-285750">
              <a:buFont typeface="Arial" panose="020B0604020202020204" pitchFamily="34" charset="0"/>
              <a:buChar char="•"/>
            </a:pPr>
            <a:r>
              <a:rPr lang="en-US" sz="2400" dirty="0">
                <a:solidFill>
                  <a:prstClr val="black"/>
                </a:solidFill>
              </a:rPr>
              <a:t>Always had luck in the past, so why change?</a:t>
            </a:r>
          </a:p>
          <a:p>
            <a:endParaRPr lang="en-US" sz="2400" dirty="0">
              <a:solidFill>
                <a:prstClr val="black"/>
              </a:solidFill>
            </a:endParaRPr>
          </a:p>
          <a:p>
            <a:r>
              <a:rPr lang="en-US" sz="2400" dirty="0">
                <a:solidFill>
                  <a:prstClr val="black"/>
                </a:solidFill>
              </a:rPr>
              <a:t>Go for the big splash – “high profile, high impact factor”</a:t>
            </a:r>
          </a:p>
          <a:p>
            <a:pPr marL="285750" indent="-285750">
              <a:buFont typeface="Arial" panose="020B0604020202020204" pitchFamily="34" charset="0"/>
              <a:buChar char="•"/>
            </a:pPr>
            <a:r>
              <a:rPr lang="en-US" sz="2400" dirty="0">
                <a:solidFill>
                  <a:prstClr val="black"/>
                </a:solidFill>
              </a:rPr>
              <a:t>It will look great on my CV when I come up for promotion/tenure!</a:t>
            </a:r>
          </a:p>
          <a:p>
            <a:endParaRPr lang="en-US" sz="2400" dirty="0">
              <a:solidFill>
                <a:prstClr val="black"/>
              </a:solidFill>
            </a:endParaRPr>
          </a:p>
          <a:p>
            <a:r>
              <a:rPr lang="en-US" sz="2400" dirty="0">
                <a:solidFill>
                  <a:prstClr val="black"/>
                </a:solidFill>
              </a:rPr>
              <a:t>Go for the quick/easy acceptance – “we’ll take anything journal”</a:t>
            </a:r>
          </a:p>
          <a:p>
            <a:pPr marL="285750" indent="-285750">
              <a:buFont typeface="Arial" panose="020B0604020202020204" pitchFamily="34" charset="0"/>
              <a:buChar char="•"/>
            </a:pPr>
            <a:r>
              <a:rPr lang="en-US" sz="2400" dirty="0">
                <a:solidFill>
                  <a:prstClr val="black"/>
                </a:solidFill>
              </a:rPr>
              <a:t>Need to get some papers published quickly for my grant application or promotion!</a:t>
            </a:r>
          </a:p>
          <a:p>
            <a:pPr marL="285750" indent="-285750">
              <a:buFont typeface="Arial" panose="020B0604020202020204" pitchFamily="34" charset="0"/>
              <a:buChar char="•"/>
            </a:pPr>
            <a:endParaRPr lang="en-US" sz="2400" dirty="0">
              <a:solidFill>
                <a:prstClr val="black"/>
              </a:solidFill>
            </a:endParaRPr>
          </a:p>
          <a:p>
            <a:r>
              <a:rPr lang="en-US" sz="2400" dirty="0">
                <a:solidFill>
                  <a:prstClr val="black"/>
                </a:solidFill>
              </a:rPr>
              <a:t>Avoid journals where “big name” experts in the field sit on the editorial board</a:t>
            </a:r>
          </a:p>
          <a:p>
            <a:pPr marL="342900" indent="-342900">
              <a:buFont typeface="Arial" panose="020B0604020202020204" pitchFamily="34" charset="0"/>
              <a:buChar char="•"/>
            </a:pPr>
            <a:r>
              <a:rPr lang="en-US" sz="2400" dirty="0">
                <a:solidFill>
                  <a:prstClr val="black"/>
                </a:solidFill>
              </a:rPr>
              <a:t>They might steal my ideas or be too picky about the results!</a:t>
            </a:r>
          </a:p>
          <a:p>
            <a:endParaRPr lang="en-US" sz="2400" dirty="0">
              <a:solidFill>
                <a:prstClr val="black"/>
              </a:solidFill>
            </a:endParaRPr>
          </a:p>
        </p:txBody>
      </p:sp>
    </p:spTree>
    <p:extLst>
      <p:ext uri="{BB962C8B-B14F-4D97-AF65-F5344CB8AC3E}">
        <p14:creationId xmlns:p14="http://schemas.microsoft.com/office/powerpoint/2010/main" val="34575926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262" y="1275674"/>
            <a:ext cx="11341234" cy="5940088"/>
          </a:xfrm>
          <a:prstGeom prst="rect">
            <a:avLst/>
          </a:prstGeom>
        </p:spPr>
        <p:txBody>
          <a:bodyPr wrap="square">
            <a:spAutoFit/>
          </a:bodyPr>
          <a:lstStyle/>
          <a:p>
            <a:r>
              <a:rPr lang="en-US" sz="2000" i="1" dirty="0">
                <a:solidFill>
                  <a:prstClr val="black"/>
                </a:solidFill>
              </a:rPr>
              <a:t>“</a:t>
            </a:r>
            <a:r>
              <a:rPr lang="en-US" sz="2000" i="1" dirty="0">
                <a:solidFill>
                  <a:srgbClr val="0000FF"/>
                </a:solidFill>
              </a:rPr>
              <a:t>Cancer Research</a:t>
            </a:r>
            <a:r>
              <a:rPr lang="en-US" sz="2000" dirty="0">
                <a:solidFill>
                  <a:prstClr val="black"/>
                </a:solidFill>
              </a:rPr>
              <a:t> seeks manuscripts that offer </a:t>
            </a:r>
            <a:r>
              <a:rPr lang="en-US" sz="2000" dirty="0" err="1">
                <a:solidFill>
                  <a:prstClr val="black"/>
                </a:solidFill>
              </a:rPr>
              <a:t>pathobiological</a:t>
            </a:r>
            <a:r>
              <a:rPr lang="en-US" sz="2000" dirty="0">
                <a:solidFill>
                  <a:prstClr val="black"/>
                </a:solidFill>
              </a:rPr>
              <a:t> and </a:t>
            </a:r>
            <a:r>
              <a:rPr lang="en-US" sz="2000" dirty="0">
                <a:solidFill>
                  <a:srgbClr val="FF0000"/>
                </a:solidFill>
              </a:rPr>
              <a:t>translational impact</a:t>
            </a:r>
            <a:r>
              <a:rPr lang="en-US" sz="2000" dirty="0">
                <a:solidFill>
                  <a:prstClr val="black"/>
                </a:solidFill>
              </a:rPr>
              <a:t> to inform the personal, clinical, and societal problems posed by cancer.”</a:t>
            </a:r>
          </a:p>
          <a:p>
            <a:pPr marL="285750" indent="-285750" fontAlgn="base">
              <a:buFont typeface="Arial" panose="020B0604020202020204" pitchFamily="34" charset="0"/>
              <a:buChar char="•"/>
            </a:pPr>
            <a:r>
              <a:rPr lang="en-US" sz="2000" dirty="0">
                <a:solidFill>
                  <a:prstClr val="black"/>
                </a:solidFill>
              </a:rPr>
              <a:t>An incisive rationale that could interest a </a:t>
            </a:r>
            <a:r>
              <a:rPr lang="en-US" sz="2000" dirty="0">
                <a:solidFill>
                  <a:srgbClr val="FF0000"/>
                </a:solidFill>
              </a:rPr>
              <a:t>broad audience</a:t>
            </a:r>
            <a:r>
              <a:rPr lang="en-US" sz="2000" dirty="0">
                <a:solidFill>
                  <a:prstClr val="black"/>
                </a:solidFill>
              </a:rPr>
              <a:t>.</a:t>
            </a:r>
          </a:p>
          <a:p>
            <a:pPr marL="285750" indent="-285750" fontAlgn="base">
              <a:buFont typeface="Arial" panose="020B0604020202020204" pitchFamily="34" charset="0"/>
              <a:buChar char="•"/>
            </a:pPr>
            <a:r>
              <a:rPr lang="en-US" sz="2000" dirty="0">
                <a:solidFill>
                  <a:prstClr val="black"/>
                </a:solidFill>
              </a:rPr>
              <a:t>Manuscripts containing </a:t>
            </a:r>
            <a:r>
              <a:rPr lang="en-US" sz="2000" i="1" dirty="0">
                <a:solidFill>
                  <a:srgbClr val="FF0000"/>
                </a:solidFill>
              </a:rPr>
              <a:t>in vivo</a:t>
            </a:r>
            <a:r>
              <a:rPr lang="en-US" sz="2000" dirty="0">
                <a:solidFill>
                  <a:srgbClr val="FF0000"/>
                </a:solidFill>
              </a:rPr>
              <a:t> data</a:t>
            </a:r>
            <a:r>
              <a:rPr lang="en-US" sz="2000" dirty="0">
                <a:solidFill>
                  <a:prstClr val="black"/>
                </a:solidFill>
              </a:rPr>
              <a:t>. Although </a:t>
            </a:r>
            <a:r>
              <a:rPr lang="en-US" sz="2000" i="1" dirty="0">
                <a:solidFill>
                  <a:prstClr val="black"/>
                </a:solidFill>
              </a:rPr>
              <a:t>in vivo</a:t>
            </a:r>
            <a:r>
              <a:rPr lang="en-US" sz="2000" dirty="0">
                <a:solidFill>
                  <a:prstClr val="black"/>
                </a:solidFill>
              </a:rPr>
              <a:t> data is not required, studies containing such data are </a:t>
            </a:r>
            <a:r>
              <a:rPr lang="en-US" sz="2000" dirty="0">
                <a:solidFill>
                  <a:srgbClr val="FF0000"/>
                </a:solidFill>
              </a:rPr>
              <a:t>preferred.</a:t>
            </a:r>
          </a:p>
          <a:p>
            <a:pPr marL="285750" indent="-285750" fontAlgn="base">
              <a:buFont typeface="Arial" panose="020B0604020202020204" pitchFamily="34" charset="0"/>
              <a:buChar char="•"/>
            </a:pPr>
            <a:r>
              <a:rPr lang="en-US" sz="2000" dirty="0">
                <a:solidFill>
                  <a:prstClr val="black"/>
                </a:solidFill>
              </a:rPr>
              <a:t>A potentially </a:t>
            </a:r>
            <a:r>
              <a:rPr lang="en-US" sz="2000" dirty="0">
                <a:solidFill>
                  <a:srgbClr val="FF0000"/>
                </a:solidFill>
              </a:rPr>
              <a:t>generalizable, broad impact conclusion</a:t>
            </a:r>
            <a:r>
              <a:rPr lang="en-US" sz="2000" dirty="0">
                <a:solidFill>
                  <a:prstClr val="black"/>
                </a:solidFill>
              </a:rPr>
              <a:t>.</a:t>
            </a:r>
          </a:p>
          <a:p>
            <a:pPr marL="285750" indent="-285750" fontAlgn="base">
              <a:buFont typeface="Arial" panose="020B0604020202020204" pitchFamily="34" charset="0"/>
              <a:buChar char="•"/>
            </a:pPr>
            <a:endParaRPr lang="en-US" sz="2000" dirty="0">
              <a:solidFill>
                <a:prstClr val="black"/>
              </a:solidFill>
            </a:endParaRPr>
          </a:p>
          <a:p>
            <a:r>
              <a:rPr lang="en-US" sz="2000" i="1" dirty="0">
                <a:solidFill>
                  <a:prstClr val="black"/>
                </a:solidFill>
              </a:rPr>
              <a:t>“</a:t>
            </a:r>
            <a:r>
              <a:rPr lang="en-US" sz="2000" i="1" dirty="0">
                <a:solidFill>
                  <a:srgbClr val="0000FF"/>
                </a:solidFill>
              </a:rPr>
              <a:t>Molecular Cancer Research</a:t>
            </a:r>
            <a:r>
              <a:rPr lang="en-US" sz="2000" dirty="0">
                <a:solidFill>
                  <a:prstClr val="black"/>
                </a:solidFill>
              </a:rPr>
              <a:t> publishes articles describing novel </a:t>
            </a:r>
            <a:r>
              <a:rPr lang="en-US" sz="2000" dirty="0">
                <a:solidFill>
                  <a:srgbClr val="FF0000"/>
                </a:solidFill>
              </a:rPr>
              <a:t>basic cancer research </a:t>
            </a:r>
            <a:r>
              <a:rPr lang="en-US" sz="2000" dirty="0">
                <a:solidFill>
                  <a:prstClr val="black"/>
                </a:solidFill>
              </a:rPr>
              <a:t>discoveries of broad interest to the field. The journal prioritizes </a:t>
            </a:r>
            <a:r>
              <a:rPr lang="en-US" sz="2000" dirty="0">
                <a:solidFill>
                  <a:srgbClr val="FF0000"/>
                </a:solidFill>
              </a:rPr>
              <a:t>analyses performed at the molecular and cellular level</a:t>
            </a:r>
            <a:r>
              <a:rPr lang="en-US" sz="2000" dirty="0">
                <a:solidFill>
                  <a:prstClr val="black"/>
                </a:solidFill>
              </a:rPr>
              <a:t> that reveal </a:t>
            </a:r>
            <a:r>
              <a:rPr lang="en-US" sz="2000" dirty="0">
                <a:solidFill>
                  <a:srgbClr val="FF0000"/>
                </a:solidFill>
              </a:rPr>
              <a:t>novel mechanistic insight</a:t>
            </a:r>
            <a:r>
              <a:rPr lang="en-US" sz="2000" dirty="0">
                <a:solidFill>
                  <a:prstClr val="black"/>
                </a:solidFill>
              </a:rPr>
              <a:t> into pathways and processes linked to cancer risk, development, and/or progression.” </a:t>
            </a:r>
            <a:endParaRPr lang="en-US" sz="2000" dirty="0">
              <a:solidFill>
                <a:srgbClr val="0000FF"/>
              </a:solidFill>
            </a:endParaRPr>
          </a:p>
          <a:p>
            <a:endParaRPr lang="en-US" sz="2000" dirty="0">
              <a:solidFill>
                <a:prstClr val="black"/>
              </a:solidFill>
            </a:endParaRPr>
          </a:p>
          <a:p>
            <a:r>
              <a:rPr lang="en-US" sz="2000" dirty="0">
                <a:solidFill>
                  <a:prstClr val="black"/>
                </a:solidFill>
              </a:rPr>
              <a:t>Picking the wrong journal wastes time!</a:t>
            </a: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r>
              <a:rPr lang="en-US" sz="2000" dirty="0">
                <a:solidFill>
                  <a:prstClr val="black"/>
                </a:solidFill>
              </a:rPr>
              <a:t>  </a:t>
            </a: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2812" y="5942722"/>
            <a:ext cx="2835578" cy="872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41324" y="210681"/>
            <a:ext cx="8666027" cy="461665"/>
          </a:xfrm>
          <a:prstGeom prst="rect">
            <a:avLst/>
          </a:prstGeom>
          <a:noFill/>
        </p:spPr>
        <p:txBody>
          <a:bodyPr wrap="none" rtlCol="0">
            <a:spAutoFit/>
          </a:bodyPr>
          <a:lstStyle/>
          <a:p>
            <a:r>
              <a:rPr lang="en-US" sz="2400" b="1" dirty="0">
                <a:solidFill>
                  <a:srgbClr val="C00000"/>
                </a:solidFill>
              </a:rPr>
              <a:t>Read carefully the </a:t>
            </a:r>
            <a:r>
              <a:rPr lang="en-US" sz="2400" b="1" u="sng" dirty="0">
                <a:solidFill>
                  <a:srgbClr val="C00000"/>
                </a:solidFill>
              </a:rPr>
              <a:t>scope</a:t>
            </a:r>
            <a:r>
              <a:rPr lang="en-US" sz="2400" b="1" dirty="0">
                <a:solidFill>
                  <a:srgbClr val="C00000"/>
                </a:solidFill>
              </a:rPr>
              <a:t> of the journal: What are they looking for?</a:t>
            </a:r>
          </a:p>
        </p:txBody>
      </p:sp>
      <p:sp>
        <p:nvSpPr>
          <p:cNvPr id="10" name="Rectangle 9"/>
          <p:cNvSpPr/>
          <p:nvPr/>
        </p:nvSpPr>
        <p:spPr>
          <a:xfrm>
            <a:off x="1265562" y="5395810"/>
            <a:ext cx="9960116" cy="584775"/>
          </a:xfrm>
          <a:prstGeom prst="rect">
            <a:avLst/>
          </a:prstGeom>
        </p:spPr>
        <p:txBody>
          <a:bodyPr wrap="square">
            <a:spAutoFit/>
          </a:bodyPr>
          <a:lstStyle/>
          <a:p>
            <a:pPr marR="15880"/>
            <a:r>
              <a:rPr lang="en-US" sz="1600" dirty="0">
                <a:solidFill>
                  <a:prstClr val="black"/>
                </a:solidFill>
                <a:latin typeface="Microsoft Sans Serif" panose="020B0604020202020204" pitchFamily="34" charset="0"/>
              </a:rPr>
              <a:t>Active Ras Triggers Death in Glioblastoma Cells through Hyperstimulation of Macropinocytosis     </a:t>
            </a:r>
          </a:p>
          <a:p>
            <a:pPr marR="15880"/>
            <a:r>
              <a:rPr lang="en-US" sz="1600" dirty="0">
                <a:solidFill>
                  <a:prstClr val="black"/>
                </a:solidFill>
                <a:latin typeface="Microsoft Sans Serif" panose="020B0604020202020204" pitchFamily="34" charset="0"/>
              </a:rPr>
              <a:t>  </a:t>
            </a:r>
            <a:r>
              <a:rPr lang="en-US" sz="1600" dirty="0">
                <a:solidFill>
                  <a:srgbClr val="0000FF"/>
                </a:solidFill>
                <a:latin typeface="Microsoft Sans Serif" panose="020B0604020202020204" pitchFamily="34" charset="0"/>
              </a:rPr>
              <a:t>Cancer Research</a:t>
            </a:r>
            <a:r>
              <a:rPr lang="en-US" sz="1600" dirty="0">
                <a:solidFill>
                  <a:prstClr val="black"/>
                </a:solidFill>
                <a:latin typeface="Microsoft Sans Serif" panose="020B0604020202020204" pitchFamily="34" charset="0"/>
              </a:rPr>
              <a:t>:  </a:t>
            </a:r>
            <a:r>
              <a:rPr lang="en-US" sz="1600" b="1" dirty="0">
                <a:solidFill>
                  <a:srgbClr val="9900CC"/>
                </a:solidFill>
                <a:latin typeface="Microsoft Sans Serif" panose="020B0604020202020204" pitchFamily="34" charset="0"/>
              </a:rPr>
              <a:t>Reject   </a:t>
            </a:r>
            <a:r>
              <a:rPr lang="en-US" sz="1600" dirty="0">
                <a:solidFill>
                  <a:prstClr val="black"/>
                </a:solidFill>
                <a:latin typeface="Microsoft Sans Serif" panose="020B0604020202020204" pitchFamily="34" charset="0"/>
              </a:rPr>
              <a:t>            </a:t>
            </a:r>
            <a:r>
              <a:rPr lang="en-US" sz="1600" dirty="0">
                <a:solidFill>
                  <a:srgbClr val="0000FF"/>
                </a:solidFill>
                <a:latin typeface="Microsoft Sans Serif" panose="020B0604020202020204" pitchFamily="34" charset="0"/>
              </a:rPr>
              <a:t>Molecular Cancer Research</a:t>
            </a:r>
            <a:r>
              <a:rPr lang="en-US" sz="1600" dirty="0">
                <a:solidFill>
                  <a:prstClr val="black"/>
                </a:solidFill>
                <a:latin typeface="Microsoft Sans Serif" panose="020B0604020202020204" pitchFamily="34" charset="0"/>
              </a:rPr>
              <a:t>: </a:t>
            </a:r>
            <a:r>
              <a:rPr lang="en-US" sz="1600" b="1" dirty="0">
                <a:solidFill>
                  <a:srgbClr val="00B050"/>
                </a:solidFill>
                <a:latin typeface="Microsoft Sans Serif" panose="020B0604020202020204" pitchFamily="34" charset="0"/>
              </a:rPr>
              <a:t>Accept</a:t>
            </a:r>
          </a:p>
        </p:txBody>
      </p:sp>
      <p:sp>
        <p:nvSpPr>
          <p:cNvPr id="11" name="TextBox 10"/>
          <p:cNvSpPr txBox="1"/>
          <p:nvPr/>
        </p:nvSpPr>
        <p:spPr>
          <a:xfrm>
            <a:off x="342989" y="5387572"/>
            <a:ext cx="1092607" cy="369332"/>
          </a:xfrm>
          <a:prstGeom prst="rect">
            <a:avLst/>
          </a:prstGeom>
          <a:noFill/>
        </p:spPr>
        <p:txBody>
          <a:bodyPr wrap="none" rtlCol="0">
            <a:spAutoFit/>
          </a:bodyPr>
          <a:lstStyle/>
          <a:p>
            <a:r>
              <a:rPr lang="en-US" dirty="0">
                <a:solidFill>
                  <a:prstClr val="black"/>
                </a:solidFill>
              </a:rPr>
              <a:t>Example: </a:t>
            </a:r>
          </a:p>
        </p:txBody>
      </p:sp>
      <p:sp>
        <p:nvSpPr>
          <p:cNvPr id="13" name="TextBox 12"/>
          <p:cNvSpPr txBox="1"/>
          <p:nvPr/>
        </p:nvSpPr>
        <p:spPr>
          <a:xfrm>
            <a:off x="3080953" y="782589"/>
            <a:ext cx="3779881" cy="707886"/>
          </a:xfrm>
          <a:prstGeom prst="rect">
            <a:avLst/>
          </a:prstGeom>
          <a:noFill/>
        </p:spPr>
        <p:txBody>
          <a:bodyPr wrap="none" rtlCol="0">
            <a:spAutoFit/>
          </a:bodyPr>
          <a:lstStyle/>
          <a:p>
            <a:r>
              <a:rPr lang="en-US" sz="2000" b="1" dirty="0">
                <a:solidFill>
                  <a:prstClr val="black"/>
                </a:solidFill>
              </a:rPr>
              <a:t>Comparison of two AACR journals</a:t>
            </a:r>
          </a:p>
          <a:p>
            <a:r>
              <a:rPr lang="en-US" sz="2000" b="1" dirty="0">
                <a:solidFill>
                  <a:prstClr val="black"/>
                </a:solidFill>
              </a:rPr>
              <a:t> </a:t>
            </a:r>
          </a:p>
        </p:txBody>
      </p:sp>
    </p:spTree>
    <p:extLst>
      <p:ext uri="{BB962C8B-B14F-4D97-AF65-F5344CB8AC3E}">
        <p14:creationId xmlns:p14="http://schemas.microsoft.com/office/powerpoint/2010/main" val="10225143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6679" y="333115"/>
            <a:ext cx="11123801" cy="707886"/>
          </a:xfrm>
          <a:prstGeom prst="rect">
            <a:avLst/>
          </a:prstGeom>
        </p:spPr>
        <p:txBody>
          <a:bodyPr wrap="square">
            <a:spAutoFit/>
          </a:bodyPr>
          <a:lstStyle/>
          <a:p>
            <a:r>
              <a:rPr lang="en-US" sz="2000" b="1" dirty="0">
                <a:solidFill>
                  <a:srgbClr val="C00000"/>
                </a:solidFill>
              </a:rPr>
              <a:t>Know the Odds:</a:t>
            </a:r>
          </a:p>
          <a:p>
            <a:r>
              <a:rPr lang="en-US" sz="2000" b="1" dirty="0">
                <a:solidFill>
                  <a:srgbClr val="C00000"/>
                </a:solidFill>
              </a:rPr>
              <a:t>Some publishers provide data on </a:t>
            </a:r>
            <a:r>
              <a:rPr lang="en-US" sz="2000" b="1" u="sng" dirty="0">
                <a:solidFill>
                  <a:srgbClr val="C00000"/>
                </a:solidFill>
              </a:rPr>
              <a:t>typical review times</a:t>
            </a:r>
            <a:r>
              <a:rPr lang="en-US" sz="2000" b="1" dirty="0">
                <a:solidFill>
                  <a:srgbClr val="C00000"/>
                </a:solidFill>
              </a:rPr>
              <a:t> and </a:t>
            </a:r>
            <a:r>
              <a:rPr lang="en-US" sz="2000" b="1" u="sng" dirty="0">
                <a:solidFill>
                  <a:srgbClr val="C00000"/>
                </a:solidFill>
              </a:rPr>
              <a:t>acceptance rates </a:t>
            </a:r>
            <a:r>
              <a:rPr lang="en-US" sz="2000" b="1" dirty="0">
                <a:solidFill>
                  <a:srgbClr val="C00000"/>
                </a:solidFill>
              </a:rPr>
              <a:t>for their journals.</a:t>
            </a:r>
          </a:p>
        </p:txBody>
      </p:sp>
      <p:sp>
        <p:nvSpPr>
          <p:cNvPr id="7" name="TextBox 6"/>
          <p:cNvSpPr txBox="1"/>
          <p:nvPr/>
        </p:nvSpPr>
        <p:spPr>
          <a:xfrm>
            <a:off x="696286" y="1306477"/>
            <a:ext cx="5579348" cy="646331"/>
          </a:xfrm>
          <a:prstGeom prst="rect">
            <a:avLst/>
          </a:prstGeom>
          <a:noFill/>
        </p:spPr>
        <p:txBody>
          <a:bodyPr wrap="none" rtlCol="0">
            <a:spAutoFit/>
          </a:bodyPr>
          <a:lstStyle/>
          <a:p>
            <a:r>
              <a:rPr lang="en-US" dirty="0">
                <a:solidFill>
                  <a:prstClr val="black"/>
                </a:solidFill>
              </a:rPr>
              <a:t>Example: From </a:t>
            </a:r>
            <a:r>
              <a:rPr lang="en-US" i="1" dirty="0">
                <a:solidFill>
                  <a:prstClr val="black"/>
                </a:solidFill>
              </a:rPr>
              <a:t>Springer</a:t>
            </a:r>
            <a:r>
              <a:rPr lang="en-US" dirty="0">
                <a:solidFill>
                  <a:prstClr val="black"/>
                </a:solidFill>
              </a:rPr>
              <a:t> Journal Finder    </a:t>
            </a:r>
          </a:p>
          <a:p>
            <a:r>
              <a:rPr lang="en-US" dirty="0">
                <a:solidFill>
                  <a:prstClr val="black"/>
                </a:solidFill>
              </a:rPr>
              <a:t>Search title:  “Small molecule treatment of glioblastoma”</a:t>
            </a:r>
          </a:p>
        </p:txBody>
      </p:sp>
      <p:sp>
        <p:nvSpPr>
          <p:cNvPr id="8" name="TextBox 7"/>
          <p:cNvSpPr txBox="1"/>
          <p:nvPr/>
        </p:nvSpPr>
        <p:spPr>
          <a:xfrm>
            <a:off x="5007424" y="2027930"/>
            <a:ext cx="6362191" cy="369332"/>
          </a:xfrm>
          <a:prstGeom prst="rect">
            <a:avLst/>
          </a:prstGeom>
          <a:noFill/>
        </p:spPr>
        <p:txBody>
          <a:bodyPr wrap="none" rtlCol="0">
            <a:spAutoFit/>
          </a:bodyPr>
          <a:lstStyle/>
          <a:p>
            <a:r>
              <a:rPr lang="en-US" dirty="0">
                <a:solidFill>
                  <a:prstClr val="black"/>
                </a:solidFill>
              </a:rPr>
              <a:t>Impact Factor 	First decision (average)	Acceptance Rate</a:t>
            </a:r>
          </a:p>
        </p:txBody>
      </p:sp>
      <p:sp>
        <p:nvSpPr>
          <p:cNvPr id="9" name="TextBox 8"/>
          <p:cNvSpPr txBox="1"/>
          <p:nvPr/>
        </p:nvSpPr>
        <p:spPr>
          <a:xfrm>
            <a:off x="629174" y="2491530"/>
            <a:ext cx="10740441" cy="3139321"/>
          </a:xfrm>
          <a:prstGeom prst="rect">
            <a:avLst/>
          </a:prstGeom>
          <a:noFill/>
        </p:spPr>
        <p:txBody>
          <a:bodyPr wrap="none" rtlCol="0">
            <a:spAutoFit/>
          </a:bodyPr>
          <a:lstStyle/>
          <a:p>
            <a:r>
              <a:rPr lang="en-US" dirty="0">
                <a:solidFill>
                  <a:prstClr val="black"/>
                </a:solidFill>
              </a:rPr>
              <a:t>Cellular and Molecular Neurobiology		2.39			26 days			30%</a:t>
            </a:r>
          </a:p>
          <a:p>
            <a:r>
              <a:rPr lang="en-US" dirty="0">
                <a:solidFill>
                  <a:prstClr val="black"/>
                </a:solidFill>
              </a:rPr>
              <a:t>Neurochemical Research			2.58			21 days			44%</a:t>
            </a:r>
          </a:p>
          <a:p>
            <a:r>
              <a:rPr lang="en-US" dirty="0" err="1">
                <a:solidFill>
                  <a:prstClr val="black"/>
                </a:solidFill>
              </a:rPr>
              <a:t>NeuroMolecular</a:t>
            </a:r>
            <a:r>
              <a:rPr lang="en-US" dirty="0">
                <a:solidFill>
                  <a:prstClr val="black"/>
                </a:solidFill>
              </a:rPr>
              <a:t> Medicine			3.29			40 days			63%</a:t>
            </a:r>
          </a:p>
          <a:p>
            <a:r>
              <a:rPr lang="en-US" dirty="0">
                <a:solidFill>
                  <a:prstClr val="black"/>
                </a:solidFill>
              </a:rPr>
              <a:t>Cancer Cell International			2.74			30 days			41%</a:t>
            </a:r>
          </a:p>
          <a:p>
            <a:r>
              <a:rPr lang="en-US" dirty="0">
                <a:solidFill>
                  <a:prstClr val="black"/>
                </a:solidFill>
              </a:rPr>
              <a:t>J. Molecular Neuroscience			2.23			22 days			38%</a:t>
            </a:r>
          </a:p>
          <a:p>
            <a:r>
              <a:rPr lang="en-US" dirty="0">
                <a:solidFill>
                  <a:prstClr val="black"/>
                </a:solidFill>
              </a:rPr>
              <a:t>Cancer Communications			4.11			19 days			17%</a:t>
            </a:r>
          </a:p>
          <a:p>
            <a:r>
              <a:rPr lang="en-US" dirty="0">
                <a:solidFill>
                  <a:prstClr val="black"/>
                </a:solidFill>
              </a:rPr>
              <a:t>BMC Cancer				3.29			65 days			44%</a:t>
            </a:r>
          </a:p>
          <a:p>
            <a:r>
              <a:rPr lang="en-US" dirty="0">
                <a:solidFill>
                  <a:prstClr val="black"/>
                </a:solidFill>
              </a:rPr>
              <a:t>Cellular Oncology				3.79			25 days			32%</a:t>
            </a:r>
          </a:p>
          <a:p>
            <a:r>
              <a:rPr lang="en-US" dirty="0">
                <a:solidFill>
                  <a:prstClr val="black"/>
                </a:solidFill>
              </a:rPr>
              <a:t>J. Translational Medicine			3.79			36 days			40%</a:t>
            </a:r>
          </a:p>
          <a:p>
            <a:r>
              <a:rPr lang="en-US" dirty="0">
                <a:solidFill>
                  <a:prstClr val="black"/>
                </a:solidFill>
              </a:rPr>
              <a:t>J. Molecular Medicine			4.69			13 days			25%</a:t>
            </a:r>
          </a:p>
          <a:p>
            <a:endParaRPr lang="en-US" dirty="0">
              <a:solidFill>
                <a:prstClr val="black"/>
              </a:solidFill>
            </a:endParaRPr>
          </a:p>
        </p:txBody>
      </p:sp>
      <p:pic>
        <p:nvPicPr>
          <p:cNvPr id="35" name="Picture 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45212" y="5944120"/>
            <a:ext cx="2835578" cy="872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819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53"/>
          </p:nvPr>
        </p:nvSpPr>
        <p:spPr/>
        <p:txBody>
          <a:bodyPr/>
          <a:lstStyle/>
          <a:p>
            <a:r>
              <a:rPr lang="en-US" dirty="0"/>
              <a:t>Randomized controlled trial</a:t>
            </a:r>
          </a:p>
          <a:p>
            <a:pPr lvl="1"/>
            <a:r>
              <a:rPr lang="en-US" sz="2200" dirty="0"/>
              <a:t>Blinded</a:t>
            </a:r>
          </a:p>
          <a:p>
            <a:pPr lvl="1"/>
            <a:r>
              <a:rPr lang="en-US" sz="2200" dirty="0"/>
              <a:t>Non blinded</a:t>
            </a:r>
          </a:p>
          <a:p>
            <a:pPr lvl="1"/>
            <a:r>
              <a:rPr lang="en-US" sz="2200" dirty="0"/>
              <a:t>Statistical justification of population size per cohort</a:t>
            </a:r>
          </a:p>
          <a:p>
            <a:pPr lvl="1"/>
            <a:r>
              <a:rPr lang="en-US" sz="2200" dirty="0"/>
              <a:t>Crossover (i.e. PFS endpoint) vs. non crossover (i.e. OS endpoint)</a:t>
            </a:r>
          </a:p>
        </p:txBody>
      </p:sp>
      <p:sp>
        <p:nvSpPr>
          <p:cNvPr id="3" name="Text Placeholder 2"/>
          <p:cNvSpPr>
            <a:spLocks noGrp="1"/>
          </p:cNvSpPr>
          <p:nvPr>
            <p:ph type="body" sz="quarter" idx="12"/>
          </p:nvPr>
        </p:nvSpPr>
        <p:spPr/>
        <p:txBody>
          <a:bodyPr/>
          <a:lstStyle/>
          <a:p>
            <a:r>
              <a:rPr lang="en-US" dirty="0"/>
              <a:t>Analytical Trial Design</a:t>
            </a:r>
          </a:p>
        </p:txBody>
      </p:sp>
    </p:spTree>
    <p:extLst>
      <p:ext uri="{BB962C8B-B14F-4D97-AF65-F5344CB8AC3E}">
        <p14:creationId xmlns:p14="http://schemas.microsoft.com/office/powerpoint/2010/main" val="32506167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51"/>
          </p:nvPr>
        </p:nvSpPr>
        <p:spPr/>
        <p:txBody>
          <a:bodyPr/>
          <a:lstStyle/>
          <a:p>
            <a:r>
              <a:rPr lang="en-US" dirty="0"/>
              <a:t>Conclusion</a:t>
            </a:r>
          </a:p>
        </p:txBody>
      </p:sp>
      <p:sp>
        <p:nvSpPr>
          <p:cNvPr id="5" name="Text Placeholder 4"/>
          <p:cNvSpPr>
            <a:spLocks noGrp="1"/>
          </p:cNvSpPr>
          <p:nvPr>
            <p:ph type="body" sz="quarter" idx="54"/>
          </p:nvPr>
        </p:nvSpPr>
        <p:spPr>
          <a:xfrm>
            <a:off x="1263326" y="3392099"/>
            <a:ext cx="10039104" cy="557819"/>
          </a:xfrm>
        </p:spPr>
        <p:txBody>
          <a:bodyPr/>
          <a:lstStyle/>
          <a:p>
            <a:r>
              <a:rPr lang="en-US" dirty="0"/>
              <a:t>John Nemunaitis, M.D.</a:t>
            </a:r>
          </a:p>
        </p:txBody>
      </p:sp>
    </p:spTree>
    <p:extLst>
      <p:ext uri="{BB962C8B-B14F-4D97-AF65-F5344CB8AC3E}">
        <p14:creationId xmlns:p14="http://schemas.microsoft.com/office/powerpoint/2010/main" val="3209869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53"/>
          </p:nvPr>
        </p:nvSpPr>
        <p:spPr/>
        <p:txBody>
          <a:bodyPr/>
          <a:lstStyle/>
          <a:p>
            <a:r>
              <a:rPr lang="en-US" dirty="0"/>
              <a:t>Our ultimate focus is to utilize our individual skills and the skills of our team at University of Toledo College of Medicine and Life Sciences for the betterment of patient care</a:t>
            </a:r>
          </a:p>
          <a:p>
            <a:endParaRPr lang="en-US" dirty="0"/>
          </a:p>
          <a:p>
            <a:pPr lvl="1"/>
            <a:r>
              <a:rPr lang="en-US" sz="2200" dirty="0"/>
              <a:t>One paper can have impact to millions around the world</a:t>
            </a:r>
          </a:p>
          <a:p>
            <a:pPr lvl="1"/>
            <a:r>
              <a:rPr lang="en-US" sz="2200" dirty="0"/>
              <a:t>The better the paper…The greater the impact</a:t>
            </a:r>
            <a:r>
              <a:rPr lang="en-US" dirty="0"/>
              <a:t>!</a:t>
            </a:r>
          </a:p>
        </p:txBody>
      </p:sp>
      <p:sp>
        <p:nvSpPr>
          <p:cNvPr id="6" name="Text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9835410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algn="ctr"/>
            <a:r>
              <a:rPr lang="en-US" dirty="0" smtClean="0"/>
              <a:t>The Commitment to Excellence Continues!</a:t>
            </a:r>
            <a:endParaRPr lang="en-US" dirty="0"/>
          </a:p>
        </p:txBody>
      </p:sp>
      <p:sp>
        <p:nvSpPr>
          <p:cNvPr id="3" name="Text Placeholder 2"/>
          <p:cNvSpPr>
            <a:spLocks noGrp="1"/>
          </p:cNvSpPr>
          <p:nvPr>
            <p:ph type="body" sz="quarter" idx="51"/>
          </p:nvPr>
        </p:nvSpPr>
        <p:spPr>
          <a:xfrm>
            <a:off x="1263326" y="2752350"/>
            <a:ext cx="10039105" cy="743001"/>
          </a:xfrm>
        </p:spPr>
        <p:txBody>
          <a:bodyPr/>
          <a:lstStyle/>
          <a:p>
            <a:r>
              <a:rPr lang="en-US" dirty="0" smtClean="0"/>
              <a:t>How to Write a Textbook</a:t>
            </a:r>
            <a:endParaRPr lang="en-US" dirty="0"/>
          </a:p>
        </p:txBody>
      </p:sp>
      <p:sp>
        <p:nvSpPr>
          <p:cNvPr id="4" name="Text Placeholder 3"/>
          <p:cNvSpPr>
            <a:spLocks noGrp="1"/>
          </p:cNvSpPr>
          <p:nvPr>
            <p:ph type="body" sz="quarter" idx="53"/>
          </p:nvPr>
        </p:nvSpPr>
        <p:spPr>
          <a:xfrm>
            <a:off x="1263326" y="4500930"/>
            <a:ext cx="10039104" cy="1524000"/>
          </a:xfrm>
        </p:spPr>
        <p:txBody>
          <a:bodyPr/>
          <a:lstStyle/>
          <a:p>
            <a:r>
              <a:rPr lang="en-US" dirty="0" smtClean="0"/>
              <a:t>May 17, 2018</a:t>
            </a:r>
          </a:p>
          <a:p>
            <a:r>
              <a:rPr lang="en-US" dirty="0" smtClean="0"/>
              <a:t>8am – 10am</a:t>
            </a:r>
          </a:p>
          <a:p>
            <a:r>
              <a:rPr lang="en-US" dirty="0" smtClean="0"/>
              <a:t>HEB 105</a:t>
            </a:r>
            <a:endParaRPr lang="en-US" dirty="0"/>
          </a:p>
        </p:txBody>
      </p:sp>
      <p:sp>
        <p:nvSpPr>
          <p:cNvPr id="5" name="Text Placeholder 4"/>
          <p:cNvSpPr>
            <a:spLocks noGrp="1"/>
          </p:cNvSpPr>
          <p:nvPr>
            <p:ph type="body" sz="quarter" idx="54"/>
          </p:nvPr>
        </p:nvSpPr>
        <p:spPr>
          <a:xfrm>
            <a:off x="1263326" y="3719231"/>
            <a:ext cx="10039104" cy="557819"/>
          </a:xfrm>
        </p:spPr>
        <p:txBody>
          <a:bodyPr/>
          <a:lstStyle/>
          <a:p>
            <a:r>
              <a:rPr lang="en-US" dirty="0" smtClean="0"/>
              <a:t>Francis Charles </a:t>
            </a:r>
            <a:r>
              <a:rPr lang="en-US" dirty="0" err="1" smtClean="0"/>
              <a:t>Brunicardi</a:t>
            </a:r>
            <a:r>
              <a:rPr lang="en-US" dirty="0" smtClean="0"/>
              <a:t>, M.D.</a:t>
            </a:r>
            <a:endParaRPr lang="en-US" dirty="0"/>
          </a:p>
        </p:txBody>
      </p:sp>
    </p:spTree>
    <p:extLst>
      <p:ext uri="{BB962C8B-B14F-4D97-AF65-F5344CB8AC3E}">
        <p14:creationId xmlns:p14="http://schemas.microsoft.com/office/powerpoint/2010/main" val="1104778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51"/>
          </p:nvPr>
        </p:nvSpPr>
        <p:spPr/>
        <p:txBody>
          <a:bodyPr/>
          <a:lstStyle/>
          <a:p>
            <a:r>
              <a:rPr lang="en-US" dirty="0"/>
              <a:t>How to Start Writing a Paper</a:t>
            </a:r>
          </a:p>
        </p:txBody>
      </p:sp>
      <p:sp>
        <p:nvSpPr>
          <p:cNvPr id="5" name="Text Placeholder 4"/>
          <p:cNvSpPr>
            <a:spLocks noGrp="1"/>
          </p:cNvSpPr>
          <p:nvPr>
            <p:ph type="body" sz="quarter" idx="54"/>
          </p:nvPr>
        </p:nvSpPr>
        <p:spPr/>
        <p:txBody>
          <a:bodyPr/>
          <a:lstStyle/>
          <a:p>
            <a:r>
              <a:rPr lang="en-US" dirty="0"/>
              <a:t>Matthew Metzinger</a:t>
            </a:r>
          </a:p>
        </p:txBody>
      </p:sp>
    </p:spTree>
    <p:extLst>
      <p:ext uri="{BB962C8B-B14F-4D97-AF65-F5344CB8AC3E}">
        <p14:creationId xmlns:p14="http://schemas.microsoft.com/office/powerpoint/2010/main" val="7573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53"/>
          </p:nvPr>
        </p:nvSpPr>
        <p:spPr/>
        <p:txBody>
          <a:bodyPr/>
          <a:lstStyle/>
          <a:p>
            <a:r>
              <a:rPr lang="en-US" dirty="0"/>
              <a:t>My research background…</a:t>
            </a:r>
          </a:p>
          <a:p>
            <a:pPr lvl="1"/>
            <a:r>
              <a:rPr lang="en-US" sz="2200" dirty="0"/>
              <a:t>Basic science research at the University of Notre Dame</a:t>
            </a:r>
          </a:p>
          <a:p>
            <a:pPr lvl="1"/>
            <a:r>
              <a:rPr lang="en-US" sz="2200" dirty="0"/>
              <a:t>Involvement in authoring three research articles</a:t>
            </a:r>
          </a:p>
          <a:p>
            <a:r>
              <a:rPr lang="en-US" dirty="0"/>
              <a:t>How I sought out this research opportunity…</a:t>
            </a:r>
          </a:p>
          <a:p>
            <a:pPr lvl="1"/>
            <a:r>
              <a:rPr lang="en-US" sz="2200" dirty="0"/>
              <a:t>Interest in Internal Medicine and Hematology/Oncology</a:t>
            </a:r>
          </a:p>
          <a:p>
            <a:pPr lvl="1"/>
            <a:r>
              <a:rPr lang="en-US" sz="2200" dirty="0"/>
              <a:t>UT News article about the Cancer Program in Sept. 2017</a:t>
            </a:r>
          </a:p>
          <a:p>
            <a:pPr lvl="1"/>
            <a:r>
              <a:rPr lang="en-US" sz="2200" dirty="0"/>
              <a:t>Meeting with Dr. Brunicardi who connected me with Dr. Nemunaitis in Dec. 2017</a:t>
            </a:r>
          </a:p>
          <a:p>
            <a:pPr lvl="1"/>
            <a:r>
              <a:rPr lang="en-US" sz="2200" dirty="0"/>
              <a:t>Emailing Dr. Nemunaitis and meeting in January 2018</a:t>
            </a:r>
          </a:p>
        </p:txBody>
      </p:sp>
      <p:sp>
        <p:nvSpPr>
          <p:cNvPr id="6" name="Text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130487387"/>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tandard Layouts">
  <a:themeElements>
    <a:clrScheme name="UT">
      <a:dk1>
        <a:srgbClr val="383838"/>
      </a:dk1>
      <a:lt1>
        <a:srgbClr val="FFFFFF"/>
      </a:lt1>
      <a:dk2>
        <a:srgbClr val="4F4F4F"/>
      </a:dk2>
      <a:lt2>
        <a:srgbClr val="D8D8D8"/>
      </a:lt2>
      <a:accent1>
        <a:srgbClr val="F6C51E"/>
      </a:accent1>
      <a:accent2>
        <a:srgbClr val="073876"/>
      </a:accent2>
      <a:accent3>
        <a:srgbClr val="1A6699"/>
      </a:accent3>
      <a:accent4>
        <a:srgbClr val="FFFFFF"/>
      </a:accent4>
      <a:accent5>
        <a:srgbClr val="EAEAEA"/>
      </a:accent5>
      <a:accent6>
        <a:srgbClr val="FFFFFF"/>
      </a:accent6>
      <a:hlink>
        <a:srgbClr val="003A71"/>
      </a:hlink>
      <a:folHlink>
        <a:srgbClr val="003AC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9944</TotalTime>
  <Words>4136</Words>
  <Application>Microsoft Office PowerPoint</Application>
  <PresentationFormat>Widescreen</PresentationFormat>
  <Paragraphs>893</Paragraphs>
  <Slides>72</Slides>
  <Notes>1</Notes>
  <HiddenSlides>0</HiddenSlides>
  <MMClips>0</MMClips>
  <ScaleCrop>false</ScaleCrop>
  <HeadingPairs>
    <vt:vector size="6" baseType="variant">
      <vt:variant>
        <vt:lpstr>Fonts Used</vt:lpstr>
      </vt:variant>
      <vt:variant>
        <vt:i4>21</vt:i4>
      </vt:variant>
      <vt:variant>
        <vt:lpstr>Theme</vt:lpstr>
      </vt:variant>
      <vt:variant>
        <vt:i4>6</vt:i4>
      </vt:variant>
      <vt:variant>
        <vt:lpstr>Slide Titles</vt:lpstr>
      </vt:variant>
      <vt:variant>
        <vt:i4>72</vt:i4>
      </vt:variant>
    </vt:vector>
  </HeadingPairs>
  <TitlesOfParts>
    <vt:vector size="99" baseType="lpstr">
      <vt:lpstr>MS Gothic</vt:lpstr>
      <vt:lpstr>ＭＳ Ｐゴシック</vt:lpstr>
      <vt:lpstr>宋体</vt:lpstr>
      <vt:lpstr>宋体</vt:lpstr>
      <vt:lpstr>Aharoni</vt:lpstr>
      <vt:lpstr>Arial</vt:lpstr>
      <vt:lpstr>Calibri</vt:lpstr>
      <vt:lpstr>Calibri Light</vt:lpstr>
      <vt:lpstr>Courier New</vt:lpstr>
      <vt:lpstr>Microsoft Sans Serif</vt:lpstr>
      <vt:lpstr>MS Mincho</vt:lpstr>
      <vt:lpstr>Myriad Pro</vt:lpstr>
      <vt:lpstr>Open Sans</vt:lpstr>
      <vt:lpstr>Open Sans Extrabold</vt:lpstr>
      <vt:lpstr>Symbol</vt:lpstr>
      <vt:lpstr>SymbolPS</vt:lpstr>
      <vt:lpstr>Tahoma</vt:lpstr>
      <vt:lpstr>Times New Roman</vt:lpstr>
      <vt:lpstr>Tw Cen MT</vt:lpstr>
      <vt:lpstr>Wingdings</vt:lpstr>
      <vt:lpstr>Wingdings 2</vt:lpstr>
      <vt:lpstr>Custom Design</vt:lpstr>
      <vt:lpstr>1_Custom Design</vt:lpstr>
      <vt:lpstr>4_Median</vt:lpstr>
      <vt:lpstr>1_Office Theme</vt:lpstr>
      <vt:lpstr>Standard Layouts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 of Services and Resources</vt:lpstr>
      <vt:lpstr>PowerPoint Presentation</vt:lpstr>
      <vt:lpstr>University Libraries College Liaisons</vt:lpstr>
      <vt:lpstr>How can we help with your research?</vt:lpstr>
      <vt:lpstr>What else can we do for you?</vt:lpstr>
      <vt:lpstr>What else can we do for you?</vt:lpstr>
      <vt:lpstr>What else can we do for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Richey</dc:creator>
  <cp:lastModifiedBy>mcss</cp:lastModifiedBy>
  <cp:revision>381</cp:revision>
  <cp:lastPrinted>2018-04-17T18:22:04Z</cp:lastPrinted>
  <dcterms:created xsi:type="dcterms:W3CDTF">2017-08-03T15:21:22Z</dcterms:created>
  <dcterms:modified xsi:type="dcterms:W3CDTF">2018-04-19T14:07:14Z</dcterms:modified>
</cp:coreProperties>
</file>