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8" r:id="rId6"/>
    <p:sldId id="282" r:id="rId7"/>
    <p:sldId id="283" r:id="rId8"/>
    <p:sldId id="284" r:id="rId9"/>
    <p:sldId id="276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8/22/2018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8/22/2018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8/22/2018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8/22/2018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7577" y="2292094"/>
            <a:ext cx="6581373" cy="274354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THE UNIVERSITY OF TOLEDO</a:t>
            </a:r>
            <a:br>
              <a:rPr lang="en-US" sz="2000" dirty="0"/>
            </a:br>
            <a:r>
              <a:rPr lang="en-US" sz="2000" dirty="0"/>
              <a:t>Faculty development series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/>
              <a:t>“How to </a:t>
            </a:r>
            <a:r>
              <a:rPr lang="en-US" sz="2800" dirty="0" smtClean="0"/>
              <a:t>write/edit </a:t>
            </a:r>
            <a:r>
              <a:rPr lang="en-US" sz="2800" dirty="0"/>
              <a:t>a textbook”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Lloyd A. Jacobs, MD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August 16, 2018</a:t>
            </a:r>
            <a:br>
              <a:rPr lang="en-US" sz="2000" dirty="0"/>
            </a:br>
            <a:endParaRPr lang="en-US" sz="2800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8095" y="1158753"/>
            <a:ext cx="8451223" cy="901867"/>
          </a:xfrm>
        </p:spPr>
        <p:txBody>
          <a:bodyPr>
            <a:normAutofit/>
          </a:bodyPr>
          <a:lstStyle/>
          <a:p>
            <a:r>
              <a:rPr lang="en-US" sz="3600" dirty="0"/>
              <a:t>Subliminal Messaging -- Example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8094" y="2215166"/>
            <a:ext cx="8734559" cy="3580516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The Surgical Method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You are an interchangeable widget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Your love of place is irrelevant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Your family ties are superseded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Never mind your kids are in school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Never mind your spouse teaches Sabbath school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5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8095" y="1158753"/>
            <a:ext cx="8451223" cy="90186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SUBLIMINAL MESSAGES in </a:t>
            </a:r>
            <a:br>
              <a:rPr lang="en-US" sz="3600" dirty="0"/>
            </a:br>
            <a:r>
              <a:rPr lang="en-US" sz="3600" dirty="0"/>
              <a:t>“Practical Ethics for the Surgeon”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8094" y="2310700"/>
            <a:ext cx="8734559" cy="3271235"/>
          </a:xfrm>
        </p:spPr>
        <p:txBody>
          <a:bodyPr vert="horz" lIns="0" tIns="45720" rIns="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are a human with </a:t>
            </a:r>
            <a:r>
              <a:rPr lang="en-US" sz="2400" dirty="0" err="1"/>
              <a:t>faibles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Ethics are easy until applied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discipline of surgery includes a spiritual connection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Burnout is ubiquitous: depression, </a:t>
            </a:r>
            <a:r>
              <a:rPr lang="en-US" sz="2400" dirty="0" smtClean="0"/>
              <a:t>suicide, substance, errors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your ethical duty to stay healthy: body and </a:t>
            </a:r>
            <a:r>
              <a:rPr lang="en-US" sz="2400" dirty="0" smtClean="0"/>
              <a:t>spirit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85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FC0B7772-0410-4E75-B64A-60544C33A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613" y="1175012"/>
            <a:ext cx="3065955" cy="4507976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</p:pic>
      <p:pic>
        <p:nvPicPr>
          <p:cNvPr id="11" name="Picture 11" descr="A close up of text on a white background&#10;&#10;Description generated with very high confidence">
            <a:extLst>
              <a:ext uri="{FF2B5EF4-FFF2-40B4-BE49-F238E27FC236}">
                <a16:creationId xmlns="" xmlns:a16="http://schemas.microsoft.com/office/drawing/2014/main" id="{73154459-B128-4CCE-A4F0-F92B7AE278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14" r="290" b="5647"/>
          <a:stretch/>
        </p:blipFill>
        <p:spPr>
          <a:xfrm rot="5400000">
            <a:off x="6014125" y="1923266"/>
            <a:ext cx="4517052" cy="3014652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piece of paper&#10;&#10;Description generated with very high confidence">
            <a:extLst>
              <a:ext uri="{FF2B5EF4-FFF2-40B4-BE49-F238E27FC236}">
                <a16:creationId xmlns="" xmlns:a16="http://schemas.microsoft.com/office/drawing/2014/main" id="{5749A489-7B5F-44A0-8809-FABDF6F17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" t="10266" b="6464"/>
          <a:stretch/>
        </p:blipFill>
        <p:spPr>
          <a:xfrm rot="5400000">
            <a:off x="2529857" y="1889742"/>
            <a:ext cx="4483100" cy="3040421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</p:pic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F3C6DDDA-191C-4B2C-82CF-4244CBD30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1" t="3042" b="9696"/>
          <a:stretch/>
        </p:blipFill>
        <p:spPr>
          <a:xfrm rot="5400000">
            <a:off x="5996532" y="1889125"/>
            <a:ext cx="4495775" cy="3079743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47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7247" b="7712"/>
          <a:stretch/>
        </p:blipFill>
        <p:spPr bwMode="auto">
          <a:xfrm rot="5400000">
            <a:off x="6026818" y="1920220"/>
            <a:ext cx="4382783" cy="299799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8" b="4725"/>
          <a:stretch/>
        </p:blipFill>
        <p:spPr bwMode="auto">
          <a:xfrm rot="5400000">
            <a:off x="2612620" y="1931611"/>
            <a:ext cx="4382785" cy="2975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8095" y="1295230"/>
            <a:ext cx="8451223" cy="901867"/>
          </a:xfrm>
        </p:spPr>
        <p:txBody>
          <a:bodyPr/>
          <a:lstStyle/>
          <a:p>
            <a:r>
              <a:rPr lang="en-US" dirty="0"/>
              <a:t>conception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8095" y="2210745"/>
            <a:ext cx="8306335" cy="309093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Something you care about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Something you know about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There exists a demonstrable need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Beyond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8095" y="1158753"/>
            <a:ext cx="8451223" cy="901867"/>
          </a:xfrm>
        </p:spPr>
        <p:txBody>
          <a:bodyPr/>
          <a:lstStyle/>
          <a:p>
            <a:r>
              <a:rPr lang="en-US" dirty="0"/>
              <a:t>gestation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8095" y="1987640"/>
            <a:ext cx="8451223" cy="3425781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Single author—multiple author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Publishers often prefer single author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Begin gaining commitments EARLY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YOU must set up Table of Contents and assignments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Draw boundaries (preferably written) around body of knowledge to be communicated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Think about subliminal message.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627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799" y="1322527"/>
            <a:ext cx="8451223" cy="901867"/>
          </a:xfrm>
        </p:spPr>
        <p:txBody>
          <a:bodyPr/>
          <a:lstStyle/>
          <a:p>
            <a:r>
              <a:rPr lang="en-US" dirty="0"/>
              <a:t>PARTURITION -- 1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799" y="2351643"/>
            <a:ext cx="8451223" cy="323029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Begin publisher search early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 persistent – expect rejections!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Use your connections!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Send stuff that is finished and perfect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41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8095" y="1158753"/>
            <a:ext cx="8451223" cy="901867"/>
          </a:xfrm>
        </p:spPr>
        <p:txBody>
          <a:bodyPr/>
          <a:lstStyle/>
          <a:p>
            <a:r>
              <a:rPr lang="en-US" dirty="0"/>
              <a:t>PARTURITION -- 2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8094" y="2060620"/>
            <a:ext cx="8734559" cy="342578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Do not send in many tranches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Do not allow authors excessive changes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Get permission upfront when possible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Set </a:t>
            </a:r>
            <a:r>
              <a:rPr lang="en-US" sz="2400" u="sng" dirty="0"/>
              <a:t>deadlines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 psychologically prepared to walk away from any author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356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8095" y="1322526"/>
            <a:ext cx="8451223" cy="901867"/>
          </a:xfrm>
        </p:spPr>
        <p:txBody>
          <a:bodyPr/>
          <a:lstStyle/>
          <a:p>
            <a:r>
              <a:rPr lang="en-US" dirty="0"/>
              <a:t>PARTURITION -- 3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8094" y="2455443"/>
            <a:ext cx="8734559" cy="31810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Turn proofs and galleys around promptly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flexible with persons at publishing 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Balance interests of authors and publisher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Observe deadlines</a:t>
            </a:r>
          </a:p>
        </p:txBody>
      </p:sp>
    </p:spTree>
    <p:extLst>
      <p:ext uri="{BB962C8B-B14F-4D97-AF65-F5344CB8AC3E}">
        <p14:creationId xmlns:p14="http://schemas.microsoft.com/office/powerpoint/2010/main" val="8505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4873beb7-5857-4685-be1f-d57550cc96cc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105</TotalTime>
  <Words>249</Words>
  <Application>Microsoft Office PowerPoint</Application>
  <PresentationFormat>Widescreen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Euphemia</vt:lpstr>
      <vt:lpstr>Plantagenet Cherokee</vt:lpstr>
      <vt:lpstr>Wingdings</vt:lpstr>
      <vt:lpstr>Academic Literature 16x9</vt:lpstr>
      <vt:lpstr> THE UNIVERSITY OF TOLEDO Faculty development series  “How to write/edit a textbook”  Lloyd A. Jacobs, MD  August 16, 2018 </vt:lpstr>
      <vt:lpstr>PowerPoint Presentation</vt:lpstr>
      <vt:lpstr>PowerPoint Presentation</vt:lpstr>
      <vt:lpstr>PowerPoint Presentation</vt:lpstr>
      <vt:lpstr>conception</vt:lpstr>
      <vt:lpstr>gestation</vt:lpstr>
      <vt:lpstr>PARTURITION -- 1</vt:lpstr>
      <vt:lpstr>PARTURITION -- 2</vt:lpstr>
      <vt:lpstr>PARTURITION -- 3</vt:lpstr>
      <vt:lpstr>Subliminal Messaging -- Example</vt:lpstr>
      <vt:lpstr>SUBLIMINAL MESSAGES in  “Practical Ethics for the Surgeon”</vt:lpstr>
    </vt:vector>
  </TitlesOfParts>
  <Company>The University of Toledo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James, Patricia Ann</dc:creator>
  <cp:lastModifiedBy>Diaz, Rebecca</cp:lastModifiedBy>
  <cp:revision>73</cp:revision>
  <dcterms:created xsi:type="dcterms:W3CDTF">2018-08-08T19:52:35Z</dcterms:created>
  <dcterms:modified xsi:type="dcterms:W3CDTF">2018-08-22T14:55:46Z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