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0" r:id="rId2"/>
  </p:sldIdLst>
  <p:sldSz cx="6858000" cy="9144000" type="screen4x3"/>
  <p:notesSz cx="6985000" cy="9271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55" d="100"/>
          <a:sy n="55" d="100"/>
        </p:scale>
        <p:origin x="2406" y="78"/>
      </p:cViewPr>
      <p:guideLst>
        <p:guide orient="horz" pos="2880"/>
        <p:guide pos="216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2840568"/>
            <a:ext cx="5829300" cy="1960033"/>
          </a:xfrm>
        </p:spPr>
        <p:txBody>
          <a:bodyPr/>
          <a:lstStyle/>
          <a:p>
            <a:r>
              <a:rPr lang="en-US" smtClean="0"/>
              <a:t>Click to edit Master title style</a:t>
            </a:r>
            <a:endParaRPr lang="en-US"/>
          </a:p>
        </p:txBody>
      </p:sp>
      <p:sp>
        <p:nvSpPr>
          <p:cNvPr id="3" name="Subtitle 2"/>
          <p:cNvSpPr>
            <a:spLocks noGrp="1"/>
          </p:cNvSpPr>
          <p:nvPr>
            <p:ph type="subTitle" idx="1"/>
          </p:nvPr>
        </p:nvSpPr>
        <p:spPr>
          <a:xfrm>
            <a:off x="1028700" y="5181600"/>
            <a:ext cx="4800600" cy="23368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1904759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38169455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729037" y="488951"/>
            <a:ext cx="1157288" cy="104013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57175" y="488951"/>
            <a:ext cx="3357563" cy="104013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7258699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5401207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735" y="5875867"/>
            <a:ext cx="5829300" cy="1816100"/>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541735" y="3875618"/>
            <a:ext cx="5829300" cy="2000249"/>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72605806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57175"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628900" y="2844800"/>
            <a:ext cx="2257425" cy="8045451"/>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31639795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6184"/>
            <a:ext cx="6172200" cy="1524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42900" y="2046817"/>
            <a:ext cx="303014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2899833"/>
            <a:ext cx="303014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483769" y="2046817"/>
            <a:ext cx="3031331" cy="85301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3769" y="2899833"/>
            <a:ext cx="3031331" cy="5268384"/>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33927371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175982220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14175168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64067"/>
            <a:ext cx="2256235" cy="154940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2681287" y="364067"/>
            <a:ext cx="3833813" cy="7804151"/>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42900" y="1913467"/>
            <a:ext cx="2256235" cy="6254751"/>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227121537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216" y="6400800"/>
            <a:ext cx="4114800" cy="755651"/>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344216" y="817033"/>
            <a:ext cx="4114800" cy="54864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344216" y="7156451"/>
            <a:ext cx="4114800" cy="107314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655D2CE-8F15-4B06-8189-FFDE2FC0CC4C}" type="datetimeFigureOut">
              <a:rPr lang="en-US" smtClean="0"/>
              <a:t>8/2/2018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8F5EF67-41AA-4D31-8A37-D8536E4DF6C9}" type="slidenum">
              <a:rPr lang="en-US" smtClean="0"/>
              <a:t>‹#›</a:t>
            </a:fld>
            <a:endParaRPr lang="en-US" dirty="0"/>
          </a:p>
        </p:txBody>
      </p:sp>
    </p:spTree>
    <p:extLst>
      <p:ext uri="{BB962C8B-B14F-4D97-AF65-F5344CB8AC3E}">
        <p14:creationId xmlns:p14="http://schemas.microsoft.com/office/powerpoint/2010/main" val="165872849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42900" y="366184"/>
            <a:ext cx="6172200" cy="1524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342900" y="2133601"/>
            <a:ext cx="6172200" cy="6034617"/>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342900" y="8475134"/>
            <a:ext cx="1600200" cy="486833"/>
          </a:xfrm>
          <a:prstGeom prst="rect">
            <a:avLst/>
          </a:prstGeom>
        </p:spPr>
        <p:txBody>
          <a:bodyPr vert="horz" lIns="91440" tIns="45720" rIns="91440" bIns="45720" rtlCol="0" anchor="ctr"/>
          <a:lstStyle>
            <a:lvl1pPr algn="l">
              <a:defRPr sz="1200">
                <a:solidFill>
                  <a:schemeClr val="tx1">
                    <a:tint val="75000"/>
                  </a:schemeClr>
                </a:solidFill>
              </a:defRPr>
            </a:lvl1pPr>
          </a:lstStyle>
          <a:p>
            <a:fld id="{3655D2CE-8F15-4B06-8189-FFDE2FC0CC4C}" type="datetimeFigureOut">
              <a:rPr lang="en-US" smtClean="0"/>
              <a:t>8/2/2018</a:t>
            </a:fld>
            <a:endParaRPr lang="en-US" dirty="0"/>
          </a:p>
        </p:txBody>
      </p:sp>
      <p:sp>
        <p:nvSpPr>
          <p:cNvPr id="5" name="Footer Placeholder 4"/>
          <p:cNvSpPr>
            <a:spLocks noGrp="1"/>
          </p:cNvSpPr>
          <p:nvPr>
            <p:ph type="ftr" sz="quarter" idx="3"/>
          </p:nvPr>
        </p:nvSpPr>
        <p:spPr>
          <a:xfrm>
            <a:off x="2343150" y="8475134"/>
            <a:ext cx="2171700" cy="486833"/>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4914900" y="8475134"/>
            <a:ext cx="1600200" cy="486833"/>
          </a:xfrm>
          <a:prstGeom prst="rect">
            <a:avLst/>
          </a:prstGeom>
        </p:spPr>
        <p:txBody>
          <a:bodyPr vert="horz" lIns="91440" tIns="45720" rIns="91440" bIns="45720" rtlCol="0" anchor="ctr"/>
          <a:lstStyle>
            <a:lvl1pPr algn="r">
              <a:defRPr sz="1200">
                <a:solidFill>
                  <a:schemeClr val="tx1">
                    <a:tint val="75000"/>
                  </a:schemeClr>
                </a:solidFill>
              </a:defRPr>
            </a:lvl1pPr>
          </a:lstStyle>
          <a:p>
            <a:fld id="{38F5EF67-41AA-4D31-8A37-D8536E4DF6C9}" type="slidenum">
              <a:rPr lang="en-US" smtClean="0"/>
              <a:t>‹#›</a:t>
            </a:fld>
            <a:endParaRPr lang="en-US" dirty="0"/>
          </a:p>
        </p:txBody>
      </p:sp>
    </p:spTree>
    <p:extLst>
      <p:ext uri="{BB962C8B-B14F-4D97-AF65-F5344CB8AC3E}">
        <p14:creationId xmlns:p14="http://schemas.microsoft.com/office/powerpoint/2010/main" val="13981161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hyperlink" Target="http://www.homepages.utoledo.edu/clongen/" TargetMode="External"/><Relationship Id="rId1" Type="http://schemas.openxmlformats.org/officeDocument/2006/relationships/slideLayout" Target="../slideLayouts/slideLayout7.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15"/>
          <p:cNvSpPr>
            <a:spLocks noChangeArrowheads="1"/>
          </p:cNvSpPr>
          <p:nvPr/>
        </p:nvSpPr>
        <p:spPr bwMode="auto">
          <a:xfrm>
            <a:off x="0" y="457200"/>
            <a:ext cx="1108075" cy="261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pPr algn="just"/>
            <a:r>
              <a:rPr lang="en-US" altLang="en-US" sz="1100">
                <a:latin typeface="Courier New" panose="02070309020205020404" pitchFamily="49" charset="0"/>
                <a:ea typeface="MS Mincho" panose="02020609040205080304" pitchFamily="49" charset="-128"/>
                <a:cs typeface="Courier New" panose="02070309020205020404" pitchFamily="49" charset="0"/>
              </a:rPr>
              <a:t>	</a:t>
            </a:r>
            <a:endParaRPr lang="en-US" altLang="en-US">
              <a:ea typeface="MS Mincho" panose="02020609040205080304" pitchFamily="49" charset="-128"/>
              <a:cs typeface="Courier New" panose="02070309020205020404" pitchFamily="49" charset="0"/>
            </a:endParaRPr>
          </a:p>
        </p:txBody>
      </p:sp>
      <p:sp>
        <p:nvSpPr>
          <p:cNvPr id="33795" name="Rectangle 16"/>
          <p:cNvSpPr>
            <a:spLocks noChangeArrowheads="1"/>
          </p:cNvSpPr>
          <p:nvPr/>
        </p:nvSpPr>
        <p:spPr bwMode="auto">
          <a:xfrm>
            <a:off x="152400" y="0"/>
            <a:ext cx="6553200" cy="904875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txBody>
          <a:bodyPr anchor="ctr">
            <a:spAutoFit/>
          </a:bodyPr>
          <a:lstStyle/>
          <a:p>
            <a:pPr algn="ctr"/>
            <a:endParaRPr lang="en-US" altLang="en-US" b="1" dirty="0">
              <a:ea typeface="MS Mincho" panose="02020609040205080304" pitchFamily="49" charset="-128"/>
              <a:cs typeface="Arial" panose="020B0604020202020204" pitchFamily="34" charset="0"/>
            </a:endParaRPr>
          </a:p>
          <a:p>
            <a:pPr algn="ctr"/>
            <a:r>
              <a:rPr lang="en-US" altLang="en-US" b="1" dirty="0">
                <a:ea typeface="MS Mincho" panose="02020609040205080304" pitchFamily="49" charset="-128"/>
                <a:cs typeface="Arial" panose="020B0604020202020204" pitchFamily="34" charset="0"/>
              </a:rPr>
              <a:t>CLINTON O. LONGENECKER, Ph.D.</a:t>
            </a:r>
            <a:endParaRPr lang="en-US" altLang="en-US"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The University of Toledo</a:t>
            </a:r>
            <a:endParaRPr lang="en-US" altLang="en-US" sz="1100"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2801 West Bancroft</a:t>
            </a:r>
            <a:endParaRPr lang="en-US" altLang="en-US" sz="1100"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Toledo, Ohio 43606 USA</a:t>
            </a:r>
            <a:endParaRPr lang="en-US" altLang="en-US" sz="1100"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(419) 530-2368</a:t>
            </a:r>
            <a:endParaRPr lang="en-US" altLang="en-US" sz="1100"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FAX: (419) 530-7744</a:t>
            </a:r>
            <a:endParaRPr lang="en-US" altLang="en-US" sz="1100" dirty="0">
              <a:ea typeface="MS Mincho" panose="02020609040205080304" pitchFamily="49" charset="-128"/>
              <a:cs typeface="Arial" panose="020B0604020202020204" pitchFamily="34" charset="0"/>
            </a:endParaRPr>
          </a:p>
          <a:p>
            <a:pPr algn="ctr"/>
            <a:r>
              <a:rPr lang="en-US" altLang="en-US" sz="1100" b="1" dirty="0">
                <a:ea typeface="MS Mincho" panose="02020609040205080304" pitchFamily="49" charset="-128"/>
                <a:cs typeface="Arial" panose="020B0604020202020204" pitchFamily="34" charset="0"/>
              </a:rPr>
              <a:t>e-mail: clinton.longenecker@utoledo.edu</a:t>
            </a:r>
          </a:p>
          <a:p>
            <a:pPr algn="ctr"/>
            <a:endParaRPr lang="en-US" altLang="en-US" sz="1100" dirty="0">
              <a:ea typeface="MS Mincho" panose="02020609040205080304" pitchFamily="49" charset="-128"/>
              <a:cs typeface="Arial" panose="020B0604020202020204" pitchFamily="34" charset="0"/>
            </a:endParaRPr>
          </a:p>
          <a:p>
            <a:pPr algn="just"/>
            <a:r>
              <a:rPr lang="en-US" altLang="en-US" sz="1100" b="1" dirty="0">
                <a:ea typeface="MS Mincho" panose="02020609040205080304" pitchFamily="49" charset="-128"/>
                <a:cs typeface="Arial" panose="020B0604020202020204" pitchFamily="34" charset="0"/>
              </a:rPr>
              <a:t>Clinton Oliver Longenecker, </a:t>
            </a:r>
            <a:r>
              <a:rPr lang="en-US" altLang="en-US" sz="1100" dirty="0">
                <a:ea typeface="MS Mincho" panose="02020609040205080304" pitchFamily="49" charset="-128"/>
                <a:cs typeface="Arial" panose="020B0604020202020204" pitchFamily="34" charset="0"/>
              </a:rPr>
              <a:t>is an award winning </a:t>
            </a:r>
            <a:r>
              <a:rPr lang="en-US" altLang="en-US" sz="1100" dirty="0" smtClean="0">
                <a:ea typeface="MS Mincho" panose="02020609040205080304" pitchFamily="49" charset="-128"/>
                <a:cs typeface="Arial" panose="020B0604020202020204" pitchFamily="34" charset="0"/>
              </a:rPr>
              <a:t>educator, one </a:t>
            </a:r>
            <a:r>
              <a:rPr lang="en-US" altLang="en-US" sz="1100" dirty="0">
                <a:ea typeface="MS Mincho" panose="02020609040205080304" pitchFamily="49" charset="-128"/>
                <a:cs typeface="Arial" panose="020B0604020202020204" pitchFamily="34" charset="0"/>
              </a:rPr>
              <a:t>of “America’s leaders in creating high performance leaders and </a:t>
            </a:r>
            <a:r>
              <a:rPr lang="en-US" altLang="en-US" sz="1100" dirty="0" smtClean="0">
                <a:ea typeface="MS Mincho" panose="02020609040205080304" pitchFamily="49" charset="-128"/>
                <a:cs typeface="Arial" panose="020B0604020202020204" pitchFamily="34" charset="0"/>
              </a:rPr>
              <a:t>organizations,” </a:t>
            </a:r>
            <a:r>
              <a:rPr lang="en-US" altLang="en-US" sz="1100" dirty="0">
                <a:ea typeface="MS Mincho" panose="02020609040205080304" pitchFamily="49" charset="-128"/>
                <a:cs typeface="Arial" panose="020B0604020202020204" pitchFamily="34" charset="0"/>
              </a:rPr>
              <a:t>and is a </a:t>
            </a:r>
            <a:r>
              <a:rPr lang="en-US" altLang="en-US" sz="1100" b="1" dirty="0">
                <a:ea typeface="MS Mincho" panose="02020609040205080304" pitchFamily="49" charset="-128"/>
                <a:cs typeface="Arial" panose="020B0604020202020204" pitchFamily="34" charset="0"/>
              </a:rPr>
              <a:t>Distinguished University Professor </a:t>
            </a:r>
            <a:r>
              <a:rPr lang="en-US" altLang="en-US" sz="1100" dirty="0">
                <a:ea typeface="MS Mincho" panose="02020609040205080304" pitchFamily="49" charset="-128"/>
                <a:cs typeface="Arial" panose="020B0604020202020204" pitchFamily="34" charset="0"/>
              </a:rPr>
              <a:t>and the </a:t>
            </a:r>
            <a:r>
              <a:rPr lang="en-US" altLang="en-US" sz="1100" b="1" dirty="0">
                <a:ea typeface="MS Mincho" panose="02020609040205080304" pitchFamily="49" charset="-128"/>
                <a:cs typeface="Arial" panose="020B0604020202020204" pitchFamily="34" charset="0"/>
              </a:rPr>
              <a:t>Director of The Center for Leadership and Organizational Excellence</a:t>
            </a:r>
            <a:r>
              <a:rPr lang="en-US" altLang="en-US" sz="1100" dirty="0">
                <a:ea typeface="MS Mincho" panose="02020609040205080304" pitchFamily="49" charset="-128"/>
                <a:cs typeface="Arial" panose="020B0604020202020204" pitchFamily="34" charset="0"/>
              </a:rPr>
              <a:t> in </a:t>
            </a:r>
            <a:r>
              <a:rPr lang="en-US" altLang="en-US" sz="1100" b="1" dirty="0">
                <a:ea typeface="MS Mincho" panose="02020609040205080304" pitchFamily="49" charset="-128"/>
                <a:cs typeface="Arial" panose="020B0604020202020204" pitchFamily="34" charset="0"/>
              </a:rPr>
              <a:t>The College of Business and Innovation at The University of Toledo</a:t>
            </a:r>
            <a:r>
              <a:rPr lang="en-US" altLang="en-US" sz="1100" dirty="0">
                <a:ea typeface="MS Mincho" panose="02020609040205080304" pitchFamily="49" charset="-128"/>
                <a:cs typeface="Arial" panose="020B0604020202020204" pitchFamily="34" charset="0"/>
              </a:rPr>
              <a:t>. His teaching, research and consulting interests are in high performance leadership and creating great organizations.  He has been the recipient of over </a:t>
            </a:r>
            <a:r>
              <a:rPr lang="en-US" altLang="en-US" sz="1100" dirty="0" smtClean="0">
                <a:ea typeface="MS Mincho" panose="02020609040205080304" pitchFamily="49" charset="-128"/>
                <a:cs typeface="Arial" panose="020B0604020202020204" pitchFamily="34" charset="0"/>
              </a:rPr>
              <a:t>sixty </a:t>
            </a:r>
            <a:r>
              <a:rPr lang="en-US" altLang="en-US" sz="1100" dirty="0">
                <a:ea typeface="MS Mincho" panose="02020609040205080304" pitchFamily="49" charset="-128"/>
                <a:cs typeface="Arial" panose="020B0604020202020204" pitchFamily="34" charset="0"/>
              </a:rPr>
              <a:t>(60) outstanding teaching, service and research awards and numerous industry awards including the </a:t>
            </a:r>
            <a:r>
              <a:rPr lang="en-US" altLang="en-US" sz="1100" b="1" i="1" dirty="0">
                <a:ea typeface="MS Mincho" panose="02020609040205080304" pitchFamily="49" charset="-128"/>
                <a:cs typeface="Arial" panose="020B0604020202020204" pitchFamily="34" charset="0"/>
              </a:rPr>
              <a:t>Ernst &amp; Young Entrepreneur of the Year, Toastmasters International Leadership Award</a:t>
            </a:r>
            <a:r>
              <a:rPr lang="en-US" altLang="en-US" sz="1100" b="1" i="1" dirty="0" smtClean="0">
                <a:ea typeface="MS Mincho" panose="02020609040205080304" pitchFamily="49" charset="-128"/>
                <a:cs typeface="Arial" panose="020B0604020202020204" pitchFamily="34" charset="0"/>
              </a:rPr>
              <a:t>, </a:t>
            </a:r>
            <a:r>
              <a:rPr lang="en-US" altLang="en-US" sz="1100" b="1" i="1" dirty="0">
                <a:ea typeface="MS Mincho" panose="02020609040205080304" pitchFamily="49" charset="-128"/>
                <a:cs typeface="Arial" panose="020B0604020202020204" pitchFamily="34" charset="0"/>
              </a:rPr>
              <a:t>The Jefferson Award for Outstanding Public Service,  </a:t>
            </a:r>
            <a:r>
              <a:rPr lang="en-US" altLang="en-US" sz="1100" dirty="0">
                <a:ea typeface="MS Mincho" panose="02020609040205080304" pitchFamily="49" charset="-128"/>
                <a:cs typeface="Arial" panose="020B0604020202020204" pitchFamily="34" charset="0"/>
              </a:rPr>
              <a:t>and numerous </a:t>
            </a:r>
            <a:r>
              <a:rPr lang="en-US" altLang="en-US" sz="1100" b="1" i="1" dirty="0">
                <a:ea typeface="MS Mincho" panose="02020609040205080304" pitchFamily="49" charset="-128"/>
                <a:cs typeface="Arial" panose="020B0604020202020204" pitchFamily="34" charset="0"/>
              </a:rPr>
              <a:t>“Best Professor” recognitions. </a:t>
            </a:r>
            <a:r>
              <a:rPr lang="en-US" altLang="en-US" sz="1100" dirty="0">
                <a:ea typeface="MS Mincho" panose="02020609040205080304" pitchFamily="49" charset="-128"/>
                <a:cs typeface="Arial" panose="020B0604020202020204" pitchFamily="34" charset="0"/>
              </a:rPr>
              <a:t>In addition, he has also been recently recognized by </a:t>
            </a:r>
            <a:r>
              <a:rPr lang="en-US" altLang="en-US" sz="1100" u="sng" dirty="0">
                <a:ea typeface="MS Mincho" panose="02020609040205080304" pitchFamily="49" charset="-128"/>
                <a:cs typeface="Arial" panose="020B0604020202020204" pitchFamily="34" charset="0"/>
              </a:rPr>
              <a:t>The Economist</a:t>
            </a:r>
            <a:r>
              <a:rPr lang="en-US" altLang="en-US" sz="1100" dirty="0">
                <a:ea typeface="MS Mincho" panose="02020609040205080304" pitchFamily="49" charset="-128"/>
                <a:cs typeface="Arial" panose="020B0604020202020204" pitchFamily="34" charset="0"/>
              </a:rPr>
              <a:t> as one of the </a:t>
            </a:r>
            <a:r>
              <a:rPr lang="en-US" altLang="en-US" sz="1100" b="1" i="1" dirty="0">
                <a:ea typeface="MS Mincho" panose="02020609040205080304" pitchFamily="49" charset="-128"/>
                <a:cs typeface="Arial" panose="020B0604020202020204" pitchFamily="34" charset="0"/>
              </a:rPr>
              <a:t>Top Fifteen Business Professors in the World.</a:t>
            </a:r>
            <a:r>
              <a:rPr lang="en-US" altLang="en-US" sz="1100" dirty="0">
                <a:ea typeface="MS Mincho" panose="02020609040205080304" pitchFamily="49" charset="-128"/>
                <a:cs typeface="Arial" panose="020B0604020202020204" pitchFamily="34" charset="0"/>
              </a:rPr>
              <a:t> In </a:t>
            </a:r>
            <a:r>
              <a:rPr lang="en-US" altLang="en-US" sz="1100" dirty="0" smtClean="0">
                <a:ea typeface="MS Mincho" panose="02020609040205080304" pitchFamily="49" charset="-128"/>
                <a:cs typeface="Arial" panose="020B0604020202020204" pitchFamily="34" charset="0"/>
              </a:rPr>
              <a:t>2017, </a:t>
            </a:r>
            <a:r>
              <a:rPr lang="en-US" altLang="en-US" sz="1100" dirty="0">
                <a:ea typeface="MS Mincho" panose="02020609040205080304" pitchFamily="49" charset="-128"/>
                <a:cs typeface="Arial" panose="020B0604020202020204" pitchFamily="34" charset="0"/>
              </a:rPr>
              <a:t>Clint was recognized as </a:t>
            </a:r>
            <a:r>
              <a:rPr lang="en-US" altLang="en-US" sz="1100" b="1" i="1" dirty="0">
                <a:ea typeface="MS Mincho" panose="02020609040205080304" pitchFamily="49" charset="-128"/>
                <a:cs typeface="Arial" panose="020B0604020202020204" pitchFamily="34" charset="0"/>
              </a:rPr>
              <a:t>one of the top three University Professors in the USA</a:t>
            </a:r>
            <a:r>
              <a:rPr lang="en-US" altLang="en-US" sz="1100" i="1" dirty="0">
                <a:ea typeface="MS Mincho" panose="02020609040205080304" pitchFamily="49" charset="-128"/>
                <a:cs typeface="Arial" panose="020B0604020202020204" pitchFamily="34" charset="0"/>
              </a:rPr>
              <a:t> </a:t>
            </a:r>
            <a:r>
              <a:rPr lang="en-US" altLang="en-US" sz="1100" dirty="0">
                <a:ea typeface="MS Mincho" panose="02020609040205080304" pitchFamily="49" charset="-128"/>
                <a:cs typeface="Arial" panose="020B0604020202020204" pitchFamily="34" charset="0"/>
              </a:rPr>
              <a:t>as a Finalist for Baylor University’s </a:t>
            </a:r>
            <a:r>
              <a:rPr lang="en-US" altLang="en-US" sz="1100" b="1" i="1" dirty="0">
                <a:ea typeface="MS Mincho" panose="02020609040205080304" pitchFamily="49" charset="-128"/>
                <a:cs typeface="Arial" panose="020B0604020202020204" pitchFamily="34" charset="0"/>
              </a:rPr>
              <a:t>Robert Foster Cherry Award for Great Teaching </a:t>
            </a:r>
            <a:r>
              <a:rPr lang="en-US" altLang="en-US" sz="1100" i="1" dirty="0">
                <a:ea typeface="MS Mincho" panose="02020609040205080304" pitchFamily="49" charset="-128"/>
                <a:cs typeface="Arial" panose="020B0604020202020204" pitchFamily="34" charset="0"/>
              </a:rPr>
              <a:t>and</a:t>
            </a:r>
            <a:r>
              <a:rPr lang="en-US" altLang="en-US" sz="1100" b="1" i="1" dirty="0">
                <a:ea typeface="MS Mincho" panose="02020609040205080304" pitchFamily="49" charset="-128"/>
                <a:cs typeface="Arial" panose="020B0604020202020204" pitchFamily="34" charset="0"/>
              </a:rPr>
              <a:t> as one of the top thirty (30) “transformational leaders” in America by The John Maxwell Organization.</a:t>
            </a:r>
            <a:endParaRPr lang="en-US" altLang="en-US" sz="1100" dirty="0">
              <a:ea typeface="MS Mincho" panose="02020609040205080304" pitchFamily="49" charset="-128"/>
              <a:cs typeface="Arial" panose="020B0604020202020204" pitchFamily="34" charset="0"/>
            </a:endParaRPr>
          </a:p>
          <a:p>
            <a:pPr algn="just" eaLnBrk="1" hangingPunct="1"/>
            <a:endParaRPr lang="en-US" altLang="en-US" sz="1100" dirty="0">
              <a:ea typeface="MS Mincho" panose="02020609040205080304" pitchFamily="49" charset="-128"/>
              <a:cs typeface="Arial" panose="020B0604020202020204" pitchFamily="34" charset="0"/>
            </a:endParaRPr>
          </a:p>
          <a:p>
            <a:pPr algn="just"/>
            <a:r>
              <a:rPr lang="en-US" altLang="en-US" sz="1100" dirty="0">
                <a:ea typeface="MS Mincho" panose="02020609040205080304" pitchFamily="49" charset="-128"/>
                <a:cs typeface="Arial" panose="020B0604020202020204" pitchFamily="34" charset="0"/>
              </a:rPr>
              <a:t>He has published over 200 articles and papers in leading academic and professional journals including the Sloan Management Review, Industrial Management, Business Horizons, European Business Review, and Organizational Dynamics among others. He is a frequent media </a:t>
            </a:r>
            <a:r>
              <a:rPr lang="en-US" altLang="en-US" sz="1100" dirty="0" smtClean="0">
                <a:ea typeface="MS Mincho" panose="02020609040205080304" pitchFamily="49" charset="-128"/>
                <a:cs typeface="Arial" panose="020B0604020202020204" pitchFamily="34" charset="0"/>
              </a:rPr>
              <a:t>source </a:t>
            </a:r>
            <a:r>
              <a:rPr lang="en-US" altLang="en-US" sz="1100" dirty="0">
                <a:ea typeface="MS Mincho" panose="02020609040205080304" pitchFamily="49" charset="-128"/>
                <a:cs typeface="Arial" panose="020B0604020202020204" pitchFamily="34" charset="0"/>
              </a:rPr>
              <a:t>and his research has been featured in the Wall Street Journal, Investor’s Business Daily, MSNBC, </a:t>
            </a:r>
            <a:r>
              <a:rPr lang="en-US" altLang="en-US" sz="1100" dirty="0" smtClean="0">
                <a:ea typeface="MS Mincho" panose="02020609040205080304" pitchFamily="49" charset="-128"/>
                <a:cs typeface="Arial" panose="020B0604020202020204" pitchFamily="34" charset="0"/>
              </a:rPr>
              <a:t>NPR, </a:t>
            </a:r>
            <a:r>
              <a:rPr lang="en-US" altLang="en-US" sz="1100" dirty="0">
                <a:ea typeface="MS Mincho" panose="02020609040205080304" pitchFamily="49" charset="-128"/>
                <a:cs typeface="Arial" panose="020B0604020202020204" pitchFamily="34" charset="0"/>
              </a:rPr>
              <a:t>and a wide variety of media outlets. Clint is also a critically acclaimed professor in </a:t>
            </a:r>
            <a:r>
              <a:rPr lang="en-US" altLang="en-US" sz="1100" u="sng" dirty="0">
                <a:ea typeface="MS Mincho" panose="02020609040205080304" pitchFamily="49" charset="-128"/>
                <a:cs typeface="Arial" panose="020B0604020202020204" pitchFamily="34" charset="0"/>
              </a:rPr>
              <a:t>The Great Courses Critical Business Skills Series</a:t>
            </a:r>
            <a:r>
              <a:rPr lang="en-US" altLang="en-US" sz="1100" dirty="0">
                <a:ea typeface="MS Mincho" panose="02020609040205080304" pitchFamily="49" charset="-128"/>
                <a:cs typeface="Arial" panose="020B0604020202020204" pitchFamily="34" charset="0"/>
              </a:rPr>
              <a:t> – </a:t>
            </a:r>
            <a:r>
              <a:rPr lang="en-US" altLang="en-US" sz="1100" b="1" i="1" dirty="0">
                <a:ea typeface="MS Mincho" panose="02020609040205080304" pitchFamily="49" charset="-128"/>
                <a:cs typeface="Arial" panose="020B0604020202020204" pitchFamily="34" charset="0"/>
              </a:rPr>
              <a:t>Organizational Behavior Course </a:t>
            </a:r>
            <a:r>
              <a:rPr lang="en-US" altLang="en-US" sz="1100" dirty="0">
                <a:ea typeface="MS Mincho" panose="02020609040205080304" pitchFamily="49" charset="-128"/>
                <a:cs typeface="Arial" panose="020B0604020202020204" pitchFamily="34" charset="0"/>
              </a:rPr>
              <a:t>released in 2015. His newest book, </a:t>
            </a:r>
            <a:r>
              <a:rPr lang="en-US" altLang="en-US" sz="1100" u="sng" dirty="0">
                <a:ea typeface="MS Mincho" panose="02020609040205080304" pitchFamily="49" charset="-128"/>
                <a:cs typeface="Arial" panose="020B0604020202020204" pitchFamily="34" charset="0"/>
              </a:rPr>
              <a:t>The Successful Career Survival Guide</a:t>
            </a:r>
            <a:r>
              <a:rPr lang="en-US" altLang="en-US" sz="1100" dirty="0">
                <a:ea typeface="MS Mincho" panose="02020609040205080304" pitchFamily="49" charset="-128"/>
                <a:cs typeface="Arial" panose="020B0604020202020204" pitchFamily="34" charset="0"/>
              </a:rPr>
              <a:t> is a chronicle of best practices and key research findings designed to help readers improve their personal effectiveness and career trajectory. </a:t>
            </a:r>
            <a:r>
              <a:rPr lang="en-US" altLang="en-US" sz="1100" dirty="0" smtClean="0">
                <a:ea typeface="MS Mincho" panose="02020609040205080304" pitchFamily="49" charset="-128"/>
                <a:cs typeface="Arial" panose="020B0604020202020204" pitchFamily="34" charset="0"/>
              </a:rPr>
              <a:t>He is </a:t>
            </a:r>
            <a:r>
              <a:rPr lang="en-US" altLang="en-US" sz="1100" dirty="0">
                <a:ea typeface="MS Mincho" panose="02020609040205080304" pitchFamily="49" charset="-128"/>
                <a:cs typeface="Arial" panose="020B0604020202020204" pitchFamily="34" charset="0"/>
              </a:rPr>
              <a:t>also the co-author of two best-selling leadership books, </a:t>
            </a:r>
            <a:r>
              <a:rPr lang="en-US" altLang="en-US" sz="1100" u="sng" dirty="0">
                <a:ea typeface="MS Mincho" panose="02020609040205080304" pitchFamily="49" charset="-128"/>
                <a:cs typeface="Arial" panose="020B0604020202020204" pitchFamily="34" charset="0"/>
              </a:rPr>
              <a:t>Getting Results: Five Absolutes for High Performance</a:t>
            </a:r>
            <a:r>
              <a:rPr lang="en-US" altLang="en-US" sz="1100" dirty="0">
                <a:ea typeface="MS Mincho" panose="02020609040205080304" pitchFamily="49" charset="-128"/>
                <a:cs typeface="Arial" panose="020B0604020202020204" pitchFamily="34" charset="0"/>
              </a:rPr>
              <a:t> and </a:t>
            </a:r>
            <a:r>
              <a:rPr lang="en-US" altLang="en-US" sz="1100" u="sng" dirty="0">
                <a:ea typeface="MS Mincho" panose="02020609040205080304" pitchFamily="49" charset="-128"/>
                <a:cs typeface="Arial" panose="020B0604020202020204" pitchFamily="34" charset="0"/>
              </a:rPr>
              <a:t>Two-Minute Drill: Lessons for Rapid Organizational Improvement from America’s Greatest Game</a:t>
            </a:r>
            <a:r>
              <a:rPr lang="en-US" altLang="en-US" sz="1100" dirty="0">
                <a:ea typeface="MS Mincho" panose="02020609040205080304" pitchFamily="49" charset="-128"/>
                <a:cs typeface="Arial" panose="020B0604020202020204" pitchFamily="34" charset="0"/>
              </a:rPr>
              <a:t>. </a:t>
            </a:r>
          </a:p>
          <a:p>
            <a:pPr algn="just" eaLnBrk="1" hangingPunct="1"/>
            <a:endParaRPr lang="en-US" altLang="en-US" sz="1100" dirty="0">
              <a:ea typeface="MS Mincho" panose="02020609040205080304" pitchFamily="49" charset="-128"/>
              <a:cs typeface="Arial" panose="020B0604020202020204" pitchFamily="34" charset="0"/>
            </a:endParaRPr>
          </a:p>
          <a:p>
            <a:pPr algn="just" eaLnBrk="1" hangingPunct="1"/>
            <a:r>
              <a:rPr lang="en-US" altLang="en-US" sz="1100" dirty="0">
                <a:ea typeface="MS Mincho" panose="02020609040205080304" pitchFamily="49" charset="-128"/>
                <a:cs typeface="Arial" panose="020B0604020202020204" pitchFamily="34" charset="0"/>
              </a:rPr>
              <a:t>Clint is an active management consultant, </a:t>
            </a:r>
            <a:r>
              <a:rPr lang="en-US" altLang="en-US" sz="1100" dirty="0" smtClean="0">
                <a:ea typeface="MS Mincho" panose="02020609040205080304" pitchFamily="49" charset="-128"/>
                <a:cs typeface="Arial" panose="020B0604020202020204" pitchFamily="34" charset="0"/>
              </a:rPr>
              <a:t>educator, </a:t>
            </a:r>
            <a:r>
              <a:rPr lang="en-US" altLang="en-US" sz="1100" dirty="0">
                <a:ea typeface="MS Mincho" panose="02020609040205080304" pitchFamily="49" charset="-128"/>
                <a:cs typeface="Arial" panose="020B0604020202020204" pitchFamily="34" charset="0"/>
              </a:rPr>
              <a:t>and executive coach whose clients include a wide variety of Fortune 500 firms and entrepreneurial organizations including: Harley-Davidson, ConAgra, SSOE, ProMedica Health Systems, Whirlpool, Eaton Corporation, Cooper Tire, Dana Corporation, Howard Hughes Medical Institute, and O-I Inc. among others. Clint has been described by Career Publications as</a:t>
            </a:r>
            <a:r>
              <a:rPr lang="en-US" altLang="en-US" sz="1100" b="1" dirty="0">
                <a:ea typeface="MS Mincho" panose="02020609040205080304" pitchFamily="49" charset="-128"/>
                <a:cs typeface="Arial" panose="020B0604020202020204" pitchFamily="34" charset="0"/>
              </a:rPr>
              <a:t>, “</a:t>
            </a:r>
            <a:r>
              <a:rPr lang="en-US" altLang="en-US" sz="1100" b="1" i="1" dirty="0">
                <a:ea typeface="MS Mincho" panose="02020609040205080304" pitchFamily="49" charset="-128"/>
                <a:cs typeface="Arial" panose="020B0604020202020204" pitchFamily="34" charset="0"/>
              </a:rPr>
              <a:t>one of the top motivational speakers in the U.S. who can blend cutting edge research, common sense, humor and conviction into a real and inspiring call for better performance that can help us all!” </a:t>
            </a:r>
            <a:r>
              <a:rPr lang="en-US" altLang="en-US" sz="1100" dirty="0">
                <a:ea typeface="MS Mincho" panose="02020609040205080304" pitchFamily="49" charset="-128"/>
                <a:cs typeface="Arial" panose="020B0604020202020204" pitchFamily="34" charset="0"/>
              </a:rPr>
              <a:t>Dr. Longenecker has also served as a Visiting Lecturer at the University of the West Indies Barbados and has also lectured extensively in Poland, Hungary, and Russia. He holds a B.B.A. in marketing, an M.B.A. in management, both from the University of Toledo, and a Ph.D. in management from The Pennsylvania State University.</a:t>
            </a:r>
          </a:p>
          <a:p>
            <a:pPr algn="just" eaLnBrk="1" hangingPunct="1"/>
            <a:r>
              <a:rPr lang="en-US" altLang="en-US" sz="1100" dirty="0">
                <a:ea typeface="MS Mincho" panose="02020609040205080304" pitchFamily="49" charset="-128"/>
                <a:cs typeface="Arial" panose="020B0604020202020204" pitchFamily="34" charset="0"/>
              </a:rPr>
              <a:t> </a:t>
            </a:r>
          </a:p>
          <a:p>
            <a:pPr algn="just" eaLnBrk="1" hangingPunct="1"/>
            <a:r>
              <a:rPr lang="en-US" altLang="en-US" sz="1100" dirty="0">
                <a:ea typeface="MS Mincho" panose="02020609040205080304" pitchFamily="49" charset="-128"/>
                <a:cs typeface="Arial" panose="020B0604020202020204" pitchFamily="34" charset="0"/>
              </a:rPr>
              <a:t>Clint is an active community servant, a committed member of the Christian and Missionary Alliance </a:t>
            </a:r>
            <a:r>
              <a:rPr lang="en-US" altLang="en-US" sz="1100" dirty="0" smtClean="0">
                <a:ea typeface="MS Mincho" panose="02020609040205080304" pitchFamily="49" charset="-128"/>
                <a:cs typeface="Arial" panose="020B0604020202020204" pitchFamily="34" charset="0"/>
              </a:rPr>
              <a:t>Church, </a:t>
            </a:r>
            <a:r>
              <a:rPr lang="en-US" altLang="en-US" sz="1100" dirty="0">
                <a:ea typeface="MS Mincho" panose="02020609040205080304" pitchFamily="49" charset="-128"/>
                <a:cs typeface="Arial" panose="020B0604020202020204" pitchFamily="34" charset="0"/>
              </a:rPr>
              <a:t>and an active Bible study leader and Christian speaker.  He has spent extensive time working in the country of Haiti managing missionary school and hospital construction projects. Clint is very happily married to the former </a:t>
            </a:r>
            <a:r>
              <a:rPr lang="en-US" altLang="en-US" sz="1100">
                <a:ea typeface="MS Mincho" panose="02020609040205080304" pitchFamily="49" charset="-128"/>
                <a:cs typeface="Arial" panose="020B0604020202020204" pitchFamily="34" charset="0"/>
              </a:rPr>
              <a:t>Cindy </a:t>
            </a:r>
            <a:r>
              <a:rPr lang="en-US" altLang="en-US" sz="1100" smtClean="0">
                <a:ea typeface="MS Mincho" panose="02020609040205080304" pitchFamily="49" charset="-128"/>
                <a:cs typeface="Arial" panose="020B0604020202020204" pitchFamily="34" charset="0"/>
              </a:rPr>
              <a:t>Breese, </a:t>
            </a:r>
            <a:r>
              <a:rPr lang="en-US" altLang="en-US" sz="1100" dirty="0">
                <a:ea typeface="MS Mincho" panose="02020609040205080304" pitchFamily="49" charset="-128"/>
                <a:cs typeface="Arial" panose="020B0604020202020204" pitchFamily="34" charset="0"/>
              </a:rPr>
              <a:t>and they have </a:t>
            </a:r>
            <a:r>
              <a:rPr lang="en-US" altLang="en-US" sz="1100">
                <a:ea typeface="MS Mincho" panose="02020609040205080304" pitchFamily="49" charset="-128"/>
                <a:cs typeface="Arial" panose="020B0604020202020204" pitchFamily="34" charset="0"/>
              </a:rPr>
              <a:t>three </a:t>
            </a:r>
            <a:r>
              <a:rPr lang="en-US" altLang="en-US" sz="1100" smtClean="0">
                <a:ea typeface="MS Mincho" panose="02020609040205080304" pitchFamily="49" charset="-128"/>
                <a:cs typeface="Arial" panose="020B0604020202020204" pitchFamily="34" charset="0"/>
              </a:rPr>
              <a:t>children: </a:t>
            </a:r>
            <a:r>
              <a:rPr lang="en-US" altLang="en-US" sz="1100" dirty="0">
                <a:ea typeface="MS Mincho" panose="02020609040205080304" pitchFamily="49" charset="-128"/>
                <a:cs typeface="Arial" panose="020B0604020202020204" pitchFamily="34" charset="0"/>
              </a:rPr>
              <a:t>Clinton Charles, Shannon Marie, and Stephen Lorenzo.</a:t>
            </a:r>
          </a:p>
          <a:p>
            <a:pPr algn="ctr" eaLnBrk="1" hangingPunct="1"/>
            <a:endParaRPr lang="en-US" altLang="en-US" b="1" dirty="0">
              <a:ea typeface="MS Mincho" panose="02020609040205080304" pitchFamily="49" charset="-128"/>
              <a:cs typeface="Arial" panose="020B0604020202020204" pitchFamily="34" charset="0"/>
            </a:endParaRPr>
          </a:p>
          <a:p>
            <a:pPr algn="ctr" eaLnBrk="1" hangingPunct="1"/>
            <a:r>
              <a:rPr lang="en-US" altLang="en-US" b="1" dirty="0">
                <a:ea typeface="MS Mincho" panose="02020609040205080304" pitchFamily="49" charset="-128"/>
                <a:cs typeface="Arial" panose="020B0604020202020204" pitchFamily="34" charset="0"/>
              </a:rPr>
              <a:t>WEB PAGE</a:t>
            </a:r>
            <a:r>
              <a:rPr lang="en-US" altLang="en-US" dirty="0">
                <a:ea typeface="MS Mincho" panose="02020609040205080304" pitchFamily="49" charset="-128"/>
                <a:cs typeface="Arial" panose="020B0604020202020204" pitchFamily="34" charset="0"/>
              </a:rPr>
              <a:t>: </a:t>
            </a:r>
            <a:r>
              <a:rPr lang="en-US" altLang="en-US" dirty="0">
                <a:ea typeface="MS Mincho" panose="02020609040205080304" pitchFamily="49" charset="-128"/>
                <a:cs typeface="Arial" panose="020B0604020202020204" pitchFamily="34" charset="0"/>
                <a:hlinkClick r:id="rId2"/>
              </a:rPr>
              <a:t>www.homepages.utoledo.edu/clongen/</a:t>
            </a:r>
            <a:r>
              <a:rPr lang="en-US" altLang="en-US" dirty="0">
                <a:ea typeface="MS Mincho" panose="02020609040205080304" pitchFamily="49" charset="-128"/>
                <a:cs typeface="Arial" panose="020B0604020202020204" pitchFamily="34" charset="0"/>
              </a:rPr>
              <a:t> </a:t>
            </a:r>
          </a:p>
          <a:p>
            <a:pPr algn="just" eaLnBrk="1" hangingPunct="1"/>
            <a:endParaRPr lang="en-US" altLang="en-US" sz="1100" dirty="0">
              <a:ea typeface="MS Mincho" panose="02020609040205080304" pitchFamily="49" charset="-128"/>
              <a:cs typeface="Arial" panose="020B0604020202020204" pitchFamily="34" charset="0"/>
            </a:endParaRPr>
          </a:p>
        </p:txBody>
      </p:sp>
      <p:pic>
        <p:nvPicPr>
          <p:cNvPr id="33796" name="Picture 6"/>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53000" y="355600"/>
            <a:ext cx="1600200" cy="101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6350">
                <a:solidFill>
                  <a:srgbClr val="0000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33797" name="Picture 6" descr="C:\Users\clongen\Desktop\Pictures\05092012-2746.JPG"/>
          <p:cNvPicPr>
            <a:picLocks noChangeAspect="1" noChangeArrowheads="1"/>
          </p:cNvPicPr>
          <p:nvPr/>
        </p:nvPicPr>
        <p:blipFill>
          <a:blip r:embed="rId4">
            <a:extLst>
              <a:ext uri="{28A0092B-C50C-407E-A947-70E740481C1C}">
                <a14:useLocalDpi xmlns:a14="http://schemas.microsoft.com/office/drawing/2010/main" val="0"/>
              </a:ext>
            </a:extLst>
          </a:blip>
          <a:srcRect l="39903" t="3607" r="13782" b="4327"/>
          <a:stretch>
            <a:fillRect/>
          </a:stretch>
        </p:blipFill>
        <p:spPr bwMode="auto">
          <a:xfrm>
            <a:off x="554038" y="228600"/>
            <a:ext cx="950912" cy="1236663"/>
          </a:xfrm>
          <a:prstGeom prst="rect">
            <a:avLst/>
          </a:prstGeom>
          <a:noFill/>
          <a:ln w="25400">
            <a:solidFill>
              <a:srgbClr val="C00000"/>
            </a:solidFill>
            <a:miter lim="800000"/>
            <a:headEnd/>
            <a:tailEnd/>
          </a:ln>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22545478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39</TotalTime>
  <Words>560</Words>
  <Application>Microsoft Office PowerPoint</Application>
  <PresentationFormat>On-screen Show (4:3)</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Courier New</vt:lpstr>
      <vt:lpstr>MS Mincho</vt:lpstr>
      <vt:lpstr>Office Theme</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Windows User</dc:creator>
  <cp:lastModifiedBy>Longenecker, Clinton O.</cp:lastModifiedBy>
  <cp:revision>16</cp:revision>
  <cp:lastPrinted>2018-04-03T18:15:00Z</cp:lastPrinted>
  <dcterms:created xsi:type="dcterms:W3CDTF">2013-06-24T18:25:11Z</dcterms:created>
  <dcterms:modified xsi:type="dcterms:W3CDTF">2018-08-02T16:21:23Z</dcterms:modified>
</cp:coreProperties>
</file>