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media/image13.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7" r:id="rId4"/>
  </p:sldMasterIdLst>
  <p:notesMasterIdLst>
    <p:notesMasterId r:id="rId40"/>
  </p:notesMasterIdLst>
  <p:sldIdLst>
    <p:sldId id="277" r:id="rId5"/>
    <p:sldId id="259" r:id="rId6"/>
    <p:sldId id="305" r:id="rId7"/>
    <p:sldId id="306" r:id="rId8"/>
    <p:sldId id="267" r:id="rId9"/>
    <p:sldId id="314" r:id="rId10"/>
    <p:sldId id="313" r:id="rId11"/>
    <p:sldId id="315" r:id="rId12"/>
    <p:sldId id="264" r:id="rId13"/>
    <p:sldId id="278" r:id="rId14"/>
    <p:sldId id="279" r:id="rId15"/>
    <p:sldId id="280" r:id="rId16"/>
    <p:sldId id="281" r:id="rId17"/>
    <p:sldId id="291" r:id="rId18"/>
    <p:sldId id="292" r:id="rId19"/>
    <p:sldId id="293" r:id="rId20"/>
    <p:sldId id="316" r:id="rId21"/>
    <p:sldId id="317" r:id="rId22"/>
    <p:sldId id="318" r:id="rId23"/>
    <p:sldId id="295" r:id="rId24"/>
    <p:sldId id="296" r:id="rId25"/>
    <p:sldId id="298" r:id="rId26"/>
    <p:sldId id="297" r:id="rId27"/>
    <p:sldId id="282" r:id="rId28"/>
    <p:sldId id="284" r:id="rId29"/>
    <p:sldId id="285" r:id="rId30"/>
    <p:sldId id="287" r:id="rId31"/>
    <p:sldId id="286" r:id="rId32"/>
    <p:sldId id="288" r:id="rId33"/>
    <p:sldId id="290" r:id="rId34"/>
    <p:sldId id="289" r:id="rId35"/>
    <p:sldId id="300" r:id="rId36"/>
    <p:sldId id="301" r:id="rId37"/>
    <p:sldId id="302" r:id="rId38"/>
    <p:sldId id="303" r:id="rId3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003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A276F67-E088-E941-83F1-CCAD42E1F85F}" type="datetimeFigureOut">
              <a:rPr lang="en-US" smtClean="0"/>
              <a:t>7/17/2024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5AC3D69-8BA2-F342-8E80-88A32D164BCC}" type="slidenum">
              <a:rPr lang="en-US" smtClean="0"/>
              <a:t>‹#›</a:t>
            </a:fld>
            <a:endParaRPr lang="en-US" dirty="0"/>
          </a:p>
        </p:txBody>
      </p:sp>
    </p:spTree>
    <p:extLst>
      <p:ext uri="{BB962C8B-B14F-4D97-AF65-F5344CB8AC3E}">
        <p14:creationId xmlns:p14="http://schemas.microsoft.com/office/powerpoint/2010/main" val="418456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Thursday, May 23, 2019</a:t>
            </a:r>
          </a:p>
        </p:txBody>
      </p:sp>
    </p:spTree>
    <p:extLst>
      <p:ext uri="{BB962C8B-B14F-4D97-AF65-F5344CB8AC3E}">
        <p14:creationId xmlns:p14="http://schemas.microsoft.com/office/powerpoint/2010/main" val="76353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1"/>
                </a:solidFill>
              </a:defRPr>
            </a:lvl1pPr>
          </a:lstStyle>
          <a:p>
            <a:fld id="{12B9F417-E6B8-654E-BD01-ECC6FA5DE3E6}" type="slidenum">
              <a:rPr lang="en-US" smtClean="0"/>
              <a:pPr/>
              <a:t>‹#›</a:t>
            </a:fld>
            <a:endParaRPr lang="en-US" dirty="0"/>
          </a:p>
        </p:txBody>
      </p:sp>
      <p:pic>
        <p:nvPicPr>
          <p:cNvPr id="7" name="Picture 6">
            <a:extLst>
              <a:ext uri="{FF2B5EF4-FFF2-40B4-BE49-F238E27FC236}">
                <a16:creationId xmlns:a16="http://schemas.microsoft.com/office/drawing/2014/main" id="{FF5CC3CB-744B-7141-BC7B-62E3042CEF0B}"/>
              </a:ext>
            </a:extLst>
          </p:cNvPr>
          <p:cNvPicPr>
            <a:picLocks noChangeAspect="1"/>
          </p:cNvPicPr>
          <p:nvPr userDrawn="1"/>
        </p:nvPicPr>
        <p:blipFill>
          <a:blip r:embed="rId2"/>
          <a:stretch>
            <a:fillRect/>
          </a:stretch>
        </p:blipFill>
        <p:spPr>
          <a:xfrm>
            <a:off x="9448800" y="5421756"/>
            <a:ext cx="1676400" cy="1433578"/>
          </a:xfrm>
          <a:prstGeom prst="rect">
            <a:avLst/>
          </a:prstGeom>
        </p:spPr>
      </p:pic>
    </p:spTree>
    <p:extLst>
      <p:ext uri="{BB962C8B-B14F-4D97-AF65-F5344CB8AC3E}">
        <p14:creationId xmlns:p14="http://schemas.microsoft.com/office/powerpoint/2010/main" val="352495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1"/>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3"/>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tx1"/>
                </a:solidFill>
              </a:defRPr>
            </a:lvl1pPr>
          </a:lstStyle>
          <a:p>
            <a:fld id="{E0264360-FE85-274F-9EBE-50F9E88ABEE3}" type="slidenum">
              <a:rPr lang="en-US" smtClean="0"/>
              <a:pPr/>
              <a:t>‹#›</a:t>
            </a:fld>
            <a:endParaRPr lang="en-US" dirty="0"/>
          </a:p>
        </p:txBody>
      </p:sp>
      <p:pic>
        <p:nvPicPr>
          <p:cNvPr id="7" name="Picture 6">
            <a:extLst>
              <a:ext uri="{FF2B5EF4-FFF2-40B4-BE49-F238E27FC236}">
                <a16:creationId xmlns:a16="http://schemas.microsoft.com/office/drawing/2014/main" id="{B91D9A60-BE26-B74A-B044-68CD14FA8CEC}"/>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4027159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bg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1"/>
                </a:solidFill>
              </a:defRPr>
            </a:lvl1pPr>
          </a:lstStyle>
          <a:p>
            <a:fld id="{4D30A8A5-6F3B-1B4D-8CD6-DEC5D6F8A941}" type="slidenum">
              <a:rPr lang="en-US" smtClean="0"/>
              <a:pPr/>
              <a:t>‹#›</a:t>
            </a:fld>
            <a:endParaRPr lang="en-US" dirty="0"/>
          </a:p>
        </p:txBody>
      </p:sp>
      <p:pic>
        <p:nvPicPr>
          <p:cNvPr id="7" name="Picture 6">
            <a:extLst>
              <a:ext uri="{FF2B5EF4-FFF2-40B4-BE49-F238E27FC236}">
                <a16:creationId xmlns:a16="http://schemas.microsoft.com/office/drawing/2014/main" id="{3C573B8A-E025-564F-A1F9-CB2E1619BF00}"/>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66400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86500" y="6356350"/>
            <a:ext cx="2743200" cy="365125"/>
          </a:xfrm>
        </p:spPr>
        <p:txBody>
          <a:bodyPr/>
          <a:lstStyle>
            <a:lvl1pPr>
              <a:defRPr/>
            </a:lvl1pPr>
          </a:lstStyle>
          <a:p>
            <a:fld id="{AB4154A8-7A02-594D-932D-D7D24B6B4635}" type="slidenum">
              <a:rPr lang="en-US" smtClean="0"/>
              <a:pPr/>
              <a:t>‹#›</a:t>
            </a:fld>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745395"/>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8" name="Picture 7">
            <a:extLst>
              <a:ext uri="{FF2B5EF4-FFF2-40B4-BE49-F238E27FC236}">
                <a16:creationId xmlns:a16="http://schemas.microsoft.com/office/drawing/2014/main" id="{A0AFB200-0970-7D45-852F-2525F207ADC8}"/>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0009150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4"/>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6BF35B6D-A911-A848-A378-54499D325775}"/>
              </a:ext>
            </a:extLst>
          </p:cNvPr>
          <p:cNvSpPr>
            <a:spLocks noGrp="1"/>
          </p:cNvSpPr>
          <p:nvPr>
            <p:ph type="sldNum" sz="quarter" idx="12"/>
          </p:nvPr>
        </p:nvSpPr>
        <p:spPr>
          <a:xfrm>
            <a:off x="6286500" y="6356350"/>
            <a:ext cx="2743200" cy="365125"/>
          </a:xfrm>
        </p:spPr>
        <p:txBody>
          <a:bodyPr/>
          <a:lstStyle/>
          <a:p>
            <a:fld id="{1E0E7D85-594F-0A4B-B30D-4DE05AFCF638}" type="slidenum">
              <a:rPr lang="en-US" smtClean="0"/>
              <a:t>‹#›</a:t>
            </a:fld>
            <a:endParaRPr lang="en-US" dirty="0"/>
          </a:p>
        </p:txBody>
      </p:sp>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8" name="Picture 7">
            <a:extLst>
              <a:ext uri="{FF2B5EF4-FFF2-40B4-BE49-F238E27FC236}">
                <a16:creationId xmlns:a16="http://schemas.microsoft.com/office/drawing/2014/main" id="{F21D3449-DABC-3E4B-8EAE-4D8C06E5E6FB}"/>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244909477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tx1"/>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138D2D9F-A3EB-C64C-A6AF-36DDD226CA7F}"/>
              </a:ext>
            </a:extLst>
          </p:cNvPr>
          <p:cNvSpPr>
            <a:spLocks noGrp="1"/>
          </p:cNvSpPr>
          <p:nvPr>
            <p:ph type="sldNum" sz="quarter" idx="12"/>
          </p:nvPr>
        </p:nvSpPr>
        <p:spPr>
          <a:xfrm>
            <a:off x="6286500" y="6356349"/>
            <a:ext cx="2743200" cy="365125"/>
          </a:xfrm>
        </p:spPr>
        <p:txBody>
          <a:bodyPr/>
          <a:lstStyle>
            <a:lvl1pPr>
              <a:defRPr>
                <a:solidFill>
                  <a:schemeClr val="bg1"/>
                </a:solidFill>
              </a:defRPr>
            </a:lvl1pPr>
          </a:lstStyle>
          <a:p>
            <a:fld id="{1E0E7D85-594F-0A4B-B30D-4DE05AFCF638}" type="slidenum">
              <a:rPr lang="en-US" smtClean="0"/>
              <a:pPr/>
              <a:t>‹#›</a:t>
            </a:fld>
            <a:endParaRPr lang="en-US" dirty="0"/>
          </a:p>
        </p:txBody>
      </p:sp>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8" name="Picture 7">
            <a:extLst>
              <a:ext uri="{FF2B5EF4-FFF2-40B4-BE49-F238E27FC236}">
                <a16:creationId xmlns:a16="http://schemas.microsoft.com/office/drawing/2014/main" id="{89029FD4-D417-9C44-9AD1-FABBC3140296}"/>
              </a:ext>
            </a:extLst>
          </p:cNvPr>
          <p:cNvPicPr>
            <a:picLocks noChangeAspect="1"/>
          </p:cNvPicPr>
          <p:nvPr userDrawn="1"/>
        </p:nvPicPr>
        <p:blipFill>
          <a:blip r:embed="rId3"/>
          <a:stretch>
            <a:fillRect/>
          </a:stretch>
        </p:blipFill>
        <p:spPr>
          <a:xfrm>
            <a:off x="9448800" y="5419090"/>
            <a:ext cx="1676400" cy="1438910"/>
          </a:xfrm>
          <a:prstGeom prst="rect">
            <a:avLst/>
          </a:prstGeom>
        </p:spPr>
      </p:pic>
      <p:pic>
        <p:nvPicPr>
          <p:cNvPr id="11" name="Picture 10">
            <a:extLst>
              <a:ext uri="{FF2B5EF4-FFF2-40B4-BE49-F238E27FC236}">
                <a16:creationId xmlns:a16="http://schemas.microsoft.com/office/drawing/2014/main" id="{3F55DDB6-3192-9F43-8AFE-2496F3AD5FD4}"/>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99330207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tx1"/>
                </a:solidFill>
              </a:defRPr>
            </a:lvl1pPr>
            <a:lvl2pPr marL="457200" indent="0" fontAlgn="t">
              <a:buFontTx/>
              <a:buNone/>
              <a:defRPr>
                <a:solidFill>
                  <a:schemeClr val="tx1"/>
                </a:solidFill>
              </a:defRPr>
            </a:lvl2pPr>
            <a:lvl3pPr marL="914400" indent="0" fontAlgn="t">
              <a:buFontTx/>
              <a:buNone/>
              <a:defRPr>
                <a:solidFill>
                  <a:schemeClr val="tx1"/>
                </a:solidFill>
              </a:defRPr>
            </a:lvl3pPr>
            <a:lvl4pPr marL="1371600" indent="0" fontAlgn="t">
              <a:buFontTx/>
              <a:buNone/>
              <a:defRPr>
                <a:solidFill>
                  <a:schemeClr val="tx1"/>
                </a:solidFill>
              </a:defRPr>
            </a:lvl4pPr>
            <a:lvl5pPr marL="1828800" indent="0" fontAlgn="t">
              <a:buFontTx/>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8" name="Picture 7">
            <a:extLst>
              <a:ext uri="{FF2B5EF4-FFF2-40B4-BE49-F238E27FC236}">
                <a16:creationId xmlns:a16="http://schemas.microsoft.com/office/drawing/2014/main" id="{B1BF931D-12AA-CF4E-B254-73278025C8DF}"/>
              </a:ext>
            </a:extLst>
          </p:cNvPr>
          <p:cNvPicPr>
            <a:picLocks noChangeAspect="1"/>
          </p:cNvPicPr>
          <p:nvPr userDrawn="1"/>
        </p:nvPicPr>
        <p:blipFill>
          <a:blip r:embed="rId3"/>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213760447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11" name="Picture 10">
            <a:extLst>
              <a:ext uri="{FF2B5EF4-FFF2-40B4-BE49-F238E27FC236}">
                <a16:creationId xmlns:a16="http://schemas.microsoft.com/office/drawing/2014/main" id="{77E9BA47-DD09-6A4B-A964-F337FC7A2096}"/>
              </a:ext>
            </a:extLst>
          </p:cNvPr>
          <p:cNvPicPr>
            <a:picLocks noChangeAspect="1"/>
          </p:cNvPicPr>
          <p:nvPr userDrawn="1"/>
        </p:nvPicPr>
        <p:blipFill>
          <a:blip r:embed="rId3"/>
          <a:stretch>
            <a:fillRect/>
          </a:stretch>
        </p:blipFill>
        <p:spPr>
          <a:xfrm>
            <a:off x="9448800" y="5429707"/>
            <a:ext cx="1676400" cy="1433578"/>
          </a:xfrm>
          <a:prstGeom prst="rect">
            <a:avLst/>
          </a:prstGeom>
        </p:spPr>
      </p:pic>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bg1"/>
                </a:solidFill>
              </a:defRPr>
            </a:lvl1pPr>
          </a:lstStyle>
          <a:p>
            <a:fld id="{382E7940-8823-C144-92DB-1F42CF60DB15}" type="slidenum">
              <a:rPr lang="en-US" smtClean="0"/>
              <a:pPr/>
              <a:t>‹#›</a:t>
            </a:fld>
            <a:endParaRPr lang="en-US" dirty="0"/>
          </a:p>
        </p:txBody>
      </p:sp>
    </p:spTree>
    <p:extLst>
      <p:ext uri="{BB962C8B-B14F-4D97-AF65-F5344CB8AC3E}">
        <p14:creationId xmlns:p14="http://schemas.microsoft.com/office/powerpoint/2010/main" val="54265862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1"/>
                </a:solidFill>
              </a:defRPr>
            </a:lvl1pPr>
            <a:lvl2pPr marL="457200" indent="0" fontAlgn="t">
              <a:buFontTx/>
              <a:buNone/>
              <a:defRPr>
                <a:solidFill>
                  <a:schemeClr val="accent1"/>
                </a:solidFill>
              </a:defRPr>
            </a:lvl2pPr>
            <a:lvl3pPr marL="914400" indent="0" fontAlgn="t">
              <a:buFontTx/>
              <a:buNone/>
              <a:defRPr>
                <a:solidFill>
                  <a:schemeClr val="accent1"/>
                </a:solidFill>
              </a:defRPr>
            </a:lvl3pPr>
            <a:lvl4pPr marL="1371600" indent="0" fontAlgn="t">
              <a:buFontTx/>
              <a:buNone/>
              <a:defRPr>
                <a:solidFill>
                  <a:schemeClr val="accent1"/>
                </a:solidFill>
              </a:defRPr>
            </a:lvl4pPr>
            <a:lvl5pPr marL="1828800" indent="0" fontAlgn="t">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10" name="Picture 9">
            <a:extLst>
              <a:ext uri="{FF2B5EF4-FFF2-40B4-BE49-F238E27FC236}">
                <a16:creationId xmlns:a16="http://schemas.microsoft.com/office/drawing/2014/main" id="{77970335-9025-8144-A17B-DB1D11F0341F}"/>
              </a:ext>
            </a:extLst>
          </p:cNvPr>
          <p:cNvPicPr>
            <a:picLocks noChangeAspect="1"/>
          </p:cNvPicPr>
          <p:nvPr userDrawn="1"/>
        </p:nvPicPr>
        <p:blipFill>
          <a:blip r:embed="rId3"/>
          <a:stretch>
            <a:fillRect/>
          </a:stretch>
        </p:blipFill>
        <p:spPr>
          <a:xfrm>
            <a:off x="9448800" y="5431183"/>
            <a:ext cx="1676400" cy="1433578"/>
          </a:xfrm>
          <a:prstGeom prst="rect">
            <a:avLst/>
          </a:prstGeom>
        </p:spPr>
      </p:pic>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bg1"/>
                </a:solidFill>
              </a:defRPr>
            </a:lvl1pPr>
          </a:lstStyle>
          <a:p>
            <a:fld id="{801ADF2A-743D-6E41-8400-79BD3373C811}" type="slidenum">
              <a:rPr lang="en-US" smtClean="0"/>
              <a:pPr/>
              <a:t>‹#›</a:t>
            </a:fld>
            <a:endParaRPr lang="en-US" dirty="0"/>
          </a:p>
        </p:txBody>
      </p:sp>
    </p:spTree>
    <p:extLst>
      <p:ext uri="{BB962C8B-B14F-4D97-AF65-F5344CB8AC3E}">
        <p14:creationId xmlns:p14="http://schemas.microsoft.com/office/powerpoint/2010/main" val="73417870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1041952" y="0"/>
            <a:ext cx="8406848" cy="5829300"/>
          </a:xfrm>
          <a:solidFill>
            <a:schemeClr val="tx2"/>
          </a:solidFill>
        </p:spPr>
        <p:txBody>
          <a:bodyPr/>
          <a:lstStyle>
            <a:lvl1pPr>
              <a:defRPr>
                <a:solidFill>
                  <a:schemeClr val="accent2"/>
                </a:solidFill>
              </a:defRPr>
            </a:lvl1pPr>
          </a:lstStyle>
          <a:p>
            <a:endParaRPr lang="en-US" dirty="0"/>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6120848" y="4532551"/>
            <a:ext cx="4229100" cy="1296749"/>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6120848" y="3968570"/>
            <a:ext cx="4229100" cy="388530"/>
          </a:xfrm>
        </p:spPr>
        <p:txBody>
          <a:bodyPr anchor="b"/>
          <a:lstStyle>
            <a:lvl1pPr marL="0" indent="0" fontAlgn="t">
              <a:buNone/>
              <a:defRPr sz="2200" b="1" i="0">
                <a:solidFill>
                  <a:schemeClr val="bg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8061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Date</a:t>
            </a:r>
          </a:p>
        </p:txBody>
      </p:sp>
    </p:spTree>
    <p:extLst>
      <p:ext uri="{BB962C8B-B14F-4D97-AF65-F5344CB8AC3E}">
        <p14:creationId xmlns:p14="http://schemas.microsoft.com/office/powerpoint/2010/main" val="116403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2657302" y="0"/>
            <a:ext cx="8458201" cy="5829300"/>
          </a:xfrm>
          <a:solidFill>
            <a:schemeClr val="tx2"/>
          </a:solidFill>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87676"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866900" y="4532551"/>
            <a:ext cx="4229100" cy="1296749"/>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1866900" y="3968570"/>
            <a:ext cx="4229100" cy="388530"/>
          </a:xfrm>
        </p:spPr>
        <p:txBody>
          <a:bodyPr anchor="b"/>
          <a:lstStyle>
            <a:lvl1pPr marL="0" indent="0" fontAlgn="t">
              <a:buNone/>
              <a:defRPr sz="2200" b="1" i="0">
                <a:solidFill>
                  <a:schemeClr val="bg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6648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1041952" y="0"/>
            <a:ext cx="8406848" cy="5829300"/>
          </a:xfrm>
          <a:solidFill>
            <a:schemeClr val="tx2"/>
          </a:solidFill>
        </p:spPr>
        <p:txBody>
          <a:bodyPr/>
          <a:lstStyle>
            <a:lvl1pPr>
              <a:defRPr>
                <a:solidFill>
                  <a:schemeClr val="accent2"/>
                </a:solidFill>
              </a:defRPr>
            </a:lvl1pPr>
          </a:lstStyle>
          <a:p>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6120848" y="4532551"/>
            <a:ext cx="4229100" cy="1296749"/>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6120848" y="3968570"/>
            <a:ext cx="4229100"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Tree>
    <p:extLst>
      <p:ext uri="{BB962C8B-B14F-4D97-AF65-F5344CB8AC3E}">
        <p14:creationId xmlns:p14="http://schemas.microsoft.com/office/powerpoint/2010/main" val="322406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2648249" y="0"/>
            <a:ext cx="8458201" cy="5829300"/>
          </a:xfrm>
          <a:solidFill>
            <a:schemeClr val="tx2"/>
          </a:solidFill>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87676" y="6347069"/>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866900" y="4532551"/>
            <a:ext cx="4229100" cy="1296749"/>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1866900" y="3968570"/>
            <a:ext cx="4229100"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07024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652916"/>
            <a:ext cx="10096500" cy="1331496"/>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51621"/>
            <a:ext cx="100965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pic>
        <p:nvPicPr>
          <p:cNvPr id="7" name="Picture 6">
            <a:extLst>
              <a:ext uri="{FF2B5EF4-FFF2-40B4-BE49-F238E27FC236}">
                <a16:creationId xmlns:a16="http://schemas.microsoft.com/office/drawing/2014/main" id="{D7468FC7-B1C5-7542-A6F1-F601234FF669}"/>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1239547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795130"/>
            <a:ext cx="5867400" cy="1366159"/>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398210"/>
            <a:ext cx="5867400" cy="33167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7734300" y="1028700"/>
            <a:ext cx="4457700" cy="4800600"/>
          </a:xfrm>
          <a:solidFill>
            <a:schemeClr val="tx2"/>
          </a:solidFill>
        </p:spPr>
        <p:txBody>
          <a:bodyPr/>
          <a:lstStyle>
            <a:lvl1pPr>
              <a:defRPr>
                <a:solidFill>
                  <a:schemeClr val="accent2"/>
                </a:solidFill>
              </a:defRPr>
            </a:lvl1pPr>
          </a:lstStyle>
          <a:p>
            <a:endParaRPr lang="en-US" dirty="0"/>
          </a:p>
        </p:txBody>
      </p:sp>
      <p:pic>
        <p:nvPicPr>
          <p:cNvPr id="8" name="Picture 7">
            <a:extLst>
              <a:ext uri="{FF2B5EF4-FFF2-40B4-BE49-F238E27FC236}">
                <a16:creationId xmlns:a16="http://schemas.microsoft.com/office/drawing/2014/main" id="{E327B309-D6AB-D24B-B0E8-9B73352D2248}"/>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10" name="Slide Number Placeholder 5">
            <a:extLst>
              <a:ext uri="{FF2B5EF4-FFF2-40B4-BE49-F238E27FC236}">
                <a16:creationId xmlns:a16="http://schemas.microsoft.com/office/drawing/2014/main" id="{9A74678A-E47C-C446-969F-B1003E4C91A2}"/>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Tree>
    <p:extLst>
      <p:ext uri="{BB962C8B-B14F-4D97-AF65-F5344CB8AC3E}">
        <p14:creationId xmlns:p14="http://schemas.microsoft.com/office/powerpoint/2010/main" val="2825944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dirty="0"/>
          </a:p>
        </p:txBody>
      </p:sp>
      <p:pic>
        <p:nvPicPr>
          <p:cNvPr id="8" name="Picture 7">
            <a:extLst>
              <a:ext uri="{FF2B5EF4-FFF2-40B4-BE49-F238E27FC236}">
                <a16:creationId xmlns:a16="http://schemas.microsoft.com/office/drawing/2014/main" id="{6E4F326A-0F7B-A048-91BE-E4EB52271572}"/>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9" name="Slide Number Placeholder 5">
            <a:extLst>
              <a:ext uri="{FF2B5EF4-FFF2-40B4-BE49-F238E27FC236}">
                <a16:creationId xmlns:a16="http://schemas.microsoft.com/office/drawing/2014/main" id="{C311CB55-29B7-9743-B3B1-72D859267402}"/>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Tree>
    <p:extLst>
      <p:ext uri="{BB962C8B-B14F-4D97-AF65-F5344CB8AC3E}">
        <p14:creationId xmlns:p14="http://schemas.microsoft.com/office/powerpoint/2010/main" val="2910096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6F8C58E-F1EF-BE4E-A92F-D656E56AA4ED}"/>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9" name="Picture 8">
            <a:extLst>
              <a:ext uri="{FF2B5EF4-FFF2-40B4-BE49-F238E27FC236}">
                <a16:creationId xmlns:a16="http://schemas.microsoft.com/office/drawing/2014/main" id="{EEAD8B62-5F31-954A-9238-D6BC2EE85B27}"/>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05943774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lvl1pPr>
          </a:lstStyle>
          <a:p>
            <a:r>
              <a:rPr lang="en-US"/>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p:nvPr>
        </p:nvSpPr>
        <p:spPr>
          <a:xfrm>
            <a:off x="1028701"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p:nvPr>
        </p:nvSpPr>
        <p:spPr>
          <a:xfrm>
            <a:off x="6057900"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10" name="Slide Number Placeholder 6">
            <a:extLst>
              <a:ext uri="{FF2B5EF4-FFF2-40B4-BE49-F238E27FC236}">
                <a16:creationId xmlns:a16="http://schemas.microsoft.com/office/drawing/2014/main" id="{53D2E98C-6768-C348-A90C-20067AF8BD12}"/>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5993E4E6-4BB9-DD46-AF2B-F3BDB2D71D86}"/>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33680837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5" name="Slide Number Placeholder 6">
            <a:extLst>
              <a:ext uri="{FF2B5EF4-FFF2-40B4-BE49-F238E27FC236}">
                <a16:creationId xmlns:a16="http://schemas.microsoft.com/office/drawing/2014/main" id="{DB6E3CF1-191C-524C-B5A3-991E9E3C4CD7}"/>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6" name="Picture 5">
            <a:extLst>
              <a:ext uri="{FF2B5EF4-FFF2-40B4-BE49-F238E27FC236}">
                <a16:creationId xmlns:a16="http://schemas.microsoft.com/office/drawing/2014/main" id="{8A4732C2-D059-C646-B698-5B2FD1A90DB0}"/>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40378213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lvl1pPr>
          </a:lstStyle>
          <a:p>
            <a:r>
              <a:rPr lang="en-US"/>
              <a:t>Click to edit Master title style</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297488" cy="4873625"/>
          </a:xfrm>
        </p:spPr>
        <p:txBody>
          <a:bodyPr/>
          <a:lstStyle>
            <a:lvl1pPr marL="0" indent="0" fontAlgn="t">
              <a:buFontTx/>
              <a:buNone/>
              <a:defRPr sz="3200">
                <a:solidFill>
                  <a:schemeClr val="accent6"/>
                </a:solidFill>
              </a:defRPr>
            </a:lvl1pPr>
            <a:lvl2pPr marL="457200" indent="0" fontAlgn="t">
              <a:buFontTx/>
              <a:buNone/>
              <a:defRPr sz="2800">
                <a:solidFill>
                  <a:schemeClr val="accent6"/>
                </a:solidFill>
              </a:defRPr>
            </a:lvl2pPr>
            <a:lvl3pPr marL="914400" indent="0" fontAlgn="t">
              <a:buFontTx/>
              <a:buNone/>
              <a:defRPr sz="2400">
                <a:solidFill>
                  <a:schemeClr val="accent6"/>
                </a:solidFill>
              </a:defRPr>
            </a:lvl3pPr>
            <a:lvl4pPr marL="1371600" indent="0" fontAlgn="t">
              <a:buFontTx/>
              <a:buNone/>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8" name="Slide Number Placeholder 6">
            <a:extLst>
              <a:ext uri="{FF2B5EF4-FFF2-40B4-BE49-F238E27FC236}">
                <a16:creationId xmlns:a16="http://schemas.microsoft.com/office/drawing/2014/main" id="{3938903C-8B66-2F41-8DFD-CEC3F9443418}"/>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9" name="Picture 8">
            <a:extLst>
              <a:ext uri="{FF2B5EF4-FFF2-40B4-BE49-F238E27FC236}">
                <a16:creationId xmlns:a16="http://schemas.microsoft.com/office/drawing/2014/main" id="{C8BA6AE7-359E-1A44-B294-5FAAE1F833EB}"/>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8455770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Thursday, May 23, 2019</a:t>
            </a:r>
          </a:p>
        </p:txBody>
      </p:sp>
    </p:spTree>
    <p:extLst>
      <p:ext uri="{BB962C8B-B14F-4D97-AF65-F5344CB8AC3E}">
        <p14:creationId xmlns:p14="http://schemas.microsoft.com/office/powerpoint/2010/main" val="308600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60579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1041953" y="987424"/>
            <a:ext cx="4215848" cy="961689"/>
          </a:xfrm>
        </p:spPr>
        <p:txBody>
          <a:bodyPr anchor="b"/>
          <a:lstStyle>
            <a:lvl1pPr fontAlgn="b">
              <a:defRPr sz="3200"/>
            </a:lvl1pPr>
          </a:lstStyle>
          <a:p>
            <a:r>
              <a:rPr lang="en-US"/>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6">
            <a:extLst>
              <a:ext uri="{FF2B5EF4-FFF2-40B4-BE49-F238E27FC236}">
                <a16:creationId xmlns:a16="http://schemas.microsoft.com/office/drawing/2014/main" id="{8176410E-6026-694D-A808-5FA9155FD7EB}"/>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85C42635-D73E-3D40-80C1-7534354BF09F}"/>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13286239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0" y="1028700"/>
            <a:ext cx="60579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09352" y="987424"/>
            <a:ext cx="4215848" cy="961689"/>
          </a:xfrm>
        </p:spPr>
        <p:txBody>
          <a:bodyPr anchor="b"/>
          <a:lstStyle>
            <a:lvl1pPr fontAlgn="b">
              <a:defRPr sz="3200"/>
            </a:lvl1pPr>
          </a:lstStyle>
          <a:p>
            <a:r>
              <a:rPr lang="en-US"/>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896100"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6">
            <a:extLst>
              <a:ext uri="{FF2B5EF4-FFF2-40B4-BE49-F238E27FC236}">
                <a16:creationId xmlns:a16="http://schemas.microsoft.com/office/drawing/2014/main" id="{9B4C82F4-4A1E-5746-9128-59D6B27FFD38}"/>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59E51714-B368-074A-B356-4D5B117AA755}"/>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40112745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1028699"/>
            <a:ext cx="10096500" cy="972591"/>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39672"/>
            <a:ext cx="10096500" cy="3794043"/>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1"/>
                </a:solidFill>
              </a:defRPr>
            </a:lvl1pPr>
          </a:lstStyle>
          <a:p>
            <a:endParaRPr lang="en-US" dirty="0"/>
          </a:p>
        </p:txBody>
      </p:sp>
      <p:sp>
        <p:nvSpPr>
          <p:cNvPr id="7" name="Slide Number Placeholder 6">
            <a:extLst>
              <a:ext uri="{FF2B5EF4-FFF2-40B4-BE49-F238E27FC236}">
                <a16:creationId xmlns:a16="http://schemas.microsoft.com/office/drawing/2014/main" id="{02BEBF4B-2F4B-0E48-BE98-A4D04C770327}"/>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220D3B0-4E6C-DE49-A128-AFEA584F0FD7}" type="slidenum">
              <a:rPr lang="en-US" smtClean="0"/>
              <a:pPr/>
              <a:t>‹#›</a:t>
            </a:fld>
            <a:endParaRPr lang="en-US" dirty="0"/>
          </a:p>
        </p:txBody>
      </p:sp>
      <p:pic>
        <p:nvPicPr>
          <p:cNvPr id="8" name="Picture 7">
            <a:extLst>
              <a:ext uri="{FF2B5EF4-FFF2-40B4-BE49-F238E27FC236}">
                <a16:creationId xmlns:a16="http://schemas.microsoft.com/office/drawing/2014/main" id="{39854030-2031-3D44-86E7-5337E2F7D3B7}"/>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F6A9A9D4-76FB-4E41-BA9D-DD6D3CFB196C}"/>
              </a:ext>
            </a:extLst>
          </p:cNvPr>
          <p:cNvPicPr>
            <a:picLocks noChangeAspect="1"/>
          </p:cNvPicPr>
          <p:nvPr userDrawn="1"/>
        </p:nvPicPr>
        <p:blipFill>
          <a:blip r:embed="rId3"/>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66463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795130"/>
            <a:ext cx="5867400" cy="1366159"/>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398210"/>
            <a:ext cx="5867400" cy="33167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7734300" y="1028700"/>
            <a:ext cx="4457700" cy="4800600"/>
          </a:xfrm>
          <a:solidFill>
            <a:schemeClr val="tx2"/>
          </a:solidFill>
        </p:spPr>
        <p:txBody>
          <a:bodyPr/>
          <a:lstStyle>
            <a:lvl1pPr>
              <a:defRPr>
                <a:solidFill>
                  <a:schemeClr val="accent2"/>
                </a:solidFill>
              </a:defRPr>
            </a:lvl1pPr>
          </a:lstStyle>
          <a:p>
            <a:endParaRPr lang="en-US" dirty="0"/>
          </a:p>
        </p:txBody>
      </p:sp>
      <p:sp>
        <p:nvSpPr>
          <p:cNvPr id="12" name="Slide Number Placeholder 6">
            <a:extLst>
              <a:ext uri="{FF2B5EF4-FFF2-40B4-BE49-F238E27FC236}">
                <a16:creationId xmlns:a16="http://schemas.microsoft.com/office/drawing/2014/main" id="{C73A5F20-5E92-2A48-A3B1-04FE2775146A}"/>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pic>
        <p:nvPicPr>
          <p:cNvPr id="13" name="Picture 12">
            <a:extLst>
              <a:ext uri="{FF2B5EF4-FFF2-40B4-BE49-F238E27FC236}">
                <a16:creationId xmlns:a16="http://schemas.microsoft.com/office/drawing/2014/main" id="{FCE8B902-D8F4-4A41-B5F3-DA85BB693284}"/>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79032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dirty="0"/>
          </a:p>
        </p:txBody>
      </p:sp>
      <p:sp>
        <p:nvSpPr>
          <p:cNvPr id="10" name="Slide Number Placeholder 6">
            <a:extLst>
              <a:ext uri="{FF2B5EF4-FFF2-40B4-BE49-F238E27FC236}">
                <a16:creationId xmlns:a16="http://schemas.microsoft.com/office/drawing/2014/main" id="{16491549-B961-2C40-861D-55C16BFEAFB3}"/>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DC590E3D-1C68-CD41-A41B-6E38DD470C37}"/>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655084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8" name="Slide Number Placeholder 6">
            <a:extLst>
              <a:ext uri="{FF2B5EF4-FFF2-40B4-BE49-F238E27FC236}">
                <a16:creationId xmlns:a16="http://schemas.microsoft.com/office/drawing/2014/main" id="{812D582D-3970-7643-BEB5-8F77261CBCE7}"/>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33C21E56-9A0F-624B-9C80-246E54357CD3}" type="slidenum">
              <a:rPr lang="en-US" smtClean="0"/>
              <a:pPr/>
              <a:t>‹#›</a:t>
            </a:fld>
            <a:endParaRPr lang="en-US" dirty="0"/>
          </a:p>
        </p:txBody>
      </p:sp>
      <p:pic>
        <p:nvPicPr>
          <p:cNvPr id="9" name="Picture 8">
            <a:extLst>
              <a:ext uri="{FF2B5EF4-FFF2-40B4-BE49-F238E27FC236}">
                <a16:creationId xmlns:a16="http://schemas.microsoft.com/office/drawing/2014/main" id="{DC0D19EC-785C-184E-9C16-474F43C4F85E}"/>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95260754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lvl1pPr>
          </a:lstStyle>
          <a:p>
            <a:r>
              <a:rPr lang="en-US"/>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p:nvPr>
        </p:nvSpPr>
        <p:spPr>
          <a:xfrm>
            <a:off x="1028701"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p:nvPr>
        </p:nvSpPr>
        <p:spPr>
          <a:xfrm>
            <a:off x="6057900"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10" name="Slide Number Placeholder 6">
            <a:extLst>
              <a:ext uri="{FF2B5EF4-FFF2-40B4-BE49-F238E27FC236}">
                <a16:creationId xmlns:a16="http://schemas.microsoft.com/office/drawing/2014/main" id="{B5CE7C10-EAEA-6741-8950-06C5E3A8789D}"/>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A80F261E-5CBB-B04C-BE21-3334376A3FA6}" type="slidenum">
              <a:rPr lang="en-US" smtClean="0"/>
              <a:pPr/>
              <a:t>‹#›</a:t>
            </a:fld>
            <a:endParaRPr lang="en-US" dirty="0"/>
          </a:p>
        </p:txBody>
      </p:sp>
      <p:pic>
        <p:nvPicPr>
          <p:cNvPr id="11" name="Picture 10">
            <a:extLst>
              <a:ext uri="{FF2B5EF4-FFF2-40B4-BE49-F238E27FC236}">
                <a16:creationId xmlns:a16="http://schemas.microsoft.com/office/drawing/2014/main" id="{3D373288-F212-614F-BF4C-4CB0882F0127}"/>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71255635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4"/>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5" name="Slide Number Placeholder 6">
            <a:extLst>
              <a:ext uri="{FF2B5EF4-FFF2-40B4-BE49-F238E27FC236}">
                <a16:creationId xmlns:a16="http://schemas.microsoft.com/office/drawing/2014/main" id="{5B0E867A-5BEA-E341-BDAE-9DE0263B08EE}"/>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1E0E7D85-594F-0A4B-B30D-4DE05AFCF638}" type="slidenum">
              <a:rPr lang="en-US" smtClean="0"/>
              <a:pPr/>
              <a:t>‹#›</a:t>
            </a:fld>
            <a:endParaRPr lang="en-US" dirty="0"/>
          </a:p>
        </p:txBody>
      </p:sp>
      <p:pic>
        <p:nvPicPr>
          <p:cNvPr id="6" name="Picture 5">
            <a:extLst>
              <a:ext uri="{FF2B5EF4-FFF2-40B4-BE49-F238E27FC236}">
                <a16:creationId xmlns:a16="http://schemas.microsoft.com/office/drawing/2014/main" id="{5B929C05-C4EE-2647-BF8D-7770996B2098}"/>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292905396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lvl1pPr>
          </a:lstStyle>
          <a:p>
            <a:r>
              <a:rPr lang="en-US"/>
              <a:t>Click to edit Master title style</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092147" cy="4873625"/>
          </a:xfrm>
        </p:spPr>
        <p:txBody>
          <a:bodyPr/>
          <a:lstStyle>
            <a:lvl1pPr marL="0" indent="0" fontAlgn="t">
              <a:buFontTx/>
              <a:buNone/>
              <a:defRPr sz="3200">
                <a:solidFill>
                  <a:schemeClr val="accent6"/>
                </a:solidFill>
              </a:defRPr>
            </a:lvl1pPr>
            <a:lvl2pPr marL="457200" indent="0" fontAlgn="t">
              <a:buFontTx/>
              <a:buNone/>
              <a:defRPr sz="2800">
                <a:solidFill>
                  <a:schemeClr val="accent6"/>
                </a:solidFill>
              </a:defRPr>
            </a:lvl2pPr>
            <a:lvl3pPr marL="914400" indent="0" fontAlgn="t">
              <a:buFontTx/>
              <a:buNone/>
              <a:defRPr sz="2400">
                <a:solidFill>
                  <a:schemeClr val="accent6"/>
                </a:solidFill>
              </a:defRPr>
            </a:lvl3pPr>
            <a:lvl4pPr marL="1371600" indent="0" fontAlgn="t">
              <a:buFontTx/>
              <a:buNone/>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8" name="Slide Number Placeholder 6">
            <a:extLst>
              <a:ext uri="{FF2B5EF4-FFF2-40B4-BE49-F238E27FC236}">
                <a16:creationId xmlns:a16="http://schemas.microsoft.com/office/drawing/2014/main" id="{0E7C66C9-9EAC-1343-A179-45E0B3C7B3F7}"/>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0E0AA202-5356-CE4B-9B1C-9B805B64902A}" type="slidenum">
              <a:rPr lang="en-US" smtClean="0"/>
              <a:pPr/>
              <a:t>‹#›</a:t>
            </a:fld>
            <a:endParaRPr lang="en-US" dirty="0"/>
          </a:p>
        </p:txBody>
      </p:sp>
      <p:pic>
        <p:nvPicPr>
          <p:cNvPr id="9" name="Picture 8">
            <a:extLst>
              <a:ext uri="{FF2B5EF4-FFF2-40B4-BE49-F238E27FC236}">
                <a16:creationId xmlns:a16="http://schemas.microsoft.com/office/drawing/2014/main" id="{58FAD694-732A-5849-938C-DD49BDF95646}"/>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383398352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60579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1041953" y="987424"/>
            <a:ext cx="4215848" cy="961689"/>
          </a:xfrm>
        </p:spPr>
        <p:txBody>
          <a:bodyPr anchor="b"/>
          <a:lstStyle>
            <a:lvl1pPr fontAlgn="b">
              <a:defRPr sz="3200"/>
            </a:lvl1pPr>
          </a:lstStyle>
          <a:p>
            <a:r>
              <a:rPr lang="en-US"/>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6">
            <a:extLst>
              <a:ext uri="{FF2B5EF4-FFF2-40B4-BE49-F238E27FC236}">
                <a16:creationId xmlns:a16="http://schemas.microsoft.com/office/drawing/2014/main" id="{E9B8AF96-9084-C34A-8326-B56906D92CFA}"/>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58A5A6D7-D4FE-9040-A888-E752E8DCD155}" type="slidenum">
              <a:rPr lang="en-US" smtClean="0"/>
              <a:pPr/>
              <a:t>‹#›</a:t>
            </a:fld>
            <a:endParaRPr lang="en-US" dirty="0"/>
          </a:p>
        </p:txBody>
      </p:sp>
      <p:pic>
        <p:nvPicPr>
          <p:cNvPr id="11" name="Picture 10">
            <a:extLst>
              <a:ext uri="{FF2B5EF4-FFF2-40B4-BE49-F238E27FC236}">
                <a16:creationId xmlns:a16="http://schemas.microsoft.com/office/drawing/2014/main" id="{8191AA1B-93AD-FB4E-A137-8C0C348411B8}"/>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7631569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Date</a:t>
            </a:r>
          </a:p>
        </p:txBody>
      </p:sp>
    </p:spTree>
    <p:extLst>
      <p:ext uri="{BB962C8B-B14F-4D97-AF65-F5344CB8AC3E}">
        <p14:creationId xmlns:p14="http://schemas.microsoft.com/office/powerpoint/2010/main" val="206051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762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09352" y="987424"/>
            <a:ext cx="4215848" cy="961689"/>
          </a:xfrm>
        </p:spPr>
        <p:txBody>
          <a:bodyPr anchor="b"/>
          <a:lstStyle>
            <a:lvl1pPr fontAlgn="b">
              <a:defRPr sz="3200"/>
            </a:lvl1pPr>
          </a:lstStyle>
          <a:p>
            <a:r>
              <a:rPr lang="en-US"/>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896100"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6">
            <a:extLst>
              <a:ext uri="{FF2B5EF4-FFF2-40B4-BE49-F238E27FC236}">
                <a16:creationId xmlns:a16="http://schemas.microsoft.com/office/drawing/2014/main" id="{4AC78F42-9DA6-7845-B921-A42AEE237B5C}"/>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A8B18630-3351-1347-8F92-97E5339EB3DF}" type="slidenum">
              <a:rPr lang="en-US" smtClean="0"/>
              <a:pPr/>
              <a:t>‹#›</a:t>
            </a:fld>
            <a:endParaRPr lang="en-US" dirty="0"/>
          </a:p>
        </p:txBody>
      </p:sp>
      <p:pic>
        <p:nvPicPr>
          <p:cNvPr id="11" name="Picture 10">
            <a:extLst>
              <a:ext uri="{FF2B5EF4-FFF2-40B4-BE49-F238E27FC236}">
                <a16:creationId xmlns:a16="http://schemas.microsoft.com/office/drawing/2014/main" id="{990147D0-DAD8-6242-B85A-E5D58F0403D2}"/>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42560265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hasCustomPrompt="1"/>
          </p:nvPr>
        </p:nvSpPr>
        <p:spPr>
          <a:xfrm>
            <a:off x="1028700" y="1732105"/>
            <a:ext cx="8420100" cy="896795"/>
          </a:xfrm>
        </p:spPr>
        <p:txBody>
          <a:bodyPr anchor="t" anchorCtr="0">
            <a:noAutofit/>
          </a:bodyPr>
          <a:lstStyle>
            <a:lvl1pPr>
              <a:defRPr sz="5400" spc="0" baseline="0">
                <a:solidFill>
                  <a:schemeClr val="accent2"/>
                </a:solidFill>
              </a:defRPr>
            </a:lvl1pPr>
          </a:lstStyle>
          <a:p>
            <a:r>
              <a:rPr lang="en-US"/>
              <a:t>Thank you</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Thursday, May 23, 2019</a:t>
            </a:r>
          </a:p>
        </p:txBody>
      </p:sp>
      <p:sp>
        <p:nvSpPr>
          <p:cNvPr id="6" name="Content Placeholder 2">
            <a:extLst>
              <a:ext uri="{FF2B5EF4-FFF2-40B4-BE49-F238E27FC236}">
                <a16:creationId xmlns:a16="http://schemas.microsoft.com/office/drawing/2014/main" id="{17D5C3B5-9C73-BA41-B510-C6FC41E1368B}"/>
              </a:ext>
            </a:extLst>
          </p:cNvPr>
          <p:cNvSpPr>
            <a:spLocks noGrp="1"/>
          </p:cNvSpPr>
          <p:nvPr>
            <p:ph idx="1" hasCustomPrompt="1"/>
          </p:nvPr>
        </p:nvSpPr>
        <p:spPr>
          <a:xfrm>
            <a:off x="1047750" y="2628901"/>
            <a:ext cx="5867400" cy="2362200"/>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a:t>Closing remarks and information.</a:t>
            </a:r>
          </a:p>
        </p:txBody>
      </p:sp>
    </p:spTree>
    <p:extLst>
      <p:ext uri="{BB962C8B-B14F-4D97-AF65-F5344CB8AC3E}">
        <p14:creationId xmlns:p14="http://schemas.microsoft.com/office/powerpoint/2010/main" val="2299633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9AE0-97C3-D94D-A8EB-6A6EC943938B}"/>
              </a:ext>
            </a:extLst>
          </p:cNvPr>
          <p:cNvSpPr>
            <a:spLocks noGrp="1"/>
          </p:cNvSpPr>
          <p:nvPr>
            <p:ph type="title" hasCustomPrompt="1"/>
          </p:nvPr>
        </p:nvSpPr>
        <p:spPr>
          <a:xfrm>
            <a:off x="838200" y="1162553"/>
            <a:ext cx="10515600" cy="894848"/>
          </a:xfrm>
        </p:spPr>
        <p:txBody>
          <a:bodyPr anchor="t"/>
          <a:lstStyle>
            <a:lvl1pPr>
              <a:defRPr>
                <a:solidFill>
                  <a:schemeClr val="accent3"/>
                </a:solidFill>
              </a:defRPr>
            </a:lvl1pPr>
          </a:lstStyle>
          <a:p>
            <a:r>
              <a:rPr lang="en-US" dirty="0"/>
              <a:t>THANK YOU</a:t>
            </a:r>
          </a:p>
        </p:txBody>
      </p:sp>
      <p:sp>
        <p:nvSpPr>
          <p:cNvPr id="5" name="Text Placeholder 13">
            <a:extLst>
              <a:ext uri="{FF2B5EF4-FFF2-40B4-BE49-F238E27FC236}">
                <a16:creationId xmlns:a16="http://schemas.microsoft.com/office/drawing/2014/main" id="{6F4DB35A-4663-E94E-BFE7-838D3A5794F7}"/>
              </a:ext>
            </a:extLst>
          </p:cNvPr>
          <p:cNvSpPr>
            <a:spLocks noGrp="1"/>
          </p:cNvSpPr>
          <p:nvPr>
            <p:ph type="body" sz="quarter" idx="12" hasCustomPrompt="1"/>
          </p:nvPr>
        </p:nvSpPr>
        <p:spPr>
          <a:xfrm>
            <a:off x="838200" y="5074185"/>
            <a:ext cx="78232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6" name="Text Placeholder 15">
            <a:extLst>
              <a:ext uri="{FF2B5EF4-FFF2-40B4-BE49-F238E27FC236}">
                <a16:creationId xmlns:a16="http://schemas.microsoft.com/office/drawing/2014/main" id="{3EF247AE-67A6-A64F-8E82-30F3D7AE89A1}"/>
              </a:ext>
            </a:extLst>
          </p:cNvPr>
          <p:cNvSpPr>
            <a:spLocks noGrp="1"/>
          </p:cNvSpPr>
          <p:nvPr>
            <p:ph type="body" sz="quarter" idx="13" hasCustomPrompt="1"/>
          </p:nvPr>
        </p:nvSpPr>
        <p:spPr>
          <a:xfrm>
            <a:off x="838200" y="5358815"/>
            <a:ext cx="45212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
        <p:nvSpPr>
          <p:cNvPr id="7" name="Content Placeholder 2">
            <a:extLst>
              <a:ext uri="{FF2B5EF4-FFF2-40B4-BE49-F238E27FC236}">
                <a16:creationId xmlns:a16="http://schemas.microsoft.com/office/drawing/2014/main" id="{8EA1E7EB-C809-0C42-BB9A-38967094C5F6}"/>
              </a:ext>
            </a:extLst>
          </p:cNvPr>
          <p:cNvSpPr>
            <a:spLocks noGrp="1"/>
          </p:cNvSpPr>
          <p:nvPr>
            <p:ph idx="1" hasCustomPrompt="1"/>
          </p:nvPr>
        </p:nvSpPr>
        <p:spPr>
          <a:xfrm>
            <a:off x="863600" y="2171701"/>
            <a:ext cx="10490200" cy="2362200"/>
          </a:xfrm>
        </p:spPr>
        <p:txBody>
          <a:bodyPr/>
          <a:lstStyle>
            <a:lvl1pPr marL="0" indent="0">
              <a:buFontTx/>
              <a:buNone/>
              <a:defRPr>
                <a:solidFill>
                  <a:schemeClr val="bg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Closing remarks and information.</a:t>
            </a:r>
          </a:p>
        </p:txBody>
      </p:sp>
      <p:pic>
        <p:nvPicPr>
          <p:cNvPr id="8" name="Picture 7">
            <a:extLst>
              <a:ext uri="{FF2B5EF4-FFF2-40B4-BE49-F238E27FC236}">
                <a16:creationId xmlns:a16="http://schemas.microsoft.com/office/drawing/2014/main" id="{0308FA7D-51B6-A648-AA52-C31C448D6874}"/>
              </a:ext>
            </a:extLst>
          </p:cNvPr>
          <p:cNvPicPr>
            <a:picLocks noChangeAspect="1"/>
          </p:cNvPicPr>
          <p:nvPr userDrawn="1"/>
        </p:nvPicPr>
        <p:blipFill>
          <a:blip r:embed="rId2"/>
          <a:stretch>
            <a:fillRect/>
          </a:stretch>
        </p:blipFill>
        <p:spPr>
          <a:xfrm>
            <a:off x="8940680" y="5410708"/>
            <a:ext cx="2255520" cy="1447292"/>
          </a:xfrm>
          <a:prstGeom prst="rect">
            <a:avLst/>
          </a:prstGeom>
        </p:spPr>
      </p:pic>
    </p:spTree>
    <p:extLst>
      <p:ext uri="{BB962C8B-B14F-4D97-AF65-F5344CB8AC3E}">
        <p14:creationId xmlns:p14="http://schemas.microsoft.com/office/powerpoint/2010/main" val="84406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Thursday, May 23, 2019</a:t>
            </a:r>
          </a:p>
        </p:txBody>
      </p:sp>
    </p:spTree>
    <p:extLst>
      <p:ext uri="{BB962C8B-B14F-4D97-AF65-F5344CB8AC3E}">
        <p14:creationId xmlns:p14="http://schemas.microsoft.com/office/powerpoint/2010/main" val="215082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Layou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0"/>
            <a:ext cx="12192000" cy="6858000"/>
          </a:xfrm>
          <a:solidFill>
            <a:schemeClr val="tx2"/>
          </a:solidFill>
        </p:spPr>
        <p:txBody>
          <a:bodyPr/>
          <a:lstStyle>
            <a:lvl1pPr>
              <a:defRPr>
                <a:solidFill>
                  <a:schemeClr val="accent2"/>
                </a:solidFill>
              </a:defRPr>
            </a:lvl1pPr>
          </a:lstStyle>
          <a:p>
            <a:endParaRPr lang="en-US" dirty="0"/>
          </a:p>
        </p:txBody>
      </p:sp>
      <p:sp>
        <p:nvSpPr>
          <p:cNvPr id="11" name="Title 8">
            <a:extLst>
              <a:ext uri="{FF2B5EF4-FFF2-40B4-BE49-F238E27FC236}">
                <a16:creationId xmlns:a16="http://schemas.microsoft.com/office/drawing/2014/main" id="{47BD68E0-9DC0-CA40-BDA7-8E3D81087A54}"/>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a:t>Click to edit Master title style</a:t>
            </a:r>
          </a:p>
        </p:txBody>
      </p:sp>
      <p:sp>
        <p:nvSpPr>
          <p:cNvPr id="12" name="Text Placeholder 13">
            <a:extLst>
              <a:ext uri="{FF2B5EF4-FFF2-40B4-BE49-F238E27FC236}">
                <a16:creationId xmlns:a16="http://schemas.microsoft.com/office/drawing/2014/main" id="{000EC847-8F76-954B-AF0B-EA76462475F0}"/>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3" name="Text Placeholder 15">
            <a:extLst>
              <a:ext uri="{FF2B5EF4-FFF2-40B4-BE49-F238E27FC236}">
                <a16:creationId xmlns:a16="http://schemas.microsoft.com/office/drawing/2014/main" id="{E8AEE2C1-5DED-3343-B377-25A9FEC76216}"/>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Thursday, May 23, 2019</a:t>
            </a:r>
          </a:p>
        </p:txBody>
      </p:sp>
      <p:pic>
        <p:nvPicPr>
          <p:cNvPr id="14" name="Picture 13">
            <a:extLst>
              <a:ext uri="{FF2B5EF4-FFF2-40B4-BE49-F238E27FC236}">
                <a16:creationId xmlns:a16="http://schemas.microsoft.com/office/drawing/2014/main" id="{403CD32C-778B-284E-AD1B-2C922A413CB0}"/>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71508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2" name="Rectangle 1">
            <a:extLst>
              <a:ext uri="{FF2B5EF4-FFF2-40B4-BE49-F238E27FC236}">
                <a16:creationId xmlns:a16="http://schemas.microsoft.com/office/drawing/2014/main" id="{98117236-5E7C-3A4F-9AE6-882902A89316}"/>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a:t>Thursday, May 23, 2019</a:t>
            </a:r>
          </a:p>
        </p:txBody>
      </p:sp>
    </p:spTree>
    <p:extLst>
      <p:ext uri="{BB962C8B-B14F-4D97-AF65-F5344CB8AC3E}">
        <p14:creationId xmlns:p14="http://schemas.microsoft.com/office/powerpoint/2010/main" val="62088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Layou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0"/>
            <a:ext cx="12192000" cy="6858000"/>
          </a:xfrm>
          <a:solidFill>
            <a:schemeClr val="tx2"/>
          </a:solidFill>
        </p:spPr>
        <p:txBody>
          <a:bodyPr/>
          <a:lstStyle>
            <a:lvl1pPr>
              <a:defRPr>
                <a:solidFill>
                  <a:schemeClr val="accent2"/>
                </a:solidFill>
              </a:defRPr>
            </a:lvl1pPr>
          </a:lstStyle>
          <a:p>
            <a:endParaRPr lang="en-US" dirty="0"/>
          </a:p>
        </p:txBody>
      </p:sp>
      <p:pic>
        <p:nvPicPr>
          <p:cNvPr id="14" name="Picture 13">
            <a:extLst>
              <a:ext uri="{FF2B5EF4-FFF2-40B4-BE49-F238E27FC236}">
                <a16:creationId xmlns:a16="http://schemas.microsoft.com/office/drawing/2014/main" id="{403CD32C-778B-284E-AD1B-2C922A413CB0}"/>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8" name="Rectangle 7">
            <a:extLst>
              <a:ext uri="{FF2B5EF4-FFF2-40B4-BE49-F238E27FC236}">
                <a16:creationId xmlns:a16="http://schemas.microsoft.com/office/drawing/2014/main" id="{E927D59C-1055-284F-A691-EB81D0AAF6DF}"/>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2D008463-24A0-A542-BE4F-09DCE05EE46B}"/>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a:t>Click to edit Master title style</a:t>
            </a:r>
          </a:p>
        </p:txBody>
      </p:sp>
      <p:sp>
        <p:nvSpPr>
          <p:cNvPr id="10" name="Text Placeholder 13">
            <a:extLst>
              <a:ext uri="{FF2B5EF4-FFF2-40B4-BE49-F238E27FC236}">
                <a16:creationId xmlns:a16="http://schemas.microsoft.com/office/drawing/2014/main" id="{A5F52BFD-303D-244F-AAB2-3FD5AFE3B3FB}"/>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5" name="Text Placeholder 15">
            <a:extLst>
              <a:ext uri="{FF2B5EF4-FFF2-40B4-BE49-F238E27FC236}">
                <a16:creationId xmlns:a16="http://schemas.microsoft.com/office/drawing/2014/main" id="{9DBA369A-EABA-C54E-8D72-9D35F7EAAB5E}"/>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a:t>Thursday, May 23, 2019</a:t>
            </a:r>
          </a:p>
        </p:txBody>
      </p:sp>
    </p:spTree>
    <p:extLst>
      <p:ext uri="{BB962C8B-B14F-4D97-AF65-F5344CB8AC3E}">
        <p14:creationId xmlns:p14="http://schemas.microsoft.com/office/powerpoint/2010/main" val="189148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tx1">
                    <a:tint val="75000"/>
                  </a:schemeClr>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3"/>
                </a:solidFill>
              </a:defRPr>
            </a:lvl1pPr>
          </a:lstStyle>
          <a:p>
            <a:fld id="{1E0E7D85-594F-0A4B-B30D-4DE05AFCF638}" type="slidenum">
              <a:rPr lang="en-US" smtClean="0"/>
              <a:pPr/>
              <a:t>‹#›</a:t>
            </a:fld>
            <a:endParaRPr lang="en-US" dirty="0"/>
          </a:p>
        </p:txBody>
      </p:sp>
      <p:pic>
        <p:nvPicPr>
          <p:cNvPr id="7" name="Picture 6">
            <a:extLst>
              <a:ext uri="{FF2B5EF4-FFF2-40B4-BE49-F238E27FC236}">
                <a16:creationId xmlns:a16="http://schemas.microsoft.com/office/drawing/2014/main" id="{2F2C296E-CC38-5D4E-BB29-FD4194CF20FF}"/>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1415895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2089A-6090-BA47-A35C-815B05CABF92}"/>
              </a:ext>
            </a:extLst>
          </p:cNvPr>
          <p:cNvSpPr>
            <a:spLocks noGrp="1"/>
          </p:cNvSpPr>
          <p:nvPr>
            <p:ph type="title"/>
          </p:nvPr>
        </p:nvSpPr>
        <p:spPr>
          <a:xfrm>
            <a:off x="1028700" y="729916"/>
            <a:ext cx="10515600" cy="1331496"/>
          </a:xfrm>
          <a:prstGeom prst="rect">
            <a:avLst/>
          </a:prstGeom>
        </p:spPr>
        <p:txBody>
          <a:bodyPr vert="horz" lIns="0" tIns="0" rIns="0" bIns="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622A3A29-A82A-AA4F-839C-0360710DC43F}"/>
              </a:ext>
            </a:extLst>
          </p:cNvPr>
          <p:cNvSpPr>
            <a:spLocks noGrp="1"/>
          </p:cNvSpPr>
          <p:nvPr>
            <p:ph type="body" idx="1"/>
          </p:nvPr>
        </p:nvSpPr>
        <p:spPr>
          <a:xfrm>
            <a:off x="1028700" y="2398210"/>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D3DB87A-3292-4443-806E-4FEB222394A5}"/>
              </a:ext>
            </a:extLst>
          </p:cNvPr>
          <p:cNvSpPr>
            <a:spLocks noGrp="1"/>
          </p:cNvSpPr>
          <p:nvPr>
            <p:ph type="sldNum" sz="quarter" idx="4"/>
          </p:nvPr>
        </p:nvSpPr>
        <p:spPr>
          <a:xfrm>
            <a:off x="8382000" y="6356350"/>
            <a:ext cx="2743200" cy="365125"/>
          </a:xfrm>
          <a:prstGeom prst="rect">
            <a:avLst/>
          </a:prstGeom>
        </p:spPr>
        <p:txBody>
          <a:bodyPr vert="horz" lIns="0" tIns="0" rIns="0" bIns="0" rtlCol="0" anchor="ctr"/>
          <a:lstStyle>
            <a:lvl1pPr algn="r">
              <a:defRPr sz="1200" b="0" i="0">
                <a:solidFill>
                  <a:schemeClr val="tx1">
                    <a:tint val="75000"/>
                  </a:schemeClr>
                </a:solidFill>
                <a:latin typeface="Roboto Slab" pitchFamily="2" charset="0"/>
                <a:ea typeface="Roboto Slab" pitchFamily="2" charset="0"/>
              </a:defRPr>
            </a:lvl1pPr>
          </a:lstStyle>
          <a:p>
            <a:fld id="{1E0E7D85-594F-0A4B-B30D-4DE05AFCF638}" type="slidenum">
              <a:rPr lang="en-US" smtClean="0"/>
              <a:pPr/>
              <a:t>‹#›</a:t>
            </a:fld>
            <a:endParaRPr lang="en-US" dirty="0"/>
          </a:p>
        </p:txBody>
      </p:sp>
      <p:sp>
        <p:nvSpPr>
          <p:cNvPr id="11" name="Footer Placeholder 10">
            <a:extLst>
              <a:ext uri="{FF2B5EF4-FFF2-40B4-BE49-F238E27FC236}">
                <a16:creationId xmlns:a16="http://schemas.microsoft.com/office/drawing/2014/main" id="{25F50299-519C-924C-A429-72B4A914FA12}"/>
              </a:ext>
            </a:extLst>
          </p:cNvPr>
          <p:cNvSpPr>
            <a:spLocks noGrp="1"/>
          </p:cNvSpPr>
          <p:nvPr>
            <p:ph type="ftr" sz="quarter" idx="3"/>
          </p:nvPr>
        </p:nvSpPr>
        <p:spPr>
          <a:xfrm>
            <a:off x="1028700" y="6356350"/>
            <a:ext cx="4114800" cy="365125"/>
          </a:xfrm>
          <a:prstGeom prst="rect">
            <a:avLst/>
          </a:prstGeom>
        </p:spPr>
        <p:txBody>
          <a:bodyPr vert="horz" lIns="0" tIns="0" rIns="0" bIns="0" rtlCol="0" anchor="ctr"/>
          <a:lstStyle>
            <a:lvl1pPr algn="l">
              <a:defRPr sz="1200" kern="0" cap="all" spc="1000" baseline="0">
                <a:solidFill>
                  <a:schemeClr val="accent1"/>
                </a:solidFill>
                <a:latin typeface="Source Sans Pro" panose="020B0503030403020204" pitchFamily="34" charset="0"/>
                <a:ea typeface="Source Sans Pro" panose="020B0503030403020204" pitchFamily="34" charset="0"/>
              </a:defRPr>
            </a:lvl1pPr>
          </a:lstStyle>
          <a:p>
            <a:endParaRPr lang="en-US" dirty="0"/>
          </a:p>
        </p:txBody>
      </p:sp>
    </p:spTree>
    <p:extLst>
      <p:ext uri="{BB962C8B-B14F-4D97-AF65-F5344CB8AC3E}">
        <p14:creationId xmlns:p14="http://schemas.microsoft.com/office/powerpoint/2010/main" val="3498810350"/>
      </p:ext>
    </p:extLst>
  </p:cSld>
  <p:clrMap bg1="dk1" tx1="lt1" bg2="dk2" tx2="lt2" accent1="accent1" accent2="accent2" accent3="accent3" accent4="accent4" accent5="accent5" accent6="accent6" hlink="hlink" folHlink="folHlink"/>
  <p:sldLayoutIdLst>
    <p:sldLayoutId id="2147483658" r:id="rId1"/>
    <p:sldLayoutId id="2147483699" r:id="rId2"/>
    <p:sldLayoutId id="2147483649" r:id="rId3"/>
    <p:sldLayoutId id="2147483663" r:id="rId4"/>
    <p:sldLayoutId id="2147483682" r:id="rId5"/>
    <p:sldLayoutId id="2147483694" r:id="rId6"/>
    <p:sldLayoutId id="2147483683" r:id="rId7"/>
    <p:sldLayoutId id="2147483696" r:id="rId8"/>
    <p:sldLayoutId id="2147483651" r:id="rId9"/>
    <p:sldLayoutId id="2147483659" r:id="rId10"/>
    <p:sldLayoutId id="2147483660" r:id="rId11"/>
    <p:sldLayoutId id="2147483661" r:id="rId12"/>
    <p:sldLayoutId id="2147483654" r:id="rId13"/>
    <p:sldLayoutId id="2147483668" r:id="rId14"/>
    <p:sldLayoutId id="2147483669" r:id="rId15"/>
    <p:sldLayoutId id="2147483670" r:id="rId16"/>
    <p:sldLayoutId id="2147483671" r:id="rId17"/>
    <p:sldLayoutId id="2147483672" r:id="rId18"/>
    <p:sldLayoutId id="2147483691" r:id="rId19"/>
    <p:sldLayoutId id="2147483695" r:id="rId20"/>
    <p:sldLayoutId id="2147483685" r:id="rId21"/>
    <p:sldLayoutId id="2147483688" r:id="rId22"/>
    <p:sldLayoutId id="2147483650" r:id="rId23"/>
    <p:sldLayoutId id="2147483698" r:id="rId24"/>
    <p:sldLayoutId id="2147483667" r:id="rId25"/>
    <p:sldLayoutId id="2147483652" r:id="rId26"/>
    <p:sldLayoutId id="2147483653" r:id="rId27"/>
    <p:sldLayoutId id="2147483655" r:id="rId28"/>
    <p:sldLayoutId id="2147483656" r:id="rId29"/>
    <p:sldLayoutId id="2147483657" r:id="rId30"/>
    <p:sldLayoutId id="2147483666" r:id="rId31"/>
    <p:sldLayoutId id="2147483664" r:id="rId32"/>
    <p:sldLayoutId id="2147483673" r:id="rId33"/>
    <p:sldLayoutId id="2147483674" r:id="rId34"/>
    <p:sldLayoutId id="2147483675" r:id="rId35"/>
    <p:sldLayoutId id="2147483676" r:id="rId36"/>
    <p:sldLayoutId id="2147483677" r:id="rId37"/>
    <p:sldLayoutId id="2147483678" r:id="rId38"/>
    <p:sldLayoutId id="2147483679" r:id="rId39"/>
    <p:sldLayoutId id="2147483680" r:id="rId40"/>
    <p:sldLayoutId id="2147483681" r:id="rId41"/>
    <p:sldLayoutId id="2147483700" r:id="rId42"/>
  </p:sldLayoutIdLst>
  <p:hf hdr="0" dt="0"/>
  <p:txStyles>
    <p:titleStyle>
      <a:lvl1pPr algn="l" defTabSz="914400" rtl="0" eaLnBrk="1" latinLnBrk="0" hangingPunct="1">
        <a:lnSpc>
          <a:spcPct val="90000"/>
        </a:lnSpc>
        <a:spcBef>
          <a:spcPct val="0"/>
        </a:spcBef>
        <a:buNone/>
        <a:defRPr sz="4400" b="1" i="0" kern="0" cap="all" spc="0" baseline="0">
          <a:solidFill>
            <a:schemeClr val="tx1"/>
          </a:solidFill>
          <a:latin typeface="Source Sans Pro Black" panose="020B0503030403020204" pitchFamily="34" charset="0"/>
          <a:ea typeface="Source Sans Pro Black" panose="020B0503030403020204" pitchFamily="34" charset="0"/>
          <a:cs typeface="+mj-cs"/>
        </a:defRPr>
      </a:lvl1pPr>
    </p:titleStyle>
    <p:bodyStyle>
      <a:lvl1pPr marL="228600" indent="-228600" algn="l" defTabSz="2286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Regular"/>
          <a:ea typeface="+mn-ea"/>
          <a:cs typeface="+mn-cs"/>
        </a:defRPr>
      </a:lvl1pPr>
      <a:lvl2pPr marL="685800" indent="-228600" algn="l" defTabSz="2286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Slab" pitchFamily="2" charset="0"/>
          <a:ea typeface="Roboto Slab" pitchFamily="2" charset="0"/>
          <a:cs typeface="+mn-cs"/>
        </a:defRPr>
      </a:lvl2pPr>
      <a:lvl3pPr marL="1143000" indent="-228600" algn="l" defTabSz="2286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Light" panose="020B0503030403020204" pitchFamily="34" charset="0"/>
          <a:ea typeface="Source Sans Pro Light" panose="020B0503030403020204" pitchFamily="34" charset="0"/>
          <a:cs typeface="+mn-cs"/>
        </a:defRPr>
      </a:lvl3pPr>
      <a:lvl4pPr marL="1600200" indent="-228600" algn="l" defTabSz="228600" rtl="0" eaLnBrk="1" latinLnBrk="0" hangingPunct="1">
        <a:lnSpc>
          <a:spcPct val="90000"/>
        </a:lnSpc>
        <a:spcBef>
          <a:spcPts val="500"/>
        </a:spcBef>
        <a:buFont typeface="Arial" panose="020B0604020202020204" pitchFamily="34" charset="0"/>
        <a:buChar char="•"/>
        <a:defRPr sz="1400" b="1" i="0" kern="1200">
          <a:solidFill>
            <a:schemeClr val="tx1"/>
          </a:solidFill>
          <a:latin typeface="Roboto Slab" pitchFamily="2" charset="0"/>
          <a:ea typeface="Roboto Slab" pitchFamily="2" charset="0"/>
          <a:cs typeface="+mn-cs"/>
        </a:defRPr>
      </a:lvl4pPr>
      <a:lvl5pPr marL="2057400" indent="-228600" algn="l" defTabSz="228600" rtl="0" eaLnBrk="1" latinLnBrk="0" hangingPunct="1">
        <a:lnSpc>
          <a:spcPct val="90000"/>
        </a:lnSpc>
        <a:spcBef>
          <a:spcPts val="500"/>
        </a:spcBef>
        <a:buFont typeface="Arial" panose="020B0604020202020204" pitchFamily="34" charset="0"/>
        <a:buChar char="•"/>
        <a:defRPr sz="14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userDrawn="1">
          <p15:clr>
            <a:srgbClr val="F26B43"/>
          </p15:clr>
        </p15:guide>
        <p15:guide id="2" pos="3816" userDrawn="1">
          <p15:clr>
            <a:srgbClr val="F26B43"/>
          </p15:clr>
        </p15:guide>
        <p15:guide id="3" pos="1176" userDrawn="1">
          <p15:clr>
            <a:srgbClr val="F26B43"/>
          </p15:clr>
        </p15:guide>
        <p15:guide id="4" orient="horz" pos="3672" userDrawn="1">
          <p15:clr>
            <a:srgbClr val="F26B43"/>
          </p15:clr>
        </p15:guide>
        <p15:guide id="5" orient="horz" pos="648" userDrawn="1">
          <p15:clr>
            <a:srgbClr val="F26B43"/>
          </p15:clr>
        </p15:guide>
        <p15:guide id="6" pos="648" userDrawn="1">
          <p15:clr>
            <a:srgbClr val="F26B43"/>
          </p15:clr>
        </p15:guide>
        <p15:guide id="7" pos="7008" userDrawn="1">
          <p15:clr>
            <a:srgbClr val="F26B43"/>
          </p15:clr>
        </p15:guide>
        <p15:guide id="8" pos="1704" userDrawn="1">
          <p15:clr>
            <a:srgbClr val="F26B43"/>
          </p15:clr>
        </p15:guide>
        <p15:guide id="9" pos="2232" userDrawn="1">
          <p15:clr>
            <a:srgbClr val="F26B43"/>
          </p15:clr>
        </p15:guide>
        <p15:guide id="10" pos="2784" userDrawn="1">
          <p15:clr>
            <a:srgbClr val="F26B43"/>
          </p15:clr>
        </p15:guide>
        <p15:guide id="11" pos="3312" userDrawn="1">
          <p15:clr>
            <a:srgbClr val="F26B43"/>
          </p15:clr>
        </p15:guide>
        <p15:guide id="12" pos="4344" userDrawn="1">
          <p15:clr>
            <a:srgbClr val="F26B43"/>
          </p15:clr>
        </p15:guide>
        <p15:guide id="13" pos="4872" userDrawn="1">
          <p15:clr>
            <a:srgbClr val="F26B43"/>
          </p15:clr>
        </p15:guide>
        <p15:guide id="14" pos="5424" userDrawn="1">
          <p15:clr>
            <a:srgbClr val="F26B43"/>
          </p15:clr>
        </p15:guide>
        <p15:guide id="15" pos="5952" userDrawn="1">
          <p15:clr>
            <a:srgbClr val="F26B43"/>
          </p15:clr>
        </p15:guide>
        <p15:guide id="16" pos="6480" userDrawn="1">
          <p15:clr>
            <a:srgbClr val="F26B43"/>
          </p15:clr>
        </p15:guide>
        <p15:guide id="17" orient="horz" pos="1152" userDrawn="1">
          <p15:clr>
            <a:srgbClr val="F26B43"/>
          </p15:clr>
        </p15:guide>
        <p15:guide id="18" orient="horz" pos="1656" userDrawn="1">
          <p15:clr>
            <a:srgbClr val="F26B43"/>
          </p15:clr>
        </p15:guide>
        <p15:guide id="19" orient="horz" pos="2640" userDrawn="1">
          <p15:clr>
            <a:srgbClr val="F26B43"/>
          </p15:clr>
        </p15:guide>
        <p15:guide id="20" orient="horz" pos="31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tudentHealthInsurance@UToledo.edu" TargetMode="External"/><Relationship Id="rId2" Type="http://schemas.openxmlformats.org/officeDocument/2006/relationships/hyperlink" Target="mailto:Leanna.Watkins@UToledo.edu"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yut.utoledo.edu/portal/" TargetMode="Externa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myut.utoledo.edu/portal/" TargetMode="Externa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student.anthem.com/student/healthcare-101" TargetMode="External"/><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hyperlink" Target="https://deltadentaloh.com/" TargetMode="External"/><Relationship Id="rId2" Type="http://schemas.openxmlformats.org/officeDocument/2006/relationships/hyperlink" Target="https://nam04.safelinks.protection.outlook.com/?url=https%3A%2F%2Fwww.studentsatanthem.com%2F%3Fid%3DUniversity%2520of%2520Toledo&amp;data=05%7C01%7Cdonald.poulsonjr%40utoledo.edu%7C94b9d61c4c5341e0a9ca08da7c7e2a47%7C1d6b1707baa94a3da8f8deabfb3d467b%7C0%7C0%7C637959178569296150%7CUnknown%7CTWFpbGZsb3d8eyJWIjoiMC4wLjAwMDAiLCJQIjoiV2luMzIiLCJBTiI6Ik1haWwiLCJXVCI6Mn0%3D%7C3000%7C%7C%7C&amp;sdata=%2FMy8QZvkYj%2FC1eYmVMILw5x9SydnGKXa9VVEASqsZh4%3D&amp;reserved=0" TargetMode="External"/><Relationship Id="rId1" Type="http://schemas.openxmlformats.org/officeDocument/2006/relationships/slideLayout" Target="../slideLayouts/slideLayout41.xml"/><Relationship Id="rId4" Type="http://schemas.openxmlformats.org/officeDocument/2006/relationships/hyperlink" Target="https://davisvision.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StudentHealthInsurance@UToledo.edu" TargetMode="External"/><Relationship Id="rId2" Type="http://schemas.openxmlformats.org/officeDocument/2006/relationships/hyperlink" Target="https://utoledo.edu/depts/hr/benefits/student/" TargetMode="Externa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B08539-50D9-A749-BBD0-4464A9F41F47}"/>
              </a:ext>
            </a:extLst>
          </p:cNvPr>
          <p:cNvSpPr>
            <a:spLocks noGrp="1"/>
          </p:cNvSpPr>
          <p:nvPr>
            <p:ph type="body" sz="quarter" idx="10"/>
          </p:nvPr>
        </p:nvSpPr>
        <p:spPr>
          <a:xfrm>
            <a:off x="613064" y="4602281"/>
            <a:ext cx="5867400" cy="284631"/>
          </a:xfrm>
        </p:spPr>
        <p:txBody>
          <a:bodyPr/>
          <a:lstStyle/>
          <a:p>
            <a:r>
              <a:rPr lang="en-US" b="1" dirty="0"/>
              <a:t>Tia Wright</a:t>
            </a:r>
          </a:p>
          <a:p>
            <a:r>
              <a:rPr lang="en-US" b="1" dirty="0"/>
              <a:t>Student Health Insurance Specialist</a:t>
            </a:r>
          </a:p>
          <a:p>
            <a:r>
              <a:rPr lang="en-US" b="1" dirty="0"/>
              <a:t>419.530.4747 option 1</a:t>
            </a:r>
          </a:p>
          <a:p>
            <a:r>
              <a:rPr lang="en-US" b="1" dirty="0">
                <a:hlinkClick r:id="rId2">
                  <a:extLst>
                    <a:ext uri="{A12FA001-AC4F-418D-AE19-62706E023703}">
                      <ahyp:hlinkClr xmlns:ahyp="http://schemas.microsoft.com/office/drawing/2018/hyperlinkcolor" val="tx"/>
                    </a:ext>
                  </a:extLst>
                </a:hlinkClick>
              </a:rPr>
              <a:t>Tia.Wright@UToledo.edu</a:t>
            </a:r>
            <a:endParaRPr lang="en-US" b="1" dirty="0"/>
          </a:p>
          <a:p>
            <a:r>
              <a:rPr lang="en-US" b="1" dirty="0">
                <a:hlinkClick r:id="rId3">
                  <a:extLst>
                    <a:ext uri="{A12FA001-AC4F-418D-AE19-62706E023703}">
                      <ahyp:hlinkClr xmlns:ahyp="http://schemas.microsoft.com/office/drawing/2018/hyperlinkcolor" val="tx"/>
                    </a:ext>
                  </a:extLst>
                </a:hlinkClick>
              </a:rPr>
              <a:t>StudentHealthInsurance@UToledo.edu</a:t>
            </a:r>
            <a:endParaRPr lang="en-US" b="1" dirty="0"/>
          </a:p>
          <a:p>
            <a:endParaRPr lang="en-US" dirty="0"/>
          </a:p>
        </p:txBody>
      </p:sp>
      <p:sp>
        <p:nvSpPr>
          <p:cNvPr id="5" name="TextBox 4">
            <a:extLst>
              <a:ext uri="{FF2B5EF4-FFF2-40B4-BE49-F238E27FC236}">
                <a16:creationId xmlns:a16="http://schemas.microsoft.com/office/drawing/2014/main" id="{A1BB48CB-7E2A-4F78-9DBA-20287A374D31}"/>
              </a:ext>
            </a:extLst>
          </p:cNvPr>
          <p:cNvSpPr txBox="1"/>
          <p:nvPr/>
        </p:nvSpPr>
        <p:spPr>
          <a:xfrm>
            <a:off x="0" y="387928"/>
            <a:ext cx="12192000" cy="707886"/>
          </a:xfrm>
          <a:prstGeom prst="rect">
            <a:avLst/>
          </a:prstGeom>
          <a:noFill/>
        </p:spPr>
        <p:txBody>
          <a:bodyPr wrap="square" rtlCol="0">
            <a:spAutoFit/>
          </a:bodyPr>
          <a:lstStyle/>
          <a:p>
            <a:pPr algn="ctr"/>
            <a:r>
              <a:rPr lang="en-US" sz="40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4000" b="1" dirty="0">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3FC85487-83F6-4D83-8C76-2DD06A7281C7}"/>
              </a:ext>
            </a:extLst>
          </p:cNvPr>
          <p:cNvPicPr>
            <a:picLocks noChangeAspect="1"/>
          </p:cNvPicPr>
          <p:nvPr/>
        </p:nvPicPr>
        <p:blipFill>
          <a:blip r:embed="rId4"/>
          <a:stretch>
            <a:fillRect/>
          </a:stretch>
        </p:blipFill>
        <p:spPr>
          <a:xfrm>
            <a:off x="1077642" y="2953491"/>
            <a:ext cx="3590925" cy="736028"/>
          </a:xfrm>
          <a:prstGeom prst="rect">
            <a:avLst/>
          </a:prstGeom>
        </p:spPr>
      </p:pic>
      <p:pic>
        <p:nvPicPr>
          <p:cNvPr id="8" name="Picture 7">
            <a:extLst>
              <a:ext uri="{FF2B5EF4-FFF2-40B4-BE49-F238E27FC236}">
                <a16:creationId xmlns:a16="http://schemas.microsoft.com/office/drawing/2014/main" id="{1407BF72-93AE-492D-BFAD-6AA41A898B6B}"/>
              </a:ext>
            </a:extLst>
          </p:cNvPr>
          <p:cNvPicPr>
            <a:picLocks noChangeAspect="1"/>
          </p:cNvPicPr>
          <p:nvPr/>
        </p:nvPicPr>
        <p:blipFill>
          <a:blip r:embed="rId5"/>
          <a:stretch>
            <a:fillRect/>
          </a:stretch>
        </p:blipFill>
        <p:spPr>
          <a:xfrm>
            <a:off x="2720381" y="1262851"/>
            <a:ext cx="6972300" cy="847725"/>
          </a:xfrm>
          <a:prstGeom prst="rect">
            <a:avLst/>
          </a:prstGeom>
        </p:spPr>
      </p:pic>
      <p:pic>
        <p:nvPicPr>
          <p:cNvPr id="9" name="Picture 8">
            <a:extLst>
              <a:ext uri="{FF2B5EF4-FFF2-40B4-BE49-F238E27FC236}">
                <a16:creationId xmlns:a16="http://schemas.microsoft.com/office/drawing/2014/main" id="{2AE43C5D-0CF1-4E10-A686-5FFE7084ED98}"/>
              </a:ext>
            </a:extLst>
          </p:cNvPr>
          <p:cNvPicPr>
            <a:picLocks noChangeAspect="1"/>
          </p:cNvPicPr>
          <p:nvPr/>
        </p:nvPicPr>
        <p:blipFill>
          <a:blip r:embed="rId6"/>
          <a:stretch>
            <a:fillRect/>
          </a:stretch>
        </p:blipFill>
        <p:spPr>
          <a:xfrm>
            <a:off x="7523435" y="2976609"/>
            <a:ext cx="3571875" cy="695325"/>
          </a:xfrm>
          <a:prstGeom prst="rect">
            <a:avLst/>
          </a:prstGeom>
        </p:spPr>
      </p:pic>
    </p:spTree>
    <p:extLst>
      <p:ext uri="{BB962C8B-B14F-4D97-AF65-F5344CB8AC3E}">
        <p14:creationId xmlns:p14="http://schemas.microsoft.com/office/powerpoint/2010/main" val="383635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394696"/>
            <a:ext cx="12192000" cy="1200329"/>
          </a:xfrm>
          <a:prstGeom prst="rect">
            <a:avLst/>
          </a:prstGeom>
        </p:spPr>
        <p:txBody>
          <a:bodyPr wrap="square">
            <a:spAutoFit/>
          </a:bodyPr>
          <a:lstStyle/>
          <a:p>
            <a:pPr algn="ctr"/>
            <a:r>
              <a:rPr lang="en-US" sz="7200" b="1" dirty="0">
                <a:solidFill>
                  <a:schemeClr val="bg2"/>
                </a:solidFill>
                <a:latin typeface="Source Sans Pro" panose="020B0503030403020204" pitchFamily="34" charset="0"/>
                <a:ea typeface="Source Sans Pro" panose="020B0503030403020204" pitchFamily="34" charset="0"/>
              </a:rPr>
              <a:t>Eligibility</a:t>
            </a:r>
            <a:endParaRPr lang="en-US" sz="72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3100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071418" y="1344229"/>
            <a:ext cx="10012218" cy="4462760"/>
          </a:xfrm>
          <a:prstGeom prst="rect">
            <a:avLst/>
          </a:prstGeom>
        </p:spPr>
        <p:txBody>
          <a:bodyPr wrap="square">
            <a:spAutoFit/>
          </a:bodyPr>
          <a:lstStyle/>
          <a:p>
            <a:r>
              <a:rPr lang="en-US" sz="2000" b="1" dirty="0">
                <a:latin typeface="Source Sans Pro" panose="020B0503030403020204" pitchFamily="34" charset="0"/>
                <a:ea typeface="Source Sans Pro" panose="020B0503030403020204" pitchFamily="34" charset="0"/>
              </a:rPr>
              <a:t>Who is Eligible for the Student Health Insurance Plans?</a:t>
            </a:r>
          </a:p>
          <a:p>
            <a:pPr marL="800100" lvl="1"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All degree-seeking students enrolled in at least 1 credit hour.</a:t>
            </a:r>
          </a:p>
          <a:p>
            <a:pPr marL="800100" lvl="1" indent="-342900">
              <a:buFont typeface="Wingdings" panose="05000000000000000000" pitchFamily="2" charset="2"/>
              <a:buChar char="§"/>
            </a:pPr>
            <a:endParaRPr lang="en-US" sz="2000" dirty="0">
              <a:latin typeface="Source Sans Pro" panose="020B0503030403020204" pitchFamily="34" charset="0"/>
              <a:ea typeface="Source Sans Pro" panose="020B0503030403020204" pitchFamily="34" charset="0"/>
            </a:endParaRPr>
          </a:p>
          <a:p>
            <a:r>
              <a:rPr lang="en-US" sz="2000" b="1" dirty="0">
                <a:latin typeface="Source Sans Pro" panose="020B0503030403020204" pitchFamily="34" charset="0"/>
                <a:ea typeface="Source Sans Pro" panose="020B0503030403020204" pitchFamily="34" charset="0"/>
              </a:rPr>
              <a:t>Who is Automatically Enrolled in Medical/Prescription Drug Plan?</a:t>
            </a:r>
          </a:p>
          <a:p>
            <a:pPr marL="800100" lvl="1"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All domestic undergraduate students registered six (6) or more credit hours</a:t>
            </a:r>
          </a:p>
          <a:p>
            <a:pPr marL="800100" lvl="1"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All domestic graduate students registered six (6) or more credit hours</a:t>
            </a:r>
          </a:p>
          <a:p>
            <a:pPr marL="800100" lvl="1"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All international students registered one (1) or more credit hour</a:t>
            </a:r>
          </a:p>
          <a:p>
            <a:pPr marL="800100" lvl="1"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All students who participate in patient care and/or are required by their program to have health insurance</a:t>
            </a:r>
          </a:p>
          <a:p>
            <a:endParaRPr lang="en-US" sz="2000" b="1" dirty="0">
              <a:latin typeface="Source Sans Pro" panose="020B0503030403020204" pitchFamily="34" charset="0"/>
              <a:ea typeface="Source Sans Pro" panose="020B0503030403020204" pitchFamily="34" charset="0"/>
            </a:endParaRPr>
          </a:p>
          <a:p>
            <a:r>
              <a:rPr lang="en-US" sz="2000" b="1" dirty="0">
                <a:latin typeface="Source Sans Pro" panose="020B0503030403020204" pitchFamily="34" charset="0"/>
                <a:ea typeface="Source Sans Pro" panose="020B0503030403020204" pitchFamily="34" charset="0"/>
              </a:rPr>
              <a:t>How are Premiums Paid?</a:t>
            </a:r>
          </a:p>
          <a:p>
            <a:pPr marL="800100" lvl="1"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Automatically enrolled students – through their student account</a:t>
            </a:r>
          </a:p>
          <a:p>
            <a:pPr marL="800100" lvl="1"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Voluntarily enrolled students – directly to the vendor(s)</a:t>
            </a:r>
          </a:p>
          <a:p>
            <a:pPr marL="800100" lvl="1" indent="-342900">
              <a:buFont typeface="Wingdings" panose="05000000000000000000" pitchFamily="2" charset="2"/>
              <a:buChar char="§"/>
            </a:pP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7704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1905169"/>
            <a:ext cx="12192000" cy="2862322"/>
          </a:xfrm>
          <a:prstGeom prst="rect">
            <a:avLst/>
          </a:prstGeom>
        </p:spPr>
        <p:txBody>
          <a:bodyPr wrap="square">
            <a:spAutoFit/>
          </a:bodyPr>
          <a:lstStyle/>
          <a:p>
            <a:pPr algn="ctr"/>
            <a:r>
              <a:rPr lang="en-US" sz="6000" b="1" dirty="0">
                <a:solidFill>
                  <a:schemeClr val="bg2"/>
                </a:solidFill>
                <a:latin typeface="Source Sans Pro" panose="020B0503030403020204" pitchFamily="34" charset="0"/>
                <a:ea typeface="Source Sans Pro" panose="020B0503030403020204" pitchFamily="34" charset="0"/>
              </a:rPr>
              <a:t>Automatically Enrolled Students vs. </a:t>
            </a:r>
          </a:p>
          <a:p>
            <a:pPr algn="ctr"/>
            <a:r>
              <a:rPr lang="en-US" sz="6000" b="1" dirty="0">
                <a:solidFill>
                  <a:schemeClr val="bg2"/>
                </a:solidFill>
                <a:latin typeface="Source Sans Pro" panose="020B0503030403020204" pitchFamily="34" charset="0"/>
                <a:ea typeface="Source Sans Pro" panose="020B0503030403020204" pitchFamily="34" charset="0"/>
              </a:rPr>
              <a:t>Voluntarily Enrolled Students</a:t>
            </a:r>
            <a:endParaRPr lang="en-US" sz="6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9187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0" y="1016353"/>
            <a:ext cx="12192000" cy="4924425"/>
          </a:xfrm>
          <a:prstGeom prst="rect">
            <a:avLst/>
          </a:prstGeom>
        </p:spPr>
        <p:txBody>
          <a:bodyPr wrap="square">
            <a:spAutoFit/>
          </a:bodyPr>
          <a:lstStyle/>
          <a:p>
            <a:r>
              <a:rPr lang="en-US" sz="2000" b="1" dirty="0">
                <a:latin typeface="Source Sans Pro" panose="020B0503030403020204" pitchFamily="34" charset="0"/>
                <a:ea typeface="Source Sans Pro" panose="020B0503030403020204" pitchFamily="34" charset="0"/>
              </a:rPr>
              <a:t>What does it mean to be automatically enrolled?</a:t>
            </a:r>
          </a:p>
          <a:p>
            <a:endParaRPr lang="en-US" sz="1000" b="1" dirty="0">
              <a:latin typeface="Source Sans Pro" panose="020B0503030403020204" pitchFamily="34" charset="0"/>
              <a:ea typeface="Source Sans Pro" panose="020B0503030403020204" pitchFamily="34" charset="0"/>
            </a:endParaRPr>
          </a:p>
          <a:p>
            <a:pPr marL="800100" lvl="1" indent="-342900">
              <a:buFont typeface="Wingdings" panose="05000000000000000000" pitchFamily="2" charset="2"/>
              <a:buChar char="§"/>
            </a:pPr>
            <a:r>
              <a:rPr lang="en-US" sz="1600" dirty="0">
                <a:solidFill>
                  <a:schemeClr val="bg2"/>
                </a:solidFill>
                <a:latin typeface="Source Sans Pro" panose="020B0503030403020204" pitchFamily="34" charset="0"/>
                <a:ea typeface="Source Sans Pro" panose="020B0503030403020204" pitchFamily="34" charset="0"/>
              </a:rPr>
              <a:t>The medical/prescription drug insurance premium is assessed to your student account.</a:t>
            </a:r>
          </a:p>
          <a:p>
            <a:pPr lvl="1"/>
            <a:endParaRPr lang="en-US" sz="1000" dirty="0">
              <a:solidFill>
                <a:schemeClr val="bg2"/>
              </a:solidFill>
              <a:latin typeface="Source Sans Pro" panose="020B0503030403020204" pitchFamily="34" charset="0"/>
              <a:ea typeface="Source Sans Pro" panose="020B0503030403020204" pitchFamily="34" charset="0"/>
            </a:endParaRPr>
          </a:p>
          <a:p>
            <a:pPr marL="800100" lvl="1" indent="-342900">
              <a:buFont typeface="Wingdings" panose="05000000000000000000" pitchFamily="2" charset="2"/>
              <a:buChar char="§"/>
            </a:pPr>
            <a:r>
              <a:rPr lang="en-US" sz="1600" dirty="0">
                <a:solidFill>
                  <a:schemeClr val="bg2"/>
                </a:solidFill>
                <a:latin typeface="Source Sans Pro" panose="020B0503030403020204" pitchFamily="34" charset="0"/>
                <a:ea typeface="Source Sans Pro" panose="020B0503030403020204" pitchFamily="34" charset="0"/>
              </a:rPr>
              <a:t>Automatically enrolled students may choose to remain on the plan or may submit a waiver to have the premium removed from their student account by providing documentation of coverage under another plan by the published deadline.</a:t>
            </a:r>
          </a:p>
          <a:p>
            <a:pPr lvl="1"/>
            <a:endParaRPr lang="en-US" sz="800" dirty="0">
              <a:solidFill>
                <a:schemeClr val="bg2"/>
              </a:solidFill>
              <a:latin typeface="Source Sans Pro" panose="020B0503030403020204" pitchFamily="34" charset="0"/>
              <a:ea typeface="Source Sans Pro" panose="020B0503030403020204" pitchFamily="34" charset="0"/>
            </a:endParaRPr>
          </a:p>
          <a:p>
            <a:pPr marL="1657350" lvl="3" indent="-285750">
              <a:buFont typeface="Wingdings" panose="05000000000000000000" pitchFamily="2" charset="2"/>
              <a:buChar char="ü"/>
            </a:pPr>
            <a:r>
              <a:rPr lang="en-US" sz="1600" dirty="0">
                <a:solidFill>
                  <a:schemeClr val="bg2"/>
                </a:solidFill>
                <a:latin typeface="Source Sans Pro" panose="020B0503030403020204" pitchFamily="34" charset="0"/>
                <a:ea typeface="Source Sans Pro" panose="020B0503030403020204" pitchFamily="34" charset="0"/>
              </a:rPr>
              <a:t>Fall 2024 deadline is Sept 9</a:t>
            </a:r>
            <a:r>
              <a:rPr lang="en-US" sz="1600" baseline="30000" dirty="0">
                <a:solidFill>
                  <a:schemeClr val="bg2"/>
                </a:solidFill>
                <a:latin typeface="Source Sans Pro" panose="020B0503030403020204" pitchFamily="34" charset="0"/>
                <a:ea typeface="Source Sans Pro" panose="020B0503030403020204" pitchFamily="34" charset="0"/>
              </a:rPr>
              <a:t>th</a:t>
            </a:r>
            <a:endParaRPr lang="en-US" sz="1600" dirty="0">
              <a:solidFill>
                <a:schemeClr val="bg2"/>
              </a:solidFill>
              <a:latin typeface="Source Sans Pro" panose="020B0503030403020204" pitchFamily="34" charset="0"/>
              <a:ea typeface="Source Sans Pro" panose="020B0503030403020204" pitchFamily="34" charset="0"/>
            </a:endParaRPr>
          </a:p>
          <a:p>
            <a:pPr marL="1657350" lvl="3" indent="-285750">
              <a:buFont typeface="Wingdings" panose="05000000000000000000" pitchFamily="2" charset="2"/>
              <a:buChar char="ü"/>
            </a:pPr>
            <a:r>
              <a:rPr lang="en-US" sz="1600" dirty="0">
                <a:solidFill>
                  <a:schemeClr val="bg2"/>
                </a:solidFill>
                <a:latin typeface="Source Sans Pro" panose="020B0503030403020204" pitchFamily="34" charset="0"/>
                <a:ea typeface="Source Sans Pro" panose="020B0503030403020204" pitchFamily="34" charset="0"/>
              </a:rPr>
              <a:t>Spring 2025 deadline is Feb 1</a:t>
            </a:r>
            <a:r>
              <a:rPr lang="en-US" sz="1600" baseline="30000" dirty="0">
                <a:solidFill>
                  <a:schemeClr val="bg2"/>
                </a:solidFill>
                <a:latin typeface="Source Sans Pro" panose="020B0503030403020204" pitchFamily="34" charset="0"/>
                <a:ea typeface="Source Sans Pro" panose="020B0503030403020204" pitchFamily="34" charset="0"/>
              </a:rPr>
              <a:t>tst</a:t>
            </a:r>
            <a:endParaRPr lang="en-US" sz="1600" dirty="0">
              <a:solidFill>
                <a:schemeClr val="bg2"/>
              </a:solidFill>
              <a:latin typeface="Source Sans Pro" panose="020B0503030403020204" pitchFamily="34" charset="0"/>
              <a:ea typeface="Source Sans Pro" panose="020B0503030403020204" pitchFamily="34" charset="0"/>
            </a:endParaRPr>
          </a:p>
          <a:p>
            <a:pPr marL="1657350" lvl="3" indent="-285750">
              <a:buFont typeface="Wingdings" panose="05000000000000000000" pitchFamily="2" charset="2"/>
              <a:buChar char="ü"/>
            </a:pPr>
            <a:r>
              <a:rPr lang="en-US" sz="1600" dirty="0">
                <a:solidFill>
                  <a:schemeClr val="bg2"/>
                </a:solidFill>
                <a:latin typeface="Source Sans Pro" panose="020B0503030403020204" pitchFamily="34" charset="0"/>
                <a:ea typeface="Source Sans Pro" panose="020B0503030403020204" pitchFamily="34" charset="0"/>
              </a:rPr>
              <a:t>Summer 2025 deadline is July 1</a:t>
            </a:r>
            <a:r>
              <a:rPr lang="en-US" sz="1600" baseline="30000" dirty="0">
                <a:solidFill>
                  <a:schemeClr val="bg2"/>
                </a:solidFill>
                <a:latin typeface="Source Sans Pro" panose="020B0503030403020204" pitchFamily="34" charset="0"/>
                <a:ea typeface="Source Sans Pro" panose="020B0503030403020204" pitchFamily="34" charset="0"/>
              </a:rPr>
              <a:t>st</a:t>
            </a:r>
            <a:r>
              <a:rPr lang="en-US" sz="1600" dirty="0">
                <a:solidFill>
                  <a:schemeClr val="bg2"/>
                </a:solidFill>
                <a:latin typeface="Source Sans Pro" panose="020B0503030403020204" pitchFamily="34" charset="0"/>
                <a:ea typeface="Source Sans Pro" panose="020B0503030403020204" pitchFamily="34" charset="0"/>
              </a:rPr>
              <a:t> </a:t>
            </a:r>
            <a:r>
              <a:rPr lang="en-US" sz="1600" baseline="30000" dirty="0">
                <a:solidFill>
                  <a:schemeClr val="bg2"/>
                </a:solidFill>
                <a:latin typeface="Source Sans Pro" panose="020B0503030403020204" pitchFamily="34" charset="0"/>
                <a:ea typeface="Source Sans Pro" panose="020B0503030403020204" pitchFamily="34" charset="0"/>
              </a:rPr>
              <a:t> </a:t>
            </a:r>
            <a:r>
              <a:rPr lang="en-US" sz="1600" dirty="0">
                <a:solidFill>
                  <a:schemeClr val="bg2"/>
                </a:solidFill>
                <a:latin typeface="Source Sans Pro" panose="020B0503030403020204" pitchFamily="34" charset="0"/>
                <a:ea typeface="Source Sans Pro" panose="020B0503030403020204" pitchFamily="34" charset="0"/>
              </a:rPr>
              <a:t>(newly enrolled students only)</a:t>
            </a:r>
          </a:p>
          <a:p>
            <a:pPr lvl="1"/>
            <a:r>
              <a:rPr lang="en-US" sz="1600" dirty="0">
                <a:latin typeface="Source Sans Pro" panose="020B0503030403020204" pitchFamily="34" charset="0"/>
                <a:ea typeface="Source Sans Pro" panose="020B0503030403020204" pitchFamily="34" charset="0"/>
              </a:rPr>
              <a:t>										</a:t>
            </a:r>
          </a:p>
          <a:p>
            <a:r>
              <a:rPr lang="en-US" sz="2000" b="1" dirty="0">
                <a:latin typeface="Source Sans Pro" panose="020B0503030403020204" pitchFamily="34" charset="0"/>
                <a:ea typeface="Source Sans Pro" panose="020B0503030403020204" pitchFamily="34" charset="0"/>
              </a:rPr>
              <a:t>What does it meant to be voluntarily enrolled?</a:t>
            </a:r>
          </a:p>
          <a:p>
            <a:endParaRPr lang="en-US" sz="1000" b="1" dirty="0">
              <a:latin typeface="Source Sans Pro" panose="020B0503030403020204" pitchFamily="34" charset="0"/>
              <a:ea typeface="Source Sans Pro" panose="020B0503030403020204" pitchFamily="34" charset="0"/>
            </a:endParaRPr>
          </a:p>
          <a:p>
            <a:pPr marL="800100" lvl="1" indent="-342900">
              <a:buFont typeface="Wingdings" panose="05000000000000000000" pitchFamily="2" charset="2"/>
              <a:buChar char="§"/>
            </a:pPr>
            <a:r>
              <a:rPr lang="en-US" sz="1600" dirty="0">
                <a:solidFill>
                  <a:schemeClr val="bg2"/>
                </a:solidFill>
                <a:latin typeface="Source Sans Pro" panose="020B0503030403020204" pitchFamily="34" charset="0"/>
                <a:ea typeface="Source Sans Pro" panose="020B0503030403020204" pitchFamily="34" charset="0"/>
              </a:rPr>
              <a:t>Degree-seeking domestic students enrolled in 1-5 credit hours can voluntarily enroll in the student medical/prescription drug insurance plan.</a:t>
            </a:r>
          </a:p>
          <a:p>
            <a:pPr lvl="1"/>
            <a:endParaRPr lang="en-US" sz="1000" dirty="0">
              <a:solidFill>
                <a:schemeClr val="bg2"/>
              </a:solidFill>
              <a:latin typeface="Source Sans Pro" panose="020B0503030403020204" pitchFamily="34" charset="0"/>
              <a:ea typeface="Source Sans Pro" panose="020B0503030403020204" pitchFamily="34" charset="0"/>
            </a:endParaRPr>
          </a:p>
          <a:p>
            <a:pPr marL="800100" lvl="1" indent="-342900">
              <a:buFont typeface="Wingdings" panose="05000000000000000000" pitchFamily="2" charset="2"/>
              <a:buChar char="§"/>
            </a:pPr>
            <a:r>
              <a:rPr lang="en-US" sz="1600" dirty="0">
                <a:solidFill>
                  <a:schemeClr val="bg2"/>
                </a:solidFill>
                <a:latin typeface="Source Sans Pro" panose="020B0503030403020204" pitchFamily="34" charset="0"/>
                <a:ea typeface="Source Sans Pro" panose="020B0503030403020204" pitchFamily="34" charset="0"/>
              </a:rPr>
              <a:t>Voluntarily enrolled students pay their medical/prescription drug premiums directly to Anthem Student Advantage.</a:t>
            </a:r>
          </a:p>
          <a:p>
            <a:pPr lvl="1"/>
            <a:endParaRPr lang="en-US" sz="1000" dirty="0">
              <a:solidFill>
                <a:schemeClr val="bg2"/>
              </a:solidFill>
              <a:latin typeface="Source Sans Pro" panose="020B0503030403020204" pitchFamily="34" charset="0"/>
              <a:ea typeface="Source Sans Pro" panose="020B0503030403020204" pitchFamily="34" charset="0"/>
            </a:endParaRPr>
          </a:p>
          <a:p>
            <a:pPr marL="800100" lvl="1" indent="-342900">
              <a:buFont typeface="Wingdings" panose="05000000000000000000" pitchFamily="2" charset="2"/>
              <a:buChar char="§"/>
            </a:pPr>
            <a:r>
              <a:rPr lang="en-US" sz="1600" dirty="0">
                <a:solidFill>
                  <a:schemeClr val="bg2"/>
                </a:solidFill>
                <a:latin typeface="Source Sans Pro" panose="020B0503030403020204" pitchFamily="34" charset="0"/>
                <a:ea typeface="Source Sans Pro" panose="020B0503030403020204" pitchFamily="34" charset="0"/>
              </a:rPr>
              <a:t>All eligible students wanting dental and/or vision insurance coverage will need to voluntarily enroll and pay their premiums directly to  UHP (University Health Plans).</a:t>
            </a:r>
            <a:endParaRPr lang="en-US" sz="2000" dirty="0">
              <a:solidFill>
                <a:schemeClr val="bg2"/>
              </a:solidFill>
              <a:latin typeface="Source Sans Pro" panose="020B0503030403020204" pitchFamily="34" charset="0"/>
              <a:ea typeface="Source Sans Pro" panose="020B0503030403020204" pitchFamily="34" charset="0"/>
            </a:endParaRPr>
          </a:p>
          <a:p>
            <a:endParaRPr lang="en-US" sz="2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5257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394696"/>
            <a:ext cx="12192000" cy="1877437"/>
          </a:xfrm>
          <a:prstGeom prst="rect">
            <a:avLst/>
          </a:prstGeom>
        </p:spPr>
        <p:txBody>
          <a:bodyPr wrap="square">
            <a:spAutoFit/>
          </a:bodyPr>
          <a:lstStyle/>
          <a:p>
            <a:pPr algn="ctr"/>
            <a:r>
              <a:rPr lang="en-US" sz="4400" b="1" dirty="0">
                <a:solidFill>
                  <a:schemeClr val="bg2"/>
                </a:solidFill>
                <a:latin typeface="Source Sans Pro" panose="020B0503030403020204" pitchFamily="34" charset="0"/>
                <a:ea typeface="Source Sans Pro" panose="020B0503030403020204" pitchFamily="34" charset="0"/>
              </a:rPr>
              <a:t>Waiving the UToledo Student </a:t>
            </a:r>
          </a:p>
          <a:p>
            <a:pPr algn="ctr"/>
            <a:r>
              <a:rPr lang="en-US" sz="4400" b="1" dirty="0">
                <a:solidFill>
                  <a:schemeClr val="bg2"/>
                </a:solidFill>
                <a:latin typeface="Source Sans Pro" panose="020B0503030403020204" pitchFamily="34" charset="0"/>
                <a:ea typeface="Source Sans Pro" panose="020B0503030403020204" pitchFamily="34" charset="0"/>
              </a:rPr>
              <a:t>Medical and Prescription Drug Insurance Plan </a:t>
            </a:r>
            <a:r>
              <a:rPr lang="en-US" sz="2800" b="1" dirty="0">
                <a:solidFill>
                  <a:schemeClr val="bg2"/>
                </a:solidFill>
                <a:latin typeface="Source Sans Pro" panose="020B0503030403020204" pitchFamily="34" charset="0"/>
                <a:ea typeface="Source Sans Pro" panose="020B0503030403020204" pitchFamily="34" charset="0"/>
              </a:rPr>
              <a:t>(Automatically Enrolled Students)</a:t>
            </a:r>
            <a:endParaRPr lang="en-US" sz="28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0795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 y="1344229"/>
            <a:ext cx="12191999" cy="3231654"/>
          </a:xfrm>
          <a:prstGeom prst="rect">
            <a:avLst/>
          </a:prstGeom>
        </p:spPr>
        <p:txBody>
          <a:bodyPr wrap="square">
            <a:spAutoFit/>
          </a:bodyPr>
          <a:lstStyle/>
          <a:p>
            <a:pPr algn="ctr"/>
            <a:r>
              <a:rPr lang="en-US" sz="2000" b="1" dirty="0">
                <a:latin typeface="Source Sans Pro" panose="020B0503030403020204" pitchFamily="34" charset="0"/>
                <a:ea typeface="Source Sans Pro" panose="020B0503030403020204" pitchFamily="34" charset="0"/>
              </a:rPr>
              <a:t>How to Waive Student Medical and Prescription Drug Coverage (Automatically Enrolled Students)</a:t>
            </a:r>
          </a:p>
          <a:p>
            <a:pPr marL="1714500" lvl="3" indent="-342900">
              <a:buFont typeface="Wingdings" panose="05000000000000000000" pitchFamily="2" charset="2"/>
              <a:buChar char="§"/>
            </a:pPr>
            <a:endParaRPr lang="en-US" sz="2000" dirty="0">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Log in to the myUT Portal using your utad and password</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Select “Health Insurance – Enroll or Waive” located in “My Toolkit”</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Select term (Fall 2024, Spring 2025 or Summer 2025)</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Select “Request Waiver”</a:t>
            </a:r>
          </a:p>
          <a:p>
            <a:pPr marL="800100" lvl="1" indent="-342900" algn="ctr">
              <a:buFont typeface="Wingdings" panose="05000000000000000000" pitchFamily="2" charset="2"/>
              <a:buChar char="§"/>
            </a:pP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1424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 y="949075"/>
            <a:ext cx="12191999"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https://myut.utoledo.edu/portal/</a:t>
            </a:r>
            <a:endParaRPr lang="en-US" sz="20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8DFED3E-84B5-4B3B-9314-E6234E6D7B72}"/>
              </a:ext>
            </a:extLst>
          </p:cNvPr>
          <p:cNvPicPr>
            <a:picLocks noChangeAspect="1"/>
          </p:cNvPicPr>
          <p:nvPr/>
        </p:nvPicPr>
        <p:blipFill>
          <a:blip r:embed="rId3"/>
          <a:stretch>
            <a:fillRect/>
          </a:stretch>
        </p:blipFill>
        <p:spPr>
          <a:xfrm>
            <a:off x="1321657" y="1409306"/>
            <a:ext cx="9548685" cy="4001694"/>
          </a:xfrm>
          <a:prstGeom prst="rect">
            <a:avLst/>
          </a:prstGeom>
        </p:spPr>
      </p:pic>
    </p:spTree>
    <p:extLst>
      <p:ext uri="{BB962C8B-B14F-4D97-AF65-F5344CB8AC3E}">
        <p14:creationId xmlns:p14="http://schemas.microsoft.com/office/powerpoint/2010/main" val="349692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C21FF5-0815-4A40-9AB4-EA31FF560EC9}"/>
              </a:ext>
            </a:extLst>
          </p:cNvPr>
          <p:cNvSpPr>
            <a:spLocks noGrp="1"/>
          </p:cNvSpPr>
          <p:nvPr>
            <p:ph type="sldNum" sz="quarter" idx="12"/>
          </p:nvPr>
        </p:nvSpPr>
        <p:spPr/>
        <p:txBody>
          <a:bodyPr/>
          <a:lstStyle/>
          <a:p>
            <a:fld id="{1E0E7D85-594F-0A4B-B30D-4DE05AFCF638}" type="slidenum">
              <a:rPr lang="en-US" smtClean="0"/>
              <a:pPr/>
              <a:t>17</a:t>
            </a:fld>
            <a:endParaRPr lang="en-US" dirty="0"/>
          </a:p>
        </p:txBody>
      </p:sp>
      <p:pic>
        <p:nvPicPr>
          <p:cNvPr id="5" name="Picture 4">
            <a:extLst>
              <a:ext uri="{FF2B5EF4-FFF2-40B4-BE49-F238E27FC236}">
                <a16:creationId xmlns:a16="http://schemas.microsoft.com/office/drawing/2014/main" id="{0B6A4932-7067-1142-6801-E115027C4201}"/>
              </a:ext>
            </a:extLst>
          </p:cNvPr>
          <p:cNvPicPr>
            <a:picLocks noChangeAspect="1"/>
          </p:cNvPicPr>
          <p:nvPr/>
        </p:nvPicPr>
        <p:blipFill>
          <a:blip r:embed="rId2"/>
          <a:stretch>
            <a:fillRect/>
          </a:stretch>
        </p:blipFill>
        <p:spPr>
          <a:xfrm>
            <a:off x="-181680" y="189708"/>
            <a:ext cx="12163218" cy="6668292"/>
          </a:xfrm>
          <a:prstGeom prst="rect">
            <a:avLst/>
          </a:prstGeom>
        </p:spPr>
      </p:pic>
    </p:spTree>
    <p:extLst>
      <p:ext uri="{BB962C8B-B14F-4D97-AF65-F5344CB8AC3E}">
        <p14:creationId xmlns:p14="http://schemas.microsoft.com/office/powerpoint/2010/main" val="206596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DF816D-E1AA-4E1C-A34B-6F0475E28EBC}"/>
              </a:ext>
            </a:extLst>
          </p:cNvPr>
          <p:cNvSpPr>
            <a:spLocks noGrp="1"/>
          </p:cNvSpPr>
          <p:nvPr>
            <p:ph type="sldNum" sz="quarter" idx="12"/>
          </p:nvPr>
        </p:nvSpPr>
        <p:spPr>
          <a:xfrm>
            <a:off x="2757268" y="6358792"/>
            <a:ext cx="2166424" cy="365125"/>
          </a:xfrm>
        </p:spPr>
        <p:txBody>
          <a:bodyPr/>
          <a:lstStyle/>
          <a:p>
            <a:fld id="{1E0E7D85-594F-0A4B-B30D-4DE05AFCF638}" type="slidenum">
              <a:rPr lang="en-US" smtClean="0"/>
              <a:pPr/>
              <a:t>18</a:t>
            </a:fld>
            <a:endParaRPr lang="en-US" dirty="0"/>
          </a:p>
        </p:txBody>
      </p:sp>
      <p:pic>
        <p:nvPicPr>
          <p:cNvPr id="5" name="Picture 4">
            <a:extLst>
              <a:ext uri="{FF2B5EF4-FFF2-40B4-BE49-F238E27FC236}">
                <a16:creationId xmlns:a16="http://schemas.microsoft.com/office/drawing/2014/main" id="{0965A551-EDE6-F658-8A55-02C76DCFD1EB}"/>
              </a:ext>
            </a:extLst>
          </p:cNvPr>
          <p:cNvPicPr>
            <a:picLocks noChangeAspect="1"/>
          </p:cNvPicPr>
          <p:nvPr/>
        </p:nvPicPr>
        <p:blipFill>
          <a:blip r:embed="rId2"/>
          <a:stretch>
            <a:fillRect/>
          </a:stretch>
        </p:blipFill>
        <p:spPr>
          <a:xfrm>
            <a:off x="2558265" y="61642"/>
            <a:ext cx="6380253" cy="6796358"/>
          </a:xfrm>
          <a:prstGeom prst="rect">
            <a:avLst/>
          </a:prstGeom>
        </p:spPr>
      </p:pic>
    </p:spTree>
    <p:extLst>
      <p:ext uri="{BB962C8B-B14F-4D97-AF65-F5344CB8AC3E}">
        <p14:creationId xmlns:p14="http://schemas.microsoft.com/office/powerpoint/2010/main" val="98351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9C535D-13FD-41C3-8D9C-DD58FC393933}"/>
              </a:ext>
            </a:extLst>
          </p:cNvPr>
          <p:cNvSpPr>
            <a:spLocks noGrp="1"/>
          </p:cNvSpPr>
          <p:nvPr>
            <p:ph type="sldNum" sz="quarter" idx="12"/>
          </p:nvPr>
        </p:nvSpPr>
        <p:spPr/>
        <p:txBody>
          <a:bodyPr/>
          <a:lstStyle/>
          <a:p>
            <a:fld id="{1E0E7D85-594F-0A4B-B30D-4DE05AFCF638}" type="slidenum">
              <a:rPr lang="en-US" smtClean="0"/>
              <a:pPr/>
              <a:t>19</a:t>
            </a:fld>
            <a:endParaRPr lang="en-US" dirty="0"/>
          </a:p>
        </p:txBody>
      </p:sp>
      <p:sp>
        <p:nvSpPr>
          <p:cNvPr id="9" name="TextBox 8">
            <a:extLst>
              <a:ext uri="{FF2B5EF4-FFF2-40B4-BE49-F238E27FC236}">
                <a16:creationId xmlns:a16="http://schemas.microsoft.com/office/drawing/2014/main" id="{1BA7C4F4-889E-4B7B-AB2D-A1259DF02CB6}"/>
              </a:ext>
            </a:extLst>
          </p:cNvPr>
          <p:cNvSpPr txBox="1"/>
          <p:nvPr/>
        </p:nvSpPr>
        <p:spPr>
          <a:xfrm>
            <a:off x="279400" y="5473005"/>
            <a:ext cx="8661400" cy="1384995"/>
          </a:xfrm>
          <a:prstGeom prst="rect">
            <a:avLst/>
          </a:prstGeom>
          <a:noFill/>
        </p:spPr>
        <p:txBody>
          <a:bodyPr wrap="square">
            <a:spAutoFit/>
          </a:bodyPr>
          <a:lstStyle/>
          <a:p>
            <a:r>
              <a:rPr lang="en-US" sz="1400" dirty="0">
                <a:solidFill>
                  <a:schemeClr val="bg2"/>
                </a:solidFill>
                <a:latin typeface="Source Sans Pro" panose="020B0503030403020204" pitchFamily="34" charset="0"/>
                <a:ea typeface="Source Sans Pro" panose="020B0503030403020204" pitchFamily="34" charset="0"/>
              </a:rPr>
              <a:t>Once accepted, the waiver will remain on the student’s account for the remainder of the academic year.</a:t>
            </a:r>
          </a:p>
          <a:p>
            <a:endParaRPr lang="en-US" sz="1400" dirty="0">
              <a:solidFill>
                <a:schemeClr val="bg2"/>
              </a:solidFill>
              <a:latin typeface="Source Sans Pro" panose="020B0503030403020204" pitchFamily="34" charset="0"/>
              <a:ea typeface="Source Sans Pro" panose="020B0503030403020204" pitchFamily="34" charset="0"/>
            </a:endParaRPr>
          </a:p>
          <a:p>
            <a:r>
              <a:rPr lang="en-US" sz="1400" dirty="0">
                <a:solidFill>
                  <a:schemeClr val="bg2"/>
                </a:solidFill>
                <a:latin typeface="Source Sans Pro" panose="020B0503030403020204" pitchFamily="34" charset="0"/>
                <a:ea typeface="Source Sans Pro" panose="020B0503030403020204" pitchFamily="34" charset="0"/>
              </a:rPr>
              <a:t>A new waiver is needed each academic year.</a:t>
            </a:r>
          </a:p>
          <a:p>
            <a:pPr marL="628650" lvl="1" indent="-171450">
              <a:buFont typeface="Wingdings" panose="05000000000000000000" pitchFamily="2" charset="2"/>
              <a:buChar char="§"/>
            </a:pPr>
            <a:r>
              <a:rPr lang="en-US" sz="1400" dirty="0">
                <a:solidFill>
                  <a:schemeClr val="bg2"/>
                </a:solidFill>
                <a:latin typeface="Source Sans Pro" panose="020B0503030403020204" pitchFamily="34" charset="0"/>
                <a:ea typeface="Source Sans Pro" panose="020B0503030403020204" pitchFamily="34" charset="0"/>
              </a:rPr>
              <a:t>	Fall waiver would carry over to Spring and Summer</a:t>
            </a:r>
          </a:p>
          <a:p>
            <a:pPr marL="628650" lvl="1" indent="-171450">
              <a:buFont typeface="Wingdings" panose="05000000000000000000" pitchFamily="2" charset="2"/>
              <a:buChar char="§"/>
            </a:pPr>
            <a:r>
              <a:rPr lang="en-US" sz="1400" dirty="0">
                <a:solidFill>
                  <a:schemeClr val="bg2"/>
                </a:solidFill>
                <a:latin typeface="Source Sans Pro" panose="020B0503030403020204" pitchFamily="34" charset="0"/>
                <a:ea typeface="Source Sans Pro" panose="020B0503030403020204" pitchFamily="34" charset="0"/>
              </a:rPr>
              <a:t>	Spring waiver would carry over to Summer, but a new waiver would be needed for Fall</a:t>
            </a:r>
          </a:p>
          <a:p>
            <a:pPr marL="628650" lvl="1" indent="-171450">
              <a:buFont typeface="Wingdings" panose="05000000000000000000" pitchFamily="2" charset="2"/>
              <a:buChar char="§"/>
            </a:pPr>
            <a:r>
              <a:rPr lang="en-US" sz="1400" dirty="0">
                <a:solidFill>
                  <a:schemeClr val="bg2"/>
                </a:solidFill>
                <a:latin typeface="Source Sans Pro" panose="020B0503030403020204" pitchFamily="34" charset="0"/>
                <a:ea typeface="Source Sans Pro" panose="020B0503030403020204" pitchFamily="34" charset="0"/>
              </a:rPr>
              <a:t>	Summer waiver (new students only) would not carry over, new waiver needed for Fall</a:t>
            </a:r>
          </a:p>
        </p:txBody>
      </p:sp>
      <p:pic>
        <p:nvPicPr>
          <p:cNvPr id="4" name="Picture 3">
            <a:extLst>
              <a:ext uri="{FF2B5EF4-FFF2-40B4-BE49-F238E27FC236}">
                <a16:creationId xmlns:a16="http://schemas.microsoft.com/office/drawing/2014/main" id="{878B1030-963B-A17E-F9C2-3C056848BA40}"/>
              </a:ext>
            </a:extLst>
          </p:cNvPr>
          <p:cNvPicPr>
            <a:picLocks noChangeAspect="1"/>
          </p:cNvPicPr>
          <p:nvPr/>
        </p:nvPicPr>
        <p:blipFill>
          <a:blip r:embed="rId2"/>
          <a:stretch>
            <a:fillRect/>
          </a:stretch>
        </p:blipFill>
        <p:spPr>
          <a:xfrm>
            <a:off x="1760373" y="132138"/>
            <a:ext cx="3885460" cy="5301465"/>
          </a:xfrm>
          <a:prstGeom prst="rect">
            <a:avLst/>
          </a:prstGeom>
        </p:spPr>
      </p:pic>
      <p:pic>
        <p:nvPicPr>
          <p:cNvPr id="7" name="Picture 6">
            <a:extLst>
              <a:ext uri="{FF2B5EF4-FFF2-40B4-BE49-F238E27FC236}">
                <a16:creationId xmlns:a16="http://schemas.microsoft.com/office/drawing/2014/main" id="{6F550552-08D3-A1AD-97C6-6BAFDBA211DE}"/>
              </a:ext>
            </a:extLst>
          </p:cNvPr>
          <p:cNvPicPr>
            <a:picLocks noChangeAspect="1"/>
          </p:cNvPicPr>
          <p:nvPr/>
        </p:nvPicPr>
        <p:blipFill>
          <a:blip r:embed="rId3"/>
          <a:stretch>
            <a:fillRect/>
          </a:stretch>
        </p:blipFill>
        <p:spPr>
          <a:xfrm>
            <a:off x="5975308" y="132138"/>
            <a:ext cx="4470018" cy="4225194"/>
          </a:xfrm>
          <a:prstGeom prst="rect">
            <a:avLst/>
          </a:prstGeom>
        </p:spPr>
      </p:pic>
    </p:spTree>
    <p:extLst>
      <p:ext uri="{BB962C8B-B14F-4D97-AF65-F5344CB8AC3E}">
        <p14:creationId xmlns:p14="http://schemas.microsoft.com/office/powerpoint/2010/main" val="426085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87969" cy="6854343"/>
          </a:xfrm>
          <a:prstGeom prst="rect">
            <a:avLst/>
          </a:prstGeom>
          <a:blipFill>
            <a:blip r:embed="rId2" cstate="print"/>
            <a:stretch>
              <a:fillRect/>
            </a:stretch>
          </a:blipFill>
        </p:spPr>
        <p:txBody>
          <a:bodyPr wrap="square" lIns="0" tIns="0" rIns="0" bIns="0" rtlCol="0"/>
          <a:lstStyle/>
          <a:p>
            <a:endParaRPr sz="1092" dirty="0"/>
          </a:p>
        </p:txBody>
      </p:sp>
      <p:sp>
        <p:nvSpPr>
          <p:cNvPr id="3" name="object 3"/>
          <p:cNvSpPr/>
          <p:nvPr/>
        </p:nvSpPr>
        <p:spPr>
          <a:xfrm>
            <a:off x="428" y="1"/>
            <a:ext cx="12188064" cy="6854534"/>
          </a:xfrm>
          <a:custGeom>
            <a:avLst/>
            <a:gdLst/>
            <a:ahLst/>
            <a:cxnLst/>
            <a:rect l="l" t="t" r="r" b="b"/>
            <a:pathLst>
              <a:path w="20099020" h="11303635">
                <a:moveTo>
                  <a:pt x="0" y="11303320"/>
                </a:moveTo>
                <a:lnTo>
                  <a:pt x="20098864" y="11303320"/>
                </a:lnTo>
                <a:lnTo>
                  <a:pt x="20098864" y="0"/>
                </a:lnTo>
              </a:path>
            </a:pathLst>
          </a:custGeom>
          <a:ln w="10470">
            <a:solidFill>
              <a:srgbClr val="000000"/>
            </a:solidFill>
          </a:ln>
        </p:spPr>
        <p:txBody>
          <a:bodyPr wrap="square" lIns="0" tIns="0" rIns="0" bIns="0" rtlCol="0"/>
          <a:lstStyle/>
          <a:p>
            <a:endParaRPr sz="1092" dirty="0"/>
          </a:p>
        </p:txBody>
      </p:sp>
      <p:sp>
        <p:nvSpPr>
          <p:cNvPr id="4" name="object 4"/>
          <p:cNvSpPr/>
          <p:nvPr/>
        </p:nvSpPr>
        <p:spPr>
          <a:xfrm>
            <a:off x="428" y="3175"/>
            <a:ext cx="12191144" cy="6851454"/>
          </a:xfrm>
          <a:custGeom>
            <a:avLst/>
            <a:gdLst/>
            <a:ahLst/>
            <a:cxnLst/>
            <a:rect l="l" t="t" r="r" b="b"/>
            <a:pathLst>
              <a:path w="20104100" h="11298555">
                <a:moveTo>
                  <a:pt x="0" y="11298085"/>
                </a:moveTo>
                <a:lnTo>
                  <a:pt x="20104099" y="11298085"/>
                </a:lnTo>
                <a:lnTo>
                  <a:pt x="20104099" y="0"/>
                </a:lnTo>
                <a:lnTo>
                  <a:pt x="0" y="0"/>
                </a:lnTo>
                <a:lnTo>
                  <a:pt x="0" y="11298085"/>
                </a:lnTo>
                <a:close/>
              </a:path>
            </a:pathLst>
          </a:custGeom>
          <a:solidFill>
            <a:srgbClr val="262261">
              <a:alpha val="34999"/>
            </a:srgbClr>
          </a:solidFill>
        </p:spPr>
        <p:txBody>
          <a:bodyPr wrap="square" lIns="0" tIns="0" rIns="0" bIns="0" rtlCol="0"/>
          <a:lstStyle/>
          <a:p>
            <a:endParaRPr sz="1092" dirty="0"/>
          </a:p>
        </p:txBody>
      </p:sp>
      <p:sp>
        <p:nvSpPr>
          <p:cNvPr id="5" name="object 5"/>
          <p:cNvSpPr txBox="1"/>
          <p:nvPr/>
        </p:nvSpPr>
        <p:spPr>
          <a:xfrm>
            <a:off x="605458" y="4112755"/>
            <a:ext cx="3355453" cy="1784733"/>
          </a:xfrm>
          <a:prstGeom prst="rect">
            <a:avLst/>
          </a:prstGeom>
        </p:spPr>
        <p:txBody>
          <a:bodyPr vert="horz" wrap="square" lIns="0" tIns="7316" rIns="0" bIns="0" rtlCol="0">
            <a:spAutoFit/>
          </a:bodyPr>
          <a:lstStyle/>
          <a:p>
            <a:pPr marL="7701" marR="3081">
              <a:lnSpc>
                <a:spcPts val="2001"/>
              </a:lnSpc>
              <a:spcBef>
                <a:spcPts val="58"/>
              </a:spcBef>
            </a:pPr>
            <a:r>
              <a:rPr lang="en-US" sz="1577" spc="-3" dirty="0">
                <a:solidFill>
                  <a:srgbClr val="FFFFFF"/>
                </a:solidFill>
                <a:latin typeface="Proxima Nova"/>
                <a:cs typeface="Proxima Nova"/>
              </a:rPr>
              <a:t>Welcome to an </a:t>
            </a:r>
            <a:r>
              <a:rPr sz="1577" dirty="0">
                <a:solidFill>
                  <a:srgbClr val="FFFFFF"/>
                </a:solidFill>
                <a:latin typeface="Proxima Nova"/>
                <a:cs typeface="Proxima Nova"/>
              </a:rPr>
              <a:t>engaging, </a:t>
            </a:r>
            <a:r>
              <a:rPr sz="1577" spc="-6" dirty="0">
                <a:solidFill>
                  <a:srgbClr val="FFFFFF"/>
                </a:solidFill>
                <a:latin typeface="Proxima Nova"/>
                <a:cs typeface="Proxima Nova"/>
              </a:rPr>
              <a:t>integrated  </a:t>
            </a:r>
            <a:r>
              <a:rPr sz="1577" dirty="0">
                <a:solidFill>
                  <a:srgbClr val="FFFFFF"/>
                </a:solidFill>
                <a:latin typeface="Proxima Nova"/>
                <a:cs typeface="Proxima Nova"/>
              </a:rPr>
              <a:t>health </a:t>
            </a:r>
            <a:r>
              <a:rPr sz="1577" spc="-3" dirty="0">
                <a:solidFill>
                  <a:srgbClr val="FFFFFF"/>
                </a:solidFill>
                <a:latin typeface="Proxima Nova"/>
                <a:cs typeface="Proxima Nova"/>
              </a:rPr>
              <a:t>care </a:t>
            </a:r>
            <a:r>
              <a:rPr sz="1577" spc="-6" dirty="0">
                <a:solidFill>
                  <a:srgbClr val="FFFFFF"/>
                </a:solidFill>
                <a:latin typeface="Proxima Nova"/>
                <a:cs typeface="Proxima Nova"/>
              </a:rPr>
              <a:t>experience tailor-made </a:t>
            </a:r>
            <a:r>
              <a:rPr sz="1577" spc="-9" dirty="0">
                <a:solidFill>
                  <a:srgbClr val="FFFFFF"/>
                </a:solidFill>
                <a:latin typeface="Proxima Nova"/>
                <a:cs typeface="Proxima Nova"/>
              </a:rPr>
              <a:t>for  </a:t>
            </a:r>
            <a:r>
              <a:rPr sz="1577" dirty="0">
                <a:solidFill>
                  <a:srgbClr val="FFFFFF"/>
                </a:solidFill>
                <a:latin typeface="Proxima Nova"/>
                <a:cs typeface="Proxima Nova"/>
              </a:rPr>
              <a:t>student </a:t>
            </a:r>
            <a:r>
              <a:rPr sz="1577" spc="-12" dirty="0">
                <a:solidFill>
                  <a:srgbClr val="FFFFFF"/>
                </a:solidFill>
                <a:latin typeface="Proxima Nova"/>
                <a:cs typeface="Proxima Nova"/>
              </a:rPr>
              <a:t>life. </a:t>
            </a:r>
            <a:r>
              <a:rPr sz="1577" spc="6" dirty="0">
                <a:solidFill>
                  <a:srgbClr val="FFFFFF"/>
                </a:solidFill>
                <a:latin typeface="Proxima Nova"/>
                <a:cs typeface="Proxima Nova"/>
              </a:rPr>
              <a:t>One </a:t>
            </a:r>
            <a:r>
              <a:rPr sz="1577" spc="-9" dirty="0">
                <a:solidFill>
                  <a:srgbClr val="FFFFFF"/>
                </a:solidFill>
                <a:latin typeface="Proxima Nova"/>
                <a:cs typeface="Proxima Nova"/>
              </a:rPr>
              <a:t>backed </a:t>
            </a:r>
            <a:r>
              <a:rPr sz="1577" spc="-3" dirty="0">
                <a:solidFill>
                  <a:srgbClr val="FFFFFF"/>
                </a:solidFill>
                <a:latin typeface="Proxima Nova"/>
                <a:cs typeface="Proxima Nova"/>
              </a:rPr>
              <a:t>by </a:t>
            </a:r>
            <a:r>
              <a:rPr sz="1577" dirty="0">
                <a:solidFill>
                  <a:srgbClr val="FFFFFF"/>
                </a:solidFill>
                <a:latin typeface="Proxima Nova"/>
                <a:cs typeface="Proxima Nova"/>
              </a:rPr>
              <a:t>75 </a:t>
            </a:r>
            <a:r>
              <a:rPr sz="1577" spc="-3" dirty="0">
                <a:solidFill>
                  <a:srgbClr val="FFFFFF"/>
                </a:solidFill>
                <a:latin typeface="Proxima Nova"/>
                <a:cs typeface="Proxima Nova"/>
              </a:rPr>
              <a:t>years  of </a:t>
            </a:r>
            <a:r>
              <a:rPr sz="1577" spc="-6" dirty="0">
                <a:solidFill>
                  <a:srgbClr val="FFFFFF"/>
                </a:solidFill>
                <a:latin typeface="Proxima Nova"/>
                <a:cs typeface="Proxima Nova"/>
              </a:rPr>
              <a:t>experience </a:t>
            </a:r>
            <a:r>
              <a:rPr sz="1577" spc="3" dirty="0">
                <a:solidFill>
                  <a:srgbClr val="FFFFFF"/>
                </a:solidFill>
                <a:latin typeface="Proxima Nova"/>
                <a:cs typeface="Proxima Nova"/>
              </a:rPr>
              <a:t>and </a:t>
            </a:r>
            <a:r>
              <a:rPr sz="1577" spc="12" dirty="0">
                <a:solidFill>
                  <a:srgbClr val="FFFFFF"/>
                </a:solidFill>
                <a:latin typeface="Proxima Nova"/>
                <a:cs typeface="Proxima Nova"/>
              </a:rPr>
              <a:t>two </a:t>
            </a:r>
            <a:r>
              <a:rPr sz="1577" dirty="0">
                <a:solidFill>
                  <a:srgbClr val="FFFFFF"/>
                </a:solidFill>
                <a:latin typeface="Proxima Nova"/>
                <a:cs typeface="Proxima Nova"/>
              </a:rPr>
              <a:t>decades in </a:t>
            </a:r>
            <a:r>
              <a:rPr sz="1577" spc="3" dirty="0">
                <a:solidFill>
                  <a:srgbClr val="FFFFFF"/>
                </a:solidFill>
                <a:latin typeface="Proxima Nova"/>
                <a:cs typeface="Proxima Nova"/>
              </a:rPr>
              <a:t>the  </a:t>
            </a:r>
            <a:r>
              <a:rPr sz="1577" dirty="0">
                <a:solidFill>
                  <a:srgbClr val="FFFFFF"/>
                </a:solidFill>
                <a:latin typeface="Proxima Nova"/>
                <a:cs typeface="Proxima Nova"/>
              </a:rPr>
              <a:t>student health </a:t>
            </a:r>
            <a:r>
              <a:rPr sz="1577" spc="-9" dirty="0">
                <a:solidFill>
                  <a:srgbClr val="FFFFFF"/>
                </a:solidFill>
                <a:latin typeface="Proxima Nova"/>
                <a:cs typeface="Proxima Nova"/>
              </a:rPr>
              <a:t>marketplace, </a:t>
            </a:r>
            <a:r>
              <a:rPr sz="1577" spc="6" dirty="0">
                <a:solidFill>
                  <a:srgbClr val="FFFFFF"/>
                </a:solidFill>
                <a:latin typeface="Proxima Nova"/>
                <a:cs typeface="Proxima Nova"/>
              </a:rPr>
              <a:t>with </a:t>
            </a:r>
            <a:r>
              <a:rPr sz="1577" spc="-9" dirty="0">
                <a:solidFill>
                  <a:srgbClr val="FFFFFF"/>
                </a:solidFill>
                <a:latin typeface="Proxima Nova"/>
                <a:cs typeface="Proxima Nova"/>
              </a:rPr>
              <a:t>over  </a:t>
            </a:r>
            <a:r>
              <a:rPr sz="1577" spc="-6" dirty="0">
                <a:solidFill>
                  <a:srgbClr val="FFFFFF"/>
                </a:solidFill>
                <a:latin typeface="Proxima Nova"/>
                <a:cs typeface="Proxima Nova"/>
              </a:rPr>
              <a:t>175,000 </a:t>
            </a:r>
            <a:r>
              <a:rPr sz="1577" spc="3" dirty="0">
                <a:solidFill>
                  <a:srgbClr val="FFFFFF"/>
                </a:solidFill>
                <a:latin typeface="Proxima Nova"/>
                <a:cs typeface="Proxima Nova"/>
              </a:rPr>
              <a:t>students served </a:t>
            </a:r>
            <a:r>
              <a:rPr sz="1577" spc="-6" dirty="0">
                <a:solidFill>
                  <a:srgbClr val="FFFFFF"/>
                </a:solidFill>
                <a:latin typeface="Proxima Nova"/>
                <a:cs typeface="Proxima Nova"/>
              </a:rPr>
              <a:t>across </a:t>
            </a:r>
            <a:r>
              <a:rPr sz="1577" spc="3" dirty="0">
                <a:solidFill>
                  <a:srgbClr val="FFFFFF"/>
                </a:solidFill>
                <a:latin typeface="Proxima Nova"/>
                <a:cs typeface="Proxima Nova"/>
              </a:rPr>
              <a:t>the  </a:t>
            </a:r>
            <a:r>
              <a:rPr sz="1577" spc="-18" dirty="0">
                <a:solidFill>
                  <a:srgbClr val="FFFFFF"/>
                </a:solidFill>
                <a:latin typeface="Proxima Nova"/>
                <a:cs typeface="Proxima Nova"/>
              </a:rPr>
              <a:t>country.</a:t>
            </a:r>
            <a:endParaRPr sz="1577" dirty="0">
              <a:latin typeface="Proxima Nova"/>
              <a:cs typeface="Proxima Nova"/>
            </a:endParaRPr>
          </a:p>
        </p:txBody>
      </p:sp>
      <p:sp>
        <p:nvSpPr>
          <p:cNvPr id="6" name="object 6"/>
          <p:cNvSpPr txBox="1"/>
          <p:nvPr/>
        </p:nvSpPr>
        <p:spPr>
          <a:xfrm>
            <a:off x="597407" y="0"/>
            <a:ext cx="6376540" cy="4239402"/>
          </a:xfrm>
          <a:prstGeom prst="rect">
            <a:avLst/>
          </a:prstGeom>
        </p:spPr>
        <p:txBody>
          <a:bodyPr vert="horz" wrap="square" lIns="0" tIns="159802" rIns="0" bIns="0" rtlCol="0">
            <a:spAutoFit/>
          </a:bodyPr>
          <a:lstStyle/>
          <a:p>
            <a:pPr marL="7701" marR="3081">
              <a:lnSpc>
                <a:spcPts val="5251"/>
              </a:lnSpc>
              <a:spcBef>
                <a:spcPts val="1258"/>
              </a:spcBef>
              <a:tabLst>
                <a:tab pos="2799030" algn="l"/>
              </a:tabLst>
            </a:pPr>
            <a:r>
              <a:rPr sz="5397" spc="-127" dirty="0">
                <a:solidFill>
                  <a:srgbClr val="FFFFFF"/>
                </a:solidFill>
                <a:latin typeface="HalyardDisplayMedium"/>
                <a:cs typeface="HalyardDisplayMedium"/>
              </a:rPr>
              <a:t>E</a:t>
            </a:r>
            <a:r>
              <a:rPr sz="5397" spc="-30" dirty="0">
                <a:solidFill>
                  <a:srgbClr val="FFFFFF"/>
                </a:solidFill>
                <a:latin typeface="HalyardDisplayMedium"/>
                <a:cs typeface="HalyardDisplayMedium"/>
              </a:rPr>
              <a:t>m</a:t>
            </a:r>
            <a:r>
              <a:rPr sz="5397" spc="-61" dirty="0">
                <a:solidFill>
                  <a:srgbClr val="FFFFFF"/>
                </a:solidFill>
                <a:latin typeface="HalyardDisplayMedium"/>
                <a:cs typeface="HalyardDisplayMedium"/>
              </a:rPr>
              <a:t>p</a:t>
            </a:r>
            <a:r>
              <a:rPr sz="5397" spc="-173" dirty="0">
                <a:solidFill>
                  <a:srgbClr val="FFFFFF"/>
                </a:solidFill>
                <a:latin typeface="HalyardDisplayMedium"/>
                <a:cs typeface="HalyardDisplayMedium"/>
              </a:rPr>
              <a:t>ow</a:t>
            </a:r>
            <a:r>
              <a:rPr sz="5397" spc="-42" dirty="0">
                <a:solidFill>
                  <a:srgbClr val="FFFFFF"/>
                </a:solidFill>
                <a:latin typeface="HalyardDisplayMedium"/>
                <a:cs typeface="HalyardDisplayMedium"/>
              </a:rPr>
              <a:t>e</a:t>
            </a:r>
            <a:r>
              <a:rPr sz="5397" dirty="0">
                <a:solidFill>
                  <a:srgbClr val="FFFFFF"/>
                </a:solidFill>
                <a:latin typeface="HalyardDisplayMedium"/>
                <a:cs typeface="HalyardDisplayMedium"/>
              </a:rPr>
              <a:t>r</a:t>
            </a:r>
            <a:r>
              <a:rPr lang="en-US" sz="5397" dirty="0">
                <a:solidFill>
                  <a:srgbClr val="FFFFFF"/>
                </a:solidFill>
                <a:latin typeface="HalyardDisplayMedium"/>
                <a:cs typeface="HalyardDisplayMedium"/>
              </a:rPr>
              <a:t>ing </a:t>
            </a:r>
            <a:r>
              <a:rPr sz="5397" spc="-55" dirty="0">
                <a:solidFill>
                  <a:srgbClr val="FFFFFF"/>
                </a:solidFill>
                <a:latin typeface="HalyardDisplayMedium"/>
                <a:cs typeface="HalyardDisplayMedium"/>
              </a:rPr>
              <a:t>s</a:t>
            </a:r>
            <a:r>
              <a:rPr sz="5397" spc="-79" dirty="0">
                <a:solidFill>
                  <a:srgbClr val="FFFFFF"/>
                </a:solidFill>
                <a:latin typeface="HalyardDisplayMedium"/>
                <a:cs typeface="HalyardDisplayMedium"/>
              </a:rPr>
              <a:t>t</a:t>
            </a:r>
            <a:r>
              <a:rPr sz="5397" spc="-55" dirty="0">
                <a:solidFill>
                  <a:srgbClr val="FFFFFF"/>
                </a:solidFill>
                <a:latin typeface="HalyardDisplayMedium"/>
                <a:cs typeface="HalyardDisplayMedium"/>
              </a:rPr>
              <a:t>u</a:t>
            </a:r>
            <a:r>
              <a:rPr sz="5397" spc="-67" dirty="0">
                <a:solidFill>
                  <a:srgbClr val="FFFFFF"/>
                </a:solidFill>
                <a:latin typeface="HalyardDisplayMedium"/>
                <a:cs typeface="HalyardDisplayMedium"/>
              </a:rPr>
              <a:t>d</a:t>
            </a:r>
            <a:r>
              <a:rPr sz="5397" spc="-42" dirty="0">
                <a:solidFill>
                  <a:srgbClr val="FFFFFF"/>
                </a:solidFill>
                <a:latin typeface="HalyardDisplayMedium"/>
                <a:cs typeface="HalyardDisplayMedium"/>
              </a:rPr>
              <a:t>e</a:t>
            </a:r>
            <a:r>
              <a:rPr sz="5397" spc="-118" dirty="0">
                <a:solidFill>
                  <a:srgbClr val="FFFFFF"/>
                </a:solidFill>
                <a:latin typeface="HalyardDisplayMedium"/>
                <a:cs typeface="HalyardDisplayMedium"/>
              </a:rPr>
              <a:t>n</a:t>
            </a:r>
            <a:r>
              <a:rPr sz="5397" spc="-88" dirty="0">
                <a:solidFill>
                  <a:srgbClr val="FFFFFF"/>
                </a:solidFill>
                <a:latin typeface="HalyardDisplayMedium"/>
                <a:cs typeface="HalyardDisplayMedium"/>
              </a:rPr>
              <a:t>t</a:t>
            </a:r>
            <a:r>
              <a:rPr sz="5397" dirty="0">
                <a:solidFill>
                  <a:srgbClr val="FFFFFF"/>
                </a:solidFill>
                <a:latin typeface="HalyardDisplayMedium"/>
                <a:cs typeface="HalyardDisplayMedium"/>
              </a:rPr>
              <a:t>s </a:t>
            </a:r>
            <a:r>
              <a:rPr sz="5397" spc="-73" dirty="0">
                <a:solidFill>
                  <a:srgbClr val="FFFFFF"/>
                </a:solidFill>
                <a:latin typeface="HalyardDisplayMedium"/>
                <a:cs typeface="HalyardDisplayMedium"/>
              </a:rPr>
              <a:t>to </a:t>
            </a:r>
            <a:r>
              <a:rPr sz="5397" spc="-64" dirty="0">
                <a:solidFill>
                  <a:srgbClr val="FFFFFF"/>
                </a:solidFill>
                <a:latin typeface="HalyardDisplayMedium"/>
                <a:cs typeface="HalyardDisplayMedium"/>
              </a:rPr>
              <a:t>make </a:t>
            </a:r>
            <a:r>
              <a:rPr sz="5397" spc="-52" dirty="0">
                <a:solidFill>
                  <a:srgbClr val="FFFFFF"/>
                </a:solidFill>
                <a:latin typeface="HalyardDisplayMedium"/>
                <a:cs typeface="HalyardDisplayMedium"/>
              </a:rPr>
              <a:t>healthier </a:t>
            </a:r>
            <a:r>
              <a:rPr sz="5397" spc="-55" dirty="0">
                <a:solidFill>
                  <a:srgbClr val="FFFFFF"/>
                </a:solidFill>
                <a:latin typeface="HalyardDisplayMedium"/>
                <a:cs typeface="HalyardDisplayMedium"/>
              </a:rPr>
              <a:t>decisions </a:t>
            </a:r>
            <a:r>
              <a:rPr sz="5397" spc="-76" dirty="0">
                <a:solidFill>
                  <a:srgbClr val="FFFFFF"/>
                </a:solidFill>
                <a:latin typeface="HalyardDisplayMedium"/>
                <a:cs typeface="HalyardDisplayMedium"/>
              </a:rPr>
              <a:t>now </a:t>
            </a:r>
            <a:r>
              <a:rPr sz="5397" spc="-27" dirty="0">
                <a:solidFill>
                  <a:srgbClr val="FFFFFF"/>
                </a:solidFill>
                <a:latin typeface="HalyardDisplayMedium"/>
                <a:cs typeface="HalyardDisplayMedium"/>
              </a:rPr>
              <a:t>and </a:t>
            </a:r>
            <a:r>
              <a:rPr sz="5397" spc="-88" dirty="0">
                <a:solidFill>
                  <a:srgbClr val="27AAE1"/>
                </a:solidFill>
                <a:latin typeface="HalyardDisplayMedium"/>
                <a:cs typeface="HalyardDisplayMedium"/>
              </a:rPr>
              <a:t>create </a:t>
            </a:r>
            <a:r>
              <a:rPr sz="5397" spc="-52" dirty="0">
                <a:solidFill>
                  <a:srgbClr val="27AAE1"/>
                </a:solidFill>
                <a:latin typeface="HalyardDisplayMedium"/>
                <a:cs typeface="HalyardDisplayMedium"/>
              </a:rPr>
              <a:t>healthier </a:t>
            </a:r>
            <a:r>
              <a:rPr sz="5397" spc="-58" dirty="0">
                <a:solidFill>
                  <a:srgbClr val="27AAE1"/>
                </a:solidFill>
                <a:latin typeface="HalyardDisplayMedium"/>
                <a:cs typeface="HalyardDisplayMedium"/>
              </a:rPr>
              <a:t>habits </a:t>
            </a:r>
            <a:r>
              <a:rPr sz="5397" spc="-67" dirty="0">
                <a:solidFill>
                  <a:srgbClr val="27AAE1"/>
                </a:solidFill>
                <a:latin typeface="HalyardDisplayMedium"/>
                <a:cs typeface="HalyardDisplayMedium"/>
              </a:rPr>
              <a:t>for</a:t>
            </a:r>
            <a:r>
              <a:rPr sz="5397" spc="49" dirty="0">
                <a:solidFill>
                  <a:srgbClr val="27AAE1"/>
                </a:solidFill>
                <a:latin typeface="HalyardDisplayMedium"/>
                <a:cs typeface="HalyardDisplayMedium"/>
              </a:rPr>
              <a:t> </a:t>
            </a:r>
            <a:r>
              <a:rPr sz="5397" spc="-118" dirty="0">
                <a:solidFill>
                  <a:srgbClr val="27AAE1"/>
                </a:solidFill>
                <a:latin typeface="HalyardDisplayMedium"/>
                <a:cs typeface="HalyardDisplayMedium"/>
              </a:rPr>
              <a:t>life</a:t>
            </a:r>
            <a:endParaRPr sz="5397" dirty="0">
              <a:latin typeface="HalyardDisplayMedium"/>
              <a:cs typeface="HalyardDisplayMedium"/>
            </a:endParaRPr>
          </a:p>
        </p:txBody>
      </p:sp>
      <p:pic>
        <p:nvPicPr>
          <p:cNvPr id="8" name="Picture 7">
            <a:extLst>
              <a:ext uri="{FF2B5EF4-FFF2-40B4-BE49-F238E27FC236}">
                <a16:creationId xmlns:a16="http://schemas.microsoft.com/office/drawing/2014/main" id="{6895E78A-FD19-0B43-8866-F3F8F9505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335" y="6432504"/>
            <a:ext cx="2599222" cy="2212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1812805"/>
            <a:ext cx="12192000" cy="1877437"/>
          </a:xfrm>
          <a:prstGeom prst="rect">
            <a:avLst/>
          </a:prstGeom>
        </p:spPr>
        <p:txBody>
          <a:bodyPr wrap="square">
            <a:spAutoFit/>
          </a:bodyPr>
          <a:lstStyle/>
          <a:p>
            <a:pPr algn="ctr"/>
            <a:r>
              <a:rPr lang="en-US" sz="4400" b="1" dirty="0">
                <a:solidFill>
                  <a:schemeClr val="bg2"/>
                </a:solidFill>
                <a:latin typeface="Source Sans Pro" panose="020B0503030403020204" pitchFamily="34" charset="0"/>
                <a:ea typeface="Source Sans Pro" panose="020B0503030403020204" pitchFamily="34" charset="0"/>
              </a:rPr>
              <a:t>Enroll in the UToledo </a:t>
            </a:r>
          </a:p>
          <a:p>
            <a:pPr algn="ctr"/>
            <a:r>
              <a:rPr lang="en-US" sz="4400" b="1" dirty="0">
                <a:solidFill>
                  <a:schemeClr val="bg2"/>
                </a:solidFill>
                <a:latin typeface="Source Sans Pro" panose="020B0503030403020204" pitchFamily="34" charset="0"/>
                <a:ea typeface="Source Sans Pro" panose="020B0503030403020204" pitchFamily="34" charset="0"/>
              </a:rPr>
              <a:t>Student Health Insurance Plan </a:t>
            </a:r>
          </a:p>
          <a:p>
            <a:pPr algn="ctr"/>
            <a:r>
              <a:rPr lang="en-US" sz="2800" b="1" dirty="0">
                <a:solidFill>
                  <a:schemeClr val="bg2"/>
                </a:solidFill>
                <a:latin typeface="Source Sans Pro" panose="020B0503030403020204" pitchFamily="34" charset="0"/>
                <a:ea typeface="Source Sans Pro" panose="020B0503030403020204" pitchFamily="34" charset="0"/>
              </a:rPr>
              <a:t>(Medical/Rx </a:t>
            </a:r>
            <a:r>
              <a:rPr lang="en-US" sz="2800" b="1">
                <a:solidFill>
                  <a:schemeClr val="bg2"/>
                </a:solidFill>
                <a:latin typeface="Source Sans Pro" panose="020B0503030403020204" pitchFamily="34" charset="0"/>
                <a:ea typeface="Source Sans Pro" panose="020B0503030403020204" pitchFamily="34" charset="0"/>
              </a:rPr>
              <a:t>Voluntary Dependent</a:t>
            </a:r>
            <a:r>
              <a:rPr lang="en-US" sz="2800" b="1" dirty="0">
                <a:solidFill>
                  <a:schemeClr val="bg2"/>
                </a:solidFill>
                <a:latin typeface="Source Sans Pro" panose="020B0503030403020204" pitchFamily="34" charset="0"/>
                <a:ea typeface="Source Sans Pro" panose="020B0503030403020204" pitchFamily="34" charset="0"/>
              </a:rPr>
              <a:t>(s) &amp; Dental/Vision Enrollment)</a:t>
            </a:r>
            <a:endParaRPr lang="en-US" sz="28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19953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 y="1344229"/>
            <a:ext cx="12191999" cy="3847207"/>
          </a:xfrm>
          <a:prstGeom prst="rect">
            <a:avLst/>
          </a:prstGeom>
        </p:spPr>
        <p:txBody>
          <a:bodyPr wrap="square">
            <a:spAutoFit/>
          </a:bodyPr>
          <a:lstStyle/>
          <a:p>
            <a:pPr algn="ctr"/>
            <a:r>
              <a:rPr lang="en-US" sz="2000" b="1" dirty="0">
                <a:latin typeface="Source Sans Pro" panose="020B0503030403020204" pitchFamily="34" charset="0"/>
                <a:ea typeface="Source Sans Pro" panose="020B0503030403020204" pitchFamily="34" charset="0"/>
              </a:rPr>
              <a:t>How to Enroll in the Student Medical and Prescription Drug Coverage (Voluntary Students)</a:t>
            </a:r>
          </a:p>
          <a:p>
            <a:pPr marL="1714500" lvl="3" indent="-342900">
              <a:buFont typeface="Wingdings" panose="05000000000000000000" pitchFamily="2" charset="2"/>
              <a:buChar char="§"/>
            </a:pPr>
            <a:endParaRPr lang="en-US" sz="2000" dirty="0">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Log in to the myUT Portal using your utad and password</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Select “Health Insurance – Enroll or Waive” located in “My Toolkit”</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Select term (Fall 2024, Spring 2025 or Summer 2025)</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Select “Enroll”</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Premium is paid directly to University Health Plans (UHP)</a:t>
            </a:r>
          </a:p>
          <a:p>
            <a:pPr marL="800100" lvl="1" indent="-342900" algn="ctr">
              <a:buFont typeface="Wingdings" panose="05000000000000000000" pitchFamily="2" charset="2"/>
              <a:buChar char="§"/>
            </a:pP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1385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a:t>
            </a:r>
            <a:r>
              <a:rPr lang="en-US" sz="3600" b="1" dirty="0" err="1">
                <a:solidFill>
                  <a:schemeClr val="bg2"/>
                </a:solidFill>
                <a:latin typeface="Source Sans Pro" panose="020B0503030403020204" pitchFamily="34" charset="0"/>
                <a:ea typeface="Source Sans Pro" panose="020B0503030403020204" pitchFamily="34" charset="0"/>
              </a:rPr>
              <a:t>UToledo</a:t>
            </a:r>
            <a:r>
              <a:rPr lang="en-US" sz="3600" b="1" dirty="0">
                <a:solidFill>
                  <a:schemeClr val="bg2"/>
                </a:solidFill>
                <a:latin typeface="Source Sans Pro" panose="020B0503030403020204" pitchFamily="34" charset="0"/>
                <a:ea typeface="Source Sans Pro" panose="020B0503030403020204" pitchFamily="34" charset="0"/>
              </a:rPr>
              <a:t>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 y="1344229"/>
            <a:ext cx="12191999" cy="3477875"/>
          </a:xfrm>
          <a:prstGeom prst="rect">
            <a:avLst/>
          </a:prstGeom>
        </p:spPr>
        <p:txBody>
          <a:bodyPr wrap="square">
            <a:spAutoFit/>
          </a:bodyPr>
          <a:lstStyle/>
          <a:p>
            <a:pPr algn="ctr"/>
            <a:r>
              <a:rPr lang="en-US" sz="2000" b="1" dirty="0">
                <a:latin typeface="Source Sans Pro" panose="020B0503030403020204" pitchFamily="34" charset="0"/>
                <a:ea typeface="Source Sans Pro" panose="020B0503030403020204" pitchFamily="34" charset="0"/>
              </a:rPr>
              <a:t>How to Add Dependents and/or Enroll in Dental and/or Vision</a:t>
            </a:r>
          </a:p>
          <a:p>
            <a:pPr algn="ct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Log in to the myUT Portal using your utad and password</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Select “Health Insurance – Enroll or Waive” located in “My Toolkit”</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Select term (Fall 2024, Spring 2025 or Summer 2025)</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Select “Add Dependent/Spouse or Vision/Dental”</a:t>
            </a:r>
          </a:p>
          <a:p>
            <a:pPr marL="1714500" lvl="3" indent="-342900">
              <a:buFont typeface="Wingdings" panose="05000000000000000000" pitchFamily="2" charset="2"/>
              <a:buChar char="§"/>
            </a:pPr>
            <a:endParaRPr lang="en-US" sz="2000" dirty="0">
              <a:solidFill>
                <a:schemeClr val="bg2"/>
              </a:solidFill>
              <a:latin typeface="Source Sans Pro" panose="020B0503030403020204" pitchFamily="34" charset="0"/>
              <a:ea typeface="Source Sans Pro" panose="020B0503030403020204" pitchFamily="34" charset="0"/>
            </a:endParaRPr>
          </a:p>
          <a:p>
            <a:pPr marL="1714500" lvl="3" indent="-342900">
              <a:buFont typeface="Wingdings" panose="05000000000000000000" pitchFamily="2" charset="2"/>
              <a:buChar char="§"/>
            </a:pPr>
            <a:r>
              <a:rPr lang="en-US" sz="2000" dirty="0">
                <a:solidFill>
                  <a:schemeClr val="bg2"/>
                </a:solidFill>
                <a:latin typeface="Source Sans Pro" panose="020B0503030403020204" pitchFamily="34" charset="0"/>
                <a:ea typeface="Source Sans Pro" panose="020B0503030403020204" pitchFamily="34" charset="0"/>
              </a:rPr>
              <a:t>Premium is paid directly to University Health Plans (UHP) </a:t>
            </a: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15130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 y="949075"/>
            <a:ext cx="12191999"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https://myut.utoledo.edu/portal/</a:t>
            </a:r>
            <a:endParaRPr lang="en-US" sz="2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DD76022-D5C2-496D-8BB9-D3A930C96603}"/>
              </a:ext>
            </a:extLst>
          </p:cNvPr>
          <p:cNvPicPr>
            <a:picLocks noChangeAspect="1"/>
          </p:cNvPicPr>
          <p:nvPr/>
        </p:nvPicPr>
        <p:blipFill>
          <a:blip r:embed="rId3"/>
          <a:stretch>
            <a:fillRect/>
          </a:stretch>
        </p:blipFill>
        <p:spPr>
          <a:xfrm>
            <a:off x="1198562" y="1409306"/>
            <a:ext cx="9624907" cy="3846368"/>
          </a:xfrm>
          <a:prstGeom prst="rect">
            <a:avLst/>
          </a:prstGeom>
        </p:spPr>
      </p:pic>
    </p:spTree>
    <p:extLst>
      <p:ext uri="{BB962C8B-B14F-4D97-AF65-F5344CB8AC3E}">
        <p14:creationId xmlns:p14="http://schemas.microsoft.com/office/powerpoint/2010/main" val="17224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394696"/>
            <a:ext cx="12192000" cy="1446550"/>
          </a:xfrm>
          <a:prstGeom prst="rect">
            <a:avLst/>
          </a:prstGeom>
        </p:spPr>
        <p:txBody>
          <a:bodyPr wrap="square">
            <a:spAutoFit/>
          </a:bodyPr>
          <a:lstStyle/>
          <a:p>
            <a:pPr algn="ctr"/>
            <a:r>
              <a:rPr lang="en-US" sz="4400" b="1" dirty="0">
                <a:solidFill>
                  <a:schemeClr val="bg2"/>
                </a:solidFill>
                <a:latin typeface="Source Sans Pro" panose="020B0503030403020204" pitchFamily="34" charset="0"/>
                <a:ea typeface="Source Sans Pro" panose="020B0503030403020204" pitchFamily="34" charset="0"/>
              </a:rPr>
              <a:t>Medical and Prescription Drug Insurance Plan</a:t>
            </a:r>
          </a:p>
          <a:p>
            <a:pPr algn="ctr"/>
            <a:r>
              <a:rPr lang="en-US" sz="4400" b="1" dirty="0">
                <a:solidFill>
                  <a:schemeClr val="bg2"/>
                </a:solidFill>
                <a:latin typeface="Source Sans Pro" panose="020B0503030403020204" pitchFamily="34" charset="0"/>
                <a:ea typeface="Source Sans Pro" panose="020B0503030403020204" pitchFamily="34" charset="0"/>
              </a:rPr>
              <a:t>Premiums and Coverage Details</a:t>
            </a:r>
          </a:p>
        </p:txBody>
      </p:sp>
    </p:spTree>
    <p:extLst>
      <p:ext uri="{BB962C8B-B14F-4D97-AF65-F5344CB8AC3E}">
        <p14:creationId xmlns:p14="http://schemas.microsoft.com/office/powerpoint/2010/main" val="294352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71861"/>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182255" y="918192"/>
            <a:ext cx="9818254" cy="461665"/>
          </a:xfrm>
          <a:prstGeom prst="rect">
            <a:avLst/>
          </a:prstGeom>
        </p:spPr>
        <p:txBody>
          <a:bodyPr wrap="square">
            <a:spAutoFit/>
          </a:bodyPr>
          <a:lstStyle/>
          <a:p>
            <a:pPr algn="ctr"/>
            <a:r>
              <a:rPr lang="en-US" sz="2400" b="1" dirty="0">
                <a:latin typeface="Source Sans Pro" panose="020B0503030403020204" pitchFamily="34" charset="0"/>
                <a:ea typeface="Source Sans Pro" panose="020B0503030403020204" pitchFamily="34" charset="0"/>
              </a:rPr>
              <a:t>Medical and Prescription Drug Insurance Plan Premiums</a:t>
            </a:r>
          </a:p>
        </p:txBody>
      </p:sp>
      <p:graphicFrame>
        <p:nvGraphicFramePr>
          <p:cNvPr id="3" name="Table 3">
            <a:extLst>
              <a:ext uri="{FF2B5EF4-FFF2-40B4-BE49-F238E27FC236}">
                <a16:creationId xmlns:a16="http://schemas.microsoft.com/office/drawing/2014/main" id="{718500AB-C8D6-49B1-A6EA-49253F6CCE76}"/>
              </a:ext>
            </a:extLst>
          </p:cNvPr>
          <p:cNvGraphicFramePr>
            <a:graphicFrameLocks noGrp="1"/>
          </p:cNvGraphicFramePr>
          <p:nvPr>
            <p:extLst>
              <p:ext uri="{D42A27DB-BD31-4B8C-83A1-F6EECF244321}">
                <p14:modId xmlns:p14="http://schemas.microsoft.com/office/powerpoint/2010/main" val="1178628469"/>
              </p:ext>
            </p:extLst>
          </p:nvPr>
        </p:nvGraphicFramePr>
        <p:xfrm>
          <a:off x="868218" y="1832186"/>
          <a:ext cx="10455565" cy="2288721"/>
        </p:xfrm>
        <a:graphic>
          <a:graphicData uri="http://schemas.openxmlformats.org/drawingml/2006/table">
            <a:tbl>
              <a:tblPr firstRow="1" bandRow="1">
                <a:tableStyleId>{5C22544A-7EE6-4342-B048-85BDC9FD1C3A}</a:tableStyleId>
              </a:tblPr>
              <a:tblGrid>
                <a:gridCol w="2519737">
                  <a:extLst>
                    <a:ext uri="{9D8B030D-6E8A-4147-A177-3AD203B41FA5}">
                      <a16:colId xmlns:a16="http://schemas.microsoft.com/office/drawing/2014/main" val="1743640908"/>
                    </a:ext>
                  </a:extLst>
                </a:gridCol>
                <a:gridCol w="1987609">
                  <a:extLst>
                    <a:ext uri="{9D8B030D-6E8A-4147-A177-3AD203B41FA5}">
                      <a16:colId xmlns:a16="http://schemas.microsoft.com/office/drawing/2014/main" val="537087783"/>
                    </a:ext>
                  </a:extLst>
                </a:gridCol>
                <a:gridCol w="1930400">
                  <a:extLst>
                    <a:ext uri="{9D8B030D-6E8A-4147-A177-3AD203B41FA5}">
                      <a16:colId xmlns:a16="http://schemas.microsoft.com/office/drawing/2014/main" val="142908838"/>
                    </a:ext>
                  </a:extLst>
                </a:gridCol>
                <a:gridCol w="2115127">
                  <a:extLst>
                    <a:ext uri="{9D8B030D-6E8A-4147-A177-3AD203B41FA5}">
                      <a16:colId xmlns:a16="http://schemas.microsoft.com/office/drawing/2014/main" val="3958769295"/>
                    </a:ext>
                  </a:extLst>
                </a:gridCol>
                <a:gridCol w="1902692">
                  <a:extLst>
                    <a:ext uri="{9D8B030D-6E8A-4147-A177-3AD203B41FA5}">
                      <a16:colId xmlns:a16="http://schemas.microsoft.com/office/drawing/2014/main" val="1510735378"/>
                    </a:ext>
                  </a:extLst>
                </a:gridCol>
              </a:tblGrid>
              <a:tr h="370840">
                <a:tc>
                  <a:txBody>
                    <a:bodyPr/>
                    <a:lstStyle/>
                    <a:p>
                      <a:pPr algn="r"/>
                      <a:r>
                        <a:rPr lang="en-US" sz="1600" dirty="0">
                          <a:latin typeface="Source Sans Pro" panose="020B0503030403020204" pitchFamily="34" charset="0"/>
                          <a:ea typeface="Source Sans Pro" panose="020B0503030403020204" pitchFamily="34" charset="0"/>
                        </a:rPr>
                        <a:t>Semester:</a:t>
                      </a:r>
                    </a:p>
                  </a:txBody>
                  <a:tcPr/>
                </a:tc>
                <a:tc>
                  <a:txBody>
                    <a:bodyPr/>
                    <a:lstStyle/>
                    <a:p>
                      <a:pPr algn="ctr"/>
                      <a:r>
                        <a:rPr lang="en-US" sz="1600" dirty="0">
                          <a:latin typeface="Source Sans Pro" panose="020B0503030403020204" pitchFamily="34" charset="0"/>
                          <a:ea typeface="Source Sans Pro" panose="020B0503030403020204" pitchFamily="34" charset="0"/>
                        </a:rPr>
                        <a:t>Fall </a:t>
                      </a:r>
                    </a:p>
                  </a:txBody>
                  <a:tcPr/>
                </a:tc>
                <a:tc>
                  <a:txBody>
                    <a:bodyPr/>
                    <a:lstStyle/>
                    <a:p>
                      <a:pPr algn="ctr"/>
                      <a:r>
                        <a:rPr lang="en-US" sz="1600" dirty="0">
                          <a:latin typeface="Source Sans Pro" panose="020B0503030403020204" pitchFamily="34" charset="0"/>
                          <a:ea typeface="Source Sans Pro" panose="020B0503030403020204" pitchFamily="34" charset="0"/>
                        </a:rPr>
                        <a:t>Spring/Summer</a:t>
                      </a:r>
                    </a:p>
                  </a:txBody>
                  <a:tcPr/>
                </a:tc>
                <a:tc>
                  <a:txBody>
                    <a:bodyPr/>
                    <a:lstStyle/>
                    <a:p>
                      <a:pPr algn="ctr"/>
                      <a:r>
                        <a:rPr lang="en-US" sz="1600" dirty="0">
                          <a:latin typeface="Source Sans Pro" panose="020B0503030403020204" pitchFamily="34" charset="0"/>
                          <a:ea typeface="Source Sans Pro" panose="020B0503030403020204" pitchFamily="34" charset="0"/>
                        </a:rPr>
                        <a:t>Summer Only*</a:t>
                      </a:r>
                    </a:p>
                  </a:txBody>
                  <a:tcPr/>
                </a:tc>
                <a:tc>
                  <a:txBody>
                    <a:bodyPr/>
                    <a:lstStyle/>
                    <a:p>
                      <a:pPr algn="ctr"/>
                      <a:r>
                        <a:rPr lang="en-US" sz="1600" dirty="0">
                          <a:latin typeface="Source Sans Pro" panose="020B0503030403020204" pitchFamily="34" charset="0"/>
                          <a:ea typeface="Source Sans Pro" panose="020B0503030403020204" pitchFamily="34" charset="0"/>
                        </a:rPr>
                        <a:t>Full Year**</a:t>
                      </a:r>
                    </a:p>
                  </a:txBody>
                  <a:tcPr/>
                </a:tc>
                <a:extLst>
                  <a:ext uri="{0D108BD9-81ED-4DB2-BD59-A6C34878D82A}">
                    <a16:rowId xmlns:a16="http://schemas.microsoft.com/office/drawing/2014/main" val="2087579195"/>
                  </a:ext>
                </a:extLst>
              </a:tr>
              <a:tr h="370840">
                <a:tc>
                  <a:txBody>
                    <a:bodyPr/>
                    <a:lstStyle/>
                    <a:p>
                      <a:pPr algn="r"/>
                      <a:r>
                        <a:rPr lang="en-US" sz="1600" dirty="0">
                          <a:latin typeface="Source Sans Pro" panose="020B0503030403020204" pitchFamily="34" charset="0"/>
                          <a:ea typeface="Source Sans Pro" panose="020B0503030403020204" pitchFamily="34" charset="0"/>
                        </a:rPr>
                        <a:t>Coverage Begins:</a:t>
                      </a:r>
                    </a:p>
                  </a:txBody>
                  <a:tcPr/>
                </a:tc>
                <a:tc>
                  <a:txBody>
                    <a:bodyPr/>
                    <a:lstStyle/>
                    <a:p>
                      <a:pPr algn="ctr"/>
                      <a:r>
                        <a:rPr lang="en-US" sz="1600" dirty="0">
                          <a:latin typeface="Source Sans Pro" panose="020B0503030403020204" pitchFamily="34" charset="0"/>
                          <a:ea typeface="Source Sans Pro" panose="020B0503030403020204" pitchFamily="34" charset="0"/>
                        </a:rPr>
                        <a:t>Aug. 11, 2024</a:t>
                      </a:r>
                    </a:p>
                  </a:txBody>
                  <a:tcPr/>
                </a:tc>
                <a:tc>
                  <a:txBody>
                    <a:bodyPr/>
                    <a:lstStyle/>
                    <a:p>
                      <a:pPr algn="ctr"/>
                      <a:r>
                        <a:rPr lang="en-US" sz="1600" dirty="0">
                          <a:latin typeface="Source Sans Pro" panose="020B0503030403020204" pitchFamily="34" charset="0"/>
                          <a:ea typeface="Source Sans Pro" panose="020B0503030403020204" pitchFamily="34" charset="0"/>
                        </a:rPr>
                        <a:t>Jan. 1, 2025</a:t>
                      </a:r>
                    </a:p>
                  </a:txBody>
                  <a:tcPr/>
                </a:tc>
                <a:tc>
                  <a:txBody>
                    <a:bodyPr/>
                    <a:lstStyle/>
                    <a:p>
                      <a:pPr algn="ctr"/>
                      <a:r>
                        <a:rPr lang="en-US" sz="1600" dirty="0">
                          <a:latin typeface="Source Sans Pro" panose="020B0503030403020204" pitchFamily="34" charset="0"/>
                          <a:ea typeface="Source Sans Pro" panose="020B0503030403020204" pitchFamily="34" charset="0"/>
                        </a:rPr>
                        <a:t>May 12, 2025</a:t>
                      </a:r>
                    </a:p>
                  </a:txBody>
                  <a:tcPr/>
                </a:tc>
                <a:tc>
                  <a:txBody>
                    <a:bodyPr/>
                    <a:lstStyle/>
                    <a:p>
                      <a:pPr algn="ctr"/>
                      <a:r>
                        <a:rPr lang="en-US" sz="1600" dirty="0">
                          <a:latin typeface="Source Sans Pro" panose="020B0503030403020204" pitchFamily="34" charset="0"/>
                          <a:ea typeface="Source Sans Pro" panose="020B0503030403020204" pitchFamily="34" charset="0"/>
                        </a:rPr>
                        <a:t>Aug. 11, 2024</a:t>
                      </a:r>
                    </a:p>
                  </a:txBody>
                  <a:tcPr/>
                </a:tc>
                <a:extLst>
                  <a:ext uri="{0D108BD9-81ED-4DB2-BD59-A6C34878D82A}">
                    <a16:rowId xmlns:a16="http://schemas.microsoft.com/office/drawing/2014/main" val="3423831406"/>
                  </a:ext>
                </a:extLst>
              </a:tr>
              <a:tr h="370840">
                <a:tc>
                  <a:txBody>
                    <a:bodyPr/>
                    <a:lstStyle/>
                    <a:p>
                      <a:pPr algn="r"/>
                      <a:r>
                        <a:rPr lang="en-US" sz="1600" dirty="0">
                          <a:latin typeface="Source Sans Pro" panose="020B0503030403020204" pitchFamily="34" charset="0"/>
                          <a:ea typeface="Source Sans Pro" panose="020B0503030403020204" pitchFamily="34" charset="0"/>
                        </a:rPr>
                        <a:t>Coverage Ends:</a:t>
                      </a:r>
                    </a:p>
                  </a:txBody>
                  <a:tcPr/>
                </a:tc>
                <a:tc>
                  <a:txBody>
                    <a:bodyPr/>
                    <a:lstStyle/>
                    <a:p>
                      <a:pPr algn="ctr"/>
                      <a:r>
                        <a:rPr lang="en-US" sz="1600" dirty="0">
                          <a:latin typeface="Source Sans Pro" panose="020B0503030403020204" pitchFamily="34" charset="0"/>
                          <a:ea typeface="Source Sans Pro" panose="020B0503030403020204" pitchFamily="34" charset="0"/>
                        </a:rPr>
                        <a:t>Dec. 31, 2024</a:t>
                      </a:r>
                    </a:p>
                  </a:txBody>
                  <a:tcPr/>
                </a:tc>
                <a:tc>
                  <a:txBody>
                    <a:bodyPr/>
                    <a:lstStyle/>
                    <a:p>
                      <a:pPr algn="ctr"/>
                      <a:r>
                        <a:rPr lang="en-US" sz="1600" dirty="0">
                          <a:latin typeface="Source Sans Pro" panose="020B0503030403020204" pitchFamily="34" charset="0"/>
                          <a:ea typeface="Source Sans Pro" panose="020B0503030403020204" pitchFamily="34" charset="0"/>
                        </a:rPr>
                        <a:t>Aug. 10, 2025</a:t>
                      </a:r>
                    </a:p>
                  </a:txBody>
                  <a:tcPr/>
                </a:tc>
                <a:tc>
                  <a:txBody>
                    <a:bodyPr/>
                    <a:lstStyle/>
                    <a:p>
                      <a:pPr algn="ctr"/>
                      <a:r>
                        <a:rPr lang="en-US" sz="1600" dirty="0">
                          <a:latin typeface="Source Sans Pro" panose="020B0503030403020204" pitchFamily="34" charset="0"/>
                          <a:ea typeface="Source Sans Pro" panose="020B0503030403020204" pitchFamily="34" charset="0"/>
                        </a:rPr>
                        <a:t>Aug. 10, 2025</a:t>
                      </a:r>
                    </a:p>
                  </a:txBody>
                  <a:tcPr/>
                </a:tc>
                <a:tc>
                  <a:txBody>
                    <a:bodyPr/>
                    <a:lstStyle/>
                    <a:p>
                      <a:pPr algn="ctr"/>
                      <a:r>
                        <a:rPr lang="en-US" sz="1600" dirty="0">
                          <a:latin typeface="Source Sans Pro" panose="020B0503030403020204" pitchFamily="34" charset="0"/>
                          <a:ea typeface="Source Sans Pro" panose="020B0503030403020204" pitchFamily="34" charset="0"/>
                        </a:rPr>
                        <a:t>Aug. 10, 2025</a:t>
                      </a:r>
                    </a:p>
                  </a:txBody>
                  <a:tcPr/>
                </a:tc>
                <a:extLst>
                  <a:ext uri="{0D108BD9-81ED-4DB2-BD59-A6C34878D82A}">
                    <a16:rowId xmlns:a16="http://schemas.microsoft.com/office/drawing/2014/main" val="2430249144"/>
                  </a:ext>
                </a:extLst>
              </a:tr>
              <a:tr h="370840">
                <a:tc>
                  <a:txBody>
                    <a:bodyPr/>
                    <a:lstStyle/>
                    <a:p>
                      <a:r>
                        <a:rPr lang="en-US" sz="1600" dirty="0">
                          <a:latin typeface="Source Sans Pro" panose="020B0503030403020204" pitchFamily="34" charset="0"/>
                          <a:ea typeface="Source Sans Pro" panose="020B0503030403020204" pitchFamily="34" charset="0"/>
                        </a:rPr>
                        <a:t>Student</a:t>
                      </a:r>
                    </a:p>
                  </a:txBody>
                  <a:tcPr/>
                </a:tc>
                <a:tc>
                  <a:txBody>
                    <a:bodyPr/>
                    <a:lstStyle/>
                    <a:p>
                      <a:pPr algn="ctr"/>
                      <a:r>
                        <a:rPr lang="en-US" sz="1600" dirty="0">
                          <a:latin typeface="Source Sans Pro" panose="020B0503030403020204" pitchFamily="34" charset="0"/>
                          <a:ea typeface="Source Sans Pro" panose="020B0503030403020204" pitchFamily="34" charset="0"/>
                        </a:rPr>
                        <a:t>$898</a:t>
                      </a:r>
                    </a:p>
                  </a:txBody>
                  <a:tcPr/>
                </a:tc>
                <a:tc>
                  <a:txBody>
                    <a:bodyPr/>
                    <a:lstStyle/>
                    <a:p>
                      <a:pPr algn="ctr"/>
                      <a:r>
                        <a:rPr lang="en-US" sz="1600" dirty="0">
                          <a:latin typeface="Source Sans Pro" panose="020B0503030403020204" pitchFamily="34" charset="0"/>
                          <a:ea typeface="Source Sans Pro" panose="020B0503030403020204" pitchFamily="34" charset="0"/>
                        </a:rPr>
                        <a:t>$1,394</a:t>
                      </a:r>
                    </a:p>
                  </a:txBody>
                  <a:tcPr/>
                </a:tc>
                <a:tc>
                  <a:txBody>
                    <a:bodyPr/>
                    <a:lstStyle/>
                    <a:p>
                      <a:pPr algn="ctr"/>
                      <a:r>
                        <a:rPr lang="en-US" sz="1600" dirty="0">
                          <a:latin typeface="Source Sans Pro" panose="020B0503030403020204" pitchFamily="34" charset="0"/>
                          <a:ea typeface="Source Sans Pro" panose="020B0503030403020204" pitchFamily="34" charset="0"/>
                        </a:rPr>
                        <a:t>$546</a:t>
                      </a:r>
                    </a:p>
                  </a:txBody>
                  <a:tcPr/>
                </a:tc>
                <a:tc>
                  <a:txBody>
                    <a:bodyPr/>
                    <a:lstStyle/>
                    <a:p>
                      <a:pPr algn="ctr"/>
                      <a:r>
                        <a:rPr lang="en-US" sz="1600" dirty="0">
                          <a:latin typeface="Source Sans Pro" panose="020B0503030403020204" pitchFamily="34" charset="0"/>
                          <a:ea typeface="Source Sans Pro" panose="020B0503030403020204" pitchFamily="34" charset="0"/>
                        </a:rPr>
                        <a:t>$2,292</a:t>
                      </a:r>
                    </a:p>
                  </a:txBody>
                  <a:tcPr/>
                </a:tc>
                <a:extLst>
                  <a:ext uri="{0D108BD9-81ED-4DB2-BD59-A6C34878D82A}">
                    <a16:rowId xmlns:a16="http://schemas.microsoft.com/office/drawing/2014/main" val="1366814019"/>
                  </a:ext>
                </a:extLst>
              </a:tr>
              <a:tr h="434521">
                <a:tc>
                  <a:txBody>
                    <a:bodyPr/>
                    <a:lstStyle/>
                    <a:p>
                      <a:r>
                        <a:rPr lang="en-US" sz="1600" dirty="0">
                          <a:latin typeface="Source Sans Pro" panose="020B0503030403020204" pitchFamily="34" charset="0"/>
                          <a:ea typeface="Source Sans Pro" panose="020B0503030403020204" pitchFamily="34" charset="0"/>
                        </a:rPr>
                        <a:t>Student &amp; 1 Dependent</a:t>
                      </a:r>
                    </a:p>
                  </a:txBody>
                  <a:tcPr/>
                </a:tc>
                <a:tc>
                  <a:txBody>
                    <a:bodyPr/>
                    <a:lstStyle/>
                    <a:p>
                      <a:pPr algn="ctr"/>
                      <a:r>
                        <a:rPr lang="en-US" sz="1600" dirty="0">
                          <a:latin typeface="Source Sans Pro" panose="020B0503030403020204" pitchFamily="34" charset="0"/>
                          <a:ea typeface="Source Sans Pro" panose="020B0503030403020204" pitchFamily="34" charset="0"/>
                        </a:rPr>
                        <a:t>$1,796</a:t>
                      </a:r>
                    </a:p>
                  </a:txBody>
                  <a:tcPr/>
                </a:tc>
                <a:tc>
                  <a:txBody>
                    <a:bodyPr/>
                    <a:lstStyle/>
                    <a:p>
                      <a:pPr algn="ctr"/>
                      <a:r>
                        <a:rPr lang="en-US" sz="1600" dirty="0">
                          <a:latin typeface="Source Sans Pro" panose="020B0503030403020204" pitchFamily="34" charset="0"/>
                          <a:ea typeface="Source Sans Pro" panose="020B0503030403020204" pitchFamily="34" charset="0"/>
                        </a:rPr>
                        <a:t>$2,788</a:t>
                      </a:r>
                    </a:p>
                  </a:txBody>
                  <a:tcPr/>
                </a:tc>
                <a:tc>
                  <a:txBody>
                    <a:bodyPr/>
                    <a:lstStyle/>
                    <a:p>
                      <a:pPr algn="ctr"/>
                      <a:r>
                        <a:rPr lang="en-US" sz="1600" dirty="0">
                          <a:latin typeface="Source Sans Pro" panose="020B0503030403020204" pitchFamily="34" charset="0"/>
                          <a:ea typeface="Source Sans Pro" panose="020B0503030403020204" pitchFamily="34" charset="0"/>
                        </a:rPr>
                        <a:t>$1,093</a:t>
                      </a:r>
                    </a:p>
                  </a:txBody>
                  <a:tcPr/>
                </a:tc>
                <a:tc>
                  <a:txBody>
                    <a:bodyPr/>
                    <a:lstStyle/>
                    <a:p>
                      <a:pPr algn="ctr"/>
                      <a:r>
                        <a:rPr lang="en-US" sz="1600" dirty="0">
                          <a:latin typeface="Source Sans Pro" panose="020B0503030403020204" pitchFamily="34" charset="0"/>
                          <a:ea typeface="Source Sans Pro" panose="020B0503030403020204" pitchFamily="34" charset="0"/>
                        </a:rPr>
                        <a:t>$4,584</a:t>
                      </a:r>
                    </a:p>
                  </a:txBody>
                  <a:tcPr/>
                </a:tc>
                <a:extLst>
                  <a:ext uri="{0D108BD9-81ED-4DB2-BD59-A6C34878D82A}">
                    <a16:rowId xmlns:a16="http://schemas.microsoft.com/office/drawing/2014/main" val="4186050086"/>
                  </a:ext>
                </a:extLst>
              </a:tr>
              <a:tr h="370840">
                <a:tc>
                  <a:txBody>
                    <a:bodyPr/>
                    <a:lstStyle/>
                    <a:p>
                      <a:r>
                        <a:rPr lang="en-US" sz="1600" dirty="0">
                          <a:latin typeface="Source Sans Pro" panose="020B0503030403020204" pitchFamily="34" charset="0"/>
                          <a:ea typeface="Source Sans Pro" panose="020B0503030403020204" pitchFamily="34" charset="0"/>
                        </a:rPr>
                        <a:t>Student &amp; 2+ Dependents</a:t>
                      </a:r>
                    </a:p>
                  </a:txBody>
                  <a:tcPr/>
                </a:tc>
                <a:tc>
                  <a:txBody>
                    <a:bodyPr/>
                    <a:lstStyle/>
                    <a:p>
                      <a:pPr algn="ctr"/>
                      <a:r>
                        <a:rPr lang="en-US" sz="1600" dirty="0">
                          <a:latin typeface="Source Sans Pro" panose="020B0503030403020204" pitchFamily="34" charset="0"/>
                          <a:ea typeface="Source Sans Pro" panose="020B0503030403020204" pitchFamily="34" charset="0"/>
                        </a:rPr>
                        <a:t>$2,694</a:t>
                      </a:r>
                    </a:p>
                  </a:txBody>
                  <a:tcPr/>
                </a:tc>
                <a:tc>
                  <a:txBody>
                    <a:bodyPr/>
                    <a:lstStyle/>
                    <a:p>
                      <a:pPr algn="ctr"/>
                      <a:r>
                        <a:rPr lang="en-US" sz="1600" dirty="0">
                          <a:latin typeface="Source Sans Pro" panose="020B0503030403020204" pitchFamily="34" charset="0"/>
                          <a:ea typeface="Source Sans Pro" panose="020B0503030403020204" pitchFamily="34" charset="0"/>
                        </a:rPr>
                        <a:t>$4,182</a:t>
                      </a:r>
                    </a:p>
                  </a:txBody>
                  <a:tcPr/>
                </a:tc>
                <a:tc>
                  <a:txBody>
                    <a:bodyPr/>
                    <a:lstStyle/>
                    <a:p>
                      <a:pPr algn="ctr"/>
                      <a:r>
                        <a:rPr lang="en-US" sz="1600" dirty="0">
                          <a:latin typeface="Source Sans Pro" panose="020B0503030403020204" pitchFamily="34" charset="0"/>
                          <a:ea typeface="Source Sans Pro" panose="020B0503030403020204" pitchFamily="34" charset="0"/>
                        </a:rPr>
                        <a:t>$1,639</a:t>
                      </a:r>
                    </a:p>
                  </a:txBody>
                  <a:tcPr/>
                </a:tc>
                <a:tc>
                  <a:txBody>
                    <a:bodyPr/>
                    <a:lstStyle/>
                    <a:p>
                      <a:pPr algn="ctr"/>
                      <a:r>
                        <a:rPr lang="en-US" sz="1600" dirty="0">
                          <a:latin typeface="Source Sans Pro" panose="020B0503030403020204" pitchFamily="34" charset="0"/>
                          <a:ea typeface="Source Sans Pro" panose="020B0503030403020204" pitchFamily="34" charset="0"/>
                        </a:rPr>
                        <a:t>$6,876</a:t>
                      </a:r>
                    </a:p>
                  </a:txBody>
                  <a:tcPr/>
                </a:tc>
                <a:extLst>
                  <a:ext uri="{0D108BD9-81ED-4DB2-BD59-A6C34878D82A}">
                    <a16:rowId xmlns:a16="http://schemas.microsoft.com/office/drawing/2014/main" val="2119017948"/>
                  </a:ext>
                </a:extLst>
              </a:tr>
            </a:tbl>
          </a:graphicData>
        </a:graphic>
      </p:graphicFrame>
      <p:sp>
        <p:nvSpPr>
          <p:cNvPr id="5" name="TextBox 4">
            <a:extLst>
              <a:ext uri="{FF2B5EF4-FFF2-40B4-BE49-F238E27FC236}">
                <a16:creationId xmlns:a16="http://schemas.microsoft.com/office/drawing/2014/main" id="{3ABB8841-A85D-4228-8147-4BF866A87D55}"/>
              </a:ext>
            </a:extLst>
          </p:cNvPr>
          <p:cNvSpPr txBox="1"/>
          <p:nvPr/>
        </p:nvSpPr>
        <p:spPr>
          <a:xfrm>
            <a:off x="863599" y="4091993"/>
            <a:ext cx="10455565" cy="461665"/>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*Summer only premium is available only for UToledo students newly enrolled for summer 2025.</a:t>
            </a:r>
          </a:p>
          <a:p>
            <a:r>
              <a:rPr lang="en-US" sz="1200" dirty="0">
                <a:latin typeface="Source Sans Pro" panose="020B0503030403020204" pitchFamily="34" charset="0"/>
                <a:ea typeface="Source Sans Pro" panose="020B0503030403020204" pitchFamily="34" charset="0"/>
              </a:rPr>
              <a:t>**Students must enroll in both fall 2024 and spring/summer 2025 semesters to have coverage for the full year.</a:t>
            </a:r>
          </a:p>
        </p:txBody>
      </p:sp>
    </p:spTree>
    <p:extLst>
      <p:ext uri="{BB962C8B-B14F-4D97-AF65-F5344CB8AC3E}">
        <p14:creationId xmlns:p14="http://schemas.microsoft.com/office/powerpoint/2010/main" val="151969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394696"/>
            <a:ext cx="12192000" cy="1446550"/>
          </a:xfrm>
          <a:prstGeom prst="rect">
            <a:avLst/>
          </a:prstGeom>
        </p:spPr>
        <p:txBody>
          <a:bodyPr wrap="square">
            <a:spAutoFit/>
          </a:bodyPr>
          <a:lstStyle/>
          <a:p>
            <a:pPr algn="ctr"/>
            <a:r>
              <a:rPr lang="en-US" sz="4400" b="1" dirty="0">
                <a:solidFill>
                  <a:schemeClr val="bg2"/>
                </a:solidFill>
                <a:latin typeface="Source Sans Pro" panose="020B0503030403020204" pitchFamily="34" charset="0"/>
                <a:ea typeface="Source Sans Pro" panose="020B0503030403020204" pitchFamily="34" charset="0"/>
              </a:rPr>
              <a:t>Dental Insurance Plan</a:t>
            </a:r>
          </a:p>
          <a:p>
            <a:pPr algn="ctr"/>
            <a:r>
              <a:rPr lang="en-US" sz="4400" b="1" dirty="0">
                <a:solidFill>
                  <a:schemeClr val="bg2"/>
                </a:solidFill>
                <a:latin typeface="Source Sans Pro" panose="020B0503030403020204" pitchFamily="34" charset="0"/>
                <a:ea typeface="Source Sans Pro" panose="020B0503030403020204" pitchFamily="34" charset="0"/>
              </a:rPr>
              <a:t>Premiums and Coverage Details</a:t>
            </a:r>
            <a:endParaRPr lang="en-US" sz="4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77003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71861"/>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0" y="1149024"/>
            <a:ext cx="12192000" cy="461665"/>
          </a:xfrm>
          <a:prstGeom prst="rect">
            <a:avLst/>
          </a:prstGeom>
        </p:spPr>
        <p:txBody>
          <a:bodyPr wrap="square">
            <a:spAutoFit/>
          </a:bodyPr>
          <a:lstStyle/>
          <a:p>
            <a:pPr algn="ctr"/>
            <a:r>
              <a:rPr lang="en-US" sz="2400" b="1" dirty="0">
                <a:latin typeface="Source Sans Pro" panose="020B0503030403020204" pitchFamily="34" charset="0"/>
                <a:ea typeface="Source Sans Pro" panose="020B0503030403020204" pitchFamily="34" charset="0"/>
              </a:rPr>
              <a:t>Dental Insurance Plan Premiums</a:t>
            </a:r>
          </a:p>
        </p:txBody>
      </p:sp>
      <p:sp>
        <p:nvSpPr>
          <p:cNvPr id="5" name="TextBox 4">
            <a:extLst>
              <a:ext uri="{FF2B5EF4-FFF2-40B4-BE49-F238E27FC236}">
                <a16:creationId xmlns:a16="http://schemas.microsoft.com/office/drawing/2014/main" id="{3ABB8841-A85D-4228-8147-4BF866A87D55}"/>
              </a:ext>
            </a:extLst>
          </p:cNvPr>
          <p:cNvSpPr txBox="1"/>
          <p:nvPr/>
        </p:nvSpPr>
        <p:spPr>
          <a:xfrm>
            <a:off x="1754909" y="3434390"/>
            <a:ext cx="8128000" cy="1323439"/>
          </a:xfrm>
          <a:prstGeom prst="rect">
            <a:avLst/>
          </a:prstGeom>
          <a:noFill/>
        </p:spPr>
        <p:txBody>
          <a:bodyPr wrap="square" rtlCol="0">
            <a:spAutoFit/>
          </a:bodyPr>
          <a:lstStyle/>
          <a:p>
            <a:r>
              <a:rPr lang="en-US" sz="1600" dirty="0">
                <a:solidFill>
                  <a:schemeClr val="bg2"/>
                </a:solidFill>
                <a:latin typeface="Source Sans Pro" panose="020B0503030403020204" pitchFamily="34" charset="0"/>
                <a:ea typeface="Source Sans Pro" panose="020B0503030403020204" pitchFamily="34" charset="0"/>
              </a:rPr>
              <a:t>Students may enroll in the dental plan for Fall and Spring only. The annual premium will remain the same no matter when you begin coverage.  </a:t>
            </a:r>
          </a:p>
          <a:p>
            <a:endParaRPr lang="en-US" sz="1600" dirty="0">
              <a:solidFill>
                <a:schemeClr val="bg2"/>
              </a:solidFill>
              <a:latin typeface="Source Sans Pro" panose="020B0503030403020204" pitchFamily="34" charset="0"/>
              <a:ea typeface="Source Sans Pro" panose="020B0503030403020204" pitchFamily="34" charset="0"/>
            </a:endParaRPr>
          </a:p>
          <a:p>
            <a:r>
              <a:rPr lang="en-US" sz="1600" dirty="0">
                <a:solidFill>
                  <a:schemeClr val="bg2"/>
                </a:solidFill>
                <a:latin typeface="Source Sans Pro" panose="020B0503030403020204" pitchFamily="34" charset="0"/>
                <a:ea typeface="Source Sans Pro" panose="020B0503030403020204" pitchFamily="34" charset="0"/>
              </a:rPr>
              <a:t>The annual premium is </a:t>
            </a:r>
            <a:r>
              <a:rPr lang="en-US" sz="1600" u="sng" dirty="0">
                <a:solidFill>
                  <a:schemeClr val="bg2"/>
                </a:solidFill>
                <a:latin typeface="Source Sans Pro" panose="020B0503030403020204" pitchFamily="34" charset="0"/>
                <a:ea typeface="Source Sans Pro" panose="020B0503030403020204" pitchFamily="34" charset="0"/>
              </a:rPr>
              <a:t>not</a:t>
            </a:r>
            <a:r>
              <a:rPr lang="en-US" sz="1600" dirty="0">
                <a:solidFill>
                  <a:schemeClr val="bg2"/>
                </a:solidFill>
                <a:latin typeface="Source Sans Pro" panose="020B0503030403020204" pitchFamily="34" charset="0"/>
                <a:ea typeface="Source Sans Pro" panose="020B0503030403020204" pitchFamily="34" charset="0"/>
              </a:rPr>
              <a:t> subject to a pro-rated premium for coverage beginning in Spring/Summer semester.</a:t>
            </a:r>
          </a:p>
        </p:txBody>
      </p:sp>
      <p:graphicFrame>
        <p:nvGraphicFramePr>
          <p:cNvPr id="2" name="Table 3">
            <a:extLst>
              <a:ext uri="{FF2B5EF4-FFF2-40B4-BE49-F238E27FC236}">
                <a16:creationId xmlns:a16="http://schemas.microsoft.com/office/drawing/2014/main" id="{BA5DCB9B-63CA-43DA-BDF7-553EA69A545A}"/>
              </a:ext>
            </a:extLst>
          </p:cNvPr>
          <p:cNvGraphicFramePr>
            <a:graphicFrameLocks noGrp="1"/>
          </p:cNvGraphicFramePr>
          <p:nvPr>
            <p:extLst>
              <p:ext uri="{D42A27DB-BD31-4B8C-83A1-F6EECF244321}">
                <p14:modId xmlns:p14="http://schemas.microsoft.com/office/powerpoint/2010/main" val="3994242257"/>
              </p:ext>
            </p:extLst>
          </p:nvPr>
        </p:nvGraphicFramePr>
        <p:xfrm>
          <a:off x="1754909" y="1940251"/>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11653934"/>
                    </a:ext>
                  </a:extLst>
                </a:gridCol>
                <a:gridCol w="4064000">
                  <a:extLst>
                    <a:ext uri="{9D8B030D-6E8A-4147-A177-3AD203B41FA5}">
                      <a16:colId xmlns:a16="http://schemas.microsoft.com/office/drawing/2014/main" val="2103845112"/>
                    </a:ext>
                  </a:extLst>
                </a:gridCol>
              </a:tblGrid>
              <a:tr h="370840">
                <a:tc>
                  <a:txBody>
                    <a:bodyPr/>
                    <a:lstStyle/>
                    <a:p>
                      <a:r>
                        <a:rPr lang="en-US" dirty="0">
                          <a:latin typeface="Source Sans Pro" panose="020B0503030403020204" pitchFamily="34" charset="0"/>
                          <a:ea typeface="Source Sans Pro" panose="020B0503030403020204" pitchFamily="34" charset="0"/>
                        </a:rPr>
                        <a:t>Coverage Period</a:t>
                      </a:r>
                    </a:p>
                  </a:txBody>
                  <a:tcPr/>
                </a:tc>
                <a:tc>
                  <a:txBody>
                    <a:bodyPr/>
                    <a:lstStyle/>
                    <a:p>
                      <a:r>
                        <a:rPr lang="en-US" dirty="0">
                          <a:latin typeface="Source Sans Pro" panose="020B0503030403020204" pitchFamily="34" charset="0"/>
                          <a:ea typeface="Source Sans Pro" panose="020B0503030403020204" pitchFamily="34" charset="0"/>
                        </a:rPr>
                        <a:t>Aug. 11, 2024 – Aug. 10, 2025</a:t>
                      </a:r>
                    </a:p>
                  </a:txBody>
                  <a:tcPr/>
                </a:tc>
                <a:extLst>
                  <a:ext uri="{0D108BD9-81ED-4DB2-BD59-A6C34878D82A}">
                    <a16:rowId xmlns:a16="http://schemas.microsoft.com/office/drawing/2014/main" val="1890323600"/>
                  </a:ext>
                </a:extLst>
              </a:tr>
              <a:tr h="370840">
                <a:tc>
                  <a:txBody>
                    <a:bodyPr/>
                    <a:lstStyle/>
                    <a:p>
                      <a:r>
                        <a:rPr lang="en-US" dirty="0">
                          <a:latin typeface="Source Sans Pro" panose="020B0503030403020204" pitchFamily="34" charset="0"/>
                          <a:ea typeface="Source Sans Pro" panose="020B0503030403020204" pitchFamily="34" charset="0"/>
                        </a:rPr>
                        <a:t>Student</a:t>
                      </a:r>
                    </a:p>
                  </a:txBody>
                  <a:tcPr/>
                </a:tc>
                <a:tc>
                  <a:txBody>
                    <a:bodyPr/>
                    <a:lstStyle/>
                    <a:p>
                      <a:r>
                        <a:rPr lang="en-US" dirty="0">
                          <a:latin typeface="Source Sans Pro" panose="020B0503030403020204" pitchFamily="34" charset="0"/>
                          <a:ea typeface="Source Sans Pro" panose="020B0503030403020204" pitchFamily="34" charset="0"/>
                        </a:rPr>
                        <a:t>$252</a:t>
                      </a:r>
                    </a:p>
                  </a:txBody>
                  <a:tcPr/>
                </a:tc>
                <a:extLst>
                  <a:ext uri="{0D108BD9-81ED-4DB2-BD59-A6C34878D82A}">
                    <a16:rowId xmlns:a16="http://schemas.microsoft.com/office/drawing/2014/main" val="2815228041"/>
                  </a:ext>
                </a:extLst>
              </a:tr>
              <a:tr h="370840">
                <a:tc>
                  <a:txBody>
                    <a:bodyPr/>
                    <a:lstStyle/>
                    <a:p>
                      <a:r>
                        <a:rPr lang="en-US" dirty="0">
                          <a:latin typeface="Source Sans Pro" panose="020B0503030403020204" pitchFamily="34" charset="0"/>
                          <a:ea typeface="Source Sans Pro" panose="020B0503030403020204" pitchFamily="34" charset="0"/>
                        </a:rPr>
                        <a:t>Student &amp; 1 Dependent</a:t>
                      </a:r>
                    </a:p>
                  </a:txBody>
                  <a:tcPr/>
                </a:tc>
                <a:tc>
                  <a:txBody>
                    <a:bodyPr/>
                    <a:lstStyle/>
                    <a:p>
                      <a:r>
                        <a:rPr lang="en-US" dirty="0">
                          <a:latin typeface="Source Sans Pro" panose="020B0503030403020204" pitchFamily="34" charset="0"/>
                          <a:ea typeface="Source Sans Pro" panose="020B0503030403020204" pitchFamily="34" charset="0"/>
                        </a:rPr>
                        <a:t>$508</a:t>
                      </a:r>
                    </a:p>
                  </a:txBody>
                  <a:tcPr/>
                </a:tc>
                <a:extLst>
                  <a:ext uri="{0D108BD9-81ED-4DB2-BD59-A6C34878D82A}">
                    <a16:rowId xmlns:a16="http://schemas.microsoft.com/office/drawing/2014/main" val="3679255965"/>
                  </a:ext>
                </a:extLst>
              </a:tr>
              <a:tr h="370840">
                <a:tc>
                  <a:txBody>
                    <a:bodyPr/>
                    <a:lstStyle/>
                    <a:p>
                      <a:r>
                        <a:rPr lang="en-US" dirty="0">
                          <a:latin typeface="Source Sans Pro" panose="020B0503030403020204" pitchFamily="34" charset="0"/>
                          <a:ea typeface="Source Sans Pro" panose="020B0503030403020204" pitchFamily="34" charset="0"/>
                        </a:rPr>
                        <a:t>Student &amp; 2+ Dependents</a:t>
                      </a:r>
                    </a:p>
                  </a:txBody>
                  <a:tcPr/>
                </a:tc>
                <a:tc>
                  <a:txBody>
                    <a:bodyPr/>
                    <a:lstStyle/>
                    <a:p>
                      <a:r>
                        <a:rPr lang="en-US" dirty="0">
                          <a:latin typeface="Source Sans Pro" panose="020B0503030403020204" pitchFamily="34" charset="0"/>
                          <a:ea typeface="Source Sans Pro" panose="020B0503030403020204" pitchFamily="34" charset="0"/>
                        </a:rPr>
                        <a:t>$1131</a:t>
                      </a:r>
                    </a:p>
                  </a:txBody>
                  <a:tcPr/>
                </a:tc>
                <a:extLst>
                  <a:ext uri="{0D108BD9-81ED-4DB2-BD59-A6C34878D82A}">
                    <a16:rowId xmlns:a16="http://schemas.microsoft.com/office/drawing/2014/main" val="2504557600"/>
                  </a:ext>
                </a:extLst>
              </a:tr>
            </a:tbl>
          </a:graphicData>
        </a:graphic>
      </p:graphicFrame>
    </p:spTree>
    <p:extLst>
      <p:ext uri="{BB962C8B-B14F-4D97-AF65-F5344CB8AC3E}">
        <p14:creationId xmlns:p14="http://schemas.microsoft.com/office/powerpoint/2010/main" val="223442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0"/>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186873" y="776818"/>
            <a:ext cx="9818254" cy="461665"/>
          </a:xfrm>
          <a:prstGeom prst="rect">
            <a:avLst/>
          </a:prstGeom>
        </p:spPr>
        <p:txBody>
          <a:bodyPr wrap="square">
            <a:spAutoFit/>
          </a:bodyPr>
          <a:lstStyle/>
          <a:p>
            <a:pPr algn="ctr"/>
            <a:r>
              <a:rPr lang="en-US" sz="2400" b="1" dirty="0">
                <a:latin typeface="Source Sans Pro" panose="020B0503030403020204" pitchFamily="34" charset="0"/>
                <a:ea typeface="Source Sans Pro" panose="020B0503030403020204" pitchFamily="34" charset="0"/>
              </a:rPr>
              <a:t>Dental Insurance Plan Coverage Details</a:t>
            </a:r>
          </a:p>
        </p:txBody>
      </p:sp>
      <p:pic>
        <p:nvPicPr>
          <p:cNvPr id="4" name="Picture 3">
            <a:extLst>
              <a:ext uri="{FF2B5EF4-FFF2-40B4-BE49-F238E27FC236}">
                <a16:creationId xmlns:a16="http://schemas.microsoft.com/office/drawing/2014/main" id="{E65CE07D-B810-40D2-A578-F425629D5FF7}"/>
              </a:ext>
            </a:extLst>
          </p:cNvPr>
          <p:cNvPicPr>
            <a:picLocks noChangeAspect="1"/>
          </p:cNvPicPr>
          <p:nvPr/>
        </p:nvPicPr>
        <p:blipFill>
          <a:blip r:embed="rId2"/>
          <a:stretch>
            <a:fillRect/>
          </a:stretch>
        </p:blipFill>
        <p:spPr>
          <a:xfrm>
            <a:off x="1863147" y="1379858"/>
            <a:ext cx="8195252" cy="3951519"/>
          </a:xfrm>
          <a:prstGeom prst="rect">
            <a:avLst/>
          </a:prstGeom>
        </p:spPr>
      </p:pic>
    </p:spTree>
    <p:extLst>
      <p:ext uri="{BB962C8B-B14F-4D97-AF65-F5344CB8AC3E}">
        <p14:creationId xmlns:p14="http://schemas.microsoft.com/office/powerpoint/2010/main" val="1597026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394696"/>
            <a:ext cx="12192000" cy="1446550"/>
          </a:xfrm>
          <a:prstGeom prst="rect">
            <a:avLst/>
          </a:prstGeom>
        </p:spPr>
        <p:txBody>
          <a:bodyPr wrap="square">
            <a:spAutoFit/>
          </a:bodyPr>
          <a:lstStyle/>
          <a:p>
            <a:pPr algn="ctr"/>
            <a:r>
              <a:rPr lang="en-US" sz="4400" b="1" dirty="0">
                <a:solidFill>
                  <a:schemeClr val="bg2"/>
                </a:solidFill>
                <a:latin typeface="Source Sans Pro" panose="020B0503030403020204" pitchFamily="34" charset="0"/>
                <a:ea typeface="Source Sans Pro" panose="020B0503030403020204" pitchFamily="34" charset="0"/>
              </a:rPr>
              <a:t>Vision Insurance Plan</a:t>
            </a:r>
          </a:p>
          <a:p>
            <a:pPr algn="ctr"/>
            <a:r>
              <a:rPr lang="en-US" sz="4400" b="1" dirty="0">
                <a:solidFill>
                  <a:schemeClr val="bg2"/>
                </a:solidFill>
                <a:latin typeface="Source Sans Pro" panose="020B0503030403020204" pitchFamily="34" charset="0"/>
                <a:ea typeface="Source Sans Pro" panose="020B0503030403020204" pitchFamily="34" charset="0"/>
              </a:rPr>
              <a:t>Premiums and Plan Details</a:t>
            </a:r>
          </a:p>
        </p:txBody>
      </p:sp>
    </p:spTree>
    <p:extLst>
      <p:ext uri="{BB962C8B-B14F-4D97-AF65-F5344CB8AC3E}">
        <p14:creationId xmlns:p14="http://schemas.microsoft.com/office/powerpoint/2010/main" val="318085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8" y="-254983"/>
            <a:ext cx="12191144" cy="727124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3D7E"/>
          </a:solidFill>
        </p:spPr>
        <p:txBody>
          <a:bodyPr wrap="square" lIns="0" tIns="0" rIns="0" bIns="0" rtlCol="0"/>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endParaRPr sz="662" dirty="0"/>
          </a:p>
        </p:txBody>
      </p:sp>
      <p:sp>
        <p:nvSpPr>
          <p:cNvPr id="11" name="object 11"/>
          <p:cNvSpPr txBox="1">
            <a:spLocks noGrp="1"/>
          </p:cNvSpPr>
          <p:nvPr>
            <p:ph type="title"/>
          </p:nvPr>
        </p:nvSpPr>
        <p:spPr>
          <a:xfrm>
            <a:off x="227616" y="242376"/>
            <a:ext cx="10479391" cy="724530"/>
          </a:xfrm>
          <a:prstGeom prst="rect">
            <a:avLst/>
          </a:prstGeom>
        </p:spPr>
        <p:txBody>
          <a:bodyPr vert="horz" wrap="square" lIns="0" tIns="159802" rIns="0" bIns="0"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marR="3081">
              <a:lnSpc>
                <a:spcPts val="5251"/>
              </a:lnSpc>
              <a:spcBef>
                <a:spcPts val="1258"/>
              </a:spcBef>
            </a:pPr>
            <a:r>
              <a:rPr lang="en-US" sz="3600" dirty="0">
                <a:latin typeface="Source Sans Pro" panose="020B0503030403020204" pitchFamily="34" charset="0"/>
                <a:ea typeface="Source Sans Pro" panose="020B0503030403020204" pitchFamily="34" charset="0"/>
              </a:rPr>
              <a:t>Commonly Used Insurance Terms</a:t>
            </a:r>
            <a:endParaRPr sz="3600" dirty="0">
              <a:latin typeface="Source Sans Pro" panose="020B0503030403020204" pitchFamily="34" charset="0"/>
              <a:ea typeface="Source Sans Pro" panose="020B0503030403020204" pitchFamily="34" charset="0"/>
            </a:endParaRPr>
          </a:p>
        </p:txBody>
      </p:sp>
      <p:sp>
        <p:nvSpPr>
          <p:cNvPr id="13" name="TextBox 12"/>
          <p:cNvSpPr txBox="1"/>
          <p:nvPr/>
        </p:nvSpPr>
        <p:spPr>
          <a:xfrm>
            <a:off x="227616" y="1032118"/>
            <a:ext cx="11136067" cy="461665"/>
          </a:xfrm>
          <a:prstGeom prst="rect">
            <a:avLst/>
          </a:prstGeom>
          <a:noFill/>
        </p:spPr>
        <p:txBody>
          <a:bodyPr wrap="square"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Health Insurance shouldn’t be complicated. Here are some health insurance terms that you should be aware of. If you have any questions, please contact us. </a:t>
            </a:r>
          </a:p>
          <a:p>
            <a:endParaRPr lang="en-US" sz="1200" dirty="0">
              <a:solidFill>
                <a:schemeClr val="bg1"/>
              </a:solidFill>
              <a:latin typeface="Arial" panose="020B0604020202020204" pitchFamily="34" charset="0"/>
              <a:cs typeface="Arial" panose="020B0604020202020204" pitchFamily="34" charset="0"/>
            </a:endParaRPr>
          </a:p>
        </p:txBody>
      </p:sp>
      <p:sp>
        <p:nvSpPr>
          <p:cNvPr id="14" name="Round Same Side Corner Rectangle 13"/>
          <p:cNvSpPr/>
          <p:nvPr/>
        </p:nvSpPr>
        <p:spPr>
          <a:xfrm rot="5400000">
            <a:off x="5289293" y="206055"/>
            <a:ext cx="775643" cy="10478251"/>
          </a:xfrm>
          <a:prstGeom prst="round2Same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gn="ctr"/>
            <a:endParaRPr lang="en-US" sz="1800" dirty="0"/>
          </a:p>
        </p:txBody>
      </p:sp>
      <p:sp>
        <p:nvSpPr>
          <p:cNvPr id="15" name="Round Same Side Corner Rectangle 14"/>
          <p:cNvSpPr/>
          <p:nvPr/>
        </p:nvSpPr>
        <p:spPr>
          <a:xfrm rot="5400000">
            <a:off x="5273695" y="-725360"/>
            <a:ext cx="775645" cy="10478253"/>
          </a:xfrm>
          <a:prstGeom prst="round2Same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gn="ctr"/>
            <a:endParaRPr lang="en-US" sz="1800" dirty="0"/>
          </a:p>
        </p:txBody>
      </p:sp>
      <p:sp>
        <p:nvSpPr>
          <p:cNvPr id="16" name="Round Same Side Corner Rectangle 15"/>
          <p:cNvSpPr/>
          <p:nvPr/>
        </p:nvSpPr>
        <p:spPr>
          <a:xfrm rot="5400000">
            <a:off x="5281494" y="-1677549"/>
            <a:ext cx="775645" cy="10493851"/>
          </a:xfrm>
          <a:prstGeom prst="round2Same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gn="ctr"/>
            <a:endParaRPr lang="en-US" sz="1800" dirty="0"/>
          </a:p>
        </p:txBody>
      </p:sp>
      <p:sp>
        <p:nvSpPr>
          <p:cNvPr id="17" name="Round Same Side Corner Rectangle 16"/>
          <p:cNvSpPr/>
          <p:nvPr/>
        </p:nvSpPr>
        <p:spPr>
          <a:xfrm rot="5400000">
            <a:off x="5284327" y="-2626540"/>
            <a:ext cx="775645" cy="10456987"/>
          </a:xfrm>
          <a:prstGeom prst="round2Same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gn="ctr"/>
            <a:endParaRPr lang="en-US" sz="1800" dirty="0"/>
          </a:p>
        </p:txBody>
      </p:sp>
      <p:sp>
        <p:nvSpPr>
          <p:cNvPr id="18" name="Round Same Side Corner Rectangle 17"/>
          <p:cNvSpPr/>
          <p:nvPr/>
        </p:nvSpPr>
        <p:spPr>
          <a:xfrm rot="5400000">
            <a:off x="5397831" y="-3427598"/>
            <a:ext cx="548640" cy="10456988"/>
          </a:xfrm>
          <a:prstGeom prst="round2Same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gn="ctr"/>
            <a:endParaRPr lang="en-US" sz="1800" dirty="0"/>
          </a:p>
        </p:txBody>
      </p:sp>
      <p:sp>
        <p:nvSpPr>
          <p:cNvPr id="19" name="Rectangle 18"/>
          <p:cNvSpPr/>
          <p:nvPr/>
        </p:nvSpPr>
        <p:spPr>
          <a:xfrm>
            <a:off x="443657" y="1249496"/>
            <a:ext cx="10472585" cy="4473340"/>
          </a:xfrm>
          <a:prstGeom prst="rect">
            <a:avLst/>
          </a:prstGeom>
        </p:spPr>
        <p:txBody>
          <a:bodyPr wrap="square">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endParaRPr lang="en-US" sz="1000" b="1" dirty="0">
              <a:solidFill>
                <a:schemeClr val="bg1"/>
              </a:solidFill>
              <a:latin typeface="Arial" panose="020B0604020202020204" pitchFamily="34" charset="0"/>
              <a:cs typeface="Arial" panose="020B0604020202020204" pitchFamily="34" charset="0"/>
            </a:endParaRPr>
          </a:p>
          <a:p>
            <a:endParaRPr lang="en-US" sz="1698" b="1" dirty="0">
              <a:solidFill>
                <a:srgbClr val="002060"/>
              </a:solidFill>
              <a:latin typeface="Arial" panose="020B0604020202020204" pitchFamily="34" charset="0"/>
              <a:cs typeface="Arial" panose="020B0604020202020204" pitchFamily="34" charset="0"/>
            </a:endParaRPr>
          </a:p>
          <a:p>
            <a:r>
              <a:rPr lang="en-US" sz="1698" b="1" dirty="0">
                <a:solidFill>
                  <a:srgbClr val="002060"/>
                </a:solidFill>
                <a:latin typeface="Arial" panose="020B0604020202020204" pitchFamily="34" charset="0"/>
                <a:cs typeface="Arial" panose="020B0604020202020204" pitchFamily="34" charset="0"/>
              </a:rPr>
              <a:t>Premium: </a:t>
            </a:r>
            <a:r>
              <a:rPr lang="en-US" sz="1698" dirty="0">
                <a:solidFill>
                  <a:srgbClr val="002060"/>
                </a:solidFill>
                <a:latin typeface="Arial" panose="020B0604020202020204" pitchFamily="34" charset="0"/>
                <a:cs typeface="Arial" panose="020B0604020202020204" pitchFamily="34" charset="0"/>
              </a:rPr>
              <a:t>The cost you pay for the insurance.</a:t>
            </a:r>
          </a:p>
          <a:p>
            <a:endParaRPr lang="en-US" sz="1000" dirty="0">
              <a:solidFill>
                <a:schemeClr val="bg1"/>
              </a:solidFill>
              <a:latin typeface="Arial" panose="020B0604020202020204" pitchFamily="34" charset="0"/>
              <a:cs typeface="Arial" panose="020B0604020202020204" pitchFamily="34" charset="0"/>
            </a:endParaRPr>
          </a:p>
          <a:p>
            <a:endParaRPr lang="en-US" sz="1000" b="1" dirty="0">
              <a:solidFill>
                <a:schemeClr val="bg1"/>
              </a:solidFill>
              <a:latin typeface="Arial" panose="020B0604020202020204" pitchFamily="34" charset="0"/>
              <a:cs typeface="Arial" panose="020B0604020202020204" pitchFamily="34" charset="0"/>
            </a:endParaRPr>
          </a:p>
          <a:p>
            <a:r>
              <a:rPr lang="en-US" sz="1698" b="1" dirty="0">
                <a:solidFill>
                  <a:srgbClr val="002060"/>
                </a:solidFill>
                <a:latin typeface="Arial" panose="020B0604020202020204" pitchFamily="34" charset="0"/>
                <a:cs typeface="Arial" panose="020B0604020202020204" pitchFamily="34" charset="0"/>
              </a:rPr>
              <a:t>Deductible</a:t>
            </a:r>
            <a:r>
              <a:rPr lang="en-US" sz="1698" dirty="0">
                <a:solidFill>
                  <a:srgbClr val="002060"/>
                </a:solidFill>
                <a:latin typeface="Arial" panose="020B0604020202020204" pitchFamily="34" charset="0"/>
                <a:cs typeface="Arial" panose="020B0604020202020204" pitchFamily="34" charset="0"/>
              </a:rPr>
              <a:t>: The amount you must pay before the insurance company will start paying. There is no “deductible” for care obtained by a University of Toledo (UT) facility of provider. </a:t>
            </a:r>
          </a:p>
          <a:p>
            <a:endParaRPr lang="en-US" sz="1698" b="1" dirty="0">
              <a:solidFill>
                <a:srgbClr val="002060"/>
              </a:solidFill>
              <a:latin typeface="Arial" panose="020B0604020202020204" pitchFamily="34" charset="0"/>
              <a:cs typeface="Arial" panose="020B0604020202020204" pitchFamily="34" charset="0"/>
            </a:endParaRPr>
          </a:p>
          <a:p>
            <a:endParaRPr lang="en-US" sz="1698" b="1" dirty="0">
              <a:solidFill>
                <a:srgbClr val="002060"/>
              </a:solidFill>
              <a:latin typeface="Arial" panose="020B0604020202020204" pitchFamily="34" charset="0"/>
              <a:cs typeface="Arial" panose="020B0604020202020204" pitchFamily="34" charset="0"/>
            </a:endParaRPr>
          </a:p>
          <a:p>
            <a:r>
              <a:rPr lang="en-US" sz="1698" b="1" dirty="0">
                <a:solidFill>
                  <a:srgbClr val="002060"/>
                </a:solidFill>
                <a:latin typeface="Arial" panose="020B0604020202020204" pitchFamily="34" charset="0"/>
                <a:cs typeface="Arial" panose="020B0604020202020204" pitchFamily="34" charset="0"/>
              </a:rPr>
              <a:t>Out of Pocket Maximum (OOPM): </a:t>
            </a:r>
            <a:r>
              <a:rPr lang="en-US" sz="1698" dirty="0">
                <a:solidFill>
                  <a:srgbClr val="002060"/>
                </a:solidFill>
                <a:latin typeface="Arial" panose="020B0604020202020204" pitchFamily="34" charset="0"/>
                <a:cs typeface="Arial" panose="020B0604020202020204" pitchFamily="34" charset="0"/>
              </a:rPr>
              <a:t>The maximum amount you are responsible for. Once you meet your OOPM the insurance will pay at 100%*. The individual OOPM is $5,000.</a:t>
            </a:r>
          </a:p>
          <a:p>
            <a:endParaRPr lang="en-US" sz="1698" b="1" dirty="0">
              <a:solidFill>
                <a:srgbClr val="002060"/>
              </a:solidFill>
              <a:latin typeface="Arial" panose="020B0604020202020204" pitchFamily="34" charset="0"/>
              <a:cs typeface="Arial" panose="020B0604020202020204" pitchFamily="34" charset="0"/>
            </a:endParaRPr>
          </a:p>
          <a:p>
            <a:r>
              <a:rPr lang="en-US" sz="1698" b="1" dirty="0">
                <a:solidFill>
                  <a:srgbClr val="002060"/>
                </a:solidFill>
                <a:latin typeface="Arial" panose="020B0604020202020204" pitchFamily="34" charset="0"/>
                <a:cs typeface="Arial" panose="020B0604020202020204" pitchFamily="34" charset="0"/>
              </a:rPr>
              <a:t>Co-payment/Coinsurance</a:t>
            </a:r>
            <a:r>
              <a:rPr lang="en-US" sz="1698" dirty="0">
                <a:solidFill>
                  <a:srgbClr val="002060"/>
                </a:solidFill>
                <a:latin typeface="Arial" panose="020B0604020202020204" pitchFamily="34" charset="0"/>
                <a:cs typeface="Arial" panose="020B0604020202020204" pitchFamily="34" charset="0"/>
              </a:rPr>
              <a:t>: Copayment is a dollar amount and Coinsurance in a percentage you will be responsible to pay. The Emergency Room Copay is $250. Coinsurance is between 20%-40% depending on provider status. </a:t>
            </a:r>
          </a:p>
          <a:p>
            <a:endParaRPr lang="en-US" sz="1698" b="1" dirty="0">
              <a:solidFill>
                <a:schemeClr val="bg1"/>
              </a:solidFill>
              <a:latin typeface="Arial" panose="020B0604020202020204" pitchFamily="34" charset="0"/>
              <a:cs typeface="Arial" panose="020B0604020202020204" pitchFamily="34" charset="0"/>
            </a:endParaRPr>
          </a:p>
          <a:p>
            <a:r>
              <a:rPr lang="en-US" sz="1698" b="1" dirty="0">
                <a:solidFill>
                  <a:srgbClr val="002060"/>
                </a:solidFill>
                <a:latin typeface="Arial" panose="020B0604020202020204" pitchFamily="34" charset="0"/>
                <a:cs typeface="Arial" panose="020B0604020202020204" pitchFamily="34" charset="0"/>
              </a:rPr>
              <a:t>Provider Network (Anthem Blue Cross Blue Shield)</a:t>
            </a:r>
            <a:r>
              <a:rPr lang="en-US" sz="1698" dirty="0">
                <a:solidFill>
                  <a:srgbClr val="002060"/>
                </a:solidFill>
                <a:latin typeface="Arial" panose="020B0604020202020204" pitchFamily="34" charset="0"/>
                <a:cs typeface="Arial" panose="020B0604020202020204" pitchFamily="34" charset="0"/>
              </a:rPr>
              <a:t>: The Provider Network is doctors and/or facilities that are contracted with Anthem and offer care at lower out of pocket cost. </a:t>
            </a:r>
            <a:endParaRPr lang="en-US" sz="1698" b="1" dirty="0">
              <a:solidFill>
                <a:srgbClr val="002060"/>
              </a:solidFill>
              <a:latin typeface="Arial" panose="020B0604020202020204" pitchFamily="34" charset="0"/>
              <a:cs typeface="Arial" panose="020B0604020202020204" pitchFamily="34" charset="0"/>
            </a:endParaRPr>
          </a:p>
        </p:txBody>
      </p:sp>
      <p:sp>
        <p:nvSpPr>
          <p:cNvPr id="21" name="TextBox 20"/>
          <p:cNvSpPr txBox="1"/>
          <p:nvPr/>
        </p:nvSpPr>
        <p:spPr>
          <a:xfrm>
            <a:off x="10254853" y="6389932"/>
            <a:ext cx="2079349" cy="307777"/>
          </a:xfrm>
          <a:prstGeom prst="rect">
            <a:avLst/>
          </a:prstGeom>
          <a:noFill/>
        </p:spPr>
        <p:txBody>
          <a:bodyPr wrap="square"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US" sz="1400" dirty="0">
                <a:solidFill>
                  <a:schemeClr val="bg1"/>
                </a:solidFill>
              </a:rPr>
              <a:t>* Exclusions may apply. </a:t>
            </a:r>
          </a:p>
        </p:txBody>
      </p:sp>
      <p:pic>
        <p:nvPicPr>
          <p:cNvPr id="22" name="Picture 21">
            <a:extLst>
              <a:ext uri="{FF2B5EF4-FFF2-40B4-BE49-F238E27FC236}">
                <a16:creationId xmlns:a16="http://schemas.microsoft.com/office/drawing/2014/main" id="{6895E78A-FD19-0B43-8866-F3F8F9505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16" y="6389932"/>
            <a:ext cx="2599222" cy="221210"/>
          </a:xfrm>
          <a:prstGeom prst="rect">
            <a:avLst/>
          </a:prstGeom>
        </p:spPr>
      </p:pic>
      <p:sp>
        <p:nvSpPr>
          <p:cNvPr id="4" name="TextBox 3"/>
          <p:cNvSpPr txBox="1"/>
          <p:nvPr/>
        </p:nvSpPr>
        <p:spPr>
          <a:xfrm>
            <a:off x="5159877" y="5988772"/>
            <a:ext cx="5852159" cy="646331"/>
          </a:xfrm>
          <a:prstGeom prst="rect">
            <a:avLst/>
          </a:prstGeom>
          <a:noFill/>
        </p:spPr>
        <p:txBody>
          <a:bodyPr wrap="square" rtlCol="0">
            <a:spAutoFit/>
          </a:bodyPr>
          <a:lstStyle/>
          <a:p>
            <a:r>
              <a:rPr lang="en-US" b="1" dirty="0">
                <a:solidFill>
                  <a:srgbClr val="F8BE2C"/>
                </a:solidFill>
                <a:latin typeface="Arial" panose="020B0604020202020204" pitchFamily="34" charset="0"/>
                <a:cs typeface="Arial" panose="020B0604020202020204" pitchFamily="34" charset="0"/>
              </a:rPr>
              <a:t>Learn More about health care in the United States at </a:t>
            </a:r>
            <a:r>
              <a:rPr lang="en-US" b="1" dirty="0">
                <a:solidFill>
                  <a:srgbClr val="F8BE2C"/>
                </a:solidFill>
                <a:latin typeface="Arial" panose="020B0604020202020204" pitchFamily="34" charset="0"/>
                <a:cs typeface="Arial" panose="020B0604020202020204" pitchFamily="34" charset="0"/>
                <a:hlinkClick r:id="rId3"/>
              </a:rPr>
              <a:t>https://student.anthem.com/student/healthcare-101</a:t>
            </a:r>
            <a:r>
              <a:rPr lang="en-US" sz="1600" dirty="0">
                <a:solidFill>
                  <a:srgbClr val="F8BE2C"/>
                </a:solidFill>
                <a:latin typeface="Arial" panose="020B0604020202020204" pitchFamily="34" charset="0"/>
                <a:cs typeface="Arial" panose="020B0604020202020204" pitchFamily="34" charset="0"/>
                <a:hlinkClick r:id="rId3"/>
              </a:rPr>
              <a:t>/   </a:t>
            </a:r>
            <a:endParaRPr lang="en-US" sz="1600" dirty="0">
              <a:solidFill>
                <a:srgbClr val="F8BE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026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71861"/>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0" y="918192"/>
            <a:ext cx="12192000" cy="461665"/>
          </a:xfrm>
          <a:prstGeom prst="rect">
            <a:avLst/>
          </a:prstGeom>
        </p:spPr>
        <p:txBody>
          <a:bodyPr wrap="square">
            <a:spAutoFit/>
          </a:bodyPr>
          <a:lstStyle/>
          <a:p>
            <a:pPr algn="ctr"/>
            <a:r>
              <a:rPr lang="en-US" sz="2400" b="1" dirty="0">
                <a:latin typeface="Source Sans Pro" panose="020B0503030403020204" pitchFamily="34" charset="0"/>
                <a:ea typeface="Source Sans Pro" panose="020B0503030403020204" pitchFamily="34" charset="0"/>
              </a:rPr>
              <a:t>Vision Insurance Plan Premiums</a:t>
            </a:r>
          </a:p>
        </p:txBody>
      </p:sp>
      <p:sp>
        <p:nvSpPr>
          <p:cNvPr id="5" name="TextBox 4">
            <a:extLst>
              <a:ext uri="{FF2B5EF4-FFF2-40B4-BE49-F238E27FC236}">
                <a16:creationId xmlns:a16="http://schemas.microsoft.com/office/drawing/2014/main" id="{3ABB8841-A85D-4228-8147-4BF866A87D55}"/>
              </a:ext>
            </a:extLst>
          </p:cNvPr>
          <p:cNvSpPr txBox="1"/>
          <p:nvPr/>
        </p:nvSpPr>
        <p:spPr>
          <a:xfrm>
            <a:off x="1754909" y="3794451"/>
            <a:ext cx="8128000" cy="1508105"/>
          </a:xfrm>
          <a:prstGeom prst="rect">
            <a:avLst/>
          </a:prstGeom>
          <a:noFill/>
        </p:spPr>
        <p:txBody>
          <a:bodyPr wrap="square" rtlCol="0">
            <a:spAutoFit/>
          </a:bodyPr>
          <a:lstStyle/>
          <a:p>
            <a:endParaRPr lang="en-US" sz="1200" dirty="0">
              <a:latin typeface="Source Sans Pro" panose="020B0503030403020204" pitchFamily="34" charset="0"/>
              <a:ea typeface="Source Sans Pro" panose="020B0503030403020204" pitchFamily="34" charset="0"/>
            </a:endParaRPr>
          </a:p>
          <a:p>
            <a:r>
              <a:rPr lang="en-US" sz="1600" dirty="0">
                <a:solidFill>
                  <a:schemeClr val="bg2"/>
                </a:solidFill>
                <a:latin typeface="Source Sans Pro" panose="020B0503030403020204" pitchFamily="34" charset="0"/>
                <a:ea typeface="Source Sans Pro" panose="020B0503030403020204" pitchFamily="34" charset="0"/>
              </a:rPr>
              <a:t>Students may enroll in the vision plan for Fall and Spring only. The annual premium will remain the same no matter when you begin coverage.  </a:t>
            </a:r>
          </a:p>
          <a:p>
            <a:endParaRPr lang="en-US" sz="1600" dirty="0">
              <a:solidFill>
                <a:schemeClr val="bg2"/>
              </a:solidFill>
              <a:latin typeface="Source Sans Pro" panose="020B0503030403020204" pitchFamily="34" charset="0"/>
              <a:ea typeface="Source Sans Pro" panose="020B0503030403020204" pitchFamily="34" charset="0"/>
            </a:endParaRPr>
          </a:p>
          <a:p>
            <a:r>
              <a:rPr lang="en-US" sz="1600" dirty="0">
                <a:solidFill>
                  <a:schemeClr val="bg2"/>
                </a:solidFill>
                <a:latin typeface="Source Sans Pro" panose="020B0503030403020204" pitchFamily="34" charset="0"/>
                <a:ea typeface="Source Sans Pro" panose="020B0503030403020204" pitchFamily="34" charset="0"/>
              </a:rPr>
              <a:t>The annual premium is </a:t>
            </a:r>
            <a:r>
              <a:rPr lang="en-US" sz="1600" u="sng" dirty="0">
                <a:solidFill>
                  <a:schemeClr val="bg2"/>
                </a:solidFill>
                <a:latin typeface="Source Sans Pro" panose="020B0503030403020204" pitchFamily="34" charset="0"/>
                <a:ea typeface="Source Sans Pro" panose="020B0503030403020204" pitchFamily="34" charset="0"/>
              </a:rPr>
              <a:t>not</a:t>
            </a:r>
            <a:r>
              <a:rPr lang="en-US" sz="1600" dirty="0">
                <a:solidFill>
                  <a:schemeClr val="bg2"/>
                </a:solidFill>
                <a:latin typeface="Source Sans Pro" panose="020B0503030403020204" pitchFamily="34" charset="0"/>
                <a:ea typeface="Source Sans Pro" panose="020B0503030403020204" pitchFamily="34" charset="0"/>
              </a:rPr>
              <a:t> subject to a pro-rated premium for coverage beginning in Spring/Summer semester.</a:t>
            </a:r>
          </a:p>
        </p:txBody>
      </p:sp>
      <p:graphicFrame>
        <p:nvGraphicFramePr>
          <p:cNvPr id="2" name="Table 3">
            <a:extLst>
              <a:ext uri="{FF2B5EF4-FFF2-40B4-BE49-F238E27FC236}">
                <a16:creationId xmlns:a16="http://schemas.microsoft.com/office/drawing/2014/main" id="{BA5DCB9B-63CA-43DA-BDF7-553EA69A545A}"/>
              </a:ext>
            </a:extLst>
          </p:cNvPr>
          <p:cNvGraphicFramePr>
            <a:graphicFrameLocks noGrp="1"/>
          </p:cNvGraphicFramePr>
          <p:nvPr>
            <p:extLst>
              <p:ext uri="{D42A27DB-BD31-4B8C-83A1-F6EECF244321}">
                <p14:modId xmlns:p14="http://schemas.microsoft.com/office/powerpoint/2010/main" val="1350753716"/>
              </p:ext>
            </p:extLst>
          </p:nvPr>
        </p:nvGraphicFramePr>
        <p:xfrm>
          <a:off x="1754909" y="1940251"/>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11653934"/>
                    </a:ext>
                  </a:extLst>
                </a:gridCol>
                <a:gridCol w="4064000">
                  <a:extLst>
                    <a:ext uri="{9D8B030D-6E8A-4147-A177-3AD203B41FA5}">
                      <a16:colId xmlns:a16="http://schemas.microsoft.com/office/drawing/2014/main" val="2103845112"/>
                    </a:ext>
                  </a:extLst>
                </a:gridCol>
              </a:tblGrid>
              <a:tr h="370840">
                <a:tc>
                  <a:txBody>
                    <a:bodyPr/>
                    <a:lstStyle/>
                    <a:p>
                      <a:r>
                        <a:rPr lang="en-US" dirty="0">
                          <a:latin typeface="Source Sans Pro" panose="020B0503030403020204" pitchFamily="34" charset="0"/>
                          <a:ea typeface="Source Sans Pro" panose="020B0503030403020204" pitchFamily="34" charset="0"/>
                        </a:rPr>
                        <a:t>Coverage Period</a:t>
                      </a:r>
                    </a:p>
                  </a:txBody>
                  <a:tcPr/>
                </a:tc>
                <a:tc>
                  <a:txBody>
                    <a:bodyPr/>
                    <a:lstStyle/>
                    <a:p>
                      <a:r>
                        <a:rPr lang="en-US" dirty="0">
                          <a:latin typeface="Source Sans Pro" panose="020B0503030403020204" pitchFamily="34" charset="0"/>
                          <a:ea typeface="Source Sans Pro" panose="020B0503030403020204" pitchFamily="34" charset="0"/>
                        </a:rPr>
                        <a:t>Aug. 11, 2024 – Aug. 10, 2025</a:t>
                      </a:r>
                    </a:p>
                  </a:txBody>
                  <a:tcPr/>
                </a:tc>
                <a:extLst>
                  <a:ext uri="{0D108BD9-81ED-4DB2-BD59-A6C34878D82A}">
                    <a16:rowId xmlns:a16="http://schemas.microsoft.com/office/drawing/2014/main" val="1890323600"/>
                  </a:ext>
                </a:extLst>
              </a:tr>
              <a:tr h="370840">
                <a:tc>
                  <a:txBody>
                    <a:bodyPr/>
                    <a:lstStyle/>
                    <a:p>
                      <a:r>
                        <a:rPr lang="en-US" dirty="0">
                          <a:latin typeface="Source Sans Pro" panose="020B0503030403020204" pitchFamily="34" charset="0"/>
                          <a:ea typeface="Source Sans Pro" panose="020B0503030403020204" pitchFamily="34" charset="0"/>
                        </a:rPr>
                        <a:t>Student</a:t>
                      </a:r>
                    </a:p>
                  </a:txBody>
                  <a:tcPr/>
                </a:tc>
                <a:tc>
                  <a:txBody>
                    <a:bodyPr/>
                    <a:lstStyle/>
                    <a:p>
                      <a:r>
                        <a:rPr lang="en-US" dirty="0">
                          <a:latin typeface="Source Sans Pro" panose="020B0503030403020204" pitchFamily="34" charset="0"/>
                          <a:ea typeface="Source Sans Pro" panose="020B0503030403020204" pitchFamily="34" charset="0"/>
                        </a:rPr>
                        <a:t>$17</a:t>
                      </a:r>
                    </a:p>
                  </a:txBody>
                  <a:tcPr/>
                </a:tc>
                <a:extLst>
                  <a:ext uri="{0D108BD9-81ED-4DB2-BD59-A6C34878D82A}">
                    <a16:rowId xmlns:a16="http://schemas.microsoft.com/office/drawing/2014/main" val="2815228041"/>
                  </a:ext>
                </a:extLst>
              </a:tr>
              <a:tr h="370840">
                <a:tc>
                  <a:txBody>
                    <a:bodyPr/>
                    <a:lstStyle/>
                    <a:p>
                      <a:r>
                        <a:rPr lang="en-US" dirty="0">
                          <a:latin typeface="Source Sans Pro" panose="020B0503030403020204" pitchFamily="34" charset="0"/>
                          <a:ea typeface="Source Sans Pro" panose="020B0503030403020204" pitchFamily="34" charset="0"/>
                        </a:rPr>
                        <a:t>Student &amp; Spouse</a:t>
                      </a:r>
                    </a:p>
                  </a:txBody>
                  <a:tcPr/>
                </a:tc>
                <a:tc>
                  <a:txBody>
                    <a:bodyPr/>
                    <a:lstStyle/>
                    <a:p>
                      <a:r>
                        <a:rPr lang="en-US" dirty="0">
                          <a:latin typeface="Source Sans Pro" panose="020B0503030403020204" pitchFamily="34" charset="0"/>
                          <a:ea typeface="Source Sans Pro" panose="020B0503030403020204" pitchFamily="34" charset="0"/>
                        </a:rPr>
                        <a:t>$56</a:t>
                      </a:r>
                    </a:p>
                  </a:txBody>
                  <a:tcPr/>
                </a:tc>
                <a:extLst>
                  <a:ext uri="{0D108BD9-81ED-4DB2-BD59-A6C34878D82A}">
                    <a16:rowId xmlns:a16="http://schemas.microsoft.com/office/drawing/2014/main" val="3679255965"/>
                  </a:ext>
                </a:extLst>
              </a:tr>
              <a:tr h="370840">
                <a:tc>
                  <a:txBody>
                    <a:bodyPr/>
                    <a:lstStyle/>
                    <a:p>
                      <a:r>
                        <a:rPr lang="en-US" dirty="0">
                          <a:latin typeface="Source Sans Pro" panose="020B0503030403020204" pitchFamily="34" charset="0"/>
                          <a:ea typeface="Source Sans Pro" panose="020B0503030403020204" pitchFamily="34" charset="0"/>
                        </a:rPr>
                        <a:t>Student &amp; Child(ren)</a:t>
                      </a:r>
                    </a:p>
                  </a:txBody>
                  <a:tcPr/>
                </a:tc>
                <a:tc>
                  <a:txBody>
                    <a:bodyPr/>
                    <a:lstStyle/>
                    <a:p>
                      <a:r>
                        <a:rPr lang="en-US" dirty="0">
                          <a:latin typeface="Source Sans Pro" panose="020B0503030403020204" pitchFamily="34" charset="0"/>
                          <a:ea typeface="Source Sans Pro" panose="020B0503030403020204" pitchFamily="34" charset="0"/>
                        </a:rPr>
                        <a:t>$38</a:t>
                      </a:r>
                    </a:p>
                  </a:txBody>
                  <a:tcPr/>
                </a:tc>
                <a:extLst>
                  <a:ext uri="{0D108BD9-81ED-4DB2-BD59-A6C34878D82A}">
                    <a16:rowId xmlns:a16="http://schemas.microsoft.com/office/drawing/2014/main" val="2504557600"/>
                  </a:ext>
                </a:extLst>
              </a:tr>
              <a:tr h="370840">
                <a:tc>
                  <a:txBody>
                    <a:bodyPr/>
                    <a:lstStyle/>
                    <a:p>
                      <a:r>
                        <a:rPr lang="en-US" dirty="0">
                          <a:latin typeface="Source Sans Pro" panose="020B0503030403020204" pitchFamily="34" charset="0"/>
                          <a:ea typeface="Source Sans Pro" panose="020B0503030403020204" pitchFamily="34" charset="0"/>
                        </a:rPr>
                        <a:t>Student &amp; Family</a:t>
                      </a:r>
                    </a:p>
                  </a:txBody>
                  <a:tcPr/>
                </a:tc>
                <a:tc>
                  <a:txBody>
                    <a:bodyPr/>
                    <a:lstStyle/>
                    <a:p>
                      <a:r>
                        <a:rPr lang="en-US" dirty="0">
                          <a:latin typeface="Source Sans Pro" panose="020B0503030403020204" pitchFamily="34" charset="0"/>
                          <a:ea typeface="Source Sans Pro" panose="020B0503030403020204" pitchFamily="34" charset="0"/>
                        </a:rPr>
                        <a:t>$83</a:t>
                      </a:r>
                    </a:p>
                  </a:txBody>
                  <a:tcPr/>
                </a:tc>
                <a:extLst>
                  <a:ext uri="{0D108BD9-81ED-4DB2-BD59-A6C34878D82A}">
                    <a16:rowId xmlns:a16="http://schemas.microsoft.com/office/drawing/2014/main" val="2734990391"/>
                  </a:ext>
                </a:extLst>
              </a:tr>
            </a:tbl>
          </a:graphicData>
        </a:graphic>
      </p:graphicFrame>
    </p:spTree>
    <p:extLst>
      <p:ext uri="{BB962C8B-B14F-4D97-AF65-F5344CB8AC3E}">
        <p14:creationId xmlns:p14="http://schemas.microsoft.com/office/powerpoint/2010/main" val="2973873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0"/>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182255" y="567211"/>
            <a:ext cx="9818254" cy="461665"/>
          </a:xfrm>
          <a:prstGeom prst="rect">
            <a:avLst/>
          </a:prstGeom>
        </p:spPr>
        <p:txBody>
          <a:bodyPr wrap="square">
            <a:spAutoFit/>
          </a:bodyPr>
          <a:lstStyle/>
          <a:p>
            <a:pPr algn="ctr"/>
            <a:r>
              <a:rPr lang="en-US" sz="2400" b="1" dirty="0">
                <a:latin typeface="Source Sans Pro" panose="020B0503030403020204" pitchFamily="34" charset="0"/>
                <a:ea typeface="Source Sans Pro" panose="020B0503030403020204" pitchFamily="34" charset="0"/>
              </a:rPr>
              <a:t>Vision Insurance Plan Coverage Details</a:t>
            </a:r>
          </a:p>
        </p:txBody>
      </p:sp>
      <p:pic>
        <p:nvPicPr>
          <p:cNvPr id="2" name="Picture 1">
            <a:extLst>
              <a:ext uri="{FF2B5EF4-FFF2-40B4-BE49-F238E27FC236}">
                <a16:creationId xmlns:a16="http://schemas.microsoft.com/office/drawing/2014/main" id="{C8560A08-AB62-4EDF-A991-DAE1B175E478}"/>
              </a:ext>
            </a:extLst>
          </p:cNvPr>
          <p:cNvPicPr>
            <a:picLocks noChangeAspect="1"/>
          </p:cNvPicPr>
          <p:nvPr/>
        </p:nvPicPr>
        <p:blipFill>
          <a:blip r:embed="rId2"/>
          <a:stretch>
            <a:fillRect/>
          </a:stretch>
        </p:blipFill>
        <p:spPr>
          <a:xfrm>
            <a:off x="2952750" y="1214437"/>
            <a:ext cx="6286500" cy="4429125"/>
          </a:xfrm>
          <a:prstGeom prst="rect">
            <a:avLst/>
          </a:prstGeom>
        </p:spPr>
      </p:pic>
    </p:spTree>
    <p:extLst>
      <p:ext uri="{BB962C8B-B14F-4D97-AF65-F5344CB8AC3E}">
        <p14:creationId xmlns:p14="http://schemas.microsoft.com/office/powerpoint/2010/main" val="3086763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311569"/>
            <a:ext cx="12192000" cy="1015663"/>
          </a:xfrm>
          <a:prstGeom prst="rect">
            <a:avLst/>
          </a:prstGeom>
        </p:spPr>
        <p:txBody>
          <a:bodyPr wrap="square">
            <a:spAutoFit/>
          </a:bodyPr>
          <a:lstStyle/>
          <a:p>
            <a:pPr algn="ctr"/>
            <a:r>
              <a:rPr lang="en-US" sz="6000" b="1" dirty="0">
                <a:solidFill>
                  <a:schemeClr val="bg2"/>
                </a:solidFill>
                <a:latin typeface="Source Sans Pro" panose="020B0503030403020204" pitchFamily="34" charset="0"/>
                <a:ea typeface="Source Sans Pro" panose="020B0503030403020204" pitchFamily="34" charset="0"/>
              </a:rPr>
              <a:t>Vendor and Program Contacts</a:t>
            </a:r>
            <a:endParaRPr lang="en-US" sz="6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11262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 y="776207"/>
            <a:ext cx="12192000" cy="6801862"/>
          </a:xfrm>
          <a:prstGeom prst="rect">
            <a:avLst/>
          </a:prstGeom>
        </p:spPr>
        <p:txBody>
          <a:bodyPr wrap="square">
            <a:spAutoFit/>
          </a:bodyPr>
          <a:lstStyle/>
          <a:p>
            <a:pPr algn="ctr"/>
            <a:r>
              <a:rPr lang="en-US" sz="2400" b="1" u="sng" dirty="0">
                <a:latin typeface="Source Sans Pro" panose="020B0503030403020204" pitchFamily="34" charset="0"/>
                <a:ea typeface="Source Sans Pro" panose="020B0503030403020204" pitchFamily="34" charset="0"/>
              </a:rPr>
              <a:t>Vendor Contact Information</a:t>
            </a:r>
          </a:p>
          <a:p>
            <a:endParaRPr lang="en-US" sz="2400" b="1" dirty="0">
              <a:latin typeface="Source Sans Pro" panose="020B0503030403020204" pitchFamily="34" charset="0"/>
              <a:ea typeface="Source Sans Pro" panose="020B0503030403020204" pitchFamily="34" charset="0"/>
            </a:endParaRPr>
          </a:p>
          <a:p>
            <a:r>
              <a:rPr lang="en-US" sz="2400" b="1" dirty="0">
                <a:latin typeface="Source Sans Pro" panose="020B0503030403020204" pitchFamily="34" charset="0"/>
                <a:ea typeface="Source Sans Pro" panose="020B0503030403020204" pitchFamily="34" charset="0"/>
              </a:rPr>
              <a:t>Anthem Student Advantage                                         </a:t>
            </a:r>
            <a:r>
              <a:rPr lang="en-US" sz="2400" dirty="0">
                <a:latin typeface="Source Sans Pro" panose="020B0503030403020204" pitchFamily="34" charset="0"/>
                <a:ea typeface="Source Sans Pro" panose="020B0503030403020204" pitchFamily="34" charset="0"/>
              </a:rPr>
              <a:t>Medical and Prescription Drug Insurance Plan </a:t>
            </a:r>
            <a:r>
              <a:rPr lang="en-US" sz="2000" dirty="0">
                <a:solidFill>
                  <a:schemeClr val="bg2"/>
                </a:solidFill>
                <a:latin typeface="Source Sans Pro" panose="020B0503030403020204" pitchFamily="34" charset="0"/>
                <a:ea typeface="Source Sans Pro" panose="020B0503030403020204" pitchFamily="34" charset="0"/>
              </a:rPr>
              <a:t>                                                                              </a:t>
            </a:r>
            <a:r>
              <a:rPr lang="en-US" sz="2000" u="sng" dirty="0">
                <a:solidFill>
                  <a:schemeClr val="bg2"/>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Anthem BCBS (studentsatanthem.com)</a:t>
            </a:r>
            <a:r>
              <a:rPr lang="en-US" sz="2000" dirty="0">
                <a:solidFill>
                  <a:schemeClr val="bg2"/>
                </a:solidFill>
                <a:latin typeface="Calibri" panose="020F0502020204030204" pitchFamily="34" charset="0"/>
                <a:ea typeface="Calibri" panose="020F0502020204030204" pitchFamily="34" charset="0"/>
              </a:rPr>
              <a:t>						          </a:t>
            </a:r>
            <a:r>
              <a:rPr lang="en-US" sz="2000" dirty="0">
                <a:solidFill>
                  <a:schemeClr val="bg2"/>
                </a:solidFill>
                <a:latin typeface="Source Sans Pro" panose="020B0503030403020204" pitchFamily="34" charset="0"/>
                <a:ea typeface="Source Sans Pro" panose="020B0503030403020204" pitchFamily="34" charset="0"/>
              </a:rPr>
              <a:t>Phone:  844.412.0752</a:t>
            </a:r>
          </a:p>
          <a:p>
            <a:endParaRPr lang="en-US" sz="2000" dirty="0">
              <a:latin typeface="Source Sans Pro" panose="020B0503030403020204" pitchFamily="34" charset="0"/>
              <a:ea typeface="Source Sans Pro" panose="020B0503030403020204" pitchFamily="34" charset="0"/>
            </a:endParaRPr>
          </a:p>
          <a:p>
            <a:r>
              <a:rPr lang="en-US" sz="2400" b="1" dirty="0">
                <a:latin typeface="Source Sans Pro" panose="020B0503030403020204" pitchFamily="34" charset="0"/>
                <a:ea typeface="Source Sans Pro" panose="020B0503030403020204" pitchFamily="34" charset="0"/>
              </a:rPr>
              <a:t>Delta Dental            </a:t>
            </a:r>
            <a:r>
              <a:rPr lang="en-US" sz="2400" dirty="0">
                <a:latin typeface="Source Sans Pro" panose="020B0503030403020204" pitchFamily="34" charset="0"/>
                <a:ea typeface="Source Sans Pro" panose="020B0503030403020204" pitchFamily="34" charset="0"/>
              </a:rPr>
              <a:t>                                                                                                                 Dental Insurance Plan</a:t>
            </a:r>
            <a:endParaRPr lang="en-US" sz="2400" b="1" dirty="0">
              <a:latin typeface="Source Sans Pro" panose="020B0503030403020204" pitchFamily="34" charset="0"/>
              <a:ea typeface="Source Sans Pro" panose="020B0503030403020204" pitchFamily="34" charset="0"/>
            </a:endParaRPr>
          </a:p>
          <a:p>
            <a:r>
              <a:rPr lang="en-US" sz="2000" dirty="0">
                <a:solidFill>
                  <a:schemeClr val="bg2"/>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https://deltadentaloh.com</a:t>
            </a:r>
            <a:r>
              <a:rPr lang="en-US" sz="2000" dirty="0">
                <a:solidFill>
                  <a:schemeClr val="bg2"/>
                </a:solidFill>
                <a:latin typeface="Source Sans Pro" panose="020B0503030403020204" pitchFamily="34" charset="0"/>
                <a:ea typeface="Source Sans Pro" panose="020B0503030403020204" pitchFamily="34" charset="0"/>
              </a:rPr>
              <a:t>                                                                                                                                        Phone:  800.524.0149</a:t>
            </a:r>
          </a:p>
          <a:p>
            <a:endParaRPr lang="en-US" sz="2000" dirty="0">
              <a:latin typeface="Source Sans Pro" panose="020B0503030403020204" pitchFamily="34" charset="0"/>
              <a:ea typeface="Source Sans Pro" panose="020B0503030403020204" pitchFamily="34" charset="0"/>
            </a:endParaRPr>
          </a:p>
          <a:p>
            <a:r>
              <a:rPr lang="en-US" sz="2400" b="1" dirty="0">
                <a:latin typeface="Source Sans Pro" panose="020B0503030403020204" pitchFamily="34" charset="0"/>
                <a:ea typeface="Source Sans Pro" panose="020B0503030403020204" pitchFamily="34" charset="0"/>
              </a:rPr>
              <a:t>Davis Vision                                                                                                                               </a:t>
            </a:r>
            <a:r>
              <a:rPr lang="en-US" sz="2400" dirty="0">
                <a:latin typeface="Source Sans Pro" panose="020B0503030403020204" pitchFamily="34" charset="0"/>
                <a:ea typeface="Source Sans Pro" panose="020B0503030403020204" pitchFamily="34" charset="0"/>
              </a:rPr>
              <a:t>Vision Insurance Plan</a:t>
            </a:r>
            <a:endParaRPr lang="en-US" sz="2400" b="1" dirty="0">
              <a:latin typeface="Source Sans Pro" panose="020B0503030403020204" pitchFamily="34" charset="0"/>
              <a:ea typeface="Source Sans Pro" panose="020B0503030403020204" pitchFamily="34" charset="0"/>
            </a:endParaRPr>
          </a:p>
          <a:p>
            <a:r>
              <a:rPr lang="en-US" sz="2000" dirty="0">
                <a:solidFill>
                  <a:schemeClr val="bg2"/>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https://davisvision.com</a:t>
            </a:r>
            <a:r>
              <a:rPr lang="en-US" sz="2000" dirty="0">
                <a:solidFill>
                  <a:schemeClr val="bg2"/>
                </a:solidFill>
                <a:latin typeface="Source Sans Pro" panose="020B0503030403020204" pitchFamily="34" charset="0"/>
                <a:ea typeface="Source Sans Pro" panose="020B0503030403020204" pitchFamily="34" charset="0"/>
              </a:rPr>
              <a:t>                                                                                                                                              Phone:  888.825.8390</a:t>
            </a:r>
          </a:p>
          <a:p>
            <a:endParaRPr lang="en-US" sz="2000" dirty="0">
              <a:latin typeface="Source Sans Pro" panose="020B0503030403020204" pitchFamily="34" charset="0"/>
              <a:ea typeface="Source Sans Pro" panose="020B0503030403020204" pitchFamily="34" charset="0"/>
            </a:endParaRPr>
          </a:p>
          <a:p>
            <a:r>
              <a:rPr lang="en-US" sz="2400" b="1" dirty="0">
                <a:latin typeface="Source Sans Pro" panose="020B0503030403020204" pitchFamily="34" charset="0"/>
                <a:ea typeface="Source Sans Pro" panose="020B0503030403020204" pitchFamily="34" charset="0"/>
              </a:rPr>
              <a:t>University Health Plans (UHP)</a:t>
            </a:r>
          </a:p>
          <a:p>
            <a:r>
              <a:rPr lang="en-US" sz="2400" b="1" dirty="0">
                <a:latin typeface="Source Sans Pro" panose="020B0503030403020204" pitchFamily="34" charset="0"/>
                <a:ea typeface="Source Sans Pro" panose="020B0503030403020204" pitchFamily="34" charset="0"/>
              </a:rPr>
              <a:t>https//www.universityhealthplans.com		</a:t>
            </a:r>
          </a:p>
          <a:p>
            <a:r>
              <a:rPr lang="en-US" sz="2400" dirty="0">
                <a:latin typeface="Source Sans Pro" panose="020B0503030403020204" pitchFamily="34" charset="0"/>
                <a:ea typeface="Source Sans Pro" panose="020B0503030403020204" pitchFamily="34" charset="0"/>
              </a:rPr>
              <a:t>Enrollment and Premium Payment</a:t>
            </a:r>
            <a:endParaRPr lang="en-US" sz="2400" b="1" dirty="0">
              <a:latin typeface="Source Sans Pro" panose="020B0503030403020204" pitchFamily="34" charset="0"/>
              <a:ea typeface="Source Sans Pro" panose="020B0503030403020204" pitchFamily="34" charset="0"/>
            </a:endParaRPr>
          </a:p>
          <a:p>
            <a:r>
              <a:rPr lang="en-US" sz="2000" dirty="0">
                <a:solidFill>
                  <a:schemeClr val="bg2"/>
                </a:solidFill>
                <a:latin typeface="Source Sans Pro" panose="020B0503030403020204" pitchFamily="34" charset="0"/>
                <a:ea typeface="Source Sans Pro" panose="020B0503030403020204" pitchFamily="34" charset="0"/>
              </a:rPr>
              <a:t> 800.437.6448</a:t>
            </a:r>
          </a:p>
          <a:p>
            <a:endParaRPr lang="en-US" sz="2000" dirty="0">
              <a:latin typeface="Source Sans Pro" panose="020B0503030403020204" pitchFamily="34" charset="0"/>
              <a:ea typeface="Source Sans Pro" panose="020B0503030403020204" pitchFamily="34" charset="0"/>
            </a:endParaRPr>
          </a:p>
          <a:p>
            <a:endParaRPr lang="en-US" sz="2000" dirty="0">
              <a:latin typeface="Source Sans Pro" panose="020B0503030403020204" pitchFamily="34" charset="0"/>
              <a:ea typeface="Source Sans Pro" panose="020B0503030403020204" pitchFamily="34" charset="0"/>
            </a:endParaRPr>
          </a:p>
          <a:p>
            <a:pPr lvl="1"/>
            <a:r>
              <a:rPr lang="en-US" sz="2000" dirty="0">
                <a:latin typeface="Source Sans Pro" panose="020B0503030403020204" pitchFamily="34" charset="0"/>
                <a:ea typeface="Source Sans Pro" panose="020B0503030403020204" pitchFamily="34" charset="0"/>
              </a:rPr>
              <a:t>   </a:t>
            </a:r>
          </a:p>
          <a:p>
            <a:endParaRPr lang="en-US" sz="2000" b="1" dirty="0">
              <a:latin typeface="Source Sans Pro" panose="020B0503030403020204" pitchFamily="34" charset="0"/>
              <a:ea typeface="Source Sans Pro" panose="020B0503030403020204" pitchFamily="34" charset="0"/>
            </a:endParaRPr>
          </a:p>
          <a:p>
            <a:pPr marL="800100" lvl="1" indent="-342900">
              <a:buFont typeface="Wingdings" panose="05000000000000000000" pitchFamily="2" charset="2"/>
              <a:buChar char="§"/>
            </a:pP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08373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UToledo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1043708" y="776207"/>
            <a:ext cx="9919855" cy="5570756"/>
          </a:xfrm>
          <a:prstGeom prst="rect">
            <a:avLst/>
          </a:prstGeom>
        </p:spPr>
        <p:txBody>
          <a:bodyPr wrap="square">
            <a:spAutoFit/>
          </a:bodyPr>
          <a:lstStyle/>
          <a:p>
            <a:pPr algn="ctr"/>
            <a:endParaRPr lang="en-US" sz="2400" b="1" u="sng" dirty="0">
              <a:latin typeface="Source Sans Pro" panose="020B0503030403020204" pitchFamily="34" charset="0"/>
              <a:ea typeface="Source Sans Pro" panose="020B0503030403020204" pitchFamily="34" charset="0"/>
            </a:endParaRPr>
          </a:p>
          <a:p>
            <a:pPr algn="ctr"/>
            <a:r>
              <a:rPr lang="en-US" sz="2400" b="1" u="sng" dirty="0">
                <a:latin typeface="Source Sans Pro" panose="020B0503030403020204" pitchFamily="34" charset="0"/>
                <a:ea typeface="Source Sans Pro" panose="020B0503030403020204" pitchFamily="34" charset="0"/>
              </a:rPr>
              <a:t>UToledo Student Health Insurance Contacts</a:t>
            </a:r>
          </a:p>
          <a:p>
            <a:endParaRPr lang="en-US" sz="2400" b="1" dirty="0">
              <a:latin typeface="Source Sans Pro" panose="020B0503030403020204" pitchFamily="34" charset="0"/>
              <a:ea typeface="Source Sans Pro" panose="020B0503030403020204" pitchFamily="34" charset="0"/>
            </a:endParaRPr>
          </a:p>
          <a:p>
            <a:endParaRPr lang="en-US" sz="2400" b="1" dirty="0">
              <a:latin typeface="Source Sans Pro" panose="020B0503030403020204" pitchFamily="34" charset="0"/>
              <a:ea typeface="Source Sans Pro" panose="020B0503030403020204" pitchFamily="34" charset="0"/>
            </a:endParaRPr>
          </a:p>
          <a:p>
            <a:r>
              <a:rPr lang="en-US" sz="2400" b="1" dirty="0">
                <a:latin typeface="Source Sans Pro" panose="020B0503030403020204" pitchFamily="34" charset="0"/>
                <a:ea typeface="Source Sans Pro" panose="020B0503030403020204" pitchFamily="34" charset="0"/>
              </a:rPr>
              <a:t>Website:  </a:t>
            </a:r>
          </a:p>
          <a:p>
            <a:r>
              <a:rPr lang="en-US" sz="2000" dirty="0">
                <a:solidFill>
                  <a:schemeClr val="bg2"/>
                </a:solidFill>
                <a:latin typeface="Source Sans Pro" panose="020B0503030403020204" pitchFamily="34" charset="0"/>
                <a:ea typeface="Source Sans Pro" panose="020B0503030403020204" pitchFamily="34" charset="0"/>
                <a:hlinkClick r:id="rId2">
                  <a:extLst>
                    <a:ext uri="{A12FA001-AC4F-418D-AE19-62706E023703}">
                      <ahyp:hlinkClr xmlns:ahyp="http://schemas.microsoft.com/office/drawing/2018/hyperlinkcolor" val="tx"/>
                    </a:ext>
                  </a:extLst>
                </a:hlinkClick>
              </a:rPr>
              <a:t>https://utoledo.edu/depts/hr/benefits/student/</a:t>
            </a:r>
            <a:endParaRPr lang="en-US" sz="2000" dirty="0">
              <a:solidFill>
                <a:schemeClr val="bg2"/>
              </a:solidFill>
              <a:latin typeface="Source Sans Pro" panose="020B0503030403020204" pitchFamily="34" charset="0"/>
              <a:ea typeface="Source Sans Pro" panose="020B0503030403020204" pitchFamily="34" charset="0"/>
            </a:endParaRPr>
          </a:p>
          <a:p>
            <a:endParaRPr lang="en-US" sz="2000" dirty="0">
              <a:latin typeface="Source Sans Pro" panose="020B0503030403020204" pitchFamily="34" charset="0"/>
              <a:ea typeface="Source Sans Pro" panose="020B0503030403020204" pitchFamily="34" charset="0"/>
            </a:endParaRPr>
          </a:p>
          <a:p>
            <a:endParaRPr lang="en-US" sz="2400" b="1" dirty="0">
              <a:latin typeface="Source Sans Pro" panose="020B0503030403020204" pitchFamily="34" charset="0"/>
              <a:ea typeface="Source Sans Pro" panose="020B0503030403020204" pitchFamily="34" charset="0"/>
            </a:endParaRPr>
          </a:p>
          <a:p>
            <a:r>
              <a:rPr lang="en-US" sz="2400" b="1" dirty="0">
                <a:latin typeface="Source Sans Pro" panose="020B0503030403020204" pitchFamily="34" charset="0"/>
                <a:ea typeface="Source Sans Pro" panose="020B0503030403020204" pitchFamily="34" charset="0"/>
              </a:rPr>
              <a:t>E-Mail:</a:t>
            </a:r>
          </a:p>
          <a:p>
            <a:r>
              <a:rPr lang="en-US" sz="2000" dirty="0">
                <a:solidFill>
                  <a:schemeClr val="bg2"/>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StudentHealthInsurance@UToledo.edu</a:t>
            </a:r>
            <a:r>
              <a:rPr lang="en-US" sz="2000" dirty="0">
                <a:solidFill>
                  <a:schemeClr val="bg2"/>
                </a:solidFill>
                <a:latin typeface="Source Sans Pro" panose="020B0503030403020204" pitchFamily="34" charset="0"/>
                <a:ea typeface="Source Sans Pro" panose="020B0503030403020204" pitchFamily="34" charset="0"/>
              </a:rPr>
              <a:t> </a:t>
            </a:r>
          </a:p>
          <a:p>
            <a:endParaRPr lang="en-US" sz="2000" dirty="0">
              <a:latin typeface="Source Sans Pro" panose="020B0503030403020204" pitchFamily="34" charset="0"/>
              <a:ea typeface="Source Sans Pro" panose="020B0503030403020204" pitchFamily="34" charset="0"/>
            </a:endParaRPr>
          </a:p>
          <a:p>
            <a:endParaRPr lang="en-US" sz="2000" b="1" dirty="0">
              <a:latin typeface="Source Sans Pro" panose="020B0503030403020204" pitchFamily="34" charset="0"/>
              <a:ea typeface="Source Sans Pro" panose="020B0503030403020204" pitchFamily="34" charset="0"/>
            </a:endParaRPr>
          </a:p>
          <a:p>
            <a:r>
              <a:rPr lang="en-US" sz="2400" b="1" dirty="0">
                <a:latin typeface="Source Sans Pro" panose="020B0503030403020204" pitchFamily="34" charset="0"/>
                <a:ea typeface="Source Sans Pro" panose="020B0503030403020204" pitchFamily="34" charset="0"/>
              </a:rPr>
              <a:t>Phone:  </a:t>
            </a:r>
          </a:p>
          <a:p>
            <a:r>
              <a:rPr lang="en-US" sz="2000" dirty="0">
                <a:solidFill>
                  <a:schemeClr val="bg2"/>
                </a:solidFill>
                <a:latin typeface="Source Sans Pro" panose="020B0503030403020204" pitchFamily="34" charset="0"/>
                <a:ea typeface="Source Sans Pro" panose="020B0503030403020204" pitchFamily="34" charset="0"/>
              </a:rPr>
              <a:t>419.530.4747 option 1</a:t>
            </a:r>
          </a:p>
          <a:p>
            <a:pPr lvl="1"/>
            <a:endParaRPr lang="en-US" sz="2000" b="1" dirty="0">
              <a:latin typeface="Source Sans Pro" panose="020B0503030403020204" pitchFamily="34" charset="0"/>
              <a:ea typeface="Source Sans Pro" panose="020B0503030403020204" pitchFamily="34" charset="0"/>
            </a:endParaRPr>
          </a:p>
          <a:p>
            <a:pPr marL="800100" lvl="1" indent="-342900">
              <a:buFont typeface="Wingdings" panose="05000000000000000000" pitchFamily="2" charset="2"/>
              <a:buChar char="§"/>
            </a:pP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90325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394696"/>
            <a:ext cx="12192000" cy="1200329"/>
          </a:xfrm>
          <a:prstGeom prst="rect">
            <a:avLst/>
          </a:prstGeom>
        </p:spPr>
        <p:txBody>
          <a:bodyPr wrap="square">
            <a:spAutoFit/>
          </a:bodyPr>
          <a:lstStyle/>
          <a:p>
            <a:pPr algn="ctr"/>
            <a:r>
              <a:rPr lang="en-US" sz="7200" b="1" dirty="0">
                <a:solidFill>
                  <a:schemeClr val="bg2"/>
                </a:solidFill>
                <a:latin typeface="Source Sans Pro" panose="020B0503030403020204" pitchFamily="34" charset="0"/>
                <a:ea typeface="Source Sans Pro" panose="020B0503030403020204" pitchFamily="34" charset="0"/>
              </a:rPr>
              <a:t>Questions</a:t>
            </a:r>
            <a:endParaRPr lang="en-US" sz="72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0845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91144"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3D7E"/>
          </a:solidFill>
        </p:spPr>
        <p:txBody>
          <a:bodyPr wrap="square" lIns="0" tIns="0" rIns="0" bIns="0" rtlCol="0"/>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endParaRPr sz="662" dirty="0"/>
          </a:p>
        </p:txBody>
      </p:sp>
      <p:sp>
        <p:nvSpPr>
          <p:cNvPr id="11" name="object 11"/>
          <p:cNvSpPr txBox="1">
            <a:spLocks noGrp="1"/>
          </p:cNvSpPr>
          <p:nvPr>
            <p:ph type="title"/>
          </p:nvPr>
        </p:nvSpPr>
        <p:spPr>
          <a:xfrm>
            <a:off x="-241790" y="111456"/>
            <a:ext cx="7594578" cy="599046"/>
          </a:xfrm>
          <a:prstGeom prst="rect">
            <a:avLst/>
          </a:prstGeom>
        </p:spPr>
        <p:txBody>
          <a:bodyPr vert="horz" wrap="square" lIns="0" tIns="159802" rIns="0" bIns="0"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marR="3081" algn="ctr">
              <a:lnSpc>
                <a:spcPct val="79100"/>
              </a:lnSpc>
              <a:spcBef>
                <a:spcPts val="1734"/>
              </a:spcBef>
            </a:pPr>
            <a:r>
              <a:rPr lang="en-US" sz="3600" dirty="0">
                <a:latin typeface="Source Sans Pro" panose="020B0503030403020204" pitchFamily="34" charset="0"/>
                <a:ea typeface="Source Sans Pro" panose="020B0503030403020204" pitchFamily="34" charset="0"/>
              </a:rPr>
              <a:t>Your Benefits at a Glance</a:t>
            </a:r>
          </a:p>
        </p:txBody>
      </p:sp>
      <p:sp>
        <p:nvSpPr>
          <p:cNvPr id="21" name="TextBox 20"/>
          <p:cNvSpPr txBox="1"/>
          <p:nvPr/>
        </p:nvSpPr>
        <p:spPr>
          <a:xfrm>
            <a:off x="10254853" y="6389932"/>
            <a:ext cx="2079349" cy="307777"/>
          </a:xfrm>
          <a:prstGeom prst="rect">
            <a:avLst/>
          </a:prstGeom>
          <a:noFill/>
        </p:spPr>
        <p:txBody>
          <a:bodyPr wrap="square"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US" sz="1400" dirty="0">
                <a:solidFill>
                  <a:schemeClr val="bg1"/>
                </a:solidFill>
              </a:rPr>
              <a:t>* Exclusions may apply. </a:t>
            </a:r>
          </a:p>
        </p:txBody>
      </p:sp>
      <p:pic>
        <p:nvPicPr>
          <p:cNvPr id="22" name="Picture 21">
            <a:extLst>
              <a:ext uri="{FF2B5EF4-FFF2-40B4-BE49-F238E27FC236}">
                <a16:creationId xmlns:a16="http://schemas.microsoft.com/office/drawing/2014/main" id="{6895E78A-FD19-0B43-8866-F3F8F9505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16" y="6389932"/>
            <a:ext cx="2599222" cy="221210"/>
          </a:xfrm>
          <a:prstGeom prst="rect">
            <a:avLst/>
          </a:prstGeom>
        </p:spPr>
      </p:pic>
      <p:sp>
        <p:nvSpPr>
          <p:cNvPr id="20" name="Rectangle 19"/>
          <p:cNvSpPr/>
          <p:nvPr/>
        </p:nvSpPr>
        <p:spPr>
          <a:xfrm>
            <a:off x="337947" y="682023"/>
            <a:ext cx="6435103" cy="652294"/>
          </a:xfrm>
          <a:prstGeom prst="rect">
            <a:avLst/>
          </a:prstGeom>
        </p:spPr>
        <p:txBody>
          <a:bodyPr wrap="square">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gn="ctr"/>
            <a:r>
              <a:rPr lang="en-US" sz="1213" b="1" dirty="0">
                <a:latin typeface="Arial" panose="020B0604020202020204" pitchFamily="34" charset="0"/>
              </a:rPr>
              <a:t>For the lowest out-of-pocket cost please visit The University Health Center on Main Campus or The University of Toledo Health Science Campus Student Health and Wellness Center </a:t>
            </a:r>
          </a:p>
        </p:txBody>
      </p:sp>
      <p:pic>
        <p:nvPicPr>
          <p:cNvPr id="24" name="Picture 23"/>
          <p:cNvPicPr>
            <a:picLocks noChangeAspect="1"/>
          </p:cNvPicPr>
          <p:nvPr/>
        </p:nvPicPr>
        <p:blipFill rotWithShape="1">
          <a:blip r:embed="rId3"/>
          <a:srcRect t="24715"/>
          <a:stretch/>
        </p:blipFill>
        <p:spPr>
          <a:xfrm>
            <a:off x="7513117" y="240666"/>
            <a:ext cx="4251113" cy="33726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 name="Picture 24"/>
          <p:cNvPicPr>
            <a:picLocks noChangeAspect="1"/>
          </p:cNvPicPr>
          <p:nvPr/>
        </p:nvPicPr>
        <p:blipFill rotWithShape="1">
          <a:blip r:embed="rId4"/>
          <a:srcRect l="774" t="-902" r="-774" b="40078"/>
          <a:stretch/>
        </p:blipFill>
        <p:spPr>
          <a:xfrm>
            <a:off x="6702543" y="3935219"/>
            <a:ext cx="4384583" cy="27448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6" name="TextBox 25"/>
          <p:cNvSpPr txBox="1"/>
          <p:nvPr/>
        </p:nvSpPr>
        <p:spPr>
          <a:xfrm>
            <a:off x="10409382" y="3212575"/>
            <a:ext cx="1718687" cy="1947565"/>
          </a:xfrm>
          <a:prstGeom prst="ellipse">
            <a:avLst/>
          </a:prstGeom>
          <a:solidFill>
            <a:srgbClr val="FFD200"/>
          </a:solidFill>
        </p:spPr>
        <p:txBody>
          <a:bodyPr wrap="square"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gn="ctr"/>
            <a:r>
              <a:rPr lang="en-US" sz="1400" b="1" dirty="0">
                <a:solidFill>
                  <a:srgbClr val="003D7E"/>
                </a:solidFill>
                <a:latin typeface="Arial" panose="020B0604020202020204" pitchFamily="34" charset="0"/>
                <a:cs typeface="Arial" panose="020B0604020202020204" pitchFamily="34" charset="0"/>
              </a:rPr>
              <a:t>For life-threatening or emergency situation, call 911 </a:t>
            </a:r>
          </a:p>
        </p:txBody>
      </p:sp>
      <p:pic>
        <p:nvPicPr>
          <p:cNvPr id="4" name="Picture 3">
            <a:extLst>
              <a:ext uri="{FF2B5EF4-FFF2-40B4-BE49-F238E27FC236}">
                <a16:creationId xmlns:a16="http://schemas.microsoft.com/office/drawing/2014/main" id="{BDE5FA30-0FAB-722F-6C73-DAEAD40EE47C}"/>
              </a:ext>
            </a:extLst>
          </p:cNvPr>
          <p:cNvPicPr>
            <a:picLocks noChangeAspect="1"/>
          </p:cNvPicPr>
          <p:nvPr/>
        </p:nvPicPr>
        <p:blipFill>
          <a:blip r:embed="rId5"/>
          <a:stretch>
            <a:fillRect/>
          </a:stretch>
        </p:blipFill>
        <p:spPr>
          <a:xfrm>
            <a:off x="227616" y="1501537"/>
            <a:ext cx="6280556" cy="4447200"/>
          </a:xfrm>
          <a:prstGeom prst="rect">
            <a:avLst/>
          </a:prstGeom>
        </p:spPr>
      </p:pic>
    </p:spTree>
    <p:extLst>
      <p:ext uri="{BB962C8B-B14F-4D97-AF65-F5344CB8AC3E}">
        <p14:creationId xmlns:p14="http://schemas.microsoft.com/office/powerpoint/2010/main" val="188859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39" y="385"/>
            <a:ext cx="12191144"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67A25"/>
          </a:solidFill>
        </p:spPr>
        <p:txBody>
          <a:bodyPr wrap="square" lIns="0" tIns="0" rIns="0" bIns="0" rtlCol="0"/>
          <a:lstStyle/>
          <a:p>
            <a:endParaRPr sz="1092" dirty="0"/>
          </a:p>
        </p:txBody>
      </p:sp>
      <p:pic>
        <p:nvPicPr>
          <p:cNvPr id="18" name="Picture 17"/>
          <p:cNvPicPr>
            <a:picLocks noChangeAspect="1"/>
          </p:cNvPicPr>
          <p:nvPr/>
        </p:nvPicPr>
        <p:blipFill>
          <a:blip r:embed="rId2"/>
          <a:stretch>
            <a:fillRect/>
          </a:stretch>
        </p:blipFill>
        <p:spPr>
          <a:xfrm>
            <a:off x="17788" y="14326"/>
            <a:ext cx="9194158" cy="6843674"/>
          </a:xfrm>
          <a:prstGeom prst="rect">
            <a:avLst/>
          </a:prstGeom>
        </p:spPr>
      </p:pic>
      <p:pic>
        <p:nvPicPr>
          <p:cNvPr id="20" name="Picture 19"/>
          <p:cNvPicPr>
            <a:picLocks noChangeAspect="1"/>
          </p:cNvPicPr>
          <p:nvPr/>
        </p:nvPicPr>
        <p:blipFill>
          <a:blip r:embed="rId3"/>
          <a:stretch>
            <a:fillRect/>
          </a:stretch>
        </p:blipFill>
        <p:spPr>
          <a:xfrm>
            <a:off x="9484111" y="2088975"/>
            <a:ext cx="2210659" cy="1617271"/>
          </a:xfrm>
          <a:prstGeom prst="rect">
            <a:avLst/>
          </a:prstGeom>
        </p:spPr>
      </p:pic>
      <p:pic>
        <p:nvPicPr>
          <p:cNvPr id="21" name="Picture 20"/>
          <p:cNvPicPr>
            <a:picLocks noChangeAspect="1"/>
          </p:cNvPicPr>
          <p:nvPr/>
        </p:nvPicPr>
        <p:blipFill>
          <a:blip r:embed="rId4"/>
          <a:stretch>
            <a:fillRect/>
          </a:stretch>
        </p:blipFill>
        <p:spPr>
          <a:xfrm>
            <a:off x="9469166" y="4029700"/>
            <a:ext cx="2225604" cy="1581031"/>
          </a:xfrm>
          <a:prstGeom prst="rect">
            <a:avLst/>
          </a:prstGeom>
        </p:spPr>
      </p:pic>
      <p:pic>
        <p:nvPicPr>
          <p:cNvPr id="22" name="Picture 21"/>
          <p:cNvPicPr>
            <a:picLocks noChangeAspect="1"/>
          </p:cNvPicPr>
          <p:nvPr/>
        </p:nvPicPr>
        <p:blipFill>
          <a:blip r:embed="rId5"/>
          <a:stretch>
            <a:fillRect/>
          </a:stretch>
        </p:blipFill>
        <p:spPr>
          <a:xfrm>
            <a:off x="9469165" y="379288"/>
            <a:ext cx="2225605" cy="1495328"/>
          </a:xfrm>
          <a:prstGeom prst="rect">
            <a:avLst/>
          </a:prstGeom>
        </p:spPr>
      </p:pic>
      <p:pic>
        <p:nvPicPr>
          <p:cNvPr id="23" name="Picture 22"/>
          <p:cNvPicPr>
            <a:picLocks noChangeAspect="1"/>
          </p:cNvPicPr>
          <p:nvPr/>
        </p:nvPicPr>
        <p:blipFill>
          <a:blip r:embed="rId6"/>
          <a:stretch>
            <a:fillRect/>
          </a:stretch>
        </p:blipFill>
        <p:spPr>
          <a:xfrm>
            <a:off x="9676564" y="5861330"/>
            <a:ext cx="1810807" cy="808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a:extLst>
              <a:ext uri="{FF2B5EF4-FFF2-40B4-BE49-F238E27FC236}">
                <a16:creationId xmlns:a16="http://schemas.microsoft.com/office/drawing/2014/main" id="{6895E78A-FD19-0B43-8866-F3F8F9505D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616" y="6448830"/>
            <a:ext cx="2599222" cy="2212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0E95-4310-2A45-AA58-2ED9752D887F}"/>
              </a:ext>
            </a:extLst>
          </p:cNvPr>
          <p:cNvSpPr>
            <a:spLocks noGrp="1"/>
          </p:cNvSpPr>
          <p:nvPr>
            <p:ph type="title"/>
          </p:nvPr>
        </p:nvSpPr>
        <p:spPr>
          <a:xfrm>
            <a:off x="673813" y="299537"/>
            <a:ext cx="10515600" cy="894848"/>
          </a:xfrm>
        </p:spPr>
        <p:txBody>
          <a:bodyPr/>
          <a:lstStyle/>
          <a:p>
            <a:pPr algn="ctr"/>
            <a:r>
              <a:rPr lang="en-US" dirty="0">
                <a:solidFill>
                  <a:schemeClr val="bg2"/>
                </a:solidFill>
              </a:rPr>
              <a:t>Health Care Overview</a:t>
            </a:r>
          </a:p>
        </p:txBody>
      </p:sp>
      <p:sp>
        <p:nvSpPr>
          <p:cNvPr id="5" name="Content Placeholder 4">
            <a:extLst>
              <a:ext uri="{FF2B5EF4-FFF2-40B4-BE49-F238E27FC236}">
                <a16:creationId xmlns:a16="http://schemas.microsoft.com/office/drawing/2014/main" id="{44B096B3-8C9E-824B-A3D0-CF264ABC5495}"/>
              </a:ext>
            </a:extLst>
          </p:cNvPr>
          <p:cNvSpPr>
            <a:spLocks noGrp="1"/>
          </p:cNvSpPr>
          <p:nvPr>
            <p:ph idx="1"/>
          </p:nvPr>
        </p:nvSpPr>
        <p:spPr>
          <a:xfrm>
            <a:off x="1002587" y="1194385"/>
            <a:ext cx="10490200" cy="4869950"/>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Healthcare providers are not paid by the government. They are private businesses that bill for the services they perform.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In general, you can expect to see approximate charges of: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Office visit: $100–$350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Emergency room visit: $2,000-$2,500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Hospital stay: $3,000-$5,000 per night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a:ea typeface="+mn-ea"/>
                <a:cs typeface="+mn-cs"/>
              </a:rPr>
              <a:t>These costs do not include labs, x-rays, or other tests, which are extra.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Prescription medications on average cost 2.5+ time more in the U.S. than for the same drug in other 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Total approximate cost for typical services (including doctors, facility, prescriptions and ancillary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Childbirth: ~$13,000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Diabetes management: ~5,750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Simple fracture: $2,750</a:t>
            </a:r>
          </a:p>
          <a:p>
            <a:endParaRPr lang="en-US" dirty="0"/>
          </a:p>
        </p:txBody>
      </p:sp>
    </p:spTree>
    <p:extLst>
      <p:ext uri="{BB962C8B-B14F-4D97-AF65-F5344CB8AC3E}">
        <p14:creationId xmlns:p14="http://schemas.microsoft.com/office/powerpoint/2010/main" val="361647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0E95-4310-2A45-AA58-2ED9752D887F}"/>
              </a:ext>
            </a:extLst>
          </p:cNvPr>
          <p:cNvSpPr>
            <a:spLocks noGrp="1"/>
          </p:cNvSpPr>
          <p:nvPr>
            <p:ph type="title"/>
          </p:nvPr>
        </p:nvSpPr>
        <p:spPr>
          <a:xfrm>
            <a:off x="735458" y="299537"/>
            <a:ext cx="10515600" cy="894848"/>
          </a:xfrm>
        </p:spPr>
        <p:txBody>
          <a:bodyPr/>
          <a:lstStyle/>
          <a:p>
            <a:pPr algn="ctr"/>
            <a:r>
              <a:rPr lang="en-US" dirty="0">
                <a:solidFill>
                  <a:schemeClr val="bg2"/>
                </a:solidFill>
              </a:rPr>
              <a:t>Health Insurance Overview</a:t>
            </a:r>
          </a:p>
        </p:txBody>
      </p:sp>
      <p:sp>
        <p:nvSpPr>
          <p:cNvPr id="5" name="Content Placeholder 4">
            <a:extLst>
              <a:ext uri="{FF2B5EF4-FFF2-40B4-BE49-F238E27FC236}">
                <a16:creationId xmlns:a16="http://schemas.microsoft.com/office/drawing/2014/main" id="{44B096B3-8C9E-824B-A3D0-CF264ABC5495}"/>
              </a:ext>
            </a:extLst>
          </p:cNvPr>
          <p:cNvSpPr>
            <a:spLocks noGrp="1"/>
          </p:cNvSpPr>
          <p:nvPr>
            <p:ph idx="1"/>
          </p:nvPr>
        </p:nvSpPr>
        <p:spPr>
          <a:xfrm>
            <a:off x="850900" y="976045"/>
            <a:ext cx="10490200" cy="4746661"/>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To cover the cost of these services, most people in the U.S. purchase health insurance.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Health Insurance companies in the U.S. are highly regulated, both in terms of required benefits and patient protections. Policies are “filed” each year with regulatory agencies to ensure compliance with Federal and State Laws.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Plans are that filed and approved in the U.S. generally will cover “essential health benefits” such as inpatient, outpatient, mental health, maternity, and prescriptions. In addition, there are rules that must be followed that protect the consumer.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Health insurance policies do not cover all services. Health insurance companies use various tools to control cost, including: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effectLst/>
                <a:uLnTx/>
                <a:uFillTx/>
                <a:latin typeface="Calibri"/>
                <a:ea typeface="+mn-ea"/>
                <a:cs typeface="+mn-cs"/>
              </a:rPr>
              <a:t>Cost sharing</a:t>
            </a:r>
            <a:r>
              <a:rPr kumimoji="0" lang="en-US" sz="1800" b="0" i="0" u="none" strike="noStrike" kern="1200" cap="none" spc="0" normalizeH="0" baseline="0" noProof="0" dirty="0">
                <a:ln>
                  <a:noFill/>
                </a:ln>
                <a:effectLst/>
                <a:uLnTx/>
                <a:uFillTx/>
                <a:latin typeface="Calibri"/>
                <a:ea typeface="+mn-ea"/>
                <a:cs typeface="+mn-cs"/>
              </a:rPr>
              <a:t>: Deductible, coinsurance and copays are paid by the patient when accessing care.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effectLst/>
                <a:uLnTx/>
                <a:uFillTx/>
                <a:latin typeface="Calibri"/>
                <a:ea typeface="+mn-ea"/>
                <a:cs typeface="+mn-cs"/>
              </a:rPr>
              <a:t>Network management</a:t>
            </a:r>
            <a:r>
              <a:rPr kumimoji="0" lang="en-US" sz="1800" b="0" i="0" u="none" strike="noStrike" kern="1200" cap="none" spc="0" normalizeH="0" baseline="0" noProof="0" dirty="0">
                <a:ln>
                  <a:noFill/>
                </a:ln>
                <a:effectLst/>
                <a:uLnTx/>
                <a:uFillTx/>
                <a:latin typeface="Calibri"/>
                <a:ea typeface="+mn-ea"/>
                <a:cs typeface="+mn-cs"/>
              </a:rPr>
              <a:t>: Some plans require you to see certain providers or follow certain rules when accessing care.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effectLst/>
                <a:uLnTx/>
                <a:uFillTx/>
                <a:latin typeface="Calibri"/>
                <a:ea typeface="+mn-ea"/>
                <a:cs typeface="+mn-cs"/>
              </a:rPr>
              <a:t>Policy exclusions: </a:t>
            </a:r>
            <a:r>
              <a:rPr kumimoji="0" lang="en-US" sz="1800" b="0" i="0" u="none" strike="noStrike" kern="1200" cap="none" spc="0" normalizeH="0" baseline="0" noProof="0" dirty="0">
                <a:ln>
                  <a:noFill/>
                </a:ln>
                <a:effectLst/>
                <a:uLnTx/>
                <a:uFillTx/>
                <a:latin typeface="Calibri"/>
                <a:ea typeface="+mn-ea"/>
                <a:cs typeface="+mn-cs"/>
              </a:rPr>
              <a:t>It is common to exclude care that is not medically necessary, experimental, or not at the right “sight of service.</a:t>
            </a:r>
            <a:endParaRPr lang="en-US" dirty="0"/>
          </a:p>
        </p:txBody>
      </p:sp>
    </p:spTree>
    <p:extLst>
      <p:ext uri="{BB962C8B-B14F-4D97-AF65-F5344CB8AC3E}">
        <p14:creationId xmlns:p14="http://schemas.microsoft.com/office/powerpoint/2010/main" val="128910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0E95-4310-2A45-AA58-2ED9752D887F}"/>
              </a:ext>
            </a:extLst>
          </p:cNvPr>
          <p:cNvSpPr>
            <a:spLocks noGrp="1"/>
          </p:cNvSpPr>
          <p:nvPr>
            <p:ph type="title"/>
          </p:nvPr>
        </p:nvSpPr>
        <p:spPr>
          <a:xfrm>
            <a:off x="694362" y="299537"/>
            <a:ext cx="10515600" cy="894848"/>
          </a:xfrm>
        </p:spPr>
        <p:txBody>
          <a:bodyPr/>
          <a:lstStyle/>
          <a:p>
            <a:pPr algn="ctr"/>
            <a:r>
              <a:rPr lang="en-US" dirty="0">
                <a:solidFill>
                  <a:schemeClr val="bg2"/>
                </a:solidFill>
              </a:rPr>
              <a:t>Market Overview</a:t>
            </a:r>
          </a:p>
        </p:txBody>
      </p:sp>
      <p:sp>
        <p:nvSpPr>
          <p:cNvPr id="3" name="Text Placeholder 2">
            <a:extLst>
              <a:ext uri="{FF2B5EF4-FFF2-40B4-BE49-F238E27FC236}">
                <a16:creationId xmlns:a16="http://schemas.microsoft.com/office/drawing/2014/main" id="{DF01A7D4-14E0-044E-BF95-308B065308F5}"/>
              </a:ext>
            </a:extLst>
          </p:cNvPr>
          <p:cNvSpPr>
            <a:spLocks noGrp="1"/>
          </p:cNvSpPr>
          <p:nvPr>
            <p:ph type="body" sz="quarter" idx="12"/>
          </p:nvPr>
        </p:nvSpPr>
        <p:spPr>
          <a:xfrm>
            <a:off x="694362" y="5669243"/>
            <a:ext cx="7823200" cy="567170"/>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Insurance Pro Tip</a:t>
            </a:r>
            <a:r>
              <a:rPr kumimoji="0" lang="en-US" sz="1400" b="0" i="0" u="none" strike="noStrike" kern="1200" cap="none" spc="0" normalizeH="0" baseline="0" noProof="0" dirty="0">
                <a:ln>
                  <a:noFill/>
                </a:ln>
                <a:effectLst/>
                <a:uLnTx/>
                <a:uFillTx/>
                <a:latin typeface="Calibri"/>
                <a:ea typeface="+mn-ea"/>
                <a:cs typeface="+mn-cs"/>
              </a:rPr>
              <a:t>: Do not make decisions on health insurance based solely on cost. Look at benefit levels,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a:ea typeface="+mn-ea"/>
                <a:cs typeface="+mn-cs"/>
              </a:rPr>
              <a:t>networks, and exclusions.</a:t>
            </a:r>
          </a:p>
          <a:p>
            <a:endParaRPr lang="en-US" dirty="0"/>
          </a:p>
        </p:txBody>
      </p:sp>
      <p:sp>
        <p:nvSpPr>
          <p:cNvPr id="5" name="Content Placeholder 4">
            <a:extLst>
              <a:ext uri="{FF2B5EF4-FFF2-40B4-BE49-F238E27FC236}">
                <a16:creationId xmlns:a16="http://schemas.microsoft.com/office/drawing/2014/main" id="{44B096B3-8C9E-824B-A3D0-CF264ABC5495}"/>
              </a:ext>
            </a:extLst>
          </p:cNvPr>
          <p:cNvSpPr>
            <a:spLocks noGrp="1"/>
          </p:cNvSpPr>
          <p:nvPr>
            <p:ph idx="1"/>
          </p:nvPr>
        </p:nvSpPr>
        <p:spPr>
          <a:xfrm>
            <a:off x="850900" y="1194385"/>
            <a:ext cx="10490200" cy="4315146"/>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Student Health Insurance plans are required to follow these regulations.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Compared to other forms of health insurance, Student Plans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delle Sans Light" panose="02000503000000020004" pitchFamily="2" charset="77"/>
                <a:ea typeface="+mn-ea"/>
                <a:cs typeface="+mn-cs"/>
              </a:rPr>
              <a:t>Have low deductibles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delle Sans Light" panose="02000503000000020004" pitchFamily="2" charset="77"/>
                <a:ea typeface="+mn-ea"/>
                <a:cs typeface="+mn-cs"/>
              </a:rPr>
              <a:t>Utilize broad national networks that do not require “referrals”.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delle Sans Light" panose="02000503000000020004" pitchFamily="2" charset="77"/>
                <a:ea typeface="+mn-ea"/>
                <a:cs typeface="+mn-cs"/>
              </a:rPr>
              <a:t>Have access to on campus student clinics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delle Sans Light" panose="02000503000000020004" pitchFamily="2" charset="77"/>
                <a:ea typeface="+mn-ea"/>
                <a:cs typeface="+mn-cs"/>
              </a:rPr>
              <a:t>Include Medical Evacuation, repatriation, and other student friendly services.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delle Sans Light" panose="02000503000000020004" pitchFamily="2" charset="77"/>
                <a:ea typeface="+mn-ea"/>
                <a:cs typeface="+mn-cs"/>
              </a:rPr>
              <a:t>Are generally lower premium than comparable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delle Sans Light" panose="02000503000000020004" pitchFamily="2" charset="77"/>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Insurance Plans that are marketed specifically for international students are NOT regulated in the same way as Student Insurance Plans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As a result, most schools require students to have a plan that is “filed and approved” in the U.S. in order to waive the student health insurance to ensure student are adequately insured.</a:t>
            </a:r>
          </a:p>
          <a:p>
            <a:endParaRPr lang="en-US" dirty="0"/>
          </a:p>
        </p:txBody>
      </p:sp>
    </p:spTree>
    <p:extLst>
      <p:ext uri="{BB962C8B-B14F-4D97-AF65-F5344CB8AC3E}">
        <p14:creationId xmlns:p14="http://schemas.microsoft.com/office/powerpoint/2010/main" val="228699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641C4-55BF-4E44-8ED3-4C7BEBABF12E}"/>
              </a:ext>
            </a:extLst>
          </p:cNvPr>
          <p:cNvSpPr/>
          <p:nvPr/>
        </p:nvSpPr>
        <p:spPr>
          <a:xfrm>
            <a:off x="0" y="242623"/>
            <a:ext cx="12192000" cy="646331"/>
          </a:xfrm>
          <a:prstGeom prst="rect">
            <a:avLst/>
          </a:prstGeom>
        </p:spPr>
        <p:txBody>
          <a:bodyPr wrap="square">
            <a:spAutoFit/>
          </a:bodyPr>
          <a:lstStyle/>
          <a:p>
            <a:pPr algn="ctr"/>
            <a:r>
              <a:rPr lang="en-US" sz="3600" b="1" dirty="0">
                <a:solidFill>
                  <a:schemeClr val="bg2"/>
                </a:solidFill>
                <a:latin typeface="Source Sans Pro" panose="020B0503030403020204" pitchFamily="34" charset="0"/>
                <a:ea typeface="Source Sans Pro" panose="020B0503030403020204" pitchFamily="34" charset="0"/>
              </a:rPr>
              <a:t>2024-25 Toledo Student Health Insurance Plans</a:t>
            </a:r>
            <a:endParaRPr lang="en-US" sz="36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45387BCD-12A6-4700-85AA-723CBF153DAA}"/>
              </a:ext>
            </a:extLst>
          </p:cNvPr>
          <p:cNvSpPr/>
          <p:nvPr/>
        </p:nvSpPr>
        <p:spPr>
          <a:xfrm>
            <a:off x="221765" y="888954"/>
            <a:ext cx="11000934" cy="5545236"/>
          </a:xfrm>
          <a:prstGeom prst="rect">
            <a:avLst/>
          </a:prstGeom>
        </p:spPr>
        <p:txBody>
          <a:bodyPr wrap="square">
            <a:spAutoFit/>
          </a:bodyPr>
          <a:lstStyle/>
          <a:p>
            <a:r>
              <a:rPr lang="en-US" sz="2000" b="1" u="sng" dirty="0">
                <a:latin typeface="Source Sans Pro" panose="020B0503030403020204" pitchFamily="34" charset="0"/>
                <a:ea typeface="Source Sans Pro" panose="020B0503030403020204" pitchFamily="34" charset="0"/>
              </a:rPr>
              <a:t>Presentation Topics</a:t>
            </a:r>
            <a:r>
              <a:rPr lang="en-US" sz="2000" b="1" dirty="0">
                <a:latin typeface="Source Sans Pro" panose="020B0503030403020204" pitchFamily="34" charset="0"/>
                <a:ea typeface="Source Sans Pro" panose="020B0503030403020204" pitchFamily="34" charset="0"/>
              </a:rPr>
              <a:t>:</a:t>
            </a:r>
          </a:p>
          <a:p>
            <a:endParaRPr lang="en-US" sz="2000" b="1" dirty="0">
              <a:latin typeface="Source Sans Pro" panose="020B0503030403020204" pitchFamily="34" charset="0"/>
              <a:ea typeface="Source Sans Pro" panose="020B0503030403020204" pitchFamily="34" charset="0"/>
            </a:endParaRPr>
          </a:p>
          <a:p>
            <a:pPr marL="514350" indent="-514350">
              <a:lnSpc>
                <a:spcPct val="200000"/>
              </a:lnSpc>
              <a:buAutoNum type="arabicPeriod"/>
            </a:pPr>
            <a:r>
              <a:rPr lang="en-US" sz="2000" b="1" dirty="0">
                <a:latin typeface="Source Sans Pro" panose="020B0503030403020204" pitchFamily="34" charset="0"/>
                <a:ea typeface="Source Sans Pro" panose="020B0503030403020204" pitchFamily="34" charset="0"/>
              </a:rPr>
              <a:t>Eligibility</a:t>
            </a:r>
          </a:p>
          <a:p>
            <a:pPr marL="514350" indent="-514350">
              <a:lnSpc>
                <a:spcPct val="200000"/>
              </a:lnSpc>
              <a:buAutoNum type="arabicPeriod"/>
            </a:pPr>
            <a:r>
              <a:rPr lang="en-US" sz="2000" b="1" dirty="0">
                <a:latin typeface="Source Sans Pro" panose="020B0503030403020204" pitchFamily="34" charset="0"/>
                <a:ea typeface="Source Sans Pro" panose="020B0503030403020204" pitchFamily="34" charset="0"/>
              </a:rPr>
              <a:t>Automatically Enrolled vs. Voluntary Enrollment</a:t>
            </a:r>
          </a:p>
          <a:p>
            <a:pPr marL="514350" indent="-514350">
              <a:lnSpc>
                <a:spcPct val="200000"/>
              </a:lnSpc>
              <a:buAutoNum type="arabicPeriod"/>
            </a:pPr>
            <a:r>
              <a:rPr lang="en-US" sz="2000" b="1" dirty="0">
                <a:latin typeface="Source Sans Pro" panose="020B0503030403020204" pitchFamily="34" charset="0"/>
                <a:ea typeface="Source Sans Pro" panose="020B0503030403020204" pitchFamily="34" charset="0"/>
              </a:rPr>
              <a:t>Waiving Coverage (Automatically Enrolled Students)</a:t>
            </a:r>
          </a:p>
          <a:p>
            <a:pPr marL="514350" indent="-514350">
              <a:lnSpc>
                <a:spcPct val="200000"/>
              </a:lnSpc>
              <a:buAutoNum type="arabicPeriod"/>
            </a:pPr>
            <a:r>
              <a:rPr lang="en-US" sz="2000" b="1" dirty="0">
                <a:latin typeface="Source Sans Pro" panose="020B0503030403020204" pitchFamily="34" charset="0"/>
                <a:ea typeface="Source Sans Pro" panose="020B0503030403020204" pitchFamily="34" charset="0"/>
              </a:rPr>
              <a:t>Enrollment (Voluntary Students)</a:t>
            </a:r>
          </a:p>
          <a:p>
            <a:pPr marL="514350" indent="-514350">
              <a:lnSpc>
                <a:spcPct val="200000"/>
              </a:lnSpc>
              <a:buAutoNum type="arabicPeriod"/>
            </a:pPr>
            <a:r>
              <a:rPr lang="en-US" sz="2000" b="1" dirty="0">
                <a:latin typeface="Source Sans Pro" panose="020B0503030403020204" pitchFamily="34" charset="0"/>
                <a:ea typeface="Source Sans Pro" panose="020B0503030403020204" pitchFamily="34" charset="0"/>
              </a:rPr>
              <a:t>Student Medical and Prescription Drug Plan Coverage &amp; Premiums</a:t>
            </a:r>
          </a:p>
          <a:p>
            <a:pPr marL="514350" indent="-514350">
              <a:lnSpc>
                <a:spcPct val="200000"/>
              </a:lnSpc>
              <a:buAutoNum type="arabicPeriod"/>
            </a:pPr>
            <a:r>
              <a:rPr lang="en-US" sz="2000" b="1" dirty="0">
                <a:latin typeface="Source Sans Pro" panose="020B0503030403020204" pitchFamily="34" charset="0"/>
                <a:ea typeface="Source Sans Pro" panose="020B0503030403020204" pitchFamily="34" charset="0"/>
              </a:rPr>
              <a:t>Student Dental Plan Coverage &amp; Premiums </a:t>
            </a:r>
          </a:p>
          <a:p>
            <a:pPr marL="514350" indent="-514350">
              <a:lnSpc>
                <a:spcPct val="200000"/>
              </a:lnSpc>
              <a:buAutoNum type="arabicPeriod"/>
            </a:pPr>
            <a:r>
              <a:rPr lang="en-US" sz="2000" b="1" dirty="0">
                <a:latin typeface="Source Sans Pro" panose="020B0503030403020204" pitchFamily="34" charset="0"/>
                <a:ea typeface="Source Sans Pro" panose="020B0503030403020204" pitchFamily="34" charset="0"/>
              </a:rPr>
              <a:t>Student Vision Plan Coverage &amp; Premiums</a:t>
            </a:r>
          </a:p>
          <a:p>
            <a:pPr marL="514350" indent="-514350">
              <a:lnSpc>
                <a:spcPct val="200000"/>
              </a:lnSpc>
              <a:buAutoNum type="arabicPeriod"/>
            </a:pPr>
            <a:r>
              <a:rPr lang="en-US" sz="2000" b="1" dirty="0">
                <a:latin typeface="Source Sans Pro" panose="020B0503030403020204" pitchFamily="34" charset="0"/>
                <a:ea typeface="Source Sans Pro" panose="020B0503030403020204" pitchFamily="34" charset="0"/>
              </a:rPr>
              <a:t>Vendor and UToledo Staff Contacts</a:t>
            </a:r>
          </a:p>
        </p:txBody>
      </p:sp>
    </p:spTree>
    <p:extLst>
      <p:ext uri="{BB962C8B-B14F-4D97-AF65-F5344CB8AC3E}">
        <p14:creationId xmlns:p14="http://schemas.microsoft.com/office/powerpoint/2010/main" val="2887288909"/>
      </p:ext>
    </p:extLst>
  </p:cSld>
  <p:clrMapOvr>
    <a:masterClrMapping/>
  </p:clrMapOvr>
</p:sld>
</file>

<file path=ppt/theme/theme1.xml><?xml version="1.0" encoding="utf-8"?>
<a:theme xmlns:a="http://schemas.openxmlformats.org/drawingml/2006/main" name="Office Theme">
  <a:themeElements>
    <a:clrScheme name="UToledo Color Palette">
      <a:dk1>
        <a:srgbClr val="003D7E"/>
      </a:dk1>
      <a:lt1>
        <a:srgbClr val="FFFFFF"/>
      </a:lt1>
      <a:dk2>
        <a:srgbClr val="FFD200"/>
      </a:dk2>
      <a:lt2>
        <a:srgbClr val="CAD9E1"/>
      </a:lt2>
      <a:accent1>
        <a:srgbClr val="102B5F"/>
      </a:accent1>
      <a:accent2>
        <a:srgbClr val="134FC9"/>
      </a:accent2>
      <a:accent3>
        <a:srgbClr val="3BB2F1"/>
      </a:accent3>
      <a:accent4>
        <a:srgbClr val="AFD5E9"/>
      </a:accent4>
      <a:accent5>
        <a:srgbClr val="5B9BD5"/>
      </a:accent5>
      <a:accent6>
        <a:srgbClr val="494947"/>
      </a:accent6>
      <a:hlink>
        <a:srgbClr val="0563C1"/>
      </a:hlink>
      <a:folHlink>
        <a:srgbClr val="BDBBB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0F618B6EC0064998ADD9654B6BD085" ma:contentTypeVersion="13" ma:contentTypeDescription="Create a new document." ma:contentTypeScope="" ma:versionID="a5aca9839c639718e64ebdab5a8f25a9">
  <xsd:schema xmlns:xsd="http://www.w3.org/2001/XMLSchema" xmlns:xs="http://www.w3.org/2001/XMLSchema" xmlns:p="http://schemas.microsoft.com/office/2006/metadata/properties" xmlns:ns3="dccefe53-cff5-441f-9994-93f27e137bbb" xmlns:ns4="28c3b7eb-895d-4b34-993d-00828e176962" targetNamespace="http://schemas.microsoft.com/office/2006/metadata/properties" ma:root="true" ma:fieldsID="31f55a68843a7708305f1af355a7450f" ns3:_="" ns4:_="">
    <xsd:import namespace="dccefe53-cff5-441f-9994-93f27e137bbb"/>
    <xsd:import namespace="28c3b7eb-895d-4b34-993d-00828e1769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efe53-cff5-441f-9994-93f27e137b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c3b7eb-895d-4b34-993d-00828e1769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97D3E9-4B14-4F8D-B1A3-CF38B5ADAC43}">
  <ds:schemaRefs>
    <ds:schemaRef ds:uri="http://schemas.microsoft.com/sharepoint/v3/contenttype/forms"/>
  </ds:schemaRefs>
</ds:datastoreItem>
</file>

<file path=customXml/itemProps2.xml><?xml version="1.0" encoding="utf-8"?>
<ds:datastoreItem xmlns:ds="http://schemas.openxmlformats.org/officeDocument/2006/customXml" ds:itemID="{667D981C-9C9C-42FC-91E9-00AC4FBBCEAA}">
  <ds:schemaRefs>
    <ds:schemaRef ds:uri="28c3b7eb-895d-4b34-993d-00828e176962"/>
    <ds:schemaRef ds:uri="dccefe53-cff5-441f-9994-93f27e137bbb"/>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D6DF16-C431-4387-8FF3-F5D8E0298C4E}">
  <ds:schemaRefs>
    <ds:schemaRef ds:uri="28c3b7eb-895d-4b34-993d-00828e176962"/>
    <ds:schemaRef ds:uri="dccefe53-cff5-441f-9994-93f27e137b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2448</TotalTime>
  <Words>2030</Words>
  <Application>Microsoft Office PowerPoint</Application>
  <PresentationFormat>Widescreen</PresentationFormat>
  <Paragraphs>276</Paragraphs>
  <Slides>35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Adelle Sans Light</vt:lpstr>
      <vt:lpstr>Arial</vt:lpstr>
      <vt:lpstr>Calibri</vt:lpstr>
      <vt:lpstr>HalyardDisplayMedium</vt:lpstr>
      <vt:lpstr>Proxima Nova</vt:lpstr>
      <vt:lpstr>Roboto Slab</vt:lpstr>
      <vt:lpstr>Roboto Slab Thin</vt:lpstr>
      <vt:lpstr>Source Sans Pro</vt:lpstr>
      <vt:lpstr>Source Sans Pro Black</vt:lpstr>
      <vt:lpstr>Source Sans Pro Light</vt:lpstr>
      <vt:lpstr>Source Sans Pro Regular</vt:lpstr>
      <vt:lpstr>Times New Roman</vt:lpstr>
      <vt:lpstr>Wingdings</vt:lpstr>
      <vt:lpstr>Office Theme</vt:lpstr>
      <vt:lpstr>PowerPoint Presentation</vt:lpstr>
      <vt:lpstr>PowerPoint Presentation</vt:lpstr>
      <vt:lpstr>Commonly Used Insurance Terms</vt:lpstr>
      <vt:lpstr>Your Benefits at a Glance</vt:lpstr>
      <vt:lpstr>PowerPoint Presentation</vt:lpstr>
      <vt:lpstr>Health Care Overview</vt:lpstr>
      <vt:lpstr>Health Insurance Overview</vt:lpstr>
      <vt:lpstr>Market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Sattler</dc:creator>
  <cp:lastModifiedBy>Poulson Jr, Don R</cp:lastModifiedBy>
  <cp:revision>28</cp:revision>
  <cp:lastPrinted>2023-07-18T13:22:49Z</cp:lastPrinted>
  <dcterms:created xsi:type="dcterms:W3CDTF">2019-04-10T14:52:33Z</dcterms:created>
  <dcterms:modified xsi:type="dcterms:W3CDTF">2024-07-17T13:34:23Z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0x010100930F618B6EC0064998ADD9654B6BD085</vt:lpwstr>
  </property>
</Properties>
</file>