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  <p:sldMasterId id="2147483951" r:id="rId5"/>
  </p:sldMasterIdLst>
  <p:notesMasterIdLst>
    <p:notesMasterId r:id="rId57"/>
  </p:notesMasterIdLst>
  <p:handoutMasterIdLst>
    <p:handoutMasterId r:id="rId58"/>
  </p:handoutMasterIdLst>
  <p:sldIdLst>
    <p:sldId id="256" r:id="rId6"/>
    <p:sldId id="314" r:id="rId7"/>
    <p:sldId id="292" r:id="rId8"/>
    <p:sldId id="315" r:id="rId9"/>
    <p:sldId id="334" r:id="rId10"/>
    <p:sldId id="332" r:id="rId11"/>
    <p:sldId id="266" r:id="rId12"/>
    <p:sldId id="295" r:id="rId13"/>
    <p:sldId id="293" r:id="rId14"/>
    <p:sldId id="298" r:id="rId15"/>
    <p:sldId id="299" r:id="rId16"/>
    <p:sldId id="300" r:id="rId17"/>
    <p:sldId id="283" r:id="rId18"/>
    <p:sldId id="264" r:id="rId19"/>
    <p:sldId id="289" r:id="rId20"/>
    <p:sldId id="287" r:id="rId21"/>
    <p:sldId id="297" r:id="rId22"/>
    <p:sldId id="268" r:id="rId23"/>
    <p:sldId id="336" r:id="rId24"/>
    <p:sldId id="337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50" r:id="rId45"/>
    <p:sldId id="351" r:id="rId46"/>
    <p:sldId id="352" r:id="rId47"/>
    <p:sldId id="358" r:id="rId48"/>
    <p:sldId id="354" r:id="rId49"/>
    <p:sldId id="355" r:id="rId50"/>
    <p:sldId id="347" r:id="rId51"/>
    <p:sldId id="348" r:id="rId52"/>
    <p:sldId id="349" r:id="rId53"/>
    <p:sldId id="359" r:id="rId54"/>
    <p:sldId id="360" r:id="rId55"/>
    <p:sldId id="361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FA7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5388" autoAdjust="0"/>
  </p:normalViewPr>
  <p:slideViewPr>
    <p:cSldViewPr snapToGrid="0" showGuides="1">
      <p:cViewPr varScale="1">
        <p:scale>
          <a:sx n="71" d="100"/>
          <a:sy n="71" d="100"/>
        </p:scale>
        <p:origin x="90" y="582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otts, Tyler D" userId="S::tspotts2@rockets.utoledo.edu::fe67611b-e886-4976-a74f-32f5d442ddd5" providerId="AD" clId="Web-{AFDFA863-54FB-370A-394D-9365F51A73D9}"/>
    <pc:docChg chg="modSld">
      <pc:chgData name="Spotts, Tyler D" userId="S::tspotts2@rockets.utoledo.edu::fe67611b-e886-4976-a74f-32f5d442ddd5" providerId="AD" clId="Web-{AFDFA863-54FB-370A-394D-9365F51A73D9}" dt="2025-10-09T14:34:37.435" v="0" actId="14100"/>
      <pc:docMkLst>
        <pc:docMk/>
      </pc:docMkLst>
      <pc:sldChg chg="modSp">
        <pc:chgData name="Spotts, Tyler D" userId="S::tspotts2@rockets.utoledo.edu::fe67611b-e886-4976-a74f-32f5d442ddd5" providerId="AD" clId="Web-{AFDFA863-54FB-370A-394D-9365F51A73D9}" dt="2025-10-09T14:34:37.435" v="0" actId="14100"/>
        <pc:sldMkLst>
          <pc:docMk/>
          <pc:sldMk cId="3306886505" sldId="344"/>
        </pc:sldMkLst>
        <pc:picChg chg="mod">
          <ac:chgData name="Spotts, Tyler D" userId="S::tspotts2@rockets.utoledo.edu::fe67611b-e886-4976-a74f-32f5d442ddd5" providerId="AD" clId="Web-{AFDFA863-54FB-370A-394D-9365F51A73D9}" dt="2025-10-09T14:34:37.435" v="0" actId="14100"/>
          <ac:picMkLst>
            <pc:docMk/>
            <pc:sldMk cId="3306886505" sldId="344"/>
            <ac:picMk id="3" creationId="{C3851611-8186-6056-E283-923E3B7F377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7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23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03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70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B3A2A-CA4C-92B0-9333-A8E3E045A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6B4ED-288E-5B5D-2668-F6328A540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D8D92-0105-5938-227D-30DBD7D57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08A34-886E-A058-9811-1272C8A9F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83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2413F-BF1B-3F78-F258-EAF50DA5D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C485A-9234-EECC-7035-8C02784BB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8CF05-6ADC-2E73-4311-C12A1DC11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2A4AC-AE5A-2602-A6C7-54630EDB6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0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1E219-FA35-B621-1763-D5641B91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FC2A3-A367-B621-E917-141A10C20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04AF53-FF3F-8311-1BBD-BEF345F34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71DC8-3B82-7315-CF89-1C02A1584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16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01A48-9778-DC64-C086-454713E5E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C0709-06DB-BE7D-2642-A1987C631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BB0B0C-9DBD-EF1B-B85E-40AB84794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4B582-0B83-BF46-CAB4-A6015A4DF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01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26CA3-18A0-0741-296D-37ECA388E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B54234-1F1E-3142-57F5-79B53F295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FB9956-7161-DFA5-CD05-2F37AB40D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FD3D7-A04B-F9DB-F909-165D8E025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8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267B-B270-965D-7278-3C976B152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919D2-8742-DD3B-3E79-66C1CBE45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808DDB-29F1-854C-2EE1-FC4539A29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9C773-09DC-B691-E65B-147E607BE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8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38357-F9C6-7ED4-59BA-2D0C72724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B4E95-D738-0D85-6749-B64468EBE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75AE15-48B8-5A68-9ADF-A478065E5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BEC9-BA14-B8BC-D358-AB7DCB442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61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01FC3-0CF7-7F55-6CF1-7CC26263C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C3F07-4D65-0CB0-E5EB-B37757102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E442AD-AA23-C43E-4652-0FAF75A74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E2176-5321-90C6-94EB-75D1C31EE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93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2E3BC-D632-9590-5059-B3CE64B04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DB7C94-DCB4-B040-0863-437E08186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94D68B-C9B1-7F17-CB79-352A4FD7F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EBC0C-663C-FDBD-3B81-9A02F10F8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51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1C5DF-8172-FA5E-ED80-D87AC20F9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E97F8C-4EFA-E9CC-A375-F2EECC056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974AD7-31B6-4B7A-35AC-0246ACF43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8C603-304A-C79F-699F-95C0B987B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11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22A8A-03F4-B797-A535-B4D75EF79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5AA9B5-69CA-6A7B-DAB5-F2E8BD0AC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94B286-825A-C686-11ED-9EB0092E1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D7050-8C1C-BD4C-9C06-1E6648FE8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0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2ED2D-144A-A88E-5BD3-CD5E48C31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325938-8256-29BF-B8CE-87E061574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3CB70-4A3E-7638-FE47-AABC9DB27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2C509-F64A-AC2C-7114-47103604F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24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8500E-D320-A6FF-3CB3-E6F856A00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B51EC1-0EB2-5D9B-5169-986199EF8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0FF84-EEBC-28FB-719A-2CC96FBA0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953B4-9D97-84B5-CA97-A479A53D3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56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32FBC-1650-AB82-3167-90E992D13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77749-C66E-7C40-07A7-D2A9157D4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DAE899-5DE4-EF86-C17E-21B3052E0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2875E-D196-097B-09A6-52B94FC57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52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3B1AA-3194-B1A4-182B-25A0A240C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AB1CF-FB4A-51C8-7371-7302D6D34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350BC0-0766-1131-26A5-BCC192857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F2B90-CC55-8CBF-5F80-4932FC7D0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75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37705-F71F-1C76-FAEF-1B08BEE31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FA8F3F-400B-BED2-C50C-3B1C29C0A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08D02-C6BF-C855-7BF5-432F8050B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C4812-CCB1-DB43-ACF9-21CBD8C91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1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CE402-B05C-8A59-00E8-D2E79AC7B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DDF0A-D8E6-5D5D-EBE0-C2A2F0ADF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0FCC07-5D16-DD50-A5F8-97448840F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7D72C-053E-4482-8377-A5BE2CE69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7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73938-DA1A-709A-DEC2-D86E63ABB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D7D51-73E8-C321-D058-232F3C190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3D752D-44CD-0D60-32B8-D08C5B07A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6995E-2B5B-BDE1-52B5-3334D068B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90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BE2B6-7FF1-4D90-0FDF-02B1201D1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A65018-A744-D129-1687-A469AD5DF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4FF3BE-BABB-70A1-E093-59A60B887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01E76-B209-7B74-9D99-DB2F6A509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833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01D9D-8164-1EBB-EDC7-5B9EEB1DF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4A9E-CE20-8A63-28AF-2303CB40D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8F3FB-B470-6F96-4FD0-18C5711A6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85D71-B52A-DA0A-9D25-E0652D86C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84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5E42-6F03-B6AB-0C8B-4E4BD91A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A9B90-0A4C-88B5-76A9-B841D60B1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329323-1D86-FB8B-1063-4D1F7DDA2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19361-95C5-0902-F016-FEFFC4DB3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70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382D1-CB76-9987-E3E3-E6E3C7C7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995F0B-779E-B224-9559-7CE074E1E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AD6581-2497-FA89-5895-9C616034F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22015-688F-A56E-6E3D-6258CDE07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60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F1173-2C21-FF23-4BF9-152F83A35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AB85A4-37CC-806A-ECF6-017E08927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E514A-1FCB-C36E-231E-1A560BCFA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A8DC7-6A69-EC95-375E-A6D211608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0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220C8-B425-0DEA-004C-09D84E1E3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F288C-2BC5-7F4D-9876-C3015ABAF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9DC05E-2EB0-5C4B-E6C6-E42FBD5A5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C85C5-DD1D-451E-BB41-688571022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6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22F66-1F9F-197E-76E6-0782F74C9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B13BDC-B8F4-D82A-CC9D-528CEB1EF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443BD0-5A64-5BBE-C90C-CB791EE6F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F630C-ECE3-8CE6-53D4-385C031D9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8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3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19" y="741363"/>
            <a:ext cx="5626579" cy="128621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E840D-FAED-31D9-AF31-112670D0FA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761684"/>
            <a:ext cx="5171440" cy="5662230"/>
          </a:xfrm>
          <a:custGeom>
            <a:avLst/>
            <a:gdLst>
              <a:gd name="connsiteX0" fmla="*/ 0 w 5171440"/>
              <a:gd name="connsiteY0" fmla="*/ 5056400 h 5662230"/>
              <a:gd name="connsiteX1" fmla="*/ 3685975 w 5171440"/>
              <a:gd name="connsiteY1" fmla="*/ 5056400 h 5662230"/>
              <a:gd name="connsiteX2" fmla="*/ 3685975 w 5171440"/>
              <a:gd name="connsiteY2" fmla="*/ 5662230 h 5662230"/>
              <a:gd name="connsiteX3" fmla="*/ 0 w 5171440"/>
              <a:gd name="connsiteY3" fmla="*/ 5662230 h 5662230"/>
              <a:gd name="connsiteX4" fmla="*/ 3789884 w 5171440"/>
              <a:gd name="connsiteY4" fmla="*/ 0 h 5662230"/>
              <a:gd name="connsiteX5" fmla="*/ 5171440 w 5171440"/>
              <a:gd name="connsiteY5" fmla="*/ 0 h 5662230"/>
              <a:gd name="connsiteX6" fmla="*/ 5171440 w 5171440"/>
              <a:gd name="connsiteY6" fmla="*/ 5662230 h 5662230"/>
              <a:gd name="connsiteX7" fmla="*/ 3789884 w 5171440"/>
              <a:gd name="connsiteY7" fmla="*/ 5662230 h 5662230"/>
              <a:gd name="connsiteX8" fmla="*/ 3789884 w 5171440"/>
              <a:gd name="connsiteY8" fmla="*/ 5056400 h 5662230"/>
              <a:gd name="connsiteX9" fmla="*/ 5168980 w 5171440"/>
              <a:gd name="connsiteY9" fmla="*/ 5056400 h 5662230"/>
              <a:gd name="connsiteX10" fmla="*/ 5168980 w 5171440"/>
              <a:gd name="connsiteY10" fmla="*/ 4956108 h 5662230"/>
              <a:gd name="connsiteX11" fmla="*/ 3789884 w 5171440"/>
              <a:gd name="connsiteY11" fmla="*/ 4956108 h 5662230"/>
              <a:gd name="connsiteX12" fmla="*/ 0 w 5171440"/>
              <a:gd name="connsiteY12" fmla="*/ 0 h 5662230"/>
              <a:gd name="connsiteX13" fmla="*/ 3685975 w 5171440"/>
              <a:gd name="connsiteY13" fmla="*/ 0 h 5662230"/>
              <a:gd name="connsiteX14" fmla="*/ 3685975 w 5171440"/>
              <a:gd name="connsiteY14" fmla="*/ 4956108 h 5662230"/>
              <a:gd name="connsiteX15" fmla="*/ 0 w 5171440"/>
              <a:gd name="connsiteY15" fmla="*/ 4956108 h 56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1440" h="5662230">
                <a:moveTo>
                  <a:pt x="0" y="5056400"/>
                </a:moveTo>
                <a:lnTo>
                  <a:pt x="3685975" y="5056400"/>
                </a:lnTo>
                <a:lnTo>
                  <a:pt x="3685975" y="5662230"/>
                </a:lnTo>
                <a:lnTo>
                  <a:pt x="0" y="5662230"/>
                </a:lnTo>
                <a:close/>
                <a:moveTo>
                  <a:pt x="3789884" y="0"/>
                </a:moveTo>
                <a:lnTo>
                  <a:pt x="5171440" y="0"/>
                </a:lnTo>
                <a:lnTo>
                  <a:pt x="5171440" y="5662230"/>
                </a:lnTo>
                <a:lnTo>
                  <a:pt x="3789884" y="5662230"/>
                </a:lnTo>
                <a:lnTo>
                  <a:pt x="3789884" y="5056400"/>
                </a:lnTo>
                <a:lnTo>
                  <a:pt x="5168980" y="5056400"/>
                </a:lnTo>
                <a:lnTo>
                  <a:pt x="5168980" y="4956108"/>
                </a:lnTo>
                <a:lnTo>
                  <a:pt x="3789884" y="4956108"/>
                </a:lnTo>
                <a:close/>
                <a:moveTo>
                  <a:pt x="0" y="0"/>
                </a:moveTo>
                <a:lnTo>
                  <a:pt x="3685975" y="0"/>
                </a:lnTo>
                <a:lnTo>
                  <a:pt x="3685975" y="4956108"/>
                </a:lnTo>
                <a:lnTo>
                  <a:pt x="0" y="49561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22983C-26B8-DE15-E309-D0E93B8C6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6160" y="2235200"/>
            <a:ext cx="5628639" cy="4188713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33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725444"/>
            <a:ext cx="11277600" cy="1044253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45360"/>
            <a:ext cx="3342640" cy="3992880"/>
          </a:xfrm>
        </p:spPr>
        <p:txBody>
          <a:bodyPr anchor="t"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236720" y="2236109"/>
            <a:ext cx="7498080" cy="4002131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90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9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6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3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7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57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2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2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CE28-3F84-5E46-B1CF-DCFA455F3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322D1-5B19-713E-084B-6BE058D6D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73D0C-F168-A1D3-8DAD-298B942F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6388A-F64C-B58F-6315-C4119D14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1E61C-9CA7-A5C7-8655-E720DDAD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5573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4DFB0-445B-7966-FD01-DC4EDFAC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E4720-2F2F-9CD1-1BFA-9629EB025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D9300-1986-FDA2-EEE2-0BED989A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17B99-515E-8C0B-CA70-F145FA1E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30BF2-7AED-E486-B910-BB06B51D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3949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91B8-0415-14A3-5AFA-4A17E9F0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77C63-18E5-291F-7248-6BBA38DD2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30390-A25B-BA48-C669-83B9AE88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931AF-42EE-A4CA-C458-44B05330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D6201-CF01-36D1-E5F3-CFB5793D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273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8606-E5A3-1630-F24E-126127CC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F2F-8547-1BBC-EA37-3B127673F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4526F-BC1C-50E0-BD49-87E7DE531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F190C-DA25-6259-15DE-B112EAE5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8E383-DB1C-D0B2-1848-9D097468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FF307-5E1D-0E62-87AC-88676FA2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7318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6F68-B259-3672-D635-0C4CA55A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A7C4C-4132-0242-D3A3-71D33D974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4498C-747C-7A60-9099-FE1BFB111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012DD-243E-7A8B-9FD0-9DEB4ED2B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5F6BF-1C9D-1CBB-D10E-A3F21D43D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5607E-965B-2D5D-1AD6-9DE573B7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7FAE41-AAEF-9FCB-73AD-743C1226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AF590-F2F6-89B9-9F64-6B05BC12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8378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BAE3-169B-2A7E-01A2-C22E4749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2C469-6D04-3E10-CEAE-137463FB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6E1BF-E948-2253-2BA1-2629C65A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F0C10-7D04-2ACD-5F79-BC1ABD56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6699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A8E2F8-78BC-E01D-F5A7-D4136933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DEF9C-7593-CBB6-8621-FBCEFF21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E8667-9928-341E-D6E6-22BDB8D2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00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31B5-3843-753D-1AC4-AEDD113B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42D2-C437-7C1B-55A7-908A473D8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D5B29-1091-2EC6-D09A-83804C103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3B3A2-0DDB-3E1A-5249-8906AB72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7269-35C1-AB35-2A32-F22EB403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F78E4-CFA4-0F4B-FA54-9EAAFAED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502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3972-1B1F-76E0-72A8-C8CF7695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8574F-43D5-6D5F-CD0C-0A66B6231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92DD0-8DF4-302E-78C1-5F41E205B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DCD8E-6C06-DE66-F246-1FCE9DE2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C839C-7CBE-34C9-B3D3-CB88E353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D44C7-DC2A-9C90-621A-6DCD1CCA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0786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FE815-8116-AE04-5BD1-710C0298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952E1-3028-A378-6C22-8E2E4FA97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32AA9-C01B-4B7F-00A8-E0E37399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B0DD0-7486-621D-D96A-254A16C4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07F90-5562-7B61-ABFF-3885B8CB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8890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8FDBA-C4E0-84BA-6F93-19CE1AD14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94790-F885-8EC0-025F-2FC0A0533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87C01-CCB7-689D-C33B-6DE7E875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40C4F-A902-B457-6A80-AA7100F4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74592-7D98-80F1-106E-E6190F8A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313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98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0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914" r:id="rId20"/>
    <p:sldLayoutId id="2147483915" r:id="rId21"/>
    <p:sldLayoutId id="2147483916" r:id="rId22"/>
    <p:sldLayoutId id="2147483948" r:id="rId23"/>
    <p:sldLayoutId id="2147483949" r:id="rId24"/>
    <p:sldLayoutId id="2147483950" r:id="rId25"/>
    <p:sldLayoutId id="2147483896" r:id="rId2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DCD6C7-F94D-65CE-1148-AACAC537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28397-E889-7095-193C-40D7603F2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8D4EE-E12C-B78F-676A-BAF2029E8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36F0E-CC0C-2ED8-189A-C62FCFB7B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E6827-9256-0AAF-992D-1BABC8F5B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AD233D-26FF-3470-AEC4-7B8793F15E13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694E31-2163-02D2-A416-70B1168A6471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F162BD-A22C-3779-5FBD-5E09AE2C21C7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D2399C-0A12-30AB-E996-22B85D7A7F9D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453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Worksheet2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Excel_Worksheet8.xlsx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Commit Taskforce august 2025 meeting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913" r="9913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45C18-D2C4-DFEC-4AF0-60EFC86E5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2" y="1327722"/>
            <a:ext cx="5325208" cy="4146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1D463-595B-7607-7A6B-602CD10DA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392" y="1327722"/>
            <a:ext cx="2415352" cy="1906132"/>
          </a:xfrm>
          <a:prstGeom prst="rect">
            <a:avLst/>
          </a:prstGeom>
          <a:ln>
            <a:solidFill>
              <a:srgbClr val="969FA7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C31176-E5B3-177D-9D99-6A6C68784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393" y="3429000"/>
            <a:ext cx="2415352" cy="2045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10DED-6320-91E7-3157-601EDE0A9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756" y="1327722"/>
            <a:ext cx="2415352" cy="190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16120E-ACB9-AAA0-0BBC-2630889B8633}"/>
              </a:ext>
            </a:extLst>
          </p:cNvPr>
          <p:cNvSpPr/>
          <p:nvPr/>
        </p:nvSpPr>
        <p:spPr>
          <a:xfrm>
            <a:off x="472273" y="703383"/>
            <a:ext cx="3627454" cy="5016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LUM: 42,403 PK</a:t>
            </a:r>
          </a:p>
          <a:p>
            <a:pPr algn="ctr"/>
            <a:r>
              <a:rPr lang="en-US" dirty="0"/>
              <a:t>Inventory: 4,733 PK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47,136 PK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2DDC2B-CC40-177E-DCD2-38CF46871C62}"/>
              </a:ext>
            </a:extLst>
          </p:cNvPr>
          <p:cNvSpPr/>
          <p:nvPr/>
        </p:nvSpPr>
        <p:spPr>
          <a:xfrm>
            <a:off x="4282272" y="703383"/>
            <a:ext cx="3627455" cy="5016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$.88/PK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$41,479.68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95322B-6344-76E3-6801-62D8F1E9FBC1}"/>
              </a:ext>
            </a:extLst>
          </p:cNvPr>
          <p:cNvSpPr/>
          <p:nvPr/>
        </p:nvSpPr>
        <p:spPr>
          <a:xfrm>
            <a:off x="8172659" y="2506528"/>
            <a:ext cx="3547068" cy="14102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MSC095305</a:t>
            </a:r>
          </a:p>
          <a:p>
            <a:pPr algn="ctr"/>
            <a:r>
              <a:rPr lang="en-US" dirty="0"/>
              <a:t>Pricing: $0.762/PK</a:t>
            </a:r>
          </a:p>
          <a:p>
            <a:pPr algn="ctr"/>
            <a:r>
              <a:rPr lang="en-US" dirty="0"/>
              <a:t>New Annual Spend: $35,917.63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7DBD8F-8649-EB3E-4E0F-1EE52E2B09BA}"/>
              </a:ext>
            </a:extLst>
          </p:cNvPr>
          <p:cNvSpPr/>
          <p:nvPr/>
        </p:nvSpPr>
        <p:spPr>
          <a:xfrm>
            <a:off x="8172659" y="703383"/>
            <a:ext cx="3547068" cy="14102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MSC095309</a:t>
            </a:r>
          </a:p>
          <a:p>
            <a:pPr algn="ctr"/>
            <a:r>
              <a:rPr lang="en-US" dirty="0"/>
              <a:t>Pricing: $0.61/PK</a:t>
            </a:r>
          </a:p>
          <a:p>
            <a:pPr algn="ctr"/>
            <a:r>
              <a:rPr lang="en-US" dirty="0"/>
              <a:t>New Annual Spend: $28,752.96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3F6267-6818-0C92-024D-F0654EC13E59}"/>
              </a:ext>
            </a:extLst>
          </p:cNvPr>
          <p:cNvSpPr/>
          <p:nvPr/>
        </p:nvSpPr>
        <p:spPr>
          <a:xfrm>
            <a:off x="8172659" y="4309672"/>
            <a:ext cx="3547068" cy="14102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MSC095103</a:t>
            </a:r>
          </a:p>
          <a:p>
            <a:pPr algn="ctr"/>
            <a:r>
              <a:rPr lang="en-US" dirty="0"/>
              <a:t>Pricing: $1.09/PK</a:t>
            </a:r>
          </a:p>
          <a:p>
            <a:pPr algn="ctr"/>
            <a:r>
              <a:rPr lang="en-US" dirty="0"/>
              <a:t>New Annual Spend: $51,378.24</a:t>
            </a:r>
          </a:p>
        </p:txBody>
      </p:sp>
    </p:spTree>
    <p:extLst>
      <p:ext uri="{BB962C8B-B14F-4D97-AF65-F5344CB8AC3E}">
        <p14:creationId xmlns:p14="http://schemas.microsoft.com/office/powerpoint/2010/main" val="41058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D5227-1059-FCE4-95E4-E9C46AC8E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3" y="858416"/>
            <a:ext cx="4730467" cy="4870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0DD162-5BD6-B0F5-325F-AB04B31C8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251" y="858416"/>
            <a:ext cx="4475428" cy="4870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D83C8-92C2-C541-E4BD-E9A4AEE15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017" y="613317"/>
            <a:ext cx="2462997" cy="245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0BE59-22AC-18B8-5B8D-95CFA1D43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514" y="611506"/>
            <a:ext cx="2456901" cy="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8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88B45D-5691-F914-7E2F-34EA4B5C5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463041"/>
            <a:ext cx="5029200" cy="40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B609C-D8FA-A9E9-40E6-DF4A836B4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" y="1463040"/>
            <a:ext cx="5232958" cy="401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8D9A89-D59B-A2E1-0C53-1AAC4D3598F6}"/>
              </a:ext>
            </a:extLst>
          </p:cNvPr>
          <p:cNvSpPr/>
          <p:nvPr/>
        </p:nvSpPr>
        <p:spPr>
          <a:xfrm>
            <a:off x="366596" y="75170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LUM: 5424 EA</a:t>
            </a:r>
          </a:p>
          <a:p>
            <a:pPr algn="ctr"/>
            <a:r>
              <a:rPr lang="en-US" dirty="0"/>
              <a:t>Inventory: 700 EA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6,124 EA</a:t>
            </a:r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6C8D96-7E48-B691-37DD-0C06B6DD9B6C}"/>
              </a:ext>
            </a:extLst>
          </p:cNvPr>
          <p:cNvSpPr/>
          <p:nvPr/>
        </p:nvSpPr>
        <p:spPr>
          <a:xfrm>
            <a:off x="4246266" y="75170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$0.78/EA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$4,776.72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5FB62-9BC5-3919-275D-95C0C72F2C38}"/>
              </a:ext>
            </a:extLst>
          </p:cNvPr>
          <p:cNvSpPr/>
          <p:nvPr/>
        </p:nvSpPr>
        <p:spPr>
          <a:xfrm>
            <a:off x="8197949" y="75170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Cardinal</a:t>
            </a:r>
          </a:p>
          <a:p>
            <a:pPr algn="ctr"/>
            <a:r>
              <a:rPr lang="en-US" dirty="0"/>
              <a:t>Pricing: $0.66/EA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$4,041.84</a:t>
            </a: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FA0B3F-B23D-610C-C75E-8FC20D8D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6" y="941254"/>
            <a:ext cx="5589344" cy="4590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34B51-5A3E-E103-F8EC-1CD1CF07E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110" y="941254"/>
            <a:ext cx="5160234" cy="45906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74806E-5AF4-2A51-597E-E5FD5FB5387A}"/>
              </a:ext>
            </a:extLst>
          </p:cNvPr>
          <p:cNvSpPr/>
          <p:nvPr/>
        </p:nvSpPr>
        <p:spPr>
          <a:xfrm>
            <a:off x="2080269" y="657921"/>
            <a:ext cx="2442117" cy="1561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2AB88-C5CD-5711-B0CF-1F6CEFA398D6}"/>
              </a:ext>
            </a:extLst>
          </p:cNvPr>
          <p:cNvSpPr/>
          <p:nvPr/>
        </p:nvSpPr>
        <p:spPr>
          <a:xfrm>
            <a:off x="7884168" y="646770"/>
            <a:ext cx="2442117" cy="167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Inventory</a:t>
            </a:r>
          </a:p>
        </p:txBody>
      </p:sp>
    </p:spTree>
    <p:extLst>
      <p:ext uri="{BB962C8B-B14F-4D97-AF65-F5344CB8AC3E}">
        <p14:creationId xmlns:p14="http://schemas.microsoft.com/office/powerpoint/2010/main" val="267690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228E3-16DF-1471-954B-262450D2B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59" y="1345151"/>
            <a:ext cx="5292151" cy="3721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090B16-7FCA-2FA8-1EC9-B0E01387B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690" y="1345151"/>
            <a:ext cx="5292151" cy="3721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4442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21CD89-EAAC-679A-B5EF-9394DA143A8E}"/>
              </a:ext>
            </a:extLst>
          </p:cNvPr>
          <p:cNvSpPr/>
          <p:nvPr/>
        </p:nvSpPr>
        <p:spPr>
          <a:xfrm>
            <a:off x="446983" y="751703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Inventory: 760 EA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760 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F8E57-B143-48C6-0D5B-27F082A98FC7}"/>
              </a:ext>
            </a:extLst>
          </p:cNvPr>
          <p:cNvSpPr/>
          <p:nvPr/>
        </p:nvSpPr>
        <p:spPr>
          <a:xfrm>
            <a:off x="4246266" y="75170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Cooper Surgical Pricing: $4.32/EA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$3,279.59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02CA5-CD9B-A73D-BFF7-1E1A0FEB5FC4}"/>
              </a:ext>
            </a:extLst>
          </p:cNvPr>
          <p:cNvSpPr/>
          <p:nvPr/>
        </p:nvSpPr>
        <p:spPr>
          <a:xfrm>
            <a:off x="8197949" y="75170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Cardinal</a:t>
            </a:r>
          </a:p>
          <a:p>
            <a:pPr algn="ctr"/>
            <a:r>
              <a:rPr lang="en-US" dirty="0"/>
              <a:t>Pricing: $0.39/EA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$296.40</a:t>
            </a:r>
          </a:p>
        </p:txBody>
      </p:sp>
    </p:spTree>
    <p:extLst>
      <p:ext uri="{BB962C8B-B14F-4D97-AF65-F5344CB8AC3E}">
        <p14:creationId xmlns:p14="http://schemas.microsoft.com/office/powerpoint/2010/main" val="348557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7601ED-40D9-A01D-8134-65C52DD33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67" y="951338"/>
            <a:ext cx="4098770" cy="33072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1E9F24-CF7A-5128-151A-504594E52B7E}"/>
              </a:ext>
            </a:extLst>
          </p:cNvPr>
          <p:cNvSpPr/>
          <p:nvPr/>
        </p:nvSpPr>
        <p:spPr>
          <a:xfrm>
            <a:off x="2497872" y="951338"/>
            <a:ext cx="2051824" cy="7805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Lum for this item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C3B7E-15ED-442D-7FA2-5456F149F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286" y="613637"/>
            <a:ext cx="2462997" cy="25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46BA42-B862-E225-62BE-2939FDE7E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102" y="613636"/>
            <a:ext cx="2456901" cy="2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64626-7E04-80C3-A7E6-3F45EE89F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D21015-F816-57BF-38A1-17D89BD60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5" y="942975"/>
            <a:ext cx="5568175" cy="3539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4F65E-5C09-CFE4-2BC9-D50A3765B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42975"/>
            <a:ext cx="5568175" cy="3539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150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21844-EDA2-3F52-3443-98A0DFC6B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E0A980A-C795-DD0A-BE61-661524CC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July Agenda recap	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A201B-00CC-4324-B928-3766C9E0C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DISP. STETHOSCOPES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TOURNIQUETS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HOT AND COLD PACK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D73CF9E6-89ED-11C0-1622-9CCD85D2A4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36554-7468-7C1A-DD82-67DBE27A8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1CA277-66B5-2661-3DBD-070881408027}"/>
              </a:ext>
            </a:extLst>
          </p:cNvPr>
          <p:cNvSpPr/>
          <p:nvPr/>
        </p:nvSpPr>
        <p:spPr>
          <a:xfrm>
            <a:off x="446983" y="751703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Lum: 17,187 EA</a:t>
            </a:r>
          </a:p>
          <a:p>
            <a:pPr algn="ctr"/>
            <a:r>
              <a:rPr lang="en-US" dirty="0"/>
              <a:t>Inventory: 3,820 EA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21,007 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5A1CB-7AB8-A77D-2F87-D2EA5D9E8459}"/>
              </a:ext>
            </a:extLst>
          </p:cNvPr>
          <p:cNvSpPr/>
          <p:nvPr/>
        </p:nvSpPr>
        <p:spPr>
          <a:xfrm>
            <a:off x="4246266" y="75170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Medegen</a:t>
            </a:r>
            <a:r>
              <a:rPr lang="en-US" dirty="0"/>
              <a:t> Pricing: $0.51/EA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$10,713.57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3BA83-9703-1D03-1FEF-033F5A25AA02}"/>
              </a:ext>
            </a:extLst>
          </p:cNvPr>
          <p:cNvSpPr/>
          <p:nvPr/>
        </p:nvSpPr>
        <p:spPr>
          <a:xfrm>
            <a:off x="8197949" y="75170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$0.42/EA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$8,822.94</a:t>
            </a:r>
          </a:p>
        </p:txBody>
      </p:sp>
    </p:spTree>
    <p:extLst>
      <p:ext uri="{BB962C8B-B14F-4D97-AF65-F5344CB8AC3E}">
        <p14:creationId xmlns:p14="http://schemas.microsoft.com/office/powerpoint/2010/main" val="2094864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C889A-1A01-D773-B5D3-20F339614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A38D82-9487-9F2F-EB22-CAF4D4F44D9C}"/>
              </a:ext>
            </a:extLst>
          </p:cNvPr>
          <p:cNvSpPr/>
          <p:nvPr/>
        </p:nvSpPr>
        <p:spPr>
          <a:xfrm>
            <a:off x="2080269" y="657921"/>
            <a:ext cx="2442117" cy="15611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321EF-01EE-BD8D-2679-9202541551D1}"/>
              </a:ext>
            </a:extLst>
          </p:cNvPr>
          <p:cNvSpPr/>
          <p:nvPr/>
        </p:nvSpPr>
        <p:spPr>
          <a:xfrm>
            <a:off x="7884168" y="646770"/>
            <a:ext cx="2442117" cy="167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7A83F-87CB-8389-04B8-360C0FC88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02" y="847491"/>
            <a:ext cx="3898397" cy="584323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F0DBBA-4448-C89E-D9FF-77E666657B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9428" y="847491"/>
          <a:ext cx="3898398" cy="584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876697" imgH="4772164" progId="Excel.Sheet.12">
                  <p:embed/>
                </p:oleObj>
              </mc:Choice>
              <mc:Fallback>
                <p:oleObj name="Worksheet" r:id="rId4" imgW="3876697" imgH="4772164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F0DBBA-4448-C89E-D9FF-77E666657B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9428" y="847491"/>
                        <a:ext cx="3898398" cy="5843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809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7EC9E-1057-008F-FC80-FA7A0E405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30CA0-ADAE-238F-DB55-BDEB0D2C7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70027"/>
            <a:ext cx="5048250" cy="32336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BC7483-960D-F4E1-C572-3A294F13C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10" y="870027"/>
            <a:ext cx="5010150" cy="32336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7356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F6624-0A9C-CA87-B28A-BED5BFEF6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1DDD86-2406-33B2-3922-2781F306AE38}"/>
              </a:ext>
            </a:extLst>
          </p:cNvPr>
          <p:cNvSpPr/>
          <p:nvPr/>
        </p:nvSpPr>
        <p:spPr>
          <a:xfrm>
            <a:off x="446983" y="751703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Lum: 4,837 EA</a:t>
            </a:r>
          </a:p>
          <a:p>
            <a:pPr algn="ctr"/>
            <a:r>
              <a:rPr lang="en-US" dirty="0"/>
              <a:t>Inventory:1,975 EA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6,812 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298D4-2077-042B-6C5E-8B3463A9F45C}"/>
              </a:ext>
            </a:extLst>
          </p:cNvPr>
          <p:cNvSpPr/>
          <p:nvPr/>
        </p:nvSpPr>
        <p:spPr>
          <a:xfrm>
            <a:off x="4246266" y="75170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Medegen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Pricing: $0.74/EA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$5,040.88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CB56C-A89F-9952-6B9B-C54B73B61655}"/>
              </a:ext>
            </a:extLst>
          </p:cNvPr>
          <p:cNvSpPr/>
          <p:nvPr/>
        </p:nvSpPr>
        <p:spPr>
          <a:xfrm>
            <a:off x="8197949" y="75170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$0.82/EA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$5,585.84</a:t>
            </a:r>
          </a:p>
        </p:txBody>
      </p:sp>
    </p:spTree>
    <p:extLst>
      <p:ext uri="{BB962C8B-B14F-4D97-AF65-F5344CB8AC3E}">
        <p14:creationId xmlns:p14="http://schemas.microsoft.com/office/powerpoint/2010/main" val="753474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40C80-6761-3361-3C69-DE6F5A352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FD0ABA-F62E-13F8-FB95-0958164B96C4}"/>
              </a:ext>
            </a:extLst>
          </p:cNvPr>
          <p:cNvSpPr/>
          <p:nvPr/>
        </p:nvSpPr>
        <p:spPr>
          <a:xfrm>
            <a:off x="2080269" y="657920"/>
            <a:ext cx="2442117" cy="167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B66E-18B3-DDE7-59E8-7FAF7A061150}"/>
              </a:ext>
            </a:extLst>
          </p:cNvPr>
          <p:cNvSpPr/>
          <p:nvPr/>
        </p:nvSpPr>
        <p:spPr>
          <a:xfrm>
            <a:off x="7884168" y="646770"/>
            <a:ext cx="2442117" cy="167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Inventory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67B2A6-B091-0373-C63E-FF2E80A12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188264"/>
              </p:ext>
            </p:extLst>
          </p:nvPr>
        </p:nvGraphicFramePr>
        <p:xfrm>
          <a:off x="1362989" y="978208"/>
          <a:ext cx="3876675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876697" imgH="3248111" progId="Excel.Sheet.12">
                  <p:embed/>
                </p:oleObj>
              </mc:Choice>
              <mc:Fallback>
                <p:oleObj name="Worksheet" r:id="rId3" imgW="3876697" imgH="3248111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867B2A6-B091-0373-C63E-FF2E80A12F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2989" y="978208"/>
                        <a:ext cx="3876675" cy="324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63FBFA2-5BF8-8D2E-5A18-A9634258D8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1457" y="978208"/>
          <a:ext cx="3607537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200400" imgH="2867098" progId="Excel.Sheet.12">
                  <p:embed/>
                </p:oleObj>
              </mc:Choice>
              <mc:Fallback>
                <p:oleObj name="Worksheet" r:id="rId5" imgW="3200400" imgH="2867098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63FBFA2-5BF8-8D2E-5A18-A9634258D8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1457" y="978208"/>
                        <a:ext cx="3607537" cy="324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797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A4277-427F-9090-1C12-DCC0A057F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E72D88-46AF-8076-F018-90EF4CEDC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108" y="981075"/>
            <a:ext cx="5319438" cy="2944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B4A47-AECC-05F6-D8C3-2CD56EAB6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81" y="981074"/>
            <a:ext cx="5229618" cy="29441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6848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2166A-A1BD-5A15-D772-E90E8D416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18CD66-E743-7193-B286-8B6D3B692E87}"/>
              </a:ext>
            </a:extLst>
          </p:cNvPr>
          <p:cNvSpPr/>
          <p:nvPr/>
        </p:nvSpPr>
        <p:spPr>
          <a:xfrm>
            <a:off x="446983" y="751703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Lum: 1,724 EA</a:t>
            </a:r>
          </a:p>
          <a:p>
            <a:pPr algn="ctr"/>
            <a:r>
              <a:rPr lang="en-US" dirty="0"/>
              <a:t>Inventory: 172 EA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1,896 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340B1-ECA4-C235-FD88-D142AE1504D7}"/>
              </a:ext>
            </a:extLst>
          </p:cNvPr>
          <p:cNvSpPr/>
          <p:nvPr/>
        </p:nvSpPr>
        <p:spPr>
          <a:xfrm>
            <a:off x="4246266" y="75170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Medegen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Pricing: $0.66/EA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$1,251.36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48987-A553-7522-E112-D9929B98B99A}"/>
              </a:ext>
            </a:extLst>
          </p:cNvPr>
          <p:cNvSpPr/>
          <p:nvPr/>
        </p:nvSpPr>
        <p:spPr>
          <a:xfrm>
            <a:off x="8197949" y="75170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$0.73/EA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$1,384.08</a:t>
            </a:r>
          </a:p>
        </p:txBody>
      </p:sp>
    </p:spTree>
    <p:extLst>
      <p:ext uri="{BB962C8B-B14F-4D97-AF65-F5344CB8AC3E}">
        <p14:creationId xmlns:p14="http://schemas.microsoft.com/office/powerpoint/2010/main" val="1195356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EE1D6-F17A-7D6C-67C8-074F6DBA9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2F7F59-337C-DC1C-DD61-1C15A7197DD6}"/>
              </a:ext>
            </a:extLst>
          </p:cNvPr>
          <p:cNvSpPr/>
          <p:nvPr/>
        </p:nvSpPr>
        <p:spPr>
          <a:xfrm>
            <a:off x="2080269" y="657921"/>
            <a:ext cx="2442117" cy="15611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20B4B-901F-6F6C-BB80-DAF77978C569}"/>
              </a:ext>
            </a:extLst>
          </p:cNvPr>
          <p:cNvSpPr/>
          <p:nvPr/>
        </p:nvSpPr>
        <p:spPr>
          <a:xfrm>
            <a:off x="7884168" y="646770"/>
            <a:ext cx="2442117" cy="167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Inventory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D68FF9-2AD0-66FD-1DC8-3B4DD944D6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8838" y="920596"/>
          <a:ext cx="3577777" cy="4550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52708" imgH="4010138" progId="Excel.Sheet.12">
                  <p:embed/>
                </p:oleObj>
              </mc:Choice>
              <mc:Fallback>
                <p:oleObj name="Worksheet" r:id="rId3" imgW="3152708" imgH="4010138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FD68FF9-2AD0-66FD-1DC8-3B4DD944D6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8838" y="920596"/>
                        <a:ext cx="3577777" cy="4550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DB2F2D5-AF61-B538-BECE-54A2AB0052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8471" y="920596"/>
          <a:ext cx="3577777" cy="4550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876697" imgH="3248111" progId="Excel.Sheet.12">
                  <p:embed/>
                </p:oleObj>
              </mc:Choice>
              <mc:Fallback>
                <p:oleObj name="Worksheet" r:id="rId5" imgW="3876697" imgH="3248111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DB2F2D5-AF61-B538-BECE-54A2AB005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8471" y="920596"/>
                        <a:ext cx="3577777" cy="4550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588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7DA9F-9969-9E26-CB1E-8C774941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6EA635-5AE2-DD39-857D-A6C35D88A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02" y="841220"/>
            <a:ext cx="4524375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18E98-65BE-820C-D632-B6C1598FE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837" y="841220"/>
            <a:ext cx="4524375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4545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FF693-FF22-0904-C200-5EC8FFBFF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01E706-A5B2-EDEE-9C5D-6743C3925328}"/>
              </a:ext>
            </a:extLst>
          </p:cNvPr>
          <p:cNvSpPr/>
          <p:nvPr/>
        </p:nvSpPr>
        <p:spPr>
          <a:xfrm>
            <a:off x="446983" y="751703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Lum: 5,689 EA</a:t>
            </a:r>
          </a:p>
          <a:p>
            <a:pPr algn="ctr"/>
            <a:r>
              <a:rPr lang="en-US" dirty="0"/>
              <a:t>Inventory: 2,574 EA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8,263 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49FC27-85A4-711B-2B1D-35B25D8A423F}"/>
              </a:ext>
            </a:extLst>
          </p:cNvPr>
          <p:cNvSpPr/>
          <p:nvPr/>
        </p:nvSpPr>
        <p:spPr>
          <a:xfrm>
            <a:off x="4246266" y="75170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Medegen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Pricing: $0.22/EA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$1,817.86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30699F-C183-E76B-E509-BB30CFFAA294}"/>
              </a:ext>
            </a:extLst>
          </p:cNvPr>
          <p:cNvSpPr/>
          <p:nvPr/>
        </p:nvSpPr>
        <p:spPr>
          <a:xfrm>
            <a:off x="8197949" y="75170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$0.25/EA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$2,065.75</a:t>
            </a:r>
          </a:p>
        </p:txBody>
      </p:sp>
    </p:spTree>
    <p:extLst>
      <p:ext uri="{BB962C8B-B14F-4D97-AF65-F5344CB8AC3E}">
        <p14:creationId xmlns:p14="http://schemas.microsoft.com/office/powerpoint/2010/main" val="13752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4826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	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512" y="1476359"/>
            <a:ext cx="3478342" cy="469332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EVAC CONTAINERS (1)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MEDICAL SKIN PREP PADS (1)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PATIENT CLEANSING (1)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HOT AND COLD PACK (2)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PATIENT PLASTICS (11)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4157042" y="601200"/>
            <a:ext cx="7588424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25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497CD-423C-157D-8D11-388E72DD7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D3485B-03B0-FF10-2E22-217997085377}"/>
              </a:ext>
            </a:extLst>
          </p:cNvPr>
          <p:cNvSpPr/>
          <p:nvPr/>
        </p:nvSpPr>
        <p:spPr>
          <a:xfrm>
            <a:off x="2080269" y="657921"/>
            <a:ext cx="2442117" cy="15611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E4523-607D-EE2E-92DB-45B3BF66003F}"/>
              </a:ext>
            </a:extLst>
          </p:cNvPr>
          <p:cNvSpPr/>
          <p:nvPr/>
        </p:nvSpPr>
        <p:spPr>
          <a:xfrm>
            <a:off x="7884168" y="646770"/>
            <a:ext cx="2442117" cy="167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Inventory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089157F-6AFD-EC7B-3825-0E7BD68D8F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2989" y="922454"/>
          <a:ext cx="3876675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876697" imgH="3248111" progId="Excel.Sheet.12">
                  <p:embed/>
                </p:oleObj>
              </mc:Choice>
              <mc:Fallback>
                <p:oleObj name="Worksheet" r:id="rId3" imgW="3876697" imgH="3248111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089157F-6AFD-EC7B-3825-0E7BD68D8F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2989" y="922454"/>
                        <a:ext cx="3876675" cy="324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A95752A-2899-5E92-2170-02DF955687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05026" y="922454"/>
          <a:ext cx="3200400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200400" imgH="4391151" progId="Excel.Sheet.12">
                  <p:embed/>
                </p:oleObj>
              </mc:Choice>
              <mc:Fallback>
                <p:oleObj name="Worksheet" r:id="rId5" imgW="3200400" imgH="4391151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A95752A-2899-5E92-2170-02DF955687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05026" y="922454"/>
                        <a:ext cx="3200400" cy="439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043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01936-F275-856B-1F59-F65823132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A430F1-4701-B717-B435-2E6229A0E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300" y="968557"/>
            <a:ext cx="4933950" cy="35623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5AB7F-DD83-4354-C252-3B0B82F5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50" y="968557"/>
            <a:ext cx="4933950" cy="356234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78898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9FCB2-F72C-E7E4-02EE-2FB043D79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775290-897B-3855-A1E3-D9170D664D09}"/>
              </a:ext>
            </a:extLst>
          </p:cNvPr>
          <p:cNvSpPr/>
          <p:nvPr/>
        </p:nvSpPr>
        <p:spPr>
          <a:xfrm>
            <a:off x="446983" y="75170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Lum: 10,002 EA</a:t>
            </a:r>
          </a:p>
          <a:p>
            <a:pPr algn="ctr"/>
            <a:r>
              <a:rPr lang="en-US" dirty="0"/>
              <a:t>Inventory: 2,583 EA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12,585 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68D06-796E-5FF7-208E-3315698384F9}"/>
              </a:ext>
            </a:extLst>
          </p:cNvPr>
          <p:cNvSpPr/>
          <p:nvPr/>
        </p:nvSpPr>
        <p:spPr>
          <a:xfrm>
            <a:off x="4286459" y="75170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Medegen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Pricing: $0.35/EA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$4,404.75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75AFA4-E06D-7616-52AA-1427DA7F3522}"/>
              </a:ext>
            </a:extLst>
          </p:cNvPr>
          <p:cNvSpPr/>
          <p:nvPr/>
        </p:nvSpPr>
        <p:spPr>
          <a:xfrm>
            <a:off x="8197949" y="75170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$0.37/EA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$4,656.45</a:t>
            </a:r>
          </a:p>
        </p:txBody>
      </p:sp>
    </p:spTree>
    <p:extLst>
      <p:ext uri="{BB962C8B-B14F-4D97-AF65-F5344CB8AC3E}">
        <p14:creationId xmlns:p14="http://schemas.microsoft.com/office/powerpoint/2010/main" val="1341475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56F81-F0D2-F5DD-FEB6-C2EE931B6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4BD4D1-D331-56DA-91DA-90C3F473CC16}"/>
              </a:ext>
            </a:extLst>
          </p:cNvPr>
          <p:cNvSpPr/>
          <p:nvPr/>
        </p:nvSpPr>
        <p:spPr>
          <a:xfrm>
            <a:off x="2080269" y="657921"/>
            <a:ext cx="2442117" cy="15611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547FA-6E2A-756E-B4C7-47227FD45234}"/>
              </a:ext>
            </a:extLst>
          </p:cNvPr>
          <p:cNvSpPr/>
          <p:nvPr/>
        </p:nvSpPr>
        <p:spPr>
          <a:xfrm>
            <a:off x="7884168" y="646770"/>
            <a:ext cx="2442117" cy="167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88F03-ACBC-28B0-8E66-B2423DE20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27" y="942974"/>
            <a:ext cx="4407920" cy="5639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D38683-2759-C71E-05EA-22E58F8D8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321" y="942974"/>
            <a:ext cx="3245452" cy="56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31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B5CE0-77A5-48AA-297B-DC77B8E68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6A3B9E-210A-B010-F33B-2E940BE04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05" y="1048158"/>
            <a:ext cx="5308418" cy="3288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C2E486-70AB-B4FB-E638-90E45A18A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048158"/>
            <a:ext cx="5539195" cy="328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49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E78B5-6154-02F5-9B8A-F50221B03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13D20E-9D41-3B09-3663-B46F8D5A3D71}"/>
              </a:ext>
            </a:extLst>
          </p:cNvPr>
          <p:cNvSpPr/>
          <p:nvPr/>
        </p:nvSpPr>
        <p:spPr>
          <a:xfrm>
            <a:off x="446983" y="75170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Lum: 2767 EA</a:t>
            </a:r>
          </a:p>
          <a:p>
            <a:pPr algn="ctr"/>
            <a:r>
              <a:rPr lang="en-US" dirty="0"/>
              <a:t>Inventory: 763 EA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3,530 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8FF2F7-3407-A64E-376B-2FBA24B6CBBF}"/>
              </a:ext>
            </a:extLst>
          </p:cNvPr>
          <p:cNvSpPr/>
          <p:nvPr/>
        </p:nvSpPr>
        <p:spPr>
          <a:xfrm>
            <a:off x="4286459" y="75170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Medegen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Pricing: $1.32/EA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$4,659.60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952E7-FEDA-2AC1-679D-91D3890C1912}"/>
              </a:ext>
            </a:extLst>
          </p:cNvPr>
          <p:cNvSpPr/>
          <p:nvPr/>
        </p:nvSpPr>
        <p:spPr>
          <a:xfrm>
            <a:off x="8197948" y="75170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$2.71/EA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$9,566.30</a:t>
            </a:r>
          </a:p>
        </p:txBody>
      </p:sp>
    </p:spTree>
    <p:extLst>
      <p:ext uri="{BB962C8B-B14F-4D97-AF65-F5344CB8AC3E}">
        <p14:creationId xmlns:p14="http://schemas.microsoft.com/office/powerpoint/2010/main" val="508510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10D54-0603-F9E8-7895-4836B8A1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73D772-C96B-D0DA-788D-80499E11E28B}"/>
              </a:ext>
            </a:extLst>
          </p:cNvPr>
          <p:cNvSpPr/>
          <p:nvPr/>
        </p:nvSpPr>
        <p:spPr>
          <a:xfrm>
            <a:off x="1907340" y="659671"/>
            <a:ext cx="2442117" cy="15611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A7DCC-8272-256D-22EF-86D142895BCE}"/>
              </a:ext>
            </a:extLst>
          </p:cNvPr>
          <p:cNvSpPr/>
          <p:nvPr/>
        </p:nvSpPr>
        <p:spPr>
          <a:xfrm>
            <a:off x="7842542" y="679904"/>
            <a:ext cx="2442117" cy="167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7795D0-8E39-BE98-F84B-9057A879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01" y="921535"/>
            <a:ext cx="5421396" cy="5014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DC23B3-8347-A624-071F-B2EDD15D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904" y="921535"/>
            <a:ext cx="5421395" cy="50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87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41972-AEC4-9B96-D290-00E8E1CF5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51611-8186-6056-E283-923E3B7F3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15" y="681445"/>
            <a:ext cx="5326209" cy="3603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49FAA9-A14C-E4A2-15F5-9C7EB52E5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176" y="914400"/>
            <a:ext cx="5338909" cy="33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86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74A69-F542-5B03-89C1-67F0389A5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538E3E-41B8-149D-3278-A1E608D8B577}"/>
              </a:ext>
            </a:extLst>
          </p:cNvPr>
          <p:cNvSpPr/>
          <p:nvPr/>
        </p:nvSpPr>
        <p:spPr>
          <a:xfrm>
            <a:off x="446983" y="75170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Lum: 0 EA</a:t>
            </a:r>
          </a:p>
          <a:p>
            <a:pPr algn="ctr"/>
            <a:r>
              <a:rPr lang="en-US" dirty="0"/>
              <a:t>Inventory: 41 EA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41 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DA3791-F497-DB32-3DB6-B55E3736D5E4}"/>
              </a:ext>
            </a:extLst>
          </p:cNvPr>
          <p:cNvSpPr/>
          <p:nvPr/>
        </p:nvSpPr>
        <p:spPr>
          <a:xfrm>
            <a:off x="4286459" y="75170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Medegen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Pricing: $2.12/EA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$86.92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840A-6460-E707-8462-6070F4A81A57}"/>
              </a:ext>
            </a:extLst>
          </p:cNvPr>
          <p:cNvSpPr/>
          <p:nvPr/>
        </p:nvSpPr>
        <p:spPr>
          <a:xfrm>
            <a:off x="8197948" y="75170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$2.35/EA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$96.35</a:t>
            </a:r>
          </a:p>
        </p:txBody>
      </p:sp>
    </p:spTree>
    <p:extLst>
      <p:ext uri="{BB962C8B-B14F-4D97-AF65-F5344CB8AC3E}">
        <p14:creationId xmlns:p14="http://schemas.microsoft.com/office/powerpoint/2010/main" val="2384696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DCF1E-51A2-0AE4-BCE5-B33A9003A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B6F401-97AD-BBBF-F686-F2AEBFFFAA8A}"/>
              </a:ext>
            </a:extLst>
          </p:cNvPr>
          <p:cNvSpPr/>
          <p:nvPr/>
        </p:nvSpPr>
        <p:spPr>
          <a:xfrm>
            <a:off x="1907340" y="659671"/>
            <a:ext cx="2442117" cy="15611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30766-8088-7139-5A42-856A6ED1AFBA}"/>
              </a:ext>
            </a:extLst>
          </p:cNvPr>
          <p:cNvSpPr/>
          <p:nvPr/>
        </p:nvSpPr>
        <p:spPr>
          <a:xfrm>
            <a:off x="7842542" y="679904"/>
            <a:ext cx="2442117" cy="167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840AE-B4E3-00BD-E1A5-764FFC27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358" y="1201747"/>
            <a:ext cx="4232484" cy="2882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EBADC-01DB-9B02-CDF8-210081BE3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988" y="1201747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9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3C829-B64F-9A8E-E0FB-F8FE4EA9F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466" y="848072"/>
            <a:ext cx="4174275" cy="2776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CFD136-4BFF-6ECC-177D-349F49FE6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91" y="848072"/>
            <a:ext cx="5029200" cy="4125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1270A6-11CB-1611-9072-266E03D62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466" y="3768530"/>
            <a:ext cx="4174275" cy="27760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8007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04E1C-29E9-9721-EFCC-8C01C2280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67A1DA-1B17-F3FD-0DCD-4CDE56249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16" y="1047749"/>
            <a:ext cx="4981575" cy="2917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2B4D3-B82C-E87C-B8FE-A15109C38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035" y="1047749"/>
            <a:ext cx="4981575" cy="291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0C2EF-CA52-466D-7483-46F28C6D3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AFC0C3-BF5E-96E4-B24C-045349F38B0F}"/>
              </a:ext>
            </a:extLst>
          </p:cNvPr>
          <p:cNvSpPr/>
          <p:nvPr/>
        </p:nvSpPr>
        <p:spPr>
          <a:xfrm>
            <a:off x="446983" y="75170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Lum: 5138 EA</a:t>
            </a:r>
          </a:p>
          <a:p>
            <a:pPr algn="ctr"/>
            <a:r>
              <a:rPr lang="en-US" dirty="0"/>
              <a:t>Inventory: 660 EA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5798 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EB4F8-3246-95B0-5A57-092F57C5D4B4}"/>
              </a:ext>
            </a:extLst>
          </p:cNvPr>
          <p:cNvSpPr/>
          <p:nvPr/>
        </p:nvSpPr>
        <p:spPr>
          <a:xfrm>
            <a:off x="4286459" y="75170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Medegen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Pricing: $0.07/EA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$405.86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B1B710-CCF7-8BA0-CA23-AF282C897A2B}"/>
              </a:ext>
            </a:extLst>
          </p:cNvPr>
          <p:cNvSpPr/>
          <p:nvPr/>
        </p:nvSpPr>
        <p:spPr>
          <a:xfrm>
            <a:off x="8197948" y="75170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$0.07/EA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$405.86</a:t>
            </a:r>
          </a:p>
        </p:txBody>
      </p:sp>
    </p:spTree>
    <p:extLst>
      <p:ext uri="{BB962C8B-B14F-4D97-AF65-F5344CB8AC3E}">
        <p14:creationId xmlns:p14="http://schemas.microsoft.com/office/powerpoint/2010/main" val="2453392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42026-656D-913A-0572-F6628DCA8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136E42-1E8B-1706-04A0-8421A9D02A13}"/>
              </a:ext>
            </a:extLst>
          </p:cNvPr>
          <p:cNvSpPr/>
          <p:nvPr/>
        </p:nvSpPr>
        <p:spPr>
          <a:xfrm>
            <a:off x="1907340" y="659671"/>
            <a:ext cx="2442117" cy="15611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9C983-ECAD-A4F5-1C0F-A330527ED2CB}"/>
              </a:ext>
            </a:extLst>
          </p:cNvPr>
          <p:cNvSpPr/>
          <p:nvPr/>
        </p:nvSpPr>
        <p:spPr>
          <a:xfrm>
            <a:off x="7842542" y="679904"/>
            <a:ext cx="2442117" cy="167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AB6F3-A4C0-328F-CF81-5259D6BB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298" y="1004266"/>
            <a:ext cx="3886200" cy="4591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94DF5F-C2C4-219A-EA9F-E28EE4026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637" y="1004266"/>
            <a:ext cx="32099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70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0AE20-E1A0-EFF6-9967-C58AA682D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909E3-1D9E-0F72-46C2-A5799DA09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02" y="855311"/>
            <a:ext cx="4999073" cy="296131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932A24-FEB4-C981-3530-C9B10E256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426" y="855312"/>
            <a:ext cx="4919870" cy="296131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04900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EE443-06C9-4606-DCCB-AF91B48C5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A6E0ED-FCA3-DD63-EFD6-A8E382B12F13}"/>
              </a:ext>
            </a:extLst>
          </p:cNvPr>
          <p:cNvSpPr/>
          <p:nvPr/>
        </p:nvSpPr>
        <p:spPr>
          <a:xfrm>
            <a:off x="446983" y="75170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Lum: 743 TB</a:t>
            </a:r>
          </a:p>
          <a:p>
            <a:pPr algn="ctr"/>
            <a:r>
              <a:rPr lang="en-US" dirty="0"/>
              <a:t>Inventory: 187 TB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930 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75554-CC8E-B933-8F1F-A5F080448D9F}"/>
              </a:ext>
            </a:extLst>
          </p:cNvPr>
          <p:cNvSpPr/>
          <p:nvPr/>
        </p:nvSpPr>
        <p:spPr>
          <a:xfrm>
            <a:off x="4286459" y="75170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Medegen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Pricing: $0.72/TB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$669.60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566550-3001-5B3E-72DA-C4E339AB0ED1}"/>
              </a:ext>
            </a:extLst>
          </p:cNvPr>
          <p:cNvSpPr/>
          <p:nvPr/>
        </p:nvSpPr>
        <p:spPr>
          <a:xfrm>
            <a:off x="8197948" y="75170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$0.78/TB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$725.4</a:t>
            </a:r>
          </a:p>
        </p:txBody>
      </p:sp>
    </p:spTree>
    <p:extLst>
      <p:ext uri="{BB962C8B-B14F-4D97-AF65-F5344CB8AC3E}">
        <p14:creationId xmlns:p14="http://schemas.microsoft.com/office/powerpoint/2010/main" val="1728163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98A53-9F35-D5CC-0B1D-C3C04F74F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D69E2E-DD87-0128-B507-B1AC1D09238E}"/>
              </a:ext>
            </a:extLst>
          </p:cNvPr>
          <p:cNvSpPr/>
          <p:nvPr/>
        </p:nvSpPr>
        <p:spPr>
          <a:xfrm>
            <a:off x="1907340" y="659671"/>
            <a:ext cx="2442117" cy="15611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DAB02A-77BA-2118-DC64-6FC1408086D3}"/>
              </a:ext>
            </a:extLst>
          </p:cNvPr>
          <p:cNvSpPr/>
          <p:nvPr/>
        </p:nvSpPr>
        <p:spPr>
          <a:xfrm>
            <a:off x="7842542" y="679904"/>
            <a:ext cx="2442117" cy="167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EB74A-CCC1-CE9D-A208-F9A4E97C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298" y="1094547"/>
            <a:ext cx="3886200" cy="3257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7BDA2-80AF-313A-B818-FA83B6539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567" y="1094548"/>
            <a:ext cx="354806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47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9711E-A616-E342-315A-35A5BEF10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0C3605-E371-DC28-6718-CEFA4CE8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86" y="835517"/>
            <a:ext cx="5446690" cy="35052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8A0DE-043F-05BE-B9AF-15C9322D7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324" y="835517"/>
            <a:ext cx="5446690" cy="35052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25348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AA46C-1C65-1142-EF20-40DC325BD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E2D02E-A7FD-981E-AAFD-F3CD95BA4A45}"/>
              </a:ext>
            </a:extLst>
          </p:cNvPr>
          <p:cNvSpPr/>
          <p:nvPr/>
        </p:nvSpPr>
        <p:spPr>
          <a:xfrm>
            <a:off x="446984" y="751700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Lum: 222 EA</a:t>
            </a:r>
          </a:p>
          <a:p>
            <a:pPr algn="ctr"/>
            <a:r>
              <a:rPr lang="en-US" dirty="0"/>
              <a:t>Inventory: 0 EA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222 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BFDA68-263F-0BC3-6CEB-05F58C0F18F6}"/>
              </a:ext>
            </a:extLst>
          </p:cNvPr>
          <p:cNvSpPr/>
          <p:nvPr/>
        </p:nvSpPr>
        <p:spPr>
          <a:xfrm>
            <a:off x="4246266" y="75170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HCS </a:t>
            </a:r>
          </a:p>
          <a:p>
            <a:pPr algn="ctr"/>
            <a:r>
              <a:rPr lang="en-US" dirty="0"/>
              <a:t>Pricing: $0.34/EA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$75.48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B79A3C-EAB5-DAAB-AEDB-F8A8B582826E}"/>
              </a:ext>
            </a:extLst>
          </p:cNvPr>
          <p:cNvSpPr/>
          <p:nvPr/>
        </p:nvSpPr>
        <p:spPr>
          <a:xfrm>
            <a:off x="8197948" y="75170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$0.34/EA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$75.48</a:t>
            </a:r>
          </a:p>
        </p:txBody>
      </p:sp>
    </p:spTree>
    <p:extLst>
      <p:ext uri="{BB962C8B-B14F-4D97-AF65-F5344CB8AC3E}">
        <p14:creationId xmlns:p14="http://schemas.microsoft.com/office/powerpoint/2010/main" val="34308699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5BF8D-0660-A55D-9EB1-138017857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E20046-8EBA-0685-4FDA-8599D6D4EA04}"/>
              </a:ext>
            </a:extLst>
          </p:cNvPr>
          <p:cNvSpPr/>
          <p:nvPr/>
        </p:nvSpPr>
        <p:spPr>
          <a:xfrm>
            <a:off x="1907340" y="659671"/>
            <a:ext cx="2442117" cy="15611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BC655E-EB93-561E-35EA-5618C890E753}"/>
              </a:ext>
            </a:extLst>
          </p:cNvPr>
          <p:cNvSpPr/>
          <p:nvPr/>
        </p:nvSpPr>
        <p:spPr>
          <a:xfrm>
            <a:off x="7842542" y="679904"/>
            <a:ext cx="2442117" cy="167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299A56-482E-9653-BE94-A73051F60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32" y="1099130"/>
            <a:ext cx="4647531" cy="19917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F80088-E342-5184-A36B-C902B68B3D3C}"/>
              </a:ext>
            </a:extLst>
          </p:cNvPr>
          <p:cNvSpPr/>
          <p:nvPr/>
        </p:nvSpPr>
        <p:spPr>
          <a:xfrm>
            <a:off x="8037688" y="1099130"/>
            <a:ext cx="2051824" cy="7805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Inventory for this item</a:t>
            </a:r>
          </a:p>
        </p:txBody>
      </p:sp>
    </p:spTree>
    <p:extLst>
      <p:ext uri="{BB962C8B-B14F-4D97-AF65-F5344CB8AC3E}">
        <p14:creationId xmlns:p14="http://schemas.microsoft.com/office/powerpoint/2010/main" val="866110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E6FE-34EA-0745-E338-CB8E7CA4F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0C77C-089A-3728-2005-CC45319F7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6" y="952500"/>
            <a:ext cx="5122523" cy="24765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0C0179-898F-73E5-8079-B7FD71DE3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391" y="952500"/>
            <a:ext cx="5122523" cy="24765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4916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404CA-1D52-2B29-E012-8E1916B11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95EFE0-0B28-601C-62D9-3BA1EC8A288C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Current Annual Usage: </a:t>
            </a:r>
          </a:p>
          <a:p>
            <a:pPr algn="ctr"/>
            <a:r>
              <a:rPr lang="en-US" sz="1600" dirty="0"/>
              <a:t>Lum: 58 EA</a:t>
            </a:r>
          </a:p>
          <a:p>
            <a:pPr algn="ctr"/>
            <a:r>
              <a:rPr lang="en-US" sz="1600" dirty="0"/>
              <a:t>Inventory: 158 EA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Total: 216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5FD66B-E4F9-EACF-0F75-C7ADF78BAF15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Current Product:</a:t>
            </a:r>
          </a:p>
          <a:p>
            <a:pPr algn="ctr"/>
            <a:r>
              <a:rPr lang="en-US" sz="1600" dirty="0"/>
              <a:t>Manufacturer: Baxter</a:t>
            </a:r>
          </a:p>
          <a:p>
            <a:pPr algn="ctr"/>
            <a:r>
              <a:rPr lang="en-US" sz="1600" dirty="0"/>
              <a:t>Pricing: $20.05/EA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$4,330.80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41C058-C87A-FDC1-D3A1-F4828C1CC421}"/>
              </a:ext>
            </a:extLst>
          </p:cNvPr>
          <p:cNvSpPr/>
          <p:nvPr/>
        </p:nvSpPr>
        <p:spPr>
          <a:xfrm>
            <a:off x="8092271" y="703381"/>
            <a:ext cx="3627455" cy="27256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 Product:</a:t>
            </a:r>
          </a:p>
          <a:p>
            <a:pPr algn="ctr"/>
            <a:r>
              <a:rPr lang="en-US" sz="1600" dirty="0"/>
              <a:t>Manufacturer: B Braun</a:t>
            </a:r>
          </a:p>
          <a:p>
            <a:pPr algn="ctr"/>
            <a:r>
              <a:rPr lang="en-US" sz="1600" dirty="0"/>
              <a:t>Pricing: $17.33/EA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$3,743.28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2288DC-3E6F-DB2B-F819-58BA98E59333}"/>
              </a:ext>
            </a:extLst>
          </p:cNvPr>
          <p:cNvSpPr/>
          <p:nvPr/>
        </p:nvSpPr>
        <p:spPr>
          <a:xfrm>
            <a:off x="8092272" y="3685224"/>
            <a:ext cx="3627454" cy="27256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 Product:</a:t>
            </a:r>
          </a:p>
          <a:p>
            <a:pPr algn="ctr"/>
            <a:r>
              <a:rPr lang="en-US" sz="1600" dirty="0"/>
              <a:t>Manufacturer: Merit</a:t>
            </a:r>
          </a:p>
          <a:p>
            <a:pPr algn="ctr"/>
            <a:r>
              <a:rPr lang="en-US" sz="1600" dirty="0"/>
              <a:t>Pricing: $15.00/EA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$3,240.00</a:t>
            </a:r>
          </a:p>
        </p:txBody>
      </p:sp>
    </p:spTree>
    <p:extLst>
      <p:ext uri="{BB962C8B-B14F-4D97-AF65-F5344CB8AC3E}">
        <p14:creationId xmlns:p14="http://schemas.microsoft.com/office/powerpoint/2010/main" val="29674303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21CD3-7ADA-258F-4682-B4EB959F8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54FB06-DF27-5F5F-056E-115EE0CE1473}"/>
              </a:ext>
            </a:extLst>
          </p:cNvPr>
          <p:cNvSpPr/>
          <p:nvPr/>
        </p:nvSpPr>
        <p:spPr>
          <a:xfrm>
            <a:off x="446984" y="751700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Annual Usage: </a:t>
            </a:r>
          </a:p>
          <a:p>
            <a:pPr algn="ctr"/>
            <a:r>
              <a:rPr lang="en-US" dirty="0"/>
              <a:t>Lum: 1,062 EA</a:t>
            </a:r>
          </a:p>
          <a:p>
            <a:pPr algn="ctr"/>
            <a:r>
              <a:rPr lang="en-US" dirty="0"/>
              <a:t>Inventory: 1,095 EA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</a:t>
            </a:r>
            <a:r>
              <a:rPr lang="en-US"/>
              <a:t>: 2,157 </a:t>
            </a:r>
            <a:r>
              <a:rPr lang="en-US" dirty="0"/>
              <a:t>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03194-3EB1-CAA2-6CB6-1DBA05A00760}"/>
              </a:ext>
            </a:extLst>
          </p:cNvPr>
          <p:cNvSpPr/>
          <p:nvPr/>
        </p:nvSpPr>
        <p:spPr>
          <a:xfrm>
            <a:off x="4246266" y="75170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HCS </a:t>
            </a:r>
          </a:p>
          <a:p>
            <a:pPr algn="ctr"/>
            <a:r>
              <a:rPr lang="en-US" dirty="0"/>
              <a:t>Pricing: $0.09/EA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Spend: $194.13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5CAA7-A5F2-EF80-43A1-4B3C2D9DAE37}"/>
              </a:ext>
            </a:extLst>
          </p:cNvPr>
          <p:cNvSpPr/>
          <p:nvPr/>
        </p:nvSpPr>
        <p:spPr>
          <a:xfrm>
            <a:off x="8197948" y="75170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$0.29/EA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$625.53</a:t>
            </a:r>
          </a:p>
        </p:txBody>
      </p:sp>
    </p:spTree>
    <p:extLst>
      <p:ext uri="{BB962C8B-B14F-4D97-AF65-F5344CB8AC3E}">
        <p14:creationId xmlns:p14="http://schemas.microsoft.com/office/powerpoint/2010/main" val="8472978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41772-5AC2-487B-A3EC-076FD9262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8FD59E-BAB6-DA5A-7F6D-7A7AFA62E9E9}"/>
              </a:ext>
            </a:extLst>
          </p:cNvPr>
          <p:cNvSpPr/>
          <p:nvPr/>
        </p:nvSpPr>
        <p:spPr>
          <a:xfrm>
            <a:off x="1907340" y="659671"/>
            <a:ext cx="2442117" cy="15611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4F03-9241-CCBC-108F-2C67C7AE858A}"/>
              </a:ext>
            </a:extLst>
          </p:cNvPr>
          <p:cNvSpPr/>
          <p:nvPr/>
        </p:nvSpPr>
        <p:spPr>
          <a:xfrm>
            <a:off x="7842542" y="679904"/>
            <a:ext cx="2442117" cy="167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ADE64-329A-6573-7449-7D926B5CD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48" y="994327"/>
            <a:ext cx="3695700" cy="2305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53E63-3846-F843-EB3A-502B41DA9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637" y="994327"/>
            <a:ext cx="32099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7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5685D-CAFB-F8A0-F804-1FB0CB0D5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DD8DBF-17E1-6D72-7A8A-5A3FC53B8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53" y="62163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8B7D05-F078-1EDC-DB33-108D57754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CEF8E9-D882-B105-4653-8F3BBB862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698" y="1049296"/>
          <a:ext cx="4789308" cy="250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581579" imgH="1533372" progId="Excel.Sheet.12">
                  <p:embed/>
                </p:oleObj>
              </mc:Choice>
              <mc:Fallback>
                <p:oleObj name="Worksheet" r:id="rId5" imgW="3581579" imgH="1533372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2CEF8E9-D882-B105-4653-8F3BBB862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9698" y="1049296"/>
                        <a:ext cx="4789308" cy="2507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BDA387F-1060-2D96-13F6-D903FBDD0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907475"/>
              </p:ext>
            </p:extLst>
          </p:nvPr>
        </p:nvGraphicFramePr>
        <p:xfrm>
          <a:off x="6612996" y="1049295"/>
          <a:ext cx="4129992" cy="250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3152708" imgH="1914386" progId="Excel.Sheet.12">
                  <p:embed/>
                </p:oleObj>
              </mc:Choice>
              <mc:Fallback>
                <p:oleObj name="Worksheet" r:id="rId7" imgW="3152708" imgH="191438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BDA387F-1060-2D96-13F6-D903FBDD0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12996" y="1049295"/>
                        <a:ext cx="4129992" cy="2507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75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713C81-6B33-852F-8A7D-1E8E10F1B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065" y="1418378"/>
            <a:ext cx="5357854" cy="4359852"/>
          </a:xfrm>
          <a:prstGeom prst="rect">
            <a:avLst/>
          </a:prstGeom>
          <a:ln>
            <a:solidFill>
              <a:srgbClr val="465359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DA81CD-6A89-4DC1-3D7E-81D9D1337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89" y="1418378"/>
            <a:ext cx="5741778" cy="435985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A7B2E4-6D6F-1C09-3118-221E167A1B99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</a:t>
            </a:r>
            <a:r>
              <a:rPr lang="en-US" dirty="0"/>
              <a:t>1881 BX</a:t>
            </a:r>
          </a:p>
          <a:p>
            <a:pPr algn="ctr"/>
            <a:r>
              <a:rPr lang="en-US" b="1" dirty="0"/>
              <a:t>Inventory: </a:t>
            </a:r>
            <a:r>
              <a:rPr lang="en-US" dirty="0"/>
              <a:t>1748 BX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3,629 BX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B2AC1-F4E2-DD4C-9AB4-D39F60855E3C}"/>
              </a:ext>
            </a:extLst>
          </p:cNvPr>
          <p:cNvSpPr/>
          <p:nvPr/>
        </p:nvSpPr>
        <p:spPr>
          <a:xfrm>
            <a:off x="4246266" y="70338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$1.45/BX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$5,262.05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B05D89-2F7F-0F0D-A620-9ADD6EF78C34}"/>
              </a:ext>
            </a:extLst>
          </p:cNvPr>
          <p:cNvSpPr/>
          <p:nvPr/>
        </p:nvSpPr>
        <p:spPr>
          <a:xfrm>
            <a:off x="8092272" y="70338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Cardinal</a:t>
            </a:r>
          </a:p>
          <a:p>
            <a:pPr algn="ctr"/>
            <a:r>
              <a:rPr lang="en-US" dirty="0"/>
              <a:t>Pricing: $1.16/BX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$4,209.64</a:t>
            </a:r>
          </a:p>
        </p:txBody>
      </p:sp>
    </p:spTree>
    <p:extLst>
      <p:ext uri="{BB962C8B-B14F-4D97-AF65-F5344CB8AC3E}">
        <p14:creationId xmlns:p14="http://schemas.microsoft.com/office/powerpoint/2010/main" val="160530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E786E4-9963-8C0E-45E6-13DD04DC9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432" y="895898"/>
            <a:ext cx="4773211" cy="5825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92D62D-F56B-CE32-8AF7-D0CC21C2C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357" y="895898"/>
            <a:ext cx="4773213" cy="58257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1378BF-AE44-B51E-142E-EF1B02E37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66FD60-FB5B-324A-F08E-88EDE18B5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2008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1603</TotalTime>
  <Words>1007</Words>
  <Application>Microsoft Office PowerPoint</Application>
  <PresentationFormat>Widescreen</PresentationFormat>
  <Paragraphs>333</Paragraphs>
  <Slides>51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DividendVTI</vt:lpstr>
      <vt:lpstr>Office Theme</vt:lpstr>
      <vt:lpstr>Commit Taskforce august 2025 meeting</vt:lpstr>
      <vt:lpstr>July Agenda recap </vt:lpstr>
      <vt:lpstr>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Spotts, Tyler D</dc:creator>
  <cp:lastModifiedBy>Spotts, Tyler D</cp:lastModifiedBy>
  <cp:revision>10</cp:revision>
  <dcterms:created xsi:type="dcterms:W3CDTF">2025-07-25T20:48:48Z</dcterms:created>
  <dcterms:modified xsi:type="dcterms:W3CDTF">2025-10-14T17:42:29Z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