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4" r:id="rId6"/>
    <p:sldId id="292" r:id="rId7"/>
    <p:sldId id="315" r:id="rId8"/>
    <p:sldId id="363" r:id="rId9"/>
    <p:sldId id="266" r:id="rId10"/>
    <p:sldId id="295" r:id="rId11"/>
    <p:sldId id="293" r:id="rId12"/>
    <p:sldId id="364" r:id="rId13"/>
    <p:sldId id="316" r:id="rId14"/>
    <p:sldId id="317" r:id="rId15"/>
    <p:sldId id="318" r:id="rId16"/>
    <p:sldId id="356" r:id="rId17"/>
    <p:sldId id="319" r:id="rId18"/>
    <p:sldId id="320" r:id="rId19"/>
    <p:sldId id="32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6" autoAdjust="0"/>
    <p:restoredTop sz="95388" autoAdjust="0"/>
  </p:normalViewPr>
  <p:slideViewPr>
    <p:cSldViewPr snapToGrid="0" showGuides="1">
      <p:cViewPr varScale="1">
        <p:scale>
          <a:sx n="71" d="100"/>
          <a:sy n="71" d="100"/>
        </p:scale>
        <p:origin x="78" y="474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12/29/2025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27E4B-084E-0069-18B6-9E5294C7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C406E-186E-ADEC-4FBF-9DE22E51DE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9EF0B-8AD0-AB26-F19B-5F6193673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C2C2F-17DF-0428-65AB-30EAC34EB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2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92099-4456-4196-B444-1212BC6CD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43B10-6F95-FCD1-57C7-4216D007D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03989C-28E0-D340-2803-89D6DA77D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3B7B5-43DC-46D7-06CF-C02CC59E4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647C-259B-FBA8-1F81-CD4E40ADF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3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3EDC3-305C-D68F-F019-CD21B5C0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21719-B4C9-EBF3-C0AB-D30C3C288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BFCE3-7808-B143-013C-C7AA1EEC2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24ABA-FB1D-1481-1B94-4F9125CC1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18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7504E-E7C7-CFD8-58F6-4C213D6C8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D5798-2A63-3705-4FD1-A804D29C6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ADF7D-7BE1-8C71-9F2B-94A50462D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AF884-CB3F-51F4-EF4C-A10C005FF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267B-B270-965D-7278-3C976B15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19D2-8742-DD3B-3E79-66C1CBE4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08DDB-29F1-854C-2EE1-FC4539A2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C773-09DC-B691-E65B-147E607B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8E1BE-0FBC-1F27-FB02-C5730AD7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F0C17-E88A-A9E9-3DFD-41BAEA6D7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DAF7A-044A-200D-D2B0-6B1100770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080DA-90D6-FF3E-3FDF-CA47D58AF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4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98C4B-2840-6549-E68B-B1FC67387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D6131-8600-5CFE-6169-6CE4A66D2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7B48A5-0061-7F87-38E9-8399AE426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F8DE5-63EB-BB43-D003-CF2F0B43C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914" r:id="rId16"/>
    <p:sldLayoutId id="2147483915" r:id="rId17"/>
    <p:sldLayoutId id="2147483916" r:id="rId18"/>
    <p:sldLayoutId id="2147483948" r:id="rId19"/>
    <p:sldLayoutId id="2147483949" r:id="rId20"/>
    <p:sldLayoutId id="2147483950" r:id="rId21"/>
    <p:sldLayoutId id="2147483896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Nursing and patient care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October 2025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4C96D-FB38-E361-85CD-7A8424203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40F26F-1252-68CC-E5B4-E639EF248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08" y="1431927"/>
            <a:ext cx="4840744" cy="321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DC139-0E29-EAD1-8853-B1F33958D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1431927"/>
            <a:ext cx="4840742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5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F187F-B9C0-4BDE-D428-38E7B0743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08300B-BB13-0C54-A546-A562A42ED059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</a:t>
            </a:r>
            <a:r>
              <a:rPr lang="en-US" dirty="0"/>
              <a:t>32,675</a:t>
            </a:r>
          </a:p>
          <a:p>
            <a:pPr algn="ctr"/>
            <a:r>
              <a:rPr lang="en-US" b="1" dirty="0"/>
              <a:t>Inventory: </a:t>
            </a:r>
            <a:r>
              <a:rPr lang="en-US" dirty="0"/>
              <a:t>5,021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Total: 37,696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1AEFB-BC0F-AFB2-F688-092A9EFB3BF1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HCS</a:t>
            </a:r>
          </a:p>
          <a:p>
            <a:pPr algn="ctr"/>
            <a:r>
              <a:rPr lang="en-US" dirty="0"/>
              <a:t>Pricing: $0.88/PK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$33,172.48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AFC6D-CB03-14D9-6624-4F629D0B5666}"/>
              </a:ext>
            </a:extLst>
          </p:cNvPr>
          <p:cNvSpPr/>
          <p:nvPr/>
        </p:nvSpPr>
        <p:spPr>
          <a:xfrm>
            <a:off x="8172659" y="703380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Medline</a:t>
            </a:r>
          </a:p>
          <a:p>
            <a:pPr algn="ctr"/>
            <a:r>
              <a:rPr lang="en-US" dirty="0"/>
              <a:t>Pricing: $0.762/PK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New Annual Spend: $28,724.35</a:t>
            </a:r>
          </a:p>
        </p:txBody>
      </p:sp>
    </p:spTree>
    <p:extLst>
      <p:ext uri="{BB962C8B-B14F-4D97-AF65-F5344CB8AC3E}">
        <p14:creationId xmlns:p14="http://schemas.microsoft.com/office/powerpoint/2010/main" val="255752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11A4F-9352-65CB-338F-3C65CE804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F87F4-59E0-6092-A7F2-FE1A403C0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655D2-C671-CAA6-06A1-17144350E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46B741-603D-172B-8199-CD911DD9D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017" y="974441"/>
            <a:ext cx="4485890" cy="3976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D5E9D-05AC-12F4-273C-D54430FA3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172" y="974441"/>
            <a:ext cx="3663637" cy="56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0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8E2055-F5BB-12C3-792E-47CC101B4E66}"/>
              </a:ext>
            </a:extLst>
          </p:cNvPr>
          <p:cNvGraphicFramePr>
            <a:graphicFrameLocks noGrp="1"/>
          </p:cNvGraphicFramePr>
          <p:nvPr/>
        </p:nvGraphicFramePr>
        <p:xfrm>
          <a:off x="1266092" y="851097"/>
          <a:ext cx="9931791" cy="460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887">
                <a:tc>
                  <a:txBody>
                    <a:bodyPr/>
                    <a:lstStyle/>
                    <a:p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Feature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Super Sani-Cloth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Oxivir 1 Wipes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736">
                <a:tc>
                  <a:txBody>
                    <a:bodyPr/>
                    <a:lstStyle/>
                    <a:p>
                      <a:r>
                        <a:rPr dirty="0"/>
                        <a:t>Active Ingredient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Quat + 55% Isopropyl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Accelerated Hydrogen Peroxide (AHP)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736">
                <a:tc>
                  <a:txBody>
                    <a:bodyPr/>
                    <a:lstStyle/>
                    <a:p>
                      <a:r>
                        <a:t>EPA Dwell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 minutes for TB, SARS-CoV-2, C. auris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1 minute for TB, SARS-CoV-2, C. auris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337">
                <a:tc>
                  <a:txBody>
                    <a:bodyPr/>
                    <a:lstStyle/>
                    <a:p>
                      <a:r>
                        <a:rPr dirty="0"/>
                        <a:t>Short Contact Time 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Some enveloped viruses &lt;2 min (e.g., HIV 30s, SARS-CoV-2 1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Multiple 30s kills (HIV, HBV, HCV, Trichophyton); some 10s sanitizer claims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736">
                <a:tc>
                  <a:txBody>
                    <a:bodyPr/>
                    <a:lstStyle/>
                    <a:p>
                      <a:r>
                        <a:t>Residue/Surface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Quick dry, may streak, can damage plastics/screens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Low residue, safer for plastics and monitors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736">
                <a:tc>
                  <a:txBody>
                    <a:bodyPr/>
                    <a:lstStyle/>
                    <a:p>
                      <a:r>
                        <a:t>Compliance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High—often dries &lt;2 min; reapplication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Low—</a:t>
                      </a:r>
                      <a:r>
                        <a:rPr lang="en-US" dirty="0"/>
                        <a:t> often </a:t>
                      </a:r>
                      <a:r>
                        <a:rPr dirty="0"/>
                        <a:t>stays wet for full 1-min dwell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52D4DF-FE4B-7240-415A-F9769D033A82}"/>
              </a:ext>
            </a:extLst>
          </p:cNvPr>
          <p:cNvSpPr txBox="1"/>
          <p:nvPr/>
        </p:nvSpPr>
        <p:spPr>
          <a:xfrm>
            <a:off x="214531" y="159992"/>
            <a:ext cx="11716212" cy="7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F3E"/>
                </a:solidFill>
                <a:latin typeface="Poppins ExtraBold" pitchFamily="2" charset="77"/>
                <a:ea typeface="+mj-ea"/>
                <a:cs typeface="Poppins ExtraBold" pitchFamily="2" charset="77"/>
              </a:rPr>
              <a:t>Super Sani-Cloth vs. </a:t>
            </a:r>
            <a:r>
              <a:rPr lang="en-US" sz="4800" b="1" dirty="0" err="1">
                <a:solidFill>
                  <a:srgbClr val="000F3E"/>
                </a:solidFill>
                <a:latin typeface="Poppins ExtraBold" pitchFamily="2" charset="77"/>
                <a:ea typeface="+mj-ea"/>
                <a:cs typeface="Poppins ExtraBold" pitchFamily="2" charset="77"/>
              </a:rPr>
              <a:t>Oxivir</a:t>
            </a:r>
            <a:r>
              <a:rPr lang="en-US" sz="4800" b="1" dirty="0">
                <a:solidFill>
                  <a:srgbClr val="000F3E"/>
                </a:solidFill>
                <a:latin typeface="Poppins ExtraBold" pitchFamily="2" charset="77"/>
                <a:ea typeface="+mj-ea"/>
                <a:cs typeface="Poppins ExtraBold" pitchFamily="2" charset="77"/>
              </a:rPr>
              <a:t> 1 Wipes</a:t>
            </a:r>
          </a:p>
        </p:txBody>
      </p:sp>
    </p:spTree>
    <p:extLst>
      <p:ext uri="{BB962C8B-B14F-4D97-AF65-F5344CB8AC3E}">
        <p14:creationId xmlns:p14="http://schemas.microsoft.com/office/powerpoint/2010/main" val="420288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B36F9-EA13-D87F-8D5B-1F41D9CD4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0E2E8B-D365-CFA7-D855-02B63F641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20" y="1919077"/>
            <a:ext cx="5934903" cy="301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7EA2D-23C3-C423-F0FE-F5CE78B85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523" y="1919077"/>
            <a:ext cx="5167103" cy="30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68D7F-D435-E139-6241-C91F00ACA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0CA4DA-7DF8-5D8D-635E-A3ED89C07D70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400" dirty="0"/>
              <a:t>Current Annual Usage: </a:t>
            </a:r>
          </a:p>
          <a:p>
            <a:pPr algn="ctr"/>
            <a:r>
              <a:rPr lang="en-US" sz="1400" b="1" dirty="0"/>
              <a:t>Lum: 4654</a:t>
            </a:r>
            <a:endParaRPr lang="en-US" sz="1400" dirty="0"/>
          </a:p>
          <a:p>
            <a:pPr algn="ctr"/>
            <a:r>
              <a:rPr lang="en-US" sz="1400" b="1" dirty="0"/>
              <a:t>Inventory: 2440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Total: 7,094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C60CB2-F2E9-B99B-5C67-12C6E5D6A76F}"/>
              </a:ext>
            </a:extLst>
          </p:cNvPr>
          <p:cNvSpPr/>
          <p:nvPr/>
        </p:nvSpPr>
        <p:spPr>
          <a:xfrm>
            <a:off x="4246266" y="703380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Current Product: SANI CLOTH</a:t>
            </a:r>
          </a:p>
          <a:p>
            <a:pPr algn="ctr"/>
            <a:r>
              <a:rPr lang="en-US" sz="1400" dirty="0"/>
              <a:t>Manufacturer: PDI</a:t>
            </a:r>
          </a:p>
          <a:p>
            <a:pPr algn="ctr"/>
            <a:r>
              <a:rPr lang="en-US" sz="1400" dirty="0"/>
              <a:t>Pricing: $4.00/TB</a:t>
            </a:r>
          </a:p>
          <a:p>
            <a:pPr algn="ctr"/>
            <a:r>
              <a:rPr lang="en-US" sz="1400" dirty="0"/>
              <a:t>UOM: 160 Wipes/TB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Current Annual Spend: $28,376.00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B16F80-1A8F-7DF9-4A29-76F3DAB679D0}"/>
              </a:ext>
            </a:extLst>
          </p:cNvPr>
          <p:cNvSpPr/>
          <p:nvPr/>
        </p:nvSpPr>
        <p:spPr>
          <a:xfrm>
            <a:off x="8092272" y="703381"/>
            <a:ext cx="3627455" cy="2725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Product: OXIVIR 1</a:t>
            </a:r>
          </a:p>
          <a:p>
            <a:pPr algn="ctr"/>
            <a:r>
              <a:rPr lang="en-US" sz="1400" dirty="0"/>
              <a:t>Manufacturer: Diversey</a:t>
            </a:r>
          </a:p>
          <a:p>
            <a:pPr algn="ctr"/>
            <a:r>
              <a:rPr lang="en-US" sz="1400" dirty="0"/>
              <a:t>Pricing: $6.13/TB</a:t>
            </a:r>
          </a:p>
          <a:p>
            <a:pPr algn="ctr"/>
            <a:r>
              <a:rPr lang="en-US" sz="1400" dirty="0"/>
              <a:t>UOM:160 Wipes/TB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New Annual Spend: $43,486.22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19BC8-71E7-441C-25D1-C98EA552D5A5}"/>
              </a:ext>
            </a:extLst>
          </p:cNvPr>
          <p:cNvSpPr/>
          <p:nvPr/>
        </p:nvSpPr>
        <p:spPr>
          <a:xfrm>
            <a:off x="8092271" y="3685224"/>
            <a:ext cx="3627455" cy="2725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Product: OXIVIR EXP</a:t>
            </a:r>
          </a:p>
          <a:p>
            <a:pPr algn="ctr"/>
            <a:r>
              <a:rPr lang="en-US" sz="1400" dirty="0"/>
              <a:t>Manufacturer: Diversey </a:t>
            </a:r>
          </a:p>
          <a:p>
            <a:pPr algn="ctr"/>
            <a:r>
              <a:rPr lang="en-US" sz="1400" dirty="0"/>
              <a:t>Pricing: $6.64</a:t>
            </a:r>
          </a:p>
          <a:p>
            <a:pPr algn="ctr"/>
            <a:r>
              <a:rPr lang="en-US" sz="1400" dirty="0"/>
              <a:t>UOM: 220 Wipes/TB</a:t>
            </a:r>
          </a:p>
          <a:p>
            <a:pPr algn="ctr"/>
            <a:endParaRPr lang="en-US" sz="1400" dirty="0"/>
          </a:p>
          <a:p>
            <a:pPr algn="ctr"/>
            <a:r>
              <a:rPr lang="en-US" sz="1400" b="1" dirty="0"/>
              <a:t>New Annual Spend: $35,310.31</a:t>
            </a:r>
          </a:p>
        </p:txBody>
      </p:sp>
    </p:spTree>
    <p:extLst>
      <p:ext uri="{BB962C8B-B14F-4D97-AF65-F5344CB8AC3E}">
        <p14:creationId xmlns:p14="http://schemas.microsoft.com/office/powerpoint/2010/main" val="353278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51A9-626B-CE0C-E034-E7CAF57C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B2EE4-D7DB-FA81-72F0-C7D70E57B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EA2E47-54F0-BDDA-303B-4792B1E4C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39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712DF-B448-8A60-DC16-6A4DDF289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459" y="871506"/>
            <a:ext cx="3853006" cy="5114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B3D70-58F1-4233-1AEC-66BAEFF0B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3716" y="861277"/>
            <a:ext cx="3479741" cy="59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2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1844-EDA2-3F52-3443-98A0DFC6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E0A980A-C795-DD0A-BE61-661524C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SEPTEMBER</a:t>
            </a:r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Agenda recap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A201B-00CC-4324-B928-3766C9E0C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DURABLE MEDICAL EQUIPMENT (APPROVED)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BOWEL MANAGEMENT (GO TO NPC)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TRAY THORACENTESIS (DENIED)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DISPOSABLE ECG WIRES (ON HOLD)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SURFACE CLEAN WIPES (TRIAL COMPLETE)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SAGE HEEL PROTECTOR BOOTS (TRIAL COMPLETE)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D73CF9E6-89ED-11C0-1622-9CCD85D2A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4826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	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2" y="1476359"/>
            <a:ext cx="3478342" cy="469332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QTR REVIEW TO DATE (JULY-SEPTEMBER)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POST TRIAL COMMITTEE DETERMINATION (2)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rgbClr val="FFFFFF"/>
                </a:solidFill>
              </a:rPr>
              <a:t>OXIVIR DISCUSSION 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157042" y="601200"/>
            <a:ext cx="7588424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274C0A-ABDB-55C3-2F21-BB83A4D1F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087935"/>
              </p:ext>
            </p:extLst>
          </p:nvPr>
        </p:nvGraphicFramePr>
        <p:xfrm>
          <a:off x="2032000" y="719666"/>
          <a:ext cx="8127999" cy="370791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8383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405007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1695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Est. Savings (Annually)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5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Stethoscopes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$2,109.36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8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Phlebotomy Tourniquet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$5,108.04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5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Hot/Cold 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$577.84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049362"/>
                  </a:ext>
                </a:extLst>
              </a:tr>
              <a:tr h="370357">
                <a:tc>
                  <a:txBody>
                    <a:bodyPr/>
                    <a:lstStyle/>
                    <a:p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Alcohol Prep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$1,052.41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21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Evac Container (1000ml)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$587.52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0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Pack, Warm, 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$2,983.19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44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Pail Commode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$3,529.55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9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Aluminum Crutch (Stand.)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$44.95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Aluminum Crutch (</a:t>
                      </a:r>
                      <a:r>
                        <a:rPr lang="en-US" dirty="0" err="1"/>
                        <a:t>Lrg</a:t>
                      </a:r>
                      <a:r>
                        <a:rPr lang="en-US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840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71570D-4C30-C4BA-3E43-E04388B71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44284"/>
              </p:ext>
            </p:extLst>
          </p:nvPr>
        </p:nvGraphicFramePr>
        <p:xfrm>
          <a:off x="2031999" y="4612397"/>
          <a:ext cx="8127999" cy="741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269936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545006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09885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92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Savings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$15,995.86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0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0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12BEE4-514B-9E24-C618-63FB29CD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86" y="1052676"/>
            <a:ext cx="8499228" cy="50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6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1C4BE-9F6A-AEDD-D92A-47DEB4291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8" y="1580526"/>
            <a:ext cx="5344626" cy="3029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9C02C-3210-B8BA-244B-42C9FEB00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9897"/>
            <a:ext cx="5344626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A7B2E4-6D6F-1C09-3118-221E167A1B99}"/>
              </a:ext>
            </a:extLst>
          </p:cNvPr>
          <p:cNvSpPr/>
          <p:nvPr/>
        </p:nvSpPr>
        <p:spPr>
          <a:xfrm>
            <a:off x="472273" y="703381"/>
            <a:ext cx="3627454" cy="57074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Current Annual Usage: </a:t>
            </a:r>
          </a:p>
          <a:p>
            <a:pPr algn="ctr"/>
            <a:r>
              <a:rPr lang="en-US" b="1" dirty="0"/>
              <a:t>Lum: 0</a:t>
            </a:r>
            <a:endParaRPr lang="en-US" dirty="0"/>
          </a:p>
          <a:p>
            <a:pPr algn="ctr"/>
            <a:r>
              <a:rPr lang="en-US" b="1" dirty="0"/>
              <a:t>Inventory: 655</a:t>
            </a:r>
            <a:r>
              <a:rPr lang="en-US" dirty="0"/>
              <a:t> 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Total: 655 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B2AC1-F4E2-DD4C-9AB4-D39F60855E3C}"/>
              </a:ext>
            </a:extLst>
          </p:cNvPr>
          <p:cNvSpPr/>
          <p:nvPr/>
        </p:nvSpPr>
        <p:spPr>
          <a:xfrm>
            <a:off x="4246266" y="703381"/>
            <a:ext cx="3699467" cy="570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Current Product:</a:t>
            </a:r>
          </a:p>
          <a:p>
            <a:pPr algn="ctr"/>
            <a:r>
              <a:rPr lang="en-US" dirty="0"/>
              <a:t>Manufacturer: </a:t>
            </a:r>
            <a:r>
              <a:rPr lang="en-US" dirty="0" err="1"/>
              <a:t>Molynycke</a:t>
            </a:r>
            <a:endParaRPr lang="en-US" dirty="0"/>
          </a:p>
          <a:p>
            <a:pPr algn="ctr"/>
            <a:r>
              <a:rPr lang="en-US" dirty="0"/>
              <a:t>Pricing: $40.50/EA</a:t>
            </a:r>
          </a:p>
          <a:p>
            <a:pPr algn="ctr"/>
            <a:endParaRPr lang="en-US" dirty="0"/>
          </a:p>
          <a:p>
            <a:pPr algn="ctr"/>
            <a:r>
              <a:rPr lang="en-US" sz="1600" b="1" dirty="0"/>
              <a:t>Current Annual Spend: $26,527.50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05D89-2F7F-0F0D-A620-9ADD6EF78C34}"/>
              </a:ext>
            </a:extLst>
          </p:cNvPr>
          <p:cNvSpPr/>
          <p:nvPr/>
        </p:nvSpPr>
        <p:spPr>
          <a:xfrm>
            <a:off x="8092272" y="703381"/>
            <a:ext cx="3547068" cy="57074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Product:</a:t>
            </a:r>
          </a:p>
          <a:p>
            <a:pPr algn="ctr"/>
            <a:r>
              <a:rPr lang="en-US" dirty="0"/>
              <a:t>Manufacturer: Stryker Sage</a:t>
            </a:r>
          </a:p>
          <a:p>
            <a:pPr algn="ctr"/>
            <a:r>
              <a:rPr lang="en-US" dirty="0"/>
              <a:t>Pricing: $41.88/EA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New Annual Spend: $27,431.40</a:t>
            </a:r>
          </a:p>
          <a:p>
            <a:pPr algn="ctr"/>
            <a:r>
              <a:rPr lang="en-US" dirty="0"/>
              <a:t>2% </a:t>
            </a:r>
            <a:r>
              <a:rPr lang="en-US" dirty="0" err="1"/>
              <a:t>Maint</a:t>
            </a:r>
            <a:r>
              <a:rPr lang="en-US" dirty="0"/>
              <a:t>. rebate</a:t>
            </a:r>
          </a:p>
          <a:p>
            <a:pPr algn="ctr"/>
            <a:r>
              <a:rPr lang="en-US" dirty="0"/>
              <a:t>3% Growth rebate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Grand Total Annual Spend: $26,059.83</a:t>
            </a:r>
          </a:p>
        </p:txBody>
      </p:sp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378BF-AE44-B51E-142E-EF1B02E3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66FD60-FB5B-324A-F08E-88EDE18B5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6AB7D-8623-DF0E-30A8-E9929A9CF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770" y="1131949"/>
            <a:ext cx="3738441" cy="2876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1C6DA-A3E2-E316-8258-BA6E4530B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131949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63A01-876D-295E-6358-26FDBA444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08B24-B2CA-A48F-C9CF-63886C2B1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77" y="899727"/>
            <a:ext cx="5501123" cy="5515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A2EFA7-4728-B675-38C9-E9457E127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9727"/>
            <a:ext cx="5867400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16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2522</TotalTime>
  <Words>499</Words>
  <Application>Microsoft Office PowerPoint</Application>
  <PresentationFormat>Widescreen</PresentationFormat>
  <Paragraphs>142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DividendVTI</vt:lpstr>
      <vt:lpstr>Nursing and patient care cva October 2025 meeting</vt:lpstr>
      <vt:lpstr>SEPTEMBER Agenda recap 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3</cp:revision>
  <dcterms:created xsi:type="dcterms:W3CDTF">2025-07-25T20:48:48Z</dcterms:created>
  <dcterms:modified xsi:type="dcterms:W3CDTF">2025-12-29T20:29:25Z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