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2" r:id="rId6"/>
    <p:sldId id="505" r:id="rId7"/>
    <p:sldId id="506" r:id="rId8"/>
    <p:sldId id="520" r:id="rId9"/>
    <p:sldId id="474" r:id="rId10"/>
    <p:sldId id="508" r:id="rId11"/>
    <p:sldId id="510" r:id="rId12"/>
    <p:sldId id="470" r:id="rId13"/>
    <p:sldId id="462" r:id="rId14"/>
    <p:sldId id="507" r:id="rId15"/>
    <p:sldId id="475" r:id="rId16"/>
    <p:sldId id="503" r:id="rId17"/>
    <p:sldId id="498" r:id="rId18"/>
    <p:sldId id="504" r:id="rId19"/>
    <p:sldId id="460" r:id="rId20"/>
    <p:sldId id="469" r:id="rId21"/>
    <p:sldId id="464" r:id="rId22"/>
    <p:sldId id="512" r:id="rId23"/>
    <p:sldId id="513" r:id="rId24"/>
    <p:sldId id="467" r:id="rId25"/>
    <p:sldId id="468" r:id="rId26"/>
    <p:sldId id="514" r:id="rId27"/>
    <p:sldId id="515" r:id="rId28"/>
    <p:sldId id="516" r:id="rId29"/>
    <p:sldId id="517" r:id="rId30"/>
    <p:sldId id="521" r:id="rId31"/>
    <p:sldId id="518" r:id="rId32"/>
    <p:sldId id="458" r:id="rId3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0" autoAdjust="0"/>
    <p:restoredTop sz="95278" autoAdjust="0"/>
  </p:normalViewPr>
  <p:slideViewPr>
    <p:cSldViewPr snapToGrid="0" showGuides="1">
      <p:cViewPr varScale="1">
        <p:scale>
          <a:sx n="101" d="100"/>
          <a:sy n="101" d="100"/>
        </p:scale>
        <p:origin x="786" y="11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potts2\Downloads\Export_Report_Cases_SC%20(8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ocketsutoledo-my.sharepoint.com/personal/tspotts2_rockets_utoledo_edu/Documents/Desktop/Pounce%20System/Procedural%20Analytic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ocketsutoledo-my.sharepoint.com/personal/tspotts2_rockets_utoledo_edu/Documents/Desktop/Pounce%20System/Procedural%20Analytic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(87).xlsx]Sheet1!PivotTable2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 SPLIT-SHARE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47-4601-8FC9-6F02DB1CE3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47-4601-8FC9-6F02DB1CE3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47-4601-8FC9-6F02DB1CE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Sheet1!$A$4:$A$7</c:f>
              <c:strCache>
                <c:ptCount val="3"/>
                <c:pt idx="0">
                  <c:v>25210-REMOVAL OF WRIST BONE</c:v>
                </c:pt>
                <c:pt idx="1">
                  <c:v>25447-ARTHRP NTRCRP/CRP/MTCR NTRPS</c:v>
                </c:pt>
                <c:pt idx="2">
                  <c:v>25448-ARTHRP NTRCRPL/CRP/MTCRP SSP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3"/>
                <c:pt idx="0">
                  <c:v>5</c:v>
                </c:pt>
                <c:pt idx="1">
                  <c:v>24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47-4601-8FC9-6F02DB1CE3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(87).xlsx]Sheet1!PivotTable2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CA-4A8C-8F76-9F8EE2DBC6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CA-4A8C-8F76-9F8EE2DBC6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CA-4A8C-8F76-9F8EE2DBC6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Sheet1!$A$4:$A$7</c:f>
              <c:strCache>
                <c:ptCount val="3"/>
                <c:pt idx="0">
                  <c:v>HAMILTON, RYAN</c:v>
                </c:pt>
                <c:pt idx="1">
                  <c:v>MUSTAPHA, ABDUL</c:v>
                </c:pt>
                <c:pt idx="2">
                  <c:v>SKIE, MARTIN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3"/>
                <c:pt idx="0">
                  <c:v>7</c:v>
                </c:pt>
                <c:pt idx="1">
                  <c:v>23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A-4A8C-8F76-9F8EE2DBC6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[Procedural Analytics Data.xlsx]Sheet1!PivotTable1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Physician</a:t>
            </a:r>
            <a:r>
              <a:rPr lang="en-US" baseline="0" dirty="0"/>
              <a:t> Split-share</a:t>
            </a:r>
            <a:endParaRPr lang="en-US" dirty="0"/>
          </a:p>
        </c:rich>
      </c:tx>
      <c:layout>
        <c:manualLayout>
          <c:xMode val="edge"/>
          <c:yMode val="edge"/>
          <c:x val="9.249257018562923E-2"/>
          <c:y val="6.8130460547057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34-4C6C-9D96-285F6A622E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34-4C6C-9D96-285F6A622E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34-4C6C-9D96-285F6A622E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34-4C6C-9D96-285F6A622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4"/>
                <c:pt idx="0">
                  <c:v>CUDDY, DUANGNAPA</c:v>
                </c:pt>
                <c:pt idx="1">
                  <c:v>FARID, FRANKLIN</c:v>
                </c:pt>
                <c:pt idx="2">
                  <c:v>NAZZAL, MUNIER</c:v>
                </c:pt>
                <c:pt idx="3">
                  <c:v>VICENTE, DAVID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34-4C6C-9D96-285F6A622E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[Procedural Analytics Data.xlsx]Sheet2!PivotTable2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Procedure</a:t>
            </a:r>
            <a:r>
              <a:rPr lang="en-US" baseline="0" dirty="0"/>
              <a:t> Split-Share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BA-4518-89E9-989445ED60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BA-4518-89E9-989445ED60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BA-4518-89E9-989445ED60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BA-4518-89E9-989445ED60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BA-4518-89E9-989445ED60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ABA-4518-89E9-989445ED60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ABA-4518-89E9-989445ED60B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ABA-4518-89E9-989445ED60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Sheet2!$A$4:$A$12</c:f>
              <c:strCache>
                <c:ptCount val="8"/>
                <c:pt idx="0">
                  <c:v>04CH3ZZ-Extirpation of Matter from R Ext Iliac Art, Perc Approach</c:v>
                </c:pt>
                <c:pt idx="1">
                  <c:v>04CJ0ZZ-Extirpation of Matter from L Ext Iliac Art, Open Approach</c:v>
                </c:pt>
                <c:pt idx="2">
                  <c:v>04CK0ZZ-Extirpation of Matter from R Fem Art, Open Approach</c:v>
                </c:pt>
                <c:pt idx="3">
                  <c:v>04CK3ZZ-Extirpation of Matter from R Fem Art, Perc Approach</c:v>
                </c:pt>
                <c:pt idx="4">
                  <c:v>04CL3ZZ-Extirpation of Matter from L Fem Art, Perc Approach</c:v>
                </c:pt>
                <c:pt idx="5">
                  <c:v>04CM3ZZ-Extirpation of Matter from R Popl Art, Perc Approach</c:v>
                </c:pt>
                <c:pt idx="6">
                  <c:v>04CN0ZZ-Extirpation of Matter from L Popl Art, Open Approach</c:v>
                </c:pt>
                <c:pt idx="7">
                  <c:v>04CP3ZZ-Extirpation of Matter from R Ant Tib Art, Perc Approach</c:v>
                </c:pt>
              </c:strCache>
            </c:strRef>
          </c:cat>
          <c:val>
            <c:numRef>
              <c:f>Sheet2!$B$4:$B$12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BA-4518-89E9-989445ED60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 Split-Share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'System Breakout'!$B$14</c:f>
              <c:strCache>
                <c:ptCount val="1"/>
                <c:pt idx="0">
                  <c:v>Cases Utilized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8B-4A3D-9BB7-899930FB8E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8B-4A3D-9BB7-899930FB8E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8B-4A3D-9BB7-899930FB8E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8B-4A3D-9BB7-899930FB8E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8B-4A3D-9BB7-899930FB8E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8B-4A3D-9BB7-899930FB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'System Breakout'!$A$15:$A$20</c:f>
              <c:strCache>
                <c:ptCount val="6"/>
                <c:pt idx="0">
                  <c:v>Angiojet</c:v>
                </c:pt>
                <c:pt idx="1">
                  <c:v>Inari</c:v>
                </c:pt>
                <c:pt idx="2">
                  <c:v>Jetstream</c:v>
                </c:pt>
                <c:pt idx="3">
                  <c:v>Penumbra </c:v>
                </c:pt>
                <c:pt idx="4">
                  <c:v>Pounce</c:v>
                </c:pt>
                <c:pt idx="5">
                  <c:v>Symphony</c:v>
                </c:pt>
              </c:strCache>
            </c:strRef>
          </c:cat>
          <c:val>
            <c:numRef>
              <c:f>'System Breakout'!$B$15:$B$20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8B-4A3D-9BB7-899930FB8E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(76).xlsx]Sheet1!PivotTable1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81-4D48-8B76-F7556E55D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81-4D48-8B76-F7556E55D5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2"/>
                <c:pt idx="0">
                  <c:v>PETROS, FIRAS</c:v>
                </c:pt>
                <c:pt idx="1">
                  <c:v>SINDHWANI, PUNEET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2"/>
                <c:pt idx="0">
                  <c:v>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81-4D48-8B76-F7556E55D5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(78).xlsx]Sheet1!PivotTable1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19-4D84-A985-2A2E8FE50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19-4D84-A985-2A2E8FE50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2"/>
                <c:pt idx="0">
                  <c:v>55873-CRYOABLATE PROSTATE</c:v>
                </c:pt>
                <c:pt idx="1">
                  <c:v>55880-Abltj mal prst8 tiss hifu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9-4D84-A985-2A2E8FE50F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[Primia Spine TOPS Spine System - Data.xlsx]Sheet2!PivotTable1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8F-4284-95BB-01AF1063B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Sheet2!$A$4:$A$5</c:f>
              <c:strCache>
                <c:ptCount val="1"/>
                <c:pt idx="0">
                  <c:v>Lumbar Fusion, Single Level, Posterior Approach</c:v>
                </c:pt>
              </c:strCache>
            </c:strRef>
          </c:cat>
          <c:val>
            <c:numRef>
              <c:f>Sheet2!$B$4:$B$5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F-4284-95BB-01AF1063B5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[Primia Spine TOPS Spine System - Data.xlsx]Sheet2!PivotTable1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62-4CC5-A683-9507DC425F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62-4CC5-A683-9507DC425F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62-4CC5-A683-9507DC425F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Sheet2!$A$4:$A$7</c:f>
              <c:strCache>
                <c:ptCount val="3"/>
                <c:pt idx="0">
                  <c:v>ELGAFY, HOSSEIN</c:v>
                </c:pt>
                <c:pt idx="1">
                  <c:v>HOYT, ALASTAIR</c:v>
                </c:pt>
                <c:pt idx="2">
                  <c:v>SCHROEDER, JASON</c:v>
                </c:pt>
              </c:strCache>
            </c:strRef>
          </c:cat>
          <c:val>
            <c:numRef>
              <c:f>Sheet2!$B$4:$B$7</c:f>
              <c:numCache>
                <c:formatCode>General</c:formatCode>
                <c:ptCount val="3"/>
                <c:pt idx="0">
                  <c:v>62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62-4CC5-A683-9507DC425F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F7D03-5717-4D58-9427-16CF6A868BB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351724-E0D8-4663-AA89-E45C28D27034}">
      <dgm:prSet custT="1"/>
      <dgm:spPr/>
      <dgm:t>
        <a:bodyPr/>
        <a:lstStyle/>
        <a:p>
          <a:r>
            <a:rPr lang="en-US" sz="3200" b="1" dirty="0"/>
            <a:t>Cup</a:t>
          </a:r>
          <a:r>
            <a:rPr lang="en-US" sz="3200" dirty="0"/>
            <a:t>: $3,239.00/EA</a:t>
          </a:r>
        </a:p>
      </dgm:t>
    </dgm:pt>
    <dgm:pt modelId="{4E917762-5180-454B-BCD0-739431A3711D}" type="parTrans" cxnId="{B70858AB-F17A-485C-8F57-8563322A7014}">
      <dgm:prSet/>
      <dgm:spPr/>
      <dgm:t>
        <a:bodyPr/>
        <a:lstStyle/>
        <a:p>
          <a:endParaRPr lang="en-US"/>
        </a:p>
      </dgm:t>
    </dgm:pt>
    <dgm:pt modelId="{C1EE8E64-6AD9-490D-836A-C64AA31EC8D1}" type="sibTrans" cxnId="{B70858AB-F17A-485C-8F57-8563322A7014}">
      <dgm:prSet/>
      <dgm:spPr/>
      <dgm:t>
        <a:bodyPr/>
        <a:lstStyle/>
        <a:p>
          <a:endParaRPr lang="en-US"/>
        </a:p>
      </dgm:t>
    </dgm:pt>
    <dgm:pt modelId="{10F1DA2C-B2C6-4D99-902A-60519DCD2BC2}">
      <dgm:prSet custT="1"/>
      <dgm:spPr/>
      <dgm:t>
        <a:bodyPr/>
        <a:lstStyle/>
        <a:p>
          <a:r>
            <a:rPr lang="en-US" sz="3200" b="1" dirty="0"/>
            <a:t>Stem</a:t>
          </a:r>
          <a:r>
            <a:rPr lang="en-US" sz="3200" dirty="0"/>
            <a:t>: $3,094.00/EA</a:t>
          </a:r>
        </a:p>
      </dgm:t>
    </dgm:pt>
    <dgm:pt modelId="{9A09C7D4-4E58-40CB-A645-66B5C2D40DD8}" type="parTrans" cxnId="{A34A1D62-2039-47C5-943A-3315CF0263F1}">
      <dgm:prSet/>
      <dgm:spPr/>
      <dgm:t>
        <a:bodyPr/>
        <a:lstStyle/>
        <a:p>
          <a:endParaRPr lang="en-US"/>
        </a:p>
      </dgm:t>
    </dgm:pt>
    <dgm:pt modelId="{2DE2AF5E-292C-4957-91E4-E7445481B2B9}" type="sibTrans" cxnId="{A34A1D62-2039-47C5-943A-3315CF0263F1}">
      <dgm:prSet/>
      <dgm:spPr/>
      <dgm:t>
        <a:bodyPr/>
        <a:lstStyle/>
        <a:p>
          <a:endParaRPr lang="en-US"/>
        </a:p>
      </dgm:t>
    </dgm:pt>
    <dgm:pt modelId="{579FF87E-D98F-4022-8898-1C1F24EE2241}">
      <dgm:prSet custT="1"/>
      <dgm:spPr/>
      <dgm:t>
        <a:bodyPr/>
        <a:lstStyle/>
        <a:p>
          <a:r>
            <a:rPr lang="en-US" sz="3200" b="1" dirty="0"/>
            <a:t>Neck/Liner</a:t>
          </a:r>
          <a:r>
            <a:rPr lang="en-US" sz="3200" dirty="0"/>
            <a:t>: $3,167/EA</a:t>
          </a:r>
        </a:p>
      </dgm:t>
    </dgm:pt>
    <dgm:pt modelId="{A9F22914-0BA6-40FA-90BE-73660279EC09}" type="parTrans" cxnId="{8FF19421-B034-4AB0-B1A1-FFD0276B9942}">
      <dgm:prSet/>
      <dgm:spPr/>
      <dgm:t>
        <a:bodyPr/>
        <a:lstStyle/>
        <a:p>
          <a:endParaRPr lang="en-US"/>
        </a:p>
      </dgm:t>
    </dgm:pt>
    <dgm:pt modelId="{EAE88CF1-CD13-40F1-ABCF-E7C153D46346}" type="sibTrans" cxnId="{8FF19421-B034-4AB0-B1A1-FFD0276B9942}">
      <dgm:prSet/>
      <dgm:spPr/>
      <dgm:t>
        <a:bodyPr/>
        <a:lstStyle/>
        <a:p>
          <a:endParaRPr lang="en-US"/>
        </a:p>
      </dgm:t>
    </dgm:pt>
    <dgm:pt modelId="{900B8B87-1650-4ACE-9E14-6087981FA519}">
      <dgm:prSet custT="1"/>
      <dgm:spPr/>
      <dgm:t>
        <a:bodyPr/>
        <a:lstStyle/>
        <a:p>
          <a:r>
            <a:rPr lang="en-US" sz="3200" dirty="0"/>
            <a:t>Total: $9,500.00</a:t>
          </a:r>
        </a:p>
      </dgm:t>
    </dgm:pt>
    <dgm:pt modelId="{8835A22A-F082-4A28-BE66-515B95DCB348}" type="parTrans" cxnId="{11F1E2BA-2443-448E-9B8C-DDCACE341496}">
      <dgm:prSet/>
      <dgm:spPr/>
      <dgm:t>
        <a:bodyPr/>
        <a:lstStyle/>
        <a:p>
          <a:endParaRPr lang="en-US"/>
        </a:p>
      </dgm:t>
    </dgm:pt>
    <dgm:pt modelId="{AB0B232B-BF79-46F4-8394-E14519E15D3C}" type="sibTrans" cxnId="{11F1E2BA-2443-448E-9B8C-DDCACE341496}">
      <dgm:prSet/>
      <dgm:spPr/>
      <dgm:t>
        <a:bodyPr/>
        <a:lstStyle/>
        <a:p>
          <a:endParaRPr lang="en-US"/>
        </a:p>
      </dgm:t>
    </dgm:pt>
    <dgm:pt modelId="{F943308E-2EC3-4D83-9167-EA6855F9EFB8}">
      <dgm:prSet custT="1"/>
      <dgm:spPr/>
      <dgm:t>
        <a:bodyPr/>
        <a:lstStyle/>
        <a:p>
          <a:r>
            <a:rPr lang="en-US" sz="3200" dirty="0"/>
            <a:t>Est. Medicare Reimb.: $11,760.68</a:t>
          </a:r>
        </a:p>
      </dgm:t>
    </dgm:pt>
    <dgm:pt modelId="{41EE094D-968B-4904-AC7A-32743BB2C15B}" type="parTrans" cxnId="{4AEB1C8B-D1E4-4E4A-9F92-BBD16087C090}">
      <dgm:prSet/>
      <dgm:spPr/>
      <dgm:t>
        <a:bodyPr/>
        <a:lstStyle/>
        <a:p>
          <a:endParaRPr lang="en-US"/>
        </a:p>
      </dgm:t>
    </dgm:pt>
    <dgm:pt modelId="{9FB32572-7BE0-4A34-B791-A6BD7F3749F1}" type="sibTrans" cxnId="{4AEB1C8B-D1E4-4E4A-9F92-BBD16087C090}">
      <dgm:prSet/>
      <dgm:spPr/>
      <dgm:t>
        <a:bodyPr/>
        <a:lstStyle/>
        <a:p>
          <a:endParaRPr lang="en-US"/>
        </a:p>
      </dgm:t>
    </dgm:pt>
    <dgm:pt modelId="{9C76F398-4414-48DC-AE4A-52DA554A194B}">
      <dgm:prSet custT="1"/>
      <dgm:spPr/>
      <dgm:t>
        <a:bodyPr/>
        <a:lstStyle/>
        <a:p>
          <a:r>
            <a:rPr lang="en-US" sz="3200" dirty="0"/>
            <a:t>Est. Contrib. Margin: $2,260.68</a:t>
          </a:r>
        </a:p>
      </dgm:t>
    </dgm:pt>
    <dgm:pt modelId="{A8931A79-C90D-4C71-BA90-3A40D8569DF3}" type="parTrans" cxnId="{8BE154D1-ED10-46F2-977F-519B4F71313D}">
      <dgm:prSet/>
      <dgm:spPr/>
      <dgm:t>
        <a:bodyPr/>
        <a:lstStyle/>
        <a:p>
          <a:endParaRPr lang="en-US"/>
        </a:p>
      </dgm:t>
    </dgm:pt>
    <dgm:pt modelId="{229AB1B2-44F6-432E-BD65-1B14A7F7144F}" type="sibTrans" cxnId="{8BE154D1-ED10-46F2-977F-519B4F71313D}">
      <dgm:prSet/>
      <dgm:spPr/>
      <dgm:t>
        <a:bodyPr/>
        <a:lstStyle/>
        <a:p>
          <a:endParaRPr lang="en-US"/>
        </a:p>
      </dgm:t>
    </dgm:pt>
    <dgm:pt modelId="{E6FF339E-CB89-4D03-8388-8F4208DAF29D}" type="pres">
      <dgm:prSet presAssocID="{000F7D03-5717-4D58-9427-16CF6A868BB3}" presName="vert0" presStyleCnt="0">
        <dgm:presLayoutVars>
          <dgm:dir/>
          <dgm:animOne val="branch"/>
          <dgm:animLvl val="lvl"/>
        </dgm:presLayoutVars>
      </dgm:prSet>
      <dgm:spPr/>
    </dgm:pt>
    <dgm:pt modelId="{57A03F38-D7F6-4599-BB44-69579B23B03D}" type="pres">
      <dgm:prSet presAssocID="{D3351724-E0D8-4663-AA89-E45C28D27034}" presName="thickLine" presStyleLbl="alignNode1" presStyleIdx="0" presStyleCnt="6"/>
      <dgm:spPr/>
    </dgm:pt>
    <dgm:pt modelId="{9BA6FAF4-842E-4B95-8233-21B3AE8D3A20}" type="pres">
      <dgm:prSet presAssocID="{D3351724-E0D8-4663-AA89-E45C28D27034}" presName="horz1" presStyleCnt="0"/>
      <dgm:spPr/>
    </dgm:pt>
    <dgm:pt modelId="{A26F818F-12A7-4C87-8005-F85B813CD8F4}" type="pres">
      <dgm:prSet presAssocID="{D3351724-E0D8-4663-AA89-E45C28D27034}" presName="tx1" presStyleLbl="revTx" presStyleIdx="0" presStyleCnt="6"/>
      <dgm:spPr/>
    </dgm:pt>
    <dgm:pt modelId="{F0AF8849-B5F4-42EA-854E-A0C3A94C8186}" type="pres">
      <dgm:prSet presAssocID="{D3351724-E0D8-4663-AA89-E45C28D27034}" presName="vert1" presStyleCnt="0"/>
      <dgm:spPr/>
    </dgm:pt>
    <dgm:pt modelId="{775D0E80-D68E-4386-994A-E01CFE83E29F}" type="pres">
      <dgm:prSet presAssocID="{10F1DA2C-B2C6-4D99-902A-60519DCD2BC2}" presName="thickLine" presStyleLbl="alignNode1" presStyleIdx="1" presStyleCnt="6"/>
      <dgm:spPr/>
    </dgm:pt>
    <dgm:pt modelId="{FD94D54E-F1E4-4A0A-9550-541A032D12A8}" type="pres">
      <dgm:prSet presAssocID="{10F1DA2C-B2C6-4D99-902A-60519DCD2BC2}" presName="horz1" presStyleCnt="0"/>
      <dgm:spPr/>
    </dgm:pt>
    <dgm:pt modelId="{8D025EBA-9A12-41BD-B976-950040C215A0}" type="pres">
      <dgm:prSet presAssocID="{10F1DA2C-B2C6-4D99-902A-60519DCD2BC2}" presName="tx1" presStyleLbl="revTx" presStyleIdx="1" presStyleCnt="6"/>
      <dgm:spPr/>
    </dgm:pt>
    <dgm:pt modelId="{9D9B5985-CFC5-40F8-8444-997E2CBBDC3C}" type="pres">
      <dgm:prSet presAssocID="{10F1DA2C-B2C6-4D99-902A-60519DCD2BC2}" presName="vert1" presStyleCnt="0"/>
      <dgm:spPr/>
    </dgm:pt>
    <dgm:pt modelId="{58BBC7A7-BAE8-4FCA-B358-C42C7433C438}" type="pres">
      <dgm:prSet presAssocID="{579FF87E-D98F-4022-8898-1C1F24EE2241}" presName="thickLine" presStyleLbl="alignNode1" presStyleIdx="2" presStyleCnt="6"/>
      <dgm:spPr/>
    </dgm:pt>
    <dgm:pt modelId="{3F9686D5-8D7A-4DEC-A698-1826A5634C53}" type="pres">
      <dgm:prSet presAssocID="{579FF87E-D98F-4022-8898-1C1F24EE2241}" presName="horz1" presStyleCnt="0"/>
      <dgm:spPr/>
    </dgm:pt>
    <dgm:pt modelId="{C0161FDF-E2A1-4EC6-B917-EE80EA262848}" type="pres">
      <dgm:prSet presAssocID="{579FF87E-D98F-4022-8898-1C1F24EE2241}" presName="tx1" presStyleLbl="revTx" presStyleIdx="2" presStyleCnt="6"/>
      <dgm:spPr/>
    </dgm:pt>
    <dgm:pt modelId="{8282E816-3203-427A-8A1E-A262BDEBBB74}" type="pres">
      <dgm:prSet presAssocID="{579FF87E-D98F-4022-8898-1C1F24EE2241}" presName="vert1" presStyleCnt="0"/>
      <dgm:spPr/>
    </dgm:pt>
    <dgm:pt modelId="{AA11629B-6A2C-4318-B180-58B51F482C3A}" type="pres">
      <dgm:prSet presAssocID="{900B8B87-1650-4ACE-9E14-6087981FA519}" presName="thickLine" presStyleLbl="alignNode1" presStyleIdx="3" presStyleCnt="6"/>
      <dgm:spPr/>
    </dgm:pt>
    <dgm:pt modelId="{D2B0FD9D-F9BA-40F7-ADBD-EA56F89F58A9}" type="pres">
      <dgm:prSet presAssocID="{900B8B87-1650-4ACE-9E14-6087981FA519}" presName="horz1" presStyleCnt="0"/>
      <dgm:spPr/>
    </dgm:pt>
    <dgm:pt modelId="{CC54B679-4C78-4A20-B600-878537D76C08}" type="pres">
      <dgm:prSet presAssocID="{900B8B87-1650-4ACE-9E14-6087981FA519}" presName="tx1" presStyleLbl="revTx" presStyleIdx="3" presStyleCnt="6"/>
      <dgm:spPr/>
    </dgm:pt>
    <dgm:pt modelId="{46E92B39-D536-4C30-845D-063291A9D05A}" type="pres">
      <dgm:prSet presAssocID="{900B8B87-1650-4ACE-9E14-6087981FA519}" presName="vert1" presStyleCnt="0"/>
      <dgm:spPr/>
    </dgm:pt>
    <dgm:pt modelId="{0C16CF37-FDBC-44D4-AA50-E51BB0C9749D}" type="pres">
      <dgm:prSet presAssocID="{F943308E-2EC3-4D83-9167-EA6855F9EFB8}" presName="thickLine" presStyleLbl="alignNode1" presStyleIdx="4" presStyleCnt="6"/>
      <dgm:spPr/>
    </dgm:pt>
    <dgm:pt modelId="{2DD0F18F-6CCA-45C0-8269-8D4177A43EE2}" type="pres">
      <dgm:prSet presAssocID="{F943308E-2EC3-4D83-9167-EA6855F9EFB8}" presName="horz1" presStyleCnt="0"/>
      <dgm:spPr/>
    </dgm:pt>
    <dgm:pt modelId="{2ED0A5C4-F5CA-45B3-8FFA-4D3011133725}" type="pres">
      <dgm:prSet presAssocID="{F943308E-2EC3-4D83-9167-EA6855F9EFB8}" presName="tx1" presStyleLbl="revTx" presStyleIdx="4" presStyleCnt="6"/>
      <dgm:spPr/>
    </dgm:pt>
    <dgm:pt modelId="{2D981736-2D82-48E0-AAF9-F153D611510F}" type="pres">
      <dgm:prSet presAssocID="{F943308E-2EC3-4D83-9167-EA6855F9EFB8}" presName="vert1" presStyleCnt="0"/>
      <dgm:spPr/>
    </dgm:pt>
    <dgm:pt modelId="{BCEEA811-9C75-473E-A90F-7851D6365895}" type="pres">
      <dgm:prSet presAssocID="{9C76F398-4414-48DC-AE4A-52DA554A194B}" presName="thickLine" presStyleLbl="alignNode1" presStyleIdx="5" presStyleCnt="6"/>
      <dgm:spPr/>
    </dgm:pt>
    <dgm:pt modelId="{E3B09737-BE56-4801-9F77-E3A14282E0D4}" type="pres">
      <dgm:prSet presAssocID="{9C76F398-4414-48DC-AE4A-52DA554A194B}" presName="horz1" presStyleCnt="0"/>
      <dgm:spPr/>
    </dgm:pt>
    <dgm:pt modelId="{015E74D0-4AD7-4423-B54F-C8A636D0D714}" type="pres">
      <dgm:prSet presAssocID="{9C76F398-4414-48DC-AE4A-52DA554A194B}" presName="tx1" presStyleLbl="revTx" presStyleIdx="5" presStyleCnt="6"/>
      <dgm:spPr/>
    </dgm:pt>
    <dgm:pt modelId="{B6FAC00D-7EE7-4F0F-951B-3C48B24CE28C}" type="pres">
      <dgm:prSet presAssocID="{9C76F398-4414-48DC-AE4A-52DA554A194B}" presName="vert1" presStyleCnt="0"/>
      <dgm:spPr/>
    </dgm:pt>
  </dgm:ptLst>
  <dgm:cxnLst>
    <dgm:cxn modelId="{AB1B6309-9E52-4961-9E74-53BC0C638B47}" type="presOf" srcId="{10F1DA2C-B2C6-4D99-902A-60519DCD2BC2}" destId="{8D025EBA-9A12-41BD-B976-950040C215A0}" srcOrd="0" destOrd="0" presId="urn:microsoft.com/office/officeart/2008/layout/LinedList"/>
    <dgm:cxn modelId="{AF972A18-A7B6-4F9B-8AD1-64A3B8DC956D}" type="presOf" srcId="{000F7D03-5717-4D58-9427-16CF6A868BB3}" destId="{E6FF339E-CB89-4D03-8388-8F4208DAF29D}" srcOrd="0" destOrd="0" presId="urn:microsoft.com/office/officeart/2008/layout/LinedList"/>
    <dgm:cxn modelId="{8FF19421-B034-4AB0-B1A1-FFD0276B9942}" srcId="{000F7D03-5717-4D58-9427-16CF6A868BB3}" destId="{579FF87E-D98F-4022-8898-1C1F24EE2241}" srcOrd="2" destOrd="0" parTransId="{A9F22914-0BA6-40FA-90BE-73660279EC09}" sibTransId="{EAE88CF1-CD13-40F1-ABCF-E7C153D46346}"/>
    <dgm:cxn modelId="{8870D360-02F2-4FAC-A0DD-C40320F071F0}" type="presOf" srcId="{F943308E-2EC3-4D83-9167-EA6855F9EFB8}" destId="{2ED0A5C4-F5CA-45B3-8FFA-4D3011133725}" srcOrd="0" destOrd="0" presId="urn:microsoft.com/office/officeart/2008/layout/LinedList"/>
    <dgm:cxn modelId="{A34A1D62-2039-47C5-943A-3315CF0263F1}" srcId="{000F7D03-5717-4D58-9427-16CF6A868BB3}" destId="{10F1DA2C-B2C6-4D99-902A-60519DCD2BC2}" srcOrd="1" destOrd="0" parTransId="{9A09C7D4-4E58-40CB-A645-66B5C2D40DD8}" sibTransId="{2DE2AF5E-292C-4957-91E4-E7445481B2B9}"/>
    <dgm:cxn modelId="{29A0594E-89DA-4388-B9F2-E2B9105A5A06}" type="presOf" srcId="{900B8B87-1650-4ACE-9E14-6087981FA519}" destId="{CC54B679-4C78-4A20-B600-878537D76C08}" srcOrd="0" destOrd="0" presId="urn:microsoft.com/office/officeart/2008/layout/LinedList"/>
    <dgm:cxn modelId="{BECA0E81-79BB-497D-AE2E-EF8491E91912}" type="presOf" srcId="{579FF87E-D98F-4022-8898-1C1F24EE2241}" destId="{C0161FDF-E2A1-4EC6-B917-EE80EA262848}" srcOrd="0" destOrd="0" presId="urn:microsoft.com/office/officeart/2008/layout/LinedList"/>
    <dgm:cxn modelId="{4AEB1C8B-D1E4-4E4A-9F92-BBD16087C090}" srcId="{000F7D03-5717-4D58-9427-16CF6A868BB3}" destId="{F943308E-2EC3-4D83-9167-EA6855F9EFB8}" srcOrd="4" destOrd="0" parTransId="{41EE094D-968B-4904-AC7A-32743BB2C15B}" sibTransId="{9FB32572-7BE0-4A34-B791-A6BD7F3749F1}"/>
    <dgm:cxn modelId="{CDE261A4-2240-4423-BDD9-0B4F7C0BC6D5}" type="presOf" srcId="{D3351724-E0D8-4663-AA89-E45C28D27034}" destId="{A26F818F-12A7-4C87-8005-F85B813CD8F4}" srcOrd="0" destOrd="0" presId="urn:microsoft.com/office/officeart/2008/layout/LinedList"/>
    <dgm:cxn modelId="{B70858AB-F17A-485C-8F57-8563322A7014}" srcId="{000F7D03-5717-4D58-9427-16CF6A868BB3}" destId="{D3351724-E0D8-4663-AA89-E45C28D27034}" srcOrd="0" destOrd="0" parTransId="{4E917762-5180-454B-BCD0-739431A3711D}" sibTransId="{C1EE8E64-6AD9-490D-836A-C64AA31EC8D1}"/>
    <dgm:cxn modelId="{11F1E2BA-2443-448E-9B8C-DDCACE341496}" srcId="{000F7D03-5717-4D58-9427-16CF6A868BB3}" destId="{900B8B87-1650-4ACE-9E14-6087981FA519}" srcOrd="3" destOrd="0" parTransId="{8835A22A-F082-4A28-BE66-515B95DCB348}" sibTransId="{AB0B232B-BF79-46F4-8394-E14519E15D3C}"/>
    <dgm:cxn modelId="{8BE154D1-ED10-46F2-977F-519B4F71313D}" srcId="{000F7D03-5717-4D58-9427-16CF6A868BB3}" destId="{9C76F398-4414-48DC-AE4A-52DA554A194B}" srcOrd="5" destOrd="0" parTransId="{A8931A79-C90D-4C71-BA90-3A40D8569DF3}" sibTransId="{229AB1B2-44F6-432E-BD65-1B14A7F7144F}"/>
    <dgm:cxn modelId="{8C986DFF-47F0-4912-978B-2493FF816D02}" type="presOf" srcId="{9C76F398-4414-48DC-AE4A-52DA554A194B}" destId="{015E74D0-4AD7-4423-B54F-C8A636D0D714}" srcOrd="0" destOrd="0" presId="urn:microsoft.com/office/officeart/2008/layout/LinedList"/>
    <dgm:cxn modelId="{A043BB35-D53E-4CDB-B517-2AFA0232794B}" type="presParOf" srcId="{E6FF339E-CB89-4D03-8388-8F4208DAF29D}" destId="{57A03F38-D7F6-4599-BB44-69579B23B03D}" srcOrd="0" destOrd="0" presId="urn:microsoft.com/office/officeart/2008/layout/LinedList"/>
    <dgm:cxn modelId="{AF542007-9016-45C1-BF8F-AC36EBB36D60}" type="presParOf" srcId="{E6FF339E-CB89-4D03-8388-8F4208DAF29D}" destId="{9BA6FAF4-842E-4B95-8233-21B3AE8D3A20}" srcOrd="1" destOrd="0" presId="urn:microsoft.com/office/officeart/2008/layout/LinedList"/>
    <dgm:cxn modelId="{27801B97-A9AF-429F-912E-73B57BA91DE6}" type="presParOf" srcId="{9BA6FAF4-842E-4B95-8233-21B3AE8D3A20}" destId="{A26F818F-12A7-4C87-8005-F85B813CD8F4}" srcOrd="0" destOrd="0" presId="urn:microsoft.com/office/officeart/2008/layout/LinedList"/>
    <dgm:cxn modelId="{22E827B7-2595-44D1-8F2E-0DD1D73AA8E0}" type="presParOf" srcId="{9BA6FAF4-842E-4B95-8233-21B3AE8D3A20}" destId="{F0AF8849-B5F4-42EA-854E-A0C3A94C8186}" srcOrd="1" destOrd="0" presId="urn:microsoft.com/office/officeart/2008/layout/LinedList"/>
    <dgm:cxn modelId="{53C29AE1-436B-4E0B-B5E8-4A2E0787768F}" type="presParOf" srcId="{E6FF339E-CB89-4D03-8388-8F4208DAF29D}" destId="{775D0E80-D68E-4386-994A-E01CFE83E29F}" srcOrd="2" destOrd="0" presId="urn:microsoft.com/office/officeart/2008/layout/LinedList"/>
    <dgm:cxn modelId="{545E531A-7BA4-4ECE-8CB8-5D563E54F080}" type="presParOf" srcId="{E6FF339E-CB89-4D03-8388-8F4208DAF29D}" destId="{FD94D54E-F1E4-4A0A-9550-541A032D12A8}" srcOrd="3" destOrd="0" presId="urn:microsoft.com/office/officeart/2008/layout/LinedList"/>
    <dgm:cxn modelId="{23D4C947-D366-4743-97EF-496F53A8F2B2}" type="presParOf" srcId="{FD94D54E-F1E4-4A0A-9550-541A032D12A8}" destId="{8D025EBA-9A12-41BD-B976-950040C215A0}" srcOrd="0" destOrd="0" presId="urn:microsoft.com/office/officeart/2008/layout/LinedList"/>
    <dgm:cxn modelId="{417703C5-22C4-4834-B9B0-58D89A6E353E}" type="presParOf" srcId="{FD94D54E-F1E4-4A0A-9550-541A032D12A8}" destId="{9D9B5985-CFC5-40F8-8444-997E2CBBDC3C}" srcOrd="1" destOrd="0" presId="urn:microsoft.com/office/officeart/2008/layout/LinedList"/>
    <dgm:cxn modelId="{E972685D-F0FF-47AD-8A9E-62FEC596606C}" type="presParOf" srcId="{E6FF339E-CB89-4D03-8388-8F4208DAF29D}" destId="{58BBC7A7-BAE8-4FCA-B358-C42C7433C438}" srcOrd="4" destOrd="0" presId="urn:microsoft.com/office/officeart/2008/layout/LinedList"/>
    <dgm:cxn modelId="{109227AC-5976-433A-A7C9-A38A4917FD3F}" type="presParOf" srcId="{E6FF339E-CB89-4D03-8388-8F4208DAF29D}" destId="{3F9686D5-8D7A-4DEC-A698-1826A5634C53}" srcOrd="5" destOrd="0" presId="urn:microsoft.com/office/officeart/2008/layout/LinedList"/>
    <dgm:cxn modelId="{72D5A7E3-AF81-49AF-851A-957513739038}" type="presParOf" srcId="{3F9686D5-8D7A-4DEC-A698-1826A5634C53}" destId="{C0161FDF-E2A1-4EC6-B917-EE80EA262848}" srcOrd="0" destOrd="0" presId="urn:microsoft.com/office/officeart/2008/layout/LinedList"/>
    <dgm:cxn modelId="{F0419BCD-D967-44BF-95F0-42D00FF46582}" type="presParOf" srcId="{3F9686D5-8D7A-4DEC-A698-1826A5634C53}" destId="{8282E816-3203-427A-8A1E-A262BDEBBB74}" srcOrd="1" destOrd="0" presId="urn:microsoft.com/office/officeart/2008/layout/LinedList"/>
    <dgm:cxn modelId="{FBE6C04C-E343-4194-9FA0-CB67A773B576}" type="presParOf" srcId="{E6FF339E-CB89-4D03-8388-8F4208DAF29D}" destId="{AA11629B-6A2C-4318-B180-58B51F482C3A}" srcOrd="6" destOrd="0" presId="urn:microsoft.com/office/officeart/2008/layout/LinedList"/>
    <dgm:cxn modelId="{B65C0B6B-F0B3-4F90-928B-D2BF630B5BA4}" type="presParOf" srcId="{E6FF339E-CB89-4D03-8388-8F4208DAF29D}" destId="{D2B0FD9D-F9BA-40F7-ADBD-EA56F89F58A9}" srcOrd="7" destOrd="0" presId="urn:microsoft.com/office/officeart/2008/layout/LinedList"/>
    <dgm:cxn modelId="{A8D3C14E-2549-4DE5-AD94-BEAA27F3B5FC}" type="presParOf" srcId="{D2B0FD9D-F9BA-40F7-ADBD-EA56F89F58A9}" destId="{CC54B679-4C78-4A20-B600-878537D76C08}" srcOrd="0" destOrd="0" presId="urn:microsoft.com/office/officeart/2008/layout/LinedList"/>
    <dgm:cxn modelId="{4FEE2647-9F14-4CAF-AD22-45C05EEAD322}" type="presParOf" srcId="{D2B0FD9D-F9BA-40F7-ADBD-EA56F89F58A9}" destId="{46E92B39-D536-4C30-845D-063291A9D05A}" srcOrd="1" destOrd="0" presId="urn:microsoft.com/office/officeart/2008/layout/LinedList"/>
    <dgm:cxn modelId="{C69B55D1-BE1A-4307-B879-6EF908273742}" type="presParOf" srcId="{E6FF339E-CB89-4D03-8388-8F4208DAF29D}" destId="{0C16CF37-FDBC-44D4-AA50-E51BB0C9749D}" srcOrd="8" destOrd="0" presId="urn:microsoft.com/office/officeart/2008/layout/LinedList"/>
    <dgm:cxn modelId="{5E86E36F-3A15-4337-BBD5-98DC27380C89}" type="presParOf" srcId="{E6FF339E-CB89-4D03-8388-8F4208DAF29D}" destId="{2DD0F18F-6CCA-45C0-8269-8D4177A43EE2}" srcOrd="9" destOrd="0" presId="urn:microsoft.com/office/officeart/2008/layout/LinedList"/>
    <dgm:cxn modelId="{FBB3734D-C945-4000-9810-0C7148D847BA}" type="presParOf" srcId="{2DD0F18F-6CCA-45C0-8269-8D4177A43EE2}" destId="{2ED0A5C4-F5CA-45B3-8FFA-4D3011133725}" srcOrd="0" destOrd="0" presId="urn:microsoft.com/office/officeart/2008/layout/LinedList"/>
    <dgm:cxn modelId="{30700576-1315-41AF-B0D6-0585FD77B751}" type="presParOf" srcId="{2DD0F18F-6CCA-45C0-8269-8D4177A43EE2}" destId="{2D981736-2D82-48E0-AAF9-F153D611510F}" srcOrd="1" destOrd="0" presId="urn:microsoft.com/office/officeart/2008/layout/LinedList"/>
    <dgm:cxn modelId="{334F59F5-FF52-4970-973E-CD2188C9E844}" type="presParOf" srcId="{E6FF339E-CB89-4D03-8388-8F4208DAF29D}" destId="{BCEEA811-9C75-473E-A90F-7851D6365895}" srcOrd="10" destOrd="0" presId="urn:microsoft.com/office/officeart/2008/layout/LinedList"/>
    <dgm:cxn modelId="{A1E24FA8-2D09-43EB-A081-4B21ABE42203}" type="presParOf" srcId="{E6FF339E-CB89-4D03-8388-8F4208DAF29D}" destId="{E3B09737-BE56-4801-9F77-E3A14282E0D4}" srcOrd="11" destOrd="0" presId="urn:microsoft.com/office/officeart/2008/layout/LinedList"/>
    <dgm:cxn modelId="{1D9D0745-639E-4DA8-AC3F-28925E5C61C4}" type="presParOf" srcId="{E3B09737-BE56-4801-9F77-E3A14282E0D4}" destId="{015E74D0-4AD7-4423-B54F-C8A636D0D714}" srcOrd="0" destOrd="0" presId="urn:microsoft.com/office/officeart/2008/layout/LinedList"/>
    <dgm:cxn modelId="{A5827C27-13AE-434D-9778-B03632CCC365}" type="presParOf" srcId="{E3B09737-BE56-4801-9F77-E3A14282E0D4}" destId="{B6FAC00D-7EE7-4F0F-951B-3C48B24CE2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F7D03-5717-4D58-9427-16CF6A868BB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351724-E0D8-4663-AA89-E45C28D27034}">
      <dgm:prSet custT="1"/>
      <dgm:spPr/>
      <dgm:t>
        <a:bodyPr/>
        <a:lstStyle/>
        <a:p>
          <a:r>
            <a:rPr lang="en-US" sz="3200" dirty="0"/>
            <a:t>SCREWS(x4): $900/EA</a:t>
          </a:r>
        </a:p>
      </dgm:t>
    </dgm:pt>
    <dgm:pt modelId="{4E917762-5180-454B-BCD0-739431A3711D}" type="parTrans" cxnId="{B70858AB-F17A-485C-8F57-8563322A7014}">
      <dgm:prSet/>
      <dgm:spPr/>
      <dgm:t>
        <a:bodyPr/>
        <a:lstStyle/>
        <a:p>
          <a:endParaRPr lang="en-US"/>
        </a:p>
      </dgm:t>
    </dgm:pt>
    <dgm:pt modelId="{C1EE8E64-6AD9-490D-836A-C64AA31EC8D1}" type="sibTrans" cxnId="{B70858AB-F17A-485C-8F57-8563322A7014}">
      <dgm:prSet/>
      <dgm:spPr/>
      <dgm:t>
        <a:bodyPr/>
        <a:lstStyle/>
        <a:p>
          <a:endParaRPr lang="en-US"/>
        </a:p>
      </dgm:t>
    </dgm:pt>
    <dgm:pt modelId="{10F1DA2C-B2C6-4D99-902A-60519DCD2BC2}">
      <dgm:prSet custT="1"/>
      <dgm:spPr/>
      <dgm:t>
        <a:bodyPr/>
        <a:lstStyle/>
        <a:p>
          <a:r>
            <a:rPr lang="en-US" sz="3200" dirty="0"/>
            <a:t>IMPLANT(x1): $13,900.00/EA</a:t>
          </a:r>
        </a:p>
      </dgm:t>
    </dgm:pt>
    <dgm:pt modelId="{9A09C7D4-4E58-40CB-A645-66B5C2D40DD8}" type="parTrans" cxnId="{A34A1D62-2039-47C5-943A-3315CF0263F1}">
      <dgm:prSet/>
      <dgm:spPr/>
      <dgm:t>
        <a:bodyPr/>
        <a:lstStyle/>
        <a:p>
          <a:endParaRPr lang="en-US"/>
        </a:p>
      </dgm:t>
    </dgm:pt>
    <dgm:pt modelId="{2DE2AF5E-292C-4957-91E4-E7445481B2B9}" type="sibTrans" cxnId="{A34A1D62-2039-47C5-943A-3315CF0263F1}">
      <dgm:prSet/>
      <dgm:spPr/>
      <dgm:t>
        <a:bodyPr/>
        <a:lstStyle/>
        <a:p>
          <a:endParaRPr lang="en-US"/>
        </a:p>
      </dgm:t>
    </dgm:pt>
    <dgm:pt modelId="{579FF87E-D98F-4022-8898-1C1F24EE2241}">
      <dgm:prSet custT="1"/>
      <dgm:spPr/>
      <dgm:t>
        <a:bodyPr/>
        <a:lstStyle/>
        <a:p>
          <a:r>
            <a:rPr lang="en-US" sz="3200" dirty="0"/>
            <a:t>SET SCREWS(x4): $45/EA</a:t>
          </a:r>
        </a:p>
      </dgm:t>
    </dgm:pt>
    <dgm:pt modelId="{A9F22914-0BA6-40FA-90BE-73660279EC09}" type="parTrans" cxnId="{8FF19421-B034-4AB0-B1A1-FFD0276B9942}">
      <dgm:prSet/>
      <dgm:spPr/>
      <dgm:t>
        <a:bodyPr/>
        <a:lstStyle/>
        <a:p>
          <a:endParaRPr lang="en-US"/>
        </a:p>
      </dgm:t>
    </dgm:pt>
    <dgm:pt modelId="{EAE88CF1-CD13-40F1-ABCF-E7C153D46346}" type="sibTrans" cxnId="{8FF19421-B034-4AB0-B1A1-FFD0276B9942}">
      <dgm:prSet/>
      <dgm:spPr/>
      <dgm:t>
        <a:bodyPr/>
        <a:lstStyle/>
        <a:p>
          <a:endParaRPr lang="en-US"/>
        </a:p>
      </dgm:t>
    </dgm:pt>
    <dgm:pt modelId="{900B8B87-1650-4ACE-9E14-6087981FA519}">
      <dgm:prSet custT="1"/>
      <dgm:spPr/>
      <dgm:t>
        <a:bodyPr/>
        <a:lstStyle/>
        <a:p>
          <a:r>
            <a:rPr lang="en-US" sz="3200" dirty="0"/>
            <a:t>Total: $17,680.00</a:t>
          </a:r>
        </a:p>
      </dgm:t>
    </dgm:pt>
    <dgm:pt modelId="{8835A22A-F082-4A28-BE66-515B95DCB348}" type="parTrans" cxnId="{11F1E2BA-2443-448E-9B8C-DDCACE341496}">
      <dgm:prSet/>
      <dgm:spPr/>
      <dgm:t>
        <a:bodyPr/>
        <a:lstStyle/>
        <a:p>
          <a:endParaRPr lang="en-US"/>
        </a:p>
      </dgm:t>
    </dgm:pt>
    <dgm:pt modelId="{AB0B232B-BF79-46F4-8394-E14519E15D3C}" type="sibTrans" cxnId="{11F1E2BA-2443-448E-9B8C-DDCACE341496}">
      <dgm:prSet/>
      <dgm:spPr/>
      <dgm:t>
        <a:bodyPr/>
        <a:lstStyle/>
        <a:p>
          <a:endParaRPr lang="en-US"/>
        </a:p>
      </dgm:t>
    </dgm:pt>
    <dgm:pt modelId="{F943308E-2EC3-4D83-9167-EA6855F9EFB8}">
      <dgm:prSet custT="1"/>
      <dgm:spPr/>
      <dgm:t>
        <a:bodyPr/>
        <a:lstStyle/>
        <a:p>
          <a:r>
            <a:rPr lang="en-US" sz="3200" dirty="0"/>
            <a:t>Est. Medicare Reimb.: $31,097.65</a:t>
          </a:r>
        </a:p>
      </dgm:t>
    </dgm:pt>
    <dgm:pt modelId="{41EE094D-968B-4904-AC7A-32743BB2C15B}" type="parTrans" cxnId="{4AEB1C8B-D1E4-4E4A-9F92-BBD16087C090}">
      <dgm:prSet/>
      <dgm:spPr/>
      <dgm:t>
        <a:bodyPr/>
        <a:lstStyle/>
        <a:p>
          <a:endParaRPr lang="en-US"/>
        </a:p>
      </dgm:t>
    </dgm:pt>
    <dgm:pt modelId="{9FB32572-7BE0-4A34-B791-A6BD7F3749F1}" type="sibTrans" cxnId="{4AEB1C8B-D1E4-4E4A-9F92-BBD16087C090}">
      <dgm:prSet/>
      <dgm:spPr/>
      <dgm:t>
        <a:bodyPr/>
        <a:lstStyle/>
        <a:p>
          <a:endParaRPr lang="en-US"/>
        </a:p>
      </dgm:t>
    </dgm:pt>
    <dgm:pt modelId="{9C76F398-4414-48DC-AE4A-52DA554A194B}">
      <dgm:prSet custT="1"/>
      <dgm:spPr/>
      <dgm:t>
        <a:bodyPr/>
        <a:lstStyle/>
        <a:p>
          <a:r>
            <a:rPr lang="en-US" sz="3200" dirty="0"/>
            <a:t>Est. Contrib. Margin: $23,207.65</a:t>
          </a:r>
        </a:p>
      </dgm:t>
    </dgm:pt>
    <dgm:pt modelId="{A8931A79-C90D-4C71-BA90-3A40D8569DF3}" type="parTrans" cxnId="{8BE154D1-ED10-46F2-977F-519B4F71313D}">
      <dgm:prSet/>
      <dgm:spPr/>
      <dgm:t>
        <a:bodyPr/>
        <a:lstStyle/>
        <a:p>
          <a:endParaRPr lang="en-US"/>
        </a:p>
      </dgm:t>
    </dgm:pt>
    <dgm:pt modelId="{229AB1B2-44F6-432E-BD65-1B14A7F7144F}" type="sibTrans" cxnId="{8BE154D1-ED10-46F2-977F-519B4F71313D}">
      <dgm:prSet/>
      <dgm:spPr/>
      <dgm:t>
        <a:bodyPr/>
        <a:lstStyle/>
        <a:p>
          <a:endParaRPr lang="en-US"/>
        </a:p>
      </dgm:t>
    </dgm:pt>
    <dgm:pt modelId="{E6FF339E-CB89-4D03-8388-8F4208DAF29D}" type="pres">
      <dgm:prSet presAssocID="{000F7D03-5717-4D58-9427-16CF6A868BB3}" presName="vert0" presStyleCnt="0">
        <dgm:presLayoutVars>
          <dgm:dir/>
          <dgm:animOne val="branch"/>
          <dgm:animLvl val="lvl"/>
        </dgm:presLayoutVars>
      </dgm:prSet>
      <dgm:spPr/>
    </dgm:pt>
    <dgm:pt modelId="{57A03F38-D7F6-4599-BB44-69579B23B03D}" type="pres">
      <dgm:prSet presAssocID="{D3351724-E0D8-4663-AA89-E45C28D27034}" presName="thickLine" presStyleLbl="alignNode1" presStyleIdx="0" presStyleCnt="6"/>
      <dgm:spPr/>
    </dgm:pt>
    <dgm:pt modelId="{9BA6FAF4-842E-4B95-8233-21B3AE8D3A20}" type="pres">
      <dgm:prSet presAssocID="{D3351724-E0D8-4663-AA89-E45C28D27034}" presName="horz1" presStyleCnt="0"/>
      <dgm:spPr/>
    </dgm:pt>
    <dgm:pt modelId="{A26F818F-12A7-4C87-8005-F85B813CD8F4}" type="pres">
      <dgm:prSet presAssocID="{D3351724-E0D8-4663-AA89-E45C28D27034}" presName="tx1" presStyleLbl="revTx" presStyleIdx="0" presStyleCnt="6"/>
      <dgm:spPr/>
    </dgm:pt>
    <dgm:pt modelId="{F0AF8849-B5F4-42EA-854E-A0C3A94C8186}" type="pres">
      <dgm:prSet presAssocID="{D3351724-E0D8-4663-AA89-E45C28D27034}" presName="vert1" presStyleCnt="0"/>
      <dgm:spPr/>
    </dgm:pt>
    <dgm:pt modelId="{775D0E80-D68E-4386-994A-E01CFE83E29F}" type="pres">
      <dgm:prSet presAssocID="{10F1DA2C-B2C6-4D99-902A-60519DCD2BC2}" presName="thickLine" presStyleLbl="alignNode1" presStyleIdx="1" presStyleCnt="6"/>
      <dgm:spPr/>
    </dgm:pt>
    <dgm:pt modelId="{FD94D54E-F1E4-4A0A-9550-541A032D12A8}" type="pres">
      <dgm:prSet presAssocID="{10F1DA2C-B2C6-4D99-902A-60519DCD2BC2}" presName="horz1" presStyleCnt="0"/>
      <dgm:spPr/>
    </dgm:pt>
    <dgm:pt modelId="{8D025EBA-9A12-41BD-B976-950040C215A0}" type="pres">
      <dgm:prSet presAssocID="{10F1DA2C-B2C6-4D99-902A-60519DCD2BC2}" presName="tx1" presStyleLbl="revTx" presStyleIdx="1" presStyleCnt="6"/>
      <dgm:spPr/>
    </dgm:pt>
    <dgm:pt modelId="{9D9B5985-CFC5-40F8-8444-997E2CBBDC3C}" type="pres">
      <dgm:prSet presAssocID="{10F1DA2C-B2C6-4D99-902A-60519DCD2BC2}" presName="vert1" presStyleCnt="0"/>
      <dgm:spPr/>
    </dgm:pt>
    <dgm:pt modelId="{58BBC7A7-BAE8-4FCA-B358-C42C7433C438}" type="pres">
      <dgm:prSet presAssocID="{579FF87E-D98F-4022-8898-1C1F24EE2241}" presName="thickLine" presStyleLbl="alignNode1" presStyleIdx="2" presStyleCnt="6"/>
      <dgm:spPr/>
    </dgm:pt>
    <dgm:pt modelId="{3F9686D5-8D7A-4DEC-A698-1826A5634C53}" type="pres">
      <dgm:prSet presAssocID="{579FF87E-D98F-4022-8898-1C1F24EE2241}" presName="horz1" presStyleCnt="0"/>
      <dgm:spPr/>
    </dgm:pt>
    <dgm:pt modelId="{C0161FDF-E2A1-4EC6-B917-EE80EA262848}" type="pres">
      <dgm:prSet presAssocID="{579FF87E-D98F-4022-8898-1C1F24EE2241}" presName="tx1" presStyleLbl="revTx" presStyleIdx="2" presStyleCnt="6"/>
      <dgm:spPr/>
    </dgm:pt>
    <dgm:pt modelId="{8282E816-3203-427A-8A1E-A262BDEBBB74}" type="pres">
      <dgm:prSet presAssocID="{579FF87E-D98F-4022-8898-1C1F24EE2241}" presName="vert1" presStyleCnt="0"/>
      <dgm:spPr/>
    </dgm:pt>
    <dgm:pt modelId="{AA11629B-6A2C-4318-B180-58B51F482C3A}" type="pres">
      <dgm:prSet presAssocID="{900B8B87-1650-4ACE-9E14-6087981FA519}" presName="thickLine" presStyleLbl="alignNode1" presStyleIdx="3" presStyleCnt="6"/>
      <dgm:spPr/>
    </dgm:pt>
    <dgm:pt modelId="{D2B0FD9D-F9BA-40F7-ADBD-EA56F89F58A9}" type="pres">
      <dgm:prSet presAssocID="{900B8B87-1650-4ACE-9E14-6087981FA519}" presName="horz1" presStyleCnt="0"/>
      <dgm:spPr/>
    </dgm:pt>
    <dgm:pt modelId="{CC54B679-4C78-4A20-B600-878537D76C08}" type="pres">
      <dgm:prSet presAssocID="{900B8B87-1650-4ACE-9E14-6087981FA519}" presName="tx1" presStyleLbl="revTx" presStyleIdx="3" presStyleCnt="6"/>
      <dgm:spPr/>
    </dgm:pt>
    <dgm:pt modelId="{46E92B39-D536-4C30-845D-063291A9D05A}" type="pres">
      <dgm:prSet presAssocID="{900B8B87-1650-4ACE-9E14-6087981FA519}" presName="vert1" presStyleCnt="0"/>
      <dgm:spPr/>
    </dgm:pt>
    <dgm:pt modelId="{0C16CF37-FDBC-44D4-AA50-E51BB0C9749D}" type="pres">
      <dgm:prSet presAssocID="{F943308E-2EC3-4D83-9167-EA6855F9EFB8}" presName="thickLine" presStyleLbl="alignNode1" presStyleIdx="4" presStyleCnt="6"/>
      <dgm:spPr/>
    </dgm:pt>
    <dgm:pt modelId="{2DD0F18F-6CCA-45C0-8269-8D4177A43EE2}" type="pres">
      <dgm:prSet presAssocID="{F943308E-2EC3-4D83-9167-EA6855F9EFB8}" presName="horz1" presStyleCnt="0"/>
      <dgm:spPr/>
    </dgm:pt>
    <dgm:pt modelId="{2ED0A5C4-F5CA-45B3-8FFA-4D3011133725}" type="pres">
      <dgm:prSet presAssocID="{F943308E-2EC3-4D83-9167-EA6855F9EFB8}" presName="tx1" presStyleLbl="revTx" presStyleIdx="4" presStyleCnt="6"/>
      <dgm:spPr/>
    </dgm:pt>
    <dgm:pt modelId="{2D981736-2D82-48E0-AAF9-F153D611510F}" type="pres">
      <dgm:prSet presAssocID="{F943308E-2EC3-4D83-9167-EA6855F9EFB8}" presName="vert1" presStyleCnt="0"/>
      <dgm:spPr/>
    </dgm:pt>
    <dgm:pt modelId="{BCEEA811-9C75-473E-A90F-7851D6365895}" type="pres">
      <dgm:prSet presAssocID="{9C76F398-4414-48DC-AE4A-52DA554A194B}" presName="thickLine" presStyleLbl="alignNode1" presStyleIdx="5" presStyleCnt="6"/>
      <dgm:spPr/>
    </dgm:pt>
    <dgm:pt modelId="{E3B09737-BE56-4801-9F77-E3A14282E0D4}" type="pres">
      <dgm:prSet presAssocID="{9C76F398-4414-48DC-AE4A-52DA554A194B}" presName="horz1" presStyleCnt="0"/>
      <dgm:spPr/>
    </dgm:pt>
    <dgm:pt modelId="{015E74D0-4AD7-4423-B54F-C8A636D0D714}" type="pres">
      <dgm:prSet presAssocID="{9C76F398-4414-48DC-AE4A-52DA554A194B}" presName="tx1" presStyleLbl="revTx" presStyleIdx="5" presStyleCnt="6"/>
      <dgm:spPr/>
    </dgm:pt>
    <dgm:pt modelId="{B6FAC00D-7EE7-4F0F-951B-3C48B24CE28C}" type="pres">
      <dgm:prSet presAssocID="{9C76F398-4414-48DC-AE4A-52DA554A194B}" presName="vert1" presStyleCnt="0"/>
      <dgm:spPr/>
    </dgm:pt>
  </dgm:ptLst>
  <dgm:cxnLst>
    <dgm:cxn modelId="{AB1B6309-9E52-4961-9E74-53BC0C638B47}" type="presOf" srcId="{10F1DA2C-B2C6-4D99-902A-60519DCD2BC2}" destId="{8D025EBA-9A12-41BD-B976-950040C215A0}" srcOrd="0" destOrd="0" presId="urn:microsoft.com/office/officeart/2008/layout/LinedList"/>
    <dgm:cxn modelId="{AF972A18-A7B6-4F9B-8AD1-64A3B8DC956D}" type="presOf" srcId="{000F7D03-5717-4D58-9427-16CF6A868BB3}" destId="{E6FF339E-CB89-4D03-8388-8F4208DAF29D}" srcOrd="0" destOrd="0" presId="urn:microsoft.com/office/officeart/2008/layout/LinedList"/>
    <dgm:cxn modelId="{8FF19421-B034-4AB0-B1A1-FFD0276B9942}" srcId="{000F7D03-5717-4D58-9427-16CF6A868BB3}" destId="{579FF87E-D98F-4022-8898-1C1F24EE2241}" srcOrd="2" destOrd="0" parTransId="{A9F22914-0BA6-40FA-90BE-73660279EC09}" sibTransId="{EAE88CF1-CD13-40F1-ABCF-E7C153D46346}"/>
    <dgm:cxn modelId="{8870D360-02F2-4FAC-A0DD-C40320F071F0}" type="presOf" srcId="{F943308E-2EC3-4D83-9167-EA6855F9EFB8}" destId="{2ED0A5C4-F5CA-45B3-8FFA-4D3011133725}" srcOrd="0" destOrd="0" presId="urn:microsoft.com/office/officeart/2008/layout/LinedList"/>
    <dgm:cxn modelId="{A34A1D62-2039-47C5-943A-3315CF0263F1}" srcId="{000F7D03-5717-4D58-9427-16CF6A868BB3}" destId="{10F1DA2C-B2C6-4D99-902A-60519DCD2BC2}" srcOrd="1" destOrd="0" parTransId="{9A09C7D4-4E58-40CB-A645-66B5C2D40DD8}" sibTransId="{2DE2AF5E-292C-4957-91E4-E7445481B2B9}"/>
    <dgm:cxn modelId="{29A0594E-89DA-4388-B9F2-E2B9105A5A06}" type="presOf" srcId="{900B8B87-1650-4ACE-9E14-6087981FA519}" destId="{CC54B679-4C78-4A20-B600-878537D76C08}" srcOrd="0" destOrd="0" presId="urn:microsoft.com/office/officeart/2008/layout/LinedList"/>
    <dgm:cxn modelId="{BECA0E81-79BB-497D-AE2E-EF8491E91912}" type="presOf" srcId="{579FF87E-D98F-4022-8898-1C1F24EE2241}" destId="{C0161FDF-E2A1-4EC6-B917-EE80EA262848}" srcOrd="0" destOrd="0" presId="urn:microsoft.com/office/officeart/2008/layout/LinedList"/>
    <dgm:cxn modelId="{4AEB1C8B-D1E4-4E4A-9F92-BBD16087C090}" srcId="{000F7D03-5717-4D58-9427-16CF6A868BB3}" destId="{F943308E-2EC3-4D83-9167-EA6855F9EFB8}" srcOrd="4" destOrd="0" parTransId="{41EE094D-968B-4904-AC7A-32743BB2C15B}" sibTransId="{9FB32572-7BE0-4A34-B791-A6BD7F3749F1}"/>
    <dgm:cxn modelId="{CDE261A4-2240-4423-BDD9-0B4F7C0BC6D5}" type="presOf" srcId="{D3351724-E0D8-4663-AA89-E45C28D27034}" destId="{A26F818F-12A7-4C87-8005-F85B813CD8F4}" srcOrd="0" destOrd="0" presId="urn:microsoft.com/office/officeart/2008/layout/LinedList"/>
    <dgm:cxn modelId="{B70858AB-F17A-485C-8F57-8563322A7014}" srcId="{000F7D03-5717-4D58-9427-16CF6A868BB3}" destId="{D3351724-E0D8-4663-AA89-E45C28D27034}" srcOrd="0" destOrd="0" parTransId="{4E917762-5180-454B-BCD0-739431A3711D}" sibTransId="{C1EE8E64-6AD9-490D-836A-C64AA31EC8D1}"/>
    <dgm:cxn modelId="{11F1E2BA-2443-448E-9B8C-DDCACE341496}" srcId="{000F7D03-5717-4D58-9427-16CF6A868BB3}" destId="{900B8B87-1650-4ACE-9E14-6087981FA519}" srcOrd="3" destOrd="0" parTransId="{8835A22A-F082-4A28-BE66-515B95DCB348}" sibTransId="{AB0B232B-BF79-46F4-8394-E14519E15D3C}"/>
    <dgm:cxn modelId="{8BE154D1-ED10-46F2-977F-519B4F71313D}" srcId="{000F7D03-5717-4D58-9427-16CF6A868BB3}" destId="{9C76F398-4414-48DC-AE4A-52DA554A194B}" srcOrd="5" destOrd="0" parTransId="{A8931A79-C90D-4C71-BA90-3A40D8569DF3}" sibTransId="{229AB1B2-44F6-432E-BD65-1B14A7F7144F}"/>
    <dgm:cxn modelId="{8C986DFF-47F0-4912-978B-2493FF816D02}" type="presOf" srcId="{9C76F398-4414-48DC-AE4A-52DA554A194B}" destId="{015E74D0-4AD7-4423-B54F-C8A636D0D714}" srcOrd="0" destOrd="0" presId="urn:microsoft.com/office/officeart/2008/layout/LinedList"/>
    <dgm:cxn modelId="{A043BB35-D53E-4CDB-B517-2AFA0232794B}" type="presParOf" srcId="{E6FF339E-CB89-4D03-8388-8F4208DAF29D}" destId="{57A03F38-D7F6-4599-BB44-69579B23B03D}" srcOrd="0" destOrd="0" presId="urn:microsoft.com/office/officeart/2008/layout/LinedList"/>
    <dgm:cxn modelId="{AF542007-9016-45C1-BF8F-AC36EBB36D60}" type="presParOf" srcId="{E6FF339E-CB89-4D03-8388-8F4208DAF29D}" destId="{9BA6FAF4-842E-4B95-8233-21B3AE8D3A20}" srcOrd="1" destOrd="0" presId="urn:microsoft.com/office/officeart/2008/layout/LinedList"/>
    <dgm:cxn modelId="{27801B97-A9AF-429F-912E-73B57BA91DE6}" type="presParOf" srcId="{9BA6FAF4-842E-4B95-8233-21B3AE8D3A20}" destId="{A26F818F-12A7-4C87-8005-F85B813CD8F4}" srcOrd="0" destOrd="0" presId="urn:microsoft.com/office/officeart/2008/layout/LinedList"/>
    <dgm:cxn modelId="{22E827B7-2595-44D1-8F2E-0DD1D73AA8E0}" type="presParOf" srcId="{9BA6FAF4-842E-4B95-8233-21B3AE8D3A20}" destId="{F0AF8849-B5F4-42EA-854E-A0C3A94C8186}" srcOrd="1" destOrd="0" presId="urn:microsoft.com/office/officeart/2008/layout/LinedList"/>
    <dgm:cxn modelId="{53C29AE1-436B-4E0B-B5E8-4A2E0787768F}" type="presParOf" srcId="{E6FF339E-CB89-4D03-8388-8F4208DAF29D}" destId="{775D0E80-D68E-4386-994A-E01CFE83E29F}" srcOrd="2" destOrd="0" presId="urn:microsoft.com/office/officeart/2008/layout/LinedList"/>
    <dgm:cxn modelId="{545E531A-7BA4-4ECE-8CB8-5D563E54F080}" type="presParOf" srcId="{E6FF339E-CB89-4D03-8388-8F4208DAF29D}" destId="{FD94D54E-F1E4-4A0A-9550-541A032D12A8}" srcOrd="3" destOrd="0" presId="urn:microsoft.com/office/officeart/2008/layout/LinedList"/>
    <dgm:cxn modelId="{23D4C947-D366-4743-97EF-496F53A8F2B2}" type="presParOf" srcId="{FD94D54E-F1E4-4A0A-9550-541A032D12A8}" destId="{8D025EBA-9A12-41BD-B976-950040C215A0}" srcOrd="0" destOrd="0" presId="urn:microsoft.com/office/officeart/2008/layout/LinedList"/>
    <dgm:cxn modelId="{417703C5-22C4-4834-B9B0-58D89A6E353E}" type="presParOf" srcId="{FD94D54E-F1E4-4A0A-9550-541A032D12A8}" destId="{9D9B5985-CFC5-40F8-8444-997E2CBBDC3C}" srcOrd="1" destOrd="0" presId="urn:microsoft.com/office/officeart/2008/layout/LinedList"/>
    <dgm:cxn modelId="{E972685D-F0FF-47AD-8A9E-62FEC596606C}" type="presParOf" srcId="{E6FF339E-CB89-4D03-8388-8F4208DAF29D}" destId="{58BBC7A7-BAE8-4FCA-B358-C42C7433C438}" srcOrd="4" destOrd="0" presId="urn:microsoft.com/office/officeart/2008/layout/LinedList"/>
    <dgm:cxn modelId="{109227AC-5976-433A-A7C9-A38A4917FD3F}" type="presParOf" srcId="{E6FF339E-CB89-4D03-8388-8F4208DAF29D}" destId="{3F9686D5-8D7A-4DEC-A698-1826A5634C53}" srcOrd="5" destOrd="0" presId="urn:microsoft.com/office/officeart/2008/layout/LinedList"/>
    <dgm:cxn modelId="{72D5A7E3-AF81-49AF-851A-957513739038}" type="presParOf" srcId="{3F9686D5-8D7A-4DEC-A698-1826A5634C53}" destId="{C0161FDF-E2A1-4EC6-B917-EE80EA262848}" srcOrd="0" destOrd="0" presId="urn:microsoft.com/office/officeart/2008/layout/LinedList"/>
    <dgm:cxn modelId="{F0419BCD-D967-44BF-95F0-42D00FF46582}" type="presParOf" srcId="{3F9686D5-8D7A-4DEC-A698-1826A5634C53}" destId="{8282E816-3203-427A-8A1E-A262BDEBBB74}" srcOrd="1" destOrd="0" presId="urn:microsoft.com/office/officeart/2008/layout/LinedList"/>
    <dgm:cxn modelId="{FBE6C04C-E343-4194-9FA0-CB67A773B576}" type="presParOf" srcId="{E6FF339E-CB89-4D03-8388-8F4208DAF29D}" destId="{AA11629B-6A2C-4318-B180-58B51F482C3A}" srcOrd="6" destOrd="0" presId="urn:microsoft.com/office/officeart/2008/layout/LinedList"/>
    <dgm:cxn modelId="{B65C0B6B-F0B3-4F90-928B-D2BF630B5BA4}" type="presParOf" srcId="{E6FF339E-CB89-4D03-8388-8F4208DAF29D}" destId="{D2B0FD9D-F9BA-40F7-ADBD-EA56F89F58A9}" srcOrd="7" destOrd="0" presId="urn:microsoft.com/office/officeart/2008/layout/LinedList"/>
    <dgm:cxn modelId="{A8D3C14E-2549-4DE5-AD94-BEAA27F3B5FC}" type="presParOf" srcId="{D2B0FD9D-F9BA-40F7-ADBD-EA56F89F58A9}" destId="{CC54B679-4C78-4A20-B600-878537D76C08}" srcOrd="0" destOrd="0" presId="urn:microsoft.com/office/officeart/2008/layout/LinedList"/>
    <dgm:cxn modelId="{4FEE2647-9F14-4CAF-AD22-45C05EEAD322}" type="presParOf" srcId="{D2B0FD9D-F9BA-40F7-ADBD-EA56F89F58A9}" destId="{46E92B39-D536-4C30-845D-063291A9D05A}" srcOrd="1" destOrd="0" presId="urn:microsoft.com/office/officeart/2008/layout/LinedList"/>
    <dgm:cxn modelId="{C69B55D1-BE1A-4307-B879-6EF908273742}" type="presParOf" srcId="{E6FF339E-CB89-4D03-8388-8F4208DAF29D}" destId="{0C16CF37-FDBC-44D4-AA50-E51BB0C9749D}" srcOrd="8" destOrd="0" presId="urn:microsoft.com/office/officeart/2008/layout/LinedList"/>
    <dgm:cxn modelId="{5E86E36F-3A15-4337-BBD5-98DC27380C89}" type="presParOf" srcId="{E6FF339E-CB89-4D03-8388-8F4208DAF29D}" destId="{2DD0F18F-6CCA-45C0-8269-8D4177A43EE2}" srcOrd="9" destOrd="0" presId="urn:microsoft.com/office/officeart/2008/layout/LinedList"/>
    <dgm:cxn modelId="{FBB3734D-C945-4000-9810-0C7148D847BA}" type="presParOf" srcId="{2DD0F18F-6CCA-45C0-8269-8D4177A43EE2}" destId="{2ED0A5C4-F5CA-45B3-8FFA-4D3011133725}" srcOrd="0" destOrd="0" presId="urn:microsoft.com/office/officeart/2008/layout/LinedList"/>
    <dgm:cxn modelId="{30700576-1315-41AF-B0D6-0585FD77B751}" type="presParOf" srcId="{2DD0F18F-6CCA-45C0-8269-8D4177A43EE2}" destId="{2D981736-2D82-48E0-AAF9-F153D611510F}" srcOrd="1" destOrd="0" presId="urn:microsoft.com/office/officeart/2008/layout/LinedList"/>
    <dgm:cxn modelId="{334F59F5-FF52-4970-973E-CD2188C9E844}" type="presParOf" srcId="{E6FF339E-CB89-4D03-8388-8F4208DAF29D}" destId="{BCEEA811-9C75-473E-A90F-7851D6365895}" srcOrd="10" destOrd="0" presId="urn:microsoft.com/office/officeart/2008/layout/LinedList"/>
    <dgm:cxn modelId="{A1E24FA8-2D09-43EB-A081-4B21ABE42203}" type="presParOf" srcId="{E6FF339E-CB89-4D03-8388-8F4208DAF29D}" destId="{E3B09737-BE56-4801-9F77-E3A14282E0D4}" srcOrd="11" destOrd="0" presId="urn:microsoft.com/office/officeart/2008/layout/LinedList"/>
    <dgm:cxn modelId="{1D9D0745-639E-4DA8-AC3F-28925E5C61C4}" type="presParOf" srcId="{E3B09737-BE56-4801-9F77-E3A14282E0D4}" destId="{015E74D0-4AD7-4423-B54F-C8A636D0D714}" srcOrd="0" destOrd="0" presId="urn:microsoft.com/office/officeart/2008/layout/LinedList"/>
    <dgm:cxn modelId="{A5827C27-13AE-434D-9778-B03632CCC365}" type="presParOf" srcId="{E3B09737-BE56-4801-9F77-E3A14282E0D4}" destId="{B6FAC00D-7EE7-4F0F-951B-3C48B24CE2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03F38-D7F6-4599-BB44-69579B23B03D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F818F-12A7-4C87-8005-F85B813CD8F4}">
      <dsp:nvSpPr>
        <dsp:cNvPr id="0" name=""/>
        <dsp:cNvSpPr/>
      </dsp:nvSpPr>
      <dsp:spPr>
        <a:xfrm>
          <a:off x="0" y="2299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Cup</a:t>
          </a:r>
          <a:r>
            <a:rPr lang="en-US" sz="3200" kern="1200" dirty="0"/>
            <a:t>: $3,239.00/EA</a:t>
          </a:r>
        </a:p>
      </dsp:txBody>
      <dsp:txXfrm>
        <a:off x="0" y="2299"/>
        <a:ext cx="7012370" cy="784088"/>
      </dsp:txXfrm>
    </dsp:sp>
    <dsp:sp modelId="{775D0E80-D68E-4386-994A-E01CFE83E29F}">
      <dsp:nvSpPr>
        <dsp:cNvPr id="0" name=""/>
        <dsp:cNvSpPr/>
      </dsp:nvSpPr>
      <dsp:spPr>
        <a:xfrm>
          <a:off x="0" y="786388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025EBA-9A12-41BD-B976-950040C215A0}">
      <dsp:nvSpPr>
        <dsp:cNvPr id="0" name=""/>
        <dsp:cNvSpPr/>
      </dsp:nvSpPr>
      <dsp:spPr>
        <a:xfrm>
          <a:off x="0" y="786388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Stem</a:t>
          </a:r>
          <a:r>
            <a:rPr lang="en-US" sz="3200" kern="1200" dirty="0"/>
            <a:t>: $3,094.00/EA</a:t>
          </a:r>
        </a:p>
      </dsp:txBody>
      <dsp:txXfrm>
        <a:off x="0" y="786388"/>
        <a:ext cx="7012370" cy="784088"/>
      </dsp:txXfrm>
    </dsp:sp>
    <dsp:sp modelId="{58BBC7A7-BAE8-4FCA-B358-C42C7433C438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61FDF-E2A1-4EC6-B917-EE80EA262848}">
      <dsp:nvSpPr>
        <dsp:cNvPr id="0" name=""/>
        <dsp:cNvSpPr/>
      </dsp:nvSpPr>
      <dsp:spPr>
        <a:xfrm>
          <a:off x="0" y="1570476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Neck/Liner</a:t>
          </a:r>
          <a:r>
            <a:rPr lang="en-US" sz="3200" kern="1200" dirty="0"/>
            <a:t>: $3,167/EA</a:t>
          </a:r>
        </a:p>
      </dsp:txBody>
      <dsp:txXfrm>
        <a:off x="0" y="1570476"/>
        <a:ext cx="7012370" cy="784088"/>
      </dsp:txXfrm>
    </dsp:sp>
    <dsp:sp modelId="{AA11629B-6A2C-4318-B180-58B51F482C3A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4B679-4C78-4A20-B600-878537D76C08}">
      <dsp:nvSpPr>
        <dsp:cNvPr id="0" name=""/>
        <dsp:cNvSpPr/>
      </dsp:nvSpPr>
      <dsp:spPr>
        <a:xfrm>
          <a:off x="0" y="2354565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Total: $9,500.00</a:t>
          </a:r>
        </a:p>
      </dsp:txBody>
      <dsp:txXfrm>
        <a:off x="0" y="2354565"/>
        <a:ext cx="7012370" cy="784088"/>
      </dsp:txXfrm>
    </dsp:sp>
    <dsp:sp modelId="{0C16CF37-FDBC-44D4-AA50-E51BB0C9749D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0A5C4-F5CA-45B3-8FFA-4D3011133725}">
      <dsp:nvSpPr>
        <dsp:cNvPr id="0" name=""/>
        <dsp:cNvSpPr/>
      </dsp:nvSpPr>
      <dsp:spPr>
        <a:xfrm>
          <a:off x="0" y="3138654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Medicare Reimb.: $11,760.68</a:t>
          </a:r>
        </a:p>
      </dsp:txBody>
      <dsp:txXfrm>
        <a:off x="0" y="3138654"/>
        <a:ext cx="7012370" cy="784088"/>
      </dsp:txXfrm>
    </dsp:sp>
    <dsp:sp modelId="{BCEEA811-9C75-473E-A90F-7851D6365895}">
      <dsp:nvSpPr>
        <dsp:cNvPr id="0" name=""/>
        <dsp:cNvSpPr/>
      </dsp:nvSpPr>
      <dsp:spPr>
        <a:xfrm>
          <a:off x="0" y="392274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E74D0-4AD7-4423-B54F-C8A636D0D714}">
      <dsp:nvSpPr>
        <dsp:cNvPr id="0" name=""/>
        <dsp:cNvSpPr/>
      </dsp:nvSpPr>
      <dsp:spPr>
        <a:xfrm>
          <a:off x="0" y="3922742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Contrib. Margin: $2,260.68</a:t>
          </a:r>
        </a:p>
      </dsp:txBody>
      <dsp:txXfrm>
        <a:off x="0" y="3922742"/>
        <a:ext cx="7012370" cy="78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03F38-D7F6-4599-BB44-69579B23B03D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F818F-12A7-4C87-8005-F85B813CD8F4}">
      <dsp:nvSpPr>
        <dsp:cNvPr id="0" name=""/>
        <dsp:cNvSpPr/>
      </dsp:nvSpPr>
      <dsp:spPr>
        <a:xfrm>
          <a:off x="0" y="2299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SCREWS(x4): $900/EA</a:t>
          </a:r>
        </a:p>
      </dsp:txBody>
      <dsp:txXfrm>
        <a:off x="0" y="2299"/>
        <a:ext cx="7012370" cy="784088"/>
      </dsp:txXfrm>
    </dsp:sp>
    <dsp:sp modelId="{775D0E80-D68E-4386-994A-E01CFE83E29F}">
      <dsp:nvSpPr>
        <dsp:cNvPr id="0" name=""/>
        <dsp:cNvSpPr/>
      </dsp:nvSpPr>
      <dsp:spPr>
        <a:xfrm>
          <a:off x="0" y="786388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025EBA-9A12-41BD-B976-950040C215A0}">
      <dsp:nvSpPr>
        <dsp:cNvPr id="0" name=""/>
        <dsp:cNvSpPr/>
      </dsp:nvSpPr>
      <dsp:spPr>
        <a:xfrm>
          <a:off x="0" y="786388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IMPLANT(x1): $13,900.00/EA</a:t>
          </a:r>
        </a:p>
      </dsp:txBody>
      <dsp:txXfrm>
        <a:off x="0" y="786388"/>
        <a:ext cx="7012370" cy="784088"/>
      </dsp:txXfrm>
    </dsp:sp>
    <dsp:sp modelId="{58BBC7A7-BAE8-4FCA-B358-C42C7433C438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61FDF-E2A1-4EC6-B917-EE80EA262848}">
      <dsp:nvSpPr>
        <dsp:cNvPr id="0" name=""/>
        <dsp:cNvSpPr/>
      </dsp:nvSpPr>
      <dsp:spPr>
        <a:xfrm>
          <a:off x="0" y="1570476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SET SCREWS(x4): $45/EA</a:t>
          </a:r>
        </a:p>
      </dsp:txBody>
      <dsp:txXfrm>
        <a:off x="0" y="1570476"/>
        <a:ext cx="7012370" cy="784088"/>
      </dsp:txXfrm>
    </dsp:sp>
    <dsp:sp modelId="{AA11629B-6A2C-4318-B180-58B51F482C3A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4B679-4C78-4A20-B600-878537D76C08}">
      <dsp:nvSpPr>
        <dsp:cNvPr id="0" name=""/>
        <dsp:cNvSpPr/>
      </dsp:nvSpPr>
      <dsp:spPr>
        <a:xfrm>
          <a:off x="0" y="2354565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Total: $17,680.00</a:t>
          </a:r>
        </a:p>
      </dsp:txBody>
      <dsp:txXfrm>
        <a:off x="0" y="2354565"/>
        <a:ext cx="7012370" cy="784088"/>
      </dsp:txXfrm>
    </dsp:sp>
    <dsp:sp modelId="{0C16CF37-FDBC-44D4-AA50-E51BB0C9749D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0A5C4-F5CA-45B3-8FFA-4D3011133725}">
      <dsp:nvSpPr>
        <dsp:cNvPr id="0" name=""/>
        <dsp:cNvSpPr/>
      </dsp:nvSpPr>
      <dsp:spPr>
        <a:xfrm>
          <a:off x="0" y="3138654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Medicare Reimb.: $31,097.65</a:t>
          </a:r>
        </a:p>
      </dsp:txBody>
      <dsp:txXfrm>
        <a:off x="0" y="3138654"/>
        <a:ext cx="7012370" cy="784088"/>
      </dsp:txXfrm>
    </dsp:sp>
    <dsp:sp modelId="{BCEEA811-9C75-473E-A90F-7851D6365895}">
      <dsp:nvSpPr>
        <dsp:cNvPr id="0" name=""/>
        <dsp:cNvSpPr/>
      </dsp:nvSpPr>
      <dsp:spPr>
        <a:xfrm>
          <a:off x="0" y="392274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E74D0-4AD7-4423-B54F-C8A636D0D714}">
      <dsp:nvSpPr>
        <dsp:cNvPr id="0" name=""/>
        <dsp:cNvSpPr/>
      </dsp:nvSpPr>
      <dsp:spPr>
        <a:xfrm>
          <a:off x="0" y="3922742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Contrib. Margin: $23,207.65</a:t>
          </a:r>
        </a:p>
      </dsp:txBody>
      <dsp:txXfrm>
        <a:off x="0" y="3922742"/>
        <a:ext cx="7012370" cy="78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4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914" r:id="rId14"/>
    <p:sldLayoutId id="2147483915" r:id="rId15"/>
    <p:sldLayoutId id="2147483916" r:id="rId16"/>
    <p:sldLayoutId id="2147483948" r:id="rId17"/>
    <p:sldLayoutId id="2147483949" r:id="rId18"/>
    <p:sldLayoutId id="2147483950" r:id="rId19"/>
    <p:sldLayoutId id="214748389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JofkHuRad8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ZbnXp3eRfM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rga9Fk9VHY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878188882?app_id=12296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Procedural &amp; Surgical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MAY 2026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See how the Pounce™ Venous Thrombectomy System works">
            <a:hlinkClick r:id="" action="ppaction://media"/>
            <a:extLst>
              <a:ext uri="{FF2B5EF4-FFF2-40B4-BE49-F238E27FC236}">
                <a16:creationId xmlns:a16="http://schemas.microsoft.com/office/drawing/2014/main" id="{B0F8A2A8-BCE0-C2BA-4F66-8BD8CA4956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1FCF9-1438-4A66-D88D-2894D115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42DA-995D-991C-C0DE-A49EB669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51EEF3-B821-FBB4-FE7E-B673732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Peripheral vascular products &amp;</a:t>
            </a:r>
            <a:r>
              <a:rPr lang="en-US" sz="1800" cap="all" dirty="0">
                <a:solidFill>
                  <a:schemeClr val="accent1"/>
                </a:solidFill>
              </a:rPr>
              <a:t> accessories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BCDA8E9-2D67-C2C9-C73A-E764E40F3C1A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Multi-Vendor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3.8 Million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</a:p>
          <a:p>
            <a:r>
              <a:rPr lang="en-US" sz="1200" cap="al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AE46A-F4AF-649D-213F-63B290FB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2544119"/>
            <a:ext cx="658269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7819-2707-CFD1-66B9-05377312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Advanced Mechanical Intervention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AD7B47-F816-28EE-1C0D-2CD767744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351078"/>
              </p:ext>
            </p:extLst>
          </p:nvPr>
        </p:nvGraphicFramePr>
        <p:xfrm>
          <a:off x="4329647" y="4683294"/>
          <a:ext cx="4008538" cy="242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F80166-17FA-C311-C356-7C9F46E04279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DB5B11-541E-363F-265C-40FD9ED1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2406633"/>
            <a:ext cx="5752724" cy="2260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079A51-90A8-0D03-A07D-C231B2B9D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8" y="5138599"/>
            <a:ext cx="4290067" cy="1512682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3F047F9-9CCF-B220-7A0D-11CE0C5E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754211"/>
              </p:ext>
            </p:extLst>
          </p:nvPr>
        </p:nvGraphicFramePr>
        <p:xfrm>
          <a:off x="7099300" y="1484590"/>
          <a:ext cx="4969071" cy="516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188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9204-04E5-9F34-B50D-52526508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501F-8BED-EE64-1166-F3E1A46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39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System Utilization Today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FA59007-7223-4303-6E6F-7021C0CAABFA}"/>
              </a:ext>
            </a:extLst>
          </p:cNvPr>
          <p:cNvSpPr txBox="1">
            <a:spLocks/>
          </p:cNvSpPr>
          <p:nvPr/>
        </p:nvSpPr>
        <p:spPr>
          <a:xfrm>
            <a:off x="201114" y="1433612"/>
            <a:ext cx="5703201" cy="638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C84F45-EC88-3F24-AA62-79E59F19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4" y="2298930"/>
            <a:ext cx="4049646" cy="17710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95FCEC-13CB-E62E-857C-5F0F7BF5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1131"/>
            <a:ext cx="12192000" cy="1485969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F9E07D6-3DAF-8F60-DE3C-F50DD3D9D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00827"/>
              </p:ext>
            </p:extLst>
          </p:nvPr>
        </p:nvGraphicFramePr>
        <p:xfrm>
          <a:off x="4813300" y="1492982"/>
          <a:ext cx="4876800" cy="296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454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294E-A78E-505C-EEAD-0BE4D4F3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FC23-9EB3-2376-B215-B5D8CA6B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546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Advanced Mechanical intervention Cost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6F958-0BB9-DAB2-6CCE-7364A4F41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91" y="1501394"/>
            <a:ext cx="5378545" cy="377061"/>
          </a:xfrm>
        </p:spPr>
        <p:txBody>
          <a:bodyPr/>
          <a:lstStyle/>
          <a:p>
            <a:r>
              <a:rPr lang="en-US" sz="1800" u="sng" dirty="0"/>
              <a:t>Penumbra System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03119-F824-046F-A351-429C20994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3866" y="1466193"/>
            <a:ext cx="5194770" cy="409238"/>
          </a:xfrm>
        </p:spPr>
        <p:txBody>
          <a:bodyPr/>
          <a:lstStyle/>
          <a:p>
            <a:r>
              <a:rPr lang="en-US" sz="1800" u="sng" dirty="0"/>
              <a:t>Pounce Arterial System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BB2D0FC-ECF4-9391-3DA8-2EBB257F8B66}"/>
              </a:ext>
            </a:extLst>
          </p:cNvPr>
          <p:cNvSpPr txBox="1">
            <a:spLocks/>
          </p:cNvSpPr>
          <p:nvPr/>
        </p:nvSpPr>
        <p:spPr>
          <a:xfrm>
            <a:off x="6422766" y="2794390"/>
            <a:ext cx="3248664" cy="409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Pounce Venous System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4BC701B-056A-DE1A-44F5-42C39CEE47A1}"/>
              </a:ext>
            </a:extLst>
          </p:cNvPr>
          <p:cNvSpPr txBox="1">
            <a:spLocks/>
          </p:cNvSpPr>
          <p:nvPr/>
        </p:nvSpPr>
        <p:spPr>
          <a:xfrm>
            <a:off x="6333865" y="3203629"/>
            <a:ext cx="4531361" cy="71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VTS-KITS-10001 (12F): $8,000</a:t>
            </a:r>
          </a:p>
          <a:p>
            <a:r>
              <a:rPr lang="en-US" sz="1400" dirty="0"/>
              <a:t>VTS-KITS-10002 (3.5-6mm): $8,000</a:t>
            </a:r>
          </a:p>
          <a:p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6F7EF53-324A-D1D7-EA2F-DA047A45F55D}"/>
              </a:ext>
            </a:extLst>
          </p:cNvPr>
          <p:cNvSpPr txBox="1">
            <a:spLocks/>
          </p:cNvSpPr>
          <p:nvPr/>
        </p:nvSpPr>
        <p:spPr>
          <a:xfrm>
            <a:off x="6333866" y="1863876"/>
            <a:ext cx="4531361" cy="1087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Pounce LP (2-4mm): $4,850</a:t>
            </a:r>
          </a:p>
          <a:p>
            <a:r>
              <a:rPr lang="en-US" sz="1400" dirty="0"/>
              <a:t>Pounce MP (3.5-6mm): $4,750</a:t>
            </a:r>
          </a:p>
          <a:p>
            <a:r>
              <a:rPr lang="en-US" sz="1400" dirty="0"/>
              <a:t>Pounce XL (5.5-10mm): $4,950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0ABE3A-350C-0E48-3EB5-E799D30C1EE9}"/>
              </a:ext>
            </a:extLst>
          </p:cNvPr>
          <p:cNvSpPr txBox="1">
            <a:spLocks/>
          </p:cNvSpPr>
          <p:nvPr/>
        </p:nvSpPr>
        <p:spPr>
          <a:xfrm>
            <a:off x="479591" y="3852084"/>
            <a:ext cx="1171409" cy="31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err="1"/>
              <a:t>AngioJet</a:t>
            </a:r>
            <a:endParaRPr lang="en-US" sz="1800" u="sng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0DA2AC6-73B6-066F-4888-77D1FB6806AC}"/>
              </a:ext>
            </a:extLst>
          </p:cNvPr>
          <p:cNvSpPr txBox="1">
            <a:spLocks/>
          </p:cNvSpPr>
          <p:nvPr/>
        </p:nvSpPr>
        <p:spPr>
          <a:xfrm>
            <a:off x="317265" y="1863876"/>
            <a:ext cx="4531361" cy="1688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Catheter,Aspiration,Lightn12: $6,690</a:t>
            </a:r>
          </a:p>
          <a:p>
            <a:r>
              <a:rPr lang="en-US" sz="1400" dirty="0"/>
              <a:t>Catheter,Aspiration,Lightn100: $9,650</a:t>
            </a:r>
          </a:p>
          <a:p>
            <a:r>
              <a:rPr lang="en-US" sz="1400" dirty="0"/>
              <a:t>Catheter,Aspiration,Lightn16F Flash: $9,650</a:t>
            </a:r>
          </a:p>
          <a:p>
            <a:r>
              <a:rPr lang="en-US" sz="1400" dirty="0"/>
              <a:t>Catheter,Aspiration,Lightn7: $7,940</a:t>
            </a:r>
          </a:p>
          <a:p>
            <a:r>
              <a:rPr lang="en-US" sz="1400" dirty="0" err="1"/>
              <a:t>Catheter,Aspiration,Lightn</a:t>
            </a:r>
            <a:r>
              <a:rPr lang="en-US" sz="1400" dirty="0"/>
              <a:t> 7FR: $9,650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5CA8EBE-0432-243F-CC0E-9B228A8A934C}"/>
              </a:ext>
            </a:extLst>
          </p:cNvPr>
          <p:cNvSpPr txBox="1">
            <a:spLocks/>
          </p:cNvSpPr>
          <p:nvPr/>
        </p:nvSpPr>
        <p:spPr>
          <a:xfrm>
            <a:off x="317265" y="4219811"/>
            <a:ext cx="2962107" cy="71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Set, Solent, Omni, 120CM: $5,040</a:t>
            </a:r>
          </a:p>
          <a:p>
            <a:r>
              <a:rPr lang="en-US" sz="1400" dirty="0"/>
              <a:t>Set, Solent, </a:t>
            </a:r>
            <a:r>
              <a:rPr lang="en-US" sz="1400" dirty="0" err="1"/>
              <a:t>Proxi</a:t>
            </a:r>
            <a:r>
              <a:rPr lang="en-US" sz="1400" dirty="0"/>
              <a:t>, 90CM: $4,405</a:t>
            </a:r>
          </a:p>
        </p:txBody>
      </p:sp>
    </p:spTree>
    <p:extLst>
      <p:ext uri="{BB962C8B-B14F-4D97-AF65-F5344CB8AC3E}">
        <p14:creationId xmlns:p14="http://schemas.microsoft.com/office/powerpoint/2010/main" val="387577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E2E7E-2E8E-6FED-FFF7-19D0DBE8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006010-3F66-62A9-0AF4-654C6942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8490"/>
          <a:stretch>
            <a:fillRect/>
          </a:stretch>
        </p:blipFill>
        <p:spPr>
          <a:xfrm>
            <a:off x="446532" y="599724"/>
            <a:ext cx="11292143" cy="520032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1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BD3D9-E3D1-1198-378D-6E0C203C1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822" y="2255932"/>
            <a:ext cx="6798608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/>
              <a:t>NANOKNIFE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Sindhwani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el-zawahry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Angiodynamics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12-6-24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3B46D051-B85E-2F5B-0B74-4C56D3D2E0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NanoKnife Features and Benefits Video">
            <a:hlinkClick r:id="" action="ppaction://media"/>
            <a:extLst>
              <a:ext uri="{FF2B5EF4-FFF2-40B4-BE49-F238E27FC236}">
                <a16:creationId xmlns:a16="http://schemas.microsoft.com/office/drawing/2014/main" id="{8F1C682F-B8D0-C2CB-E071-5F829A9B2D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A89A-3254-D889-E0D3-DC4BA20B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3954"/>
          </a:xfrm>
        </p:spPr>
        <p:txBody>
          <a:bodyPr/>
          <a:lstStyle/>
          <a:p>
            <a:pPr algn="ctr"/>
            <a:r>
              <a:rPr lang="en-US" b="1" dirty="0"/>
              <a:t>Existing product vs new product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083503-5AE3-5A37-A224-5B382D57ECB9}"/>
              </a:ext>
            </a:extLst>
          </p:cNvPr>
          <p:cNvSpPr txBox="1">
            <a:spLocks/>
          </p:cNvSpPr>
          <p:nvPr/>
        </p:nvSpPr>
        <p:spPr>
          <a:xfrm>
            <a:off x="787475" y="1638767"/>
            <a:ext cx="3108679" cy="70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CRYOABLATION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A90DEF-6E73-2687-51BA-B8192EE631A9}"/>
              </a:ext>
            </a:extLst>
          </p:cNvPr>
          <p:cNvSpPr txBox="1">
            <a:spLocks/>
          </p:cNvSpPr>
          <p:nvPr/>
        </p:nvSpPr>
        <p:spPr>
          <a:xfrm>
            <a:off x="7266198" y="1638767"/>
            <a:ext cx="3494454" cy="583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IRREVERSIBLE ELECTROPORATION (IRE) </a:t>
            </a:r>
          </a:p>
          <a:p>
            <a:endParaRPr lang="en-US" dirty="0"/>
          </a:p>
        </p:txBody>
      </p:sp>
      <p:pic>
        <p:nvPicPr>
          <p:cNvPr id="1028" name="Picture 4" descr="Nanoknife - Atlantic Surgical Oncology - Atlantic Health System">
            <a:extLst>
              <a:ext uri="{FF2B5EF4-FFF2-40B4-BE49-F238E27FC236}">
                <a16:creationId xmlns:a16="http://schemas.microsoft.com/office/drawing/2014/main" id="{03F8A87B-AA03-B14A-0A93-B67F2069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01" y="2222343"/>
            <a:ext cx="3861452" cy="24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0702ED-0C2E-394B-8E65-35056D19FF54}"/>
              </a:ext>
            </a:extLst>
          </p:cNvPr>
          <p:cNvSpPr txBox="1">
            <a:spLocks/>
          </p:cNvSpPr>
          <p:nvPr/>
        </p:nvSpPr>
        <p:spPr>
          <a:xfrm>
            <a:off x="114389" y="4163302"/>
            <a:ext cx="5549811" cy="703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HIGH INTENSITY FREQUENCY ULTRASOUND (HIFU)</a:t>
            </a:r>
          </a:p>
          <a:p>
            <a:endParaRPr lang="en-US" dirty="0"/>
          </a:p>
        </p:txBody>
      </p:sp>
      <p:pic>
        <p:nvPicPr>
          <p:cNvPr id="1026" name="Picture 2" descr="Sonablate HIFU SDK40 probe and console, AI generated">
            <a:extLst>
              <a:ext uri="{FF2B5EF4-FFF2-40B4-BE49-F238E27FC236}">
                <a16:creationId xmlns:a16="http://schemas.microsoft.com/office/drawing/2014/main" id="{DAF58666-1F1D-47F1-2ECC-09C4D5B3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4" y="4671467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45ADBE-555E-C13F-0E71-0C350ABE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222343"/>
            <a:ext cx="5308600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BF22-6ADD-16B3-1564-89C553B0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5155-2CF5-CA63-C448-136C0424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A23784-A9B1-4633-E249-A91437BE6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INTERVENTIONAL UROLOGY PRODUCTS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59841E4-8F45-C44A-9201-97261E92FACA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Multi-Vendor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$325,000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</a:p>
          <a:p>
            <a:r>
              <a:rPr lang="en-US" sz="1200" cap="al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3B35C-F029-7BC6-CF37-194D7E26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4" y="2544119"/>
            <a:ext cx="6601746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0989" y="1371600"/>
            <a:ext cx="4453276" cy="26053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March Recap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Touch CMC 1 Prosthesis – Dr. Skie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Pounce System– Dr. Cuddy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 err="1">
                <a:solidFill>
                  <a:schemeClr val="tx1"/>
                </a:solidFill>
              </a:rPr>
              <a:t>Nanoknife</a:t>
            </a:r>
            <a:r>
              <a:rPr lang="en-US" sz="1600" dirty="0">
                <a:solidFill>
                  <a:schemeClr val="tx1"/>
                </a:solidFill>
              </a:rPr>
              <a:t> System – Dr. Sindhwani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TOPS Spine System – Dr. Schroeder &amp; Dr. Hoyt</a:t>
            </a:r>
            <a:endParaRPr lang="en-US" sz="11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MAY AGENDA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6126-CC92-9226-6853-4C48E6FF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D95F-5461-0DE9-425D-FEA67B5D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existing prostate ablation cases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AB25C5-80C2-5288-CE89-4A295C17804E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8761B3-A2A6-5A3E-AF43-C8047480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9" y="2178981"/>
            <a:ext cx="4126710" cy="1923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CBAEF7-C290-B483-802B-8D0CCB6F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4472065"/>
            <a:ext cx="4126710" cy="1870236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A8EC51F-D4CA-4CE6-902F-5597241CB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68221"/>
              </p:ext>
            </p:extLst>
          </p:nvPr>
        </p:nvGraphicFramePr>
        <p:xfrm>
          <a:off x="6618806" y="4472065"/>
          <a:ext cx="3937000" cy="187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6B4A81-96BC-0CDB-A34C-FB80A0532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291290"/>
              </p:ext>
            </p:extLst>
          </p:nvPr>
        </p:nvGraphicFramePr>
        <p:xfrm>
          <a:off x="6618806" y="2231864"/>
          <a:ext cx="3937000" cy="187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983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6F1F-0CB7-7987-3AFC-FA3E1829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77BC-F992-CACE-F64C-F149E9FE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pPr algn="ctr"/>
            <a:r>
              <a:rPr lang="en-US" dirty="0"/>
              <a:t>Procedural cost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A685E-FB16-6CBC-23A4-E3895B77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705" y="2113400"/>
            <a:ext cx="3307431" cy="830968"/>
          </a:xfrm>
        </p:spPr>
        <p:txBody>
          <a:bodyPr/>
          <a:lstStyle/>
          <a:p>
            <a:pPr algn="ctr"/>
            <a:r>
              <a:rPr lang="en-US" sz="2800" u="sng" dirty="0"/>
              <a:t>CRYOABLATION (ATRICURE)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8CB98-709E-0004-E3FB-F4A30F256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04" y="3059851"/>
            <a:ext cx="4523855" cy="1143709"/>
          </a:xfrm>
        </p:spPr>
        <p:txBody>
          <a:bodyPr>
            <a:normAutofit/>
          </a:bodyPr>
          <a:lstStyle/>
          <a:p>
            <a:r>
              <a:rPr lang="en-US" sz="2400" dirty="0"/>
              <a:t>Implant: $2,650/EA</a:t>
            </a:r>
          </a:p>
          <a:p>
            <a:r>
              <a:rPr lang="en-US" sz="1300" dirty="0">
                <a:solidFill>
                  <a:srgbClr val="FF0000"/>
                </a:solidFill>
              </a:rPr>
              <a:t>*** Unable to find cost of rental***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0DE7-B339-7BE6-93F5-9E9AC59EA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65865" y="1985793"/>
            <a:ext cx="2403309" cy="553373"/>
          </a:xfrm>
        </p:spPr>
        <p:txBody>
          <a:bodyPr/>
          <a:lstStyle/>
          <a:p>
            <a:pPr algn="ctr"/>
            <a:r>
              <a:rPr lang="en-US" sz="2800" u="sng" dirty="0"/>
              <a:t>NANOKNIFE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3E1D5-C322-5CBC-F553-B727E5D29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1" y="2683049"/>
            <a:ext cx="4836161" cy="1143709"/>
          </a:xfrm>
        </p:spPr>
        <p:txBody>
          <a:bodyPr>
            <a:normAutofit/>
          </a:bodyPr>
          <a:lstStyle/>
          <a:p>
            <a:r>
              <a:rPr lang="en-US" sz="2400" dirty="0"/>
              <a:t>Implant: $6,700/Per Pack of 5EA</a:t>
            </a:r>
          </a:p>
          <a:p>
            <a:r>
              <a:rPr lang="en-US" sz="2400" dirty="0"/>
              <a:t>$1,500 Rental Fee/Per day of use</a:t>
            </a: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3ECECF-97A5-996C-AB2B-ED184583BF09}"/>
              </a:ext>
            </a:extLst>
          </p:cNvPr>
          <p:cNvSpPr txBox="1">
            <a:spLocks/>
          </p:cNvSpPr>
          <p:nvPr/>
        </p:nvSpPr>
        <p:spPr>
          <a:xfrm>
            <a:off x="761705" y="4103445"/>
            <a:ext cx="3307430" cy="55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/>
              <a:t>HIFU (SONABLATE)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4BFDCF-3B84-2F5A-361E-B8EED2AA6523}"/>
              </a:ext>
            </a:extLst>
          </p:cNvPr>
          <p:cNvSpPr txBox="1">
            <a:spLocks/>
          </p:cNvSpPr>
          <p:nvPr/>
        </p:nvSpPr>
        <p:spPr>
          <a:xfrm>
            <a:off x="761705" y="4656818"/>
            <a:ext cx="4460710" cy="553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$5,500/Per Procedure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F3AEE-2227-24E0-ACF1-4F7D2FB3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599724"/>
            <a:ext cx="11296732" cy="520032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4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A04C0-ACEA-0E2B-556B-69559389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4D1AD9-9ACC-5637-2F82-3FFEDC4F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DB474-4DB6-FAC3-4388-7331B4FDA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A0E970-FFC5-7792-8D45-C84C1F31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92301-7825-F41B-0130-78BB5EE0B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9DF5A65-4316-0EBC-8B61-67EB623B4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36A8D-409B-4623-2086-F626CE47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822" y="2255932"/>
            <a:ext cx="6798608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/>
              <a:t>Tops spine system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schroeder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hoyt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primia</a:t>
            </a:r>
            <a:r>
              <a:rPr lang="en-US" sz="2400" dirty="0"/>
              <a:t> spine (New Vendor)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7-15-23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B2701A-BB6F-0A95-FF67-646BBB12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4DF4C-C4ED-5941-03C8-FA32A5AB4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AFFD78-A059-0AD3-375F-FB16AD00B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AE0A9C63-D1A1-BC35-D5BF-DD0E8D19A7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6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3" name="Online Media 2" title="Premia Spine TOPS System | Alternative to Spinal Fusion">
            <a:hlinkClick r:id="" action="ppaction://media"/>
            <a:extLst>
              <a:ext uri="{FF2B5EF4-FFF2-40B4-BE49-F238E27FC236}">
                <a16:creationId xmlns:a16="http://schemas.microsoft.com/office/drawing/2014/main" id="{CF6671DB-0F69-355F-67CB-0F2E802320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4103-B386-2D57-01B2-C21C2A7B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7E0E-1852-2F01-37FC-C9F19E9A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1EC03-C892-E9D0-63A2-1A39DB01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</a:t>
            </a:r>
            <a:r>
              <a:rPr lang="en-US" sz="1800" cap="all" dirty="0">
                <a:solidFill>
                  <a:schemeClr val="accent1"/>
                </a:solidFill>
              </a:rPr>
              <a:t>implants - spinal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CFB1418-648E-037C-5D72-78D20A0C44B8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Dual 80/20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$1.5 million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</a:p>
          <a:p>
            <a:r>
              <a:rPr lang="en-US" sz="1200" cap="al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A7383-599A-EE12-E834-A92C5109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2548882"/>
            <a:ext cx="6611273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6104-295D-3C57-CD7C-C3BF4FA7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14B8-4CA2-3F62-E64A-9912602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Physician utilization mix – lumbar fusion, single level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AE1F3D9-1A2A-FB0E-C605-0B920332DC04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8962A-18AB-09DC-AEB2-72B00973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9" y="2231864"/>
            <a:ext cx="4715232" cy="1108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92AAB-8269-A9EA-B6B3-DD325D50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4800600"/>
            <a:ext cx="4715232" cy="1541702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08855D-7779-CAFE-CD1C-003AEEECC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483465"/>
              </p:ext>
            </p:extLst>
          </p:nvPr>
        </p:nvGraphicFramePr>
        <p:xfrm>
          <a:off x="6872806" y="2082799"/>
          <a:ext cx="3937000" cy="187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E166A2-FFC0-DF08-4DE0-6E5EB1ACD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40480"/>
              </p:ext>
            </p:extLst>
          </p:nvPr>
        </p:nvGraphicFramePr>
        <p:xfrm>
          <a:off x="6872806" y="4166996"/>
          <a:ext cx="3937000" cy="217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DBC9FF-C4B8-590C-1FF9-A19FBA870F73}"/>
              </a:ext>
            </a:extLst>
          </p:cNvPr>
          <p:cNvSpPr txBox="1"/>
          <p:nvPr/>
        </p:nvSpPr>
        <p:spPr>
          <a:xfrm>
            <a:off x="278499" y="3392983"/>
            <a:ext cx="454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***Internal est. of 1/3 of patients may qualify</a:t>
            </a:r>
          </a:p>
        </p:txBody>
      </p:sp>
    </p:spTree>
    <p:extLst>
      <p:ext uri="{BB962C8B-B14F-4D97-AF65-F5344CB8AC3E}">
        <p14:creationId xmlns:p14="http://schemas.microsoft.com/office/powerpoint/2010/main" val="101398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95DB7-24C2-25C3-F7DA-5912142D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94A12D-D0CF-50E0-14F7-06C6C3349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7705AF-0406-745D-AB5D-F2C8628E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315B3D-8A1B-EF74-10AC-5B554E6D0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6A05DE-D553-1B7B-261D-73E81AE47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7969-9BE1-4161-CA42-0531F6C0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TOPS SPINE SYSTEM</a:t>
            </a:r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Cost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7C304-6052-C9CD-246E-4F4530F2E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007E83-B4EC-0500-D671-D61030AC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E0A0F4-FA26-4E6B-4191-09510613B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40165-F3CB-640B-A75B-2F07C2962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39096" y="1477014"/>
            <a:ext cx="5194770" cy="409238"/>
          </a:xfrm>
        </p:spPr>
        <p:txBody>
          <a:bodyPr/>
          <a:lstStyle/>
          <a:p>
            <a:r>
              <a:rPr lang="en-US" sz="1800" u="sng" dirty="0"/>
              <a:t>TOUCH CMC 1 PROSTHESIS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D6ED42DF-6601-8F8E-6774-750A6D5AB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56974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9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A2BC0-2605-6E34-E137-9145200BB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E0B1FD-95ED-7779-8122-93246C0F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" y="548640"/>
            <a:ext cx="1129673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852D8-8D0C-C55A-CB13-ADFB96896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6214-D177-B135-F28D-518F908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pPr algn="ctr"/>
            <a:r>
              <a:rPr lang="en-US" dirty="0"/>
              <a:t>JUNE requests for review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D54B-81F1-612D-9335-87F8DD233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378545" cy="557784"/>
          </a:xfrm>
        </p:spPr>
        <p:txBody>
          <a:bodyPr/>
          <a:lstStyle/>
          <a:p>
            <a:r>
              <a:rPr lang="en-US" sz="1800" dirty="0"/>
              <a:t>SUBMISSIONS APPROVED FOR JUNE REVIEW: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BE091-9F3A-2198-AA6B-0CA82D0D2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926052"/>
            <a:ext cx="6772106" cy="293499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TBD (FULL LIST OF SUBMITTED REQUESTS BELOW)</a:t>
            </a:r>
          </a:p>
          <a:p>
            <a:r>
              <a:rPr lang="en-US" dirty="0">
                <a:solidFill>
                  <a:schemeClr val="tx1"/>
                </a:solidFill>
              </a:rPr>
              <a:t>Galaxy Robotic Bronchoscopy – Dr. Turner</a:t>
            </a:r>
          </a:p>
          <a:p>
            <a:r>
              <a:rPr lang="en-US" dirty="0" err="1">
                <a:solidFill>
                  <a:schemeClr val="tx1"/>
                </a:solidFill>
              </a:rPr>
              <a:t>Coralwell</a:t>
            </a:r>
            <a:r>
              <a:rPr lang="en-US" dirty="0">
                <a:solidFill>
                  <a:schemeClr val="tx1"/>
                </a:solidFill>
              </a:rPr>
              <a:t> Ureteral Access Sheath – Dr. Ekwenna</a:t>
            </a:r>
          </a:p>
          <a:p>
            <a:r>
              <a:rPr lang="en-US" dirty="0">
                <a:solidFill>
                  <a:schemeClr val="tx1"/>
                </a:solidFill>
              </a:rPr>
              <a:t>Echelon </a:t>
            </a:r>
            <a:r>
              <a:rPr lang="en-US" dirty="0" err="1">
                <a:solidFill>
                  <a:schemeClr val="tx1"/>
                </a:solidFill>
              </a:rPr>
              <a:t>Endopath</a:t>
            </a:r>
            <a:r>
              <a:rPr lang="en-US" dirty="0">
                <a:solidFill>
                  <a:schemeClr val="tx1"/>
                </a:solidFill>
              </a:rPr>
              <a:t> – Dr. Hsu</a:t>
            </a:r>
          </a:p>
          <a:p>
            <a:r>
              <a:rPr lang="en-US" dirty="0" err="1">
                <a:solidFill>
                  <a:schemeClr val="tx1"/>
                </a:solidFill>
              </a:rPr>
              <a:t>Celleraterx</a:t>
            </a:r>
            <a:r>
              <a:rPr lang="en-US" dirty="0">
                <a:solidFill>
                  <a:schemeClr val="tx1"/>
                </a:solidFill>
              </a:rPr>
              <a:t> Hydrolyzed Collagen Powder – Dr. Hanna</a:t>
            </a:r>
          </a:p>
          <a:p>
            <a:r>
              <a:rPr lang="en-US" dirty="0" err="1">
                <a:solidFill>
                  <a:schemeClr val="tx1"/>
                </a:solidFill>
              </a:rPr>
              <a:t>MatriDerm</a:t>
            </a:r>
            <a:r>
              <a:rPr lang="en-US" dirty="0">
                <a:solidFill>
                  <a:schemeClr val="tx1"/>
                </a:solidFill>
              </a:rPr>
              <a:t> – Dr. Nazzal</a:t>
            </a:r>
          </a:p>
          <a:p>
            <a:r>
              <a:rPr lang="en-US" dirty="0">
                <a:solidFill>
                  <a:schemeClr val="tx1"/>
                </a:solidFill>
              </a:rPr>
              <a:t>Turbett Instrument Pod – Christina Powlesland</a:t>
            </a:r>
          </a:p>
          <a:p>
            <a:r>
              <a:rPr lang="en-US" dirty="0">
                <a:solidFill>
                  <a:schemeClr val="tx1"/>
                </a:solidFill>
              </a:rPr>
              <a:t>Aortic Endograft – Dr. Farid</a:t>
            </a:r>
          </a:p>
          <a:p>
            <a:r>
              <a:rPr lang="en-US" dirty="0" err="1">
                <a:solidFill>
                  <a:schemeClr val="tx1"/>
                </a:solidFill>
              </a:rPr>
              <a:t>Symvess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aCellular</a:t>
            </a:r>
            <a:r>
              <a:rPr lang="en-US" dirty="0">
                <a:solidFill>
                  <a:schemeClr val="tx1"/>
                </a:solidFill>
              </a:rPr>
              <a:t> Tissue Engineered Vessel – Dr. Nazzal</a:t>
            </a:r>
          </a:p>
          <a:p>
            <a:r>
              <a:rPr lang="en-US" dirty="0">
                <a:solidFill>
                  <a:schemeClr val="tx1"/>
                </a:solidFill>
              </a:rPr>
              <a:t>Paradise Ultrasound Renal </a:t>
            </a:r>
            <a:r>
              <a:rPr lang="en-US" dirty="0" err="1">
                <a:solidFill>
                  <a:schemeClr val="tx1"/>
                </a:solidFill>
              </a:rPr>
              <a:t>Denvervation</a:t>
            </a:r>
            <a:r>
              <a:rPr lang="en-US" dirty="0">
                <a:solidFill>
                  <a:schemeClr val="tx1"/>
                </a:solidFill>
              </a:rPr>
              <a:t> System – Dr. Cooper</a:t>
            </a:r>
          </a:p>
          <a:p>
            <a:r>
              <a:rPr lang="en-US" dirty="0">
                <a:solidFill>
                  <a:schemeClr val="tx1"/>
                </a:solidFill>
              </a:rPr>
              <a:t>Poem – Dr. Hart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F68BB-6874-8E2B-9B18-96033BDB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B467F20-DBEC-29C4-8FCC-49573AF4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7A461B-4406-EFB7-812B-11D6A9C8C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351517-EFD0-9B9D-BA59-C2CDC412C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FAB12B-8077-ED64-DF3C-D7BB723C5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2C347D-7997-37F4-13DB-4CDD02472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358F0-AD66-6B29-8BAE-5642A055D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822" y="2255932"/>
            <a:ext cx="6798608" cy="2366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/>
              <a:t>TOUCH </a:t>
            </a:r>
            <a:r>
              <a:rPr lang="en-US" sz="3700" b="1" dirty="0" err="1"/>
              <a:t>cmc</a:t>
            </a:r>
            <a:r>
              <a:rPr lang="en-US" sz="3700" b="1" dirty="0"/>
              <a:t> 1 PROSTHESIS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Skie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Kerimedical</a:t>
            </a:r>
            <a:r>
              <a:rPr lang="en-US" sz="2400" dirty="0"/>
              <a:t> (</a:t>
            </a:r>
            <a:r>
              <a:rPr lang="en-US" sz="2400" dirty="0" err="1"/>
              <a:t>Medartis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7-10-25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22397-C564-BAA5-AB15-16F11F92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718590-5E13-FC7F-BC58-6006DA17D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559169-FF27-4E36-81A7-BC1C85946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77D5C4B6-B561-1A2C-73CF-6C477E0976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TOUCH® - Dual mobility trapeziometacarpal prosthesis">
            <a:hlinkClick r:id="" action="ppaction://media"/>
            <a:extLst>
              <a:ext uri="{FF2B5EF4-FFF2-40B4-BE49-F238E27FC236}">
                <a16:creationId xmlns:a16="http://schemas.microsoft.com/office/drawing/2014/main" id="{F0B37B6E-F882-DF44-7D86-A88D385D16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14527"/>
            <a:ext cx="6764864" cy="3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661A7-7436-092D-D445-1F2DD241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4" y="667890"/>
            <a:ext cx="11321266" cy="60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4E35-8D22-5079-0866-60038B6F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2F6C-6B13-1156-766F-1E1D1E61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3AF71-DC68-1040-CD81-3A709F32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</a:t>
            </a:r>
            <a:r>
              <a:rPr lang="en-US" sz="1800" cap="all" dirty="0">
                <a:solidFill>
                  <a:schemeClr val="accent1"/>
                </a:solidFill>
              </a:rPr>
              <a:t>small joints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37B5646-2C92-4CF2-2CD8-66AC3F3E2F04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Dual 80/20 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 $295,000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  <a:endParaRPr lang="en-US" sz="1200" cap="all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2B51F-BBA3-DF1D-EA3D-883B4F98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2698530"/>
            <a:ext cx="6573167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652FA-0794-6005-3757-E7556407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2305-D323-00AB-D1C7-A57FA367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Traditional </a:t>
            </a:r>
            <a:r>
              <a:rPr lang="en-US" dirty="0" err="1"/>
              <a:t>cmc</a:t>
            </a:r>
            <a:r>
              <a:rPr lang="en-US" dirty="0"/>
              <a:t> joint stabilization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694F64-6337-6E0D-39E5-C04B8C36E3E7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1CA53-994C-F512-DA53-A5C9E80B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5" y="2279030"/>
            <a:ext cx="4887670" cy="136587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015FAB-36A8-45C1-2A1C-D84F8B337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41554"/>
              </p:ext>
            </p:extLst>
          </p:nvPr>
        </p:nvGraphicFramePr>
        <p:xfrm>
          <a:off x="6547417" y="14845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617FB92-D087-21FD-3321-48C51F67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154" y="4621522"/>
            <a:ext cx="4098526" cy="1503776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136E5A1-99C5-DAB8-3887-B05E8B0DC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9926"/>
              </p:ext>
            </p:extLst>
          </p:nvPr>
        </p:nvGraphicFramePr>
        <p:xfrm>
          <a:off x="685315" y="3848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733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57B66-E78F-1A5B-0238-CAB3F045B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13A6C-91AD-82FD-2016-29929870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touch </a:t>
            </a:r>
            <a:r>
              <a:rPr lang="en-US" b="0" kern="1200" cap="all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cmc</a:t>
            </a:r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1PROSTHESIS Cost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A25EC-77D4-9DE7-F4D3-5BA750E3D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39096" y="1477014"/>
            <a:ext cx="5194770" cy="409238"/>
          </a:xfrm>
        </p:spPr>
        <p:txBody>
          <a:bodyPr/>
          <a:lstStyle/>
          <a:p>
            <a:r>
              <a:rPr lang="en-US" sz="1800" u="sng" dirty="0"/>
              <a:t>TOUCH CMC 1 PROSTHESIS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1D943D7F-314B-7A3D-CFBA-F4C805494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067786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05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7E8FB-A296-650A-39D0-2452CAB6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46104E-68A0-BF48-27E6-6267678F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9C384A-86EB-9E28-EA0B-6DB9BBDD9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D544C5-72AA-B909-DDB5-188075D88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69A6B0-7D9A-D6F8-7181-F6A12BBF7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D795566-C220-A3EF-BEC9-59E058275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54FB-EA40-A9EA-C9F6-275CA3984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5287" y="2255932"/>
            <a:ext cx="7366143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b="1" dirty="0"/>
              <a:t>POUNCE  THROMBECTOMY SYSTEM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cUDDY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nAZZAL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Surmodics</a:t>
            </a:r>
            <a:r>
              <a:rPr lang="en-US" sz="2400" dirty="0"/>
              <a:t>, Inc. (New Vendor)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9-11-24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permanent placement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0DCBD-F541-4495-034E-53DFD02D6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CD75C6-798E-2BB5-BE83-782ED621F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A77C98-103E-ED3A-C52C-D5311103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1BBDDAC5-01DA-2BDE-B533-0FAC65E3C1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772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230e9df3-be65-4c73-a93b-d1236ebd677e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10851</TotalTime>
  <Words>789</Words>
  <Application>Microsoft Office PowerPoint</Application>
  <PresentationFormat>Widescreen</PresentationFormat>
  <Paragraphs>129</Paragraphs>
  <Slides>29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Gill Sans MT</vt:lpstr>
      <vt:lpstr>Wingdings</vt:lpstr>
      <vt:lpstr>Wingdings 2</vt:lpstr>
      <vt:lpstr>DividendVTI</vt:lpstr>
      <vt:lpstr>Procedural &amp; Surgical cva MAY 2026 meeting</vt:lpstr>
      <vt:lpstr>PowerPoint Presentation</vt:lpstr>
      <vt:lpstr>TOUCH cmc 1 PROSTHESIS  clinical champion(s):  - dr. Skie  vendor: Kerimedical (Medartis) FDA Approval: 7-10-25  The Request: approval for trial</vt:lpstr>
      <vt:lpstr>Product overview </vt:lpstr>
      <vt:lpstr>PowerPoint Presentation</vt:lpstr>
      <vt:lpstr>Supply Chain Information</vt:lpstr>
      <vt:lpstr>Physician utilization mix – Traditional cmc joint stabilization </vt:lpstr>
      <vt:lpstr>touch cmc 1PROSTHESIS Cost</vt:lpstr>
      <vt:lpstr>POUNCE  THROMBECTOMY SYSTEM  clinical champion(s):  - dr. cUDDY  - dr. nAZZAL  vendor: Surmodics, Inc. (New Vendor) FDA Approval: 9-11-24  The request: approval for permanent placement</vt:lpstr>
      <vt:lpstr>Product overview </vt:lpstr>
      <vt:lpstr>Supply Chain Information</vt:lpstr>
      <vt:lpstr>Physician utilization mix – Advanced Mechanical Intervention </vt:lpstr>
      <vt:lpstr>System Utilization Today </vt:lpstr>
      <vt:lpstr>Advanced Mechanical intervention Cost Comparison</vt:lpstr>
      <vt:lpstr>PowerPoint Presentation</vt:lpstr>
      <vt:lpstr>NANOKNIFE  clinical champion(s):  - dr. Sindhwani  - dr. el-zawahry  vendor: Angiodynamics FDA Approval: 12-6-24  The Request: approval for trial</vt:lpstr>
      <vt:lpstr>Product overview </vt:lpstr>
      <vt:lpstr>Existing product vs new product</vt:lpstr>
      <vt:lpstr>Supply Chain Information</vt:lpstr>
      <vt:lpstr>Physician utilization mix – existing prostate ablation cases </vt:lpstr>
      <vt:lpstr>Procedural cost COMPARISON</vt:lpstr>
      <vt:lpstr>PowerPoint Presentation</vt:lpstr>
      <vt:lpstr>Tops spine system  clinical champion(s):  - dr. schroeder  - dr. hoyt  vendor: primia spine (New Vendor) FDA Approval: 7-15-23  the request: approval for trial</vt:lpstr>
      <vt:lpstr>Product overview </vt:lpstr>
      <vt:lpstr>Supply Chain Information</vt:lpstr>
      <vt:lpstr>Physician utilization mix – lumbar fusion, single level </vt:lpstr>
      <vt:lpstr>TOPS SPINE SYSTEM Cost</vt:lpstr>
      <vt:lpstr>PowerPoint Presentation</vt:lpstr>
      <vt:lpstr>JUNE requests for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Dreisbach, Patty</cp:lastModifiedBy>
  <cp:revision>5</cp:revision>
  <cp:lastPrinted>2026-01-26T17:31:40Z</cp:lastPrinted>
  <dcterms:created xsi:type="dcterms:W3CDTF">2025-07-25T20:48:48Z</dcterms:created>
  <dcterms:modified xsi:type="dcterms:W3CDTF">2026-06-16T13:15:00Z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