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4" r:id="rId3"/>
    <p:sldId id="294" r:id="rId4"/>
    <p:sldId id="295" r:id="rId5"/>
    <p:sldId id="296" r:id="rId6"/>
    <p:sldId id="297" r:id="rId7"/>
    <p:sldId id="298" r:id="rId8"/>
    <p:sldId id="299" r:id="rId9"/>
    <p:sldId id="301" r:id="rId10"/>
    <p:sldId id="302" r:id="rId11"/>
    <p:sldId id="303" r:id="rId12"/>
    <p:sldId id="308" r:id="rId13"/>
    <p:sldId id="304" r:id="rId14"/>
    <p:sldId id="305" r:id="rId15"/>
    <p:sldId id="306" r:id="rId16"/>
    <p:sldId id="307" r:id="rId17"/>
    <p:sldId id="309" r:id="rId18"/>
    <p:sldId id="285" r:id="rId19"/>
    <p:sldId id="286" r:id="rId20"/>
    <p:sldId id="292" r:id="rId21"/>
    <p:sldId id="268" r:id="rId22"/>
    <p:sldId id="273" r:id="rId23"/>
    <p:sldId id="274" r:id="rId24"/>
    <p:sldId id="269" r:id="rId25"/>
    <p:sldId id="293" r:id="rId26"/>
    <p:sldId id="270" r:id="rId27"/>
    <p:sldId id="281" r:id="rId28"/>
    <p:sldId id="271" r:id="rId29"/>
    <p:sldId id="280" r:id="rId30"/>
    <p:sldId id="282" r:id="rId31"/>
    <p:sldId id="291"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E001-B95A-46D3-96A9-E8462E57EC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B81E2C-AFE0-46EC-A02E-5E1CD0DB4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5709D-C458-4A52-982C-07BD75D4CDF2}"/>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5" name="Footer Placeholder 4">
            <a:extLst>
              <a:ext uri="{FF2B5EF4-FFF2-40B4-BE49-F238E27FC236}">
                <a16:creationId xmlns:a16="http://schemas.microsoft.com/office/drawing/2014/main" id="{76FFD8B1-3DBB-4B1B-9BA6-EB27CE133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966CD-0D96-4591-BD89-4BC5C4F51CB6}"/>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422865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6FAE-C10F-442E-8FF8-80BBF56161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EFA992-8456-46C1-9C2F-3EC290E0F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99389-30CA-4F62-833B-D112BB285952}"/>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5" name="Footer Placeholder 4">
            <a:extLst>
              <a:ext uri="{FF2B5EF4-FFF2-40B4-BE49-F238E27FC236}">
                <a16:creationId xmlns:a16="http://schemas.microsoft.com/office/drawing/2014/main" id="{04271291-C33A-42F5-804D-0318A6AF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B4C4D-75D9-4793-9796-D7422281D9B1}"/>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328671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B5C24-177F-419A-9E5D-43F16A63CE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A12C41-0112-4D0D-9C38-CEEE6E91D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1ABEB-DB26-4008-AFEC-B0D02165CE1F}"/>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5" name="Footer Placeholder 4">
            <a:extLst>
              <a:ext uri="{FF2B5EF4-FFF2-40B4-BE49-F238E27FC236}">
                <a16:creationId xmlns:a16="http://schemas.microsoft.com/office/drawing/2014/main" id="{FD4E23F0-649D-448A-B088-385C1F65B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F57FB-7660-4D6A-A6F3-68C811BC7A28}"/>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103195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8544-664C-4D33-8977-290336E8C7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364E0-BE3A-436F-B372-802670CB0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CF25D-F5DB-4D77-9EDC-F1ADCAA1926A}"/>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5" name="Footer Placeholder 4">
            <a:extLst>
              <a:ext uri="{FF2B5EF4-FFF2-40B4-BE49-F238E27FC236}">
                <a16:creationId xmlns:a16="http://schemas.microsoft.com/office/drawing/2014/main" id="{589EF67B-64A6-4AD0-9E47-0C011BAF9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D996D-0038-4EDF-875C-32EDC2F6913C}"/>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30753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8FC0-FEF1-49F2-A2CA-A4CCB9A64E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EE36DA-9D32-43BB-96DF-CBD1172C3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DBB1B-A191-418C-86E5-ECDEA68EF96A}"/>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5" name="Footer Placeholder 4">
            <a:extLst>
              <a:ext uri="{FF2B5EF4-FFF2-40B4-BE49-F238E27FC236}">
                <a16:creationId xmlns:a16="http://schemas.microsoft.com/office/drawing/2014/main" id="{BCDA1B51-1E01-4C7F-B1B8-655E2C8C8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17A5F-9C46-4D0B-A7AE-56299FDE97D6}"/>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190339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DBAA-55C4-4B76-B3C0-C13F21904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BDA0B-0963-4616-BC47-1223B256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2CE007-3467-4AB4-833E-3C34395A18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1FF32C-F227-4BD0-97F2-27B75DC6C360}"/>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6" name="Footer Placeholder 5">
            <a:extLst>
              <a:ext uri="{FF2B5EF4-FFF2-40B4-BE49-F238E27FC236}">
                <a16:creationId xmlns:a16="http://schemas.microsoft.com/office/drawing/2014/main" id="{A97D45B0-0888-4396-BE07-8F2DD6164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85D8E-9F84-490C-BDC6-5FCBDBA5E536}"/>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274969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526B-B465-45C7-A7C3-2A3F681355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9F1B28-F962-43DC-8142-8CCEBBC4D5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90A82-34D5-4C6F-8DDD-E5A7FEACD8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3CD2E5-F95A-434E-87C0-8EB9118198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B6021E-8DE5-46F7-AC59-034AF63518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90ACE2-4DE4-4DD0-BD67-E91F7935C3CD}"/>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8" name="Footer Placeholder 7">
            <a:extLst>
              <a:ext uri="{FF2B5EF4-FFF2-40B4-BE49-F238E27FC236}">
                <a16:creationId xmlns:a16="http://schemas.microsoft.com/office/drawing/2014/main" id="{421A070E-D294-4ED4-897F-4C1B36FC7B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E9E1E3-14C9-49AC-A8F3-A8FEFB7C9763}"/>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230560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ECEB-FAFA-46E5-95C9-588140D6D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FB0CA8-DB32-4023-B736-EA24CC9CFA53}"/>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4" name="Footer Placeholder 3">
            <a:extLst>
              <a:ext uri="{FF2B5EF4-FFF2-40B4-BE49-F238E27FC236}">
                <a16:creationId xmlns:a16="http://schemas.microsoft.com/office/drawing/2014/main" id="{89A284CC-07A9-46C6-AB85-CDD908967A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9583A6-7204-4259-9887-034ABE502EAE}"/>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325815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9DA80-9205-4728-BF95-6C60C2E35152}"/>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3" name="Footer Placeholder 2">
            <a:extLst>
              <a:ext uri="{FF2B5EF4-FFF2-40B4-BE49-F238E27FC236}">
                <a16:creationId xmlns:a16="http://schemas.microsoft.com/office/drawing/2014/main" id="{6069E226-AEE5-42C2-83FA-9FADB68E1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217EEB-587F-45D4-9815-CEAF1FD32B5A}"/>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348405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2EA7-6D31-4FC1-B582-DFABD5355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C69046-FB0B-4DDF-BD16-947B829DE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B28D2D-3F77-44E5-BAB3-22F859AB0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27ABB-E3CA-41B0-A3BE-4EFDA9903733}"/>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6" name="Footer Placeholder 5">
            <a:extLst>
              <a:ext uri="{FF2B5EF4-FFF2-40B4-BE49-F238E27FC236}">
                <a16:creationId xmlns:a16="http://schemas.microsoft.com/office/drawing/2014/main" id="{EA8228F7-D150-4EE0-BC65-52D28CD0F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0B54C-9CE8-40F5-BEFD-BCBE1F961135}"/>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42554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A48E-E5A0-4A3A-B8A8-57B484A787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838B40-C15A-4EEE-9E43-26349BD76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4E65A9-C115-4042-8B07-40338C27D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18BC0-DB3D-432A-946B-35063A9FCBBA}"/>
              </a:ext>
            </a:extLst>
          </p:cNvPr>
          <p:cNvSpPr>
            <a:spLocks noGrp="1"/>
          </p:cNvSpPr>
          <p:nvPr>
            <p:ph type="dt" sz="half" idx="10"/>
          </p:nvPr>
        </p:nvSpPr>
        <p:spPr/>
        <p:txBody>
          <a:bodyPr/>
          <a:lstStyle/>
          <a:p>
            <a:fld id="{E9FF9274-CE8D-4288-91A2-9144610C7FEF}" type="datetimeFigureOut">
              <a:rPr lang="en-US" smtClean="0"/>
              <a:t>2/26/2021</a:t>
            </a:fld>
            <a:endParaRPr lang="en-US"/>
          </a:p>
        </p:txBody>
      </p:sp>
      <p:sp>
        <p:nvSpPr>
          <p:cNvPr id="6" name="Footer Placeholder 5">
            <a:extLst>
              <a:ext uri="{FF2B5EF4-FFF2-40B4-BE49-F238E27FC236}">
                <a16:creationId xmlns:a16="http://schemas.microsoft.com/office/drawing/2014/main" id="{C0199388-AB1B-4881-85A7-CCD9D0C5D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9931E-F6D7-4B35-BFB9-6B2FA8A5A844}"/>
              </a:ext>
            </a:extLst>
          </p:cNvPr>
          <p:cNvSpPr>
            <a:spLocks noGrp="1"/>
          </p:cNvSpPr>
          <p:nvPr>
            <p:ph type="sldNum" sz="quarter" idx="12"/>
          </p:nvPr>
        </p:nvSpPr>
        <p:spPr/>
        <p:txBody>
          <a:bodyPr/>
          <a:lstStyle/>
          <a:p>
            <a:fld id="{602DC8F4-4AA4-444A-BC59-A6CBFB05D4F6}" type="slidenum">
              <a:rPr lang="en-US" smtClean="0"/>
              <a:t>‹#›</a:t>
            </a:fld>
            <a:endParaRPr lang="en-US"/>
          </a:p>
        </p:txBody>
      </p:sp>
    </p:spTree>
    <p:extLst>
      <p:ext uri="{BB962C8B-B14F-4D97-AF65-F5344CB8AC3E}">
        <p14:creationId xmlns:p14="http://schemas.microsoft.com/office/powerpoint/2010/main" val="253695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D7A92-4BF0-4117-9D9B-B6539D550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57B4BA-A321-4425-95B4-8FE44B5D1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0754A-4ACF-4E79-A42C-916468420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F9274-CE8D-4288-91A2-9144610C7FEF}" type="datetimeFigureOut">
              <a:rPr lang="en-US" smtClean="0"/>
              <a:t>2/26/2021</a:t>
            </a:fld>
            <a:endParaRPr lang="en-US"/>
          </a:p>
        </p:txBody>
      </p:sp>
      <p:sp>
        <p:nvSpPr>
          <p:cNvPr id="5" name="Footer Placeholder 4">
            <a:extLst>
              <a:ext uri="{FF2B5EF4-FFF2-40B4-BE49-F238E27FC236}">
                <a16:creationId xmlns:a16="http://schemas.microsoft.com/office/drawing/2014/main" id="{82BE6757-A24E-48DD-94C4-8B1C9B561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216ED-C9E4-443F-A3B6-258F97F1A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DC8F4-4AA4-444A-BC59-A6CBFB05D4F6}" type="slidenum">
              <a:rPr lang="en-US" smtClean="0"/>
              <a:t>‹#›</a:t>
            </a:fld>
            <a:endParaRPr lang="en-US"/>
          </a:p>
        </p:txBody>
      </p:sp>
    </p:spTree>
    <p:extLst>
      <p:ext uri="{BB962C8B-B14F-4D97-AF65-F5344CB8AC3E}">
        <p14:creationId xmlns:p14="http://schemas.microsoft.com/office/powerpoint/2010/main" val="137902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lumere.com/research/products/6388/" TargetMode="External"/><Relationship Id="rId5" Type="http://schemas.openxmlformats.org/officeDocument/2006/relationships/image" Target="../media/image15.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lumere.com/research/products/6388/" TargetMode="External"/><Relationship Id="rId5" Type="http://schemas.openxmlformats.org/officeDocument/2006/relationships/image" Target="../media/image15.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lumere.com/research/brands/10252/products/" TargetMode="External"/><Relationship Id="rId5" Type="http://schemas.openxmlformats.org/officeDocument/2006/relationships/hyperlink" Target="https://app.lumere.com/research/products/44519/" TargetMode="Externa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app.lumere.com/research/brands/9553/products/" TargetMode="Externa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meo.com/320615838" TargetMode="Externa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meo.com/320615838" TargetMode="Externa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lumere.com/research/products/40050/" TargetMode="External"/><Relationship Id="rId5" Type="http://schemas.openxmlformats.org/officeDocument/2006/relationships/image" Target="../media/image30.png"/><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hyperlink" Target="https://app.lumere.com/research/brands/2920/product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lumere.com/research/products/3259/" TargetMode="External"/><Relationship Id="rId5" Type="http://schemas.openxmlformats.org/officeDocument/2006/relationships/image" Target="../media/image11.emf"/><Relationship Id="rId4" Type="http://schemas.openxmlformats.org/officeDocument/2006/relationships/image" Target="../media/image3.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272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graphicFrame>
        <p:nvGraphicFramePr>
          <p:cNvPr id="13" name="Table 12">
            <a:extLst>
              <a:ext uri="{FF2B5EF4-FFF2-40B4-BE49-F238E27FC236}">
                <a16:creationId xmlns:a16="http://schemas.microsoft.com/office/drawing/2014/main" id="{18A7119D-06F9-4D67-A0EE-DCB89F784C00}"/>
              </a:ext>
            </a:extLst>
          </p:cNvPr>
          <p:cNvGraphicFramePr>
            <a:graphicFrameLocks noGrp="1"/>
          </p:cNvGraphicFramePr>
          <p:nvPr>
            <p:extLst>
              <p:ext uri="{D42A27DB-BD31-4B8C-83A1-F6EECF244321}">
                <p14:modId xmlns:p14="http://schemas.microsoft.com/office/powerpoint/2010/main" val="4273623581"/>
              </p:ext>
            </p:extLst>
          </p:nvPr>
        </p:nvGraphicFramePr>
        <p:xfrm>
          <a:off x="778598" y="1358539"/>
          <a:ext cx="6994905" cy="5094639"/>
        </p:xfrm>
        <a:graphic>
          <a:graphicData uri="http://schemas.openxmlformats.org/drawingml/2006/table">
            <a:tbl>
              <a:tblPr firstRow="1" firstCol="1" bandRow="1"/>
              <a:tblGrid>
                <a:gridCol w="1792586">
                  <a:extLst>
                    <a:ext uri="{9D8B030D-6E8A-4147-A177-3AD203B41FA5}">
                      <a16:colId xmlns:a16="http://schemas.microsoft.com/office/drawing/2014/main" val="638692018"/>
                    </a:ext>
                  </a:extLst>
                </a:gridCol>
                <a:gridCol w="3186820">
                  <a:extLst>
                    <a:ext uri="{9D8B030D-6E8A-4147-A177-3AD203B41FA5}">
                      <a16:colId xmlns:a16="http://schemas.microsoft.com/office/drawing/2014/main" val="2869182959"/>
                    </a:ext>
                  </a:extLst>
                </a:gridCol>
                <a:gridCol w="2015499">
                  <a:extLst>
                    <a:ext uri="{9D8B030D-6E8A-4147-A177-3AD203B41FA5}">
                      <a16:colId xmlns:a16="http://schemas.microsoft.com/office/drawing/2014/main" val="2497419752"/>
                    </a:ext>
                  </a:extLst>
                </a:gridCol>
              </a:tblGrid>
              <a:tr h="826441">
                <a:tc>
                  <a:txBody>
                    <a:bodyPr/>
                    <a:lstStyle/>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7:00 a.m. – 7:10 a.m.</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a:noFill/>
                    </a:lnL>
                    <a:lnR w="12700" cap="flat" cmpd="sng" algn="ctr">
                      <a:solidFill>
                        <a:srgbClr val="000000"/>
                      </a:solidFill>
                      <a:prstDash val="solid"/>
                      <a:round/>
                      <a:headEnd type="none" w="med" len="med"/>
                      <a:tailEnd type="none" w="med" len="med"/>
                    </a:lnR>
                    <a:lnT w="28575" cap="flat" cmpd="dbl" algn="ctr">
                      <a:solidFill>
                        <a:srgbClr val="5F5F5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New: Crossroads stapling system</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5F5F5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Dr. Elattar</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lnL w="12700" cap="flat" cmpd="sng" algn="ctr">
                      <a:solidFill>
                        <a:srgbClr val="000000"/>
                      </a:solidFill>
                      <a:prstDash val="solid"/>
                      <a:round/>
                      <a:headEnd type="none" w="med" len="med"/>
                      <a:tailEnd type="none" w="med" len="med"/>
                    </a:lnL>
                    <a:lnR>
                      <a:noFill/>
                    </a:lnR>
                    <a:lnT w="28575" cap="flat" cmpd="dbl" algn="ctr">
                      <a:solidFill>
                        <a:srgbClr val="5F5F5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08488244"/>
                  </a:ext>
                </a:extLst>
              </a:tr>
              <a:tr h="610099">
                <a:tc>
                  <a:txBody>
                    <a:bodyPr/>
                    <a:lstStyle/>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7:10 a.m. – 7:20 a.m.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Lapiplasty</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Dr. Elattar</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93935410"/>
                  </a:ext>
                </a:extLst>
              </a:tr>
              <a:tr h="826441">
                <a:tc>
                  <a:txBody>
                    <a:bodyPr/>
                    <a:lstStyle/>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7:20 a.m. – 7:30 a.m.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New: Zephyr Valve</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Dr.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Omballi</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951499117"/>
                  </a:ext>
                </a:extLst>
              </a:tr>
              <a:tr h="610099">
                <a:tc>
                  <a:txBody>
                    <a:bodyPr/>
                    <a:lstStyle/>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7:30 a.m. – 7:40 a.m.</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Vashe</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wound cleanser</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Karen Bauer</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36385108"/>
                  </a:ext>
                </a:extLst>
              </a:tr>
              <a:tr h="610099">
                <a:tc>
                  <a:txBody>
                    <a:bodyPr/>
                    <a:lstStyle/>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7:40 a.m. – 7:50 a.m.</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Kerecis</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fish skin wound treatment</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Karen Bauer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5474262"/>
                  </a:ext>
                </a:extLst>
              </a:tr>
              <a:tr h="1006102">
                <a:tc>
                  <a:txBody>
                    <a:bodyPr/>
                    <a:lstStyle/>
                    <a:p>
                      <a:pPr marL="0" marR="0">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7:50 a.m. – 8:00 a.m.</a:t>
                      </a:r>
                      <a:endParaRPr lang="en-US"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Old Business: </a:t>
                      </a:r>
                    </a:p>
                    <a:p>
                      <a:pPr marL="0" marR="0">
                        <a:spcBef>
                          <a:spcPts val="0"/>
                        </a:spcBef>
                        <a:spcAft>
                          <a:spcPts val="0"/>
                        </a:spcAft>
                      </a:pP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Cortrak</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Ambu</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aScope</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Cystoscopy (Urology) </a:t>
                      </a: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Shock Wave (Vascular)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Si Bone (Orthopedic Spine)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Inari (Vascular)</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73025" marR="73025" marT="73025" marB="1841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80606689"/>
                  </a:ext>
                </a:extLst>
              </a:tr>
            </a:tbl>
          </a:graphicData>
        </a:graphic>
      </p:graphicFrame>
    </p:spTree>
    <p:extLst>
      <p:ext uri="{BB962C8B-B14F-4D97-AF65-F5344CB8AC3E}">
        <p14:creationId xmlns:p14="http://schemas.microsoft.com/office/powerpoint/2010/main" val="243589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2" name="Rectangle 1">
            <a:extLst>
              <a:ext uri="{FF2B5EF4-FFF2-40B4-BE49-F238E27FC236}">
                <a16:creationId xmlns:a16="http://schemas.microsoft.com/office/drawing/2014/main" id="{AA81CD9A-0C65-491F-8171-9D57271FE1CC}"/>
              </a:ext>
            </a:extLst>
          </p:cNvPr>
          <p:cNvSpPr/>
          <p:nvPr/>
        </p:nvSpPr>
        <p:spPr>
          <a:xfrm>
            <a:off x="631372" y="1406541"/>
            <a:ext cx="6096000" cy="2554545"/>
          </a:xfrm>
          <a:prstGeom prst="rect">
            <a:avLst/>
          </a:prstGeom>
        </p:spPr>
        <p:txBody>
          <a:bodyPr>
            <a:spAutoFit/>
          </a:bodyPr>
          <a:lstStyle/>
          <a:p>
            <a:r>
              <a:rPr lang="en-US" sz="1600" b="1" dirty="0">
                <a:latin typeface="Calibri-Bold"/>
              </a:rPr>
              <a:t>Post‐Zephyr Valve Procedure, Possible Work‐up at 1, 3‐ and 6‐months post procedure</a:t>
            </a:r>
          </a:p>
          <a:p>
            <a:endParaRPr lang="en-US" sz="1600" b="1" i="1" dirty="0">
              <a:latin typeface="Calibri-BoldItalic"/>
            </a:endParaRPr>
          </a:p>
          <a:p>
            <a:r>
              <a:rPr lang="en-US" sz="1600" b="1" i="1" dirty="0">
                <a:latin typeface="Calibri-BoldItalic"/>
              </a:rPr>
              <a:t>Test Description Possible CPT® code (s)</a:t>
            </a:r>
          </a:p>
          <a:p>
            <a:r>
              <a:rPr lang="en-US" sz="1600" b="1" dirty="0">
                <a:latin typeface="Calibri-Bold"/>
              </a:rPr>
              <a:t>Spirometry </a:t>
            </a:r>
            <a:r>
              <a:rPr lang="en-US" sz="1600" dirty="0">
                <a:latin typeface="Calibri" panose="020F0502020204030204" pitchFamily="34" charset="0"/>
              </a:rPr>
              <a:t>94010 </a:t>
            </a:r>
            <a:r>
              <a:rPr lang="en-US" sz="1600" dirty="0">
                <a:highlight>
                  <a:srgbClr val="FFFF00"/>
                </a:highlight>
                <a:latin typeface="Calibri" panose="020F0502020204030204" pitchFamily="34" charset="0"/>
              </a:rPr>
              <a:t>APC $130.20</a:t>
            </a:r>
          </a:p>
          <a:p>
            <a:r>
              <a:rPr lang="en-US" sz="1600" b="1" dirty="0">
                <a:latin typeface="Calibri-Bold"/>
              </a:rPr>
              <a:t>6 min walk test (optional) </a:t>
            </a:r>
            <a:r>
              <a:rPr lang="en-US" sz="1600" dirty="0">
                <a:latin typeface="Calibri" panose="020F0502020204030204" pitchFamily="34" charset="0"/>
              </a:rPr>
              <a:t>94618 </a:t>
            </a:r>
            <a:r>
              <a:rPr lang="en-US" sz="1600" dirty="0">
                <a:highlight>
                  <a:srgbClr val="FFFF00"/>
                </a:highlight>
                <a:latin typeface="Calibri" panose="020F0502020204030204" pitchFamily="34" charset="0"/>
              </a:rPr>
              <a:t>APC $102.61</a:t>
            </a:r>
          </a:p>
          <a:p>
            <a:r>
              <a:rPr lang="en-US" sz="1600" b="1" dirty="0">
                <a:latin typeface="Calibri-Bold"/>
              </a:rPr>
              <a:t>Chest x‐ray (if patient has experienced no benefit or is experiencing symptoms) </a:t>
            </a:r>
            <a:r>
              <a:rPr lang="en-US" sz="1600" dirty="0">
                <a:latin typeface="Calibri" panose="020F0502020204030204" pitchFamily="34" charset="0"/>
              </a:rPr>
              <a:t>71046 </a:t>
            </a:r>
            <a:r>
              <a:rPr lang="en-US" sz="1600" dirty="0">
                <a:highlight>
                  <a:srgbClr val="FFFF00"/>
                </a:highlight>
                <a:latin typeface="Calibri" panose="020F0502020204030204" pitchFamily="34" charset="0"/>
              </a:rPr>
              <a:t>APC $75.11</a:t>
            </a:r>
          </a:p>
          <a:p>
            <a:r>
              <a:rPr lang="en-US" sz="1600" b="1" dirty="0">
                <a:latin typeface="Calibri-Bold"/>
              </a:rPr>
              <a:t>HRCT (if patient has experienced no benefit or is experiencing symptoms) </a:t>
            </a:r>
            <a:r>
              <a:rPr lang="en-US" sz="1600" dirty="0">
                <a:latin typeface="Calibri" panose="020F0502020204030204" pitchFamily="34" charset="0"/>
              </a:rPr>
              <a:t>71250 </a:t>
            </a:r>
            <a:r>
              <a:rPr lang="en-US" sz="1600" dirty="0">
                <a:highlight>
                  <a:srgbClr val="FFFF00"/>
                </a:highlight>
                <a:latin typeface="Calibri" panose="020F0502020204030204" pitchFamily="34" charset="0"/>
              </a:rPr>
              <a:t>APC $105.48</a:t>
            </a:r>
            <a:endParaRPr lang="en-US" sz="3600" dirty="0">
              <a:highlight>
                <a:srgbClr val="FFFF00"/>
              </a:highlight>
            </a:endParaRPr>
          </a:p>
        </p:txBody>
      </p:sp>
      <p:pic>
        <p:nvPicPr>
          <p:cNvPr id="3" name="Picture 2">
            <a:extLst>
              <a:ext uri="{FF2B5EF4-FFF2-40B4-BE49-F238E27FC236}">
                <a16:creationId xmlns:a16="http://schemas.microsoft.com/office/drawing/2014/main" id="{3709E1FE-2BA1-4350-BC53-8A6C70A8D6F6}"/>
              </a:ext>
            </a:extLst>
          </p:cNvPr>
          <p:cNvPicPr>
            <a:picLocks noChangeAspect="1"/>
          </p:cNvPicPr>
          <p:nvPr/>
        </p:nvPicPr>
        <p:blipFill>
          <a:blip r:embed="rId5"/>
          <a:stretch>
            <a:fillRect/>
          </a:stretch>
        </p:blipFill>
        <p:spPr>
          <a:xfrm>
            <a:off x="6308584" y="343322"/>
            <a:ext cx="4511431" cy="780356"/>
          </a:xfrm>
          <a:prstGeom prst="rect">
            <a:avLst/>
          </a:prstGeom>
        </p:spPr>
      </p:pic>
    </p:spTree>
    <p:extLst>
      <p:ext uri="{BB962C8B-B14F-4D97-AF65-F5344CB8AC3E}">
        <p14:creationId xmlns:p14="http://schemas.microsoft.com/office/powerpoint/2010/main" val="4140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2" name="Rectangle 1">
            <a:extLst>
              <a:ext uri="{FF2B5EF4-FFF2-40B4-BE49-F238E27FC236}">
                <a16:creationId xmlns:a16="http://schemas.microsoft.com/office/drawing/2014/main" id="{07291AD8-F474-45F7-81EF-4325058029C4}"/>
              </a:ext>
            </a:extLst>
          </p:cNvPr>
          <p:cNvSpPr/>
          <p:nvPr/>
        </p:nvSpPr>
        <p:spPr>
          <a:xfrm>
            <a:off x="821094" y="1451536"/>
            <a:ext cx="10459616" cy="4039567"/>
          </a:xfrm>
          <a:prstGeom prst="rect">
            <a:avLst/>
          </a:prstGeom>
        </p:spPr>
        <p:txBody>
          <a:bodyPr wrap="square">
            <a:spAutoFit/>
          </a:bodyPr>
          <a:lstStyle/>
          <a:p>
            <a:pPr>
              <a:spcBef>
                <a:spcPts val="150"/>
              </a:spcBef>
              <a:spcAft>
                <a:spcPts val="150"/>
              </a:spcAft>
            </a:pPr>
            <a:r>
              <a:rPr lang="en-US" b="1" dirty="0">
                <a:solidFill>
                  <a:srgbClr val="4D4D4D"/>
                </a:solidFill>
                <a:latin typeface="Segoe UI" panose="020B0502040204020203" pitchFamily="34" charset="0"/>
                <a:ea typeface="Times New Roman" panose="02020603050405020304" pitchFamily="18" charset="0"/>
              </a:rPr>
              <a:t>Product overview </a:t>
            </a:r>
            <a:r>
              <a:rPr lang="en-US" sz="1600" dirty="0">
                <a:solidFill>
                  <a:srgbClr val="7B7D8D"/>
                </a:solidFill>
                <a:latin typeface="Segoe UI" panose="020B0502040204020203" pitchFamily="34" charset="0"/>
                <a:ea typeface="Times New Roman" panose="02020603050405020304" pitchFamily="18" charset="0"/>
              </a:rPr>
              <a:t>by </a:t>
            </a:r>
            <a:r>
              <a:rPr lang="en-US" sz="1600" dirty="0" err="1">
                <a:solidFill>
                  <a:srgbClr val="7B7D8D"/>
                </a:solidFill>
                <a:latin typeface="Segoe UI" panose="020B0502040204020203" pitchFamily="34" charset="0"/>
                <a:ea typeface="Times New Roman" panose="02020603050405020304" pitchFamily="18" charset="0"/>
              </a:rPr>
              <a:t>Lumere</a:t>
            </a:r>
            <a:r>
              <a:rPr lang="en-US" sz="1600" dirty="0">
                <a:solidFill>
                  <a:srgbClr val="7B7D8D"/>
                </a:solidFill>
                <a:latin typeface="Segoe UI" panose="020B0502040204020203" pitchFamily="34" charset="0"/>
                <a:ea typeface="Times New Roman" panose="02020603050405020304" pitchFamily="18" charset="0"/>
              </a:rPr>
              <a:t> Research Team</a:t>
            </a:r>
            <a:endParaRPr lang="en-US" sz="1200" b="1" dirty="0">
              <a:latin typeface="Times New Roman" panose="02020603050405020304" pitchFamily="18" charset="0"/>
              <a:ea typeface="Times New Roman" panose="02020603050405020304" pitchFamily="18" charset="0"/>
            </a:endParaRPr>
          </a:p>
          <a:p>
            <a:pPr>
              <a:spcAft>
                <a:spcPts val="900"/>
              </a:spcAft>
            </a:pPr>
            <a:r>
              <a:rPr lang="en-US" sz="1600" dirty="0" err="1">
                <a:solidFill>
                  <a:srgbClr val="4D4D4D"/>
                </a:solidFill>
                <a:latin typeface="Segoe UI" panose="020B0502040204020203" pitchFamily="34" charset="0"/>
                <a:ea typeface="Times New Roman" panose="02020603050405020304" pitchFamily="18" charset="0"/>
              </a:rPr>
              <a:t>Vashe</a:t>
            </a:r>
            <a:r>
              <a:rPr lang="en-US" sz="1600" dirty="0">
                <a:solidFill>
                  <a:srgbClr val="4D4D4D"/>
                </a:solidFill>
                <a:latin typeface="Segoe UI" panose="020B0502040204020203" pitchFamily="34" charset="0"/>
                <a:ea typeface="Times New Roman" panose="02020603050405020304" pitchFamily="18" charset="0"/>
              </a:rPr>
              <a:t> Wound Solution is a solution used for cleansing, irrigating, moistening, debriding, and removing foreign material from the wound and peri-wound area. Microorganisms can be removed from acute and chronic dermal lesions, stage I-IV pressure ulcers, stasis ulcers, diabetic ulcers, post-surgical wounds, first- and second-degree burns, abrasions or minor irritations of the skin, graft and donor sites, and exit sites. </a:t>
            </a:r>
            <a:r>
              <a:rPr lang="en-US" sz="1600" dirty="0" err="1">
                <a:solidFill>
                  <a:srgbClr val="4D4D4D"/>
                </a:solidFill>
                <a:latin typeface="Segoe UI" panose="020B0502040204020203" pitchFamily="34" charset="0"/>
                <a:ea typeface="Times New Roman" panose="02020603050405020304" pitchFamily="18" charset="0"/>
              </a:rPr>
              <a:t>Vashe</a:t>
            </a:r>
            <a:r>
              <a:rPr lang="en-US" sz="1600" dirty="0">
                <a:solidFill>
                  <a:srgbClr val="4D4D4D"/>
                </a:solidFill>
                <a:latin typeface="Segoe UI" panose="020B0502040204020203" pitchFamily="34" charset="0"/>
                <a:ea typeface="Times New Roman" panose="02020603050405020304" pitchFamily="18" charset="0"/>
              </a:rPr>
              <a:t> Wound Solution is also used to moisten or lubricate absorbent wound dressings such as the </a:t>
            </a:r>
            <a:r>
              <a:rPr lang="en-US" sz="1600" dirty="0" err="1">
                <a:solidFill>
                  <a:srgbClr val="4D4D4D"/>
                </a:solidFill>
                <a:latin typeface="Segoe UI" panose="020B0502040204020203" pitchFamily="34" charset="0"/>
                <a:ea typeface="Times New Roman" panose="02020603050405020304" pitchFamily="18" charset="0"/>
              </a:rPr>
              <a:t>Drawtex</a:t>
            </a:r>
            <a:r>
              <a:rPr lang="en-US" sz="1600" dirty="0">
                <a:solidFill>
                  <a:srgbClr val="4D4D4D"/>
                </a:solidFill>
                <a:latin typeface="Segoe UI" panose="020B0502040204020203" pitchFamily="34" charset="0"/>
                <a:ea typeface="Times New Roman" panose="02020603050405020304" pitchFamily="18" charset="0"/>
              </a:rPr>
              <a:t> </a:t>
            </a:r>
            <a:r>
              <a:rPr lang="en-US" sz="1600" dirty="0" err="1">
                <a:solidFill>
                  <a:srgbClr val="4D4D4D"/>
                </a:solidFill>
                <a:latin typeface="Segoe UI" panose="020B0502040204020203" pitchFamily="34" charset="0"/>
                <a:ea typeface="Times New Roman" panose="02020603050405020304" pitchFamily="18" charset="0"/>
              </a:rPr>
              <a:t>Hydroconductive</a:t>
            </a:r>
            <a:r>
              <a:rPr lang="en-US" sz="1600" dirty="0">
                <a:solidFill>
                  <a:srgbClr val="4D4D4D"/>
                </a:solidFill>
                <a:latin typeface="Segoe UI" panose="020B0502040204020203" pitchFamily="34" charset="0"/>
                <a:ea typeface="Times New Roman" panose="02020603050405020304" pitchFamily="18" charset="0"/>
              </a:rPr>
              <a:t> Wound Dressing. This product is a hypochlorous acid (</a:t>
            </a:r>
            <a:r>
              <a:rPr lang="en-US" sz="1600" dirty="0" err="1">
                <a:solidFill>
                  <a:srgbClr val="4D4D4D"/>
                </a:solidFill>
                <a:latin typeface="Segoe UI" panose="020B0502040204020203" pitchFamily="34" charset="0"/>
                <a:ea typeface="Times New Roman" panose="02020603050405020304" pitchFamily="18" charset="0"/>
              </a:rPr>
              <a:t>HOCl</a:t>
            </a:r>
            <a:r>
              <a:rPr lang="en-US" sz="1600" dirty="0">
                <a:solidFill>
                  <a:srgbClr val="4D4D4D"/>
                </a:solidFill>
                <a:latin typeface="Segoe UI" panose="020B0502040204020203" pitchFamily="34" charset="0"/>
                <a:ea typeface="Times New Roman" panose="02020603050405020304" pitchFamily="18" charset="0"/>
              </a:rPr>
              <a:t>) solution that mimics the normal pH of human skin and is non-cytotoxic, non-irritating, non-sensitizing, and has no oral toxicity.</a:t>
            </a:r>
            <a:endParaRPr lang="en-US" dirty="0">
              <a:latin typeface="Times New Roman" panose="02020603050405020304" pitchFamily="18" charset="0"/>
              <a:ea typeface="Times New Roman" panose="02020603050405020304" pitchFamily="18" charset="0"/>
            </a:endParaRPr>
          </a:p>
          <a:p>
            <a:pPr>
              <a:spcBef>
                <a:spcPts val="150"/>
              </a:spcBef>
              <a:spcAft>
                <a:spcPts val="150"/>
              </a:spcAft>
            </a:pPr>
            <a:r>
              <a:rPr lang="en-US" b="1" dirty="0">
                <a:solidFill>
                  <a:srgbClr val="4D4D4D"/>
                </a:solidFill>
                <a:latin typeface="Segoe UI" panose="020B0502040204020203" pitchFamily="34" charset="0"/>
                <a:ea typeface="Times New Roman" panose="02020603050405020304" pitchFamily="18" charset="0"/>
              </a:rPr>
              <a:t>Indications</a:t>
            </a:r>
            <a:endParaRPr lang="en-US" sz="1200" b="1" dirty="0">
              <a:latin typeface="Times New Roman" panose="02020603050405020304" pitchFamily="18" charset="0"/>
              <a:ea typeface="Times New Roman" panose="02020603050405020304" pitchFamily="18" charset="0"/>
            </a:endParaRPr>
          </a:p>
          <a:p>
            <a:r>
              <a:rPr lang="en-US" sz="1600" dirty="0">
                <a:solidFill>
                  <a:srgbClr val="4D4D4D"/>
                </a:solidFill>
                <a:latin typeface="Segoe UI" panose="020B0502040204020203" pitchFamily="34" charset="0"/>
                <a:ea typeface="Calibri" panose="020F0502020204030204" pitchFamily="34" charset="0"/>
              </a:rPr>
              <a:t>Under the supervision of healthcare professionals, </a:t>
            </a:r>
            <a:r>
              <a:rPr lang="en-US" sz="1600" dirty="0" err="1">
                <a:solidFill>
                  <a:srgbClr val="4D4D4D"/>
                </a:solidFill>
                <a:latin typeface="Segoe UI" panose="020B0502040204020203" pitchFamily="34" charset="0"/>
                <a:ea typeface="Calibri" panose="020F0502020204030204" pitchFamily="34" charset="0"/>
              </a:rPr>
              <a:t>Vashe</a:t>
            </a:r>
            <a:r>
              <a:rPr lang="en-US" sz="1600" dirty="0">
                <a:solidFill>
                  <a:srgbClr val="4D4D4D"/>
                </a:solidFill>
                <a:latin typeface="Segoe UI" panose="020B0502040204020203" pitchFamily="34" charset="0"/>
                <a:ea typeface="Calibri" panose="020F0502020204030204" pitchFamily="34" charset="0"/>
              </a:rPr>
              <a:t> Wound Solution is intended for cleansing, irrigating, moistening, debridement and removal of foreign material including microorganisms and debris from exudating and / or dirty wounds, acute and chronic dermal lesions, such as Stage I-IV pressure ulcers, stasis ulcers, diabetic ulcers, post-surgical wounds, first and second degree burns, abrasions, minor irritations of the skin, diabetic foot ulcers, ingrown toe nails, grafted and donor sites, and exit sites. It is also intended for moistening and lubricating absorbent wound dressings.</a:t>
            </a:r>
            <a:endParaRPr lang="en-US" sz="2800" dirty="0"/>
          </a:p>
        </p:txBody>
      </p:sp>
      <p:pic>
        <p:nvPicPr>
          <p:cNvPr id="3" name="Picture 2">
            <a:extLst>
              <a:ext uri="{FF2B5EF4-FFF2-40B4-BE49-F238E27FC236}">
                <a16:creationId xmlns:a16="http://schemas.microsoft.com/office/drawing/2014/main" id="{53C6BA99-7300-4B75-9165-7523BCBEC159}"/>
              </a:ext>
            </a:extLst>
          </p:cNvPr>
          <p:cNvPicPr>
            <a:picLocks noChangeAspect="1"/>
          </p:cNvPicPr>
          <p:nvPr/>
        </p:nvPicPr>
        <p:blipFill>
          <a:blip r:embed="rId5"/>
          <a:stretch>
            <a:fillRect/>
          </a:stretch>
        </p:blipFill>
        <p:spPr>
          <a:xfrm>
            <a:off x="8686800" y="29202"/>
            <a:ext cx="1789923" cy="1789923"/>
          </a:xfrm>
          <a:prstGeom prst="rect">
            <a:avLst/>
          </a:prstGeom>
        </p:spPr>
      </p:pic>
      <p:sp>
        <p:nvSpPr>
          <p:cNvPr id="9" name="Rectangle 8">
            <a:extLst>
              <a:ext uri="{FF2B5EF4-FFF2-40B4-BE49-F238E27FC236}">
                <a16:creationId xmlns:a16="http://schemas.microsoft.com/office/drawing/2014/main" id="{F4F41DA4-E715-4165-A9C1-9412FE88F3AF}"/>
              </a:ext>
            </a:extLst>
          </p:cNvPr>
          <p:cNvSpPr/>
          <p:nvPr/>
        </p:nvSpPr>
        <p:spPr>
          <a:xfrm>
            <a:off x="4996759" y="610198"/>
            <a:ext cx="2886054" cy="627929"/>
          </a:xfrm>
          <a:prstGeom prst="rect">
            <a:avLst/>
          </a:prstGeom>
        </p:spPr>
        <p:txBody>
          <a:bodyPr wrap="square">
            <a:spAutoFit/>
          </a:bodyPr>
          <a:lstStyle/>
          <a:p>
            <a:pPr>
              <a:lnSpc>
                <a:spcPct val="107000"/>
              </a:lnSpc>
              <a:spcBef>
                <a:spcPts val="150"/>
              </a:spcBef>
              <a:spcAft>
                <a:spcPts val="150"/>
              </a:spcAft>
            </a:pPr>
            <a:r>
              <a:rPr lang="en-US" b="1" i="1" u="sng" dirty="0" err="1">
                <a:solidFill>
                  <a:srgbClr val="0066D9"/>
                </a:solidFill>
                <a:latin typeface="inherit"/>
                <a:ea typeface="Times New Roman" panose="02020603050405020304" pitchFamily="18" charset="0"/>
                <a:cs typeface="Segoe UI" panose="020B0502040204020203" pitchFamily="34" charset="0"/>
                <a:hlinkClick r:id="rId6">
                  <a:extLst>
                    <a:ext uri="{A12FA001-AC4F-418D-AE19-62706E023703}">
                      <ahyp:hlinkClr xmlns:ahyp="http://schemas.microsoft.com/office/drawing/2018/hyperlinkcolor" val="tx"/>
                    </a:ext>
                  </a:extLst>
                </a:hlinkClick>
              </a:rPr>
              <a:t>Vashe</a:t>
            </a:r>
            <a:r>
              <a:rPr lang="en-US" b="1" i="1" u="sng" dirty="0">
                <a:solidFill>
                  <a:srgbClr val="0066D9"/>
                </a:solidFill>
                <a:latin typeface="inherit"/>
                <a:ea typeface="Times New Roman" panose="02020603050405020304" pitchFamily="18" charset="0"/>
                <a:cs typeface="Segoe UI" panose="020B0502040204020203" pitchFamily="34" charset="0"/>
                <a:hlinkClick r:id="rId6">
                  <a:extLst>
                    <a:ext uri="{A12FA001-AC4F-418D-AE19-62706E023703}">
                      <ahyp:hlinkClr xmlns:ahyp="http://schemas.microsoft.com/office/drawing/2018/hyperlinkcolor" val="tx"/>
                    </a:ext>
                  </a:extLst>
                </a:hlinkClick>
              </a:rPr>
              <a:t> Wound Solution</a:t>
            </a:r>
            <a:endParaRPr lang="en-US" sz="1400"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dirty="0">
                <a:solidFill>
                  <a:srgbClr val="4D4D4D"/>
                </a:solidFill>
                <a:latin typeface="Segoe UI" panose="020B0502040204020203" pitchFamily="34" charset="0"/>
                <a:ea typeface="Calibri" panose="020F0502020204030204" pitchFamily="34" charset="0"/>
                <a:cs typeface="Times New Roman" panose="02020603050405020304" pitchFamily="18" charset="0"/>
              </a:rPr>
              <a:t> </a:t>
            </a:r>
            <a:r>
              <a:rPr lang="en-US" sz="1200" dirty="0" err="1">
                <a:solidFill>
                  <a:srgbClr val="7B7D8D"/>
                </a:solidFill>
                <a:latin typeface="Segoe UI" panose="020B0502040204020203" pitchFamily="34" charset="0"/>
                <a:ea typeface="Calibri" panose="020F0502020204030204" pitchFamily="34" charset="0"/>
                <a:cs typeface="Times New Roman" panose="02020603050405020304" pitchFamily="18" charset="0"/>
              </a:rPr>
              <a:t>Urgo</a:t>
            </a:r>
            <a:r>
              <a:rPr lang="en-US" sz="1200" dirty="0">
                <a:solidFill>
                  <a:srgbClr val="7B7D8D"/>
                </a:solidFill>
                <a:latin typeface="Segoe UI" panose="020B0502040204020203" pitchFamily="34" charset="0"/>
                <a:ea typeface="Calibri" panose="020F0502020204030204" pitchFamily="34" charset="0"/>
                <a:cs typeface="Times New Roman" panose="02020603050405020304" pitchFamily="18" charset="0"/>
              </a:rPr>
              <a:t> Medical</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716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12719"/>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pic>
        <p:nvPicPr>
          <p:cNvPr id="3" name="Picture 2">
            <a:extLst>
              <a:ext uri="{FF2B5EF4-FFF2-40B4-BE49-F238E27FC236}">
                <a16:creationId xmlns:a16="http://schemas.microsoft.com/office/drawing/2014/main" id="{53C6BA99-7300-4B75-9165-7523BCBEC159}"/>
              </a:ext>
            </a:extLst>
          </p:cNvPr>
          <p:cNvPicPr>
            <a:picLocks noChangeAspect="1"/>
          </p:cNvPicPr>
          <p:nvPr/>
        </p:nvPicPr>
        <p:blipFill>
          <a:blip r:embed="rId5"/>
          <a:stretch>
            <a:fillRect/>
          </a:stretch>
        </p:blipFill>
        <p:spPr>
          <a:xfrm>
            <a:off x="8686800" y="29202"/>
            <a:ext cx="1789923" cy="1789923"/>
          </a:xfrm>
          <a:prstGeom prst="rect">
            <a:avLst/>
          </a:prstGeom>
        </p:spPr>
      </p:pic>
      <p:sp>
        <p:nvSpPr>
          <p:cNvPr id="9" name="Rectangle 8">
            <a:extLst>
              <a:ext uri="{FF2B5EF4-FFF2-40B4-BE49-F238E27FC236}">
                <a16:creationId xmlns:a16="http://schemas.microsoft.com/office/drawing/2014/main" id="{F4F41DA4-E715-4165-A9C1-9412FE88F3AF}"/>
              </a:ext>
            </a:extLst>
          </p:cNvPr>
          <p:cNvSpPr/>
          <p:nvPr/>
        </p:nvSpPr>
        <p:spPr>
          <a:xfrm>
            <a:off x="4996759" y="610198"/>
            <a:ext cx="2886054" cy="627929"/>
          </a:xfrm>
          <a:prstGeom prst="rect">
            <a:avLst/>
          </a:prstGeom>
        </p:spPr>
        <p:txBody>
          <a:bodyPr wrap="square">
            <a:spAutoFit/>
          </a:bodyPr>
          <a:lstStyle/>
          <a:p>
            <a:pPr>
              <a:lnSpc>
                <a:spcPct val="107000"/>
              </a:lnSpc>
              <a:spcBef>
                <a:spcPts val="150"/>
              </a:spcBef>
              <a:spcAft>
                <a:spcPts val="150"/>
              </a:spcAft>
            </a:pPr>
            <a:r>
              <a:rPr lang="en-US" b="1" i="1" u="sng" dirty="0" err="1">
                <a:solidFill>
                  <a:srgbClr val="0066D9"/>
                </a:solidFill>
                <a:latin typeface="inherit"/>
                <a:ea typeface="Times New Roman" panose="02020603050405020304" pitchFamily="18" charset="0"/>
                <a:cs typeface="Segoe UI" panose="020B0502040204020203" pitchFamily="34" charset="0"/>
                <a:hlinkClick r:id="rId6">
                  <a:extLst>
                    <a:ext uri="{A12FA001-AC4F-418D-AE19-62706E023703}">
                      <ahyp:hlinkClr xmlns:ahyp="http://schemas.microsoft.com/office/drawing/2018/hyperlinkcolor" val="tx"/>
                    </a:ext>
                  </a:extLst>
                </a:hlinkClick>
              </a:rPr>
              <a:t>Vashe</a:t>
            </a:r>
            <a:r>
              <a:rPr lang="en-US" b="1" i="1" u="sng" dirty="0">
                <a:solidFill>
                  <a:srgbClr val="0066D9"/>
                </a:solidFill>
                <a:latin typeface="inherit"/>
                <a:ea typeface="Times New Roman" panose="02020603050405020304" pitchFamily="18" charset="0"/>
                <a:cs typeface="Segoe UI" panose="020B0502040204020203" pitchFamily="34" charset="0"/>
                <a:hlinkClick r:id="rId6">
                  <a:extLst>
                    <a:ext uri="{A12FA001-AC4F-418D-AE19-62706E023703}">
                      <ahyp:hlinkClr xmlns:ahyp="http://schemas.microsoft.com/office/drawing/2018/hyperlinkcolor" val="tx"/>
                    </a:ext>
                  </a:extLst>
                </a:hlinkClick>
              </a:rPr>
              <a:t> Wound Solution</a:t>
            </a:r>
            <a:endParaRPr lang="en-US" sz="1400"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dirty="0">
                <a:solidFill>
                  <a:srgbClr val="4D4D4D"/>
                </a:solidFill>
                <a:latin typeface="Segoe UI" panose="020B0502040204020203" pitchFamily="34" charset="0"/>
                <a:ea typeface="Calibri" panose="020F0502020204030204" pitchFamily="34" charset="0"/>
                <a:cs typeface="Times New Roman" panose="02020603050405020304" pitchFamily="18" charset="0"/>
              </a:rPr>
              <a:t> </a:t>
            </a:r>
            <a:r>
              <a:rPr lang="en-US" sz="1200" dirty="0" err="1">
                <a:solidFill>
                  <a:srgbClr val="7B7D8D"/>
                </a:solidFill>
                <a:latin typeface="Segoe UI" panose="020B0502040204020203" pitchFamily="34" charset="0"/>
                <a:ea typeface="Calibri" panose="020F0502020204030204" pitchFamily="34" charset="0"/>
                <a:cs typeface="Times New Roman" panose="02020603050405020304" pitchFamily="18" charset="0"/>
              </a:rPr>
              <a:t>Urgo</a:t>
            </a:r>
            <a:r>
              <a:rPr lang="en-US" sz="1200" dirty="0">
                <a:solidFill>
                  <a:srgbClr val="7B7D8D"/>
                </a:solidFill>
                <a:latin typeface="Segoe UI" panose="020B0502040204020203" pitchFamily="34" charset="0"/>
                <a:ea typeface="Calibri" panose="020F0502020204030204" pitchFamily="34" charset="0"/>
                <a:cs typeface="Times New Roman" panose="02020603050405020304" pitchFamily="18" charset="0"/>
              </a:rPr>
              <a:t> Medical</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C854CDE9-39B1-42B0-8D54-E9E1E5B8D343}"/>
              </a:ext>
            </a:extLst>
          </p:cNvPr>
          <p:cNvPicPr>
            <a:picLocks noChangeAspect="1"/>
          </p:cNvPicPr>
          <p:nvPr/>
        </p:nvPicPr>
        <p:blipFill>
          <a:blip r:embed="rId7"/>
          <a:stretch>
            <a:fillRect/>
          </a:stretch>
        </p:blipFill>
        <p:spPr>
          <a:xfrm>
            <a:off x="713163" y="1341969"/>
            <a:ext cx="6648450" cy="5400675"/>
          </a:xfrm>
          <a:prstGeom prst="rect">
            <a:avLst/>
          </a:prstGeom>
        </p:spPr>
      </p:pic>
    </p:spTree>
    <p:extLst>
      <p:ext uri="{BB962C8B-B14F-4D97-AF65-F5344CB8AC3E}">
        <p14:creationId xmlns:p14="http://schemas.microsoft.com/office/powerpoint/2010/main" val="231893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9" name="TextBox 8">
            <a:extLst>
              <a:ext uri="{FF2B5EF4-FFF2-40B4-BE49-F238E27FC236}">
                <a16:creationId xmlns:a16="http://schemas.microsoft.com/office/drawing/2014/main" id="{4A909696-1D78-4E3E-A5EC-FF71D777CD75}"/>
              </a:ext>
            </a:extLst>
          </p:cNvPr>
          <p:cNvSpPr txBox="1"/>
          <p:nvPr/>
        </p:nvSpPr>
        <p:spPr>
          <a:xfrm>
            <a:off x="1399592" y="1786927"/>
            <a:ext cx="6344816"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Financials:</a:t>
            </a:r>
          </a:p>
          <a:p>
            <a:r>
              <a:rPr lang="en-US" sz="3200" dirty="0" err="1">
                <a:latin typeface="Times New Roman" panose="02020603050405020304" pitchFamily="18" charset="0"/>
                <a:cs typeface="Times New Roman" panose="02020603050405020304" pitchFamily="18" charset="0"/>
              </a:rPr>
              <a:t>Vashe</a:t>
            </a:r>
            <a:r>
              <a:rPr lang="en-US" sz="3200" dirty="0">
                <a:latin typeface="Times New Roman" panose="02020603050405020304" pitchFamily="18" charset="0"/>
                <a:cs typeface="Times New Roman" panose="02020603050405020304" pitchFamily="18" charset="0"/>
              </a:rPr>
              <a:t> 16 oz $1.48 per ounce</a:t>
            </a:r>
          </a:p>
          <a:p>
            <a:r>
              <a:rPr lang="en-US" sz="3200" dirty="0">
                <a:latin typeface="Times New Roman" panose="02020603050405020304" pitchFamily="18" charset="0"/>
                <a:cs typeface="Times New Roman" panose="02020603050405020304" pitchFamily="18" charset="0"/>
              </a:rPr>
              <a:t>Dakin 16 oz $1.12 per ounce</a:t>
            </a:r>
          </a:p>
        </p:txBody>
      </p:sp>
      <p:sp>
        <p:nvSpPr>
          <p:cNvPr id="2" name="Rectangle 1">
            <a:extLst>
              <a:ext uri="{FF2B5EF4-FFF2-40B4-BE49-F238E27FC236}">
                <a16:creationId xmlns:a16="http://schemas.microsoft.com/office/drawing/2014/main" id="{E90FC5D5-C721-4563-AFD8-9F0E8837ADB2}"/>
              </a:ext>
            </a:extLst>
          </p:cNvPr>
          <p:cNvSpPr/>
          <p:nvPr/>
        </p:nvSpPr>
        <p:spPr>
          <a:xfrm>
            <a:off x="1399592" y="3433045"/>
            <a:ext cx="6096000" cy="2031325"/>
          </a:xfrm>
          <a:prstGeom prst="rect">
            <a:avLst/>
          </a:prstGeom>
        </p:spPr>
        <p:txBody>
          <a:bodyPr>
            <a:spAutoFit/>
          </a:bodyPr>
          <a:lstStyle/>
          <a:p>
            <a:r>
              <a:rPr lang="en-US" dirty="0">
                <a:latin typeface="Times New Roman" panose="02020603050405020304" pitchFamily="18" charset="0"/>
                <a:ea typeface="Calibri" panose="020F0502020204030204" pitchFamily="34" charset="0"/>
              </a:rPr>
              <a:t>Description of Use:  clinic: Soak ulcers with dressing changes for decreased bioburden- decrease infection risk and promote wound healing. Infection prevention surgical irrigation, Wound cleanser. IN </a:t>
            </a:r>
            <a:r>
              <a:rPr lang="en-US" dirty="0" err="1">
                <a:latin typeface="Times New Roman" panose="02020603050405020304" pitchFamily="18" charset="0"/>
                <a:ea typeface="Calibri" panose="020F0502020204030204" pitchFamily="34" charset="0"/>
              </a:rPr>
              <a:t>pt</a:t>
            </a:r>
            <a:r>
              <a:rPr lang="en-US" dirty="0">
                <a:latin typeface="Times New Roman" panose="02020603050405020304" pitchFamily="18" charset="0"/>
                <a:ea typeface="Calibri" panose="020F0502020204030204" pitchFamily="34" charset="0"/>
              </a:rPr>
              <a:t>: instill with VAC instill/</a:t>
            </a:r>
            <a:r>
              <a:rPr lang="en-US" dirty="0" err="1">
                <a:latin typeface="Times New Roman" panose="02020603050405020304" pitchFamily="18" charset="0"/>
                <a:ea typeface="Calibri" panose="020F0502020204030204" pitchFamily="34" charset="0"/>
              </a:rPr>
              <a:t>veraflo</a:t>
            </a:r>
            <a:r>
              <a:rPr lang="en-US" dirty="0">
                <a:latin typeface="Times New Roman" panose="02020603050405020304" pitchFamily="18" charset="0"/>
                <a:ea typeface="Calibri" panose="020F0502020204030204" pitchFamily="34" charset="0"/>
              </a:rPr>
              <a:t> and soaking, packing pressure Ulcers, Safety(can be used on any non-intact skin without any harm to patient and does not need to be rinsed out with saline or additional products)</a:t>
            </a:r>
            <a:endParaRPr lang="en-US" sz="3200" dirty="0"/>
          </a:p>
        </p:txBody>
      </p:sp>
    </p:spTree>
    <p:extLst>
      <p:ext uri="{BB962C8B-B14F-4D97-AF65-F5344CB8AC3E}">
        <p14:creationId xmlns:p14="http://schemas.microsoft.com/office/powerpoint/2010/main" val="148493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2" name="Rectangle 1">
            <a:extLst>
              <a:ext uri="{FF2B5EF4-FFF2-40B4-BE49-F238E27FC236}">
                <a16:creationId xmlns:a16="http://schemas.microsoft.com/office/drawing/2014/main" id="{C5FEBF88-6F60-4ABA-AB27-D1A7E96D3DFE}"/>
              </a:ext>
            </a:extLst>
          </p:cNvPr>
          <p:cNvSpPr/>
          <p:nvPr/>
        </p:nvSpPr>
        <p:spPr>
          <a:xfrm>
            <a:off x="713163" y="1864068"/>
            <a:ext cx="11127384" cy="3985515"/>
          </a:xfrm>
          <a:prstGeom prst="rect">
            <a:avLst/>
          </a:prstGeom>
        </p:spPr>
        <p:txBody>
          <a:bodyPr wrap="square">
            <a:spAutoFit/>
          </a:bodyPr>
          <a:lstStyle/>
          <a:p>
            <a:pPr>
              <a:lnSpc>
                <a:spcPts val="2400"/>
              </a:lnSpc>
              <a:spcBef>
                <a:spcPts val="600"/>
              </a:spcBef>
              <a:spcAft>
                <a:spcPts val="2400"/>
              </a:spcAft>
            </a:pPr>
            <a:r>
              <a:rPr lang="en-US" sz="3200" b="1" u="sng"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Omega3 Burn</a:t>
            </a:r>
            <a:r>
              <a:rPr lang="en-US" sz="32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66D9"/>
                </a:solidFill>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Kerecis</a:t>
            </a:r>
            <a:endParaRPr lang="en-US" b="1" dirty="0">
              <a:solidFill>
                <a:srgbClr val="0066D9"/>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2400"/>
              </a:lnSpc>
              <a:spcBef>
                <a:spcPts val="600"/>
              </a:spcBef>
              <a:spcAft>
                <a:spcPts val="2400"/>
              </a:spcAft>
            </a:pPr>
            <a:r>
              <a:rPr lang="en-US" sz="16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Product overview </a:t>
            </a:r>
            <a:r>
              <a:rPr lang="en-US" sz="1400" b="1" dirty="0">
                <a:solidFill>
                  <a:srgbClr val="7B7D8D"/>
                </a:solidFill>
                <a:latin typeface="Times New Roman" panose="02020603050405020304" pitchFamily="18" charset="0"/>
                <a:ea typeface="Times New Roman" panose="02020603050405020304" pitchFamily="18" charset="0"/>
                <a:cs typeface="Times New Roman" panose="02020603050405020304" pitchFamily="18" charset="0"/>
              </a:rPr>
              <a:t>by </a:t>
            </a:r>
            <a:r>
              <a:rPr lang="en-US" sz="1400" b="1" dirty="0" err="1">
                <a:solidFill>
                  <a:srgbClr val="7B7D8D"/>
                </a:solidFill>
                <a:latin typeface="Times New Roman" panose="02020603050405020304" pitchFamily="18" charset="0"/>
                <a:ea typeface="Times New Roman" panose="02020603050405020304" pitchFamily="18" charset="0"/>
                <a:cs typeface="Times New Roman" panose="02020603050405020304" pitchFamily="18" charset="0"/>
              </a:rPr>
              <a:t>Lumere</a:t>
            </a:r>
            <a:r>
              <a:rPr lang="en-US" sz="1400" b="1" dirty="0">
                <a:solidFill>
                  <a:srgbClr val="7B7D8D"/>
                </a:solidFill>
                <a:latin typeface="Times New Roman" panose="02020603050405020304" pitchFamily="18" charset="0"/>
                <a:ea typeface="Times New Roman" panose="02020603050405020304" pitchFamily="18" charset="0"/>
                <a:cs typeface="Times New Roman" panose="02020603050405020304" pitchFamily="18" charset="0"/>
              </a:rPr>
              <a:t> Research Team </a:t>
            </a:r>
            <a:r>
              <a:rPr lang="en-US" sz="14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Omega3 Burn is a biologic wound dressing used as a scaffold to regenerate skin tissue in burn wounds. The product is an acellular xenograft from Icelandic fish skin, which has antimicrobial properties and is homologous to human skin. It is specifically designed to facilitate healing in burn wounds through faster revascularization and control of moisture and temperature. Each size offered is full thickness fish skin, which is full of Omega3.</a:t>
            </a:r>
          </a:p>
          <a:p>
            <a:pPr>
              <a:lnSpc>
                <a:spcPts val="2400"/>
              </a:lnSpc>
              <a:spcBef>
                <a:spcPts val="600"/>
              </a:spcBef>
              <a:spcAft>
                <a:spcPts val="2400"/>
              </a:spcAft>
            </a:pPr>
            <a:r>
              <a:rPr lang="en-US" sz="16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Indications: </a:t>
            </a:r>
            <a:r>
              <a:rPr lang="en-US" sz="1400" b="1"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MariGen</a:t>
            </a:r>
            <a:r>
              <a:rPr lang="en-US" sz="14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Wound Dressing is indicated for the management of wounds including:</a:t>
            </a:r>
          </a:p>
          <a:p>
            <a:pPr>
              <a:lnSpc>
                <a:spcPts val="2400"/>
              </a:lnSpc>
              <a:spcBef>
                <a:spcPts val="600"/>
              </a:spcBef>
              <a:spcAft>
                <a:spcPts val="2400"/>
              </a:spcAft>
            </a:pPr>
            <a:r>
              <a:rPr lang="en-US" sz="14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Partial and full-thickness wounds, Pressure ulcers, Venous ulcers, Chronic vascular ulcers, Diabetic ulcers, Trauma wounds (abrasions, lacerations, second-degree bums, skin tears), Surgical wounds (donor sites/grafts, post-Mohs surgery, post-laser surgery, podiatric, wound dehiscence), Draining wounds</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09DE804-21BD-4E5C-B494-9C6A063DB9F1}"/>
              </a:ext>
            </a:extLst>
          </p:cNvPr>
          <p:cNvPicPr>
            <a:picLocks noChangeAspect="1"/>
          </p:cNvPicPr>
          <p:nvPr/>
        </p:nvPicPr>
        <p:blipFill>
          <a:blip r:embed="rId7"/>
          <a:stretch>
            <a:fillRect/>
          </a:stretch>
        </p:blipFill>
        <p:spPr>
          <a:xfrm>
            <a:off x="8198724" y="48003"/>
            <a:ext cx="3389670" cy="2031676"/>
          </a:xfrm>
          <a:prstGeom prst="rect">
            <a:avLst/>
          </a:prstGeom>
        </p:spPr>
      </p:pic>
      <p:pic>
        <p:nvPicPr>
          <p:cNvPr id="9" name="Picture 8">
            <a:extLst>
              <a:ext uri="{FF2B5EF4-FFF2-40B4-BE49-F238E27FC236}">
                <a16:creationId xmlns:a16="http://schemas.microsoft.com/office/drawing/2014/main" id="{D14E822D-4349-430B-A74A-FAEDB9457AD7}"/>
              </a:ext>
            </a:extLst>
          </p:cNvPr>
          <p:cNvPicPr>
            <a:picLocks noChangeAspect="1"/>
          </p:cNvPicPr>
          <p:nvPr/>
        </p:nvPicPr>
        <p:blipFill>
          <a:blip r:embed="rId8"/>
          <a:stretch>
            <a:fillRect/>
          </a:stretch>
        </p:blipFill>
        <p:spPr>
          <a:xfrm>
            <a:off x="5578345" y="86933"/>
            <a:ext cx="1690202" cy="1690202"/>
          </a:xfrm>
          <a:prstGeom prst="rect">
            <a:avLst/>
          </a:prstGeom>
        </p:spPr>
      </p:pic>
    </p:spTree>
    <p:extLst>
      <p:ext uri="{BB962C8B-B14F-4D97-AF65-F5344CB8AC3E}">
        <p14:creationId xmlns:p14="http://schemas.microsoft.com/office/powerpoint/2010/main" val="146811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48003"/>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9" name="TextBox 8">
            <a:extLst>
              <a:ext uri="{FF2B5EF4-FFF2-40B4-BE49-F238E27FC236}">
                <a16:creationId xmlns:a16="http://schemas.microsoft.com/office/drawing/2014/main" id="{0CD8FFD8-2310-43B2-8F1D-D34D73C5905C}"/>
              </a:ext>
            </a:extLst>
          </p:cNvPr>
          <p:cNvSpPr txBox="1"/>
          <p:nvPr/>
        </p:nvSpPr>
        <p:spPr>
          <a:xfrm>
            <a:off x="1399592" y="1786927"/>
            <a:ext cx="2052735"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Financials:</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457E381-655B-441E-9204-0DFE6B3ECA9D}"/>
              </a:ext>
            </a:extLst>
          </p:cNvPr>
          <p:cNvSpPr/>
          <p:nvPr/>
        </p:nvSpPr>
        <p:spPr>
          <a:xfrm>
            <a:off x="637161" y="2477207"/>
            <a:ext cx="7032602" cy="861774"/>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nn-NO" dirty="0">
                <a:latin typeface="Calibri" panose="020F0502020204030204" pitchFamily="34" charset="0"/>
              </a:rPr>
              <a:t>HCPSC    </a:t>
            </a:r>
            <a:r>
              <a:rPr lang="nn-NO" b="1" dirty="0">
                <a:latin typeface="Calibri" panose="020F0502020204030204" pitchFamily="34" charset="0"/>
              </a:rPr>
              <a:t>Descriptor</a:t>
            </a:r>
            <a:r>
              <a:rPr lang="nn-NO" dirty="0">
                <a:latin typeface="Calibri" panose="020F0502020204030204" pitchFamily="34" charset="0"/>
              </a:rPr>
              <a:t>	             		APC     	UTMC Payment	</a:t>
            </a:r>
          </a:p>
          <a:p>
            <a:r>
              <a:rPr lang="nn-NO" dirty="0">
                <a:latin typeface="Calibri" panose="020F0502020204030204" pitchFamily="34" charset="0"/>
              </a:rPr>
              <a:t>15271</a:t>
            </a:r>
            <a:r>
              <a:rPr lang="nn-NO" sz="3200" dirty="0"/>
              <a:t> </a:t>
            </a:r>
            <a:r>
              <a:rPr lang="nn-NO" b="1" dirty="0">
                <a:latin typeface="Calibri" panose="020F0502020204030204" pitchFamily="34" charset="0"/>
              </a:rPr>
              <a:t>Skin sub graft trnk/arm/leg</a:t>
            </a:r>
            <a:r>
              <a:rPr lang="nn-NO" sz="3200" b="1" dirty="0"/>
              <a:t>    </a:t>
            </a:r>
            <a:r>
              <a:rPr lang="nn-NO" dirty="0">
                <a:latin typeface="Calibri" panose="020F0502020204030204" pitchFamily="34" charset="0"/>
              </a:rPr>
              <a:t>5054</a:t>
            </a:r>
            <a:r>
              <a:rPr lang="nn-NO" sz="3200" dirty="0"/>
              <a:t>    	</a:t>
            </a:r>
            <a:r>
              <a:rPr lang="nn-NO" dirty="0">
                <a:latin typeface="Calibri" panose="020F0502020204030204" pitchFamily="34" charset="0"/>
              </a:rPr>
              <a:t>$1,512.13</a:t>
            </a:r>
            <a:endParaRPr lang="en-US" sz="3200" dirty="0"/>
          </a:p>
        </p:txBody>
      </p:sp>
      <p:pic>
        <p:nvPicPr>
          <p:cNvPr id="11" name="Picture 10">
            <a:extLst>
              <a:ext uri="{FF2B5EF4-FFF2-40B4-BE49-F238E27FC236}">
                <a16:creationId xmlns:a16="http://schemas.microsoft.com/office/drawing/2014/main" id="{05F6F581-6087-4A69-8369-351224359B27}"/>
              </a:ext>
            </a:extLst>
          </p:cNvPr>
          <p:cNvPicPr>
            <a:picLocks noChangeAspect="1"/>
          </p:cNvPicPr>
          <p:nvPr/>
        </p:nvPicPr>
        <p:blipFill>
          <a:blip r:embed="rId5"/>
          <a:stretch>
            <a:fillRect/>
          </a:stretch>
        </p:blipFill>
        <p:spPr>
          <a:xfrm>
            <a:off x="1569051" y="3577585"/>
            <a:ext cx="4777273" cy="2861209"/>
          </a:xfrm>
          <a:prstGeom prst="rect">
            <a:avLst/>
          </a:prstGeom>
        </p:spPr>
      </p:pic>
    </p:spTree>
    <p:extLst>
      <p:ext uri="{BB962C8B-B14F-4D97-AF65-F5344CB8AC3E}">
        <p14:creationId xmlns:p14="http://schemas.microsoft.com/office/powerpoint/2010/main" val="234975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52030" y="-6735"/>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9" name="TextBox 8">
            <a:extLst>
              <a:ext uri="{FF2B5EF4-FFF2-40B4-BE49-F238E27FC236}">
                <a16:creationId xmlns:a16="http://schemas.microsoft.com/office/drawing/2014/main" id="{0CD8FFD8-2310-43B2-8F1D-D34D73C5905C}"/>
              </a:ext>
            </a:extLst>
          </p:cNvPr>
          <p:cNvSpPr txBox="1"/>
          <p:nvPr/>
        </p:nvSpPr>
        <p:spPr>
          <a:xfrm>
            <a:off x="6435733" y="352167"/>
            <a:ext cx="545323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Financials: Reimbursement</a:t>
            </a:r>
          </a:p>
        </p:txBody>
      </p:sp>
      <p:pic>
        <p:nvPicPr>
          <p:cNvPr id="10" name="Picture 9" descr="Table&#10;&#10;Description automatically generated">
            <a:extLst>
              <a:ext uri="{FF2B5EF4-FFF2-40B4-BE49-F238E27FC236}">
                <a16:creationId xmlns:a16="http://schemas.microsoft.com/office/drawing/2014/main" id="{550DD8F4-6F92-4DB2-A623-2126A2A9A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43" y="48003"/>
            <a:ext cx="5788005" cy="6803261"/>
          </a:xfrm>
          <a:prstGeom prst="rect">
            <a:avLst/>
          </a:prstGeom>
        </p:spPr>
      </p:pic>
    </p:spTree>
    <p:extLst>
      <p:ext uri="{BB962C8B-B14F-4D97-AF65-F5344CB8AC3E}">
        <p14:creationId xmlns:p14="http://schemas.microsoft.com/office/powerpoint/2010/main" val="191519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52030" y="-6735"/>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9" name="TextBox 8">
            <a:extLst>
              <a:ext uri="{FF2B5EF4-FFF2-40B4-BE49-F238E27FC236}">
                <a16:creationId xmlns:a16="http://schemas.microsoft.com/office/drawing/2014/main" id="{0CD8FFD8-2310-43B2-8F1D-D34D73C5905C}"/>
              </a:ext>
            </a:extLst>
          </p:cNvPr>
          <p:cNvSpPr txBox="1"/>
          <p:nvPr/>
        </p:nvSpPr>
        <p:spPr>
          <a:xfrm>
            <a:off x="3317354" y="2628155"/>
            <a:ext cx="3717928" cy="1323439"/>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dirty="0">
                <a:latin typeface="Times New Roman" panose="02020603050405020304" pitchFamily="18" charset="0"/>
                <a:cs typeface="Times New Roman" panose="02020603050405020304" pitchFamily="18" charset="0"/>
              </a:rPr>
              <a:t>Next meeting:</a:t>
            </a:r>
          </a:p>
          <a:p>
            <a:r>
              <a:rPr lang="en-US" sz="4000" dirty="0">
                <a:latin typeface="Times New Roman" panose="02020603050405020304" pitchFamily="18" charset="0"/>
                <a:cs typeface="Times New Roman" panose="02020603050405020304" pitchFamily="18" charset="0"/>
              </a:rPr>
              <a:t>March 16, 2021</a:t>
            </a:r>
          </a:p>
        </p:txBody>
      </p:sp>
    </p:spTree>
    <p:extLst>
      <p:ext uri="{BB962C8B-B14F-4D97-AF65-F5344CB8AC3E}">
        <p14:creationId xmlns:p14="http://schemas.microsoft.com/office/powerpoint/2010/main" val="18435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sp>
        <p:nvSpPr>
          <p:cNvPr id="2" name="Rectangle 1">
            <a:extLst>
              <a:ext uri="{FF2B5EF4-FFF2-40B4-BE49-F238E27FC236}">
                <a16:creationId xmlns:a16="http://schemas.microsoft.com/office/drawing/2014/main" id="{C8C26B69-D488-41B6-9D6D-1ABED48C118D}"/>
              </a:ext>
            </a:extLst>
          </p:cNvPr>
          <p:cNvSpPr/>
          <p:nvPr/>
        </p:nvSpPr>
        <p:spPr>
          <a:xfrm>
            <a:off x="713163" y="1867180"/>
            <a:ext cx="6096000" cy="4247317"/>
          </a:xfrm>
          <a:prstGeom prst="rect">
            <a:avLst/>
          </a:prstGeom>
          <a:solidFill>
            <a:schemeClr val="accent4">
              <a:lumMod val="60000"/>
              <a:lumOff val="40000"/>
            </a:schemeClr>
          </a:solidFill>
        </p:spPr>
        <p:txBody>
          <a:bodyPr>
            <a:spAutoFit/>
          </a:bodyPr>
          <a:lstStyle/>
          <a:p>
            <a:r>
              <a:rPr lang="en-US" b="1" dirty="0">
                <a:solidFill>
                  <a:srgbClr val="4D4D4D"/>
                </a:solidFill>
                <a:latin typeface="Graphik Web"/>
              </a:rPr>
              <a:t>Indications</a:t>
            </a:r>
          </a:p>
          <a:p>
            <a:r>
              <a:rPr lang="en-US" dirty="0">
                <a:solidFill>
                  <a:srgbClr val="4D4D4D"/>
                </a:solidFill>
                <a:latin typeface="Graphik Web"/>
              </a:rPr>
              <a:t>The Medtronic </a:t>
            </a:r>
            <a:r>
              <a:rPr lang="en-US" dirty="0" err="1">
                <a:solidFill>
                  <a:srgbClr val="4D4D4D"/>
                </a:solidFill>
                <a:latin typeface="Graphik Web"/>
              </a:rPr>
              <a:t>CoreValve</a:t>
            </a:r>
            <a:r>
              <a:rPr lang="en-US" dirty="0">
                <a:solidFill>
                  <a:srgbClr val="4D4D4D"/>
                </a:solidFill>
                <a:latin typeface="Graphik Web"/>
              </a:rPr>
              <a:t> </a:t>
            </a:r>
            <a:r>
              <a:rPr lang="en-US" dirty="0" err="1">
                <a:solidFill>
                  <a:srgbClr val="4D4D4D"/>
                </a:solidFill>
                <a:latin typeface="Graphik Web"/>
              </a:rPr>
              <a:t>Evolut</a:t>
            </a:r>
            <a:r>
              <a:rPr lang="en-US" dirty="0">
                <a:solidFill>
                  <a:srgbClr val="4D4D4D"/>
                </a:solidFill>
                <a:latin typeface="Graphik Web"/>
              </a:rPr>
              <a:t> R, </a:t>
            </a:r>
            <a:r>
              <a:rPr lang="en-US" dirty="0" err="1">
                <a:solidFill>
                  <a:srgbClr val="4D4D4D"/>
                </a:solidFill>
                <a:latin typeface="Graphik Web"/>
              </a:rPr>
              <a:t>CoreValve</a:t>
            </a:r>
            <a:r>
              <a:rPr lang="en-US" dirty="0">
                <a:solidFill>
                  <a:srgbClr val="4D4D4D"/>
                </a:solidFill>
                <a:latin typeface="Graphik Web"/>
              </a:rPr>
              <a:t> </a:t>
            </a:r>
            <a:r>
              <a:rPr lang="en-US" dirty="0" err="1">
                <a:solidFill>
                  <a:srgbClr val="4D4D4D"/>
                </a:solidFill>
                <a:latin typeface="Graphik Web"/>
              </a:rPr>
              <a:t>Evolut</a:t>
            </a:r>
            <a:r>
              <a:rPr lang="en-US" dirty="0">
                <a:solidFill>
                  <a:srgbClr val="4D4D4D"/>
                </a:solidFill>
                <a:latin typeface="Graphik Web"/>
              </a:rPr>
              <a:t> PRO, and </a:t>
            </a:r>
            <a:r>
              <a:rPr lang="en-US" dirty="0" err="1">
                <a:solidFill>
                  <a:srgbClr val="4D4D4D"/>
                </a:solidFill>
                <a:latin typeface="Graphik Web"/>
              </a:rPr>
              <a:t>Evolut</a:t>
            </a:r>
            <a:r>
              <a:rPr lang="en-US" dirty="0">
                <a:solidFill>
                  <a:srgbClr val="4D4D4D"/>
                </a:solidFill>
                <a:latin typeface="Graphik Web"/>
              </a:rPr>
              <a:t> PRO+ systems are indicated for relief of aortic stenosis in patients with symptomatic heart disease due to severe native calcific aortic stenosis who are judged by a heart team, including a cardiac surgeon, to be appropriate for the transcatheter heart valve replacement therapy.</a:t>
            </a:r>
          </a:p>
          <a:p>
            <a:r>
              <a:rPr lang="en-US" dirty="0">
                <a:solidFill>
                  <a:srgbClr val="4D4D4D"/>
                </a:solidFill>
                <a:latin typeface="Graphik Web"/>
              </a:rPr>
              <a:t>The Medtronic </a:t>
            </a:r>
            <a:r>
              <a:rPr lang="en-US" dirty="0" err="1">
                <a:solidFill>
                  <a:srgbClr val="4D4D4D"/>
                </a:solidFill>
                <a:latin typeface="Graphik Web"/>
              </a:rPr>
              <a:t>CoreValve</a:t>
            </a:r>
            <a:r>
              <a:rPr lang="en-US" dirty="0">
                <a:solidFill>
                  <a:srgbClr val="4D4D4D"/>
                </a:solidFill>
                <a:latin typeface="Graphik Web"/>
              </a:rPr>
              <a:t> </a:t>
            </a:r>
            <a:r>
              <a:rPr lang="en-US" dirty="0" err="1">
                <a:solidFill>
                  <a:srgbClr val="4D4D4D"/>
                </a:solidFill>
                <a:latin typeface="Graphik Web"/>
              </a:rPr>
              <a:t>Evolut</a:t>
            </a:r>
            <a:r>
              <a:rPr lang="en-US" dirty="0">
                <a:solidFill>
                  <a:srgbClr val="4D4D4D"/>
                </a:solidFill>
                <a:latin typeface="Graphik Web"/>
              </a:rPr>
              <a:t> R, </a:t>
            </a:r>
            <a:r>
              <a:rPr lang="en-US" dirty="0" err="1">
                <a:solidFill>
                  <a:srgbClr val="4D4D4D"/>
                </a:solidFill>
                <a:latin typeface="Graphik Web"/>
              </a:rPr>
              <a:t>CoreValve</a:t>
            </a:r>
            <a:r>
              <a:rPr lang="en-US" dirty="0">
                <a:solidFill>
                  <a:srgbClr val="4D4D4D"/>
                </a:solidFill>
                <a:latin typeface="Graphik Web"/>
              </a:rPr>
              <a:t> </a:t>
            </a:r>
            <a:r>
              <a:rPr lang="en-US" dirty="0" err="1">
                <a:solidFill>
                  <a:srgbClr val="4D4D4D"/>
                </a:solidFill>
                <a:latin typeface="Graphik Web"/>
              </a:rPr>
              <a:t>Evolut</a:t>
            </a:r>
            <a:r>
              <a:rPr lang="en-US" dirty="0">
                <a:solidFill>
                  <a:srgbClr val="4D4D4D"/>
                </a:solidFill>
                <a:latin typeface="Graphik Web"/>
              </a:rPr>
              <a:t> PRO, and </a:t>
            </a:r>
            <a:r>
              <a:rPr lang="en-US" dirty="0" err="1">
                <a:solidFill>
                  <a:srgbClr val="4D4D4D"/>
                </a:solidFill>
                <a:latin typeface="Graphik Web"/>
              </a:rPr>
              <a:t>Evolut</a:t>
            </a:r>
            <a:r>
              <a:rPr lang="en-US" dirty="0">
                <a:solidFill>
                  <a:srgbClr val="4D4D4D"/>
                </a:solidFill>
                <a:latin typeface="Graphik Web"/>
              </a:rPr>
              <a:t> PRO+ systems are indicated for use in patients with symptomatic heart disease due to failure (stenosed, insufficient, or combined) of a surgical bioprosthetic aortic valve who are judged by a heart team, including a cardiac surgeon, to be at high or greater risk for open surgical therapy (e.g., STS predicted risk of operative mortality score ≥ 8% or at a ≥ 15% risk of mortality at 30 days).</a:t>
            </a:r>
          </a:p>
        </p:txBody>
      </p:sp>
      <p:pic>
        <p:nvPicPr>
          <p:cNvPr id="3" name="Picture 2">
            <a:extLst>
              <a:ext uri="{FF2B5EF4-FFF2-40B4-BE49-F238E27FC236}">
                <a16:creationId xmlns:a16="http://schemas.microsoft.com/office/drawing/2014/main" id="{6889FF4B-DF79-4E60-A0A0-ADD741C35831}"/>
              </a:ext>
            </a:extLst>
          </p:cNvPr>
          <p:cNvPicPr>
            <a:picLocks noChangeAspect="1"/>
          </p:cNvPicPr>
          <p:nvPr/>
        </p:nvPicPr>
        <p:blipFill>
          <a:blip r:embed="rId5"/>
          <a:stretch>
            <a:fillRect/>
          </a:stretch>
        </p:blipFill>
        <p:spPr>
          <a:xfrm>
            <a:off x="8755903" y="3327597"/>
            <a:ext cx="2176461" cy="2176461"/>
          </a:xfrm>
          <a:prstGeom prst="rect">
            <a:avLst/>
          </a:prstGeom>
        </p:spPr>
      </p:pic>
    </p:spTree>
    <p:extLst>
      <p:ext uri="{BB962C8B-B14F-4D97-AF65-F5344CB8AC3E}">
        <p14:creationId xmlns:p14="http://schemas.microsoft.com/office/powerpoint/2010/main" val="22474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3" name="Picture 2">
            <a:extLst>
              <a:ext uri="{FF2B5EF4-FFF2-40B4-BE49-F238E27FC236}">
                <a16:creationId xmlns:a16="http://schemas.microsoft.com/office/drawing/2014/main" id="{0671F340-96B1-472E-AB8C-E1279DE0BE21}"/>
              </a:ext>
            </a:extLst>
          </p:cNvPr>
          <p:cNvPicPr>
            <a:picLocks noChangeAspect="1"/>
          </p:cNvPicPr>
          <p:nvPr/>
        </p:nvPicPr>
        <p:blipFill>
          <a:blip r:embed="rId5"/>
          <a:stretch>
            <a:fillRect/>
          </a:stretch>
        </p:blipFill>
        <p:spPr>
          <a:xfrm>
            <a:off x="894491" y="2093477"/>
            <a:ext cx="3063197" cy="3063197"/>
          </a:xfrm>
          <a:prstGeom prst="rect">
            <a:avLst/>
          </a:prstGeom>
        </p:spPr>
      </p:pic>
      <p:pic>
        <p:nvPicPr>
          <p:cNvPr id="9" name="Picture 8">
            <a:extLst>
              <a:ext uri="{FF2B5EF4-FFF2-40B4-BE49-F238E27FC236}">
                <a16:creationId xmlns:a16="http://schemas.microsoft.com/office/drawing/2014/main" id="{E9B45BFC-AB04-4DAC-834B-67466AF0A92F}"/>
              </a:ext>
            </a:extLst>
          </p:cNvPr>
          <p:cNvPicPr>
            <a:picLocks noChangeAspect="1"/>
          </p:cNvPicPr>
          <p:nvPr/>
        </p:nvPicPr>
        <p:blipFill>
          <a:blip r:embed="rId6"/>
          <a:stretch>
            <a:fillRect/>
          </a:stretch>
        </p:blipFill>
        <p:spPr>
          <a:xfrm>
            <a:off x="6972962" y="2093477"/>
            <a:ext cx="3182675" cy="3216380"/>
          </a:xfrm>
          <a:prstGeom prst="rect">
            <a:avLst/>
          </a:prstGeom>
        </p:spPr>
      </p:pic>
      <p:sp>
        <p:nvSpPr>
          <p:cNvPr id="10" name="TextBox 9">
            <a:extLst>
              <a:ext uri="{FF2B5EF4-FFF2-40B4-BE49-F238E27FC236}">
                <a16:creationId xmlns:a16="http://schemas.microsoft.com/office/drawing/2014/main" id="{076EC26C-ABD4-4D3C-B5C8-118546D87AE4}"/>
              </a:ext>
            </a:extLst>
          </p:cNvPr>
          <p:cNvSpPr txBox="1"/>
          <p:nvPr/>
        </p:nvSpPr>
        <p:spPr>
          <a:xfrm>
            <a:off x="1204111" y="1548143"/>
            <a:ext cx="2218099" cy="369332"/>
          </a:xfrm>
          <a:prstGeom prst="rect">
            <a:avLst/>
          </a:prstGeom>
          <a:solidFill>
            <a:schemeClr val="accent4">
              <a:lumMod val="60000"/>
              <a:lumOff val="40000"/>
            </a:schemeClr>
          </a:solidFill>
        </p:spPr>
        <p:txBody>
          <a:bodyPr wrap="square" rtlCol="0">
            <a:spAutoFit/>
          </a:bodyPr>
          <a:lstStyle/>
          <a:p>
            <a:r>
              <a:rPr lang="en-US" dirty="0"/>
              <a:t>Medtronic </a:t>
            </a:r>
            <a:r>
              <a:rPr lang="en-US" dirty="0" err="1"/>
              <a:t>Evolut</a:t>
            </a:r>
            <a:endParaRPr lang="en-US" dirty="0"/>
          </a:p>
        </p:txBody>
      </p:sp>
      <p:sp>
        <p:nvSpPr>
          <p:cNvPr id="14" name="TextBox 13">
            <a:extLst>
              <a:ext uri="{FF2B5EF4-FFF2-40B4-BE49-F238E27FC236}">
                <a16:creationId xmlns:a16="http://schemas.microsoft.com/office/drawing/2014/main" id="{15CCD48B-FF13-4529-92C3-0A67BA46FFBC}"/>
              </a:ext>
            </a:extLst>
          </p:cNvPr>
          <p:cNvSpPr txBox="1"/>
          <p:nvPr/>
        </p:nvSpPr>
        <p:spPr>
          <a:xfrm>
            <a:off x="7286531" y="1548143"/>
            <a:ext cx="2218099" cy="369332"/>
          </a:xfrm>
          <a:prstGeom prst="rect">
            <a:avLst/>
          </a:prstGeom>
          <a:solidFill>
            <a:schemeClr val="accent4">
              <a:lumMod val="60000"/>
              <a:lumOff val="40000"/>
            </a:schemeClr>
          </a:solidFill>
        </p:spPr>
        <p:txBody>
          <a:bodyPr wrap="square" rtlCol="0">
            <a:spAutoFit/>
          </a:bodyPr>
          <a:lstStyle/>
          <a:p>
            <a:r>
              <a:rPr lang="en-US" dirty="0"/>
              <a:t>Edwards </a:t>
            </a:r>
            <a:r>
              <a:rPr lang="en-US" dirty="0" err="1"/>
              <a:t>Sapien</a:t>
            </a:r>
            <a:r>
              <a:rPr lang="en-US" dirty="0"/>
              <a:t> </a:t>
            </a:r>
          </a:p>
        </p:txBody>
      </p:sp>
      <p:sp>
        <p:nvSpPr>
          <p:cNvPr id="12" name="TextBox 11">
            <a:extLst>
              <a:ext uri="{FF2B5EF4-FFF2-40B4-BE49-F238E27FC236}">
                <a16:creationId xmlns:a16="http://schemas.microsoft.com/office/drawing/2014/main" id="{7184C5CC-F8D5-4698-A7D5-8E5CA4DD412D}"/>
              </a:ext>
            </a:extLst>
          </p:cNvPr>
          <p:cNvSpPr txBox="1"/>
          <p:nvPr/>
        </p:nvSpPr>
        <p:spPr>
          <a:xfrm>
            <a:off x="7125077" y="4843604"/>
            <a:ext cx="995881" cy="369332"/>
          </a:xfrm>
          <a:prstGeom prst="rect">
            <a:avLst/>
          </a:prstGeom>
          <a:solidFill>
            <a:schemeClr val="accent4">
              <a:lumMod val="60000"/>
              <a:lumOff val="40000"/>
            </a:schemeClr>
          </a:solidFill>
        </p:spPr>
        <p:txBody>
          <a:bodyPr wrap="square" rtlCol="0">
            <a:spAutoFit/>
          </a:bodyPr>
          <a:lstStyle/>
          <a:p>
            <a:r>
              <a:rPr lang="en-US" dirty="0"/>
              <a:t>$32,500</a:t>
            </a:r>
          </a:p>
        </p:txBody>
      </p:sp>
      <p:sp>
        <p:nvSpPr>
          <p:cNvPr id="13" name="TextBox 12">
            <a:extLst>
              <a:ext uri="{FF2B5EF4-FFF2-40B4-BE49-F238E27FC236}">
                <a16:creationId xmlns:a16="http://schemas.microsoft.com/office/drawing/2014/main" id="{A260E22A-C6F4-4917-BE3B-E9239B2E6373}"/>
              </a:ext>
            </a:extLst>
          </p:cNvPr>
          <p:cNvSpPr txBox="1"/>
          <p:nvPr/>
        </p:nvSpPr>
        <p:spPr>
          <a:xfrm>
            <a:off x="995881" y="4787342"/>
            <a:ext cx="1204111" cy="369332"/>
          </a:xfrm>
          <a:prstGeom prst="rect">
            <a:avLst/>
          </a:prstGeom>
          <a:solidFill>
            <a:schemeClr val="accent4">
              <a:lumMod val="60000"/>
              <a:lumOff val="40000"/>
            </a:schemeClr>
          </a:solidFill>
        </p:spPr>
        <p:txBody>
          <a:bodyPr wrap="square" rtlCol="0">
            <a:spAutoFit/>
          </a:bodyPr>
          <a:lstStyle/>
          <a:p>
            <a:r>
              <a:rPr lang="en-US" dirty="0"/>
              <a:t>$32,500</a:t>
            </a:r>
          </a:p>
        </p:txBody>
      </p:sp>
    </p:spTree>
    <p:extLst>
      <p:ext uri="{BB962C8B-B14F-4D97-AF65-F5344CB8AC3E}">
        <p14:creationId xmlns:p14="http://schemas.microsoft.com/office/powerpoint/2010/main" val="193730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5000"/>
          </a:blip>
          <a:stretch>
            <a:fillRect/>
          </a:stretch>
        </p:blipFill>
        <p:spPr>
          <a:xfrm>
            <a:off x="0" y="48003"/>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10" name="Rectangle 9">
            <a:extLst>
              <a:ext uri="{FF2B5EF4-FFF2-40B4-BE49-F238E27FC236}">
                <a16:creationId xmlns:a16="http://schemas.microsoft.com/office/drawing/2014/main" id="{572766D6-1BF4-4F9E-88B6-118864B53C5A}"/>
              </a:ext>
            </a:extLst>
          </p:cNvPr>
          <p:cNvSpPr/>
          <p:nvPr/>
        </p:nvSpPr>
        <p:spPr>
          <a:xfrm>
            <a:off x="713163" y="1289110"/>
            <a:ext cx="10026372" cy="4642489"/>
          </a:xfrm>
          <a:prstGeom prst="rect">
            <a:avLst/>
          </a:prstGeom>
        </p:spPr>
        <p:txBody>
          <a:bodyPr wrap="square">
            <a:spAutoFit/>
          </a:bodyPr>
          <a:lstStyle/>
          <a:p>
            <a:pPr>
              <a:lnSpc>
                <a:spcPct val="107000"/>
              </a:lnSpc>
              <a:spcAft>
                <a:spcPts val="600"/>
              </a:spcAft>
            </a:pPr>
            <a:r>
              <a:rPr lang="en-US" sz="2400" b="1" i="1" u="sng" dirty="0" err="1">
                <a:solidFill>
                  <a:srgbClr val="00428D"/>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CrossRoads</a:t>
            </a:r>
            <a:r>
              <a:rPr lang="en-US" sz="2400" b="1" i="1" u="sng" dirty="0">
                <a:solidFill>
                  <a:srgbClr val="00428D"/>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Extremity Systems</a:t>
            </a:r>
            <a:endParaRPr lang="en-US" b="1" i="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50"/>
              </a:spcBef>
              <a:spcAft>
                <a:spcPts val="150"/>
              </a:spcAft>
            </a:pPr>
            <a:r>
              <a:rPr lang="en-US" sz="20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50"/>
              </a:spcBef>
              <a:spcAft>
                <a:spcPts val="150"/>
              </a:spcAft>
            </a:pPr>
            <a:r>
              <a:rPr lang="en-US" sz="20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Product overview </a:t>
            </a:r>
            <a:r>
              <a:rPr lang="en-US" b="1" dirty="0">
                <a:solidFill>
                  <a:srgbClr val="7B7D8D"/>
                </a:solidFill>
                <a:latin typeface="Times New Roman" panose="02020603050405020304" pitchFamily="18" charset="0"/>
                <a:ea typeface="Times New Roman" panose="02020603050405020304" pitchFamily="18" charset="0"/>
                <a:cs typeface="Times New Roman" panose="02020603050405020304" pitchFamily="18" charset="0"/>
              </a:rPr>
              <a:t>by </a:t>
            </a:r>
            <a:r>
              <a:rPr lang="en-US" b="1" dirty="0" err="1">
                <a:solidFill>
                  <a:srgbClr val="7B7D8D"/>
                </a:solidFill>
                <a:latin typeface="Times New Roman" panose="02020603050405020304" pitchFamily="18" charset="0"/>
                <a:ea typeface="Times New Roman" panose="02020603050405020304" pitchFamily="18" charset="0"/>
                <a:cs typeface="Times New Roman" panose="02020603050405020304" pitchFamily="18" charset="0"/>
              </a:rPr>
              <a:t>Lumere</a:t>
            </a:r>
            <a:r>
              <a:rPr lang="en-US" b="1" dirty="0">
                <a:solidFill>
                  <a:srgbClr val="7B7D8D"/>
                </a:solidFill>
                <a:latin typeface="Times New Roman" panose="02020603050405020304" pitchFamily="18" charset="0"/>
                <a:ea typeface="Times New Roman" panose="02020603050405020304" pitchFamily="18" charset="0"/>
                <a:cs typeface="Times New Roman" panose="02020603050405020304" pitchFamily="18" charset="0"/>
              </a:rPr>
              <a:t> Research Team</a:t>
            </a:r>
            <a:endParaRPr 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900"/>
              </a:spcAft>
            </a:pP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DynaFORCE</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MotoClip</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Max &amp;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HiMAX</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Clips are shape-memory nitinol staples used for osteotomy fixation and joint arthrodesis in the hand and foot. The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MotoClip</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Max is specifically intended for low profile forefoot applications, while the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HiMax</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is used in midfoot and rearfoot applications. The top-loading compressions clips can be inserted flush without tamping and can be reloaded or repositioned intraoperatively.</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900"/>
              </a:spcAft>
            </a:pP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DynaFORCE</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MotoClip</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Max &amp;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HiMAX</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Clips are offered sterile in several staple bridge widths and lengths. The clips are designed to be used simultaneously with the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DynaFORCE</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High-Compression Plates. Reusable stainless steel instrumentation is available through the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EcoSmart</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instrument rebate program.</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50"/>
              </a:spcBef>
              <a:spcAft>
                <a:spcPts val="150"/>
              </a:spcAft>
            </a:pPr>
            <a:r>
              <a:rPr lang="en-US" sz="20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Indications</a:t>
            </a:r>
            <a:endParaRPr 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CrossCLIP</a:t>
            </a:r>
            <a:r>
              <a:rPr lang="en-US"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Implant System is indicated for hand and foot bone fragment osteotomy fixation and joint arthrodesis</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D73D54B-F391-4FF0-8250-D8102673911A}"/>
              </a:ext>
            </a:extLst>
          </p:cNvPr>
          <p:cNvPicPr>
            <a:picLocks noChangeAspect="1"/>
          </p:cNvPicPr>
          <p:nvPr/>
        </p:nvPicPr>
        <p:blipFill>
          <a:blip r:embed="rId6"/>
          <a:stretch>
            <a:fillRect/>
          </a:stretch>
        </p:blipFill>
        <p:spPr>
          <a:xfrm>
            <a:off x="6142299" y="133405"/>
            <a:ext cx="2145978" cy="2145978"/>
          </a:xfrm>
          <a:prstGeom prst="rect">
            <a:avLst/>
          </a:prstGeom>
        </p:spPr>
      </p:pic>
      <p:pic>
        <p:nvPicPr>
          <p:cNvPr id="12" name="Picture 11">
            <a:extLst>
              <a:ext uri="{FF2B5EF4-FFF2-40B4-BE49-F238E27FC236}">
                <a16:creationId xmlns:a16="http://schemas.microsoft.com/office/drawing/2014/main" id="{472CB466-8828-4204-81EE-446FA15AF55E}"/>
              </a:ext>
            </a:extLst>
          </p:cNvPr>
          <p:cNvPicPr>
            <a:picLocks noChangeAspect="1"/>
          </p:cNvPicPr>
          <p:nvPr/>
        </p:nvPicPr>
        <p:blipFill>
          <a:blip r:embed="rId7"/>
          <a:stretch>
            <a:fillRect/>
          </a:stretch>
        </p:blipFill>
        <p:spPr>
          <a:xfrm>
            <a:off x="7978660" y="1005295"/>
            <a:ext cx="4001535" cy="1274088"/>
          </a:xfrm>
          <a:prstGeom prst="rect">
            <a:avLst/>
          </a:prstGeom>
        </p:spPr>
      </p:pic>
      <p:pic>
        <p:nvPicPr>
          <p:cNvPr id="13" name="Picture 12">
            <a:extLst>
              <a:ext uri="{FF2B5EF4-FFF2-40B4-BE49-F238E27FC236}">
                <a16:creationId xmlns:a16="http://schemas.microsoft.com/office/drawing/2014/main" id="{E77C3379-CA5A-40A8-BD54-22DF8FBB3A04}"/>
              </a:ext>
            </a:extLst>
          </p:cNvPr>
          <p:cNvPicPr>
            <a:picLocks noChangeAspect="1"/>
          </p:cNvPicPr>
          <p:nvPr/>
        </p:nvPicPr>
        <p:blipFill>
          <a:blip r:embed="rId8"/>
          <a:stretch>
            <a:fillRect/>
          </a:stretch>
        </p:blipFill>
        <p:spPr>
          <a:xfrm>
            <a:off x="4861973" y="694199"/>
            <a:ext cx="1426588" cy="1426588"/>
          </a:xfrm>
          <a:prstGeom prst="rect">
            <a:avLst/>
          </a:prstGeom>
        </p:spPr>
      </p:pic>
    </p:spTree>
    <p:extLst>
      <p:ext uri="{BB962C8B-B14F-4D97-AF65-F5344CB8AC3E}">
        <p14:creationId xmlns:p14="http://schemas.microsoft.com/office/powerpoint/2010/main" val="146131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sp>
        <p:nvSpPr>
          <p:cNvPr id="10" name="TextBox 9">
            <a:extLst>
              <a:ext uri="{FF2B5EF4-FFF2-40B4-BE49-F238E27FC236}">
                <a16:creationId xmlns:a16="http://schemas.microsoft.com/office/drawing/2014/main" id="{076EC26C-ABD4-4D3C-B5C8-118546D87AE4}"/>
              </a:ext>
            </a:extLst>
          </p:cNvPr>
          <p:cNvSpPr txBox="1"/>
          <p:nvPr/>
        </p:nvSpPr>
        <p:spPr>
          <a:xfrm>
            <a:off x="1937441" y="1828648"/>
            <a:ext cx="5495453" cy="369332"/>
          </a:xfrm>
          <a:prstGeom prst="rect">
            <a:avLst/>
          </a:prstGeom>
          <a:solidFill>
            <a:schemeClr val="accent4">
              <a:lumMod val="60000"/>
              <a:lumOff val="40000"/>
            </a:schemeClr>
          </a:solidFill>
        </p:spPr>
        <p:txBody>
          <a:bodyPr wrap="square" rtlCol="0">
            <a:spAutoFit/>
          </a:bodyPr>
          <a:lstStyle/>
          <a:p>
            <a:r>
              <a:rPr lang="en-US" dirty="0"/>
              <a:t>Financials for TAVR using Edwards Life Sciences </a:t>
            </a:r>
            <a:r>
              <a:rPr lang="en-US" dirty="0" err="1"/>
              <a:t>Sapien</a:t>
            </a:r>
            <a:endParaRPr lang="en-US" dirty="0"/>
          </a:p>
        </p:txBody>
      </p:sp>
      <p:graphicFrame>
        <p:nvGraphicFramePr>
          <p:cNvPr id="2" name="Table 1">
            <a:extLst>
              <a:ext uri="{FF2B5EF4-FFF2-40B4-BE49-F238E27FC236}">
                <a16:creationId xmlns:a16="http://schemas.microsoft.com/office/drawing/2014/main" id="{F3C554D6-D30D-453A-A4B8-62392FA75C23}"/>
              </a:ext>
            </a:extLst>
          </p:cNvPr>
          <p:cNvGraphicFramePr>
            <a:graphicFrameLocks noGrp="1"/>
          </p:cNvGraphicFramePr>
          <p:nvPr>
            <p:extLst>
              <p:ext uri="{D42A27DB-BD31-4B8C-83A1-F6EECF244321}">
                <p14:modId xmlns:p14="http://schemas.microsoft.com/office/powerpoint/2010/main" val="750518087"/>
              </p:ext>
            </p:extLst>
          </p:nvPr>
        </p:nvGraphicFramePr>
        <p:xfrm>
          <a:off x="750683" y="2411726"/>
          <a:ext cx="8077199" cy="2667000"/>
        </p:xfrm>
        <a:graphic>
          <a:graphicData uri="http://schemas.openxmlformats.org/drawingml/2006/table">
            <a:tbl>
              <a:tblPr/>
              <a:tblGrid>
                <a:gridCol w="713814">
                  <a:extLst>
                    <a:ext uri="{9D8B030D-6E8A-4147-A177-3AD203B41FA5}">
                      <a16:colId xmlns:a16="http://schemas.microsoft.com/office/drawing/2014/main" val="1983645385"/>
                    </a:ext>
                  </a:extLst>
                </a:gridCol>
                <a:gridCol w="342631">
                  <a:extLst>
                    <a:ext uri="{9D8B030D-6E8A-4147-A177-3AD203B41FA5}">
                      <a16:colId xmlns:a16="http://schemas.microsoft.com/office/drawing/2014/main" val="985244917"/>
                    </a:ext>
                  </a:extLst>
                </a:gridCol>
                <a:gridCol w="672571">
                  <a:extLst>
                    <a:ext uri="{9D8B030D-6E8A-4147-A177-3AD203B41FA5}">
                      <a16:colId xmlns:a16="http://schemas.microsoft.com/office/drawing/2014/main" val="588070177"/>
                    </a:ext>
                  </a:extLst>
                </a:gridCol>
                <a:gridCol w="672571">
                  <a:extLst>
                    <a:ext uri="{9D8B030D-6E8A-4147-A177-3AD203B41FA5}">
                      <a16:colId xmlns:a16="http://schemas.microsoft.com/office/drawing/2014/main" val="1542579564"/>
                    </a:ext>
                  </a:extLst>
                </a:gridCol>
                <a:gridCol w="837542">
                  <a:extLst>
                    <a:ext uri="{9D8B030D-6E8A-4147-A177-3AD203B41FA5}">
                      <a16:colId xmlns:a16="http://schemas.microsoft.com/office/drawing/2014/main" val="3674443256"/>
                    </a:ext>
                  </a:extLst>
                </a:gridCol>
                <a:gridCol w="774091">
                  <a:extLst>
                    <a:ext uri="{9D8B030D-6E8A-4147-A177-3AD203B41FA5}">
                      <a16:colId xmlns:a16="http://schemas.microsoft.com/office/drawing/2014/main" val="243493311"/>
                    </a:ext>
                  </a:extLst>
                </a:gridCol>
                <a:gridCol w="1246795">
                  <a:extLst>
                    <a:ext uri="{9D8B030D-6E8A-4147-A177-3AD203B41FA5}">
                      <a16:colId xmlns:a16="http://schemas.microsoft.com/office/drawing/2014/main" val="400462769"/>
                    </a:ext>
                  </a:extLst>
                </a:gridCol>
                <a:gridCol w="799471">
                  <a:extLst>
                    <a:ext uri="{9D8B030D-6E8A-4147-A177-3AD203B41FA5}">
                      <a16:colId xmlns:a16="http://schemas.microsoft.com/office/drawing/2014/main" val="3961694782"/>
                    </a:ext>
                  </a:extLst>
                </a:gridCol>
                <a:gridCol w="1281692">
                  <a:extLst>
                    <a:ext uri="{9D8B030D-6E8A-4147-A177-3AD203B41FA5}">
                      <a16:colId xmlns:a16="http://schemas.microsoft.com/office/drawing/2014/main" val="3037684877"/>
                    </a:ext>
                  </a:extLst>
                </a:gridCol>
                <a:gridCol w="736021">
                  <a:extLst>
                    <a:ext uri="{9D8B030D-6E8A-4147-A177-3AD203B41FA5}">
                      <a16:colId xmlns:a16="http://schemas.microsoft.com/office/drawing/2014/main" val="3155216569"/>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Disch 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Days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Charges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Payments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PCT Payment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Exp Net Rev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Revised Direct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Direct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Contribution Margin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Total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88908679"/>
                  </a:ext>
                </a:extLst>
              </a:tr>
              <a:tr h="190500">
                <a:tc>
                  <a:txBody>
                    <a:bodyPr/>
                    <a:lstStyle/>
                    <a:p>
                      <a:pPr algn="ctr" fontAlgn="b"/>
                      <a:r>
                        <a:rPr lang="en-US" sz="1100" b="0" i="0" u="none" strike="noStrike">
                          <a:solidFill>
                            <a:srgbClr val="000000"/>
                          </a:solidFill>
                          <a:effectLst/>
                          <a:latin typeface="Calibri" panose="020F0502020204030204" pitchFamily="34" charset="0"/>
                        </a:rPr>
                        <a:t>6/25/2020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211843.77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23002.72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23005.72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34573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-11567.28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47938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184075405"/>
                  </a:ext>
                </a:extLst>
              </a:tr>
              <a:tr h="190500">
                <a:tc>
                  <a:txBody>
                    <a:bodyPr/>
                    <a:lstStyle/>
                    <a:p>
                      <a:pPr algn="ctr" fontAlgn="b"/>
                      <a:r>
                        <a:rPr lang="en-US" sz="1100" b="0" i="0" u="none" strike="noStrike">
                          <a:solidFill>
                            <a:srgbClr val="000000"/>
                          </a:solidFill>
                          <a:effectLst/>
                          <a:latin typeface="Calibri" panose="020F0502020204030204" pitchFamily="34" charset="0"/>
                        </a:rPr>
                        <a:t>6/24/2020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191638.11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35661.33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35661.33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32960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2701.33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45498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33725733"/>
                  </a:ext>
                </a:extLst>
              </a:tr>
              <a:tr h="190500">
                <a:tc>
                  <a:txBody>
                    <a:bodyPr/>
                    <a:lstStyle/>
                    <a:p>
                      <a:pPr algn="ctr" fontAlgn="b"/>
                      <a:r>
                        <a:rPr lang="en-US" sz="1100" b="0" i="0" u="none" strike="noStrike">
                          <a:solidFill>
                            <a:srgbClr val="000000"/>
                          </a:solidFill>
                          <a:effectLst/>
                          <a:latin typeface="Calibri" panose="020F0502020204030204" pitchFamily="34" charset="0"/>
                        </a:rPr>
                        <a:t>7/23/2020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225839.3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35652.63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36032.79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35456.7701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576.0199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51943.039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8137627"/>
                  </a:ext>
                </a:extLst>
              </a:tr>
              <a:tr h="190500">
                <a:tc>
                  <a:txBody>
                    <a:bodyPr/>
                    <a:lstStyle/>
                    <a:p>
                      <a:pPr algn="ctr" fontAlgn="b"/>
                      <a:r>
                        <a:rPr lang="en-US" sz="1100" b="0" i="0" u="none" strike="noStrike">
                          <a:solidFill>
                            <a:srgbClr val="000000"/>
                          </a:solidFill>
                          <a:effectLst/>
                          <a:latin typeface="Calibri" panose="020F0502020204030204" pitchFamily="34" charset="0"/>
                        </a:rPr>
                        <a:t>8/6/2020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196679.01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37060.63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18.84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37060.63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30878.60457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6182.02543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45236.1723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296523563"/>
                  </a:ext>
                </a:extLst>
              </a:tr>
              <a:tr h="190500">
                <a:tc>
                  <a:txBody>
                    <a:bodyPr/>
                    <a:lstStyle/>
                    <a:p>
                      <a:pPr algn="ctr" fontAlgn="b"/>
                      <a:r>
                        <a:rPr lang="en-US" sz="1100" b="0" i="0" u="none" strike="noStrike">
                          <a:solidFill>
                            <a:srgbClr val="000000"/>
                          </a:solidFill>
                          <a:effectLst/>
                          <a:latin typeface="Calibri" panose="020F0502020204030204" pitchFamily="34" charset="0"/>
                        </a:rPr>
                        <a:t>8/20/2020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193125.05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46391.02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46391.02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30320.63285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16070.38715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44418.7615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736705928"/>
                  </a:ext>
                </a:extLst>
              </a:tr>
              <a:tr h="190500">
                <a:tc>
                  <a:txBody>
                    <a:bodyPr/>
                    <a:lstStyle/>
                    <a:p>
                      <a:pPr algn="ctr" fontAlgn="b"/>
                      <a:r>
                        <a:rPr lang="en-US" sz="1100" b="0" i="0" u="none" strike="noStrike">
                          <a:solidFill>
                            <a:srgbClr val="000000"/>
                          </a:solidFill>
                          <a:effectLst/>
                          <a:latin typeface="Calibri" panose="020F0502020204030204" pitchFamily="34" charset="0"/>
                        </a:rPr>
                        <a:t>8/20/2020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197367.64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43109.65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43109.65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30986.71948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12122.93052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45394.5572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5757580"/>
                  </a:ext>
                </a:extLst>
              </a:tr>
              <a:tr h="190500">
                <a:tc>
                  <a:txBody>
                    <a:bodyPr/>
                    <a:lstStyle/>
                    <a:p>
                      <a:pPr algn="ctr" fontAlgn="b"/>
                      <a:r>
                        <a:rPr lang="en-US" sz="1100" b="0" i="0" u="none" strike="noStrike">
                          <a:solidFill>
                            <a:srgbClr val="000000"/>
                          </a:solidFill>
                          <a:effectLst/>
                          <a:latin typeface="Calibri" panose="020F0502020204030204" pitchFamily="34" charset="0"/>
                        </a:rPr>
                        <a:t>9/16/2020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179457.07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37060.63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37060.63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28174.75999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8885.87001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41275.1261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826298309"/>
                  </a:ext>
                </a:extLst>
              </a:tr>
              <a:tr h="190500">
                <a:tc>
                  <a:txBody>
                    <a:bodyPr/>
                    <a:lstStyle/>
                    <a:p>
                      <a:pPr algn="ctr" fontAlgn="b"/>
                      <a:r>
                        <a:rPr lang="en-US" sz="1100" b="0" i="0" u="none" strike="noStrike">
                          <a:solidFill>
                            <a:srgbClr val="000000"/>
                          </a:solidFill>
                          <a:effectLst/>
                          <a:latin typeface="Calibri" panose="020F0502020204030204" pitchFamily="34" charset="0"/>
                        </a:rPr>
                        <a:t>9/16/2020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191300.44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36742.25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19.21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36832.11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30034.16908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6797.94092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43999.1012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243768793"/>
                  </a:ext>
                </a:extLst>
              </a:tr>
              <a:tr h="190500">
                <a:tc>
                  <a:txBody>
                    <a:bodyPr/>
                    <a:lstStyle/>
                    <a:p>
                      <a:pPr algn="ctr" fontAlgn="b"/>
                      <a:r>
                        <a:rPr lang="en-US" sz="1100" b="0" i="0" u="none" strike="noStrike">
                          <a:solidFill>
                            <a:srgbClr val="000000"/>
                          </a:solidFill>
                          <a:effectLst/>
                          <a:latin typeface="Calibri" panose="020F0502020204030204" pitchFamily="34" charset="0"/>
                        </a:rPr>
                        <a:t>10/16/2020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206953.21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40279.68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40279.68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32491.65397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7788.02603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47599.2383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33981432"/>
                  </a:ext>
                </a:extLst>
              </a:tr>
              <a:tr h="190500">
                <a:tc>
                  <a:txBody>
                    <a:bodyPr/>
                    <a:lstStyle/>
                    <a:p>
                      <a:pPr algn="ctr" fontAlgn="b"/>
                      <a:r>
                        <a:rPr lang="en-US" sz="1100" b="0" i="0" u="none" strike="noStrike">
                          <a:solidFill>
                            <a:srgbClr val="000000"/>
                          </a:solidFill>
                          <a:effectLst/>
                          <a:latin typeface="Calibri" panose="020F0502020204030204" pitchFamily="34" charset="0"/>
                        </a:rPr>
                        <a:t>10/14/2020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177073.08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40279.68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40279.68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27800.47356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12479.20644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40726.8084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4999657"/>
                  </a:ext>
                </a:extLst>
              </a:tr>
              <a:tr h="190500">
                <a:tc>
                  <a:txBody>
                    <a:bodyPr/>
                    <a:lstStyle/>
                    <a:p>
                      <a:pPr algn="ctr" fontAlgn="b"/>
                      <a:r>
                        <a:rPr lang="en-US" sz="1100" b="0" i="0" u="none" strike="noStrike">
                          <a:solidFill>
                            <a:srgbClr val="000000"/>
                          </a:solidFill>
                          <a:effectLst/>
                          <a:latin typeface="Calibri" panose="020F0502020204030204" pitchFamily="34" charset="0"/>
                        </a:rPr>
                        <a:t>11/25/2020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172811.09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35349.13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35440.13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27131.34113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8308.78887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39746.5507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067694187"/>
                  </a:ext>
                </a:extLst>
              </a:tr>
              <a:tr h="190500">
                <a:tc>
                  <a:txBody>
                    <a:bodyPr/>
                    <a:lstStyle/>
                    <a:p>
                      <a:pPr algn="ctr" fontAlgn="b"/>
                      <a:r>
                        <a:rPr lang="en-US" sz="1100" b="0" i="0" u="none" strike="noStrike">
                          <a:solidFill>
                            <a:srgbClr val="000000"/>
                          </a:solidFill>
                          <a:effectLst/>
                          <a:latin typeface="Calibri" panose="020F0502020204030204" pitchFamily="34" charset="0"/>
                        </a:rPr>
                        <a:t>11/25/2020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172930.07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42740.56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42740.56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27150.02099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15590.53901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a:solidFill>
                            <a:srgbClr val="000000"/>
                          </a:solidFill>
                          <a:effectLst/>
                          <a:latin typeface="Calibri" panose="020F0502020204030204" pitchFamily="34" charset="0"/>
                        </a:rPr>
                        <a:t>39773.9161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86757998"/>
                  </a:ext>
                </a:extLst>
              </a:tr>
              <a:tr h="190500">
                <a:tc>
                  <a:txBody>
                    <a:bodyPr/>
                    <a:lstStyle/>
                    <a:p>
                      <a:pPr algn="ctr" fontAlgn="b"/>
                      <a:r>
                        <a:rPr lang="en-US" sz="1100" b="1" i="0" u="none" strike="noStrike">
                          <a:solidFill>
                            <a:srgbClr val="000000"/>
                          </a:solidFill>
                          <a:effectLst/>
                          <a:latin typeface="Calibri" panose="020F0502020204030204" pitchFamily="34" charset="0"/>
                        </a:rPr>
                        <a:t>sum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453329.91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453893.93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444000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a:solidFill>
                            <a:srgbClr val="000000"/>
                          </a:solidFill>
                          <a:effectLst/>
                          <a:latin typeface="Calibri" panose="020F0502020204030204" pitchFamily="34" charset="0"/>
                        </a:rPr>
                        <a:t>85935.78428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533549.271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80803488"/>
                  </a:ext>
                </a:extLst>
              </a:tr>
            </a:tbl>
          </a:graphicData>
        </a:graphic>
      </p:graphicFrame>
    </p:spTree>
    <p:extLst>
      <p:ext uri="{BB962C8B-B14F-4D97-AF65-F5344CB8AC3E}">
        <p14:creationId xmlns:p14="http://schemas.microsoft.com/office/powerpoint/2010/main" val="107501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07567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628648" y="749394"/>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3" name="Picture 2">
            <a:extLst>
              <a:ext uri="{FF2B5EF4-FFF2-40B4-BE49-F238E27FC236}">
                <a16:creationId xmlns:a16="http://schemas.microsoft.com/office/drawing/2014/main" id="{F48190AB-4755-4342-917B-4B772239FB72}"/>
              </a:ext>
            </a:extLst>
          </p:cNvPr>
          <p:cNvPicPr>
            <a:picLocks noChangeAspect="1"/>
          </p:cNvPicPr>
          <p:nvPr/>
        </p:nvPicPr>
        <p:blipFill>
          <a:blip r:embed="rId5"/>
          <a:stretch>
            <a:fillRect/>
          </a:stretch>
        </p:blipFill>
        <p:spPr>
          <a:xfrm>
            <a:off x="713163" y="1114452"/>
            <a:ext cx="11373214" cy="56955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pic>
    </p:spTree>
    <p:extLst>
      <p:ext uri="{BB962C8B-B14F-4D97-AF65-F5344CB8AC3E}">
        <p14:creationId xmlns:p14="http://schemas.microsoft.com/office/powerpoint/2010/main" val="57117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B458FD44-E33D-4D2D-A04C-D28EB401DFE5}"/>
              </a:ext>
            </a:extLst>
          </p:cNvPr>
          <p:cNvPicPr>
            <a:picLocks noChangeAspect="1"/>
          </p:cNvPicPr>
          <p:nvPr/>
        </p:nvPicPr>
        <p:blipFill>
          <a:blip r:embed="rId3"/>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07567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628648" y="749394"/>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sp>
        <p:nvSpPr>
          <p:cNvPr id="2" name="Rectangle 1">
            <a:extLst>
              <a:ext uri="{FF2B5EF4-FFF2-40B4-BE49-F238E27FC236}">
                <a16:creationId xmlns:a16="http://schemas.microsoft.com/office/drawing/2014/main" id="{1B5FD136-23C3-4B69-BC87-870F645EE1D8}"/>
              </a:ext>
            </a:extLst>
          </p:cNvPr>
          <p:cNvSpPr/>
          <p:nvPr/>
        </p:nvSpPr>
        <p:spPr>
          <a:xfrm>
            <a:off x="9358488" y="401175"/>
            <a:ext cx="1446293" cy="369332"/>
          </a:xfrm>
          <a:prstGeom prst="rect">
            <a:avLst/>
          </a:prstGeom>
          <a:solidFill>
            <a:schemeClr val="accent4">
              <a:lumMod val="60000"/>
              <a:lumOff val="40000"/>
            </a:schemeClr>
          </a:solidFill>
        </p:spPr>
        <p:txBody>
          <a:bodyPr wrap="none">
            <a:spAutoFit/>
          </a:bodyPr>
          <a:lstStyle/>
          <a:p>
            <a:r>
              <a:rPr lang="en-US" dirty="0" err="1">
                <a:hlinkClick r:id="rId2"/>
              </a:rPr>
              <a:t>Cortrak</a:t>
            </a:r>
            <a:r>
              <a:rPr lang="en-US" dirty="0">
                <a:hlinkClick r:id="rId2"/>
              </a:rPr>
              <a:t> video</a:t>
            </a:r>
            <a:endParaRPr lang="en-US" dirty="0"/>
          </a:p>
        </p:txBody>
      </p:sp>
      <p:sp>
        <p:nvSpPr>
          <p:cNvPr id="9" name="Rectangle 8">
            <a:extLst>
              <a:ext uri="{FF2B5EF4-FFF2-40B4-BE49-F238E27FC236}">
                <a16:creationId xmlns:a16="http://schemas.microsoft.com/office/drawing/2014/main" id="{88210B6B-9B86-4B2F-B1AA-6B7EC61366EE}"/>
              </a:ext>
            </a:extLst>
          </p:cNvPr>
          <p:cNvSpPr/>
          <p:nvPr/>
        </p:nvSpPr>
        <p:spPr>
          <a:xfrm>
            <a:off x="713163" y="1473121"/>
            <a:ext cx="6096000" cy="4247317"/>
          </a:xfrm>
          <a:prstGeom prst="rect">
            <a:avLst/>
          </a:prstGeom>
          <a:solidFill>
            <a:schemeClr val="accent4">
              <a:lumMod val="60000"/>
              <a:lumOff val="40000"/>
            </a:schemeClr>
          </a:solidFill>
        </p:spPr>
        <p:txBody>
          <a:bodyPr>
            <a:spAutoFit/>
          </a:bodyPr>
          <a:lstStyle/>
          <a:p>
            <a:pPr fontAlgn="base"/>
            <a:r>
              <a:rPr lang="en-US" dirty="0">
                <a:solidFill>
                  <a:srgbClr val="000000"/>
                </a:solidFill>
                <a:latin typeface="URWGeometric-Regular"/>
              </a:rPr>
              <a:t>CORTRAK* can be used to confirm bedside tube placement without x-ray.</a:t>
            </a:r>
          </a:p>
          <a:p>
            <a:pPr fontAlgn="base"/>
            <a:r>
              <a:rPr lang="en-US" dirty="0">
                <a:solidFill>
                  <a:srgbClr val="000000"/>
                </a:solidFill>
                <a:latin typeface="URWGeometric-Regular"/>
              </a:rPr>
              <a:t>An electromagnetic stylet provides real-time location information on the tube tip placement within a patient’s anatomy.</a:t>
            </a:r>
            <a:br>
              <a:rPr lang="en-US" dirty="0">
                <a:solidFill>
                  <a:srgbClr val="000000"/>
                </a:solidFill>
                <a:latin typeface="URWGeometric-Regular"/>
              </a:rPr>
            </a:br>
            <a:r>
              <a:rPr lang="en-US" dirty="0">
                <a:solidFill>
                  <a:srgbClr val="000000"/>
                </a:solidFill>
                <a:latin typeface="URWGeometric-Regular"/>
              </a:rPr>
              <a:t>On-screen visualization provides immediate feedback on tube placement, which can reduce or </a:t>
            </a:r>
            <a:r>
              <a:rPr lang="en-US" dirty="0">
                <a:latin typeface="URWGeometric-Regular"/>
              </a:rPr>
              <a:t>eliminate the need for x-ray confirmation.</a:t>
            </a:r>
          </a:p>
          <a:p>
            <a:pPr fontAlgn="base"/>
            <a:r>
              <a:rPr lang="en-US" dirty="0">
                <a:solidFill>
                  <a:srgbClr val="000000"/>
                </a:solidFill>
                <a:latin typeface="URWGeometric-Regular"/>
              </a:rPr>
              <a:t>With CORTRAK* 2, you can:</a:t>
            </a:r>
          </a:p>
          <a:p>
            <a:pPr lvl="1" fontAlgn="base">
              <a:buFont typeface="Arial" panose="020B0604020202020204" pitchFamily="34" charset="0"/>
              <a:buChar char="•"/>
            </a:pPr>
            <a:r>
              <a:rPr lang="en-US" dirty="0">
                <a:solidFill>
                  <a:srgbClr val="000000"/>
                </a:solidFill>
                <a:latin typeface="URWGeometric-Regular"/>
              </a:rPr>
              <a:t>Immediately identify misplaced tubes</a:t>
            </a:r>
          </a:p>
          <a:p>
            <a:pPr lvl="1" fontAlgn="base">
              <a:buFont typeface="Arial" panose="020B0604020202020204" pitchFamily="34" charset="0"/>
              <a:buChar char="•"/>
            </a:pPr>
            <a:r>
              <a:rPr lang="en-US" dirty="0">
                <a:solidFill>
                  <a:srgbClr val="000000"/>
                </a:solidFill>
                <a:latin typeface="URWGeometric-Regular"/>
              </a:rPr>
              <a:t>Minimize complications such as lung placements</a:t>
            </a:r>
          </a:p>
          <a:p>
            <a:pPr lvl="1" fontAlgn="base">
              <a:buFont typeface="Arial" panose="020B0604020202020204" pitchFamily="34" charset="0"/>
              <a:buChar char="•"/>
            </a:pPr>
            <a:r>
              <a:rPr lang="en-US" dirty="0">
                <a:solidFill>
                  <a:srgbClr val="000000"/>
                </a:solidFill>
                <a:latin typeface="URWGeometric-Regular"/>
              </a:rPr>
              <a:t>Offer improved patient care</a:t>
            </a:r>
          </a:p>
          <a:p>
            <a:pPr lvl="1" fontAlgn="base">
              <a:buFont typeface="Arial" panose="020B0604020202020204" pitchFamily="34" charset="0"/>
              <a:buChar char="•"/>
            </a:pPr>
            <a:r>
              <a:rPr lang="en-US" dirty="0">
                <a:solidFill>
                  <a:srgbClr val="000000"/>
                </a:solidFill>
                <a:latin typeface="URWGeometric-Regular"/>
              </a:rPr>
              <a:t>CORTRAK* 2 allows you to control the placement of feeding tubes and facilitate your patients’ successful recovery and optimal outcomes.</a:t>
            </a:r>
          </a:p>
        </p:txBody>
      </p:sp>
    </p:spTree>
    <p:extLst>
      <p:ext uri="{BB962C8B-B14F-4D97-AF65-F5344CB8AC3E}">
        <p14:creationId xmlns:p14="http://schemas.microsoft.com/office/powerpoint/2010/main" val="236577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B458FD44-E33D-4D2D-A04C-D28EB401DFE5}"/>
              </a:ext>
            </a:extLst>
          </p:cNvPr>
          <p:cNvPicPr>
            <a:picLocks noChangeAspect="1"/>
          </p:cNvPicPr>
          <p:nvPr/>
        </p:nvPicPr>
        <p:blipFill>
          <a:blip r:embed="rId3"/>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07567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628648" y="749394"/>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sp>
        <p:nvSpPr>
          <p:cNvPr id="3" name="TextBox 2">
            <a:extLst>
              <a:ext uri="{FF2B5EF4-FFF2-40B4-BE49-F238E27FC236}">
                <a16:creationId xmlns:a16="http://schemas.microsoft.com/office/drawing/2014/main" id="{59B5332B-7607-4154-98A2-1D23500A38EB}"/>
              </a:ext>
            </a:extLst>
          </p:cNvPr>
          <p:cNvSpPr txBox="1"/>
          <p:nvPr/>
        </p:nvSpPr>
        <p:spPr>
          <a:xfrm>
            <a:off x="5354090" y="382945"/>
            <a:ext cx="3767367" cy="523220"/>
          </a:xfrm>
          <a:prstGeom prst="rect">
            <a:avLst/>
          </a:prstGeom>
          <a:solidFill>
            <a:schemeClr val="accent4">
              <a:lumMod val="60000"/>
              <a:lumOff val="4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Financial Considerations</a:t>
            </a:r>
          </a:p>
        </p:txBody>
      </p:sp>
      <p:graphicFrame>
        <p:nvGraphicFramePr>
          <p:cNvPr id="10" name="Table 9">
            <a:extLst>
              <a:ext uri="{FF2B5EF4-FFF2-40B4-BE49-F238E27FC236}">
                <a16:creationId xmlns:a16="http://schemas.microsoft.com/office/drawing/2014/main" id="{9B7ED2C8-6A0B-49A2-B0F0-19329CF779A1}"/>
              </a:ext>
            </a:extLst>
          </p:cNvPr>
          <p:cNvGraphicFramePr>
            <a:graphicFrameLocks noGrp="1"/>
          </p:cNvGraphicFramePr>
          <p:nvPr>
            <p:extLst>
              <p:ext uri="{D42A27DB-BD31-4B8C-83A1-F6EECF244321}">
                <p14:modId xmlns:p14="http://schemas.microsoft.com/office/powerpoint/2010/main" val="2627793305"/>
              </p:ext>
            </p:extLst>
          </p:nvPr>
        </p:nvGraphicFramePr>
        <p:xfrm>
          <a:off x="162962" y="1919859"/>
          <a:ext cx="11568480" cy="2193706"/>
        </p:xfrm>
        <a:graphic>
          <a:graphicData uri="http://schemas.openxmlformats.org/drawingml/2006/table">
            <a:tbl>
              <a:tblPr/>
              <a:tblGrid>
                <a:gridCol w="668839">
                  <a:extLst>
                    <a:ext uri="{9D8B030D-6E8A-4147-A177-3AD203B41FA5}">
                      <a16:colId xmlns:a16="http://schemas.microsoft.com/office/drawing/2014/main" val="1851291531"/>
                    </a:ext>
                  </a:extLst>
                </a:gridCol>
                <a:gridCol w="1449672">
                  <a:extLst>
                    <a:ext uri="{9D8B030D-6E8A-4147-A177-3AD203B41FA5}">
                      <a16:colId xmlns:a16="http://schemas.microsoft.com/office/drawing/2014/main" val="597975005"/>
                    </a:ext>
                  </a:extLst>
                </a:gridCol>
                <a:gridCol w="1050202">
                  <a:extLst>
                    <a:ext uri="{9D8B030D-6E8A-4147-A177-3AD203B41FA5}">
                      <a16:colId xmlns:a16="http://schemas.microsoft.com/office/drawing/2014/main" val="1182110029"/>
                    </a:ext>
                  </a:extLst>
                </a:gridCol>
                <a:gridCol w="818614">
                  <a:extLst>
                    <a:ext uri="{9D8B030D-6E8A-4147-A177-3AD203B41FA5}">
                      <a16:colId xmlns:a16="http://schemas.microsoft.com/office/drawing/2014/main" val="2564658894"/>
                    </a:ext>
                  </a:extLst>
                </a:gridCol>
                <a:gridCol w="861413">
                  <a:extLst>
                    <a:ext uri="{9D8B030D-6E8A-4147-A177-3AD203B41FA5}">
                      <a16:colId xmlns:a16="http://schemas.microsoft.com/office/drawing/2014/main" val="3915769460"/>
                    </a:ext>
                  </a:extLst>
                </a:gridCol>
                <a:gridCol w="1036013">
                  <a:extLst>
                    <a:ext uri="{9D8B030D-6E8A-4147-A177-3AD203B41FA5}">
                      <a16:colId xmlns:a16="http://schemas.microsoft.com/office/drawing/2014/main" val="2466645791"/>
                    </a:ext>
                  </a:extLst>
                </a:gridCol>
                <a:gridCol w="72428">
                  <a:extLst>
                    <a:ext uri="{9D8B030D-6E8A-4147-A177-3AD203B41FA5}">
                      <a16:colId xmlns:a16="http://schemas.microsoft.com/office/drawing/2014/main" val="2483541463"/>
                    </a:ext>
                  </a:extLst>
                </a:gridCol>
                <a:gridCol w="1330859">
                  <a:extLst>
                    <a:ext uri="{9D8B030D-6E8A-4147-A177-3AD203B41FA5}">
                      <a16:colId xmlns:a16="http://schemas.microsoft.com/office/drawing/2014/main" val="2145485330"/>
                    </a:ext>
                  </a:extLst>
                </a:gridCol>
                <a:gridCol w="1511929">
                  <a:extLst>
                    <a:ext uri="{9D8B030D-6E8A-4147-A177-3AD203B41FA5}">
                      <a16:colId xmlns:a16="http://schemas.microsoft.com/office/drawing/2014/main" val="2875980439"/>
                    </a:ext>
                  </a:extLst>
                </a:gridCol>
                <a:gridCol w="866501">
                  <a:extLst>
                    <a:ext uri="{9D8B030D-6E8A-4147-A177-3AD203B41FA5}">
                      <a16:colId xmlns:a16="http://schemas.microsoft.com/office/drawing/2014/main" val="997332371"/>
                    </a:ext>
                  </a:extLst>
                </a:gridCol>
                <a:gridCol w="919653">
                  <a:extLst>
                    <a:ext uri="{9D8B030D-6E8A-4147-A177-3AD203B41FA5}">
                      <a16:colId xmlns:a16="http://schemas.microsoft.com/office/drawing/2014/main" val="127683756"/>
                    </a:ext>
                  </a:extLst>
                </a:gridCol>
                <a:gridCol w="982357">
                  <a:extLst>
                    <a:ext uri="{9D8B030D-6E8A-4147-A177-3AD203B41FA5}">
                      <a16:colId xmlns:a16="http://schemas.microsoft.com/office/drawing/2014/main" val="3591645337"/>
                    </a:ext>
                  </a:extLst>
                </a:gridCol>
              </a:tblGrid>
              <a:tr h="449798">
                <a:tc gridSpan="6">
                  <a:txBody>
                    <a:bodyPr/>
                    <a:lstStyle/>
                    <a:p>
                      <a:pPr algn="ctr" fontAlgn="b"/>
                      <a:r>
                        <a:rPr lang="en-US" sz="1800" b="1" i="0" u="none" strike="noStrike" dirty="0">
                          <a:solidFill>
                            <a:schemeClr val="tx1"/>
                          </a:solidFill>
                          <a:effectLst/>
                          <a:latin typeface="Times New Roman" panose="02020603050405020304" pitchFamily="18" charset="0"/>
                          <a:cs typeface="Times New Roman" panose="02020603050405020304" pitchFamily="18" charset="0"/>
                        </a:rPr>
                        <a:t>Current Product</a:t>
                      </a:r>
                    </a:p>
                  </a:txBody>
                  <a:tcPr marL="9257" marR="9257" marT="9257"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800" b="1" i="0" u="none" strike="noStrike" dirty="0">
                          <a:solidFill>
                            <a:schemeClr val="tx1"/>
                          </a:solidFill>
                          <a:effectLst/>
                          <a:latin typeface="Times New Roman" panose="02020603050405020304" pitchFamily="18" charset="0"/>
                          <a:cs typeface="Times New Roman" panose="02020603050405020304" pitchFamily="18" charset="0"/>
                        </a:rPr>
                        <a:t>Proposed Product</a:t>
                      </a:r>
                    </a:p>
                  </a:txBody>
                  <a:tcPr marL="9257" marR="9257" marT="9257"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1098214"/>
                  </a:ext>
                </a:extLst>
              </a:tr>
              <a:tr h="185134">
                <a:tc>
                  <a:txBody>
                    <a:bodyPr/>
                    <a:lstStyle/>
                    <a:p>
                      <a:pPr algn="ctr"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Item</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Description</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MFG#</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Price/ea</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1 yr Usage</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Total Spend</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Description</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MFG#</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Price/ea</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Total Spend</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Savings</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086447567"/>
                  </a:ext>
                </a:extLst>
              </a:tr>
              <a:tr h="185134">
                <a:tc>
                  <a:txBody>
                    <a:bodyPr/>
                    <a:lstStyle/>
                    <a:p>
                      <a:pPr algn="ctr"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12300</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TUBE,FEEDING,SILK,8F,43"</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8884720858</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    10.71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0</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                 -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8fr </a:t>
                      </a:r>
                      <a:r>
                        <a:rPr lang="en-US" sz="1400" b="1"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cortrak</a:t>
                      </a:r>
                      <a:r>
                        <a:rPr lang="en-US"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feeding tube</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20-9438TRAK2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 $    75.46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                   -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 $                     -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69561525"/>
                  </a:ext>
                </a:extLst>
              </a:tr>
              <a:tr h="335092">
                <a:tc>
                  <a:txBody>
                    <a:bodyPr/>
                    <a:lstStyle/>
                    <a:p>
                      <a:pPr algn="ctr" fontAlgn="b"/>
                      <a:r>
                        <a:rPr lang="en-US" sz="1400" b="1" i="0" u="none" strike="noStrike">
                          <a:solidFill>
                            <a:schemeClr val="tx1"/>
                          </a:solidFill>
                          <a:effectLst/>
                          <a:latin typeface="Times New Roman" panose="02020603050405020304" pitchFamily="18" charset="0"/>
                          <a:cs typeface="Times New Roman" panose="02020603050405020304" pitchFamily="18" charset="0"/>
                        </a:rPr>
                        <a:t>28430</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TUBE,FEEDING,ENTRIFLEX,12F,43"</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8884721252</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 $    10.71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164</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    1,756.44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8fr </a:t>
                      </a:r>
                      <a:r>
                        <a:rPr lang="en-US" sz="1400" b="1" i="0" u="none" strike="noStrike" dirty="0" err="1">
                          <a:solidFill>
                            <a:schemeClr val="tx1"/>
                          </a:solidFill>
                          <a:effectLst/>
                          <a:latin typeface="Times New Roman" panose="02020603050405020304" pitchFamily="18" charset="0"/>
                          <a:cs typeface="Times New Roman" panose="02020603050405020304" pitchFamily="18" charset="0"/>
                        </a:rPr>
                        <a:t>cortrak</a:t>
                      </a:r>
                      <a:r>
                        <a:rPr lang="en-US" sz="1400" b="1" i="0" u="none" strike="noStrike" dirty="0">
                          <a:solidFill>
                            <a:schemeClr val="tx1"/>
                          </a:solidFill>
                          <a:effectLst/>
                          <a:latin typeface="Times New Roman" panose="02020603050405020304" pitchFamily="18" charset="0"/>
                          <a:cs typeface="Times New Roman" panose="02020603050405020304" pitchFamily="18" charset="0"/>
                        </a:rPr>
                        <a:t> feeding tube</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20-9432TRAK2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    75.46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    12,375.44 </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    (10,619.00)</a:t>
                      </a:r>
                    </a:p>
                  </a:txBody>
                  <a:tcPr marL="9257" marR="9257" marT="9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71988344"/>
                  </a:ext>
                </a:extLst>
              </a:tr>
              <a:tr h="185134">
                <a:tc>
                  <a:txBody>
                    <a:bodyPr/>
                    <a:lstStyle/>
                    <a:p>
                      <a:pPr algn="ctr"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r>
                        <a:rPr lang="en-US" sz="1400" b="1" i="0" u="none" strike="noStrike">
                          <a:solidFill>
                            <a:schemeClr val="tx1"/>
                          </a:solidFill>
                          <a:effectLst/>
                          <a:latin typeface="Times New Roman" panose="02020603050405020304" pitchFamily="18" charset="0"/>
                          <a:cs typeface="Times New Roman" panose="02020603050405020304" pitchFamily="18" charset="0"/>
                        </a:rPr>
                        <a:t> </a:t>
                      </a:r>
                    </a:p>
                  </a:txBody>
                  <a:tcPr marL="9257" marR="9257" marT="9257"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b"/>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257" marR="9257" marT="9257"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extLst>
                  <a:ext uri="{0D108BD9-81ED-4DB2-BD59-A6C34878D82A}">
                    <a16:rowId xmlns:a16="http://schemas.microsoft.com/office/drawing/2014/main" val="4086147569"/>
                  </a:ext>
                </a:extLst>
              </a:tr>
            </a:tbl>
          </a:graphicData>
        </a:graphic>
      </p:graphicFrame>
      <p:sp>
        <p:nvSpPr>
          <p:cNvPr id="11" name="TextBox 10">
            <a:extLst>
              <a:ext uri="{FF2B5EF4-FFF2-40B4-BE49-F238E27FC236}">
                <a16:creationId xmlns:a16="http://schemas.microsoft.com/office/drawing/2014/main" id="{59C515A4-C4E8-4730-AD0B-8C382A99BFC5}"/>
              </a:ext>
            </a:extLst>
          </p:cNvPr>
          <p:cNvSpPr txBox="1"/>
          <p:nvPr/>
        </p:nvSpPr>
        <p:spPr>
          <a:xfrm>
            <a:off x="805758" y="5326149"/>
            <a:ext cx="4155541" cy="646331"/>
          </a:xfrm>
          <a:prstGeom prst="rect">
            <a:avLst/>
          </a:prstGeom>
          <a:solidFill>
            <a:schemeClr val="accent4">
              <a:lumMod val="60000"/>
              <a:lumOff val="40000"/>
            </a:schemeClr>
          </a:solidFill>
        </p:spPr>
        <p:txBody>
          <a:bodyPr wrap="square" rtlCol="0">
            <a:spAutoFit/>
          </a:bodyPr>
          <a:lstStyle/>
          <a:p>
            <a:r>
              <a:rPr lang="en-US" dirty="0" err="1">
                <a:latin typeface="Times New Roman" panose="02020603050405020304" pitchFamily="18" charset="0"/>
                <a:cs typeface="Times New Roman" panose="02020603050405020304" pitchFamily="18" charset="0"/>
              </a:rPr>
              <a:t>Cortrak</a:t>
            </a:r>
            <a:r>
              <a:rPr lang="en-US" dirty="0">
                <a:latin typeface="Times New Roman" panose="02020603050405020304" pitchFamily="18" charset="0"/>
                <a:cs typeface="Times New Roman" panose="02020603050405020304" pitchFamily="18" charset="0"/>
              </a:rPr>
              <a:t> Access System</a:t>
            </a:r>
          </a:p>
          <a:p>
            <a:r>
              <a:rPr lang="en-US" dirty="0">
                <a:latin typeface="Times New Roman" panose="02020603050405020304" pitchFamily="18" charset="0"/>
                <a:cs typeface="Times New Roman" panose="02020603050405020304" pitchFamily="18" charset="0"/>
              </a:rPr>
              <a:t>Capital acquisition for the $24,000</a:t>
            </a:r>
          </a:p>
        </p:txBody>
      </p:sp>
      <p:pic>
        <p:nvPicPr>
          <p:cNvPr id="13" name="Picture 12">
            <a:extLst>
              <a:ext uri="{FF2B5EF4-FFF2-40B4-BE49-F238E27FC236}">
                <a16:creationId xmlns:a16="http://schemas.microsoft.com/office/drawing/2014/main" id="{B1B1148A-12CE-47D4-B7F3-452F1114F85A}"/>
              </a:ext>
            </a:extLst>
          </p:cNvPr>
          <p:cNvPicPr>
            <a:picLocks noChangeAspect="1"/>
          </p:cNvPicPr>
          <p:nvPr/>
        </p:nvPicPr>
        <p:blipFill>
          <a:blip r:embed="rId6"/>
          <a:stretch>
            <a:fillRect/>
          </a:stretch>
        </p:blipFill>
        <p:spPr>
          <a:xfrm>
            <a:off x="4961299" y="4644428"/>
            <a:ext cx="2276475" cy="2009775"/>
          </a:xfrm>
          <a:prstGeom prst="rect">
            <a:avLst/>
          </a:prstGeom>
        </p:spPr>
      </p:pic>
    </p:spTree>
    <p:extLst>
      <p:ext uri="{BB962C8B-B14F-4D97-AF65-F5344CB8AC3E}">
        <p14:creationId xmlns:p14="http://schemas.microsoft.com/office/powerpoint/2010/main" val="94030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2"/>
            <a:ext cx="4076120" cy="958247"/>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469257" y="720560"/>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9" name="Picture 8">
            <a:extLst>
              <a:ext uri="{FF2B5EF4-FFF2-40B4-BE49-F238E27FC236}">
                <a16:creationId xmlns:a16="http://schemas.microsoft.com/office/drawing/2014/main" id="{F048C389-DD5E-40CB-B33E-F3F313EC034D}"/>
              </a:ext>
            </a:extLst>
          </p:cNvPr>
          <p:cNvPicPr>
            <a:picLocks noChangeAspect="1"/>
          </p:cNvPicPr>
          <p:nvPr/>
        </p:nvPicPr>
        <p:blipFill>
          <a:blip r:embed="rId5"/>
          <a:stretch>
            <a:fillRect/>
          </a:stretch>
        </p:blipFill>
        <p:spPr>
          <a:xfrm>
            <a:off x="713162" y="1006249"/>
            <a:ext cx="11373214" cy="5799359"/>
          </a:xfrm>
          <a:prstGeom prst="rect">
            <a:avLst/>
          </a:prstGeom>
        </p:spPr>
      </p:pic>
    </p:spTree>
    <p:extLst>
      <p:ext uri="{BB962C8B-B14F-4D97-AF65-F5344CB8AC3E}">
        <p14:creationId xmlns:p14="http://schemas.microsoft.com/office/powerpoint/2010/main" val="286972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105624" y="25631"/>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54421"/>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sp>
        <p:nvSpPr>
          <p:cNvPr id="2" name="TextBox 1">
            <a:extLst>
              <a:ext uri="{FF2B5EF4-FFF2-40B4-BE49-F238E27FC236}">
                <a16:creationId xmlns:a16="http://schemas.microsoft.com/office/drawing/2014/main" id="{D34750F2-2D50-45C3-8C9C-27AAF5E26374}"/>
              </a:ext>
            </a:extLst>
          </p:cNvPr>
          <p:cNvSpPr txBox="1"/>
          <p:nvPr/>
        </p:nvSpPr>
        <p:spPr>
          <a:xfrm>
            <a:off x="1421394" y="1810693"/>
            <a:ext cx="4146487" cy="923330"/>
          </a:xfrm>
          <a:prstGeom prst="rect">
            <a:avLst/>
          </a:prstGeom>
          <a:solidFill>
            <a:schemeClr val="accent4">
              <a:lumMod val="60000"/>
              <a:lumOff val="40000"/>
            </a:schemeClr>
          </a:solidFill>
        </p:spPr>
        <p:txBody>
          <a:bodyPr wrap="square" rtlCol="0">
            <a:spAutoFit/>
          </a:bodyPr>
          <a:lstStyle/>
          <a:p>
            <a:r>
              <a:rPr lang="en-US" dirty="0"/>
              <a:t>$2,395.00 </a:t>
            </a:r>
            <a:r>
              <a:rPr lang="en-US" dirty="0" err="1"/>
              <a:t>Zilver</a:t>
            </a:r>
            <a:endParaRPr lang="en-US" dirty="0"/>
          </a:p>
          <a:p>
            <a:r>
              <a:rPr lang="en-US" dirty="0"/>
              <a:t>$3,000.00 Eluvia</a:t>
            </a:r>
          </a:p>
          <a:p>
            <a:r>
              <a:rPr lang="en-US" dirty="0"/>
              <a:t>Incremental increase $605</a:t>
            </a:r>
          </a:p>
        </p:txBody>
      </p:sp>
    </p:spTree>
    <p:extLst>
      <p:ext uri="{BB962C8B-B14F-4D97-AF65-F5344CB8AC3E}">
        <p14:creationId xmlns:p14="http://schemas.microsoft.com/office/powerpoint/2010/main" val="2929906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2563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54421"/>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3" name="Picture 2">
            <a:extLst>
              <a:ext uri="{FF2B5EF4-FFF2-40B4-BE49-F238E27FC236}">
                <a16:creationId xmlns:a16="http://schemas.microsoft.com/office/drawing/2014/main" id="{57808C73-27D1-40FD-B42B-34993D58A00B}"/>
              </a:ext>
            </a:extLst>
          </p:cNvPr>
          <p:cNvPicPr>
            <a:picLocks noChangeAspect="1"/>
          </p:cNvPicPr>
          <p:nvPr/>
        </p:nvPicPr>
        <p:blipFill>
          <a:blip r:embed="rId5"/>
          <a:stretch>
            <a:fillRect/>
          </a:stretch>
        </p:blipFill>
        <p:spPr>
          <a:xfrm>
            <a:off x="713162" y="1241107"/>
            <a:ext cx="11373214" cy="5473761"/>
          </a:xfrm>
          <a:prstGeom prst="rect">
            <a:avLst/>
          </a:prstGeom>
        </p:spPr>
      </p:pic>
    </p:spTree>
    <p:extLst>
      <p:ext uri="{BB962C8B-B14F-4D97-AF65-F5344CB8AC3E}">
        <p14:creationId xmlns:p14="http://schemas.microsoft.com/office/powerpoint/2010/main" val="3939384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graphicFrame>
        <p:nvGraphicFramePr>
          <p:cNvPr id="11" name="Table 10">
            <a:extLst>
              <a:ext uri="{FF2B5EF4-FFF2-40B4-BE49-F238E27FC236}">
                <a16:creationId xmlns:a16="http://schemas.microsoft.com/office/drawing/2014/main" id="{3CF1E6FE-325F-434D-8621-529B64F27EE9}"/>
              </a:ext>
            </a:extLst>
          </p:cNvPr>
          <p:cNvGraphicFramePr>
            <a:graphicFrameLocks noGrp="1"/>
          </p:cNvGraphicFramePr>
          <p:nvPr/>
        </p:nvGraphicFramePr>
        <p:xfrm>
          <a:off x="713163" y="1551963"/>
          <a:ext cx="8542277" cy="3401830"/>
        </p:xfrm>
        <a:graphic>
          <a:graphicData uri="http://schemas.openxmlformats.org/drawingml/2006/table">
            <a:tbl>
              <a:tblPr firstRow="1" firstCol="1" bandRow="1"/>
              <a:tblGrid>
                <a:gridCol w="2091145">
                  <a:extLst>
                    <a:ext uri="{9D8B030D-6E8A-4147-A177-3AD203B41FA5}">
                      <a16:colId xmlns:a16="http://schemas.microsoft.com/office/drawing/2014/main" val="2202966297"/>
                    </a:ext>
                  </a:extLst>
                </a:gridCol>
                <a:gridCol w="777741">
                  <a:extLst>
                    <a:ext uri="{9D8B030D-6E8A-4147-A177-3AD203B41FA5}">
                      <a16:colId xmlns:a16="http://schemas.microsoft.com/office/drawing/2014/main" val="3454963215"/>
                    </a:ext>
                  </a:extLst>
                </a:gridCol>
                <a:gridCol w="1408690">
                  <a:extLst>
                    <a:ext uri="{9D8B030D-6E8A-4147-A177-3AD203B41FA5}">
                      <a16:colId xmlns:a16="http://schemas.microsoft.com/office/drawing/2014/main" val="2964394072"/>
                    </a:ext>
                  </a:extLst>
                </a:gridCol>
                <a:gridCol w="1421567">
                  <a:extLst>
                    <a:ext uri="{9D8B030D-6E8A-4147-A177-3AD203B41FA5}">
                      <a16:colId xmlns:a16="http://schemas.microsoft.com/office/drawing/2014/main" val="481647233"/>
                    </a:ext>
                  </a:extLst>
                </a:gridCol>
                <a:gridCol w="1395814">
                  <a:extLst>
                    <a:ext uri="{9D8B030D-6E8A-4147-A177-3AD203B41FA5}">
                      <a16:colId xmlns:a16="http://schemas.microsoft.com/office/drawing/2014/main" val="381198998"/>
                    </a:ext>
                  </a:extLst>
                </a:gridCol>
                <a:gridCol w="1447320">
                  <a:extLst>
                    <a:ext uri="{9D8B030D-6E8A-4147-A177-3AD203B41FA5}">
                      <a16:colId xmlns:a16="http://schemas.microsoft.com/office/drawing/2014/main" val="2417071941"/>
                    </a:ext>
                  </a:extLst>
                </a:gridCol>
              </a:tblGrid>
              <a:tr h="340183">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in/out/payer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charges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net rev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direct cost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cont margin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28707549"/>
                  </a:ext>
                </a:extLst>
              </a:tr>
              <a:tr h="340183">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Inpatient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252,364.21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64,019.40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39,621.18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     24,398.22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942671190"/>
                  </a:ext>
                </a:extLst>
              </a:tr>
              <a:tr h="340183">
                <a:tc>
                  <a:txBody>
                    <a:bodyPr/>
                    <a:lstStyle/>
                    <a:p>
                      <a:pPr marL="0" marR="0" indent="13970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Aetna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46,434.96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16,251.80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7,290.29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8,961.51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3254924"/>
                  </a:ext>
                </a:extLst>
              </a:tr>
              <a:tr h="340183">
                <a:tc>
                  <a:txBody>
                    <a:bodyPr/>
                    <a:lstStyle/>
                    <a:p>
                      <a:pPr marL="0" marR="0" indent="13970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MMO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163,546.70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47,428.54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25,676.83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21,751.71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712148384"/>
                  </a:ext>
                </a:extLst>
              </a:tr>
              <a:tr h="340183">
                <a:tc>
                  <a:txBody>
                    <a:bodyPr/>
                    <a:lstStyle/>
                    <a:p>
                      <a:pPr marL="0" marR="0" indent="13970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Self Pay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42,382.55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339.06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6,654.06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(6,315.00)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77380886"/>
                  </a:ext>
                </a:extLst>
              </a:tr>
              <a:tr h="340183">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Outpatient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285,692.84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    44,018.89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    44,853.78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(834.89)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13063126"/>
                  </a:ext>
                </a:extLst>
              </a:tr>
              <a:tr h="340183">
                <a:tc>
                  <a:txBody>
                    <a:bodyPr/>
                    <a:lstStyle/>
                    <a:p>
                      <a:pPr marL="0" marR="0" indent="13970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Medicaid Mngd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68,559.67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4,706.02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10,763.87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(6,057.85)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009239007"/>
                  </a:ext>
                </a:extLst>
              </a:tr>
              <a:tr h="340183">
                <a:tc>
                  <a:txBody>
                    <a:bodyPr/>
                    <a:lstStyle/>
                    <a:p>
                      <a:pPr marL="0" marR="0" indent="13970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Medicare Mngd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151,712.82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21,649.38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23,818.91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(2,169.53)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96309617"/>
                  </a:ext>
                </a:extLst>
              </a:tr>
              <a:tr h="340183">
                <a:tc>
                  <a:txBody>
                    <a:bodyPr/>
                    <a:lstStyle/>
                    <a:p>
                      <a:pPr marL="0" marR="0" indent="13970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MMO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65,420.35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17,663.49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    10,270.99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7,392.50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15282303"/>
                  </a:ext>
                </a:extLst>
              </a:tr>
              <a:tr h="340183">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Grand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538,057.05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  108,038.29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    84,474.96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23,563.33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01204851"/>
                  </a:ext>
                </a:extLst>
              </a:tr>
            </a:tbl>
          </a:graphicData>
        </a:graphic>
      </p:graphicFrame>
    </p:spTree>
    <p:extLst>
      <p:ext uri="{BB962C8B-B14F-4D97-AF65-F5344CB8AC3E}">
        <p14:creationId xmlns:p14="http://schemas.microsoft.com/office/powerpoint/2010/main" val="96586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12" name="Picture 11">
            <a:extLst>
              <a:ext uri="{FF2B5EF4-FFF2-40B4-BE49-F238E27FC236}">
                <a16:creationId xmlns:a16="http://schemas.microsoft.com/office/drawing/2014/main" id="{1C74A205-E92B-42CB-B369-83B128E2DDEC}"/>
              </a:ext>
            </a:extLst>
          </p:cNvPr>
          <p:cNvPicPr>
            <a:picLocks noChangeAspect="1"/>
          </p:cNvPicPr>
          <p:nvPr/>
        </p:nvPicPr>
        <p:blipFill>
          <a:blip r:embed="rId5"/>
          <a:stretch>
            <a:fillRect/>
          </a:stretch>
        </p:blipFill>
        <p:spPr>
          <a:xfrm>
            <a:off x="713162" y="1237497"/>
            <a:ext cx="11373213" cy="5448524"/>
          </a:xfrm>
          <a:prstGeom prst="rect">
            <a:avLst/>
          </a:prstGeom>
        </p:spPr>
      </p:pic>
    </p:spTree>
    <p:extLst>
      <p:ext uri="{BB962C8B-B14F-4D97-AF65-F5344CB8AC3E}">
        <p14:creationId xmlns:p14="http://schemas.microsoft.com/office/powerpoint/2010/main" val="2739589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2" name="Picture 1">
            <a:extLst>
              <a:ext uri="{FF2B5EF4-FFF2-40B4-BE49-F238E27FC236}">
                <a16:creationId xmlns:a16="http://schemas.microsoft.com/office/drawing/2014/main" id="{20D2B2BE-4356-494D-AA9F-FBAE9B63B38C}"/>
              </a:ext>
            </a:extLst>
          </p:cNvPr>
          <p:cNvPicPr>
            <a:picLocks noChangeAspect="1"/>
          </p:cNvPicPr>
          <p:nvPr/>
        </p:nvPicPr>
        <p:blipFill>
          <a:blip r:embed="rId5"/>
          <a:stretch>
            <a:fillRect/>
          </a:stretch>
        </p:blipFill>
        <p:spPr>
          <a:xfrm>
            <a:off x="713162" y="1289110"/>
            <a:ext cx="11373213" cy="5485862"/>
          </a:xfrm>
          <a:prstGeom prst="rect">
            <a:avLst/>
          </a:prstGeom>
        </p:spPr>
      </p:pic>
    </p:spTree>
    <p:extLst>
      <p:ext uri="{BB962C8B-B14F-4D97-AF65-F5344CB8AC3E}">
        <p14:creationId xmlns:p14="http://schemas.microsoft.com/office/powerpoint/2010/main" val="287544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2" name="TextBox 1">
            <a:extLst>
              <a:ext uri="{FF2B5EF4-FFF2-40B4-BE49-F238E27FC236}">
                <a16:creationId xmlns:a16="http://schemas.microsoft.com/office/drawing/2014/main" id="{1D222236-49DC-437A-BB04-87445B81C802}"/>
              </a:ext>
            </a:extLst>
          </p:cNvPr>
          <p:cNvSpPr txBox="1"/>
          <p:nvPr/>
        </p:nvSpPr>
        <p:spPr>
          <a:xfrm>
            <a:off x="867747" y="1959429"/>
            <a:ext cx="546773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Financials:</a:t>
            </a:r>
          </a:p>
        </p:txBody>
      </p:sp>
      <p:sp>
        <p:nvSpPr>
          <p:cNvPr id="3" name="Rectangle 2">
            <a:extLst>
              <a:ext uri="{FF2B5EF4-FFF2-40B4-BE49-F238E27FC236}">
                <a16:creationId xmlns:a16="http://schemas.microsoft.com/office/drawing/2014/main" id="{D9AB5F2A-DC87-4048-818D-0CCE425E5763}"/>
              </a:ext>
            </a:extLst>
          </p:cNvPr>
          <p:cNvSpPr/>
          <p:nvPr/>
        </p:nvSpPr>
        <p:spPr>
          <a:xfrm>
            <a:off x="799322" y="2508041"/>
            <a:ext cx="2904931" cy="1754326"/>
          </a:xfrm>
          <a:prstGeom prst="rect">
            <a:avLst/>
          </a:prstGeom>
        </p:spPr>
        <p:txBody>
          <a:bodyPr wrap="square">
            <a:spAutoFit/>
          </a:bodyPr>
          <a:lstStyle/>
          <a:p>
            <a:r>
              <a:rPr lang="en-US" dirty="0"/>
              <a:t>Crossroads: Construct Price &amp; Break down</a:t>
            </a:r>
          </a:p>
          <a:p>
            <a:r>
              <a:rPr lang="en-US" dirty="0"/>
              <a:t>$3,608</a:t>
            </a:r>
          </a:p>
          <a:p>
            <a:r>
              <a:rPr lang="en-US" dirty="0"/>
              <a:t>MTP</a:t>
            </a:r>
          </a:p>
          <a:p>
            <a:r>
              <a:rPr lang="en-US" dirty="0"/>
              <a:t>$3,463</a:t>
            </a:r>
          </a:p>
          <a:p>
            <a:r>
              <a:rPr lang="en-US" dirty="0"/>
              <a:t>Lapidus</a:t>
            </a:r>
          </a:p>
        </p:txBody>
      </p:sp>
      <p:pic>
        <p:nvPicPr>
          <p:cNvPr id="9" name="Picture 8">
            <a:extLst>
              <a:ext uri="{FF2B5EF4-FFF2-40B4-BE49-F238E27FC236}">
                <a16:creationId xmlns:a16="http://schemas.microsoft.com/office/drawing/2014/main" id="{AEEA68FA-4F64-4253-ABFA-420BB9BF5753}"/>
              </a:ext>
            </a:extLst>
          </p:cNvPr>
          <p:cNvPicPr>
            <a:picLocks noChangeAspect="1"/>
          </p:cNvPicPr>
          <p:nvPr/>
        </p:nvPicPr>
        <p:blipFill>
          <a:blip r:embed="rId5"/>
          <a:stretch>
            <a:fillRect/>
          </a:stretch>
        </p:blipFill>
        <p:spPr>
          <a:xfrm>
            <a:off x="8730867" y="1209813"/>
            <a:ext cx="2305050" cy="1990725"/>
          </a:xfrm>
          <a:prstGeom prst="rect">
            <a:avLst/>
          </a:prstGeom>
        </p:spPr>
      </p:pic>
      <p:sp>
        <p:nvSpPr>
          <p:cNvPr id="10" name="TextBox 9">
            <a:extLst>
              <a:ext uri="{FF2B5EF4-FFF2-40B4-BE49-F238E27FC236}">
                <a16:creationId xmlns:a16="http://schemas.microsoft.com/office/drawing/2014/main" id="{E641135F-B77C-4C6B-8060-9084F368B393}"/>
              </a:ext>
            </a:extLst>
          </p:cNvPr>
          <p:cNvSpPr txBox="1"/>
          <p:nvPr/>
        </p:nvSpPr>
        <p:spPr>
          <a:xfrm>
            <a:off x="8730867" y="584604"/>
            <a:ext cx="2676956" cy="369332"/>
          </a:xfrm>
          <a:prstGeom prst="rect">
            <a:avLst/>
          </a:prstGeom>
          <a:noFill/>
        </p:spPr>
        <p:txBody>
          <a:bodyPr wrap="square" rtlCol="0">
            <a:spAutoFit/>
          </a:bodyPr>
          <a:lstStyle/>
          <a:p>
            <a:r>
              <a:rPr lang="en-US" dirty="0"/>
              <a:t>Stryker $1,023-$1,723</a:t>
            </a:r>
          </a:p>
        </p:txBody>
      </p:sp>
      <p:pic>
        <p:nvPicPr>
          <p:cNvPr id="11" name="Picture 10">
            <a:extLst>
              <a:ext uri="{FF2B5EF4-FFF2-40B4-BE49-F238E27FC236}">
                <a16:creationId xmlns:a16="http://schemas.microsoft.com/office/drawing/2014/main" id="{AA69AC6E-BCF4-4419-BA1F-52CA69E897F3}"/>
              </a:ext>
            </a:extLst>
          </p:cNvPr>
          <p:cNvPicPr>
            <a:picLocks noChangeAspect="1"/>
          </p:cNvPicPr>
          <p:nvPr/>
        </p:nvPicPr>
        <p:blipFill>
          <a:blip r:embed="rId6"/>
          <a:stretch>
            <a:fillRect/>
          </a:stretch>
        </p:blipFill>
        <p:spPr>
          <a:xfrm>
            <a:off x="3882427" y="2666593"/>
            <a:ext cx="2145978" cy="2145978"/>
          </a:xfrm>
          <a:prstGeom prst="rect">
            <a:avLst/>
          </a:prstGeom>
        </p:spPr>
      </p:pic>
      <p:sp>
        <p:nvSpPr>
          <p:cNvPr id="12" name="TextBox 11">
            <a:extLst>
              <a:ext uri="{FF2B5EF4-FFF2-40B4-BE49-F238E27FC236}">
                <a16:creationId xmlns:a16="http://schemas.microsoft.com/office/drawing/2014/main" id="{9E7780A6-66B8-481A-A9B2-D7D5B37AA904}"/>
              </a:ext>
            </a:extLst>
          </p:cNvPr>
          <p:cNvSpPr txBox="1"/>
          <p:nvPr/>
        </p:nvSpPr>
        <p:spPr>
          <a:xfrm>
            <a:off x="3601616" y="2126013"/>
            <a:ext cx="2707601" cy="369332"/>
          </a:xfrm>
          <a:prstGeom prst="rect">
            <a:avLst/>
          </a:prstGeom>
          <a:noFill/>
        </p:spPr>
        <p:txBody>
          <a:bodyPr wrap="square" rtlCol="0">
            <a:spAutoFit/>
          </a:bodyPr>
          <a:lstStyle/>
          <a:p>
            <a:r>
              <a:rPr lang="en-US" dirty="0"/>
              <a:t>Crossroads $1,235-$1,464 </a:t>
            </a:r>
          </a:p>
        </p:txBody>
      </p:sp>
      <p:sp>
        <p:nvSpPr>
          <p:cNvPr id="13" name="Rectangle 12">
            <a:extLst>
              <a:ext uri="{FF2B5EF4-FFF2-40B4-BE49-F238E27FC236}">
                <a16:creationId xmlns:a16="http://schemas.microsoft.com/office/drawing/2014/main" id="{32C1CAE4-4F65-4123-B7BC-0604422FC04E}"/>
              </a:ext>
            </a:extLst>
          </p:cNvPr>
          <p:cNvSpPr/>
          <p:nvPr/>
        </p:nvSpPr>
        <p:spPr>
          <a:xfrm>
            <a:off x="8374106" y="3438117"/>
            <a:ext cx="3018572" cy="1477328"/>
          </a:xfrm>
          <a:prstGeom prst="rect">
            <a:avLst/>
          </a:prstGeom>
        </p:spPr>
        <p:txBody>
          <a:bodyPr wrap="square">
            <a:spAutoFit/>
          </a:bodyPr>
          <a:lstStyle/>
          <a:p>
            <a:r>
              <a:rPr lang="en-US" dirty="0"/>
              <a:t>Stryker: Construct Price</a:t>
            </a:r>
          </a:p>
          <a:p>
            <a:r>
              <a:rPr lang="en-US" dirty="0"/>
              <a:t>$4,223</a:t>
            </a:r>
          </a:p>
          <a:p>
            <a:r>
              <a:rPr lang="en-US" dirty="0"/>
              <a:t>MTP</a:t>
            </a:r>
          </a:p>
          <a:p>
            <a:r>
              <a:rPr lang="en-US" dirty="0"/>
              <a:t>$3,522</a:t>
            </a:r>
          </a:p>
          <a:p>
            <a:r>
              <a:rPr lang="en-US" dirty="0"/>
              <a:t>Lapidus</a:t>
            </a:r>
          </a:p>
        </p:txBody>
      </p:sp>
    </p:spTree>
    <p:extLst>
      <p:ext uri="{BB962C8B-B14F-4D97-AF65-F5344CB8AC3E}">
        <p14:creationId xmlns:p14="http://schemas.microsoft.com/office/powerpoint/2010/main" val="2682488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2" name="Picture 1">
            <a:extLst>
              <a:ext uri="{FF2B5EF4-FFF2-40B4-BE49-F238E27FC236}">
                <a16:creationId xmlns:a16="http://schemas.microsoft.com/office/drawing/2014/main" id="{213E91BD-215C-4854-8D32-F8287AC12C22}"/>
              </a:ext>
            </a:extLst>
          </p:cNvPr>
          <p:cNvPicPr>
            <a:picLocks noChangeAspect="1"/>
          </p:cNvPicPr>
          <p:nvPr/>
        </p:nvPicPr>
        <p:blipFill>
          <a:blip r:embed="rId5"/>
          <a:stretch>
            <a:fillRect/>
          </a:stretch>
        </p:blipFill>
        <p:spPr>
          <a:xfrm>
            <a:off x="8912476" y="369588"/>
            <a:ext cx="2214233" cy="2214233"/>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TextBox 2">
            <a:extLst>
              <a:ext uri="{FF2B5EF4-FFF2-40B4-BE49-F238E27FC236}">
                <a16:creationId xmlns:a16="http://schemas.microsoft.com/office/drawing/2014/main" id="{F8625646-41A4-44B7-9091-2AF2F3E94759}"/>
              </a:ext>
            </a:extLst>
          </p:cNvPr>
          <p:cNvSpPr txBox="1"/>
          <p:nvPr/>
        </p:nvSpPr>
        <p:spPr>
          <a:xfrm>
            <a:off x="713163" y="1327506"/>
            <a:ext cx="7745513" cy="5355312"/>
          </a:xfrm>
          <a:prstGeom prst="rect">
            <a:avLst/>
          </a:prstGeom>
          <a:solidFill>
            <a:schemeClr val="accent4">
              <a:lumMod val="60000"/>
              <a:lumOff val="40000"/>
            </a:schemeClr>
          </a:solidFill>
        </p:spPr>
        <p:txBody>
          <a:bodyPr wrap="square" rtlCol="0">
            <a:spAutoFit/>
          </a:bodyPr>
          <a:lstStyle/>
          <a:p>
            <a:endParaRPr lang="en-US" b="1" dirty="0"/>
          </a:p>
          <a:p>
            <a:endParaRPr lang="en-US" b="1" dirty="0"/>
          </a:p>
          <a:p>
            <a:r>
              <a:rPr lang="en-US" b="1" dirty="0"/>
              <a:t>Product overview </a:t>
            </a:r>
            <a:r>
              <a:rPr lang="en-US" dirty="0"/>
              <a:t>by </a:t>
            </a:r>
            <a:r>
              <a:rPr lang="en-US" dirty="0" err="1"/>
              <a:t>Lumere</a:t>
            </a:r>
            <a:r>
              <a:rPr lang="en-US" dirty="0"/>
              <a:t> Research Team</a:t>
            </a:r>
          </a:p>
          <a:p>
            <a:r>
              <a:rPr lang="en-US" dirty="0"/>
              <a:t>The Proclaim DRG Neurostimulator System is an implantable pulse generator used to emit constant-current electrical signals as a treatment for chronic pain. The system stimulates the dorsal root ganglia (DRG) with up to 16 electrodes. The system allows for wireless software upgrades, stimulation control, and program cycling via </a:t>
            </a:r>
            <a:r>
              <a:rPr lang="en-US" dirty="0" err="1"/>
              <a:t>bluetooth</a:t>
            </a:r>
            <a:r>
              <a:rPr lang="en-US" dirty="0"/>
              <a:t> using an Apple iPad controller.</a:t>
            </a:r>
          </a:p>
          <a:p>
            <a:r>
              <a:rPr lang="en-US" dirty="0"/>
              <a:t>The Proclaim DRG Neurostimulator System is MR conditional in select conditions specified by St. Jude Medical's MRI guidelines. The system is latex-free, and all components are manufactured from titanium, silicone rubber, epoxy resin, polybutylene terephthalate, </a:t>
            </a:r>
            <a:r>
              <a:rPr lang="en-US" dirty="0" err="1"/>
              <a:t>polyetheretherketone</a:t>
            </a:r>
            <a:r>
              <a:rPr lang="en-US" dirty="0"/>
              <a:t>, or a cobalt-nickel-chromium-molybdenum alloy.</a:t>
            </a:r>
          </a:p>
          <a:p>
            <a:r>
              <a:rPr lang="en-US" b="1" dirty="0"/>
              <a:t>Indications</a:t>
            </a:r>
            <a:endParaRPr lang="en-US" dirty="0"/>
          </a:p>
          <a:p>
            <a:r>
              <a:rPr lang="en-US" dirty="0"/>
              <a:t>Spinal column stimulation via epidural and intra-spinal lead access to the dorsal root ganglion as an aid in the management of moderate to severe chronic intractable* pain of the lower limbs in adult patients with Complex Regional Pain Syndrome (CRPS) types I and II.**</a:t>
            </a:r>
          </a:p>
          <a:p>
            <a:endParaRPr lang="en-US" dirty="0"/>
          </a:p>
        </p:txBody>
      </p:sp>
      <p:sp>
        <p:nvSpPr>
          <p:cNvPr id="9" name="TextBox 8">
            <a:extLst>
              <a:ext uri="{FF2B5EF4-FFF2-40B4-BE49-F238E27FC236}">
                <a16:creationId xmlns:a16="http://schemas.microsoft.com/office/drawing/2014/main" id="{7A628B53-94D1-4A6F-8575-CABB56ED7CE4}"/>
              </a:ext>
            </a:extLst>
          </p:cNvPr>
          <p:cNvSpPr txBox="1"/>
          <p:nvPr/>
        </p:nvSpPr>
        <p:spPr>
          <a:xfrm>
            <a:off x="3324045" y="1460363"/>
            <a:ext cx="2523747" cy="369332"/>
          </a:xfrm>
          <a:prstGeom prst="rect">
            <a:avLst/>
          </a:prstGeom>
          <a:solidFill>
            <a:schemeClr val="accent4">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Proclaim DRG Pain Stim</a:t>
            </a:r>
          </a:p>
        </p:txBody>
      </p:sp>
    </p:spTree>
    <p:extLst>
      <p:ext uri="{BB962C8B-B14F-4D97-AF65-F5344CB8AC3E}">
        <p14:creationId xmlns:p14="http://schemas.microsoft.com/office/powerpoint/2010/main" val="1297401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48003"/>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2" name="Picture 1">
            <a:extLst>
              <a:ext uri="{FF2B5EF4-FFF2-40B4-BE49-F238E27FC236}">
                <a16:creationId xmlns:a16="http://schemas.microsoft.com/office/drawing/2014/main" id="{213E91BD-215C-4854-8D32-F8287AC12C22}"/>
              </a:ext>
            </a:extLst>
          </p:cNvPr>
          <p:cNvPicPr>
            <a:picLocks noChangeAspect="1"/>
          </p:cNvPicPr>
          <p:nvPr/>
        </p:nvPicPr>
        <p:blipFill>
          <a:blip r:embed="rId5"/>
          <a:stretch>
            <a:fillRect/>
          </a:stretch>
        </p:blipFill>
        <p:spPr>
          <a:xfrm>
            <a:off x="8912476" y="369588"/>
            <a:ext cx="2214233" cy="2214233"/>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TextBox 2">
            <a:extLst>
              <a:ext uri="{FF2B5EF4-FFF2-40B4-BE49-F238E27FC236}">
                <a16:creationId xmlns:a16="http://schemas.microsoft.com/office/drawing/2014/main" id="{F8625646-41A4-44B7-9091-2AF2F3E94759}"/>
              </a:ext>
            </a:extLst>
          </p:cNvPr>
          <p:cNvSpPr txBox="1"/>
          <p:nvPr/>
        </p:nvSpPr>
        <p:spPr>
          <a:xfrm>
            <a:off x="845734" y="4235963"/>
            <a:ext cx="3608358" cy="369332"/>
          </a:xfrm>
          <a:prstGeom prst="rect">
            <a:avLst/>
          </a:prstGeom>
          <a:solidFill>
            <a:schemeClr val="accent4">
              <a:lumMod val="60000"/>
              <a:lumOff val="40000"/>
            </a:schemeClr>
          </a:solidFill>
        </p:spPr>
        <p:txBody>
          <a:bodyPr wrap="square" rtlCol="0">
            <a:spAutoFit/>
          </a:bodyPr>
          <a:lstStyle/>
          <a:p>
            <a:r>
              <a:rPr lang="en-US" u="sng" dirty="0">
                <a:hlinkClick r:id="rId6">
                  <a:extLst>
                    <a:ext uri="{A12FA001-AC4F-418D-AE19-62706E023703}">
                      <ahyp:hlinkClr xmlns:ahyp="http://schemas.microsoft.com/office/drawing/2018/hyperlinkcolor" val="tx"/>
                    </a:ext>
                  </a:extLst>
                </a:hlinkClick>
              </a:rPr>
              <a:t>BSCI Spectra </a:t>
            </a:r>
            <a:r>
              <a:rPr lang="en-US" u="sng" dirty="0" err="1">
                <a:hlinkClick r:id="rId6">
                  <a:extLst>
                    <a:ext uri="{A12FA001-AC4F-418D-AE19-62706E023703}">
                      <ahyp:hlinkClr xmlns:ahyp="http://schemas.microsoft.com/office/drawing/2018/hyperlinkcolor" val="tx"/>
                    </a:ext>
                  </a:extLst>
                </a:hlinkClick>
              </a:rPr>
              <a:t>WaveWriter</a:t>
            </a:r>
            <a:r>
              <a:rPr lang="en-US" u="sng" dirty="0">
                <a:hlinkClick r:id="rId6">
                  <a:extLst>
                    <a:ext uri="{A12FA001-AC4F-418D-AE19-62706E023703}">
                      <ahyp:hlinkClr xmlns:ahyp="http://schemas.microsoft.com/office/drawing/2018/hyperlinkcolor" val="tx"/>
                    </a:ext>
                  </a:extLst>
                </a:hlinkClick>
              </a:rPr>
              <a:t> SCS System</a:t>
            </a:r>
            <a:endParaRPr lang="en-US" u="sng" dirty="0"/>
          </a:p>
        </p:txBody>
      </p:sp>
      <p:sp>
        <p:nvSpPr>
          <p:cNvPr id="9" name="TextBox 8">
            <a:extLst>
              <a:ext uri="{FF2B5EF4-FFF2-40B4-BE49-F238E27FC236}">
                <a16:creationId xmlns:a16="http://schemas.microsoft.com/office/drawing/2014/main" id="{7A628B53-94D1-4A6F-8575-CABB56ED7CE4}"/>
              </a:ext>
            </a:extLst>
          </p:cNvPr>
          <p:cNvSpPr txBox="1"/>
          <p:nvPr/>
        </p:nvSpPr>
        <p:spPr>
          <a:xfrm>
            <a:off x="972271" y="1430352"/>
            <a:ext cx="3355285" cy="369332"/>
          </a:xfrm>
          <a:prstGeom prst="rect">
            <a:avLst/>
          </a:prstGeom>
          <a:solidFill>
            <a:schemeClr val="accent4">
              <a:lumMod val="60000"/>
              <a:lumOff val="4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Abbott Proclaim DRG Pain Stim</a:t>
            </a:r>
          </a:p>
        </p:txBody>
      </p:sp>
      <p:sp>
        <p:nvSpPr>
          <p:cNvPr id="10" name="Rectangle 9">
            <a:extLst>
              <a:ext uri="{FF2B5EF4-FFF2-40B4-BE49-F238E27FC236}">
                <a16:creationId xmlns:a16="http://schemas.microsoft.com/office/drawing/2014/main" id="{6ED7CC90-CC48-4DFA-AA95-F16366CE2039}"/>
              </a:ext>
            </a:extLst>
          </p:cNvPr>
          <p:cNvSpPr/>
          <p:nvPr/>
        </p:nvSpPr>
        <p:spPr>
          <a:xfrm>
            <a:off x="754880" y="2176844"/>
            <a:ext cx="6096000" cy="1492716"/>
          </a:xfrm>
          <a:prstGeom prst="rect">
            <a:avLst/>
          </a:prstGeom>
          <a:solidFill>
            <a:schemeClr val="accent4">
              <a:lumMod val="60000"/>
              <a:lumOff val="40000"/>
            </a:schemeClr>
          </a:solidFill>
        </p:spPr>
        <p:txBody>
          <a:bodyPr>
            <a:spAutoFit/>
          </a:bodyPr>
          <a:lstStyle/>
          <a:p>
            <a:endParaRPr lang="en-US" sz="700" dirty="0">
              <a:latin typeface="Times New Roman" panose="02020603050405020304" pitchFamily="18" charset="0"/>
            </a:endParaRPr>
          </a:p>
          <a:p>
            <a:r>
              <a:rPr lang="en-US" dirty="0">
                <a:latin typeface="Calibri" panose="020F0502020204030204" pitchFamily="34" charset="0"/>
              </a:rPr>
              <a:t>3664 2 LEAD SYS	</a:t>
            </a:r>
            <a:r>
              <a:rPr lang="en-US" sz="1600" dirty="0">
                <a:latin typeface="Calibri" panose="020F0502020204030204" pitchFamily="34" charset="0"/>
              </a:rPr>
              <a:t>Proclaim DRG 2 Lead Perm System (System includes: Proclaim DRG</a:t>
            </a:r>
          </a:p>
          <a:p>
            <a:pPr lvl="1"/>
            <a:r>
              <a:rPr lang="en-US" sz="1600" dirty="0">
                <a:latin typeface="Calibri" panose="020F0502020204030204" pitchFamily="34" charset="0"/>
              </a:rPr>
              <a:t>Neurostimulator Kit, any combination two 50cm or 90cm implant lead kits, Patient Programmer, Connector Cable, and 30cm </a:t>
            </a:r>
            <a:r>
              <a:rPr lang="en-US" sz="1600" dirty="0" err="1">
                <a:latin typeface="Calibri" panose="020F0502020204030204" pitchFamily="34" charset="0"/>
              </a:rPr>
              <a:t>Tunnelling</a:t>
            </a:r>
            <a:r>
              <a:rPr lang="en-US" sz="1600" dirty="0">
                <a:latin typeface="Calibri" panose="020F0502020204030204" pitchFamily="34" charset="0"/>
              </a:rPr>
              <a:t> Tool)	</a:t>
            </a:r>
            <a:r>
              <a:rPr lang="en-US" b="1" i="1" dirty="0">
                <a:latin typeface="Calibri" panose="020F0502020204030204" pitchFamily="34" charset="0"/>
              </a:rPr>
              <a:t>$26,500.00 (Including the trial leads)	</a:t>
            </a:r>
            <a:endParaRPr lang="en-US" sz="700" dirty="0">
              <a:latin typeface="Times New Roman" panose="02020603050405020304" pitchFamily="18" charset="0"/>
            </a:endParaRPr>
          </a:p>
        </p:txBody>
      </p:sp>
      <p:sp>
        <p:nvSpPr>
          <p:cNvPr id="11" name="Rectangle 10">
            <a:extLst>
              <a:ext uri="{FF2B5EF4-FFF2-40B4-BE49-F238E27FC236}">
                <a16:creationId xmlns:a16="http://schemas.microsoft.com/office/drawing/2014/main" id="{1038A701-4B10-45FF-BC09-E279A23761F2}"/>
              </a:ext>
            </a:extLst>
          </p:cNvPr>
          <p:cNvSpPr/>
          <p:nvPr/>
        </p:nvSpPr>
        <p:spPr>
          <a:xfrm>
            <a:off x="713162" y="4669027"/>
            <a:ext cx="6096000" cy="1138773"/>
          </a:xfrm>
          <a:prstGeom prst="rect">
            <a:avLst/>
          </a:prstGeom>
          <a:solidFill>
            <a:schemeClr val="accent4">
              <a:lumMod val="60000"/>
              <a:lumOff val="40000"/>
            </a:schemeClr>
          </a:solidFill>
        </p:spPr>
        <p:txBody>
          <a:bodyPr>
            <a:spAutoFit/>
          </a:bodyPr>
          <a:lstStyle/>
          <a:p>
            <a:pPr lvl="0"/>
            <a:r>
              <a:rPr lang="en-US" dirty="0">
                <a:solidFill>
                  <a:prstClr val="black"/>
                </a:solidFill>
                <a:latin typeface="Calibri" panose="020F0502020204030204" pitchFamily="34" charset="0"/>
              </a:rPr>
              <a:t>	Spectra </a:t>
            </a:r>
            <a:r>
              <a:rPr lang="en-US" dirty="0" err="1"/>
              <a:t>WaveWriter</a:t>
            </a:r>
            <a:r>
              <a:rPr lang="en-US" dirty="0"/>
              <a:t> Implantable Pulse Generator </a:t>
            </a:r>
            <a:r>
              <a:rPr lang="en-US" sz="1600" dirty="0">
                <a:solidFill>
                  <a:prstClr val="black"/>
                </a:solidFill>
                <a:latin typeface="Calibri" panose="020F0502020204030204" pitchFamily="34" charset="0"/>
              </a:rPr>
              <a:t>Neurostimulator Kit, any combination two 50cm or 90cm implant lead kits, Patient Programmer, Connector Cable, and 30cm Tunneling Tool)	</a:t>
            </a:r>
            <a:r>
              <a:rPr lang="en-US" b="1" i="1" dirty="0">
                <a:solidFill>
                  <a:prstClr val="black"/>
                </a:solidFill>
                <a:latin typeface="Calibri" panose="020F0502020204030204" pitchFamily="34" charset="0"/>
              </a:rPr>
              <a:t>$28,660.00 (Including the trial leads)	</a:t>
            </a:r>
            <a:endParaRPr lang="en-US" sz="700" dirty="0">
              <a:solidFill>
                <a:prstClr val="black"/>
              </a:solidFill>
              <a:latin typeface="Times New Roman" panose="02020603050405020304" pitchFamily="18" charset="0"/>
            </a:endParaRPr>
          </a:p>
        </p:txBody>
      </p:sp>
      <p:pic>
        <p:nvPicPr>
          <p:cNvPr id="12" name="Picture 11">
            <a:extLst>
              <a:ext uri="{FF2B5EF4-FFF2-40B4-BE49-F238E27FC236}">
                <a16:creationId xmlns:a16="http://schemas.microsoft.com/office/drawing/2014/main" id="{E44532DC-FC41-414F-8587-D85D3AF8F029}"/>
              </a:ext>
            </a:extLst>
          </p:cNvPr>
          <p:cNvPicPr>
            <a:picLocks noChangeAspect="1"/>
          </p:cNvPicPr>
          <p:nvPr/>
        </p:nvPicPr>
        <p:blipFill>
          <a:blip r:embed="rId7"/>
          <a:stretch>
            <a:fillRect/>
          </a:stretch>
        </p:blipFill>
        <p:spPr>
          <a:xfrm>
            <a:off x="8912476" y="3739081"/>
            <a:ext cx="2180629" cy="20298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41504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2" name="Picture 1">
            <a:extLst>
              <a:ext uri="{FF2B5EF4-FFF2-40B4-BE49-F238E27FC236}">
                <a16:creationId xmlns:a16="http://schemas.microsoft.com/office/drawing/2014/main" id="{92A5038F-1E67-49A3-AF86-0177FDFC285C}"/>
              </a:ext>
            </a:extLst>
          </p:cNvPr>
          <p:cNvPicPr>
            <a:picLocks noChangeAspect="1"/>
          </p:cNvPicPr>
          <p:nvPr/>
        </p:nvPicPr>
        <p:blipFill>
          <a:blip r:embed="rId5"/>
          <a:stretch>
            <a:fillRect/>
          </a:stretch>
        </p:blipFill>
        <p:spPr>
          <a:xfrm>
            <a:off x="713163" y="1241107"/>
            <a:ext cx="7851137" cy="5215738"/>
          </a:xfrm>
          <a:prstGeom prst="rect">
            <a:avLst/>
          </a:prstGeom>
        </p:spPr>
      </p:pic>
    </p:spTree>
    <p:extLst>
      <p:ext uri="{BB962C8B-B14F-4D97-AF65-F5344CB8AC3E}">
        <p14:creationId xmlns:p14="http://schemas.microsoft.com/office/powerpoint/2010/main" val="3683970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February 2, 2021</a:t>
            </a:r>
          </a:p>
        </p:txBody>
      </p:sp>
      <p:pic>
        <p:nvPicPr>
          <p:cNvPr id="2" name="Picture 1">
            <a:extLst>
              <a:ext uri="{FF2B5EF4-FFF2-40B4-BE49-F238E27FC236}">
                <a16:creationId xmlns:a16="http://schemas.microsoft.com/office/drawing/2014/main" id="{564B1783-983C-4A25-AA12-9864654A6E14}"/>
              </a:ext>
            </a:extLst>
          </p:cNvPr>
          <p:cNvPicPr>
            <a:picLocks noChangeAspect="1"/>
          </p:cNvPicPr>
          <p:nvPr/>
        </p:nvPicPr>
        <p:blipFill>
          <a:blip r:embed="rId5"/>
          <a:stretch>
            <a:fillRect/>
          </a:stretch>
        </p:blipFill>
        <p:spPr>
          <a:xfrm>
            <a:off x="294101" y="1358538"/>
            <a:ext cx="8270199" cy="5334030"/>
          </a:xfrm>
          <a:prstGeom prst="rect">
            <a:avLst/>
          </a:prstGeom>
        </p:spPr>
      </p:pic>
    </p:spTree>
    <p:extLst>
      <p:ext uri="{BB962C8B-B14F-4D97-AF65-F5344CB8AC3E}">
        <p14:creationId xmlns:p14="http://schemas.microsoft.com/office/powerpoint/2010/main" val="352477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3" name="Rectangle 2">
            <a:extLst>
              <a:ext uri="{FF2B5EF4-FFF2-40B4-BE49-F238E27FC236}">
                <a16:creationId xmlns:a16="http://schemas.microsoft.com/office/drawing/2014/main" id="{1F20DFC2-401A-4C95-AE84-3A58665A2144}"/>
              </a:ext>
            </a:extLst>
          </p:cNvPr>
          <p:cNvSpPr/>
          <p:nvPr/>
        </p:nvSpPr>
        <p:spPr>
          <a:xfrm>
            <a:off x="713163" y="1289110"/>
            <a:ext cx="9429213" cy="3908762"/>
          </a:xfrm>
          <a:prstGeom prst="rect">
            <a:avLst/>
          </a:prstGeom>
        </p:spPr>
        <p:txBody>
          <a:bodyPr wrap="square">
            <a:spAutoFit/>
          </a:bodyPr>
          <a:lstStyle/>
          <a:p>
            <a:pPr>
              <a:spcBef>
                <a:spcPts val="150"/>
              </a:spcBef>
              <a:spcAft>
                <a:spcPts val="150"/>
              </a:spcAft>
            </a:pPr>
            <a:r>
              <a:rPr lang="en-US" b="1" dirty="0">
                <a:solidFill>
                  <a:srgbClr val="4D4D4D"/>
                </a:solidFill>
                <a:latin typeface="Segoe UI" panose="020B0502040204020203" pitchFamily="34" charset="0"/>
                <a:ea typeface="Times New Roman" panose="02020603050405020304" pitchFamily="18" charset="0"/>
              </a:rPr>
              <a:t>Product overview </a:t>
            </a:r>
            <a:r>
              <a:rPr lang="en-US" sz="1600" dirty="0">
                <a:solidFill>
                  <a:srgbClr val="7B7D8D"/>
                </a:solidFill>
                <a:latin typeface="Segoe UI" panose="020B0502040204020203" pitchFamily="34" charset="0"/>
                <a:ea typeface="Times New Roman" panose="02020603050405020304" pitchFamily="18" charset="0"/>
              </a:rPr>
              <a:t>by </a:t>
            </a:r>
            <a:r>
              <a:rPr lang="en-US" sz="1600" dirty="0" err="1">
                <a:solidFill>
                  <a:srgbClr val="7B7D8D"/>
                </a:solidFill>
                <a:latin typeface="Segoe UI" panose="020B0502040204020203" pitchFamily="34" charset="0"/>
                <a:ea typeface="Times New Roman" panose="02020603050405020304" pitchFamily="18" charset="0"/>
              </a:rPr>
              <a:t>Lumere</a:t>
            </a:r>
            <a:r>
              <a:rPr lang="en-US" sz="1600" dirty="0">
                <a:solidFill>
                  <a:srgbClr val="7B7D8D"/>
                </a:solidFill>
                <a:latin typeface="Segoe UI" panose="020B0502040204020203" pitchFamily="34" charset="0"/>
                <a:ea typeface="Times New Roman" panose="02020603050405020304" pitchFamily="18" charset="0"/>
              </a:rPr>
              <a:t> Research Team</a:t>
            </a:r>
            <a:endParaRPr lang="en-US" sz="1200" b="1" dirty="0">
              <a:latin typeface="Times New Roman" panose="02020603050405020304" pitchFamily="18" charset="0"/>
              <a:ea typeface="Times New Roman" panose="02020603050405020304" pitchFamily="18" charset="0"/>
            </a:endParaRPr>
          </a:p>
          <a:p>
            <a:pPr>
              <a:spcAft>
                <a:spcPts val="900"/>
              </a:spcAft>
            </a:pPr>
            <a:r>
              <a:rPr lang="en-US" sz="1600" dirty="0">
                <a:solidFill>
                  <a:srgbClr val="4D4D4D"/>
                </a:solidFill>
                <a:latin typeface="Segoe UI" panose="020B0502040204020203" pitchFamily="34" charset="0"/>
                <a:ea typeface="Times New Roman" panose="02020603050405020304" pitchFamily="18" charset="0"/>
              </a:rPr>
              <a:t>The LAPIPLASTY System Anatomic Biplanar Implants are a fixation system used in the foot for first metatarsophalangeal (MTP) joint, tarsometatarsal (TMT) joint, and other midfoot fusions. The system contains low-profile plates and </a:t>
            </a:r>
            <a:r>
              <a:rPr lang="en-US" sz="1600" dirty="0" err="1">
                <a:solidFill>
                  <a:srgbClr val="4D4D4D"/>
                </a:solidFill>
                <a:latin typeface="Segoe UI" panose="020B0502040204020203" pitchFamily="34" charset="0"/>
                <a:ea typeface="Times New Roman" panose="02020603050405020304" pitchFamily="18" charset="0"/>
              </a:rPr>
              <a:t>unicortical</a:t>
            </a:r>
            <a:r>
              <a:rPr lang="en-US" sz="1600" dirty="0">
                <a:solidFill>
                  <a:srgbClr val="4D4D4D"/>
                </a:solidFill>
                <a:latin typeface="Segoe UI" panose="020B0502040204020203" pitchFamily="34" charset="0"/>
                <a:ea typeface="Times New Roman" panose="02020603050405020304" pitchFamily="18" charset="0"/>
              </a:rPr>
              <a:t> locking screws manufactured from titanium alloy. Two plates are used at the site of fusion to achieve multiplanar fixation, which distributes forces to promote healing.</a:t>
            </a:r>
            <a:endParaRPr lang="en-US" dirty="0">
              <a:latin typeface="Times New Roman" panose="02020603050405020304" pitchFamily="18" charset="0"/>
              <a:ea typeface="Times New Roman" panose="02020603050405020304" pitchFamily="18" charset="0"/>
            </a:endParaRPr>
          </a:p>
          <a:p>
            <a:pPr>
              <a:spcAft>
                <a:spcPts val="900"/>
              </a:spcAft>
            </a:pPr>
            <a:r>
              <a:rPr lang="en-US" sz="1600" dirty="0">
                <a:solidFill>
                  <a:srgbClr val="4D4D4D"/>
                </a:solidFill>
                <a:latin typeface="Segoe UI" panose="020B0502040204020203" pitchFamily="34" charset="0"/>
                <a:ea typeface="Times New Roman" panose="02020603050405020304" pitchFamily="18" charset="0"/>
              </a:rPr>
              <a:t>The LAPIPLASTY System instrument set, which includes a fulcrum, positioner, joint seeker, and cut guide, is used to facilitate correction of metatarsal rotation prior to fixation with the plates and screws. The positioner is used to position and lock the first metatarsal in the anatomically correct angle while it is cut using the cut guide and a sagittal saw.</a:t>
            </a:r>
            <a:endParaRPr lang="en-US" dirty="0">
              <a:latin typeface="Times New Roman" panose="02020603050405020304" pitchFamily="18" charset="0"/>
              <a:ea typeface="Times New Roman" panose="02020603050405020304" pitchFamily="18" charset="0"/>
            </a:endParaRPr>
          </a:p>
          <a:p>
            <a:pPr>
              <a:spcBef>
                <a:spcPts val="150"/>
              </a:spcBef>
              <a:spcAft>
                <a:spcPts val="150"/>
              </a:spcAft>
            </a:pPr>
            <a:r>
              <a:rPr lang="en-US" b="1" dirty="0">
                <a:solidFill>
                  <a:srgbClr val="4D4D4D"/>
                </a:solidFill>
                <a:latin typeface="Segoe UI" panose="020B0502040204020203" pitchFamily="34" charset="0"/>
                <a:ea typeface="Times New Roman" panose="02020603050405020304" pitchFamily="18" charset="0"/>
              </a:rPr>
              <a:t>Indications</a:t>
            </a:r>
            <a:endParaRPr lang="en-US" sz="1200" b="1" dirty="0">
              <a:latin typeface="Times New Roman" panose="02020603050405020304" pitchFamily="18" charset="0"/>
              <a:ea typeface="Times New Roman" panose="02020603050405020304" pitchFamily="18" charset="0"/>
            </a:endParaRPr>
          </a:p>
          <a:p>
            <a:r>
              <a:rPr lang="en-US" sz="1600" dirty="0">
                <a:solidFill>
                  <a:srgbClr val="4D4D4D"/>
                </a:solidFill>
                <a:latin typeface="Segoe UI" panose="020B0502040204020203" pitchFamily="34" charset="0"/>
                <a:ea typeface="Times New Roman" panose="02020603050405020304" pitchFamily="18" charset="0"/>
              </a:rPr>
              <a:t>The TMC Plating System is intended for use in stabilization of fresh fractures, revision procedures, joint fusion and reconstruction of small bones of the feet. In the foot, the system can be used for the following specific examples:</a:t>
            </a:r>
            <a:endParaRPr lang="en-US" dirty="0">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05172D34-15E2-4F6C-9D9C-32C48EFFBDA1}"/>
              </a:ext>
            </a:extLst>
          </p:cNvPr>
          <p:cNvPicPr>
            <a:picLocks noChangeAspect="1"/>
          </p:cNvPicPr>
          <p:nvPr/>
        </p:nvPicPr>
        <p:blipFill>
          <a:blip r:embed="rId5"/>
          <a:stretch>
            <a:fillRect/>
          </a:stretch>
        </p:blipFill>
        <p:spPr>
          <a:xfrm>
            <a:off x="674231" y="5233070"/>
            <a:ext cx="1537123" cy="1543721"/>
          </a:xfrm>
          <a:prstGeom prst="rect">
            <a:avLst/>
          </a:prstGeom>
        </p:spPr>
      </p:pic>
      <p:pic>
        <p:nvPicPr>
          <p:cNvPr id="10" name="Picture 9">
            <a:extLst>
              <a:ext uri="{FF2B5EF4-FFF2-40B4-BE49-F238E27FC236}">
                <a16:creationId xmlns:a16="http://schemas.microsoft.com/office/drawing/2014/main" id="{76145BA2-7729-45C7-A4E8-843FF8588382}"/>
              </a:ext>
            </a:extLst>
          </p:cNvPr>
          <p:cNvPicPr>
            <a:picLocks noChangeAspect="1"/>
          </p:cNvPicPr>
          <p:nvPr/>
        </p:nvPicPr>
        <p:blipFill>
          <a:blip r:embed="rId6"/>
          <a:stretch>
            <a:fillRect/>
          </a:stretch>
        </p:blipFill>
        <p:spPr>
          <a:xfrm>
            <a:off x="3022889" y="5156004"/>
            <a:ext cx="2824646" cy="1590753"/>
          </a:xfrm>
          <a:prstGeom prst="rect">
            <a:avLst/>
          </a:prstGeom>
        </p:spPr>
      </p:pic>
      <p:pic>
        <p:nvPicPr>
          <p:cNvPr id="11" name="Picture 10">
            <a:extLst>
              <a:ext uri="{FF2B5EF4-FFF2-40B4-BE49-F238E27FC236}">
                <a16:creationId xmlns:a16="http://schemas.microsoft.com/office/drawing/2014/main" id="{429C6010-C791-4876-AF42-AA582B4A7035}"/>
              </a:ext>
            </a:extLst>
          </p:cNvPr>
          <p:cNvPicPr>
            <a:picLocks noChangeAspect="1"/>
          </p:cNvPicPr>
          <p:nvPr/>
        </p:nvPicPr>
        <p:blipFill>
          <a:blip r:embed="rId7"/>
          <a:stretch>
            <a:fillRect/>
          </a:stretch>
        </p:blipFill>
        <p:spPr>
          <a:xfrm>
            <a:off x="6659070" y="5140500"/>
            <a:ext cx="1799606" cy="1671601"/>
          </a:xfrm>
          <a:prstGeom prst="rect">
            <a:avLst/>
          </a:prstGeom>
        </p:spPr>
      </p:pic>
    </p:spTree>
    <p:extLst>
      <p:ext uri="{BB962C8B-B14F-4D97-AF65-F5344CB8AC3E}">
        <p14:creationId xmlns:p14="http://schemas.microsoft.com/office/powerpoint/2010/main" val="24792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1"/>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2" name="TextBox 1">
            <a:extLst>
              <a:ext uri="{FF2B5EF4-FFF2-40B4-BE49-F238E27FC236}">
                <a16:creationId xmlns:a16="http://schemas.microsoft.com/office/drawing/2014/main" id="{F6670FFF-9214-4510-8CCC-18B6D11826E7}"/>
              </a:ext>
            </a:extLst>
          </p:cNvPr>
          <p:cNvSpPr txBox="1"/>
          <p:nvPr/>
        </p:nvSpPr>
        <p:spPr>
          <a:xfrm>
            <a:off x="1399592" y="1786927"/>
            <a:ext cx="5352614"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Financials:</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43D9735-D4C9-473B-82A4-D9B7189F570D}"/>
              </a:ext>
            </a:extLst>
          </p:cNvPr>
          <p:cNvSpPr/>
          <p:nvPr/>
        </p:nvSpPr>
        <p:spPr>
          <a:xfrm>
            <a:off x="1008754" y="2408807"/>
            <a:ext cx="10174491" cy="2185214"/>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endParaRPr lang="fr-FR" sz="2400" b="1" dirty="0">
              <a:latin typeface="Times New Roman" panose="02020603050405020304" pitchFamily="18" charset="0"/>
              <a:cs typeface="Times New Roman" panose="02020603050405020304" pitchFamily="18" charset="0"/>
            </a:endParaRPr>
          </a:p>
          <a:p>
            <a:endParaRPr lang="fr-FR" sz="2400" b="1"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HCPCS     Description  	     	APC         UTMC </a:t>
            </a:r>
            <a:r>
              <a:rPr lang="fr-FR" sz="2400" b="1" dirty="0" err="1">
                <a:latin typeface="Times New Roman" panose="02020603050405020304" pitchFamily="18" charset="0"/>
                <a:cs typeface="Times New Roman" panose="02020603050405020304" pitchFamily="18" charset="0"/>
              </a:rPr>
              <a:t>Payment</a:t>
            </a:r>
            <a:r>
              <a:rPr lang="fr-FR" sz="2400" b="1" dirty="0">
                <a:latin typeface="Times New Roman" panose="02020603050405020304" pitchFamily="18" charset="0"/>
                <a:cs typeface="Times New Roman" panose="02020603050405020304" pitchFamily="18" charset="0"/>
              </a:rPr>
              <a:t> Rate</a:t>
            </a:r>
          </a:p>
          <a:p>
            <a:r>
              <a:rPr lang="fr-FR" sz="2400" b="1" dirty="0">
                <a:latin typeface="Times New Roman" panose="02020603050405020304" pitchFamily="18" charset="0"/>
                <a:cs typeface="Times New Roman" panose="02020603050405020304" pitchFamily="18" charset="0"/>
              </a:rPr>
              <a:t>	</a:t>
            </a:r>
          </a:p>
          <a:p>
            <a:r>
              <a:rPr lang="fr-FR" sz="2400" b="1" dirty="0">
                <a:latin typeface="Times New Roman" panose="02020603050405020304" pitchFamily="18" charset="0"/>
                <a:cs typeface="Times New Roman" panose="02020603050405020304" pitchFamily="18" charset="0"/>
              </a:rPr>
              <a:t>28297</a:t>
            </a:r>
            <a:r>
              <a:rPr lang="fr-FR" sz="4000" b="1"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Correction hallux valgus</a:t>
            </a:r>
            <a:r>
              <a:rPr lang="fr-FR" sz="4000" b="1"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5114</a:t>
            </a:r>
            <a:r>
              <a:rPr lang="fr-FR" sz="4000" b="1"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$5,629.49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87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48003"/>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graphicFrame>
        <p:nvGraphicFramePr>
          <p:cNvPr id="2" name="Table 1">
            <a:extLst>
              <a:ext uri="{FF2B5EF4-FFF2-40B4-BE49-F238E27FC236}">
                <a16:creationId xmlns:a16="http://schemas.microsoft.com/office/drawing/2014/main" id="{0799B5BB-CB61-4923-ACE3-857EB5C1D9AB}"/>
              </a:ext>
            </a:extLst>
          </p:cNvPr>
          <p:cNvGraphicFramePr>
            <a:graphicFrameLocks noGrp="1"/>
          </p:cNvGraphicFramePr>
          <p:nvPr>
            <p:extLst>
              <p:ext uri="{D42A27DB-BD31-4B8C-83A1-F6EECF244321}">
                <p14:modId xmlns:p14="http://schemas.microsoft.com/office/powerpoint/2010/main" val="2959530363"/>
              </p:ext>
            </p:extLst>
          </p:nvPr>
        </p:nvGraphicFramePr>
        <p:xfrm>
          <a:off x="713163" y="1406540"/>
          <a:ext cx="7851137" cy="5279474"/>
        </p:xfrm>
        <a:graphic>
          <a:graphicData uri="http://schemas.openxmlformats.org/drawingml/2006/table">
            <a:tbl>
              <a:tblPr>
                <a:effectLst>
                  <a:outerShdw blurRad="76200" dir="18900000" sy="23000" kx="-1200000" algn="bl" rotWithShape="0">
                    <a:prstClr val="black">
                      <a:alpha val="20000"/>
                    </a:prstClr>
                  </a:outerShdw>
                </a:effectLst>
              </a:tblPr>
              <a:tblGrid>
                <a:gridCol w="1401838">
                  <a:extLst>
                    <a:ext uri="{9D8B030D-6E8A-4147-A177-3AD203B41FA5}">
                      <a16:colId xmlns:a16="http://schemas.microsoft.com/office/drawing/2014/main" val="3963589376"/>
                    </a:ext>
                  </a:extLst>
                </a:gridCol>
                <a:gridCol w="4310758">
                  <a:extLst>
                    <a:ext uri="{9D8B030D-6E8A-4147-A177-3AD203B41FA5}">
                      <a16:colId xmlns:a16="http://schemas.microsoft.com/office/drawing/2014/main" val="3966609818"/>
                    </a:ext>
                  </a:extLst>
                </a:gridCol>
                <a:gridCol w="942979">
                  <a:extLst>
                    <a:ext uri="{9D8B030D-6E8A-4147-A177-3AD203B41FA5}">
                      <a16:colId xmlns:a16="http://schemas.microsoft.com/office/drawing/2014/main" val="404769423"/>
                    </a:ext>
                  </a:extLst>
                </a:gridCol>
                <a:gridCol w="1195562">
                  <a:extLst>
                    <a:ext uri="{9D8B030D-6E8A-4147-A177-3AD203B41FA5}">
                      <a16:colId xmlns:a16="http://schemas.microsoft.com/office/drawing/2014/main" val="3861388678"/>
                    </a:ext>
                  </a:extLst>
                </a:gridCol>
              </a:tblGrid>
              <a:tr h="636258">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Catalog Number</a:t>
                      </a:r>
                    </a:p>
                  </a:txBody>
                  <a:tcPr marL="6940" marR="6940" marT="69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Description</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 List Price </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University of Toledo Medical Center</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4271108"/>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SK12</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System 1 - Anatomic Biplanar™ Implants</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6,695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4,295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58532902"/>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SK14</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System 2 - Anatomic Biplanar™ Implants</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7,795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4,895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92253279"/>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SD14</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Plantar Python® 2 - Anatomic Tension-Side Plate, Left</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3,295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1,850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68764925"/>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SD15</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Plantar Python® 2 - Anatomic Tension-Side Plate, Right</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3,295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1,850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4994570"/>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SM-4011</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Saw Blade (40mm X 11mm) – Stryker</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295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30069219"/>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ZMS-4011</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Saw Blade (40mm X 11mm) – Linvatec</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295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5539350"/>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SD16</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2.7mm Long Screw Pack</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777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37258597"/>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SD17</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3.0mm Long Screw Pack</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1,495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995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940635"/>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SK18</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3.0mm Interfrag Screws</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595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70073555"/>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SK19</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3.5mm Transverse Screws</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595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5845241"/>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SK20</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2.5mm Headless Screws</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595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26167552"/>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SK21</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2.0mm Snap-Off Screws</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595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257861"/>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SK23</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System 3</a:t>
                      </a:r>
                      <a:r>
                        <a:rPr lang="en-US" sz="1000" b="1" i="0" u="none" strike="noStrike" baseline="30000">
                          <a:solidFill>
                            <a:srgbClr val="000000"/>
                          </a:solidFill>
                          <a:effectLst/>
                          <a:latin typeface="Times New Roman" panose="02020603050405020304" pitchFamily="18" charset="0"/>
                          <a:cs typeface="Times New Roman" panose="02020603050405020304" pitchFamily="18" charset="0"/>
                        </a:rPr>
                        <a:t>R</a:t>
                      </a:r>
                      <a:r>
                        <a:rPr lang="en-US" sz="1000" b="1" i="0" u="none" strike="noStrike">
                          <a:solidFill>
                            <a:srgbClr val="000000"/>
                          </a:solidFill>
                          <a:effectLst/>
                          <a:latin typeface="Times New Roman" panose="02020603050405020304" pitchFamily="18" charset="0"/>
                          <a:cs typeface="Times New Roman" panose="02020603050405020304" pitchFamily="18" charset="0"/>
                        </a:rPr>
                        <a:t> - Anatomic Biplanar™ Implants</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11,995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6,995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54966849"/>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SK25</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4.0mm Interfrag Screws</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595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7706853"/>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SK26</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4.0mm Headless Screws</a:t>
                      </a:r>
                    </a:p>
                  </a:txBody>
                  <a:tcPr marL="6940" marR="6940" marT="69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595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39338653"/>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SK27</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FastGrafter® Autograft Harvesting System</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1,695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995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07816547"/>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SK28</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Lesser TMT Fixation Pack</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3,495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2,050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3010399"/>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SK30</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Lapiplasty® Mini-Incision™ System</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8,895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5,995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7519736"/>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SD20</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MI</a:t>
                      </a:r>
                      <a:r>
                        <a:rPr lang="en-US" sz="1000" b="1" i="0" u="none" strike="noStrike" baseline="30000">
                          <a:solidFill>
                            <a:srgbClr val="000000"/>
                          </a:solidFill>
                          <a:effectLst/>
                          <a:latin typeface="Times New Roman" panose="02020603050405020304" pitchFamily="18" charset="0"/>
                          <a:cs typeface="Times New Roman" panose="02020603050405020304" pitchFamily="18" charset="0"/>
                        </a:rPr>
                        <a:t>S</a:t>
                      </a:r>
                      <a:r>
                        <a:rPr lang="en-US" sz="1000" b="1" i="0" u="none" strike="noStrike">
                          <a:solidFill>
                            <a:srgbClr val="000000"/>
                          </a:solidFill>
                          <a:effectLst/>
                          <a:latin typeface="Times New Roman" panose="02020603050405020304" pitchFamily="18" charset="0"/>
                          <a:cs typeface="Times New Roman" panose="02020603050405020304" pitchFamily="18" charset="0"/>
                        </a:rPr>
                        <a:t> PlantarPower™ Plate</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3,295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1,850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4603082"/>
                  </a:ext>
                </a:extLst>
              </a:tr>
              <a:tr h="169865">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SD21</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FastPitch™ 2.7mm High Pitch Locking Screws</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777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83028189"/>
                  </a:ext>
                </a:extLst>
              </a:tr>
              <a:tr h="177988">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C03 003</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it-IT" sz="1050" b="1" i="0" u="none" strike="noStrike">
                          <a:solidFill>
                            <a:srgbClr val="000000"/>
                          </a:solidFill>
                          <a:effectLst/>
                          <a:latin typeface="Times New Roman" panose="02020603050405020304" pitchFamily="18" charset="0"/>
                          <a:cs typeface="Times New Roman" panose="02020603050405020304" pitchFamily="18" charset="0"/>
                        </a:rPr>
                        <a:t>8mm x 8mm Titanium Compression Staple</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 $        1,895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1,100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3330133"/>
                  </a:ext>
                </a:extLst>
              </a:tr>
              <a:tr h="177988">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C03 013</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it-IT" sz="1050" b="1" i="0" u="none" strike="noStrike">
                          <a:solidFill>
                            <a:srgbClr val="000000"/>
                          </a:solidFill>
                          <a:effectLst/>
                          <a:latin typeface="Times New Roman" panose="02020603050405020304" pitchFamily="18" charset="0"/>
                          <a:cs typeface="Times New Roman" panose="02020603050405020304" pitchFamily="18" charset="0"/>
                        </a:rPr>
                        <a:t>10mm x 11mm Titanium Compression Staple</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 $        1,895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1,100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7507202"/>
                  </a:ext>
                </a:extLst>
              </a:tr>
              <a:tr h="177988">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C03 007 S</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1.5mm Staple Guide Wire/Drill</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 $           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295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53590647"/>
                  </a:ext>
                </a:extLst>
              </a:tr>
              <a:tr h="177988">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C03 208</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it-IT" sz="1050" b="1" i="0" u="none" strike="noStrike">
                          <a:solidFill>
                            <a:srgbClr val="000000"/>
                          </a:solidFill>
                          <a:effectLst/>
                          <a:latin typeface="Times New Roman" panose="02020603050405020304" pitchFamily="18" charset="0"/>
                          <a:cs typeface="Times New Roman" panose="02020603050405020304" pitchFamily="18" charset="0"/>
                        </a:rPr>
                        <a:t>15mm x 15mm Titanium Compression Staple</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 $        1,995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1,200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08307356"/>
                  </a:ext>
                </a:extLst>
              </a:tr>
              <a:tr h="177988">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C03 210</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it-IT" sz="1050" b="1" i="0" u="none" strike="noStrike">
                          <a:solidFill>
                            <a:srgbClr val="000000"/>
                          </a:solidFill>
                          <a:effectLst/>
                          <a:latin typeface="Times New Roman" panose="02020603050405020304" pitchFamily="18" charset="0"/>
                          <a:cs typeface="Times New Roman" panose="02020603050405020304" pitchFamily="18" charset="0"/>
                        </a:rPr>
                        <a:t>20mmx 20mm Titanium Compression Staple</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 $        1,995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1,200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89444041"/>
                  </a:ext>
                </a:extLst>
              </a:tr>
              <a:tr h="177988">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C03 211</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it-IT" sz="1050" b="1" i="0" u="none" strike="noStrike">
                          <a:solidFill>
                            <a:srgbClr val="000000"/>
                          </a:solidFill>
                          <a:effectLst/>
                          <a:latin typeface="Times New Roman" panose="02020603050405020304" pitchFamily="18" charset="0"/>
                          <a:cs typeface="Times New Roman" panose="02020603050405020304" pitchFamily="18" charset="0"/>
                        </a:rPr>
                        <a:t>25mm x 20mm Titanium Compression Staple</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 $        1,995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solidFill>
                            <a:srgbClr val="000000"/>
                          </a:solidFill>
                          <a:effectLst/>
                          <a:latin typeface="Times New Roman" panose="02020603050405020304" pitchFamily="18" charset="0"/>
                          <a:cs typeface="Times New Roman" panose="02020603050405020304" pitchFamily="18" charset="0"/>
                        </a:rPr>
                        <a:t> $          1,200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19402331"/>
                  </a:ext>
                </a:extLst>
              </a:tr>
              <a:tr h="177988">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B01 248 S</a:t>
                      </a:r>
                    </a:p>
                  </a:txBody>
                  <a:tcPr marL="6940" marR="6940" marT="6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2.6mm Staple Guide Wire/Drill</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50" b="1" i="0" u="none" strike="noStrike">
                          <a:solidFill>
                            <a:srgbClr val="000000"/>
                          </a:solidFill>
                          <a:effectLst/>
                          <a:latin typeface="Times New Roman" panose="02020603050405020304" pitchFamily="18" charset="0"/>
                          <a:cs typeface="Times New Roman" panose="02020603050405020304" pitchFamily="18" charset="0"/>
                        </a:rPr>
                        <a:t> $           295 </a:t>
                      </a: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solidFill>
                            <a:srgbClr val="000000"/>
                          </a:solidFill>
                          <a:effectLst/>
                          <a:latin typeface="Times New Roman" panose="02020603050405020304" pitchFamily="18" charset="0"/>
                          <a:cs typeface="Times New Roman" panose="02020603050405020304" pitchFamily="18" charset="0"/>
                        </a:rPr>
                        <a:t> $             295 </a:t>
                      </a:r>
                    </a:p>
                  </a:txBody>
                  <a:tcPr marL="6940" marR="6940" marT="6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9396434"/>
                  </a:ext>
                </a:extLst>
              </a:tr>
            </a:tbl>
          </a:graphicData>
        </a:graphic>
      </p:graphicFrame>
      <p:sp>
        <p:nvSpPr>
          <p:cNvPr id="3" name="Rectangle 2">
            <a:extLst>
              <a:ext uri="{FF2B5EF4-FFF2-40B4-BE49-F238E27FC236}">
                <a16:creationId xmlns:a16="http://schemas.microsoft.com/office/drawing/2014/main" id="{0B1D6F67-167C-4295-B4E3-8768771672F8}"/>
              </a:ext>
            </a:extLst>
          </p:cNvPr>
          <p:cNvSpPr/>
          <p:nvPr/>
        </p:nvSpPr>
        <p:spPr>
          <a:xfrm>
            <a:off x="5907174" y="352167"/>
            <a:ext cx="5258171" cy="584775"/>
          </a:xfrm>
          <a:prstGeom prst="rect">
            <a:avLst/>
          </a:prstGeom>
        </p:spPr>
        <p:txBody>
          <a:bodyPr wrap="none">
            <a:spAutoFit/>
          </a:bodyPr>
          <a:lstStyle/>
          <a:p>
            <a:pPr lvl="0"/>
            <a:r>
              <a:rPr lang="en-US" sz="3200" dirty="0">
                <a:solidFill>
                  <a:prstClr val="black"/>
                </a:solidFill>
                <a:latin typeface="Times New Roman" panose="02020603050405020304" pitchFamily="18" charset="0"/>
                <a:cs typeface="Times New Roman" panose="02020603050405020304" pitchFamily="18" charset="0"/>
              </a:rPr>
              <a:t>Financials continued: Price list</a:t>
            </a:r>
          </a:p>
        </p:txBody>
      </p:sp>
    </p:spTree>
    <p:extLst>
      <p:ext uri="{BB962C8B-B14F-4D97-AF65-F5344CB8AC3E}">
        <p14:creationId xmlns:p14="http://schemas.microsoft.com/office/powerpoint/2010/main" val="240410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48002"/>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pic>
        <p:nvPicPr>
          <p:cNvPr id="3" name="Picture 2">
            <a:extLst>
              <a:ext uri="{FF2B5EF4-FFF2-40B4-BE49-F238E27FC236}">
                <a16:creationId xmlns:a16="http://schemas.microsoft.com/office/drawing/2014/main" id="{FA1E2CBE-B43B-423C-A118-1DF747ACE736}"/>
              </a:ext>
            </a:extLst>
          </p:cNvPr>
          <p:cNvPicPr>
            <a:picLocks noChangeAspect="1"/>
          </p:cNvPicPr>
          <p:nvPr/>
        </p:nvPicPr>
        <p:blipFill>
          <a:blip r:embed="rId5"/>
          <a:stretch>
            <a:fillRect/>
          </a:stretch>
        </p:blipFill>
        <p:spPr>
          <a:xfrm>
            <a:off x="659745" y="1644647"/>
            <a:ext cx="9640532" cy="41030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Rectangle 8">
            <a:extLst>
              <a:ext uri="{FF2B5EF4-FFF2-40B4-BE49-F238E27FC236}">
                <a16:creationId xmlns:a16="http://schemas.microsoft.com/office/drawing/2014/main" id="{8C6DC4CE-5705-4142-B176-40BAEF842221}"/>
              </a:ext>
            </a:extLst>
          </p:cNvPr>
          <p:cNvSpPr/>
          <p:nvPr/>
        </p:nvSpPr>
        <p:spPr>
          <a:xfrm>
            <a:off x="713163" y="1288949"/>
            <a:ext cx="6096000" cy="366703"/>
          </a:xfrm>
          <a:prstGeom prst="rect">
            <a:avLst/>
          </a:prstGeom>
        </p:spPr>
        <p:txBody>
          <a:bodyPr>
            <a:spAutoFit/>
          </a:bodyPr>
          <a:lstStyle/>
          <a:p>
            <a:pPr>
              <a:lnSpc>
                <a:spcPts val="2400"/>
              </a:lnSpc>
              <a:spcBef>
                <a:spcPts val="600"/>
              </a:spcBef>
              <a:spcAft>
                <a:spcPts val="2400"/>
              </a:spcAft>
            </a:pPr>
            <a:r>
              <a:rPr lang="en-US" sz="1500" b="1" i="1" u="sng" dirty="0">
                <a:solidFill>
                  <a:srgbClr val="0066D9"/>
                </a:solidFill>
                <a:latin typeface="Segoe UI" panose="020B0502040204020203"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Zephyr Endobronchial Valve</a:t>
            </a:r>
            <a:r>
              <a:rPr lang="en-US" sz="1500" b="1" i="1" u="sng" dirty="0">
                <a:solidFill>
                  <a:srgbClr val="0066D9"/>
                </a:solidFill>
                <a:latin typeface="Segoe UI" panose="020B0502040204020203" pitchFamily="34" charset="0"/>
                <a:ea typeface="Times New Roman" panose="02020603050405020304" pitchFamily="18" charset="0"/>
                <a:cs typeface="Times New Roman" panose="02020603050405020304" pitchFamily="18" charset="0"/>
              </a:rPr>
              <a:t> </a:t>
            </a:r>
            <a:r>
              <a:rPr lang="en-US" sz="1050" b="1" dirty="0">
                <a:solidFill>
                  <a:srgbClr val="7B7D8D"/>
                </a:solidFill>
                <a:latin typeface="Segoe UI" panose="020B0502040204020203" pitchFamily="34" charset="0"/>
                <a:ea typeface="Times New Roman" panose="02020603050405020304" pitchFamily="18" charset="0"/>
                <a:cs typeface="Times New Roman" panose="02020603050405020304" pitchFamily="18" charset="0"/>
              </a:rPr>
              <a:t> </a:t>
            </a:r>
            <a:r>
              <a:rPr lang="en-US" sz="1200" b="1" dirty="0" err="1">
                <a:solidFill>
                  <a:srgbClr val="7B7D8D"/>
                </a:solidFill>
                <a:latin typeface="Calibri Light" panose="020F030202020403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Pulmonx</a:t>
            </a:r>
            <a:endParaRPr lang="en-US" sz="12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C50B2A5-9418-4508-B35F-3F9C5C3DE536}"/>
              </a:ext>
            </a:extLst>
          </p:cNvPr>
          <p:cNvPicPr>
            <a:picLocks noChangeAspect="1"/>
          </p:cNvPicPr>
          <p:nvPr/>
        </p:nvPicPr>
        <p:blipFill>
          <a:blip r:embed="rId8"/>
          <a:stretch>
            <a:fillRect/>
          </a:stretch>
        </p:blipFill>
        <p:spPr>
          <a:xfrm>
            <a:off x="5480011" y="81539"/>
            <a:ext cx="1670449" cy="1444877"/>
          </a:xfrm>
          <a:prstGeom prst="rect">
            <a:avLst/>
          </a:prstGeom>
        </p:spPr>
      </p:pic>
      <p:pic>
        <p:nvPicPr>
          <p:cNvPr id="11" name="Picture 10">
            <a:extLst>
              <a:ext uri="{FF2B5EF4-FFF2-40B4-BE49-F238E27FC236}">
                <a16:creationId xmlns:a16="http://schemas.microsoft.com/office/drawing/2014/main" id="{5BBEF96D-EF42-4B47-AA61-E2DEF6A428FB}"/>
              </a:ext>
            </a:extLst>
          </p:cNvPr>
          <p:cNvPicPr>
            <a:picLocks noChangeAspect="1"/>
          </p:cNvPicPr>
          <p:nvPr/>
        </p:nvPicPr>
        <p:blipFill>
          <a:blip r:embed="rId9"/>
          <a:stretch>
            <a:fillRect/>
          </a:stretch>
        </p:blipFill>
        <p:spPr>
          <a:xfrm>
            <a:off x="7755678" y="209596"/>
            <a:ext cx="4121253" cy="1450974"/>
          </a:xfrm>
          <a:prstGeom prst="rect">
            <a:avLst/>
          </a:prstGeom>
        </p:spPr>
      </p:pic>
    </p:spTree>
    <p:extLst>
      <p:ext uri="{BB962C8B-B14F-4D97-AF65-F5344CB8AC3E}">
        <p14:creationId xmlns:p14="http://schemas.microsoft.com/office/powerpoint/2010/main" val="61665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105624"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3" name="TextBox 2">
            <a:extLst>
              <a:ext uri="{FF2B5EF4-FFF2-40B4-BE49-F238E27FC236}">
                <a16:creationId xmlns:a16="http://schemas.microsoft.com/office/drawing/2014/main" id="{A23A05D4-0895-491F-85DD-EBD362CE87BB}"/>
              </a:ext>
            </a:extLst>
          </p:cNvPr>
          <p:cNvSpPr txBox="1"/>
          <p:nvPr/>
        </p:nvSpPr>
        <p:spPr>
          <a:xfrm>
            <a:off x="1371600" y="1716833"/>
            <a:ext cx="420810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Financials: </a:t>
            </a:r>
          </a:p>
        </p:txBody>
      </p:sp>
      <p:graphicFrame>
        <p:nvGraphicFramePr>
          <p:cNvPr id="11" name="Table 10">
            <a:extLst>
              <a:ext uri="{FF2B5EF4-FFF2-40B4-BE49-F238E27FC236}">
                <a16:creationId xmlns:a16="http://schemas.microsoft.com/office/drawing/2014/main" id="{D97F26AE-700A-4787-9825-12786276BA79}"/>
              </a:ext>
            </a:extLst>
          </p:cNvPr>
          <p:cNvGraphicFramePr>
            <a:graphicFrameLocks noGrp="1"/>
          </p:cNvGraphicFramePr>
          <p:nvPr>
            <p:extLst>
              <p:ext uri="{D42A27DB-BD31-4B8C-83A1-F6EECF244321}">
                <p14:modId xmlns:p14="http://schemas.microsoft.com/office/powerpoint/2010/main" val="1198117328"/>
              </p:ext>
            </p:extLst>
          </p:nvPr>
        </p:nvGraphicFramePr>
        <p:xfrm>
          <a:off x="713163" y="2192855"/>
          <a:ext cx="10515600" cy="640541"/>
        </p:xfrm>
        <a:graphic>
          <a:graphicData uri="http://schemas.openxmlformats.org/drawingml/2006/table">
            <a:tbl>
              <a:tblPr firstRow="1" firstCol="1" bandRow="1">
                <a:effectLst>
                  <a:outerShdw blurRad="76200" dir="18900000" sy="23000" kx="-1200000" algn="bl" rotWithShape="0">
                    <a:prstClr val="black">
                      <a:alpha val="20000"/>
                    </a:prstClr>
                  </a:outerShdw>
                </a:effectLst>
              </a:tblPr>
              <a:tblGrid>
                <a:gridCol w="2533890">
                  <a:extLst>
                    <a:ext uri="{9D8B030D-6E8A-4147-A177-3AD203B41FA5}">
                      <a16:colId xmlns:a16="http://schemas.microsoft.com/office/drawing/2014/main" val="3479754791"/>
                    </a:ext>
                  </a:extLst>
                </a:gridCol>
                <a:gridCol w="2183363">
                  <a:extLst>
                    <a:ext uri="{9D8B030D-6E8A-4147-A177-3AD203B41FA5}">
                      <a16:colId xmlns:a16="http://schemas.microsoft.com/office/drawing/2014/main" val="3207344062"/>
                    </a:ext>
                  </a:extLst>
                </a:gridCol>
                <a:gridCol w="681135">
                  <a:extLst>
                    <a:ext uri="{9D8B030D-6E8A-4147-A177-3AD203B41FA5}">
                      <a16:colId xmlns:a16="http://schemas.microsoft.com/office/drawing/2014/main" val="2507943252"/>
                    </a:ext>
                  </a:extLst>
                </a:gridCol>
                <a:gridCol w="531845">
                  <a:extLst>
                    <a:ext uri="{9D8B030D-6E8A-4147-A177-3AD203B41FA5}">
                      <a16:colId xmlns:a16="http://schemas.microsoft.com/office/drawing/2014/main" val="81108777"/>
                    </a:ext>
                  </a:extLst>
                </a:gridCol>
                <a:gridCol w="447869">
                  <a:extLst>
                    <a:ext uri="{9D8B030D-6E8A-4147-A177-3AD203B41FA5}">
                      <a16:colId xmlns:a16="http://schemas.microsoft.com/office/drawing/2014/main" val="2633664366"/>
                    </a:ext>
                  </a:extLst>
                </a:gridCol>
                <a:gridCol w="1138335">
                  <a:extLst>
                    <a:ext uri="{9D8B030D-6E8A-4147-A177-3AD203B41FA5}">
                      <a16:colId xmlns:a16="http://schemas.microsoft.com/office/drawing/2014/main" val="3399807407"/>
                    </a:ext>
                  </a:extLst>
                </a:gridCol>
                <a:gridCol w="1203649">
                  <a:extLst>
                    <a:ext uri="{9D8B030D-6E8A-4147-A177-3AD203B41FA5}">
                      <a16:colId xmlns:a16="http://schemas.microsoft.com/office/drawing/2014/main" val="1517520346"/>
                    </a:ext>
                  </a:extLst>
                </a:gridCol>
                <a:gridCol w="1795514">
                  <a:extLst>
                    <a:ext uri="{9D8B030D-6E8A-4147-A177-3AD203B41FA5}">
                      <a16:colId xmlns:a16="http://schemas.microsoft.com/office/drawing/2014/main" val="2628709626"/>
                    </a:ext>
                  </a:extLst>
                </a:gridCol>
              </a:tblGrid>
              <a:tr h="335741">
                <a:tc>
                  <a:txBody>
                    <a:bodyPr/>
                    <a:lstStyle/>
                    <a:p>
                      <a:pPr marL="0" marR="0">
                        <a:spcBef>
                          <a:spcPts val="0"/>
                        </a:spcBef>
                        <a:spcAft>
                          <a:spcPts val="0"/>
                        </a:spcAft>
                      </a:pPr>
                      <a:r>
                        <a:rPr lang="en-US"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Hospital Name</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Street </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City  </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 </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Zip</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DRG 163 </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DRG 164 </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DRG 165 </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6457690"/>
                  </a:ext>
                </a:extLst>
              </a:tr>
              <a:tr h="287442">
                <a:tc>
                  <a:txBody>
                    <a:bodyPr/>
                    <a:lstStyle/>
                    <a:p>
                      <a:pPr marL="0" marR="0">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UNIVERSITY OF TOLEDO MEDICAL CENTER</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3000 ARLINGTON AVENUE</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TOLEDO</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OH</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43699</a:t>
                      </a:r>
                      <a:endParaRPr lang="en-US" sz="1050" b="1">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$ 36,629.66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$19,466.99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$14,096.17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75" marR="64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1845771"/>
                  </a:ext>
                </a:extLst>
              </a:tr>
            </a:tbl>
          </a:graphicData>
        </a:graphic>
      </p:graphicFrame>
      <p:sp>
        <p:nvSpPr>
          <p:cNvPr id="12" name="Rectangle 2">
            <a:extLst>
              <a:ext uri="{FF2B5EF4-FFF2-40B4-BE49-F238E27FC236}">
                <a16:creationId xmlns:a16="http://schemas.microsoft.com/office/drawing/2014/main" id="{E2E2A8FD-F5B4-4207-B7AE-0B26C257FA4F}"/>
              </a:ext>
            </a:extLst>
          </p:cNvPr>
          <p:cNvSpPr>
            <a:spLocks noChangeArrowheads="1"/>
          </p:cNvSpPr>
          <p:nvPr/>
        </p:nvSpPr>
        <p:spPr bwMode="auto">
          <a:xfrm>
            <a:off x="713163" y="2914800"/>
            <a:ext cx="81789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Center for MS-DRG 163, 164 and 165.</a:t>
            </a:r>
            <a:endParaRPr kumimoji="0" lang="en-US" altLang="en-US"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Sources: FY 2021 IPPS final rule Table 1A-1E, Table 5, and Impact File, and Provider of Services 2020 2nd quarter file</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FEA22492-71B5-4414-931D-9F804DC737BC}"/>
              </a:ext>
            </a:extLst>
          </p:cNvPr>
          <p:cNvSpPr txBox="1"/>
          <p:nvPr/>
        </p:nvSpPr>
        <p:spPr>
          <a:xfrm>
            <a:off x="713163" y="3648269"/>
            <a:ext cx="7851137" cy="2862322"/>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a:t>Zephyr Valve and </a:t>
            </a:r>
            <a:r>
              <a:rPr lang="en-US" dirty="0" err="1"/>
              <a:t>Chartis</a:t>
            </a:r>
            <a:r>
              <a:rPr lang="en-US" dirty="0"/>
              <a:t> Cost per case $8,100 – $10,800  (3-4 Z Valves used per case inpatient)</a:t>
            </a:r>
          </a:p>
          <a:p>
            <a:r>
              <a:rPr lang="en-US" dirty="0"/>
              <a:t>Z-Valve $2,200 3-4</a:t>
            </a:r>
          </a:p>
          <a:p>
            <a:r>
              <a:rPr lang="en-US" dirty="0"/>
              <a:t>Z Catheter $500 3-4</a:t>
            </a:r>
          </a:p>
          <a:p>
            <a:endParaRPr lang="en-US" dirty="0"/>
          </a:p>
          <a:p>
            <a:r>
              <a:rPr lang="en-US" dirty="0"/>
              <a:t>Outpatient Diagnostic Cost per case $1,450</a:t>
            </a:r>
          </a:p>
          <a:p>
            <a:r>
              <a:rPr lang="en-US" dirty="0"/>
              <a:t>Rental fee (</a:t>
            </a:r>
            <a:r>
              <a:rPr lang="en-US" dirty="0" err="1"/>
              <a:t>Chartis</a:t>
            </a:r>
            <a:r>
              <a:rPr lang="en-US" dirty="0"/>
              <a:t>) $500</a:t>
            </a:r>
          </a:p>
          <a:p>
            <a:r>
              <a:rPr lang="en-US" dirty="0" err="1"/>
              <a:t>Chartis</a:t>
            </a:r>
            <a:r>
              <a:rPr lang="en-US" dirty="0"/>
              <a:t> Cath $950</a:t>
            </a:r>
          </a:p>
          <a:p>
            <a:endParaRPr lang="en-US" dirty="0"/>
          </a:p>
          <a:p>
            <a:r>
              <a:rPr lang="en-US" dirty="0"/>
              <a:t>Reimbursement: $4,095 </a:t>
            </a:r>
          </a:p>
        </p:txBody>
      </p:sp>
    </p:spTree>
    <p:extLst>
      <p:ext uri="{BB962C8B-B14F-4D97-AF65-F5344CB8AC3E}">
        <p14:creationId xmlns:p14="http://schemas.microsoft.com/office/powerpoint/2010/main" val="417939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FD44-E33D-4D2D-A04C-D28EB401DFE5}"/>
              </a:ext>
            </a:extLst>
          </p:cNvPr>
          <p:cNvPicPr>
            <a:picLocks noChangeAspect="1"/>
          </p:cNvPicPr>
          <p:nvPr/>
        </p:nvPicPr>
        <p:blipFill>
          <a:blip r:embed="rId2">
            <a:alphaModFix amt="10000"/>
          </a:blip>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35F3D3A-131F-4A3B-8314-8EB82C4FFD33}"/>
              </a:ext>
            </a:extLst>
          </p:cNvPr>
          <p:cNvSpPr/>
          <p:nvPr/>
        </p:nvSpPr>
        <p:spPr>
          <a:xfrm>
            <a:off x="713163" y="48003"/>
            <a:ext cx="4076120" cy="1193106"/>
          </a:xfrm>
          <a:prstGeom prst="rect">
            <a:avLst/>
          </a:prstGeom>
          <a:solidFill>
            <a:srgbClr val="FFD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panose="02020603050405020304"/>
              <a:ea typeface="+mn-ea"/>
              <a:cs typeface="+mn-cs"/>
            </a:endParaRPr>
          </a:p>
        </p:txBody>
      </p:sp>
      <p:pic>
        <p:nvPicPr>
          <p:cNvPr id="6" name="Graphic 5">
            <a:extLst>
              <a:ext uri="{FF2B5EF4-FFF2-40B4-BE49-F238E27FC236}">
                <a16:creationId xmlns:a16="http://schemas.microsoft.com/office/drawing/2014/main" id="{07D7EFE1-6956-462F-9CF0-7B077697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4300" y="5847820"/>
            <a:ext cx="3522076" cy="838200"/>
          </a:xfrm>
          <a:prstGeom prst="rect">
            <a:avLst/>
          </a:prstGeom>
        </p:spPr>
      </p:pic>
      <p:sp>
        <p:nvSpPr>
          <p:cNvPr id="7" name="Title 8">
            <a:extLst>
              <a:ext uri="{FF2B5EF4-FFF2-40B4-BE49-F238E27FC236}">
                <a16:creationId xmlns:a16="http://schemas.microsoft.com/office/drawing/2014/main" id="{19C65102-3193-4A89-ABD1-8DD76AAA43F8}"/>
              </a:ext>
            </a:extLst>
          </p:cNvPr>
          <p:cNvSpPr txBox="1">
            <a:spLocks/>
          </p:cNvSpPr>
          <p:nvPr/>
        </p:nvSpPr>
        <p:spPr>
          <a:xfrm>
            <a:off x="713163" y="165432"/>
            <a:ext cx="4480848" cy="958246"/>
          </a:xfrm>
          <a:prstGeom prst="rect">
            <a:avLst/>
          </a:prstGeom>
        </p:spPr>
        <p:txBody>
          <a:bodyPr anchor="t" anchorCtr="0">
            <a:noAutofit/>
          </a:bodyPr>
          <a:lstStyle>
            <a:lvl1pPr algn="l" defTabSz="914400" rtl="0" eaLnBrk="1" latinLnBrk="0" hangingPunct="1">
              <a:lnSpc>
                <a:spcPct val="90000"/>
              </a:lnSpc>
              <a:spcBef>
                <a:spcPct val="0"/>
              </a:spcBef>
              <a:buNone/>
              <a:defRPr sz="5400" kern="1200" spc="-150" baseline="0">
                <a:solidFill>
                  <a:srgbClr val="134FD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a:ln>
                  <a:noFill/>
                </a:ln>
                <a:solidFill>
                  <a:srgbClr val="134FD2"/>
                </a:solidFill>
                <a:effectLst/>
                <a:uLnTx/>
                <a:uFillTx/>
                <a:latin typeface="Times New Roman" panose="02020603050405020304" pitchFamily="18" charset="0"/>
                <a:cs typeface="Times New Roman" panose="02020603050405020304" pitchFamily="18" charset="0"/>
              </a:rPr>
              <a:t>Value Analysis</a:t>
            </a:r>
          </a:p>
        </p:txBody>
      </p:sp>
      <p:sp>
        <p:nvSpPr>
          <p:cNvPr id="8" name="Text Placeholder 13">
            <a:extLst>
              <a:ext uri="{FF2B5EF4-FFF2-40B4-BE49-F238E27FC236}">
                <a16:creationId xmlns:a16="http://schemas.microsoft.com/office/drawing/2014/main" id="{6AC8B9EF-CB16-41A8-BEB4-8423F26A4C6C}"/>
              </a:ext>
            </a:extLst>
          </p:cNvPr>
          <p:cNvSpPr txBox="1">
            <a:spLocks/>
          </p:cNvSpPr>
          <p:nvPr/>
        </p:nvSpPr>
        <p:spPr>
          <a:xfrm>
            <a:off x="1544758" y="803978"/>
            <a:ext cx="2412930" cy="3444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90000"/>
              </a:lnSpc>
              <a:spcBef>
                <a:spcPts val="1000"/>
              </a:spcBef>
              <a:buFontTx/>
              <a:buNone/>
              <a:defRPr sz="1800" kern="1200">
                <a:solidFill>
                  <a:schemeClr val="accent6"/>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94947"/>
                </a:solidFill>
                <a:effectLst/>
                <a:uLnTx/>
                <a:uFillTx/>
                <a:latin typeface="Times New Roman" panose="02020603050405020304" pitchFamily="18" charset="0"/>
                <a:cs typeface="Times New Roman" panose="02020603050405020304" pitchFamily="18" charset="0"/>
              </a:rPr>
              <a:t>March 2, 2021</a:t>
            </a:r>
          </a:p>
        </p:txBody>
      </p:sp>
      <p:sp>
        <p:nvSpPr>
          <p:cNvPr id="2" name="Rectangle 1">
            <a:extLst>
              <a:ext uri="{FF2B5EF4-FFF2-40B4-BE49-F238E27FC236}">
                <a16:creationId xmlns:a16="http://schemas.microsoft.com/office/drawing/2014/main" id="{0A7B6F17-B6B6-475F-B925-E9F5EA6F36B0}"/>
              </a:ext>
            </a:extLst>
          </p:cNvPr>
          <p:cNvSpPr/>
          <p:nvPr/>
        </p:nvSpPr>
        <p:spPr>
          <a:xfrm>
            <a:off x="713162" y="1406541"/>
            <a:ext cx="7572421" cy="5262979"/>
          </a:xfrm>
          <a:prstGeom prst="rect">
            <a:avLst/>
          </a:prstGeom>
        </p:spPr>
        <p:txBody>
          <a:bodyPr wrap="square">
            <a:spAutoFit/>
          </a:bodyPr>
          <a:lstStyle/>
          <a:p>
            <a:r>
              <a:rPr lang="en-US" sz="1600" b="1" dirty="0">
                <a:latin typeface="Calibri-Bold"/>
              </a:rPr>
              <a:t>CONSIDERATIONS FOR PROCEDURE WORK‐UP AND FOLLOW‐UP</a:t>
            </a:r>
          </a:p>
          <a:p>
            <a:r>
              <a:rPr lang="en-US" sz="1600" b="1" dirty="0">
                <a:latin typeface="Calibri-Bold"/>
              </a:rPr>
              <a:t>	</a:t>
            </a:r>
          </a:p>
          <a:p>
            <a:r>
              <a:rPr lang="en-US" sz="1600" b="1" dirty="0">
                <a:latin typeface="Calibri-Bold"/>
              </a:rPr>
              <a:t>Pre‐Zephyr Valve Typical Work‐up</a:t>
            </a:r>
          </a:p>
          <a:p>
            <a:endParaRPr lang="en-US" sz="1600" b="1" i="1" dirty="0">
              <a:latin typeface="Calibri-BoldItalic"/>
            </a:endParaRPr>
          </a:p>
          <a:p>
            <a:r>
              <a:rPr lang="en-US" sz="1600" b="1" i="1" dirty="0">
                <a:latin typeface="Calibri-BoldItalic"/>
              </a:rPr>
              <a:t>Screening test description Possible CPT® code (s)</a:t>
            </a:r>
          </a:p>
          <a:p>
            <a:r>
              <a:rPr lang="en-US" sz="1600" b="1" dirty="0">
                <a:latin typeface="Calibri-Bold"/>
              </a:rPr>
              <a:t>E&amp;M, New patient </a:t>
            </a:r>
            <a:r>
              <a:rPr lang="en-US" sz="1600" dirty="0">
                <a:latin typeface="Calibri" panose="020F0502020204030204" pitchFamily="34" charset="0"/>
              </a:rPr>
              <a:t>99203, 99204, 99205</a:t>
            </a:r>
          </a:p>
          <a:p>
            <a:r>
              <a:rPr lang="en-US" sz="1600" b="1" dirty="0">
                <a:latin typeface="Calibri-Bold"/>
              </a:rPr>
              <a:t>Spirometry </a:t>
            </a:r>
            <a:r>
              <a:rPr lang="en-US" sz="1600" dirty="0">
                <a:latin typeface="Calibri" panose="020F0502020204030204" pitchFamily="34" charset="0"/>
              </a:rPr>
              <a:t>94010 </a:t>
            </a:r>
            <a:r>
              <a:rPr lang="en-US" sz="1600" dirty="0">
                <a:highlight>
                  <a:srgbClr val="FFFF00"/>
                </a:highlight>
                <a:latin typeface="Calibri" panose="020F0502020204030204" pitchFamily="34" charset="0"/>
              </a:rPr>
              <a:t>APC $130.20</a:t>
            </a:r>
          </a:p>
          <a:p>
            <a:r>
              <a:rPr lang="en-US" sz="1600" b="1" dirty="0">
                <a:latin typeface="Calibri-Bold"/>
              </a:rPr>
              <a:t>Body Plethysmography </a:t>
            </a:r>
            <a:r>
              <a:rPr lang="en-US" sz="1600" dirty="0">
                <a:latin typeface="Calibri" panose="020F0502020204030204" pitchFamily="34" charset="0"/>
              </a:rPr>
              <a:t>94726 </a:t>
            </a:r>
            <a:r>
              <a:rPr lang="en-US" sz="1600" dirty="0">
                <a:highlight>
                  <a:srgbClr val="FFFF00"/>
                </a:highlight>
                <a:latin typeface="Calibri" panose="020F0502020204030204" pitchFamily="34" charset="0"/>
              </a:rPr>
              <a:t>APC $238.19</a:t>
            </a:r>
          </a:p>
          <a:p>
            <a:r>
              <a:rPr lang="en-US" sz="1600" b="1" dirty="0">
                <a:latin typeface="Calibri-Bold"/>
              </a:rPr>
              <a:t>Vital capacity (if done separately) </a:t>
            </a:r>
            <a:r>
              <a:rPr lang="en-US" sz="1600" dirty="0">
                <a:latin typeface="Calibri" panose="020F0502020204030204" pitchFamily="34" charset="0"/>
              </a:rPr>
              <a:t>94150, 94200</a:t>
            </a:r>
          </a:p>
          <a:p>
            <a:r>
              <a:rPr lang="en-US" sz="1600" b="1" dirty="0">
                <a:latin typeface="Calibri-Bold"/>
              </a:rPr>
              <a:t>DLCO (as required) </a:t>
            </a:r>
            <a:r>
              <a:rPr lang="en-US" sz="1600" dirty="0">
                <a:latin typeface="Calibri" panose="020F0502020204030204" pitchFamily="34" charset="0"/>
              </a:rPr>
              <a:t>94729</a:t>
            </a:r>
          </a:p>
          <a:p>
            <a:r>
              <a:rPr lang="en-US" sz="1600" b="1" dirty="0">
                <a:latin typeface="Calibri-Bold"/>
              </a:rPr>
              <a:t>6 min walk test </a:t>
            </a:r>
            <a:r>
              <a:rPr lang="en-US" sz="1600" dirty="0">
                <a:latin typeface="Calibri" panose="020F0502020204030204" pitchFamily="34" charset="0"/>
              </a:rPr>
              <a:t>94618 </a:t>
            </a:r>
            <a:r>
              <a:rPr lang="en-US" sz="1600" dirty="0">
                <a:highlight>
                  <a:srgbClr val="FFFF00"/>
                </a:highlight>
                <a:latin typeface="Calibri" panose="020F0502020204030204" pitchFamily="34" charset="0"/>
              </a:rPr>
              <a:t>APC $102.61</a:t>
            </a:r>
          </a:p>
          <a:p>
            <a:r>
              <a:rPr lang="en-US" sz="1600" b="1" dirty="0">
                <a:latin typeface="Calibri-Bold"/>
              </a:rPr>
              <a:t>HRCT (if not current and/or not to specification) </a:t>
            </a:r>
            <a:r>
              <a:rPr lang="en-US" sz="1600" dirty="0">
                <a:latin typeface="Calibri" panose="020F0502020204030204" pitchFamily="34" charset="0"/>
              </a:rPr>
              <a:t>71250 </a:t>
            </a:r>
            <a:r>
              <a:rPr lang="en-US" sz="1600" dirty="0">
                <a:highlight>
                  <a:srgbClr val="FFFF00"/>
                </a:highlight>
                <a:latin typeface="Calibri" panose="020F0502020204030204" pitchFamily="34" charset="0"/>
              </a:rPr>
              <a:t>APC $105.48</a:t>
            </a:r>
          </a:p>
          <a:p>
            <a:r>
              <a:rPr lang="en-US" sz="1600" b="1" dirty="0">
                <a:latin typeface="Calibri-Bold"/>
              </a:rPr>
              <a:t>Ventilation perfusion scan (recommended for homogeneous patients or when</a:t>
            </a:r>
          </a:p>
          <a:p>
            <a:r>
              <a:rPr lang="en-US" sz="1600" b="1" dirty="0">
                <a:latin typeface="Calibri-Bold"/>
              </a:rPr>
              <a:t>the target lobe is unclear) or SPECT CT if available, warranted</a:t>
            </a:r>
          </a:p>
          <a:p>
            <a:r>
              <a:rPr lang="en-US" sz="1600" dirty="0">
                <a:latin typeface="Calibri" panose="020F0502020204030204" pitchFamily="34" charset="0"/>
              </a:rPr>
              <a:t>78582, 78598 </a:t>
            </a:r>
            <a:r>
              <a:rPr lang="en-US" sz="1600" dirty="0">
                <a:highlight>
                  <a:srgbClr val="FFFF00"/>
                </a:highlight>
                <a:latin typeface="Calibri" panose="020F0502020204030204" pitchFamily="34" charset="0"/>
              </a:rPr>
              <a:t>APC $444.17</a:t>
            </a:r>
          </a:p>
          <a:p>
            <a:r>
              <a:rPr lang="en-US" sz="1600" b="1" dirty="0">
                <a:latin typeface="Calibri-Bold"/>
              </a:rPr>
              <a:t>Echocardiogram </a:t>
            </a:r>
            <a:r>
              <a:rPr lang="en-US" sz="1600" dirty="0">
                <a:latin typeface="Calibri" panose="020F0502020204030204" pitchFamily="34" charset="0"/>
              </a:rPr>
              <a:t>93350 </a:t>
            </a:r>
            <a:r>
              <a:rPr lang="en-US" sz="1600" dirty="0">
                <a:highlight>
                  <a:srgbClr val="FFFF00"/>
                </a:highlight>
                <a:latin typeface="Calibri" panose="020F0502020204030204" pitchFamily="34" charset="0"/>
              </a:rPr>
              <a:t>APC $453.21</a:t>
            </a:r>
          </a:p>
          <a:p>
            <a:r>
              <a:rPr lang="en-US" sz="1600" b="1" dirty="0">
                <a:latin typeface="Calibri-Bold"/>
              </a:rPr>
              <a:t>Arterial blood gas levels </a:t>
            </a:r>
            <a:r>
              <a:rPr lang="en-US" sz="1600" dirty="0">
                <a:latin typeface="Calibri" panose="020F0502020204030204" pitchFamily="34" charset="0"/>
              </a:rPr>
              <a:t>82803</a:t>
            </a:r>
          </a:p>
          <a:p>
            <a:r>
              <a:rPr lang="en-US" sz="1600" b="1" dirty="0">
                <a:latin typeface="Calibri-Bold"/>
              </a:rPr>
              <a:t>Blood chemistry panel, complete CBC </a:t>
            </a:r>
            <a:r>
              <a:rPr lang="en-US" sz="1600" dirty="0">
                <a:latin typeface="Calibri" panose="020F0502020204030204" pitchFamily="34" charset="0"/>
              </a:rPr>
              <a:t>85025, 85027,85041</a:t>
            </a:r>
          </a:p>
          <a:p>
            <a:r>
              <a:rPr lang="en-US" sz="1600" b="1" dirty="0">
                <a:latin typeface="Calibri-Bold"/>
              </a:rPr>
              <a:t>Blood metabolic panel, BMP </a:t>
            </a:r>
            <a:r>
              <a:rPr lang="en-US" sz="1600" dirty="0">
                <a:latin typeface="Calibri" panose="020F0502020204030204" pitchFamily="34" charset="0"/>
              </a:rPr>
              <a:t>80053</a:t>
            </a:r>
          </a:p>
          <a:p>
            <a:r>
              <a:rPr lang="en-US" sz="1600" b="1" dirty="0">
                <a:latin typeface="Calibri-Bold"/>
              </a:rPr>
              <a:t>Blood test for PT/INR, PTT </a:t>
            </a:r>
            <a:r>
              <a:rPr lang="en-US" sz="1600" dirty="0">
                <a:latin typeface="Calibri" panose="020F0502020204030204" pitchFamily="34" charset="0"/>
              </a:rPr>
              <a:t>85610, 85730</a:t>
            </a:r>
          </a:p>
          <a:p>
            <a:r>
              <a:rPr lang="en-US" sz="1600" b="1" dirty="0">
                <a:latin typeface="Calibri-Bold"/>
              </a:rPr>
              <a:t>Pulmonary perfusion imaging </a:t>
            </a:r>
            <a:r>
              <a:rPr lang="en-US" sz="1600" dirty="0">
                <a:latin typeface="Calibri" panose="020F0502020204030204" pitchFamily="34" charset="0"/>
              </a:rPr>
              <a:t>78580, 78579, 78597 </a:t>
            </a:r>
            <a:r>
              <a:rPr lang="en-US" sz="1600" dirty="0">
                <a:highlight>
                  <a:srgbClr val="FFFF00"/>
                </a:highlight>
                <a:latin typeface="Calibri" panose="020F0502020204030204" pitchFamily="34" charset="0"/>
              </a:rPr>
              <a:t>APC $346.44</a:t>
            </a:r>
            <a:endParaRPr lang="en-US" sz="3600" dirty="0">
              <a:highlight>
                <a:srgbClr val="FFFF00"/>
              </a:highlight>
            </a:endParaRPr>
          </a:p>
        </p:txBody>
      </p:sp>
      <p:sp>
        <p:nvSpPr>
          <p:cNvPr id="3" name="TextBox 2">
            <a:extLst>
              <a:ext uri="{FF2B5EF4-FFF2-40B4-BE49-F238E27FC236}">
                <a16:creationId xmlns:a16="http://schemas.microsoft.com/office/drawing/2014/main" id="{A03B42AA-B703-40B5-966D-B46DD86F72A9}"/>
              </a:ext>
            </a:extLst>
          </p:cNvPr>
          <p:cNvSpPr txBox="1"/>
          <p:nvPr/>
        </p:nvSpPr>
        <p:spPr>
          <a:xfrm>
            <a:off x="5822303" y="550506"/>
            <a:ext cx="4208106" cy="40011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000" b="1" dirty="0">
                <a:latin typeface="Times New Roman" panose="02020603050405020304" pitchFamily="18" charset="0"/>
                <a:cs typeface="Times New Roman" panose="02020603050405020304" pitchFamily="18" charset="0"/>
              </a:rPr>
              <a:t>Financials: Halo effect of treatment</a:t>
            </a:r>
          </a:p>
        </p:txBody>
      </p:sp>
    </p:spTree>
    <p:extLst>
      <p:ext uri="{BB962C8B-B14F-4D97-AF65-F5344CB8AC3E}">
        <p14:creationId xmlns:p14="http://schemas.microsoft.com/office/powerpoint/2010/main" val="4127585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15652</TotalTime>
  <Words>2984</Words>
  <Application>Microsoft Office PowerPoint</Application>
  <PresentationFormat>Widescreen</PresentationFormat>
  <Paragraphs>598</Paragraphs>
  <Slides>33</Slides>
  <Notes>0</Notes>
  <HiddenSlides>16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Calibri Light</vt:lpstr>
      <vt:lpstr>Calibri-Bold</vt:lpstr>
      <vt:lpstr>Calibri-BoldItalic</vt:lpstr>
      <vt:lpstr>Graphik Web</vt:lpstr>
      <vt:lpstr>inherit</vt:lpstr>
      <vt:lpstr>Segoe UI</vt:lpstr>
      <vt:lpstr>Tahoma</vt:lpstr>
      <vt:lpstr>Times New Roman</vt:lpstr>
      <vt:lpstr>URWGeometric-Regular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Koltz, Michael A.</dc:creator>
  <cp:lastModifiedBy>Michael</cp:lastModifiedBy>
  <cp:revision>54</cp:revision>
  <dcterms:created xsi:type="dcterms:W3CDTF">2021-01-26T11:04:06Z</dcterms:created>
  <dcterms:modified xsi:type="dcterms:W3CDTF">2021-03-02T11:12:38Z</dcterms:modified>
</cp:coreProperties>
</file>