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  <p:sldMasterId id="2147483648" r:id="rId2"/>
    <p:sldMasterId id="2147483771" r:id="rId3"/>
  </p:sldMasterIdLst>
  <p:notesMasterIdLst>
    <p:notesMasterId r:id="rId29"/>
  </p:notesMasterIdLst>
  <p:handoutMasterIdLst>
    <p:handoutMasterId r:id="rId30"/>
  </p:handoutMasterIdLst>
  <p:sldIdLst>
    <p:sldId id="316" r:id="rId4"/>
    <p:sldId id="317" r:id="rId5"/>
    <p:sldId id="324" r:id="rId6"/>
    <p:sldId id="333" r:id="rId7"/>
    <p:sldId id="321" r:id="rId8"/>
    <p:sldId id="329" r:id="rId9"/>
    <p:sldId id="334" r:id="rId10"/>
    <p:sldId id="330" r:id="rId11"/>
    <p:sldId id="328" r:id="rId12"/>
    <p:sldId id="331" r:id="rId13"/>
    <p:sldId id="335" r:id="rId14"/>
    <p:sldId id="336" r:id="rId15"/>
    <p:sldId id="332" r:id="rId16"/>
    <p:sldId id="345" r:id="rId17"/>
    <p:sldId id="347" r:id="rId18"/>
    <p:sldId id="337" r:id="rId19"/>
    <p:sldId id="348" r:id="rId20"/>
    <p:sldId id="338" r:id="rId21"/>
    <p:sldId id="339" r:id="rId22"/>
    <p:sldId id="340" r:id="rId23"/>
    <p:sldId id="341" r:id="rId24"/>
    <p:sldId id="342" r:id="rId25"/>
    <p:sldId id="344" r:id="rId26"/>
    <p:sldId id="349" r:id="rId27"/>
    <p:sldId id="350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11D"/>
    <a:srgbClr val="EFC42C"/>
    <a:srgbClr val="0558FF"/>
    <a:srgbClr val="D5E3FF"/>
    <a:srgbClr val="BDD3FF"/>
    <a:srgbClr val="082650"/>
    <a:srgbClr val="4F4F4F"/>
    <a:srgbClr val="F6C51E"/>
    <a:srgbClr val="07224A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44" autoAdjust="0"/>
    <p:restoredTop sz="83613" autoAdjust="0"/>
  </p:normalViewPr>
  <p:slideViewPr>
    <p:cSldViewPr snapToGrid="0" showGuides="1">
      <p:cViewPr varScale="1">
        <p:scale>
          <a:sx n="63" d="100"/>
          <a:sy n="63" d="100"/>
        </p:scale>
        <p:origin x="220" y="36"/>
      </p:cViewPr>
      <p:guideLst>
        <p:guide orient="horz" pos="228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227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Chart Title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FC42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72-4519-8A4A-ADB3D3D5F9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7224A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72-4519-8A4A-ADB3D3D5F92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1068615904"/>
        <c:axId val="-1068676304"/>
      </c:barChart>
      <c:catAx>
        <c:axId val="-106861590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-1068676304"/>
        <c:crosses val="autoZero"/>
        <c:auto val="1"/>
        <c:lblAlgn val="ctr"/>
        <c:lblOffset val="100"/>
        <c:noMultiLvlLbl val="0"/>
      </c:catAx>
      <c:valAx>
        <c:axId val="-10686763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068615904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43688080898099002"/>
          <c:y val="5.9311440873382002E-3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EFC42C"/>
              </a:solidFill>
            </c:spPr>
            <c:extLst>
              <c:ext xmlns:c16="http://schemas.microsoft.com/office/drawing/2014/chart" uri="{C3380CC4-5D6E-409C-BE32-E72D297353CC}">
                <c16:uniqueId val="{00000001-DB6A-4E92-9F62-52E1BB6FFE43}"/>
              </c:ext>
            </c:extLst>
          </c:dPt>
          <c:dPt>
            <c:idx val="1"/>
            <c:bubble3D val="0"/>
            <c:spPr>
              <a:solidFill>
                <a:srgbClr val="07224A"/>
              </a:solidFill>
            </c:spPr>
            <c:extLst>
              <c:ext xmlns:c16="http://schemas.microsoft.com/office/drawing/2014/chart" uri="{C3380CC4-5D6E-409C-BE32-E72D297353CC}">
                <c16:uniqueId val="{00000003-DB6A-4E92-9F62-52E1BB6FFE43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8.2000000000000011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6A-4E92-9F62-52E1BB6FF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FC42C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EA-499F-83ED-6620CAFD52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82650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EA-499F-83ED-6620CAFD52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152031936"/>
        <c:axId val="-1152041648"/>
        <c:axId val="0"/>
      </c:bar3DChart>
      <c:catAx>
        <c:axId val="-1152031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152041648"/>
        <c:crosses val="autoZero"/>
        <c:auto val="1"/>
        <c:lblAlgn val="ctr"/>
        <c:lblOffset val="100"/>
        <c:noMultiLvlLbl val="0"/>
      </c:catAx>
      <c:valAx>
        <c:axId val="-1152041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1520319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/>
              <a:t>UT Strategic Planning Fall Discussions Groups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EADCB3-1A04-4A43-8273-C65A6A739B4D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47D55FE-E738-4AAB-BF91-9545F6D19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8901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/>
              <a:t>UT Strategic Planning Fall Discussions Groups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5E6E243-E118-424F-B1C9-D8C9CC2018D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B1FFEAF-36BA-41BB-BCFF-E254B3DAC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433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7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36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70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32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70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28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84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47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56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79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5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7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906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49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04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71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76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71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6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79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34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11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30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Logo w/room f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32630" y="2337374"/>
            <a:ext cx="7306950" cy="191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5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rmation w/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/>
          <a:lstStyle/>
          <a:p>
            <a:fld id="{9C15BBE9-EF51-406C-8B81-DCEC1643AEA3}" type="slidenum">
              <a:rPr lang="en-US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2743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50" kern="120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15BBE9-EF51-406C-8B81-DCEC1643AEA3}" type="slidenum">
              <a:rPr lang="en-US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7620000" y="0"/>
            <a:ext cx="4572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853714" y="3011714"/>
            <a:ext cx="21952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360 W x 540 H</a:t>
            </a:r>
          </a:p>
          <a:p>
            <a:pPr algn="ctr"/>
            <a:r>
              <a:rPr lang="en-US" sz="1000" dirty="0"/>
              <a:t>Then Scale image</a:t>
            </a:r>
            <a:r>
              <a:rPr lang="en-US" sz="1000" baseline="0" dirty="0"/>
              <a:t> to fit.</a:t>
            </a:r>
            <a:endParaRPr lang="en-US" sz="1000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59978" y="1650998"/>
            <a:ext cx="5979880" cy="4172859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630065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82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w/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4330872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 userDrawn="1"/>
        </p:nvSpPr>
        <p:spPr>
          <a:xfrm>
            <a:off x="95683" y="6132729"/>
            <a:ext cx="4801558" cy="661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5179785" y="1650998"/>
            <a:ext cx="6649357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5143500" y="344858"/>
            <a:ext cx="6685087" cy="101585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4572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233714" y="3011714"/>
            <a:ext cx="21952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360 W x 540 H</a:t>
            </a:r>
          </a:p>
          <a:p>
            <a:pPr algn="ctr"/>
            <a:r>
              <a:rPr lang="en-US" sz="1000" dirty="0"/>
              <a:t>Then scale image to fit.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4713572" y="65373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56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rmation w/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4330872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 userDrawn="1"/>
        </p:nvSpPr>
        <p:spPr>
          <a:xfrm>
            <a:off x="95683" y="6132729"/>
            <a:ext cx="4801558" cy="661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5179785" y="1650998"/>
            <a:ext cx="6649357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5143500" y="344858"/>
            <a:ext cx="6685087" cy="101585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4572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233714" y="3011714"/>
            <a:ext cx="21952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360 W x 540 H</a:t>
            </a:r>
          </a:p>
          <a:p>
            <a:pPr algn="ctr"/>
            <a:r>
              <a:rPr lang="en-US" sz="1000" dirty="0"/>
              <a:t>Then scale image to fit.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4713572" y="65373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78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w/Image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843642" y="1650993"/>
            <a:ext cx="3767613" cy="40277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718892" y="3229418"/>
            <a:ext cx="18090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340 W x 365 H</a:t>
            </a:r>
          </a:p>
          <a:p>
            <a:pPr algn="ctr"/>
            <a:r>
              <a:rPr lang="en-US" sz="1000" dirty="0"/>
              <a:t>Then scale to fit.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5179785" y="1650998"/>
            <a:ext cx="6649357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14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rmation w/Image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5179785" y="1650998"/>
            <a:ext cx="6649357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642" y="1649185"/>
            <a:ext cx="3755572" cy="4031717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08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w/Image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7819569" y="1605636"/>
            <a:ext cx="3996719" cy="42726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794604" y="3274775"/>
            <a:ext cx="19190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340 W x 365 H</a:t>
            </a:r>
          </a:p>
          <a:p>
            <a:pPr algn="ctr"/>
            <a:r>
              <a:rPr lang="en-US" sz="1000" dirty="0"/>
              <a:t>Then scale to fit.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43643" y="1614714"/>
            <a:ext cx="6504214" cy="3619499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791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rmation w/Image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7819569" y="1605636"/>
            <a:ext cx="3996719" cy="42726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794604" y="3274775"/>
            <a:ext cx="19190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340 W x 365 H</a:t>
            </a:r>
          </a:p>
          <a:p>
            <a:pPr algn="ctr"/>
            <a:r>
              <a:rPr lang="en-US" sz="1000" dirty="0"/>
              <a:t>Then scale to fit.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43643" y="1614714"/>
            <a:ext cx="6504214" cy="3619499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8643" y="1605642"/>
            <a:ext cx="3995057" cy="4288811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786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nformation Areas w/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874261" y="4188667"/>
            <a:ext cx="3407456" cy="1468822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Bullet point optional.</a:t>
            </a:r>
          </a:p>
          <a:p>
            <a:pPr lvl="0"/>
            <a:r>
              <a:rPr lang="en-US" dirty="0"/>
              <a:t>Another bullet point</a:t>
            </a:r>
          </a:p>
          <a:p>
            <a:pPr lvl="0"/>
            <a:r>
              <a:rPr lang="en-US" dirty="0"/>
              <a:t>Etc.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874261" y="3681188"/>
            <a:ext cx="3407456" cy="4463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4726217" y="4188667"/>
            <a:ext cx="3392714" cy="1468822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Bullet point optional.</a:t>
            </a:r>
          </a:p>
          <a:p>
            <a:pPr lvl="0"/>
            <a:r>
              <a:rPr lang="en-US" dirty="0"/>
              <a:t>Another bullet point</a:t>
            </a:r>
          </a:p>
          <a:p>
            <a:pPr lvl="0"/>
            <a:r>
              <a:rPr lang="en-US" dirty="0"/>
              <a:t>Etc.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4726217" y="3681188"/>
            <a:ext cx="3392714" cy="42816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8700420" y="1614714"/>
            <a:ext cx="3110580" cy="412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 userDrawn="1"/>
        </p:nvSpPr>
        <p:spPr>
          <a:xfrm>
            <a:off x="9478561" y="3161236"/>
            <a:ext cx="1585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260 W x 345 H</a:t>
            </a:r>
          </a:p>
          <a:p>
            <a:pPr algn="ctr"/>
            <a:endParaRPr lang="en-US" sz="1000" dirty="0"/>
          </a:p>
          <a:p>
            <a:pPr algn="ctr"/>
            <a:r>
              <a:rPr lang="en-US" sz="1000" dirty="0"/>
              <a:t>Scale to fit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43643" y="1614715"/>
            <a:ext cx="7275286" cy="1933024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69590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408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837673" y="1930454"/>
            <a:ext cx="3189422" cy="31926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741409" y="1930454"/>
            <a:ext cx="3189422" cy="31926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8636075" y="1930454"/>
            <a:ext cx="3189422" cy="31926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837973" y="2347701"/>
            <a:ext cx="3180670" cy="210637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4747757" y="2347701"/>
            <a:ext cx="3180670" cy="210637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639401" y="2347701"/>
            <a:ext cx="3180670" cy="210637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1" y="344858"/>
            <a:ext cx="10978727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714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s w/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843643" y="2086429"/>
            <a:ext cx="1977571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1223268" y="2950714"/>
            <a:ext cx="1189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155 W x 180 H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023886" y="2102811"/>
            <a:ext cx="3117471" cy="4582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3024186" y="2635514"/>
            <a:ext cx="3108916" cy="210637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6594922" y="2086429"/>
            <a:ext cx="1977571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6974547" y="2950714"/>
            <a:ext cx="1189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155 W x 180 H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8753944" y="2102811"/>
            <a:ext cx="3074578" cy="4582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753928" y="2635514"/>
            <a:ext cx="3066141" cy="210637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406402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24300" y="1642141"/>
            <a:ext cx="4325112" cy="3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25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ction w/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 userDrawn="1"/>
        </p:nvSpPr>
        <p:spPr>
          <a:xfrm>
            <a:off x="6014355" y="1687286"/>
            <a:ext cx="1179286" cy="137885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 userDrawn="1"/>
        </p:nvSpPr>
        <p:spPr>
          <a:xfrm>
            <a:off x="6050641" y="2170569"/>
            <a:ext cx="1061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90 W x 105 H</a:t>
            </a:r>
          </a:p>
        </p:txBody>
      </p:sp>
      <p:sp>
        <p:nvSpPr>
          <p:cNvPr id="42" name="Rectangle 41"/>
          <p:cNvSpPr/>
          <p:nvPr userDrawn="1"/>
        </p:nvSpPr>
        <p:spPr>
          <a:xfrm>
            <a:off x="843644" y="1687286"/>
            <a:ext cx="1179286" cy="137885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 userDrawn="1"/>
        </p:nvSpPr>
        <p:spPr>
          <a:xfrm>
            <a:off x="879930" y="2170569"/>
            <a:ext cx="1061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90 W x 105 H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270953" y="1547653"/>
            <a:ext cx="3117471" cy="4555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2271253" y="2111844"/>
            <a:ext cx="3108916" cy="138065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7423526" y="1547653"/>
            <a:ext cx="3117471" cy="4555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7423826" y="2111844"/>
            <a:ext cx="3108916" cy="138065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6014355" y="3882572"/>
            <a:ext cx="1179286" cy="137885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6050641" y="4365855"/>
            <a:ext cx="1061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90 W x 105 H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843644" y="3882572"/>
            <a:ext cx="1179286" cy="137885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 userDrawn="1"/>
        </p:nvSpPr>
        <p:spPr>
          <a:xfrm>
            <a:off x="879930" y="4365855"/>
            <a:ext cx="1061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90 W x 105 H</a:t>
            </a:r>
          </a:p>
        </p:txBody>
      </p:sp>
      <p:sp>
        <p:nvSpPr>
          <p:cNvPr id="50" name="Text Placehold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2270953" y="3742939"/>
            <a:ext cx="3117471" cy="4555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52" name="Text Placeholder 10"/>
          <p:cNvSpPr>
            <a:spLocks noGrp="1"/>
          </p:cNvSpPr>
          <p:nvPr>
            <p:ph type="body" sz="quarter" idx="37" hasCustomPrompt="1"/>
          </p:nvPr>
        </p:nvSpPr>
        <p:spPr>
          <a:xfrm>
            <a:off x="2271253" y="4307130"/>
            <a:ext cx="3108916" cy="138065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53" name="Text Placeholder 10"/>
          <p:cNvSpPr>
            <a:spLocks noGrp="1"/>
          </p:cNvSpPr>
          <p:nvPr>
            <p:ph type="body" sz="quarter" idx="38" hasCustomPrompt="1"/>
          </p:nvPr>
        </p:nvSpPr>
        <p:spPr>
          <a:xfrm>
            <a:off x="7423526" y="3742939"/>
            <a:ext cx="3117471" cy="4555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54" name="Text Placeholder 10"/>
          <p:cNvSpPr>
            <a:spLocks noGrp="1"/>
          </p:cNvSpPr>
          <p:nvPr>
            <p:ph type="body" sz="quarter" idx="39" hasCustomPrompt="1"/>
          </p:nvPr>
        </p:nvSpPr>
        <p:spPr>
          <a:xfrm>
            <a:off x="7423826" y="4307130"/>
            <a:ext cx="3108916" cy="138065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266240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Image 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7369100" y="1621125"/>
            <a:ext cx="4444726" cy="4099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Chart to the Left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7369399" y="2111843"/>
            <a:ext cx="4432529" cy="3848085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577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University of Toledo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130512149"/>
              </p:ext>
            </p:extLst>
          </p:nvPr>
        </p:nvGraphicFramePr>
        <p:xfrm>
          <a:off x="871138" y="1254976"/>
          <a:ext cx="6234412" cy="4706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88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Example Slide for Reference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7369100" y="1642117"/>
            <a:ext cx="4444726" cy="4099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Example Chart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37" hasCustomPrompt="1"/>
          </p:nvPr>
        </p:nvSpPr>
        <p:spPr>
          <a:xfrm>
            <a:off x="7369399" y="2111843"/>
            <a:ext cx="4432529" cy="3848085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Recommended Colors for Charts</a:t>
            </a:r>
          </a:p>
          <a:p>
            <a:r>
              <a:rPr lang="en-US" dirty="0"/>
              <a:t>Yellow – CMYK=1,16,99,0</a:t>
            </a:r>
          </a:p>
          <a:p>
            <a:r>
              <a:rPr lang="en-US" dirty="0"/>
              <a:t>Blue – CMYK=100,70,0,40</a:t>
            </a:r>
          </a:p>
        </p:txBody>
      </p:sp>
    </p:spTree>
    <p:extLst>
      <p:ext uri="{BB962C8B-B14F-4D97-AF65-F5344CB8AC3E}">
        <p14:creationId xmlns:p14="http://schemas.microsoft.com/office/powerpoint/2010/main" val="354688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Image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837671" y="1631621"/>
            <a:ext cx="4444726" cy="4099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Chart to the Right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7970" y="2111843"/>
            <a:ext cx="4432529" cy="3848085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589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University of Toledo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graphicFrame>
        <p:nvGraphicFramePr>
          <p:cNvPr id="8" name="Chart 7"/>
          <p:cNvGraphicFramePr/>
          <p:nvPr userDrawn="1">
            <p:extLst>
              <p:ext uri="{D42A27DB-BD31-4B8C-83A1-F6EECF244321}">
                <p14:modId xmlns:p14="http://schemas.microsoft.com/office/powerpoint/2010/main" val="4284595318"/>
              </p:ext>
            </p:extLst>
          </p:nvPr>
        </p:nvGraphicFramePr>
        <p:xfrm>
          <a:off x="5688637" y="1668906"/>
          <a:ext cx="6140169" cy="4282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837671" y="1631621"/>
            <a:ext cx="4444726" cy="4099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Example Pie Chart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37" hasCustomPrompt="1"/>
          </p:nvPr>
        </p:nvSpPr>
        <p:spPr>
          <a:xfrm>
            <a:off x="837970" y="2111843"/>
            <a:ext cx="4432529" cy="3848085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Recommended Colors for Charts</a:t>
            </a:r>
          </a:p>
          <a:p>
            <a:r>
              <a:rPr lang="en-US" dirty="0"/>
              <a:t>Yellow – CMYK=1,16,99,0</a:t>
            </a:r>
          </a:p>
          <a:p>
            <a:r>
              <a:rPr lang="en-US" dirty="0"/>
              <a:t>Blue – CMYK=100,70,0,40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88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Example Slide for Reference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517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783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University of Toledo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graphicFrame>
        <p:nvGraphicFramePr>
          <p:cNvPr id="5" name="Chart 4"/>
          <p:cNvGraphicFramePr/>
          <p:nvPr userDrawn="1">
            <p:extLst>
              <p:ext uri="{D42A27DB-BD31-4B8C-83A1-F6EECF244321}">
                <p14:modId xmlns:p14="http://schemas.microsoft.com/office/powerpoint/2010/main" val="1912825615"/>
              </p:ext>
            </p:extLst>
          </p:nvPr>
        </p:nvGraphicFramePr>
        <p:xfrm>
          <a:off x="262390" y="1228065"/>
          <a:ext cx="11755120" cy="4660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Example Slide for Reference</a:t>
            </a:r>
          </a:p>
        </p:txBody>
      </p:sp>
    </p:spTree>
    <p:extLst>
      <p:ext uri="{BB962C8B-B14F-4D97-AF65-F5344CB8AC3E}">
        <p14:creationId xmlns:p14="http://schemas.microsoft.com/office/powerpoint/2010/main" val="1538461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</p:spPr>
        <p:txBody>
          <a:bodyPr/>
          <a:lstStyle/>
          <a:p>
            <a:fld id="{9C15BBE9-EF51-406C-8B81-DCEC1643AEA3}" type="slidenum">
              <a:rPr lang="en-US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8608787" y="0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9328721" y="909643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8608787" y="2276928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 userDrawn="1"/>
        </p:nvSpPr>
        <p:spPr>
          <a:xfrm>
            <a:off x="9328721" y="3186571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8608787" y="4562929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 userDrawn="1"/>
        </p:nvSpPr>
        <p:spPr>
          <a:xfrm>
            <a:off x="9328721" y="5472572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5025570" y="0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 userDrawn="1"/>
        </p:nvSpPr>
        <p:spPr>
          <a:xfrm>
            <a:off x="5745504" y="909643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5025570" y="2276928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 userDrawn="1"/>
        </p:nvSpPr>
        <p:spPr>
          <a:xfrm>
            <a:off x="5745504" y="3186571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38" name="Rectangle 37"/>
          <p:cNvSpPr/>
          <p:nvPr userDrawn="1"/>
        </p:nvSpPr>
        <p:spPr>
          <a:xfrm>
            <a:off x="5025570" y="4562929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 userDrawn="1"/>
        </p:nvSpPr>
        <p:spPr>
          <a:xfrm>
            <a:off x="5745504" y="5472572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837671" y="1663109"/>
            <a:ext cx="3926233" cy="3713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7970" y="2111844"/>
            <a:ext cx="3915459" cy="3485228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3925070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471133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</p:spPr>
        <p:txBody>
          <a:bodyPr/>
          <a:lstStyle/>
          <a:p>
            <a:fld id="{9C15BBE9-EF51-406C-8B81-DCEC1643AEA3}" type="slidenum">
              <a:rPr lang="en-US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8608787" y="0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9328721" y="909643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8608787" y="2276928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 userDrawn="1"/>
        </p:nvSpPr>
        <p:spPr>
          <a:xfrm>
            <a:off x="9328721" y="3186571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8608787" y="4562929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 userDrawn="1"/>
        </p:nvSpPr>
        <p:spPr>
          <a:xfrm>
            <a:off x="9328721" y="5472572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5025570" y="0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 userDrawn="1"/>
        </p:nvSpPr>
        <p:spPr>
          <a:xfrm>
            <a:off x="5745504" y="909643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5025570" y="2276928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 userDrawn="1"/>
        </p:nvSpPr>
        <p:spPr>
          <a:xfrm>
            <a:off x="5745504" y="3186571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38" name="Rectangle 37"/>
          <p:cNvSpPr/>
          <p:nvPr userDrawn="1"/>
        </p:nvSpPr>
        <p:spPr>
          <a:xfrm>
            <a:off x="5025570" y="4562929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 userDrawn="1"/>
        </p:nvSpPr>
        <p:spPr>
          <a:xfrm>
            <a:off x="5745504" y="5472572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837671" y="1652613"/>
            <a:ext cx="3926233" cy="3713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7970" y="2111844"/>
            <a:ext cx="3915459" cy="3485228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3925070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5198" y="-1"/>
            <a:ext cx="3606802" cy="22860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1572" y="4569700"/>
            <a:ext cx="3610428" cy="22882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90051" y="2284185"/>
            <a:ext cx="3609664" cy="228781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82338" y="2284186"/>
            <a:ext cx="3609662" cy="22878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86891" y="0"/>
            <a:ext cx="3606800" cy="2286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982029" y="4572000"/>
            <a:ext cx="3606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85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</p:spPr>
        <p:txBody>
          <a:bodyPr/>
          <a:lstStyle/>
          <a:p>
            <a:fld id="{9C15BBE9-EF51-406C-8B81-DCEC1643AEA3}" type="slidenum">
              <a:rPr lang="en-US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6830787" y="0"/>
            <a:ext cx="5361214" cy="34203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7929085" y="1553713"/>
            <a:ext cx="31380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852 W </a:t>
            </a:r>
            <a:r>
              <a:rPr lang="en-US" sz="1000" baseline="0" dirty="0"/>
              <a:t>x 54</a:t>
            </a:r>
            <a:r>
              <a:rPr lang="en-US" sz="1000" dirty="0"/>
              <a:t>0 H</a:t>
            </a:r>
          </a:p>
          <a:p>
            <a:pPr algn="ctr"/>
            <a:r>
              <a:rPr lang="en-US" sz="1000" dirty="0"/>
              <a:t>Scale</a:t>
            </a:r>
            <a:r>
              <a:rPr lang="en-US" sz="1000" baseline="0" dirty="0"/>
              <a:t> to fit.</a:t>
            </a:r>
            <a:endParaRPr lang="en-US" sz="1000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6831400" y="3438071"/>
            <a:ext cx="5360601" cy="34199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 userDrawn="1"/>
        </p:nvSpPr>
        <p:spPr>
          <a:xfrm>
            <a:off x="7973786" y="4887886"/>
            <a:ext cx="330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852 W </a:t>
            </a:r>
            <a:r>
              <a:rPr lang="en-US" sz="1000" baseline="0" dirty="0"/>
              <a:t>x 54</a:t>
            </a:r>
            <a:r>
              <a:rPr lang="en-US" sz="1000" dirty="0"/>
              <a:t>0 H</a:t>
            </a:r>
          </a:p>
          <a:p>
            <a:pPr algn="ctr"/>
            <a:r>
              <a:rPr lang="en-US" sz="1000" dirty="0"/>
              <a:t>Scale</a:t>
            </a:r>
            <a:r>
              <a:rPr lang="en-US" sz="1000" baseline="0" dirty="0"/>
              <a:t> to fit.</a:t>
            </a:r>
            <a:endParaRPr lang="en-US" sz="1000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837671" y="1553449"/>
            <a:ext cx="5609065" cy="49147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7970" y="2111844"/>
            <a:ext cx="5593673" cy="3485228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5615389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78353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 Sty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789220" y="988026"/>
            <a:ext cx="11043015" cy="88053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Headline 52pt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51" hasCustomPrompt="1"/>
          </p:nvPr>
        </p:nvSpPr>
        <p:spPr>
          <a:xfrm>
            <a:off x="816433" y="1996569"/>
            <a:ext cx="7955638" cy="74300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 cap="none" baseline="0">
                <a:solidFill>
                  <a:schemeClr val="bg2">
                    <a:lumMod val="50000"/>
                  </a:schemeClr>
                </a:solidFill>
                <a:latin typeface="Arial"/>
                <a:ea typeface="Lato Heavy" panose="020F0502020204030203" pitchFamily="34" charset="0"/>
                <a:cs typeface="Arial"/>
              </a:defRPr>
            </a:lvl1pPr>
          </a:lstStyle>
          <a:p>
            <a:pPr lvl="0"/>
            <a:r>
              <a:rPr lang="en-US" dirty="0"/>
              <a:t>Subtitle One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59977" y="3719286"/>
            <a:ext cx="10363200" cy="1524000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2400" baseline="0">
                <a:latin typeface="Arial"/>
                <a:cs typeface="Arial"/>
              </a:defRPr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buFont typeface="Courier New"/>
              <a:buChar char="o"/>
              <a:defRPr sz="2400" baseline="0">
                <a:latin typeface="Arial"/>
                <a:cs typeface="Arial"/>
              </a:defRPr>
            </a:lvl3pPr>
          </a:lstStyle>
          <a:p>
            <a:r>
              <a:rPr lang="en-US" dirty="0"/>
              <a:t>Bullet list</a:t>
            </a:r>
          </a:p>
          <a:p>
            <a:pPr lvl="1"/>
            <a:r>
              <a:rPr lang="en-US" dirty="0"/>
              <a:t>Additional bullet</a:t>
            </a:r>
          </a:p>
          <a:p>
            <a:pPr lvl="2"/>
            <a:r>
              <a:rPr lang="en-US" dirty="0"/>
              <a:t>Even more bullet lists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54" hasCustomPrompt="1"/>
          </p:nvPr>
        </p:nvSpPr>
        <p:spPr>
          <a:xfrm>
            <a:off x="787406" y="2907467"/>
            <a:ext cx="7997446" cy="557819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cap="none" baseline="0">
                <a:latin typeface="Arial"/>
                <a:cs typeface="Arial"/>
              </a:defRPr>
            </a:lvl1pPr>
          </a:lstStyle>
          <a:p>
            <a:r>
              <a:rPr lang="en-US" dirty="0"/>
              <a:t>Bold Item header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415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</p:spPr>
        <p:txBody>
          <a:bodyPr/>
          <a:lstStyle/>
          <a:p>
            <a:fld id="{9C15BBE9-EF51-406C-8B81-DCEC1643AEA3}" type="slidenum">
              <a:rPr lang="en-US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6830787" y="0"/>
            <a:ext cx="5361214" cy="34203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7929085" y="1553713"/>
            <a:ext cx="31380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852 W </a:t>
            </a:r>
            <a:r>
              <a:rPr lang="en-US" sz="1000" baseline="0" dirty="0"/>
              <a:t>x 54</a:t>
            </a:r>
            <a:r>
              <a:rPr lang="en-US" sz="1000" dirty="0"/>
              <a:t>0 H</a:t>
            </a:r>
          </a:p>
          <a:p>
            <a:pPr algn="ctr"/>
            <a:r>
              <a:rPr lang="en-US" sz="1000" dirty="0"/>
              <a:t>Scale</a:t>
            </a:r>
            <a:r>
              <a:rPr lang="en-US" sz="1000" baseline="0" dirty="0"/>
              <a:t> to fit.</a:t>
            </a:r>
            <a:endParaRPr lang="en-US" sz="1000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6831400" y="3438071"/>
            <a:ext cx="5360601" cy="34199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 userDrawn="1"/>
        </p:nvSpPr>
        <p:spPr>
          <a:xfrm>
            <a:off x="7973786" y="4887886"/>
            <a:ext cx="330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852 W </a:t>
            </a:r>
            <a:r>
              <a:rPr lang="en-US" sz="1000" baseline="0" dirty="0"/>
              <a:t>x 54</a:t>
            </a:r>
            <a:r>
              <a:rPr lang="en-US" sz="1000" dirty="0"/>
              <a:t>0 H</a:t>
            </a:r>
          </a:p>
          <a:p>
            <a:pPr algn="ctr"/>
            <a:r>
              <a:rPr lang="en-US" sz="1000" dirty="0"/>
              <a:t>Scale</a:t>
            </a:r>
            <a:r>
              <a:rPr lang="en-US" sz="1000" baseline="0" dirty="0"/>
              <a:t> to fit.</a:t>
            </a:r>
            <a:endParaRPr lang="en-US" sz="1000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5615389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77514" y="-1"/>
            <a:ext cx="5414486" cy="34380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81803" y="3429000"/>
            <a:ext cx="5410198" cy="3428999"/>
          </a:xfrm>
          <a:prstGeom prst="rect">
            <a:avLst/>
          </a:prstGeom>
        </p:spPr>
      </p:pic>
      <p:sp>
        <p:nvSpPr>
          <p:cNvPr id="17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837671" y="1553449"/>
            <a:ext cx="5609065" cy="49147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7970" y="2111844"/>
            <a:ext cx="5593673" cy="3485228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</p:spTree>
    <p:extLst>
      <p:ext uri="{BB962C8B-B14F-4D97-AF65-F5344CB8AC3E}">
        <p14:creationId xmlns:p14="http://schemas.microsoft.com/office/powerpoint/2010/main" val="4229940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Half Photo Quart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-1"/>
            <a:ext cx="6232071" cy="3537857"/>
          </a:xfrm>
          <a:prstGeom prst="rect">
            <a:avLst/>
          </a:prstGeom>
          <a:solidFill>
            <a:srgbClr val="F6C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55214" y="2930071"/>
            <a:ext cx="219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480 W x 540 H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3429000"/>
            <a:ext cx="6095999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823356" y="4771571"/>
            <a:ext cx="219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480 W x 270 H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3" y="344858"/>
            <a:ext cx="4917734" cy="101585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7970" y="1522201"/>
            <a:ext cx="4922387" cy="157115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</p:spTree>
    <p:extLst>
      <p:ext uri="{BB962C8B-B14F-4D97-AF65-F5344CB8AC3E}">
        <p14:creationId xmlns:p14="http://schemas.microsoft.com/office/powerpoint/2010/main" val="2596002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llow Half Photo Quart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-1"/>
            <a:ext cx="6232071" cy="3537857"/>
          </a:xfrm>
          <a:prstGeom prst="rect">
            <a:avLst/>
          </a:prstGeom>
          <a:solidFill>
            <a:srgbClr val="F6C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55214" y="2930071"/>
            <a:ext cx="219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480 W x 540 H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3429000"/>
            <a:ext cx="6095999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823356" y="4771571"/>
            <a:ext cx="219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480 W x 270 H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3" y="344858"/>
            <a:ext cx="4917734" cy="101585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7970" y="1522201"/>
            <a:ext cx="4922387" cy="157115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32629"/>
            <a:ext cx="6096000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939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alf Photo Quart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" y="-1"/>
            <a:ext cx="6304643" cy="3546929"/>
          </a:xfrm>
          <a:prstGeom prst="rect">
            <a:avLst/>
          </a:prstGeom>
          <a:solidFill>
            <a:srgbClr val="082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55214" y="2930071"/>
            <a:ext cx="219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480 W x 540 H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3429000"/>
            <a:ext cx="6095999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823356" y="4771571"/>
            <a:ext cx="219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480 W x 270 H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3" y="344858"/>
            <a:ext cx="4917734" cy="101585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7970" y="1522201"/>
            <a:ext cx="4922387" cy="157115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</p:spTree>
    <p:extLst>
      <p:ext uri="{BB962C8B-B14F-4D97-AF65-F5344CB8AC3E}">
        <p14:creationId xmlns:p14="http://schemas.microsoft.com/office/powerpoint/2010/main" val="16628567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Half Photo Quart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" y="-1"/>
            <a:ext cx="6304643" cy="3546929"/>
          </a:xfrm>
          <a:prstGeom prst="rect">
            <a:avLst/>
          </a:prstGeom>
          <a:solidFill>
            <a:srgbClr val="082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55214" y="2930071"/>
            <a:ext cx="219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480 W x 540 H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3429000"/>
            <a:ext cx="6095999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823356" y="4771571"/>
            <a:ext cx="219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480 W x 270 H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3" y="344858"/>
            <a:ext cx="4917734" cy="101585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7970" y="1522201"/>
            <a:ext cx="4922387" cy="157115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430786"/>
            <a:ext cx="6092825" cy="34272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03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itl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716643"/>
            <a:ext cx="4769024" cy="4726214"/>
          </a:xfrm>
          <a:prstGeom prst="rect">
            <a:avLst/>
          </a:prstGeom>
          <a:solidFill>
            <a:srgbClr val="F6C5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72778" y="1822476"/>
            <a:ext cx="2964222" cy="15158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i="0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5179785" y="725712"/>
            <a:ext cx="6649357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9862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16643"/>
            <a:ext cx="4769024" cy="4726214"/>
          </a:xfrm>
          <a:prstGeom prst="rect">
            <a:avLst/>
          </a:prstGeom>
          <a:solidFill>
            <a:srgbClr val="0826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72778" y="1822476"/>
            <a:ext cx="2964222" cy="15158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Title.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5179785" y="725712"/>
            <a:ext cx="6649357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8509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Fea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0"/>
            <a:ext cx="4826001" cy="6858000"/>
          </a:xfrm>
          <a:prstGeom prst="rect">
            <a:avLst/>
          </a:prstGeom>
          <a:solidFill>
            <a:srgbClr val="F6C5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72778" y="1598081"/>
            <a:ext cx="2735622" cy="15124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5179785" y="725712"/>
            <a:ext cx="6649357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17935"/>
      </p:ext>
    </p:extLst>
  </p:cSld>
  <p:clrMapOvr>
    <a:masterClrMapping/>
  </p:clrMapOvr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ea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0"/>
            <a:ext cx="4826001" cy="6858000"/>
          </a:xfrm>
          <a:prstGeom prst="rect">
            <a:avLst/>
          </a:prstGeom>
          <a:solidFill>
            <a:srgbClr val="0722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72778" y="1598081"/>
            <a:ext cx="2735622" cy="15124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400" b="1" baseline="0">
                <a:solidFill>
                  <a:srgbClr val="F2F2F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5179785" y="725712"/>
            <a:ext cx="6649357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981562"/>
      </p:ext>
    </p:extLst>
  </p:cSld>
  <p:clrMapOvr>
    <a:masterClrMapping/>
  </p:clrMapOvr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C5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72777" y="3276599"/>
            <a:ext cx="9479793" cy="7059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Break Slide.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006926" y="4181930"/>
            <a:ext cx="5170714" cy="1932214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rgbClr val="07224A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</p:spTree>
    <p:extLst>
      <p:ext uri="{BB962C8B-B14F-4D97-AF65-F5344CB8AC3E}">
        <p14:creationId xmlns:p14="http://schemas.microsoft.com/office/powerpoint/2010/main" val="127289622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07363" y="1504581"/>
            <a:ext cx="11024873" cy="88053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51" hasCustomPrompt="1"/>
          </p:nvPr>
        </p:nvSpPr>
        <p:spPr>
          <a:xfrm>
            <a:off x="834575" y="2586213"/>
            <a:ext cx="7592786" cy="57316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 cap="none" baseline="0">
                <a:solidFill>
                  <a:schemeClr val="bg2">
                    <a:lumMod val="50000"/>
                  </a:schemeClr>
                </a:solidFill>
                <a:latin typeface="Arial"/>
                <a:ea typeface="Lato Heavy" panose="020F0502020204030203" pitchFamily="34" charset="0"/>
                <a:cs typeface="Arial"/>
              </a:defRPr>
            </a:lvl1pPr>
          </a:lstStyle>
          <a:p>
            <a:pPr lvl="0"/>
            <a:r>
              <a:rPr lang="en-US" dirty="0"/>
              <a:t>Subtitle for Presentation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1921696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59977" y="3238500"/>
            <a:ext cx="7585523" cy="480786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00" b="1" i="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buFont typeface="Courier New"/>
              <a:buChar char="o"/>
              <a:defRPr sz="1600" baseline="0"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54" hasCustomPrompt="1"/>
          </p:nvPr>
        </p:nvSpPr>
        <p:spPr>
          <a:xfrm>
            <a:off x="859977" y="3737429"/>
            <a:ext cx="7585523" cy="480786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buFont typeface="Courier New"/>
              <a:buChar char="o"/>
              <a:defRPr sz="1600" baseline="0"/>
            </a:lvl3pPr>
          </a:lstStyle>
          <a:p>
            <a:r>
              <a:rPr lang="en-US" dirty="0"/>
              <a:t>Date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483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22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72777" y="3276599"/>
            <a:ext cx="10384342" cy="7059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F6C51E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Break Slide.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015997" y="4181930"/>
            <a:ext cx="5170714" cy="1932214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</p:spTree>
    <p:extLst>
      <p:ext uri="{BB962C8B-B14F-4D97-AF65-F5344CB8AC3E}">
        <p14:creationId xmlns:p14="http://schemas.microsoft.com/office/powerpoint/2010/main" val="30976001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48" b="1" i="0">
                <a:solidFill>
                  <a:srgbClr val="00387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6312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Cres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6023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Crest w/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5BBE9-EF51-406C-8B81-DCEC1643AEA3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7C6B21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Arial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7C6B21"/>
              </a:solidFill>
              <a:effectLst/>
              <a:uLnTx/>
              <a:uFillTx/>
              <a:latin typeface="Arial"/>
              <a:ea typeface="Open Sans Extrabold" panose="020B0906030804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808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w/UH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7898498" cy="88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51" hasCustomPrompt="1"/>
          </p:nvPr>
        </p:nvSpPr>
        <p:spPr>
          <a:xfrm>
            <a:off x="834575" y="1316257"/>
            <a:ext cx="7592786" cy="4799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 cap="none" baseline="0">
                <a:solidFill>
                  <a:schemeClr val="bg2">
                    <a:lumMod val="50000"/>
                  </a:schemeClr>
                </a:solidFill>
                <a:latin typeface="Arial"/>
                <a:ea typeface="Lato Heavy" panose="020F0502020204030203" pitchFamily="34" charset="0"/>
                <a:cs typeface="Arial"/>
              </a:defRPr>
            </a:lvl1pPr>
          </a:lstStyle>
          <a:p>
            <a:pPr lvl="0"/>
            <a:r>
              <a:rPr lang="en-US" dirty="0"/>
              <a:t>Subtitle for Presentation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59977" y="1968544"/>
            <a:ext cx="7585523" cy="480786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00" b="1" i="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buFont typeface="Courier New"/>
              <a:buChar char="o"/>
              <a:defRPr sz="1600" baseline="0"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54" hasCustomPrompt="1"/>
          </p:nvPr>
        </p:nvSpPr>
        <p:spPr>
          <a:xfrm>
            <a:off x="859977" y="2467473"/>
            <a:ext cx="7585523" cy="480786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buFont typeface="Courier New"/>
              <a:buChar char="o"/>
              <a:defRPr sz="1600" baseline="0"/>
            </a:lvl3pPr>
          </a:lstStyle>
          <a:p>
            <a:r>
              <a:rPr lang="en-US" dirty="0"/>
              <a:t>Date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4630" y="-1"/>
            <a:ext cx="3137370" cy="686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40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w/Hosp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7888002" cy="88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8555" y="0"/>
            <a:ext cx="3133445" cy="6858000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sz="quarter" idx="51" hasCustomPrompt="1"/>
          </p:nvPr>
        </p:nvSpPr>
        <p:spPr>
          <a:xfrm>
            <a:off x="834575" y="1316257"/>
            <a:ext cx="7592786" cy="4799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 cap="none" baseline="0">
                <a:solidFill>
                  <a:schemeClr val="bg2">
                    <a:lumMod val="50000"/>
                  </a:schemeClr>
                </a:solidFill>
                <a:latin typeface="Arial"/>
                <a:ea typeface="Lato Heavy" panose="020F0502020204030203" pitchFamily="34" charset="0"/>
                <a:cs typeface="Arial"/>
              </a:defRPr>
            </a:lvl1pPr>
          </a:lstStyle>
          <a:p>
            <a:pPr lvl="0"/>
            <a:r>
              <a:rPr lang="en-US" dirty="0"/>
              <a:t>Subtitle for Presentation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59977" y="1968544"/>
            <a:ext cx="7585523" cy="480786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00" b="1" i="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buFont typeface="Courier New"/>
              <a:buChar char="o"/>
              <a:defRPr sz="1600" baseline="0"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54" hasCustomPrompt="1"/>
          </p:nvPr>
        </p:nvSpPr>
        <p:spPr>
          <a:xfrm>
            <a:off x="859977" y="2467473"/>
            <a:ext cx="7585523" cy="480786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buFont typeface="Courier New"/>
              <a:buChar char="o"/>
              <a:defRPr sz="1600" baseline="0"/>
            </a:lvl3pPr>
          </a:lstStyle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027746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nform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4216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59977" y="1650998"/>
            <a:ext cx="10969166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421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nform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4216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59977" y="1650998"/>
            <a:ext cx="5122539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6"/>
          <p:cNvSpPr>
            <a:spLocks noGrp="1"/>
          </p:cNvSpPr>
          <p:nvPr>
            <p:ph type="body" sz="quarter" idx="54" hasCustomPrompt="1"/>
          </p:nvPr>
        </p:nvSpPr>
        <p:spPr>
          <a:xfrm>
            <a:off x="6706049" y="1650998"/>
            <a:ext cx="5122539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213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w/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/>
          <a:lstStyle/>
          <a:p>
            <a:fld id="{9C15BBE9-EF51-406C-8B81-DCEC1643AEA3}" type="slidenum">
              <a:rPr lang="en-US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2743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50" kern="120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15BBE9-EF51-406C-8B81-DCEC1643AEA3}" type="slidenum">
              <a:rPr lang="en-US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7620000" y="0"/>
            <a:ext cx="4572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853714" y="3011714"/>
            <a:ext cx="21952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360 W x 540 H</a:t>
            </a:r>
          </a:p>
          <a:p>
            <a:pPr algn="ctr"/>
            <a:r>
              <a:rPr lang="en-US" sz="1000" dirty="0"/>
              <a:t>Then Scale image</a:t>
            </a:r>
            <a:r>
              <a:rPr lang="en-US" sz="1000" baseline="0" dirty="0"/>
              <a:t> to fit.</a:t>
            </a:r>
            <a:endParaRPr lang="en-US" sz="1000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59978" y="1650998"/>
            <a:ext cx="5979880" cy="4172859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630065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010804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36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41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73502" y="2399300"/>
            <a:ext cx="7644384" cy="1999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5763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823" y="0"/>
            <a:ext cx="12192000" cy="6858000"/>
          </a:xfrm>
          <a:prstGeom prst="rect">
            <a:avLst/>
          </a:prstGeom>
          <a:solidFill>
            <a:srgbClr val="07224A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157153" y="6054381"/>
            <a:ext cx="598534" cy="68403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01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95" r:id="rId3"/>
    <p:sldLayoutId id="2147483798" r:id="rId4"/>
    <p:sldLayoutId id="2147483650" r:id="rId5"/>
    <p:sldLayoutId id="2147483810" r:id="rId6"/>
    <p:sldLayoutId id="2147483651" r:id="rId7"/>
    <p:sldLayoutId id="2147483799" r:id="rId8"/>
    <p:sldLayoutId id="2147483748" r:id="rId9"/>
    <p:sldLayoutId id="2147483800" r:id="rId10"/>
    <p:sldLayoutId id="2147483652" r:id="rId11"/>
    <p:sldLayoutId id="2147483801" r:id="rId12"/>
    <p:sldLayoutId id="2147483756" r:id="rId13"/>
    <p:sldLayoutId id="2147483802" r:id="rId14"/>
    <p:sldLayoutId id="2147483656" r:id="rId15"/>
    <p:sldLayoutId id="2147483670" r:id="rId16"/>
    <p:sldLayoutId id="2147483672" r:id="rId17"/>
    <p:sldLayoutId id="2147483682" r:id="rId18"/>
    <p:sldLayoutId id="2147483706" r:id="rId19"/>
    <p:sldLayoutId id="2147483807" r:id="rId20"/>
    <p:sldLayoutId id="2147483730" r:id="rId21"/>
    <p:sldLayoutId id="2147483808" r:id="rId22"/>
    <p:sldLayoutId id="2147483735" r:id="rId23"/>
    <p:sldLayoutId id="2147483809" r:id="rId24"/>
    <p:sldLayoutId id="2147483699" r:id="rId25"/>
    <p:sldLayoutId id="2147483803" r:id="rId26"/>
    <p:sldLayoutId id="2147483757" r:id="rId27"/>
    <p:sldLayoutId id="2147483804" r:id="rId28"/>
    <p:sldLayoutId id="2147483704" r:id="rId29"/>
    <p:sldLayoutId id="2147483805" r:id="rId30"/>
    <p:sldLayoutId id="2147483753" r:id="rId31"/>
    <p:sldLayoutId id="2147483806" r:id="rId32"/>
    <p:sldLayoutId id="2147483679" r:id="rId33"/>
    <p:sldLayoutId id="2147483751" r:id="rId34"/>
    <p:sldLayoutId id="2147483678" r:id="rId35"/>
    <p:sldLayoutId id="2147483752" r:id="rId36"/>
    <p:sldLayoutId id="2147483671" r:id="rId37"/>
    <p:sldLayoutId id="2147483749" r:id="rId38"/>
    <p:sldLayoutId id="2147483811" r:id="rId3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32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5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7153" y="6054381"/>
            <a:ext cx="598534" cy="68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3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0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97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Offsetting Poor Grades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3"/>
          </p:nvPr>
        </p:nvSpPr>
        <p:spPr>
          <a:xfrm>
            <a:off x="600376" y="2037522"/>
            <a:ext cx="10363200" cy="3876261"/>
          </a:xfrm>
        </p:spPr>
        <p:txBody>
          <a:bodyPr/>
          <a:lstStyle/>
          <a:p>
            <a:pPr marL="342900" lvl="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3200" kern="0" dirty="0">
                <a:solidFill>
                  <a:srgbClr val="000000"/>
                </a:solidFill>
                <a:cs typeface="+mn-cs"/>
              </a:rPr>
              <a:t>Each 3-hour D grade requires a 3-hour B </a:t>
            </a:r>
            <a:r>
              <a:rPr lang="en-US" sz="3200" kern="0" dirty="0" smtClean="0">
                <a:solidFill>
                  <a:srgbClr val="000000"/>
                </a:solidFill>
                <a:cs typeface="+mn-cs"/>
              </a:rPr>
              <a:t>grade.</a:t>
            </a:r>
            <a:endParaRPr lang="en-US" sz="3200" kern="0" dirty="0">
              <a:solidFill>
                <a:srgbClr val="000000"/>
              </a:solidFill>
              <a:cs typeface="+mn-cs"/>
            </a:endParaRPr>
          </a:p>
          <a:p>
            <a:pPr marL="342900" lvl="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3200" kern="0" dirty="0">
                <a:solidFill>
                  <a:srgbClr val="000000"/>
                </a:solidFill>
                <a:cs typeface="+mn-cs"/>
              </a:rPr>
              <a:t>Each 3-hour F grade requires 6-hours of B grades OR a 3-hour A </a:t>
            </a:r>
            <a:r>
              <a:rPr lang="en-US" sz="3200" kern="0" dirty="0" smtClean="0">
                <a:solidFill>
                  <a:srgbClr val="000000"/>
                </a:solidFill>
                <a:cs typeface="+mn-cs"/>
              </a:rPr>
              <a:t>grade.</a:t>
            </a:r>
            <a:endParaRPr lang="en-US" sz="3200" kern="0" dirty="0">
              <a:solidFill>
                <a:srgbClr val="000000"/>
              </a:solidFill>
              <a:cs typeface="+mn-cs"/>
            </a:endParaRPr>
          </a:p>
          <a:p>
            <a:pPr marL="342900" lvl="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3200" kern="0" dirty="0">
                <a:solidFill>
                  <a:srgbClr val="000000"/>
                </a:solidFill>
                <a:cs typeface="+mn-cs"/>
              </a:rPr>
              <a:t>Each semester of poor grades requires </a:t>
            </a:r>
            <a:r>
              <a:rPr lang="en-US" sz="3200" b="1" kern="0" dirty="0">
                <a:solidFill>
                  <a:srgbClr val="000000"/>
                </a:solidFill>
                <a:cs typeface="+mn-cs"/>
              </a:rPr>
              <a:t>at least</a:t>
            </a:r>
            <a:r>
              <a:rPr lang="en-US" sz="3200" kern="0" dirty="0">
                <a:solidFill>
                  <a:srgbClr val="000000"/>
                </a:solidFill>
                <a:cs typeface="+mn-cs"/>
              </a:rPr>
              <a:t> one additional semester of </a:t>
            </a:r>
            <a:r>
              <a:rPr lang="en-US" sz="3200" kern="0" dirty="0" smtClean="0">
                <a:solidFill>
                  <a:srgbClr val="000000"/>
                </a:solidFill>
                <a:cs typeface="+mn-cs"/>
              </a:rPr>
              <a:t>good to excellent grades. </a:t>
            </a:r>
            <a:endParaRPr lang="en-US" sz="3200" kern="0" dirty="0">
              <a:solidFill>
                <a:srgbClr val="000000"/>
              </a:solidFill>
              <a:cs typeface="+mn-cs"/>
            </a:endParaRP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10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73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Getting into a Major at UT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3"/>
          </p:nvPr>
        </p:nvSpPr>
        <p:spPr>
          <a:xfrm>
            <a:off x="669950" y="2842589"/>
            <a:ext cx="10363200" cy="3432269"/>
          </a:xfrm>
        </p:spPr>
        <p:txBody>
          <a:bodyPr numCol="2"/>
          <a:lstStyle/>
          <a:p>
            <a:pPr marL="0" indent="0">
              <a:buNone/>
            </a:pPr>
            <a:r>
              <a:rPr lang="en-US" b="1" dirty="0"/>
              <a:t>Arts and Letters</a:t>
            </a:r>
          </a:p>
          <a:p>
            <a:pPr marL="0" indent="0">
              <a:buNone/>
            </a:pPr>
            <a:r>
              <a:rPr lang="en-US" dirty="0"/>
              <a:t>2.0 UT GPA</a:t>
            </a:r>
          </a:p>
          <a:p>
            <a:pPr marL="0" indent="0">
              <a:buNone/>
            </a:pPr>
            <a:r>
              <a:rPr lang="en-US" b="1" dirty="0"/>
              <a:t>Business &amp; Innovation</a:t>
            </a:r>
          </a:p>
          <a:p>
            <a:pPr marL="0" indent="0">
              <a:buNone/>
            </a:pPr>
            <a:r>
              <a:rPr lang="en-US" dirty="0"/>
              <a:t>2.4 for BBA/2.0 AA</a:t>
            </a:r>
          </a:p>
          <a:p>
            <a:pPr marL="0" indent="0">
              <a:buNone/>
            </a:pPr>
            <a:r>
              <a:rPr lang="en-US" b="1" dirty="0"/>
              <a:t>Education</a:t>
            </a:r>
          </a:p>
          <a:p>
            <a:pPr marL="0" indent="0">
              <a:buNone/>
            </a:pPr>
            <a:r>
              <a:rPr lang="en-US" dirty="0"/>
              <a:t>2.3 HED 12-29 hrs.</a:t>
            </a:r>
          </a:p>
          <a:p>
            <a:pPr marL="0" indent="0">
              <a:buNone/>
            </a:pPr>
            <a:r>
              <a:rPr lang="en-US" dirty="0"/>
              <a:t>2.5 HED 30-59 hrs./ 2.7 60+</a:t>
            </a:r>
          </a:p>
          <a:p>
            <a:pPr marL="0" indent="0">
              <a:buNone/>
            </a:pPr>
            <a:r>
              <a:rPr lang="en-US" b="1" dirty="0"/>
              <a:t>Engineering</a:t>
            </a:r>
          </a:p>
          <a:p>
            <a:pPr marL="0" indent="0">
              <a:buNone/>
            </a:pPr>
            <a:r>
              <a:rPr lang="en-US" dirty="0"/>
              <a:t>2.75 HED, C in MATH 1850 &amp; CHEM 1230/ET 2.25 HED, C in MATH 1340</a:t>
            </a:r>
          </a:p>
          <a:p>
            <a:pPr marL="0" indent="0">
              <a:buNone/>
            </a:pPr>
            <a:r>
              <a:rPr lang="en-US" b="1" dirty="0"/>
              <a:t>Health &amp; Human Services</a:t>
            </a:r>
          </a:p>
          <a:p>
            <a:pPr marL="0" indent="0">
              <a:buNone/>
            </a:pPr>
            <a:r>
              <a:rPr lang="en-US" dirty="0"/>
              <a:t>Health Sciences: 2.7 GPA &amp; 12 hrs.</a:t>
            </a:r>
          </a:p>
          <a:p>
            <a:pPr marL="0" indent="0">
              <a:buNone/>
            </a:pPr>
            <a:r>
              <a:rPr lang="en-US" dirty="0"/>
              <a:t>Social Justice: 2.2 12-29 hrs.; 2.4 30-59 hrs.; 2.5 60+ hrs.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54"/>
          </p:nvPr>
        </p:nvSpPr>
        <p:spPr>
          <a:xfrm>
            <a:off x="789220" y="1957741"/>
            <a:ext cx="4869745" cy="457468"/>
          </a:xfrm>
        </p:spPr>
        <p:txBody>
          <a:bodyPr/>
          <a:lstStyle/>
          <a:p>
            <a:r>
              <a:rPr lang="en-US" dirty="0"/>
              <a:t>Admission Requirements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11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04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Getting into a Major at UT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3"/>
          </p:nvPr>
        </p:nvSpPr>
        <p:spPr>
          <a:xfrm>
            <a:off x="669950" y="2679701"/>
            <a:ext cx="10363200" cy="3595158"/>
          </a:xfrm>
        </p:spPr>
        <p:txBody>
          <a:bodyPr numCol="2"/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Natural Sciences &amp; Mathematics</a:t>
            </a:r>
          </a:p>
          <a:p>
            <a:pPr marL="0" indent="0">
              <a:buNone/>
            </a:pPr>
            <a:r>
              <a:rPr lang="en-US" dirty="0"/>
              <a:t>2.0 GPA</a:t>
            </a:r>
          </a:p>
          <a:p>
            <a:pPr marL="0" indent="0">
              <a:buNone/>
            </a:pPr>
            <a:r>
              <a:rPr lang="en-US" b="1" dirty="0"/>
              <a:t>Nursing</a:t>
            </a:r>
          </a:p>
          <a:p>
            <a:pPr marL="0" indent="0">
              <a:buNone/>
            </a:pPr>
            <a:r>
              <a:rPr lang="en-US" dirty="0"/>
              <a:t>2.75 HED with 12+ </a:t>
            </a:r>
            <a:r>
              <a:rPr lang="en-US" dirty="0" err="1"/>
              <a:t>hrs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Competitive major: 3.4+ for </a:t>
            </a:r>
            <a:r>
              <a:rPr lang="en-US" dirty="0" err="1"/>
              <a:t>Clinicals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Pharmacy</a:t>
            </a:r>
          </a:p>
          <a:p>
            <a:pPr marL="0" indent="0">
              <a:buNone/>
            </a:pPr>
            <a:r>
              <a:rPr lang="en-US" dirty="0"/>
              <a:t>2.7 Pre-Professional (</a:t>
            </a:r>
            <a:r>
              <a:rPr lang="en-US" dirty="0" err="1"/>
              <a:t>PharmD</a:t>
            </a:r>
            <a:r>
              <a:rPr lang="en-US" dirty="0"/>
              <a:t>.)</a:t>
            </a:r>
          </a:p>
          <a:p>
            <a:pPr marL="0" indent="0">
              <a:buNone/>
            </a:pPr>
            <a:r>
              <a:rPr lang="en-US" dirty="0"/>
              <a:t>2.7 and Science GPA - BSPS</a:t>
            </a:r>
          </a:p>
          <a:p>
            <a:pPr marL="0" indent="0">
              <a:buNone/>
            </a:pPr>
            <a:r>
              <a:rPr lang="en-US" b="1" dirty="0"/>
              <a:t>University College</a:t>
            </a:r>
          </a:p>
          <a:p>
            <a:pPr marL="0" indent="0">
              <a:buNone/>
            </a:pPr>
            <a:r>
              <a:rPr lang="en-US" dirty="0"/>
              <a:t>2.0 GPA for all majors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54"/>
          </p:nvPr>
        </p:nvSpPr>
        <p:spPr>
          <a:xfrm>
            <a:off x="789220" y="1957741"/>
            <a:ext cx="4869745" cy="457468"/>
          </a:xfrm>
        </p:spPr>
        <p:txBody>
          <a:bodyPr/>
          <a:lstStyle/>
          <a:p>
            <a:r>
              <a:rPr lang="en-US" dirty="0"/>
              <a:t>Admission Requirements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12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1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89828" y="375730"/>
            <a:ext cx="11043015" cy="880535"/>
          </a:xfrm>
        </p:spPr>
        <p:txBody>
          <a:bodyPr/>
          <a:lstStyle/>
          <a:p>
            <a:r>
              <a:rPr lang="en-US" dirty="0"/>
              <a:t>All GPAs are Not Created Equal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3"/>
          </p:nvPr>
        </p:nvSpPr>
        <p:spPr>
          <a:xfrm>
            <a:off x="689828" y="2097156"/>
            <a:ext cx="10363200" cy="2743200"/>
          </a:xfrm>
        </p:spPr>
        <p:txBody>
          <a:bodyPr/>
          <a:lstStyle/>
          <a:p>
            <a:pPr marL="0" indent="0">
              <a:buNone/>
            </a:pPr>
            <a:r>
              <a:rPr lang="en-US" sz="3200" u="sng" dirty="0"/>
              <a:t>Raising a 2.0 GPA to a 2.5 GPA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15 graded hours - 15 hours of B grades/5 hours of A grades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30 graded hours – 30 hours of B grades/10 hours of A grades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45 graded hours – 45 hours of B grades/15 hours of A grades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54"/>
          </p:nvPr>
        </p:nvSpPr>
        <p:spPr>
          <a:xfrm>
            <a:off x="689828" y="1408744"/>
            <a:ext cx="4869745" cy="371021"/>
          </a:xfrm>
        </p:spPr>
        <p:txBody>
          <a:bodyPr/>
          <a:lstStyle/>
          <a:p>
            <a:r>
              <a:rPr lang="en-US" dirty="0"/>
              <a:t>Intersection: Hours &amp; Grades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13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41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title="Number of Credit Hours to raise your 2.0 GPA to 2.5, 2.7, or 3.0&#10;">
            <a:extLst>
              <a:ext uri="{FF2B5EF4-FFF2-40B4-BE49-F238E27FC236}">
                <a16:creationId xmlns:a16="http://schemas.microsoft.com/office/drawing/2014/main" id="{FD2C2C81-7023-2949-9655-BD8CF1887F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4372" y="344858"/>
            <a:ext cx="9992961" cy="1015850"/>
          </a:xfrm>
        </p:spPr>
        <p:txBody>
          <a:bodyPr/>
          <a:lstStyle/>
          <a:p>
            <a:r>
              <a:rPr lang="en-US" dirty="0"/>
              <a:t>Number of Credit Hours to raise your 2.0 GPA to 2.5, 2.7, or 3.0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D068B6-664B-EB44-8A0C-1093F887B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14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98AB6B-7777-A54A-ABDF-79DFB96507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University of Toledo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36F23C-D18E-374D-979C-08AC66643C17}"/>
              </a:ext>
            </a:extLst>
          </p:cNvPr>
          <p:cNvSpPr txBox="1"/>
          <p:nvPr/>
        </p:nvSpPr>
        <p:spPr>
          <a:xfrm>
            <a:off x="962905" y="1981200"/>
            <a:ext cx="10292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Find your current Accumulated Credit Hours table. Use this table to determine how many credit hours</a:t>
            </a:r>
          </a:p>
          <a:p>
            <a:r>
              <a:rPr lang="en-US" dirty="0"/>
              <a:t>are needed to raise your 2.0 GPA to 2.5, 2.7, 3.0 with potential future grades.</a:t>
            </a:r>
          </a:p>
          <a:p>
            <a:endParaRPr lang="en-US" dirty="0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634DBC45-1838-7E4A-96FC-304E49648B06}"/>
              </a:ext>
            </a:extLst>
          </p:cNvPr>
          <p:cNvSpPr/>
          <p:nvPr/>
        </p:nvSpPr>
        <p:spPr>
          <a:xfrm>
            <a:off x="844372" y="1911047"/>
            <a:ext cx="10411028" cy="790592"/>
          </a:xfrm>
          <a:prstGeom prst="fram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64" y="2566989"/>
            <a:ext cx="5268976" cy="414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object 124"/>
          <p:cNvSpPr txBox="1">
            <a:spLocks noGrp="1"/>
          </p:cNvSpPr>
          <p:nvPr>
            <p:ph type="title"/>
          </p:nvPr>
        </p:nvSpPr>
        <p:spPr>
          <a:xfrm>
            <a:off x="3881980" y="106413"/>
            <a:ext cx="4364182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359"/>
              </a:lnSpc>
            </a:pPr>
            <a:r>
              <a:rPr spc="-194" dirty="0"/>
              <a:t>Number </a:t>
            </a:r>
            <a:r>
              <a:rPr spc="-143" dirty="0"/>
              <a:t>of </a:t>
            </a:r>
            <a:r>
              <a:rPr spc="-156" dirty="0"/>
              <a:t>Credit</a:t>
            </a:r>
            <a:r>
              <a:rPr spc="184" dirty="0"/>
              <a:t> </a:t>
            </a:r>
            <a:r>
              <a:rPr spc="-211" dirty="0"/>
              <a:t>Hours</a:t>
            </a:r>
          </a:p>
          <a:p>
            <a:pPr algn="ctr">
              <a:lnSpc>
                <a:spcPts val="2359"/>
              </a:lnSpc>
            </a:pPr>
            <a:r>
              <a:rPr spc="-143" dirty="0"/>
              <a:t>to </a:t>
            </a:r>
            <a:r>
              <a:rPr spc="-123" dirty="0"/>
              <a:t>raise </a:t>
            </a:r>
            <a:r>
              <a:rPr spc="-181" dirty="0"/>
              <a:t>your </a:t>
            </a:r>
            <a:r>
              <a:rPr spc="-68" dirty="0"/>
              <a:t>2.0 </a:t>
            </a:r>
            <a:r>
              <a:rPr spc="-402" dirty="0"/>
              <a:t>GPA   </a:t>
            </a:r>
            <a:r>
              <a:rPr spc="-143" dirty="0"/>
              <a:t>to </a:t>
            </a:r>
            <a:r>
              <a:rPr spc="-61" dirty="0"/>
              <a:t>2.5, 2.7, </a:t>
            </a:r>
            <a:r>
              <a:rPr spc="-164" dirty="0"/>
              <a:t>or</a:t>
            </a:r>
            <a:r>
              <a:rPr spc="249" dirty="0"/>
              <a:t> </a:t>
            </a:r>
            <a:r>
              <a:rPr spc="-68" dirty="0"/>
              <a:t>3.0</a:t>
            </a:r>
          </a:p>
        </p:txBody>
      </p:sp>
      <p:sp>
        <p:nvSpPr>
          <p:cNvPr id="125" name="object 125"/>
          <p:cNvSpPr txBox="1"/>
          <p:nvPr/>
        </p:nvSpPr>
        <p:spPr>
          <a:xfrm>
            <a:off x="3733336" y="945490"/>
            <a:ext cx="450013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marR="3464">
              <a:lnSpc>
                <a:spcPts val="777"/>
              </a:lnSpc>
            </a:pPr>
            <a:r>
              <a:rPr sz="784" spc="-3" dirty="0">
                <a:solidFill>
                  <a:srgbClr val="231F20"/>
                </a:solidFill>
                <a:latin typeface="Arial"/>
                <a:cs typeface="Arial"/>
              </a:rPr>
              <a:t>Find </a:t>
            </a:r>
            <a:r>
              <a:rPr sz="784" dirty="0">
                <a:solidFill>
                  <a:srgbClr val="231F20"/>
                </a:solidFill>
                <a:latin typeface="Arial"/>
                <a:cs typeface="Arial"/>
              </a:rPr>
              <a:t>your current </a:t>
            </a:r>
            <a:r>
              <a:rPr sz="784" spc="3" dirty="0">
                <a:solidFill>
                  <a:srgbClr val="231F20"/>
                </a:solidFill>
                <a:latin typeface="Arial"/>
                <a:cs typeface="Arial"/>
              </a:rPr>
              <a:t>Accumulated </a:t>
            </a:r>
            <a:r>
              <a:rPr sz="784" dirty="0">
                <a:solidFill>
                  <a:srgbClr val="231F20"/>
                </a:solidFill>
                <a:latin typeface="Arial"/>
                <a:cs typeface="Arial"/>
              </a:rPr>
              <a:t>Credit Hours table. </a:t>
            </a:r>
            <a:r>
              <a:rPr sz="784" spc="-10" dirty="0">
                <a:solidFill>
                  <a:srgbClr val="231F20"/>
                </a:solidFill>
                <a:latin typeface="Arial"/>
                <a:cs typeface="Arial"/>
              </a:rPr>
              <a:t>Use </a:t>
            </a:r>
            <a:r>
              <a:rPr sz="784" spc="3" dirty="0">
                <a:solidFill>
                  <a:srgbClr val="231F20"/>
                </a:solidFill>
                <a:latin typeface="Arial"/>
                <a:cs typeface="Arial"/>
              </a:rPr>
              <a:t>this table </a:t>
            </a:r>
            <a:r>
              <a:rPr sz="784" spc="17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784" dirty="0">
                <a:solidFill>
                  <a:srgbClr val="231F20"/>
                </a:solidFill>
                <a:latin typeface="Arial"/>
                <a:cs typeface="Arial"/>
              </a:rPr>
              <a:t>determine </a:t>
            </a:r>
            <a:r>
              <a:rPr sz="784" spc="10" dirty="0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sz="784" spc="-3" dirty="0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sz="784" spc="7" dirty="0">
                <a:solidFill>
                  <a:srgbClr val="231F20"/>
                </a:solidFill>
                <a:latin typeface="Arial"/>
                <a:cs typeface="Arial"/>
              </a:rPr>
              <a:t>credit </a:t>
            </a:r>
            <a:r>
              <a:rPr sz="784" dirty="0">
                <a:solidFill>
                  <a:srgbClr val="231F20"/>
                </a:solidFill>
                <a:latin typeface="Arial"/>
                <a:cs typeface="Arial"/>
              </a:rPr>
              <a:t>hours  </a:t>
            </a:r>
            <a:r>
              <a:rPr sz="784" spc="-20" dirty="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sz="784" spc="-3" dirty="0">
                <a:solidFill>
                  <a:srgbClr val="231F20"/>
                </a:solidFill>
                <a:latin typeface="Arial"/>
                <a:cs typeface="Arial"/>
              </a:rPr>
              <a:t>needed </a:t>
            </a:r>
            <a:r>
              <a:rPr sz="784" spc="17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784" spc="-10" dirty="0">
                <a:solidFill>
                  <a:srgbClr val="231F20"/>
                </a:solidFill>
                <a:latin typeface="Arial"/>
                <a:cs typeface="Arial"/>
              </a:rPr>
              <a:t>raise </a:t>
            </a:r>
            <a:r>
              <a:rPr sz="784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784" spc="-3" dirty="0">
                <a:solidFill>
                  <a:srgbClr val="231F20"/>
                </a:solidFill>
                <a:latin typeface="Arial"/>
                <a:cs typeface="Arial"/>
              </a:rPr>
              <a:t>2.0 </a:t>
            </a:r>
            <a:r>
              <a:rPr sz="784" spc="-37" dirty="0">
                <a:solidFill>
                  <a:srgbClr val="231F20"/>
                </a:solidFill>
                <a:latin typeface="Arial"/>
                <a:cs typeface="Arial"/>
              </a:rPr>
              <a:t>GPA </a:t>
            </a:r>
            <a:r>
              <a:rPr sz="784" spc="17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784" spc="-3" dirty="0">
                <a:solidFill>
                  <a:srgbClr val="231F20"/>
                </a:solidFill>
                <a:latin typeface="Arial"/>
                <a:cs typeface="Arial"/>
              </a:rPr>
              <a:t>2.5, 2.7, 3.0 </a:t>
            </a:r>
            <a:r>
              <a:rPr sz="784" spc="10" dirty="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sz="784" spc="3" dirty="0">
                <a:solidFill>
                  <a:srgbClr val="231F20"/>
                </a:solidFill>
                <a:latin typeface="Arial"/>
                <a:cs typeface="Arial"/>
              </a:rPr>
              <a:t>potential </a:t>
            </a:r>
            <a:r>
              <a:rPr sz="784" spc="-3" dirty="0">
                <a:solidFill>
                  <a:srgbClr val="231F20"/>
                </a:solidFill>
                <a:latin typeface="Arial"/>
                <a:cs typeface="Arial"/>
              </a:rPr>
              <a:t>future</a:t>
            </a:r>
            <a:r>
              <a:rPr sz="784" spc="5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84" spc="-3" dirty="0">
                <a:solidFill>
                  <a:srgbClr val="231F20"/>
                </a:solidFill>
                <a:latin typeface="Arial"/>
                <a:cs typeface="Arial"/>
              </a:rPr>
              <a:t>grades.</a:t>
            </a:r>
            <a:endParaRPr sz="784">
              <a:latin typeface="Arial"/>
              <a:cs typeface="Arial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3638035" y="883591"/>
            <a:ext cx="4840432" cy="319953"/>
          </a:xfrm>
          <a:custGeom>
            <a:avLst/>
            <a:gdLst/>
            <a:ahLst/>
            <a:cxnLst/>
            <a:rect l="l" t="t" r="r" b="b"/>
            <a:pathLst>
              <a:path w="7099300" h="469264">
                <a:moveTo>
                  <a:pt x="6940550" y="0"/>
                </a:moveTo>
                <a:lnTo>
                  <a:pt x="158750" y="0"/>
                </a:lnTo>
                <a:lnTo>
                  <a:pt x="108699" y="8134"/>
                </a:lnTo>
                <a:lnTo>
                  <a:pt x="65141" y="30734"/>
                </a:lnTo>
                <a:lnTo>
                  <a:pt x="30733" y="65141"/>
                </a:lnTo>
                <a:lnTo>
                  <a:pt x="8134" y="108699"/>
                </a:lnTo>
                <a:lnTo>
                  <a:pt x="0" y="158750"/>
                </a:lnTo>
                <a:lnTo>
                  <a:pt x="0" y="310388"/>
                </a:lnTo>
                <a:lnTo>
                  <a:pt x="8134" y="360444"/>
                </a:lnTo>
                <a:lnTo>
                  <a:pt x="30737" y="404005"/>
                </a:lnTo>
                <a:lnTo>
                  <a:pt x="65152" y="438413"/>
                </a:lnTo>
                <a:lnTo>
                  <a:pt x="108729" y="461009"/>
                </a:lnTo>
                <a:lnTo>
                  <a:pt x="158750" y="469138"/>
                </a:lnTo>
                <a:lnTo>
                  <a:pt x="6940550" y="469138"/>
                </a:lnTo>
                <a:lnTo>
                  <a:pt x="6990614" y="461005"/>
                </a:lnTo>
                <a:lnTo>
                  <a:pt x="6999418" y="456438"/>
                </a:lnTo>
                <a:lnTo>
                  <a:pt x="158750" y="456438"/>
                </a:lnTo>
                <a:lnTo>
                  <a:pt x="129418" y="453460"/>
                </a:lnTo>
                <a:lnTo>
                  <a:pt x="77257" y="431417"/>
                </a:lnTo>
                <a:lnTo>
                  <a:pt x="37731" y="391887"/>
                </a:lnTo>
                <a:lnTo>
                  <a:pt x="15679" y="339724"/>
                </a:lnTo>
                <a:lnTo>
                  <a:pt x="12700" y="310388"/>
                </a:lnTo>
                <a:lnTo>
                  <a:pt x="12700" y="158750"/>
                </a:lnTo>
                <a:lnTo>
                  <a:pt x="24222" y="102057"/>
                </a:lnTo>
                <a:lnTo>
                  <a:pt x="55613" y="55613"/>
                </a:lnTo>
                <a:lnTo>
                  <a:pt x="102057" y="24222"/>
                </a:lnTo>
                <a:lnTo>
                  <a:pt x="158750" y="12700"/>
                </a:lnTo>
                <a:lnTo>
                  <a:pt x="6940550" y="12700"/>
                </a:lnTo>
                <a:lnTo>
                  <a:pt x="6940550" y="0"/>
                </a:lnTo>
                <a:close/>
              </a:path>
              <a:path w="7099300" h="469264">
                <a:moveTo>
                  <a:pt x="6940550" y="0"/>
                </a:moveTo>
                <a:lnTo>
                  <a:pt x="6940550" y="12700"/>
                </a:lnTo>
                <a:lnTo>
                  <a:pt x="6969881" y="15679"/>
                </a:lnTo>
                <a:lnTo>
                  <a:pt x="6997244" y="24222"/>
                </a:lnTo>
                <a:lnTo>
                  <a:pt x="7043699" y="55613"/>
                </a:lnTo>
                <a:lnTo>
                  <a:pt x="7075084" y="102057"/>
                </a:lnTo>
                <a:lnTo>
                  <a:pt x="7086600" y="158750"/>
                </a:lnTo>
                <a:lnTo>
                  <a:pt x="7086600" y="310388"/>
                </a:lnTo>
                <a:lnTo>
                  <a:pt x="7075084" y="367091"/>
                </a:lnTo>
                <a:lnTo>
                  <a:pt x="7043699" y="413537"/>
                </a:lnTo>
                <a:lnTo>
                  <a:pt x="6997244" y="444922"/>
                </a:lnTo>
                <a:lnTo>
                  <a:pt x="6940550" y="456438"/>
                </a:lnTo>
                <a:lnTo>
                  <a:pt x="6999418" y="456438"/>
                </a:lnTo>
                <a:lnTo>
                  <a:pt x="7034169" y="438407"/>
                </a:lnTo>
                <a:lnTo>
                  <a:pt x="7068571" y="404001"/>
                </a:lnTo>
                <a:lnTo>
                  <a:pt x="7091167" y="360443"/>
                </a:lnTo>
                <a:lnTo>
                  <a:pt x="7099300" y="310388"/>
                </a:lnTo>
                <a:lnTo>
                  <a:pt x="7099300" y="158750"/>
                </a:lnTo>
                <a:lnTo>
                  <a:pt x="7091167" y="108699"/>
                </a:lnTo>
                <a:lnTo>
                  <a:pt x="7068569" y="65141"/>
                </a:lnTo>
                <a:lnTo>
                  <a:pt x="7034163" y="30733"/>
                </a:lnTo>
                <a:lnTo>
                  <a:pt x="6990605" y="8134"/>
                </a:lnTo>
                <a:lnTo>
                  <a:pt x="6940550" y="0"/>
                </a:lnTo>
                <a:close/>
              </a:path>
            </a:pathLst>
          </a:custGeom>
          <a:solidFill>
            <a:srgbClr val="004C93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51" y="1150674"/>
            <a:ext cx="91186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Is .2 a Block or a Mile?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3"/>
          </p:nvPr>
        </p:nvSpPr>
        <p:spPr>
          <a:xfrm>
            <a:off x="600376" y="2037522"/>
            <a:ext cx="10363200" cy="3876261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Determining Factors:</a:t>
            </a:r>
          </a:p>
          <a:p>
            <a:pPr marL="0" indent="0">
              <a:buNone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Number of graded hours attempted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Level of grade(s) earned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Face Value or Higher Education GPA </a:t>
            </a:r>
            <a:r>
              <a:rPr lang="en-US" sz="2800" dirty="0" smtClean="0"/>
              <a:t>needed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16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19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t="47612" r="1510" b="5075"/>
          <a:stretch/>
        </p:blipFill>
        <p:spPr>
          <a:xfrm>
            <a:off x="527979" y="1859574"/>
            <a:ext cx="11153655" cy="4213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" b="77944"/>
          <a:stretch/>
        </p:blipFill>
        <p:spPr>
          <a:xfrm>
            <a:off x="362111" y="58066"/>
            <a:ext cx="11485390" cy="180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0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Mapping it Out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3"/>
          </p:nvPr>
        </p:nvSpPr>
        <p:spPr>
          <a:xfrm>
            <a:off x="669950" y="2693504"/>
            <a:ext cx="10363200" cy="2743200"/>
          </a:xfrm>
        </p:spPr>
        <p:txBody>
          <a:bodyPr/>
          <a:lstStyle/>
          <a:p>
            <a:r>
              <a:rPr lang="en-US" sz="2800" dirty="0"/>
              <a:t>Identify classes in which you have done well.</a:t>
            </a:r>
          </a:p>
          <a:p>
            <a:r>
              <a:rPr lang="en-US" sz="2800" dirty="0"/>
              <a:t>What is common between those classes?</a:t>
            </a:r>
          </a:p>
          <a:p>
            <a:r>
              <a:rPr lang="en-US" sz="2800" dirty="0"/>
              <a:t>What strategies have worked for you with time management, studying and preparing for tests?</a:t>
            </a:r>
          </a:p>
          <a:p>
            <a:r>
              <a:rPr lang="en-US" sz="2800" dirty="0"/>
              <a:t>What </a:t>
            </a:r>
            <a:r>
              <a:rPr lang="en-US" sz="2800" dirty="0" smtClean="0"/>
              <a:t>three things can you do differently </a:t>
            </a:r>
            <a:r>
              <a:rPr lang="en-US" sz="2800" dirty="0"/>
              <a:t>to improve success?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54"/>
          </p:nvPr>
        </p:nvSpPr>
        <p:spPr>
          <a:xfrm>
            <a:off x="789220" y="1967680"/>
            <a:ext cx="4869745" cy="371021"/>
          </a:xfrm>
        </p:spPr>
        <p:txBody>
          <a:bodyPr/>
          <a:lstStyle/>
          <a:p>
            <a:r>
              <a:rPr lang="en-US" dirty="0"/>
              <a:t>What works?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04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Mapping it Out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3"/>
          </p:nvPr>
        </p:nvSpPr>
        <p:spPr>
          <a:xfrm>
            <a:off x="669950" y="2693504"/>
            <a:ext cx="10363200" cy="2743200"/>
          </a:xfrm>
        </p:spPr>
        <p:txBody>
          <a:bodyPr/>
          <a:lstStyle/>
          <a:p>
            <a:r>
              <a:rPr lang="en-US" sz="2800" dirty="0"/>
              <a:t>What level of grades are needed?</a:t>
            </a:r>
          </a:p>
          <a:p>
            <a:r>
              <a:rPr lang="en-US" sz="2800" dirty="0"/>
              <a:t>How many hours of those grades are needed?</a:t>
            </a:r>
          </a:p>
          <a:p>
            <a:r>
              <a:rPr lang="en-US" sz="2800" dirty="0"/>
              <a:t>Do </a:t>
            </a:r>
            <a:r>
              <a:rPr lang="en-US" sz="2800" dirty="0" smtClean="0"/>
              <a:t>you </a:t>
            </a:r>
            <a:r>
              <a:rPr lang="en-US" sz="2800" dirty="0"/>
              <a:t>qualify for grade recalculations (GR)?</a:t>
            </a:r>
          </a:p>
          <a:p>
            <a:r>
              <a:rPr lang="en-US" sz="2800" dirty="0" smtClean="0"/>
              <a:t>Are you </a:t>
            </a:r>
            <a:r>
              <a:rPr lang="en-US" sz="2800" dirty="0"/>
              <a:t>eligible for Academic Forgiveness (AF)?</a:t>
            </a:r>
          </a:p>
          <a:p>
            <a:r>
              <a:rPr lang="en-US" sz="2800" dirty="0"/>
              <a:t>Does </a:t>
            </a:r>
            <a:r>
              <a:rPr lang="en-US" sz="2800" dirty="0" smtClean="0"/>
              <a:t>your </a:t>
            </a:r>
            <a:r>
              <a:rPr lang="en-US" sz="2800" dirty="0"/>
              <a:t>intended program accept GR or AF?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54"/>
          </p:nvPr>
        </p:nvSpPr>
        <p:spPr>
          <a:xfrm>
            <a:off x="789220" y="1967680"/>
            <a:ext cx="4869745" cy="371021"/>
          </a:xfrm>
        </p:spPr>
        <p:txBody>
          <a:bodyPr/>
          <a:lstStyle/>
          <a:p>
            <a:r>
              <a:rPr lang="en-US" dirty="0"/>
              <a:t>What is needed and when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6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4800" dirty="0" smtClean="0"/>
              <a:t>The GPA Road Trip: Staying on Course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3"/>
          </p:nvPr>
        </p:nvSpPr>
        <p:spPr>
          <a:xfrm>
            <a:off x="841838" y="2995776"/>
            <a:ext cx="7994049" cy="1111588"/>
          </a:xfrm>
        </p:spPr>
        <p:txBody>
          <a:bodyPr/>
          <a:lstStyle/>
          <a:p>
            <a:r>
              <a:rPr lang="en-US" dirty="0"/>
              <a:t>Kim Pollauf, Assistant Dean – University </a:t>
            </a:r>
            <a:r>
              <a:rPr lang="en-US" dirty="0" smtClean="0"/>
              <a:t>College</a:t>
            </a:r>
          </a:p>
          <a:p>
            <a:r>
              <a:rPr lang="en-US" sz="2000" dirty="0" smtClean="0"/>
              <a:t>Infographics by Michael Douglas, Instructional Designer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54"/>
          </p:nvPr>
        </p:nvSpPr>
        <p:spPr>
          <a:xfrm>
            <a:off x="841838" y="4881624"/>
            <a:ext cx="7585523" cy="480786"/>
          </a:xfrm>
        </p:spPr>
        <p:txBody>
          <a:bodyPr/>
          <a:lstStyle/>
          <a:p>
            <a:r>
              <a:rPr lang="en-US" dirty="0" smtClean="0"/>
              <a:t>August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5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Benchmarking Progress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3"/>
          </p:nvPr>
        </p:nvSpPr>
        <p:spPr>
          <a:xfrm>
            <a:off x="669950" y="2693504"/>
            <a:ext cx="10363200" cy="3161196"/>
          </a:xfrm>
        </p:spPr>
        <p:txBody>
          <a:bodyPr/>
          <a:lstStyle/>
          <a:p>
            <a:r>
              <a:rPr lang="en-US" sz="2800" dirty="0"/>
              <a:t>Determine goal based on deficit (e.g. 15 hrs. </a:t>
            </a:r>
            <a:r>
              <a:rPr lang="en-US" sz="2800" dirty="0" smtClean="0"/>
              <a:t>of B </a:t>
            </a:r>
            <a:r>
              <a:rPr lang="en-US" sz="2800" dirty="0"/>
              <a:t>grades</a:t>
            </a:r>
            <a:r>
              <a:rPr lang="en-US" sz="2800" dirty="0" smtClean="0"/>
              <a:t>).</a:t>
            </a:r>
            <a:endParaRPr lang="en-US" sz="2800" dirty="0"/>
          </a:p>
          <a:p>
            <a:r>
              <a:rPr lang="en-US" sz="2800" dirty="0"/>
              <a:t>Set pace for achievement of grades (Complete in one term</a:t>
            </a:r>
            <a:r>
              <a:rPr lang="en-US" sz="2800" dirty="0" smtClean="0"/>
              <a:t>).</a:t>
            </a:r>
            <a:endParaRPr lang="en-US" sz="2800" dirty="0"/>
          </a:p>
          <a:p>
            <a:r>
              <a:rPr lang="en-US" sz="2800" dirty="0"/>
              <a:t>Monitor during semester (what is grade on first test, homework, project, etc</a:t>
            </a:r>
            <a:r>
              <a:rPr lang="en-US" sz="2800" dirty="0" smtClean="0"/>
              <a:t>.).</a:t>
            </a:r>
            <a:endParaRPr lang="en-US" sz="2800" dirty="0"/>
          </a:p>
          <a:p>
            <a:r>
              <a:rPr lang="en-US" sz="2800" dirty="0"/>
              <a:t>Are grades </a:t>
            </a:r>
            <a:r>
              <a:rPr lang="en-US" sz="2800" dirty="0" smtClean="0"/>
              <a:t>improving</a:t>
            </a:r>
            <a:r>
              <a:rPr lang="en-US" sz="2800" dirty="0"/>
              <a:t>, slipping or similar </a:t>
            </a:r>
            <a:r>
              <a:rPr lang="en-US" sz="2800" dirty="0" smtClean="0"/>
              <a:t>w/each </a:t>
            </a:r>
            <a:r>
              <a:rPr lang="en-US" sz="2800" dirty="0"/>
              <a:t>assignment? </a:t>
            </a:r>
            <a:r>
              <a:rPr lang="en-US" sz="2800" dirty="0" smtClean="0">
                <a:solidFill>
                  <a:schemeClr val="accent2"/>
                </a:solidFill>
              </a:rPr>
              <a:t>Investigate and seek help as soon as grades slip!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54"/>
          </p:nvPr>
        </p:nvSpPr>
        <p:spPr>
          <a:xfrm>
            <a:off x="789220" y="1944193"/>
            <a:ext cx="5306780" cy="463727"/>
          </a:xfrm>
        </p:spPr>
        <p:txBody>
          <a:bodyPr/>
          <a:lstStyle/>
          <a:p>
            <a:r>
              <a:rPr lang="en-US" sz="2400" dirty="0"/>
              <a:t>How am I doing &amp; How do I know?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9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Benchmarking Progress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3"/>
          </p:nvPr>
        </p:nvSpPr>
        <p:spPr>
          <a:xfrm>
            <a:off x="669950" y="2693504"/>
            <a:ext cx="10363200" cy="316119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/>
              <a:t>What is the impact, if any, of the three changes you made?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Are you closer to or farther from </a:t>
            </a:r>
            <a:r>
              <a:rPr lang="en-US" sz="2800" dirty="0" smtClean="0"/>
              <a:t>your </a:t>
            </a:r>
            <a:r>
              <a:rPr lang="en-US" sz="2800" dirty="0"/>
              <a:t>goal at end of term?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How much of your life are you willing to give to meet </a:t>
            </a:r>
            <a:r>
              <a:rPr lang="en-US" sz="2800" dirty="0" smtClean="0"/>
              <a:t>the goal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What will convince you that </a:t>
            </a:r>
            <a:r>
              <a:rPr lang="en-US" sz="2800" dirty="0" smtClean="0"/>
              <a:t>the goal is not being met</a:t>
            </a:r>
            <a:r>
              <a:rPr lang="en-US" sz="2800" dirty="0"/>
              <a:t>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54"/>
          </p:nvPr>
        </p:nvSpPr>
        <p:spPr>
          <a:xfrm>
            <a:off x="789220" y="1967680"/>
            <a:ext cx="4869745" cy="371021"/>
          </a:xfrm>
        </p:spPr>
        <p:txBody>
          <a:bodyPr/>
          <a:lstStyle/>
          <a:p>
            <a:r>
              <a:rPr lang="en-US" sz="2800" dirty="0"/>
              <a:t>Now What?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76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Financial Aid Progress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3"/>
          </p:nvPr>
        </p:nvSpPr>
        <p:spPr>
          <a:xfrm>
            <a:off x="669950" y="2693504"/>
            <a:ext cx="10363200" cy="316119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/>
              <a:t>Must maintain a 2.0 cumulative </a:t>
            </a:r>
            <a:r>
              <a:rPr lang="en-US" sz="2800" dirty="0" smtClean="0"/>
              <a:t>GPA.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Must complete 2/3 of all credit hours </a:t>
            </a:r>
            <a:r>
              <a:rPr lang="en-US" sz="2800" dirty="0" smtClean="0"/>
              <a:t>attempted. </a:t>
            </a:r>
            <a:endParaRPr lang="en-US" sz="2800" dirty="0"/>
          </a:p>
          <a:p>
            <a:r>
              <a:rPr lang="en-US" sz="2800" dirty="0"/>
              <a:t>Must complete degree within 150% of hours required (90 for Associate degree/180 for Bachelor’s degree</a:t>
            </a:r>
            <a:r>
              <a:rPr lang="en-US" sz="2800" dirty="0" smtClean="0"/>
              <a:t>).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54"/>
          </p:nvPr>
        </p:nvSpPr>
        <p:spPr>
          <a:xfrm>
            <a:off x="789220" y="1967680"/>
            <a:ext cx="4869745" cy="371021"/>
          </a:xfrm>
        </p:spPr>
        <p:txBody>
          <a:bodyPr/>
          <a:lstStyle/>
          <a:p>
            <a:r>
              <a:rPr lang="en-US" dirty="0"/>
              <a:t>To Maintain Aid Eligibility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22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44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Academic Advisors Can Help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3"/>
          </p:nvPr>
        </p:nvSpPr>
        <p:spPr>
          <a:xfrm>
            <a:off x="669950" y="2693504"/>
            <a:ext cx="10363200" cy="3186596"/>
          </a:xfrm>
        </p:spPr>
        <p:txBody>
          <a:bodyPr/>
          <a:lstStyle/>
          <a:p>
            <a:r>
              <a:rPr lang="en-US" sz="2800" dirty="0"/>
              <a:t>Clarify Situation and Verify </a:t>
            </a:r>
            <a:r>
              <a:rPr lang="en-US" sz="2800" dirty="0" smtClean="0"/>
              <a:t>Information.</a:t>
            </a:r>
            <a:endParaRPr lang="en-US" sz="2800" dirty="0"/>
          </a:p>
          <a:p>
            <a:r>
              <a:rPr lang="en-US" sz="2800" dirty="0"/>
              <a:t>Provide Correct and Timely Information about Programs, Requirements and </a:t>
            </a:r>
            <a:r>
              <a:rPr lang="en-US" sz="2800" dirty="0" smtClean="0"/>
              <a:t>Policies.</a:t>
            </a:r>
            <a:endParaRPr lang="en-US" sz="2800" dirty="0"/>
          </a:p>
          <a:p>
            <a:r>
              <a:rPr lang="en-US" sz="2800" dirty="0"/>
              <a:t>Advocate for </a:t>
            </a:r>
            <a:r>
              <a:rPr lang="en-US" sz="2800" dirty="0" smtClean="0"/>
              <a:t>You </a:t>
            </a:r>
            <a:r>
              <a:rPr lang="en-US" sz="2800" dirty="0"/>
              <a:t>and Help </a:t>
            </a:r>
            <a:r>
              <a:rPr lang="en-US" sz="2800" dirty="0" smtClean="0"/>
              <a:t>You to Effectively Navigate UT.</a:t>
            </a:r>
            <a:endParaRPr lang="en-US" sz="2800" dirty="0"/>
          </a:p>
          <a:p>
            <a:r>
              <a:rPr lang="en-US" sz="2800" dirty="0"/>
              <a:t>Refer </a:t>
            </a:r>
            <a:r>
              <a:rPr lang="en-US" sz="2800" dirty="0" smtClean="0"/>
              <a:t>You </a:t>
            </a:r>
            <a:r>
              <a:rPr lang="en-US" sz="2800" dirty="0"/>
              <a:t>to Additional Services, e.g. Tutoring, Mentors, The Writing Center, Success Coaches, etc</a:t>
            </a:r>
            <a:r>
              <a:rPr lang="en-US" sz="2800" dirty="0" smtClean="0"/>
              <a:t>..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54"/>
          </p:nvPr>
        </p:nvSpPr>
        <p:spPr>
          <a:xfrm>
            <a:off x="789220" y="1967680"/>
            <a:ext cx="4869745" cy="371021"/>
          </a:xfrm>
        </p:spPr>
        <p:txBody>
          <a:bodyPr/>
          <a:lstStyle/>
          <a:p>
            <a:r>
              <a:rPr lang="en-US" dirty="0" smtClean="0"/>
              <a:t>Your Academic Lifeline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23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31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Takeaways for Success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3"/>
          </p:nvPr>
        </p:nvSpPr>
        <p:spPr>
          <a:xfrm>
            <a:off x="669950" y="2591904"/>
            <a:ext cx="10363200" cy="3361856"/>
          </a:xfrm>
        </p:spPr>
        <p:txBody>
          <a:bodyPr/>
          <a:lstStyle/>
          <a:p>
            <a:r>
              <a:rPr lang="en-US" sz="2800" dirty="0" smtClean="0"/>
              <a:t>You must make grades at </a:t>
            </a:r>
            <a:r>
              <a:rPr lang="en-US" sz="2800" u="sng" dirty="0" smtClean="0"/>
              <a:t>least one level above </a:t>
            </a:r>
            <a:r>
              <a:rPr lang="en-US" sz="2800" dirty="0" smtClean="0"/>
              <a:t>the grade you seek to raise your GPA (The Curse of the C+). B+ becomes the new C+ when a 3.0 or higher GPA is needed.</a:t>
            </a:r>
          </a:p>
          <a:p>
            <a:r>
              <a:rPr lang="en-US" sz="2800" dirty="0" smtClean="0"/>
              <a:t>Each semester is a smaller and smaller percentage of your total hours as you acquire more credit (</a:t>
            </a:r>
            <a:r>
              <a:rPr lang="en-US" sz="2800" b="1" dirty="0" smtClean="0"/>
              <a:t>i.e.</a:t>
            </a:r>
            <a:r>
              <a:rPr lang="en-US" sz="2800" dirty="0" smtClean="0"/>
              <a:t> </a:t>
            </a:r>
            <a:r>
              <a:rPr lang="en-US" sz="2800" b="1" dirty="0" smtClean="0"/>
              <a:t>the more hours taken, the higher the grades needed to raise GPA</a:t>
            </a:r>
            <a:r>
              <a:rPr lang="en-US" sz="2800" dirty="0" smtClean="0"/>
              <a:t>).</a:t>
            </a:r>
          </a:p>
          <a:p>
            <a:r>
              <a:rPr lang="en-US" sz="2800" dirty="0" smtClean="0"/>
              <a:t>Time is not standing still while you figure it out!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54"/>
          </p:nvPr>
        </p:nvSpPr>
        <p:spPr>
          <a:xfrm>
            <a:off x="789220" y="1967680"/>
            <a:ext cx="4869745" cy="371021"/>
          </a:xfrm>
        </p:spPr>
        <p:txBody>
          <a:bodyPr/>
          <a:lstStyle/>
          <a:p>
            <a:r>
              <a:rPr lang="en-US" dirty="0" smtClean="0"/>
              <a:t>The Big Three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21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3"/>
          </p:nvPr>
        </p:nvSpPr>
        <p:spPr>
          <a:xfrm>
            <a:off x="600376" y="2037522"/>
            <a:ext cx="10363200" cy="387626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Please feel free to contact me for any follow-up concerns: </a:t>
            </a:r>
          </a:p>
          <a:p>
            <a:pPr marL="0" indent="0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 smtClean="0"/>
              <a:t>Kim Pollauf, Assistant Dean</a:t>
            </a:r>
          </a:p>
          <a:p>
            <a:pPr marL="0" indent="0" algn="ctr">
              <a:buNone/>
            </a:pPr>
            <a:r>
              <a:rPr lang="en-US" sz="2800" dirty="0" smtClean="0"/>
              <a:t>University College, The University of Toledo</a:t>
            </a:r>
          </a:p>
          <a:p>
            <a:pPr marL="0" indent="0" algn="ctr">
              <a:buNone/>
            </a:pPr>
            <a:r>
              <a:rPr lang="en-US" sz="2800" smtClean="0"/>
              <a:t>Kimberly.Pollauf@utoledo.edu </a:t>
            </a:r>
            <a:endParaRPr lang="en-US" sz="2800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 smtClean="0"/>
              <a:t>Thank you very much!!!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69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4400" kern="0" dirty="0">
                <a:solidFill>
                  <a:srgbClr val="000000"/>
                </a:solidFill>
                <a:cs typeface="+mn-cs"/>
              </a:rPr>
              <a:t>A	=	4 points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4400" kern="0" dirty="0">
                <a:solidFill>
                  <a:srgbClr val="000000"/>
                </a:solidFill>
                <a:cs typeface="+mn-cs"/>
              </a:rPr>
              <a:t>B	=	3 points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4400" kern="0" dirty="0">
                <a:solidFill>
                  <a:srgbClr val="000000"/>
                </a:solidFill>
                <a:cs typeface="+mn-cs"/>
              </a:rPr>
              <a:t>C	=	2 points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4400" kern="0" dirty="0">
                <a:solidFill>
                  <a:srgbClr val="000000"/>
                </a:solidFill>
                <a:cs typeface="+mn-cs"/>
              </a:rPr>
              <a:t>D	=	1 point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4400" kern="0" dirty="0">
                <a:solidFill>
                  <a:srgbClr val="000000"/>
                </a:solidFill>
                <a:cs typeface="+mn-cs"/>
              </a:rPr>
              <a:t>F		=	0 points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u="sng" dirty="0"/>
              <a:t>Grading Scale</a:t>
            </a:r>
          </a:p>
        </p:txBody>
      </p:sp>
      <p:pic>
        <p:nvPicPr>
          <p:cNvPr id="2" name="Hot Rod Lincoln 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22240" y="1922415"/>
            <a:ext cx="406400" cy="406400"/>
          </a:xfrm>
          <a:prstGeom prst="rect">
            <a:avLst/>
          </a:prstGeom>
        </p:spPr>
      </p:pic>
      <p:pic>
        <p:nvPicPr>
          <p:cNvPr id="4" name="Hot Rod Lincoln 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12080" y="2728321"/>
            <a:ext cx="406400" cy="406400"/>
          </a:xfrm>
          <a:prstGeom prst="rect">
            <a:avLst/>
          </a:prstGeom>
        </p:spPr>
      </p:pic>
      <p:pic>
        <p:nvPicPr>
          <p:cNvPr id="6" name="Hot Rod Lincoln 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12080" y="3534227"/>
            <a:ext cx="406400" cy="406400"/>
          </a:xfrm>
          <a:prstGeom prst="rect">
            <a:avLst/>
          </a:prstGeom>
        </p:spPr>
      </p:pic>
      <p:pic>
        <p:nvPicPr>
          <p:cNvPr id="7" name="Hot Rod Lincoln 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12080" y="4340133"/>
            <a:ext cx="406400" cy="406400"/>
          </a:xfrm>
          <a:prstGeom prst="rect">
            <a:avLst/>
          </a:prstGeom>
        </p:spPr>
      </p:pic>
      <p:pic>
        <p:nvPicPr>
          <p:cNvPr id="8" name="Hot Rod Lincoln F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22240" y="50819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9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it Works – Building Value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3"/>
          </p:nvPr>
        </p:nvSpPr>
        <p:spPr>
          <a:xfrm>
            <a:off x="669950" y="2693504"/>
            <a:ext cx="10363200" cy="2743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Three credit-hours with A grade		3 X 4 = 	12 grade-points</a:t>
            </a:r>
          </a:p>
          <a:p>
            <a:pPr marL="0" indent="0">
              <a:buNone/>
            </a:pPr>
            <a:r>
              <a:rPr lang="en-US" dirty="0"/>
              <a:t>Three credit-hours with B grade		3 X 3 = 	  9 grade-points</a:t>
            </a:r>
          </a:p>
          <a:p>
            <a:pPr marL="0" indent="0">
              <a:buNone/>
            </a:pPr>
            <a:r>
              <a:rPr lang="en-US" dirty="0"/>
              <a:t>Three credit-hours with C grade		3 X 2 = 	  6 grade-points </a:t>
            </a:r>
          </a:p>
          <a:p>
            <a:pPr marL="0" indent="0">
              <a:buNone/>
            </a:pPr>
            <a:r>
              <a:rPr lang="en-US" dirty="0"/>
              <a:t>Three credit-hours with D grade		3 X 1 =	  3 grade-points</a:t>
            </a:r>
          </a:p>
          <a:p>
            <a:pPr marL="0" indent="0">
              <a:buNone/>
            </a:pPr>
            <a:r>
              <a:rPr lang="en-US" dirty="0"/>
              <a:t>Three credit-hours with F grade		3 X 0 =	  0 grade-points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54"/>
          </p:nvPr>
        </p:nvSpPr>
        <p:spPr>
          <a:xfrm>
            <a:off x="789220" y="2169454"/>
            <a:ext cx="4869745" cy="371021"/>
          </a:xfrm>
        </p:spPr>
        <p:txBody>
          <a:bodyPr/>
          <a:lstStyle/>
          <a:p>
            <a:r>
              <a:rPr lang="en-US" dirty="0"/>
              <a:t>By the numbers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2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it Works – Building Value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3"/>
          </p:nvPr>
        </p:nvSpPr>
        <p:spPr>
          <a:xfrm>
            <a:off x="669950" y="2693504"/>
            <a:ext cx="10363200" cy="2957996"/>
          </a:xfrm>
        </p:spPr>
        <p:txBody>
          <a:bodyPr/>
          <a:lstStyle/>
          <a:p>
            <a:r>
              <a:rPr lang="en-US" sz="2800" dirty="0"/>
              <a:t>The GPA is derived by dividing total grade-points by GPA hours taken.</a:t>
            </a:r>
          </a:p>
          <a:p>
            <a:r>
              <a:rPr lang="en-US" sz="2800" dirty="0" smtClean="0"/>
              <a:t>If </a:t>
            </a:r>
            <a:r>
              <a:rPr lang="en-US" sz="2800" dirty="0"/>
              <a:t>12 graded hours are taken, 24 grade-points must be earned to have a 2.0 GPA  (12 X 2 = 24, 24/12 = 2.0) </a:t>
            </a:r>
          </a:p>
          <a:p>
            <a:r>
              <a:rPr lang="en-US" sz="2800" dirty="0" smtClean="0"/>
              <a:t>Achieving a </a:t>
            </a:r>
            <a:r>
              <a:rPr lang="en-US" sz="2800" dirty="0"/>
              <a:t>2.0 GPA requires </a:t>
            </a:r>
            <a:r>
              <a:rPr lang="en-US" sz="2800" u="sng" dirty="0"/>
              <a:t>twice</a:t>
            </a:r>
            <a:r>
              <a:rPr lang="en-US" sz="2800" dirty="0"/>
              <a:t> as many grade-points as GPA hours</a:t>
            </a:r>
            <a:r>
              <a:rPr lang="en-US" sz="2800" dirty="0" smtClean="0"/>
              <a:t>. A 3.0 requires </a:t>
            </a:r>
            <a:r>
              <a:rPr lang="en-US" sz="2800" b="1" dirty="0" smtClean="0"/>
              <a:t>three times</a:t>
            </a:r>
            <a:r>
              <a:rPr lang="en-US" sz="2800" dirty="0" smtClean="0"/>
              <a:t> as many grade-points.</a:t>
            </a:r>
            <a:endParaRPr lang="en-US" sz="2800" dirty="0"/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54"/>
          </p:nvPr>
        </p:nvSpPr>
        <p:spPr>
          <a:xfrm>
            <a:off x="789220" y="2169454"/>
            <a:ext cx="4869745" cy="371021"/>
          </a:xfrm>
        </p:spPr>
        <p:txBody>
          <a:bodyPr/>
          <a:lstStyle/>
          <a:p>
            <a:r>
              <a:rPr lang="en-US" dirty="0"/>
              <a:t>Double and 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94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69950" y="732342"/>
            <a:ext cx="11043015" cy="880535"/>
          </a:xfrm>
        </p:spPr>
        <p:txBody>
          <a:bodyPr/>
          <a:lstStyle/>
          <a:p>
            <a:r>
              <a:rPr lang="en-US" dirty="0"/>
              <a:t>Zen and the </a:t>
            </a:r>
            <a:r>
              <a:rPr lang="en-US" dirty="0" smtClean="0"/>
              <a:t>Year </a:t>
            </a:r>
            <a:r>
              <a:rPr lang="en-US" dirty="0"/>
              <a:t>of Balance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3"/>
          </p:nvPr>
        </p:nvSpPr>
        <p:spPr>
          <a:xfrm>
            <a:off x="669950" y="2482214"/>
            <a:ext cx="10363200" cy="3252663"/>
          </a:xfrm>
        </p:spPr>
        <p:txBody>
          <a:bodyPr/>
          <a:lstStyle/>
          <a:p>
            <a:r>
              <a:rPr lang="en-US" sz="3200" dirty="0"/>
              <a:t>Only in the first year can you take a number of hours equal to the first semester and balance it.</a:t>
            </a:r>
          </a:p>
          <a:p>
            <a:r>
              <a:rPr lang="en-US" sz="3200" dirty="0"/>
              <a:t>After year one, the Law of Diminishing Returns </a:t>
            </a:r>
            <a:r>
              <a:rPr lang="en-US" sz="3200" dirty="0" smtClean="0"/>
              <a:t>takes over.</a:t>
            </a:r>
            <a:endParaRPr lang="en-US" sz="3200" dirty="0"/>
          </a:p>
          <a:p>
            <a:r>
              <a:rPr lang="en-US" sz="3200" dirty="0"/>
              <a:t>Every semester, the number of hours you take becomes a smaller percentage of your total hours.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54"/>
          </p:nvPr>
        </p:nvSpPr>
        <p:spPr>
          <a:xfrm>
            <a:off x="749463" y="1711996"/>
            <a:ext cx="4869745" cy="371021"/>
          </a:xfrm>
        </p:spPr>
        <p:txBody>
          <a:bodyPr/>
          <a:lstStyle/>
          <a:p>
            <a:r>
              <a:rPr lang="en-US" dirty="0"/>
              <a:t>The First Year Sets the Tone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30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733286" y="988025"/>
            <a:ext cx="9154880" cy="88053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Law of Diminishing Returns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54"/>
          </p:nvPr>
        </p:nvSpPr>
        <p:spPr>
          <a:xfrm>
            <a:off x="4479496" y="1868560"/>
            <a:ext cx="4869745" cy="457468"/>
          </a:xfrm>
        </p:spPr>
        <p:txBody>
          <a:bodyPr/>
          <a:lstStyle/>
          <a:p>
            <a:r>
              <a:rPr lang="en-US" dirty="0"/>
              <a:t>The Ratio Effect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solidFill>
                  <a:schemeClr val="tx1"/>
                </a:solidFill>
                <a:ea typeface="Open Sans" panose="020B0606030504020204" pitchFamily="34" charset="0"/>
              </a:rPr>
              <a:pPr/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The University of Toledo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684171"/>
              </p:ext>
            </p:extLst>
          </p:nvPr>
        </p:nvGraphicFramePr>
        <p:xfrm>
          <a:off x="2977572" y="3051243"/>
          <a:ext cx="6666309" cy="204093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22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2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2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0549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Semester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1</a:t>
                      </a:r>
                    </a:p>
                    <a:p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  <a:p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Semester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2</a:t>
                      </a:r>
                    </a:p>
                    <a:p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15/15 1:1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Semester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3</a:t>
                      </a:r>
                    </a:p>
                    <a:p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15/30 1:2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384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Semester</a:t>
                      </a:r>
                      <a:r>
                        <a:rPr lang="en-US" sz="2400" b="0" baseline="0" dirty="0" smtClean="0"/>
                        <a:t> 5</a:t>
                      </a:r>
                    </a:p>
                    <a:p>
                      <a:r>
                        <a:rPr lang="en-US" sz="2400" b="0" baseline="0" dirty="0" smtClean="0"/>
                        <a:t>15/45 1:3</a:t>
                      </a:r>
                      <a:endParaRPr lang="en-US" sz="1800" b="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Semester</a:t>
                      </a:r>
                      <a:r>
                        <a:rPr lang="en-US" sz="2400" b="0" baseline="0" dirty="0" smtClean="0"/>
                        <a:t> 5</a:t>
                      </a:r>
                    </a:p>
                    <a:p>
                      <a:r>
                        <a:rPr lang="en-US" sz="2400" b="0" baseline="0" dirty="0" smtClean="0"/>
                        <a:t>15/60 1:4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Semester 6</a:t>
                      </a:r>
                    </a:p>
                    <a:p>
                      <a:r>
                        <a:rPr lang="en-US" sz="2400" b="0" dirty="0" smtClean="0"/>
                        <a:t>15/75 1:5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073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Bridging the Decimal Divide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3"/>
          </p:nvPr>
        </p:nvSpPr>
        <p:spPr>
          <a:xfrm>
            <a:off x="669950" y="2700109"/>
            <a:ext cx="10363200" cy="27432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15 hours of F grades will require the following to achieve a 2.0 GPA: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B050"/>
                </a:solidFill>
              </a:rPr>
              <a:t>A grades 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>
                <a:solidFill>
                  <a:srgbClr val="00B050"/>
                </a:solidFill>
              </a:rPr>
              <a:t>	15 Hours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1C11D"/>
                </a:solidFill>
              </a:rPr>
              <a:t>B grades </a:t>
            </a:r>
            <a:r>
              <a:rPr lang="en-US" sz="3200" dirty="0" smtClean="0">
                <a:solidFill>
                  <a:srgbClr val="F1C11D"/>
                </a:solidFill>
              </a:rPr>
              <a:t> </a:t>
            </a:r>
            <a:r>
              <a:rPr lang="en-US" sz="3200" dirty="0">
                <a:solidFill>
                  <a:srgbClr val="F1C11D"/>
                </a:solidFill>
              </a:rPr>
              <a:t>	30 Hours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C00000"/>
                </a:solidFill>
              </a:rPr>
              <a:t>C+ grades 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/>
              <a:t>	</a:t>
            </a:r>
            <a:r>
              <a:rPr lang="en-US" sz="3200" dirty="0">
                <a:solidFill>
                  <a:srgbClr val="C00000"/>
                </a:solidFill>
              </a:rPr>
              <a:t>101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C00000"/>
                </a:solidFill>
              </a:rPr>
              <a:t>Hours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54"/>
          </p:nvPr>
        </p:nvSpPr>
        <p:spPr>
          <a:xfrm>
            <a:off x="789220" y="1967680"/>
            <a:ext cx="4869745" cy="371021"/>
          </a:xfrm>
        </p:spPr>
        <p:txBody>
          <a:bodyPr/>
          <a:lstStyle/>
          <a:p>
            <a:r>
              <a:rPr lang="en-US" sz="2800" dirty="0"/>
              <a:t>Go Big or Stay Home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82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9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204136" y="808321"/>
            <a:ext cx="8854264" cy="1015850"/>
          </a:xfrm>
        </p:spPr>
        <p:txBody>
          <a:bodyPr/>
          <a:lstStyle/>
          <a:p>
            <a:r>
              <a:rPr lang="en-US" dirty="0"/>
              <a:t>Number of Credit Hours to raise your GPA to 2.0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The University of Toledo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05CEAA-EF85-1B49-B3D8-C2C9A2DEC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1"/>
          <a:stretch/>
        </p:blipFill>
        <p:spPr>
          <a:xfrm>
            <a:off x="905209" y="0"/>
            <a:ext cx="9452117" cy="637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5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andard Layouts">
  <a:themeElements>
    <a:clrScheme name="Custom 1">
      <a:dk1>
        <a:srgbClr val="383838"/>
      </a:dk1>
      <a:lt1>
        <a:srgbClr val="FFFFFF"/>
      </a:lt1>
      <a:dk2>
        <a:srgbClr val="4F4F4F"/>
      </a:dk2>
      <a:lt2>
        <a:srgbClr val="D8D8D8"/>
      </a:lt2>
      <a:accent1>
        <a:srgbClr val="F6C51E"/>
      </a:accent1>
      <a:accent2>
        <a:srgbClr val="073876"/>
      </a:accent2>
      <a:accent3>
        <a:srgbClr val="1A6699"/>
      </a:accent3>
      <a:accent4>
        <a:srgbClr val="FFFFFF"/>
      </a:accent4>
      <a:accent5>
        <a:srgbClr val="EAEAEA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lain Foo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14801</TotalTime>
  <Words>1336</Words>
  <Application>Microsoft Office PowerPoint</Application>
  <PresentationFormat>Widescreen</PresentationFormat>
  <Paragraphs>238</Paragraphs>
  <Slides>25</Slides>
  <Notes>23</Notes>
  <HiddenSlides>2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Courier New</vt:lpstr>
      <vt:lpstr>Lato Heavy</vt:lpstr>
      <vt:lpstr>Open Sans</vt:lpstr>
      <vt:lpstr>Open Sans Extrabold</vt:lpstr>
      <vt:lpstr>Wingdings</vt:lpstr>
      <vt:lpstr>Cover Slides</vt:lpstr>
      <vt:lpstr>Standard Layouts</vt:lpstr>
      <vt:lpstr>Plain Footer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Number of Credit Hours to raise your 2.0 GPA   to 2.5, 2.7, or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Bornea</dc:creator>
  <cp:lastModifiedBy>Pollauf, Kim A.</cp:lastModifiedBy>
  <cp:revision>625</cp:revision>
  <cp:lastPrinted>2019-02-25T19:54:28Z</cp:lastPrinted>
  <dcterms:created xsi:type="dcterms:W3CDTF">2016-08-12T06:56:55Z</dcterms:created>
  <dcterms:modified xsi:type="dcterms:W3CDTF">2019-10-04T00:32:06Z</dcterms:modified>
</cp:coreProperties>
</file>