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8" r:id="rId1"/>
  </p:sldMasterIdLst>
  <p:notesMasterIdLst>
    <p:notesMasterId r:id="rId21"/>
  </p:notesMasterIdLst>
  <p:sldIdLst>
    <p:sldId id="256" r:id="rId2"/>
    <p:sldId id="287" r:id="rId3"/>
    <p:sldId id="290" r:id="rId4"/>
    <p:sldId id="291" r:id="rId5"/>
    <p:sldId id="284" r:id="rId6"/>
    <p:sldId id="293" r:id="rId7"/>
    <p:sldId id="265" r:id="rId8"/>
    <p:sldId id="285" r:id="rId9"/>
    <p:sldId id="288" r:id="rId10"/>
    <p:sldId id="289" r:id="rId11"/>
    <p:sldId id="292" r:id="rId12"/>
    <p:sldId id="296" r:id="rId13"/>
    <p:sldId id="297" r:id="rId14"/>
    <p:sldId id="295" r:id="rId15"/>
    <p:sldId id="286" r:id="rId16"/>
    <p:sldId id="299" r:id="rId17"/>
    <p:sldId id="294" r:id="rId18"/>
    <p:sldId id="300" r:id="rId19"/>
    <p:sldId id="301" r:id="rId20"/>
  </p:sldIdLst>
  <p:sldSz cx="9144000" cy="5143500" type="screen16x9"/>
  <p:notesSz cx="6858000" cy="9144000"/>
  <p:embeddedFontLst>
    <p:embeddedFont>
      <p:font typeface="Oswald" panose="02000503000000000000" pitchFamily="2" charset="77"/>
      <p:regular r:id="rId22"/>
      <p:bold r:id="rId23"/>
      <p:italic r:id="rId24"/>
      <p:boldItalic r:id="rId25"/>
    </p:embeddedFont>
    <p:embeddedFont>
      <p:font typeface="Tinos" panose="02020603050405020304"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5F62AA-E8C7-47B1-B7A0-CE35D67CC2C0}">
  <a:tblStyle styleId="{665F62AA-E8C7-47B1-B7A0-CE35D67CC2C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75"/>
    <p:restoredTop sz="94599"/>
  </p:normalViewPr>
  <p:slideViewPr>
    <p:cSldViewPr snapToGrid="0">
      <p:cViewPr varScale="1">
        <p:scale>
          <a:sx n="141" d="100"/>
          <a:sy n="141" d="100"/>
        </p:scale>
        <p:origin x="3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98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415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477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625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84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368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370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9221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0577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195400" y="1915625"/>
            <a:ext cx="5307900" cy="1159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2" name="Google Shape;22;p5"/>
          <p:cNvSpPr txBox="1">
            <a:spLocks noGrp="1"/>
          </p:cNvSpPr>
          <p:nvPr>
            <p:ph type="body" idx="1"/>
          </p:nvPr>
        </p:nvSpPr>
        <p:spPr>
          <a:xfrm>
            <a:off x="1556175" y="1378821"/>
            <a:ext cx="6616800" cy="30423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23" name="Google Shape;23;p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4" name="Google Shape;24;p5"/>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1592350" y="3640275"/>
            <a:ext cx="6562500" cy="519600"/>
          </a:xfrm>
          <a:prstGeom prst="rect">
            <a:avLst/>
          </a:prstGeom>
        </p:spPr>
        <p:txBody>
          <a:bodyPr spcFirstLastPara="1" wrap="square" lIns="91425" tIns="91425" rIns="91425" bIns="91425" anchor="t" anchorCtr="0"/>
          <a:lstStyle>
            <a:lvl1pPr marL="457200" lvl="0" indent="-228600">
              <a:spcBef>
                <a:spcPts val="360"/>
              </a:spcBef>
              <a:spcAft>
                <a:spcPts val="0"/>
              </a:spcAft>
              <a:buClr>
                <a:srgbClr val="666666"/>
              </a:buClr>
              <a:buSzPts val="1600"/>
              <a:buNone/>
              <a:defRPr sz="1600" i="1">
                <a:solidFill>
                  <a:srgbClr val="666666"/>
                </a:solidFill>
              </a:defRPr>
            </a:lvl1pPr>
          </a:lstStyle>
          <a:p>
            <a:endParaRPr/>
          </a:p>
        </p:txBody>
      </p:sp>
      <p:sp>
        <p:nvSpPr>
          <p:cNvPr id="44" name="Google Shape;44;p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5" name="Google Shape;45;p9"/>
          <p:cNvCxnSpPr/>
          <p:nvPr/>
        </p:nvCxnSpPr>
        <p:spPr>
          <a:xfrm>
            <a:off x="1706950" y="3643125"/>
            <a:ext cx="6321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5">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libro.png"/>
          <p:cNvPicPr preferRelativeResize="0"/>
          <p:nvPr/>
        </p:nvPicPr>
        <p:blipFill>
          <a:blip r:embed="rId6">
            <a:alphaModFix/>
          </a:blip>
          <a:stretch>
            <a:fill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1pPr>
            <a:lvl2pPr lvl="1">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2pPr>
            <a:lvl3pPr lvl="2">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3pPr>
            <a:lvl4pPr lvl="3">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4pPr>
            <a:lvl5pPr lvl="4">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5pPr>
            <a:lvl6pPr lvl="5">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6pPr>
            <a:lvl7pPr lvl="6">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7pPr>
            <a:lvl8pPr lvl="7">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8pPr>
            <a:lvl9pPr lvl="8">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9pPr>
          </a:lstStyle>
          <a:p>
            <a:endParaRPr/>
          </a:p>
        </p:txBody>
      </p:sp>
      <p:sp>
        <p:nvSpPr>
          <p:cNvPr id="8" name="Google Shape;8;p1"/>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25212A"/>
              </a:buClr>
              <a:buSzPts val="3000"/>
              <a:buFont typeface="Tinos"/>
              <a:buChar char="◈"/>
              <a:defRPr sz="3000">
                <a:solidFill>
                  <a:srgbClr val="25212A"/>
                </a:solidFill>
                <a:latin typeface="Tinos"/>
                <a:ea typeface="Tinos"/>
                <a:cs typeface="Tinos"/>
                <a:sym typeface="Tinos"/>
              </a:defRPr>
            </a:lvl1pPr>
            <a:lvl2pPr marL="914400" lvl="1"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2pPr>
            <a:lvl3pPr marL="1371600" lvl="2"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3pPr>
            <a:lvl4pPr marL="1828800" lvl="3"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4pPr>
            <a:lvl5pPr marL="2286000" lvl="4"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5pPr>
            <a:lvl6pPr marL="2743200" lvl="5"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6pPr>
            <a:lvl7pPr marL="3200400" lvl="6"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7pPr>
            <a:lvl8pPr marL="3657600" lvl="7"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8pPr>
            <a:lvl9pPr marL="4114800" lvl="8"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9pPr>
          </a:lstStyle>
          <a:p>
            <a:endParaRPr/>
          </a:p>
        </p:txBody>
      </p:sp>
      <p:sp>
        <p:nvSpPr>
          <p:cNvPr id="9" name="Google Shape;9;p1"/>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rgbClr val="666666"/>
                </a:solidFill>
                <a:latin typeface="Tinos"/>
                <a:ea typeface="Tinos"/>
                <a:cs typeface="Tinos"/>
                <a:sym typeface="Tinos"/>
              </a:defRPr>
            </a:lvl1pPr>
            <a:lvl2pPr lvl="1" algn="r">
              <a:buNone/>
              <a:defRPr sz="1200">
                <a:solidFill>
                  <a:srgbClr val="666666"/>
                </a:solidFill>
                <a:latin typeface="Tinos"/>
                <a:ea typeface="Tinos"/>
                <a:cs typeface="Tinos"/>
                <a:sym typeface="Tinos"/>
              </a:defRPr>
            </a:lvl2pPr>
            <a:lvl3pPr lvl="2" algn="r">
              <a:buNone/>
              <a:defRPr sz="1200">
                <a:solidFill>
                  <a:srgbClr val="666666"/>
                </a:solidFill>
                <a:latin typeface="Tinos"/>
                <a:ea typeface="Tinos"/>
                <a:cs typeface="Tinos"/>
                <a:sym typeface="Tinos"/>
              </a:defRPr>
            </a:lvl3pPr>
            <a:lvl4pPr lvl="3" algn="r">
              <a:buNone/>
              <a:defRPr sz="1200">
                <a:solidFill>
                  <a:srgbClr val="666666"/>
                </a:solidFill>
                <a:latin typeface="Tinos"/>
                <a:ea typeface="Tinos"/>
                <a:cs typeface="Tinos"/>
                <a:sym typeface="Tinos"/>
              </a:defRPr>
            </a:lvl4pPr>
            <a:lvl5pPr lvl="4" algn="r">
              <a:buNone/>
              <a:defRPr sz="1200">
                <a:solidFill>
                  <a:srgbClr val="666666"/>
                </a:solidFill>
                <a:latin typeface="Tinos"/>
                <a:ea typeface="Tinos"/>
                <a:cs typeface="Tinos"/>
                <a:sym typeface="Tinos"/>
              </a:defRPr>
            </a:lvl5pPr>
            <a:lvl6pPr lvl="5" algn="r">
              <a:buNone/>
              <a:defRPr sz="1200">
                <a:solidFill>
                  <a:srgbClr val="666666"/>
                </a:solidFill>
                <a:latin typeface="Tinos"/>
                <a:ea typeface="Tinos"/>
                <a:cs typeface="Tinos"/>
                <a:sym typeface="Tinos"/>
              </a:defRPr>
            </a:lvl6pPr>
            <a:lvl7pPr lvl="6" algn="r">
              <a:buNone/>
              <a:defRPr sz="1200">
                <a:solidFill>
                  <a:srgbClr val="666666"/>
                </a:solidFill>
                <a:latin typeface="Tinos"/>
                <a:ea typeface="Tinos"/>
                <a:cs typeface="Tinos"/>
                <a:sym typeface="Tinos"/>
              </a:defRPr>
            </a:lvl7pPr>
            <a:lvl8pPr lvl="7" algn="r">
              <a:buNone/>
              <a:defRPr sz="1200">
                <a:solidFill>
                  <a:srgbClr val="666666"/>
                </a:solidFill>
                <a:latin typeface="Tinos"/>
                <a:ea typeface="Tinos"/>
                <a:cs typeface="Tinos"/>
                <a:sym typeface="Tinos"/>
              </a:defRPr>
            </a:lvl8pPr>
            <a:lvl9pPr lvl="8" algn="r">
              <a:buNone/>
              <a:defRPr sz="1200">
                <a:solidFill>
                  <a:srgbClr val="666666"/>
                </a:solidFill>
                <a:latin typeface="Tinos"/>
                <a:ea typeface="Tinos"/>
                <a:cs typeface="Tinos"/>
                <a:sym typeface="Tino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5"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a:spLocks noGrp="1"/>
          </p:cNvSpPr>
          <p:nvPr>
            <p:ph type="ctrTitle"/>
          </p:nvPr>
        </p:nvSpPr>
        <p:spPr>
          <a:xfrm>
            <a:off x="2195400" y="1915625"/>
            <a:ext cx="53079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a:t>
            </a:r>
            <a:r>
              <a:rPr lang="en" dirty="0"/>
              <a:t>HE 2019 COHORT</a:t>
            </a:r>
            <a:endParaRPr dirty="0"/>
          </a:p>
        </p:txBody>
      </p:sp>
      <p:sp>
        <p:nvSpPr>
          <p:cNvPr id="3" name="Google Shape;56;p12"/>
          <p:cNvSpPr txBox="1">
            <a:spLocks/>
          </p:cNvSpPr>
          <p:nvPr/>
        </p:nvSpPr>
        <p:spPr>
          <a:xfrm>
            <a:off x="2248408" y="2773820"/>
            <a:ext cx="5307900" cy="492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1pPr>
            <a:lvl2pPr marR="0" lvl="1"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2pPr>
            <a:lvl3pPr marR="0" lvl="2"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3pPr>
            <a:lvl4pPr marR="0" lvl="3"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4pPr>
            <a:lvl5pPr marR="0" lvl="4"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5pPr>
            <a:lvl6pPr marR="0" lvl="5"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6pPr>
            <a:lvl7pPr marR="0" lvl="6"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7pPr>
            <a:lvl8pPr marR="0" lvl="7"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8pPr>
            <a:lvl9pPr marR="0" lvl="8"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9pPr>
          </a:lstStyle>
          <a:p>
            <a:r>
              <a:rPr lang="en-US" sz="2200" dirty="0"/>
              <a:t>M.Ed. In Higher Education Administration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BRITTANY KIM</a:t>
            </a:r>
            <a:endParaRPr dirty="0"/>
          </a:p>
        </p:txBody>
      </p:sp>
      <p:sp>
        <p:nvSpPr>
          <p:cNvPr id="129" name="Google Shape;129;p21"/>
          <p:cNvSpPr txBox="1">
            <a:spLocks noGrp="1"/>
          </p:cNvSpPr>
          <p:nvPr>
            <p:ph type="body" idx="1"/>
          </p:nvPr>
        </p:nvSpPr>
        <p:spPr>
          <a:xfrm>
            <a:off x="1556174" y="1364408"/>
            <a:ext cx="4539826" cy="3008416"/>
          </a:xfrm>
          <a:prstGeom prst="rect">
            <a:avLst/>
          </a:prstGeom>
        </p:spPr>
        <p:txBody>
          <a:bodyPr spcFirstLastPara="1" wrap="square" lIns="91425" tIns="91425" rIns="91425" bIns="91425" anchor="t" anchorCtr="0">
            <a:noAutofit/>
          </a:bodyPr>
          <a:lstStyle/>
          <a:p>
            <a:pPr marL="63500" indent="0">
              <a:buNone/>
            </a:pPr>
            <a:r>
              <a:rPr lang="en-US" sz="1400" dirty="0"/>
              <a:t>I have had the pleasure of working as a graduate assistant to our program faculty for the past two years. I completed my practicum last fall in Workforce and Community Services at Owens Community College, where I had the opportunity to coordinate with local business owners in creating personalized training programs for their employees. This experience sparked my interest in higher education’s relationship to the local community and economy. It is my hope that my career will lead me to a position in which I will be able to work within this realm, strengthening partnerships between an institution and its stakeholders and ensuring that the university is best serving both its students and its local community.</a:t>
            </a:r>
          </a:p>
        </p:txBody>
      </p:sp>
      <p:sp>
        <p:nvSpPr>
          <p:cNvPr id="130" name="Google Shape;130;p2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131" name="Google Shape;131;p21"/>
          <p:cNvPicPr preferRelativeResize="0"/>
          <p:nvPr/>
        </p:nvPicPr>
        <p:blipFill>
          <a:blip r:embed="rId3">
            <a:extLst>
              <a:ext uri="{28A0092B-C50C-407E-A947-70E740481C1C}">
                <a14:useLocalDpi xmlns:a14="http://schemas.microsoft.com/office/drawing/2010/main" val="0"/>
              </a:ext>
            </a:extLst>
          </a:blip>
          <a:stretch>
            <a:fillRect/>
          </a:stretch>
        </p:blipFill>
        <p:spPr>
          <a:xfrm>
            <a:off x="6562595" y="1627146"/>
            <a:ext cx="1429520" cy="2415400"/>
          </a:xfrm>
          <a:prstGeom prst="rect">
            <a:avLst/>
          </a:prstGeom>
          <a:noFill/>
          <a:ln w="114300" cap="flat" cmpd="sng">
            <a:solidFill>
              <a:srgbClr val="FFFFFF"/>
            </a:solidFill>
            <a:prstDash val="solid"/>
            <a:miter lim="8000"/>
            <a:headEnd type="none" w="sm" len="sm"/>
            <a:tailEnd type="none" w="sm" len="sm"/>
          </a:ln>
        </p:spPr>
      </p:pic>
    </p:spTree>
    <p:extLst>
      <p:ext uri="{BB962C8B-B14F-4D97-AF65-F5344CB8AC3E}">
        <p14:creationId xmlns:p14="http://schemas.microsoft.com/office/powerpoint/2010/main" val="310146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HEATHER NASH</a:t>
            </a:r>
            <a:endParaRPr dirty="0"/>
          </a:p>
        </p:txBody>
      </p:sp>
      <p:sp>
        <p:nvSpPr>
          <p:cNvPr id="129" name="Google Shape;129;p21"/>
          <p:cNvSpPr txBox="1">
            <a:spLocks noGrp="1"/>
          </p:cNvSpPr>
          <p:nvPr>
            <p:ph type="body" idx="1"/>
          </p:nvPr>
        </p:nvSpPr>
        <p:spPr>
          <a:xfrm>
            <a:off x="1556174" y="1360696"/>
            <a:ext cx="4600786" cy="2592000"/>
          </a:xfrm>
          <a:prstGeom prst="rect">
            <a:avLst/>
          </a:prstGeom>
        </p:spPr>
        <p:txBody>
          <a:bodyPr spcFirstLastPara="1" wrap="square" lIns="91425" tIns="91425" rIns="91425" bIns="91425" anchor="t" anchorCtr="0">
            <a:noAutofit/>
          </a:bodyPr>
          <a:lstStyle/>
          <a:p>
            <a:pPr marL="63500" indent="0">
              <a:buNone/>
            </a:pPr>
            <a:r>
              <a:rPr lang="en-US" sz="1300" dirty="0"/>
              <a:t>I completed my practicum in the Student Disability Services Office at the University of Toledo.  My goal is to obtain employment in higher education in either disability services, advising, or as a success coach.  </a:t>
            </a:r>
          </a:p>
        </p:txBody>
      </p:sp>
      <p:sp>
        <p:nvSpPr>
          <p:cNvPr id="130" name="Google Shape;130;p2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131" name="Google Shape;131;p21"/>
          <p:cNvPicPr preferRelativeResize="0"/>
          <p:nvPr/>
        </p:nvPicPr>
        <p:blipFill rotWithShape="1">
          <a:blip r:embed="rId3">
            <a:extLst>
              <a:ext uri="{28A0092B-C50C-407E-A947-70E740481C1C}">
                <a14:useLocalDpi xmlns:a14="http://schemas.microsoft.com/office/drawing/2010/main" val="0"/>
              </a:ext>
            </a:extLst>
          </a:blip>
          <a:srcRect l="30510"/>
          <a:stretch/>
        </p:blipFill>
        <p:spPr>
          <a:xfrm>
            <a:off x="6331358" y="1607703"/>
            <a:ext cx="1667218" cy="2302294"/>
          </a:xfrm>
          <a:prstGeom prst="rect">
            <a:avLst/>
          </a:prstGeom>
          <a:noFill/>
          <a:ln w="114300" cap="flat" cmpd="sng">
            <a:solidFill>
              <a:srgbClr val="FFFFFF"/>
            </a:solidFill>
            <a:prstDash val="solid"/>
            <a:miter lim="8000"/>
            <a:headEnd type="none" w="sm" len="sm"/>
            <a:tailEnd type="none" w="sm" len="sm"/>
          </a:ln>
        </p:spPr>
      </p:pic>
    </p:spTree>
    <p:extLst>
      <p:ext uri="{BB962C8B-B14F-4D97-AF65-F5344CB8AC3E}">
        <p14:creationId xmlns:p14="http://schemas.microsoft.com/office/powerpoint/2010/main" val="322121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KELSEY O’BRIEN</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5" name="TextBox 4"/>
          <p:cNvSpPr txBox="1"/>
          <p:nvPr/>
        </p:nvSpPr>
        <p:spPr>
          <a:xfrm>
            <a:off x="1556175" y="1517073"/>
            <a:ext cx="3837710" cy="1292662"/>
          </a:xfrm>
          <a:prstGeom prst="rect">
            <a:avLst/>
          </a:prstGeom>
          <a:noFill/>
        </p:spPr>
        <p:txBody>
          <a:bodyPr wrap="square" rtlCol="0">
            <a:spAutoFit/>
          </a:bodyPr>
          <a:lstStyle/>
          <a:p>
            <a:r>
              <a:rPr lang="en-US" sz="1300" dirty="0">
                <a:latin typeface="Tinos" panose="020B0604020202020204" charset="0"/>
                <a:ea typeface="Tinos" panose="020B0604020202020204" charset="0"/>
                <a:cs typeface="Tinos" panose="020B0604020202020204" charset="0"/>
              </a:rPr>
              <a:t>Graduate Assistant for Student Involvement where I support student organizations and advises Campus Activities &amp; Programming and the Student Allocation Committee. I did my practicum in Commuter Student Services. I hope to obtain a job working in student activities. ~chill vibes~  </a:t>
            </a:r>
          </a:p>
        </p:txBody>
      </p:sp>
      <p:pic>
        <p:nvPicPr>
          <p:cNvPr id="3074" name="Picture 2" descr="https://attachments.office.net/owa/Makayla.Alfred@rockets.utoledo.edu/service.svc/s/GetFileAttachment?id=AAMkAGI5ZjUwOGNlLTkzNDItNDk3ZC1hNGMxLTI5NjdkNzM4OTEzMABGAAAAAAATIXYQ4NOWR5hB9D6TfJT%2FBwDNh5iCz63ORLK48vmN5cmGAAAAeDDqAABtps0AIXSwR5eNEuewxVjdAAUgRz2cAAABEgAQAP%2B%2Bde9RnnlNkyolPtvUlz8%3D&amp;X-OWA-CANARY=DLo8LJ-p-k6-iAhZ_mu2ZuD7vkolxNYYP37eypf29pXdvoScCTT4KTQ3csfui8Q1ohILgjnlhDQ.&amp;token=eyJhbGciOiJSUzI1NiIsImtpZCI6IjA2MDBGOUY2NzQ2MjA3MzdFNzM0MDRFMjg3QzQ1QTgxOENCN0NFQjgiLCJ4NXQiOiJCZ0Q1OW5SaUJ6Zm5OQVRpaDhSYWdZeTN6cmciLCJ0eXAiOiJKV1QifQ.eyJ2ZXIiOiJFeGNoYW5nZS5DYWxsYmFjay5WMSIsImFwcGN0eHNlbmRlciI6Ik93YURvd25sb2FkQDFkNmIxNzA3LWJhYTktNGEzZC1hOGY4LWRlYWJmYjNkNDY3YiIsImFwcGN0eCI6IntcIm1zZXhjaHByb3RcIjpcIm93YVwiLFwicHJpbWFyeXNpZFwiOlwiUy0xLTUtMjEtNDI3NTIyNjE3My0zMjYwOTUwODA5LTMwMzkyNTc3OTItNDgxNzA0NFwiLFwicHVpZFwiOlwiMTE1Mzk3NzAyNTExMDg3NTMzMlwiLFwib2lkXCI6XCJhYTRlOTkyNy0xYWNiLTQxOGMtYWJlOC1kYjc4YzE1MjliMDRcIixcInNjb3BlXCI6XCJPd2FEb3dubG9hZFwifSIsIm5iZiI6MTU1NTYwOTM3NiwiZXhwIjoxNTU1NjA5OTc2LCJpc3MiOiIwMDAwMDAwMi0wMDAwLTBmZjEtY2UwMC0wMDAwMDAwMDAwMDBAMWQ2YjE3MDctYmFhOS00YTNkLWE4ZjgtZGVhYmZiM2Q0NjdiIiwiYXVkIjoiMDAwMDAwMDItMDAwMC0wZmYxLWNlMDAtMDAwMDAwMDAwMDAwL2F0dGFjaG1lbnRzLm9mZmljZS5uZXRAMWQ2YjE3MDctYmFhOS00YTNkLWE4ZjgtZGVhYmZiM2Q0NjdiIn0.WFvOp7Ag2lHZfT48cugT5MYTaNfMwEjIWPQCAtDcsJTcBLRc4KFVLNH5lWjy0ITxglLvHVcEQgHA2MBL1inT9wPY_Z3gKsylMpjgKv0WBtZeFE84yD-Vneg3vwBYae8XzI_2ojZj8ZEVW2Q_yaH9-e24r4YiJtI-xPvrhm9K38P3aj_0Ldc3eTCsUBH9L79vNj0cdJJoThQ6V1Mhpl77D0dV20a6VeRe0k63nIpfGPRNtbZtLHWOJ9BbNW7UnGH-QEWuJ79P7dP6YDD_eDn0DAkMqXC19dgyUtZYR69F1NvUiyb6Cffw-ffvu6REP-GrlrpToTQ1VcXkh1t0eOKQWw&amp;owa=outlook.office.com&amp;isImagePreview=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054" y="1419275"/>
            <a:ext cx="1512795" cy="2293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97839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AUGUSTA SCHMIDT</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5" name="TextBox 4"/>
          <p:cNvSpPr txBox="1"/>
          <p:nvPr/>
        </p:nvSpPr>
        <p:spPr>
          <a:xfrm>
            <a:off x="1752600" y="1489364"/>
            <a:ext cx="3622964" cy="1092607"/>
          </a:xfrm>
          <a:prstGeom prst="rect">
            <a:avLst/>
          </a:prstGeom>
          <a:noFill/>
        </p:spPr>
        <p:txBody>
          <a:bodyPr wrap="square" rtlCol="0">
            <a:spAutoFit/>
          </a:bodyPr>
          <a:lstStyle/>
          <a:p>
            <a:r>
              <a:rPr lang="en-US" sz="1300" dirty="0">
                <a:latin typeface="Tinos" panose="020B0604020202020204" charset="0"/>
                <a:ea typeface="Tinos" panose="020B0604020202020204" charset="0"/>
                <a:cs typeface="Tinos" panose="020B0604020202020204" charset="0"/>
              </a:rPr>
              <a:t>I did my practicum at LSU in Camps and Conferences. I currently work in the Office of Residence Life here at the University of Toledo. I have accepted a position at University of Wisconsin - Stevens Point as a Hall Director.</a:t>
            </a:r>
          </a:p>
        </p:txBody>
      </p:sp>
      <p:sp>
        <p:nvSpPr>
          <p:cNvPr id="6" name="AutoShape 2" descr="data:image/jpeg;base64,/9j/4AAQSkZJRgABAQAAAQABAAD/2wBDABALDA4MChAODQ4SERATGCgaGBYWGDEjJR0oOjM9PDkzODdASFxOQERXRTc4UG1RV19iZ2hnPk1xeXBkeFxlZ2P/2wBDARESEhgVGC8aGi9jQjhCY2NjY2NjY2NjY2NjY2NjY2NjY2NjY2NjY2NjY2NjY2NjY2NjY2NjY2NjY2NjY2NjY2P/wAARCAQ4BDgDASIAAhEBAxEB/8QAGwAAAgMBAQEAAAAAAAAAAAAAAQIAAwQFBgf/xAA+EAACAgECBAUCBQMCBQUAAgMAAQIRAwQhEjFBUQUiMmFxE4EGI0KRoRQzsVLBJDRi4fAVQ3LR8RaCJTVE/8QAGQEBAQEBAQEAAAAAAAAAAAAAAAECAwQF/8QAIREBAQEBAAMBAQEBAAMAAAAAAAERAhIhMQNBURMEImH/2gAMAwEAAhEDEQA/APP8iIBCMiQlg3AZAYGwoAkATkASAsjAJCIIAJRCBRIwEICyWAgBICyBDIgCUBCEIAWBkIAUQCIgokRABDIIIkb/AGCo5X8EsUiAZkiAZOiBmKlckRluGPlboKK8kaLIxBW5bGPQzq4kU38IdruFRqNIqyZK2XMysTLkS2RjyT7sOTIoc3uZW3kNSAyfH8AexOWxXN8ygynRVkbdIkfO+YZ7bAV8NyosSrYEUPVFAk6DGPmsijZdjj1AMI8EbfMtxxrdiRXHK+iLGrpIgHMtxry8gwgkM3sFBuijK76kySM8pEUJMMdlYsYviHkgK5u5ASDLZkiFBDRiHYZIBaHjHyhSHSqJDCNAUSzhHUCitQZOAuUSKAFTVAlFl8cdy5AmvMRVHCMolsYWCgmKWgUXTiLwlQiRZFEUGWNVECqXqQsvVsWcO4KqQBjHyhaSIiMrJJKxXS6DOLEcQgNrsJb7FmyQjl7BStEojYKYEbXUGxGhGENsBpgDuUKxkyNWK4gWwY9lEXRZF7BFiYyEQyKggYwCgBIAIhCEKCQBCIYgCFDJgsCIAyCthbJZA9kFQyAMWQhAgkAFFECgBIDRGQJREQiJQBREREAJBWFBBYRQoCUECCBNiMhAIyEIUYbIQBlsUECIwIw2AgBRGQABsN2KggElgQSKlkQAhBILZChkyAQbAAUAIEIiEIqBIRBEonIjAFGyJihYQWw2KyJBViaS5AA2BAFUTYBEAySYzS78hUFKyKfHC+pfS5IXGqVjR3l/uZqnjAuikkLGImXKoRrqZUcmRIx5s6XuxM2ar7szbz3LIC/PK2RyqNIlMD25lCylUbZnbc2WS3t18Iij359ig4oVbewObH/Q/wBkLCADRXUD5jvkBLzBRhGy19IoEdo8tx8a69SBoJQj7lsUSMepZFAFqolWRpRLZuluY8s/MyKryS3KwPeRZjjZQy2V0Vyk2WyQjiFxXQyiHhLccQuFjAlFjiRQ8xFwsY2WKI0YlkYAKojqFjqIyiyBHGogot4Gw8HsEU1tRFjL1BAcQqr6dcgKFFzROAIzONg+nvZq4EibAUrH1/gHA27ZexQimcaKa8xfNCSiVCX7AsagUVCybKmmy6SEcQK3F9QNUM8YHBqPMIruugOP2GcRXEoNpgaQrRF7gFxS5CsbkTmAqCyURPuEKNF1IjQGimLUx0ymMh16isrERgRACwEIVBIBkAJBQhBRCIBQQoBGAQioIBTCmKQgcNCJjFDIgEwgQZACgghFQWBAgRACiMiIBEhgBCIiEJYECgUSgCAhCoiISiBWFkIBGWzEQCIAkAQAogCMAohEQAogEECEISwIQhAIQhCKO5ABKIGwAAYKFsiAZgIiAREIQgjIiEQBIgEQBDEUZIAl2OP8CQjbL4xM1YlXIuxpPZLkSOPalz6hnJYlS5mLWsDNlUFS5mPLL93zDkn3ZmlIsgDVvcCfZE3YVGiqjKnbHk+iFbpbABqiKKvqSMXzZZFASSWyQlUNPmJuFR9h4RsiTHW0QI1cqRfCNdCuMevU1YY0rfMgMUNVcwxXUTLLykVTmld1yRlkty3JIpk7dIqo0uSLIoRItkqiBWyUGh1BhSqNlkIhhAtjGiKVxGjjLIwLFAaKeAsjEs4QqICpUMkPwoNEC0ShqBQQOElBCAtAodoDQFbRKHoFAI0BotSBwlFTiVuBolFiuIRQ4iuJdJCNUVMVtJFba6Ita2K3AJitiNyXSyyUaF4l2KK79gNIdyQrQQnAJKL6F4rQFCCx5K+lCNFEslWK7Igh0FCp38hCBQ8RWFFFiYUJFjWVkwAIJUAhKAAURgCASAZCgkIQIJEAKAIERkQDIhEQBkFChCHRBUMBKGFDQED+kCCBAgCggrYgAooJCAAJGBkANEIRIqIiERAMFgSIEw2jChQoCMICdAosCZGRBBsgAhUCCyWAWQBACFCkCiECIEElgIASERLAJCIgEIiMCAZkARBRCgEXqIC0BBYEAR4xuQEiyEaM0WQXmpF8I2JigXSahExa3EnNY065mLLmY2bIZW22IoSd7sHMLixW62RQW62QJMj2Al1KBVfIOFv2CGyKXirZDRvhtgv2LJckiitsMF+4FEsSpWQQIYrqyJXOiizFG6NcYleONR/yXRM1STdIzzlZdmaMktiRVcxYoYbY0oQjckWTXQbEubJXmIFjEtjEiiXY4hosIlqxoaMB1AiAojKIyWwUAqiHhGSCkAqDQXElUQCiOKGRGgF4SUElFC0Ch6AwFolDpEoCuiIfhBwgAVxHaABXKArgi6gOARnlCiuUTU4lUoMqM04FM8dGxxKpwCMbYLL8mP2KZY2uRpEIxbfYIBpMrlGiwNIIzNAexdPH1RU4lA9x07EonIIdEAtxkEFDJgRORUOiERGaRCMgAiERGQCEIiFRAgQQISyEQBIgEQDIIoyAiCAlhDJhTFGQDEAmMUAKIABkEAAGCKEIgQIiAPIhCFQURMCDQBIBEKOeQhDm6IQhGEFEYqCFElA3IgCEFkAhERkQBJQAoCBID5AgAkYECAIEIQgVLCCmEIlkRKIFQIEREBCkKNHYKLXmAMyLfagGxxuV9C+Mbl8EjHypF8YrtsjFqyDBVGyrPPnS+A5ctbJGHJklOTSf7GGzPfm7YrpEjF/cWclD3KhJz/ckI9XzFxrjlbLGVQqyvJKpUh5yUFvzKce+/NgWJ1H3CkSK33RbHGFDHj6kl6qLHUIiR3bYBjEE/VSHbEXMgj7FmGPmsRo0YI1SBi6KGeybDQmR7GWlUurZlyO2XZZVGjOWCIZIiiWQh5kVZFkVUPkkYlko9K5BjEmqMIWWxjRIotUSAJMdR8o0UMkAqiFRHoNAIg0GqIAERoJAhaJQWiACgUMEBKJQzAAtUEYlFUKA4jpEoCugUWMDiAhBuGgNBC0CULHCEZpQElj2ZqlEqcaKMU4lLXc3zgZ5wLqMsolTg0aGiqbal3RWVdhsbaYjTQDxYso9QJjoCloVxLZR7CsqEi6HEl6h0VBQ1CoYIiHEGKygAgRRCUQARAshCoiCBEoCIIKCBEiEQQIgoBEAWEhEVBCgEQDL1BB2CgCECIAUQDCEEjIGgIQlkKgk/UQn6gCkRkIUREIQDnWQATDohCJkZBCEAAQoCIkASAYQIQiIwCRMBAGQGSyICILAQAksDCAUyKhWFIB0v2JxLoK32AFM2QgNwCSiV3JxEB4RkktxUxoruFNzjyHxxrd7dgR+B4Rc5GbSLMabHy5FCFJhpYkY8kuNmHTCznKcq79hoY6/3ZIQrzPa+SFz5K2AXNlS2j+5Qk2SKc7fQshGgClUQNpK2FvoVzfmrsAkncrZZG1DZIrTbaVF7KqRT6l8VsJjh7F1VG2RVWTfYiVR5BjvKySAQi2TbDXcWb8tBDYk5ys2Yo9exnwQpGyEaiiVQaKpPzF0uVGbLsRWfK/PQsSP1DRRVhkjRijbRUkacMfJYaFrzDxiCKLYxIJCJaokjEsSoCJEoKQUgiJBoKiGgEoFFlEoCugUWOIOEBaJQ9AoIRoCLKFaAFEoZIPCAtBolBoqhRKCEIRoDQ9AoBRWh6BQCUQs4QNAI9xZRsdoVoCmUSmcTW1ZRKIRjnBreima8vI25I2Z8kdvg0jE1XsOmnzDkiVrYrKSi1yJFjvcRxoB1QsokjLzFlXECmr2r4K1alRfw0VzjZUNQRYSukNyZWRCiEKiED0AVAAMyFQKISiBEIiEAJAEAYgCFBCgIgBCgIgQyRCIlgEKAmFUASIiIVDIgLCBEMmwJEAJCB7FAaCQiCIEiAASEIBzERugIJzdBI2CwplEbIQBAbDYv6SdQGIBhAgQNgsBgEIAQoUIBZLAiUBAgogDfpDyiKiNgEKQthCmBbAiJeYAhjEKX7hp/BBLS35jRTcrZEkt+YYJz3eyJVWYordsvhsuyKopbI0cNQ7UYtakU5m3S/cSKjDnu/8AAck+23uVNmWhyS6voY8jeSdL7l2Z+Wu5TBb7FFkI7Uv3GZFtEAAltH3Km+YZu5fHIiXIKbFEtUbZMUGaMeOgsNjx1ErzS8tGibpUZJ+dpEUY7RBzlQ1dBXsECXOuwqVySDyHwRuTf7AacUaovl6RMUR319iKrlKjLmmy/LLYyZHbEUpZBchVEtiiqaKuRqiqgkUY4viNCXm+CKMYl0YixiXRQBihkgxiMokASGoKDRQKJQSBAogSAADQSACgNDIAAcQKIxEAOEgxKCFaA0PROEKrQ1DcJKAVoVosoDiUIkShqCAjQKHYKIFYjQ7iCiorkhGrLWhGgjPKPMoyRNkkVSiUYMkL+TPJUb8mOjNkhZWaojsNzE5Mdb/JUJJBhIdxvdc+pS7UrCL6K8kaZZjaaJkj5QrPyLecbK1vFjYn0NMmitgtUGPMMl/BYzSILRGHsVEaEHFfqCAQhColACQogQEAKIQKAiZESuoUggkAEAkARFDLkFAIARqFoKCCH9QA/qAKCgES/wAFQWEiRAAFEQaZUD/6IkGhkgBRBkQDkcgORCHJ1R+klgsllBDYrZLIGILYUwGChLCAyIxbC2ASfpFCgCmEWwgFMKYjYUAyYRSIBkiMiZLCoSwJjKgDHv0H58tkJ8jpXG+nQgNpLZb92Kr5sKjY6h3/AGClUf1Pl2Lsdz6UugkU8kqUb+ehsjBQikmuLv2MWrBxY1CPFKvYqz5be726IbLNQVXbMs5fd9jDYSb5/siJJLikLG3K5O327Caif6UyipyeSXZdB4oTGvMXJfwFRit0gyEm/MAqj5i7GhIl+OO3ILFmOP7F8Ii4olzVIy0pysoivMXZCt7cigSdfJWyMRsILZq08P43KIRbkvk34o1FkpDrZAfIauQmR9CLGbL6jPLmXZHcmVJeYq4MUWoWKLoRCrMMbki6MfMTFGo2WxiA0Y/wWxiBIsRBEhqItgoAcIaCAANESJQyQCkQ1ESKgJEoYlALRKGoAQtAoeiNAKkShqJQUtBQzQAIBoNBAAjLGBxKEIFojRAtEoKQ1FCUK4ljQrCKmhGWyQkkBU0VyRa0K0BRkjaMmWNbG+uhRnhfTkWM1zZoC79i3JHr+4iXmNM1F3QZwuNxJyDB9OjCKYupGheeJVlgluuQcM62KElGp/JIKpF+SG1lC/wA4wqQ0CsgChpRqiPY0yVdgSVDNbkkiorCQgQAkIyiACQCIgWiARBAEIgQIhQWiECtwgojIQoIUAgDLkFCoawiBQBqZRApASGoCJBCg0ECg8IaGS9ioCiQKRCjhkZCHB2RgCyNFA5ACSiCEJuRICPciIwUAzI35RSFDWRMUgDWNFqn7FYy9BAb/YNlYSixSJYiY8Yt9l8kUyYAulG/8CpoB01QV3EbuVIZ9gGW7LUr26LqJjjbpfd9i1yXDS2X+TKlutlu/YaMH13DFKEbe3yVzyXLy/uQaoNdNvgsXpsoxRte/csyS+nBJczNbirJvN/+UUZMlPhjz6sOTI9xMKu37kaWJcELfPmZm+N79y/PO/8ACKcatgWRjRY/IgJAm/L7hSp9RUrZJOo0PhXUKaEfNuaIx/kTHDzGiKuSIsi7DGkGaHxxqCK8j8zfZEGbNs66lJZJ3K2LJFFcvSV85jtgxR48oZacMeTNsFsUY47pGozasD9RRlfNmhxqLZmy+gjUZpkUQtbjxiaVIxouxrzAjEvxQ3CrYrylkUBIdIIKLIoEYjpEBSCkRDIBQ0QIC0QZolFQEiBSIgAyIagMoFAaCSiABohEVAoKDQUiAUK47llAYUtEGoDAUg1EaAVoFD0BooVkQzQKCAwNBaAihGhGi1oSUQKZREki5oSSAqaK8kW4lzQkgjBkhzMvoe/Jm/PHt9zHkRYzVbBdSQa/dARWVkmlz5MoknCRfiS3jLk1s+xXNeWnzRRbjlxxr2Kmqm0xsDofUQ8qkunMBIoZLcEVsvbqOkaZoSQGvKi5rYra8vwVmq68oUHhIkVFTRENLm0KkVEIRkAiCiUAAkIAqCFAREAQgCUQIEFAElbgsFlQ5EhHkSA8qQxF1BRUsq9h4zT6lxDoZAQyGCIahU/8DFw0aCkBL/I3YYgoaIEFLr7FxNFIgUiAeeQRaCed3EiARFBJVkGAVIJKAAUg8Atgk2Aziu5KRU7LcUG4Wqff2AHCRxobhalyC37DE0iQZLyoZPzciy48mrIrPQ0Y9XsW8MeYJKyivirl+4vMfgGWIgRdh+GojKNbIii+wUnElHZbvqXYcTdt8ur7D4dM2+LJyXQtnJbJbRXYgSd8KhjW3ViqUMT388l/AJzb2WyEpIipNvJO5fZdh8cUt2yuT8w+OLnsuv8AAqxsxPycTVIpzZPK2ubLcr4IJGPJK5X0RzbI020v3NEUoQK8Mb3LMm0diCiW8iyK4EDHHqx+cvgqm6FTdv4Hk/LuVoikm9y7FG9ijnM1YtlyCr10NGKPmKcMbe/I0wRK0aXpopyuoP3LZFGfml7EGdCzY7K5c0VlXJeX5LtJFuTfRFOT1fBt0sawrvIUaMUdnL9i1ESSggIyqZPQZMz6GrJyMkluIsJwlkUBLzFkUVpZGJfjiVQRpjsCih4gih1EIKQ9ESGSAiGoiQyAWiUMSioCQGNQABRKCQCAogSgNAGYtEEIgpBYACiUFICIlBolFAoDQ1AogUNEoNFC0QegVQQvCSgslgK0K0WCtFCMRotYjAqkhWi1orkgiuSEki1oDQGTLDy3+5gzKn/B1MiMGogWM1k4aFaGe0twyV7mmQfpXdD5FxwUq3rcrj7jwdWgKsbqZqauFGXIqkn0NWJ8cF8FFKTg6ZakHLG4cXVcyYPSGasjEpa5/JoinxITJHm/c0ypSsjVSDEkufIrJckevcqSL5LylK2KA0AZ7gooiIQncIiIREAiJRAlE7hARlQWwOSK55UimWa5bKkXEXTyJFU83YrbFZcQXOT5gJTCXERX3GU2trARI1guhmkupdDVexlpjJDE1uhqYv2Lo5IvscxDRb9y+JrqoZI5sc0l1ZdDVSXOmPFG4ZGSOqj1TvlsXwzQnyf7kxFyICMl3IMV55AGaXdE4TzPQDRENTsCiACWHhZKYBQNwqLDwgJQCygcACNXsSLljlcea5ruPwUThINmllDU+VcEcnZur+5fk0WfH6sDrutzmuC+PdF8NfrcSSjnbS5Jl1MXLFF8418on9Pi4rIvGdS/7kMcvsK/F5O1k0mNr2Y1PYy08Z9wLSf9VfYK8R0k9ngyY33RZHUaSfLO4/8AyiyntW8VR2/kWWLL7UaI8E/7ebFL/wDul/kZwkuafynYNZVia3Hx4r3kq3Lku/L4Gvy0jK6rySqNJbdCqurLnfZ/sK4J9Bhqh0Lw/Be8ceKiLD70MXVSg9tjTgjW9bIig9v2Q0lwJIx03yz6qdySMzXQtyNcTdC4359qs5troQagtq7leWS4tty2cnTb+xnW8gLP032Qca8vyK96SLNkg0qyu3QH6Recwb3S6hUirkvk34sdR327FGLGsbT5y7djSm3zCw+Jtz+DSkU4o9TQl5TNVXP1fBnlu7LpdWUoBJUUXzLZc2VSVJd2VCJXI6Wnj5IoxYIXNe508EOSJRZJJRQqQ+VVJAaqJlVWX0GevMaMvJFNFiwEvMWpCRRbFFaWQRco+Urgi5BDQRakJEdIqGGSAkMkQElkoiRUSwgCAKJQQ0AtEoJAA0QLBQEYKGJRQKDREGiABolBSKBRAkoCAGoUAUEhEgiEojRABQGhmgACgNDAZQjQo7QjRUBorki1oRoCqhZItaK5ICmUTNmhcH3RsZmyr+Ay5mSPmE5bGjPC91/+FF9zSUKJ7rpzBylT+wVs/kImSNwdfKG0j/S2NjXlcXzXIrjePUe1lRra5royvFcJU+jLa2T7Fc1U0+jCVpUakJnj1LcbuHuiZIXA0zWFeobJ6ovuRJcdBnHyr2ZpkChrzGleqvYon6mwK2SyEKiIjIQohCE/SEQjYsppdUVTm3y2KHnkS6lTyt8isKRrEBtslBoKRUBoFD8LAVASCohSIUSg0FIKNIiCSglRApECUSgpEoZBEXsGLfxREEqGjOS5PcgEQmDnBtogDxPUKmxvqMRgILHlkMsz7IqA0UXfX/6UH63/AElAQLlmj2Y31I9yiiUBemn1QaM9EIL2mBplfE+7Csku4DRj5gNewY5Xxb0/sGOS+gAS69AOPGuSos4sfZhjKL5ICqOKP+lGjDi4KptL5DFJyDJ9OwUzzSXJukVLVZt2+F/YNbNlUovlQRdHVTct4L7Mb+rkv0soUH2I24bDTGiOqXVfuiz+oh1oyQ33Y0I/UyoauOjianFNFOpn5i5JQxUuhiyy45nG3XWTFU30LMCrfuVLedGnh8tEUuV7JCY15WGXNjKNYl7lAxrzP2Jlew8Y1EWSuVEUmKF+yBkmse0efVlk3UHX7mR+sK0Yt2tzdCJj065G2C39iNRdBVt3LpbQK4LzDZSCqb8tFfKJZk6FU/SBXV/cTKlxL2LVsVcPG67sqL9LG5WdHBHzGbDCqroqNuPZGaK8vrQs+iHkuOYmRbkVVl6FVFsytLcrUMkWRQqRbjiUWY0WxQsUWRRQYosiBDxQQUElBoIgSIjAASUQAEGYAAEiIwJRCWQogKGRCAJBoKCUKGg0RhEogCAQVoYAACiBAFECg0UAVjsAQorQ4rAVitDMCKFYGhmiUUVOIjRc0JKIRnmjPkXlNc4mbIq/2CMWQy5Y1bNmWNxfczN3s+ZUUXx/7EJVP7jteYrKRvmHKuOPugRe9Bk6A0ad8eNJ9qDkVwrsJp9nXR7oucakyobSuvuXzj27GXF6muRtSfAn2NRmuc41N33Ga8rGzQad9LJOPkddisqo7ZEU5epbL1x+Bc6rfuVGcCCAohAN0Vzy1yRUWykl2KcmV7pFTbbtgoqJdhREvYZIqAyIagFEoNEQSoFbEoIKKiJBogaLBCBoKNIiQSIIECRBKiBRIjUUBBQQxCIkQNEKjnASIE+e9YNAoZolFARA0RogCRGGgFVEQJEgAQLCwAgBCBIDY1s32BH1FrpQpdwiuu+yDFX7IG7lX8lqVbEVZfBGyhy45DTlceFFPIC5Ko8+ZI25AjvBXsHlyAZyaj7icb61+wJNsRRbkkQXcey25mvSY1XHXPkZIxuaVeyOhj2gl2M9NRM0uhjlKi7MyhnN0NgjcroubXYmKFRvkLN+agE5zW3UsyStpLoVQ9TfYsxRb+W9/YBoq/8AzkV5JLkizLLgVLkZ1zCkzyflX3KIu5DTdub7bITArkijoadGyBmwR2NWNGa3GjGDJ6h48kLOiCmXrZVk3Za11KX6ghZbIfTwuQrVyNGBc2/sQaMUTU1UCjAvMi/J6aIK11ZVJ3ItnsiugpJIRIsnyESK1DxRbESJbCJQ6LYlaiWpFDJDpAih0ERBolBQRCBpkoohEQgEYGFAIA0QLAUQIAoADICQyQETCCg0EQlAsKADBQSBUSAwsARCECgIGiJBKFYGMKwhWBhYCqVkoLQColAaDRAhASQ7FZUUyRnyRNUkU5FQRhyx8vwY8q81o3Ztr7GXIvK2gM0krTJzj8DLcVLcrKNbWuaBNcn9mN6JX3H4bg0ggYXUl7GrKnwp/Yx4pJTV9djdLeFAV49sifc34ncKMEf8M2Y3tsbZqvUx8zXfkU15KfVUadTG42v/AMKnG0vZGmGPIt4rsyZ15V7MfLDk10FyNfwVGNlcsiXUOSS4muW/IolFvkUGc2xA8L7BSKgUElDKPsVAoiQ9AKJy2AkFUGiolBSAglQGAYCKiIJKDXsUFEoiRCgpBSAgoqCQJEigxCRBQREFEoKRUFUQiS/7kKOYRkIfOetCECACEIAbIyIhRGiIhKCoyWSiASiAIEO1SXuWc8d9iuXpXwWYtsMv4IBFUO7hC+/IRK9xsr5IKrvcMo+bYER3Ly7IAx9HwBDcXk3SF410/gANMeCq31oqcm2WxTckiC/SQTd9ehraqLYNNjpX22Dne1dzla68xkyO5AjHjnXYkvUXYIUuIinmqSSM2VpJtbs0ZJGTL0XdgPiT+ly3kaEljhXXqJHaKr7BmFU5GInUG2SW8mV5ZVFR7sCmW0Wu7sbTLzchH1fuXafeaRSOjiXlNONFEFUS/HzM1tc9ooWQZi2ZFc+xX3LZLmVSKhY+q/sa8cdqKccLf8mrHEg0YY19hsnNBgqiSXMgpy9EJ+obJ6wR9QaJk6CxGyAiVYsgXxKYly9JQ8S2KKolsSh0hkKh0wghQApFRCINAoCUREoiAhGGghC0RIZIjAVolDUSgoUQNAAJANkbAjAmQIEIQiCIyUQgECgBSKIggaIBAMgAhSEYGURihIyiEoCGKhWK0WCtBFUkVTXlNDRTNUEYM65oxSdbG7UcmYMvqsBJ90K4qateoKlQs/JK1yKyZLjh7rYaG0kLGXBNSXKXNFso7+0uRUJqMaVTiq7o0YJceP7FdceJ3zSJoeUovmgCo+ejZh5fYyz2nZo0z6GozV0o3iplXDtRe94lc49uZphiy+R/Yy5/TF/Y15vPjt7NIzTheC1vTNRHPyq7fUrVlv8As6Ekqf8AgqIpsPH3SFQaKhnL2X7ETYApAEhEgtFQpCBRoRIYCCVAZAkZUREIiUVDINAGS8pQEg0RIJREMkRIZBChSDQaKiJBruQagIkQKRCo5KCRAPnvYIA0QgBEFkAiJRAgKEjREBCEoIAZA0FRsKjXItSfA19xO3sWY7c2gJJVFfAkg5ZU6Ek+VgBsaLbFte4YNcXUoN9BY9R5UmieVX7kCw3kaMEW5315leOq5czVp+dfyZqxsxLgxq+b3ZRmfmfsXXUbM+R3y59Ti6wjaUW63LMCf02313Kcl7Luaa8qXRIoqyLy/cojHjzLsi7I/MJj57AWreQMo8UivKFUV5jNml537KrNUXSb7LYw5XzLBH6ImzSKqMcV5Im3SdNhSOjFXEtxKmhIqqLcZiuh5FaXmYzBREJIRLzDv1EjG5r23YRZijXyzTCImOG99i/HHmyCyK8oj5stXIpfUEVS9T+QRXMaaBBBpXL1ESC0FIrR4FqEjEsiUPEtiVpDwCHSHSFQyKgjIDIkUEgSBEolESCAAkIEQASJBQogwABYGwgYAZAgAhCIIAZEQABQQJBAiCiERUEjIQIUDYzEYAYrGbFZQGFAIWBiATCVmoRgIACnL6S8qyrayo5+dGHMq+50Mqu6MObqRGRFlXsV5YtboONlRIeSbi1s90aF54V1XIqkrp9h8e0vkqHxOstPqMksefbbcVKppluaNyjJdiomeK4l77jafbJ7ULl3hF9UHG94ssG2kgSjcdh6vl2JjV2mac6zPApxp7GGeCWnhKL5Xafc7DUVFtuq/gyazJF4WqTSXMsSuDkVuSqndlX6d+aNubTzhHip0+ToySXms0yrSCkM4go0IkFoiI2VBQRLfYKiBCIagFBoiISiohAsFFQaCiBSKiIaiJBSKBQRoolFRF2CkRIIEoNEihkVEQaAkMgiIg1EKOQ49iV7Ht//AOH+G5V+VmzY5XW9GV/hHTOcl/VZFFcnwcz5f/SPbjyVEPTS/CT+lKeLUpqLppxMi/DuW6+rBNdWmXyiOJRW00ehn+G88Ip/Wx1Llae4q/DmpyJ8OXE6e9svlEcGN9UOjtL8Na9ypLE//wC6KMvgXiGK70zddU0x5RXNaBRuXhOufLS5JV2QsvDdct3os1LtEuwY69iUapaLVQVvSZ0u7gyuWDMueDKv/wCjJsFKLGqh8kcJKSThNfKDPf2ougQVl2KNWynHu+aW9GjMvpuEV13ZBly+tgnyiWZI+ZiZF5UUVhXMhKAtyLZMEVxw90M1eFDaeDd3sFCqVL7G3BGo8uaoohBfV3fI3Qijn1W+YmV1Ay8i7M+hm6v2MOizFHjy32LpbS9hdJBLE33Y0udBFGTa2HDF8wZN5KPvuy+C5JBQlsZ8j/lmjK/KzL+pexAMj4IMwTd8Rr1U6TRkiubNQW8oRXWjZo41RjS45r4N+m5pdiVY3LoWx5FSRbRmtIBhZGiBGvMPhSUZN9XQjXmLFHzKH3CNGNeTYvittyuEa+xckQH9JVIuZRN+cLCTIlUCT9QXy+xVUjIFDxRWjrkWQESLIoCxBToCDRUOiyIqWw8QlENEAUEhEEIlBIggKFIlBAlCscFAKQLQGAABYKADIRkAiIyBoAIiRCAEjImEoiCQgQQMlgbCAxWEVlUGBIhAFYQEKgoJAlQtBRKIggi5I+VjAkVHMz2pOtjJnje6+6Ohq4eW10MC3uLCMjSezRUnwSpmiS3a6oqyK42VFiW3zyDjd79VsxdPK9n05Br6ea/0z/gqLl6S3HvBorXIbG6CGkvILGtvZlrjsVR2W/csHRx+hPuRqmHDvhiNS4mmajnWXPCU5TS5NEhixYsf52/dGjicLS6qk6OdpuJPIsjbcpPmaYU6nU5cmpUWlHBHZQS/mzNm0t8Txb9aNssDz2safFdpUdfS/h7UanAstfSkltxdSnt5FxfJrfl8CNHa1uk4MssWaLx5Y8nWzOZnwvHK2iigHNjURGkThIkMCiiIDGAVESCRIaihWiUGiFREhl2AMkVBQURIKKgUMkAKAK5koNBCIFESCkaREgoiDRASBiQo9hOM1j4rpdGnzKsTy71ukre/IfLHA8bjFyWeLpxopjpsr88ZOrp0z4mPXW3Bpp5ISlgz1tbT7macZrK/qJbbOug2mwzWa8c25VvBOrRj+tJa+8jlFSlTTYHSnp5PTx2b2uKfQr0mNY4ytOpvdMt8QhNYYSU1wLZNPmV6aM8k1iUvdWiezCZMLxW0m4N2nXIrlkcIp7u2bM31YZJwyNbK/kyyTfao/wAFg0YoZKyZsOyj6qZVDPaqTdPf5Bhlnxwm06hJUwxwznwqK2a2ZdFUdROCceNuKfLsX48sbUk4ztc65Begk0pqMU3zszZ4vTZHxYnHbdpbBF2oSy84433tIzvTafm9PjlW+6K1ODXlb7gfDOKXE1TvnzKmq56bRZLvRY4vo0uRmn4PpcjuUZ7cqfI6L+lwUn05Ex4ZXV+pWiyrrly/DmlmuKOoyR7quRTP8LwfLXUujcWehhhfFU6i+uwuTBPdxaa7Dyo8vl/DGog6x58eRPk7K8n4c12B08XF12aPW48eat651Vl2Tix19TEn2oedXXif/TtVjg4vTzX2KngzY8UuPFki/eLPaSa3vFS9kDHk4N0t+iaNeS+TxuPE+CK4Wm31Rqfkh7npNRWWHmiuJvnRwdbSnsZt1vmudklbFb8vyGfr2Dhjx5UuhHVqxR4MaXtYjVvb/wDDQ1UTPldQ22sIoUk8tLozTBUjNpI3Jv3NUtoX3Cqcvp+WURVyLMr81C49ot+wVj1UuOTXYpirtD5Hz92HFGvlmkNFVL3NulTdMxyahvzZr0sm6JVjoxLEtyuC6jow0n6iMiJXX7ATGvNfYfTq8rl2K3tF9zRpYflX3YRpgWJCRRakRCyM8vWaJsz9Q1Cy9YZcvsCXrI2VoiHiKhyqaJZESKHiA6LIiRHiiosQ6Fih0giECQoAE/MOBRAiGIkGggIgaCApAtEoACj0KAtAGAwFoiCwgADIyAAIaAUQZCksINksDYjAsbFYtgbALYGwWLxAMQFgsoYgCFQ1hFQyKlQCGAkVEA0NQrCMuo9LOXl2n7o6uVbM5WqXmsCqa/Uua5ipJ2u40JeZdnsFrgfzyKyzqPBM1Shx4b6rdFUo9f3LYP8AK/grIxdxLMWzorXJBTpplGlfBRNczSkVuPndkGvSu8aLZbMp0u0aNPBdfNGo59KnHa69wafw/LqdZFYovlbdcjs6PwueWMXk8sa6rmdvDhhhgo44qK9kXcSc65/h/g2HST+rLz5PjZHUIQy6SY8x+KND/wD9CjxQa39jykltXrh2fQ+m6jDHPgnikk1JVTPnvimhenzyWN04vddjpxf45dzLrl5NOueN8S6rsZkvMbo5fN5tpdyTwLPvjpS9up1jDEwbsfJjkptNV3FooCGSCkFlCoZbgQaKiMAwKKIhkKhkEMg0BIJUEIKGSKiUGiBQEoKQEMvUEFBoFBQBohEQo9nl/qcs45cccS41bpDYcWfFCLTjKM3bjXKirM8uOKlw8HRtMv0M55Iqbam4bpLqfE329bHqs7waxZsapxdV2syzl9RxlkSb6uuZ0dX9LWQm/pOMoO+KzlZY/Q5yb9ijoanDGGgx5VF8SmlNfc1xawZuPh5Kl9ynU5vqeGxzVXGqa+Op0cGJZcGOUpcScF05mDFWr0kdTP6vFNOK5J7M5Tcd4ptputmdvUZVptNknvUVSR5/wzH9TW44vlds1P8AVrqfRlkx443UYKmvc1/Rh9FfTajkilugZY/T8y/VzjXXuU5FWPLNVcNmu6M6oTyycFJyhJ8mkiR1TxJQyKMotdVyM3Dg46xKlNJp2UarK1jSStp0zcZ02qxYcvn03DF9UuRki5KVZFHbsDDKpW9kLkSfJ79Gaxkyi+K+Hb2HU/Mk729uRUlmWyv3LIRbbbfLnsBoWdcuG9q3ETdNptV0sOKCfWiSUodE13ILozT5toGbN0cr3KXNpb8qE2fTZ8iKtjN8lLbsCbVdmmUwvj5UNNp7voVC6jLwLktkee1ErnJ+51tZlpdtjh55du4d+J6UPm2adKutGX27mzTqoB0NkfUy53aRoyelmXJ2At0kajfsW5HURsMKxLboJmAzZN7YWqwsE/UkNk2gl7BWHIkt2vgVSG1HQqhzZpAb8yOloovY5y9aOppE3TJVjevTQzVREXqHMNJyiFqqDV0GTVhFeRXKK7myEeCCRlwLjzX0RshzILMfP4LOokFUbDF7sAT5FH6i7IVPYNQj52BhIytQtBRGGKKLY+kaIsUWxQDRRbFFcS2KKh0tgoiQUiogSBoAUMgIKAhGEjAUJEghAYSEYAIREYAYrQwGFLRA0SghQ0EDABCAADAwsAQCMgrYEbEbC2I2UFsJXYGyiywoqsKkBcgpCKQ6KgpBIEsREQJEiogskPQkvSVGTN6Wc7PvZ0sy8rObm2myKyL0tDzlcPdFd+doMZ/xszTB4tMidbCRklOv2LOe5UPBb0wyjSa7MR3sy2TtFRfgfHBfyNJFOjl6o/c0v1EQ+nVTfwdrwvFDJmhxK63o4mH1nb8JlWSHyajPT0CCREMtiQhAAeZ/FWhutRBV0bPTFGr08dTp54pq1JFlys9TY+YTknKsi5PmiuSlilxY3t7dDV4jpZabUSg1VOjEpNS5/Y9EcGhZYalKORKM+kkUZMEscqfLugrhm9vLJ/yXRbceGXqXKyjJRC6UYv8A6ZFcotSqvuVASIGq2AUREoiQWVAQyAqCihkgpAXqoZBEoNEoJWUoKQWiICIYiCAEhqIiBBIQhR7FSeSTi948mhcsFi4HjuDXWL5nJj+KPDobp5lK+uJ7lkvxT4VqKWXLkxcPJfSlv/B8a8V7G/JLNjgoZYpKe6fcpUcTpZVt0voV5fxD4TnhGP8AVwTgqTkmrKf6/T5Jp4tTp8ifRTQ8ajoY9PJ6PLgU04N8UU3yNOGWb+g07xP03GXtXIy6FS+vHyqUJqrvkb/DYz0+bPp5JVfFHf8A89jNn+tRg8S1mfLpFicablbdc0irwXOsE8zcXJpbUuQ/jF/WvHxJRdNdzR4Vhww0/Hkg3Ke/2FvpP61LX/1FqMGlFW7XIRfSrgWVJ5fM7fL2L4/RxcXCnb2qjLp8cMubJiywryWm+nwSTVZcmT6WaqVxdbFWoS+tctlzaDlg8dtyT33Nf01nx3j4ZKCtp80b+JjFGMJzi4xpLowrFiunde3QMa9S2tgnD9V/YMmf3BGPPZ7iRXlvkW48lL2fMgSPFB0065q0XRanHoGcXkgnxOue3QpkvOoxfNbtlQziprbnyHeKOOFS2fNUU5E8fKUXfZ8hovjhUt0Fha8z2Ksm0d0+ZdJNQ4ubuqM+SbcqeyoLHO1szlZlc6XI6GsleVvojnp22w9PPwqSU0jXGNYkZYRubfvsbJbQS9gqmZllvkXyapLyMzRVzSrmwOjFJQXwZcm8jXLaCMuTa32Cs63yMmofRBxeoXK/OBjzqpR/krS5l+oWydcipLazSJGPmOppP0o5kfUjp6T1fCJWo2JeYeKERZDkYBj6xZ7JjLqxecgLtNCsdvmy+AsVUEizHHkQWvaIuPqHI/IDHyAXI9yuXUbI/PQncNQAMgJFWIiyKESLIlUyRdFCRQ6KHS3HiLEsSCHiPRXFFiKgMKRGgWFNRKAmEIFhJREBCMjIBCEAEFAYQABBIgAABGACEaIQAUKwuQrkBGBizmkVSzBFrYjZRLOJLU+xRfKQjmZnnFeVdwL3NiubKHl9ycQGhTZOMzfUGUkyjTDKXwmjFFDxtFZb4ysdGTHM0Y5cixKtaIkQPI0iFcyxiSAzZV5Tm6peY6mRczn6mPP2Irj55NZUxnK22uTVoq1XqFxT8qNyMVa2+Zqxu4190YVLoX4Jen22YRpjvSGWyaEbpr5DJ0/kqHwvgyJm+UfLa67nPfq2Ojilx4V7bBAwP8yjq6J1lh8nMgqyWdDTvzxfuVnr49VHkvgJXgd4o/BYZaiBAEKgAkA8f+LdElkWZL186PJSVSZ9L8c0y1OgntvDdHzrPjcJte53/O+nDuZWdrsWY8je0uXR9hWLRtldlxfrW66tCRm+XQt08+cGri9ivLBw90+TKiOF7r9iumhotqQ6rJfSX+SioL9gtU6JRUKMhQlQyGSFQ63CCtiECAUgoASoKCgIKQDEREQIJAkA4S8Wl/4hv/Vpdf8ABySHh17fGOuvFe8U/sB6zT5PVhj+xyQ2NPF2ceXApJ4nkxNcnGb2Ojo/GfENJk4sHiE5e2XzWeW433Gjmkuo9X7E8a9nP8TarJ/zWljlTe7xbX9jv+C/iDw3VzUXk+jkiqUMm1nzTFq5Qq26s0rVwyxrIk/dozfz5p7j6fqcc9TtvGCezRbHQZYKOSOVOSVNN8z5/wCG+Na/w7/ldQ8uHrhyO19j0fh/4ohq5KMYcGVLfHJ/4OV/K8ksdWOD6uVpQafVFs5YdPJreE5Q4aa5oz4/F4488Z5MM47U0kHXa/TamEZJ5Izg7VqjGGs6jCELUZX1XYSTjOTpUuYXqoTvhlUpLdMXC401Lmnd9xjIxa5UWRxx4E+KndNESjzStdg5scIRuLdvmuwRpeDEtHeOUuK97MaxU9mPB3Ub3fWxMkXjnTe/dMRVbxzUm1uv8FmP0pc2JHI1FosppcW8W91aCEld7eqL5GbNNPibVP8AwaeF2235m7MOrb837B05jl6ud3XwY/RD3bNOZ3+5myLjkl2I9C3Tw3Uu5pydhMEKjH4Hm0pX2AqyRfBsVafH+ar6Oxs82122H0MW5uT6IKvyOomTO/yvds05/SYsz8yEAxdfZFc5XIth5McmURafPuUTIvJvyqzKncWa8m9GRqotFEx9DqaJXGzmY+R0tE3wX0JVjax47IRekddDIdqoExq5pfcEmWaddQLkWwRXEugtvuQLl9NBjtBCZH56LH6AKHvNiv0kT3ZGVotgYrYLKqyLLYFUEXwAeKLYoSKLIlDJFqRWixMBkOkIhgCwUFIgASCgBAhGRsgQAoBCgkoDYUEQDCwMKgCAbCAwNgchXICNiuVCSyIqnMC2WSimeYonOyqUiC2WWyqeVIrbfJEWJ9QFeRvkLUmXqCROEoqUH1DRY0GOMCnh9gqDNKxexYsSRUZFh7lkcaXQ0cC7EUfYqK0g0WKJOECtbFkZtE4AOLNMtWPLdFikZIqi+MjURcxWMvSKwKZox6mGz+DdMyZ1dkV53WQqRng9zf4hE5sX5jpHPpavWXYJeZozWW4XU37lRum9otEmLz0/wNLeCIGi/N9jdpne3LYwRNemlU0CtjXJmzTdPYyvltyNOn5FYr02gnx4EaTm+FSqFdzpEq830JCEI0hCEAScVKLT6qj5341png1mWLX6tj6MeU/FulpxzJepbm/zvtz7np49issmvMI0ehxHE6mi1SuTi+TfXoV41c0R+q/cBZR4G7Ai/IlOCkua2ZTRRYvzNntLoxJKnTB+ovr6sHS8yX7hGcgWBGkMmOhEh0gGaIiIIQUECRAGQUKhgghQqCVDEAQDx5CEPA96EIQCEIQCBTaAQC/FnlB8zZHNHLVtxmuUlzRzB4yo1KzY9n4P4/N8Oj8Qkre2PN39meh45ZIqGRQko8nR84xTWSHBL7Psey/CHisM81oNfvlh6JX6kc++P7GW7UYEpJxipLrS5CNVWz35q+R09bhnizyfBWOTpNGDJCpWt2ctKkONehyXx0I3JW5b37FalOE+1vc0xeJxcMilfNNdBWVMZRcuYZTipb2/YXNi+lO07XS0V5Zrii11GC+EodV8FmSUsmNR4vKuW5muE4t7oMciUOGm97TIRJT4Or9jBq5V157s2ZXGtnyRzNY3xX7Ed+IyPqZ8bbyv2LJuoOuouGPkvuyOzXi6sj9EmLj2gR+kCjP6Io06NVjk/uZ8u7h8m3HFQwgVZ3yMGV/mv2NuTeddjmzk3OXyWC+X/LLpbM0XyNGTbBFe1mWL/wAgXT5ozZti+T3RVqF5kVSY+R09BH8lfJzcHVex1dH5MUUKNSRZFCY9y1IwFkX441FFMFcjTFbAPFXJF72j9irAt7HyurIKFvlLsm2J/BVjW9jaiVYgqiL2bFcgXUDPlyUUWOXmDGSOe801KT6Bx53e5WnTjJF8JHNjn90vll8cvuiDoRkiyLMMMvI0QylGlDRZUpDoouiMiqMi1MB0AlksIhKAEKVkQehEigWRhogEoNgIESwNkFZAGxXIMitgRsqlIeTKZAK5UVSbZY4dWLw2BW4iON7F7j2HhiqN9QKI41DpuNwFvB5h1hKjNwdkFYW+hsjiSLFBDDWSGm7lqwJdDQkSipqhY/Yn0i+g0EZ/ppdCcHsX0HhKKOBCuCNH0ycHsVFHAhXGjS4pCOJRRQ0H3GcBXEsZrRF7EZVjk1zLDQSaM2VczVLkUZFzIOH4hHmch7M7uvx2vscWcal9zfLPSu6k7LIPzoqkvNY8Xy9jTDoYW54nH2GV1RXpGPF+v52MqsiX4WZ4svxBXRxu4fY04HyMuD0GnFsGK73hU1w8PWzqHD8NnwZfk7aFTgxCEI2hCEABy/xDg+v4bLa3F2dQr1GNZcM8b/UqLL7Sz0+XZ4tTfsylnQ8SwvHq8kXtTMFbnpjzDB1bEY09qQpRbgkuOnykqKpRak0+jDH1X2Hy+pSXVFRWNjk4O1sKQouzQ8qnHk+fsUGjBLj8jrdfsUyjUmuzCIh0xEMihhkKg2AQoBEEMggQQCggRAhkQBCjyJABPA9wECACECQCMAQAQIAgXYnUkb8OWWDJh1UfVikm66rqc6HNHQ08VPHJPqqNz4xX07BqY63w2OeOW01at8jJJLh4tr60cn8H5f6jwmenbqWN8Kb6dj0WowQxamMW1592u55v058bqMmLTvUTSjUq7FOXFLHladproaOGGmmpYnOEm7ST5XuHPPHlwTk1w56tNdTGmMWXI3V02imUeODa6MtlFOpb9mgJxhar/ubjKrT45ZNt3W9D5YuEqroWRx158M/ldUUTm5zfPsStSFbt1ySMGrk3JnSWNqEpf6VucrUSvcy7cMeblXIi2ikRrjd+4cbvIvYjq0NcEN+dFcn5C3K+ZVP0fYAYFxzXWmbsnoMWiXnk/sa820AMsn6n7HPl07tm3JKsUn+xge84/JYNGp2il2RkxmjVPzP4KMVbMB5c0JmXIZO39yTfmYUuKLU18nVxKqMEFwRujbgXlFGvGufuNN1GiQWyBLeVGRZgRprYrxR/gt6gXYVtZVmdsuW0PsU0QPCPIr1XRFsSvPHjAzz9Jmmk5Gt4nRVLTuytMGaNRar3KVCzpZdO3XwVfQrmgrIsN8i2MJLuaY4l02HWNgUR4kasU3w7oSMKkXRgFaMci2LKYlsQLUyyLKVsNFlRemFCJjlBQaAggAgRQGYoSUBCIJKKAxWO0K0RFchJFsoiOLApaFcS5onCBQ4WBQb26F/CSqArjAfgCSyoiiEgUggUMSiMqIgiksBiCtkTKHIgIKKhkgpEQaKBwiNFjFaArcRHEtaFZUVUMmGgKJUR7lMlzLmiuSKOdqoWn8HCzRqf3PR6iPlZwdbGp/cvKVhkqsEHV/I+Qqizo5Ohpi2Hrl+5RidRXwW435jLS3HvE0YtinF6i/EvMRW3E9vk04XyXVMy4n5jTidZV7iM11dE6zR+dzvQdwT9jzmJ018nocTuCrsWsc/VpCEMuiEIQCAYQMDw/wCJtP8AT1uR1tLdHCkuCO/Poux7P8VadPDHNVtKjxWX1Ho4ux5+p7VEIwG2RLJ74ovtsVli/sv5KKiEZAh4Pgd9izURW0l+pWUl8nx6b/4vYChDIUKZQ6CBMIQyIAhQyChUMggoIrZCBiAshR5MhCM8L2gEhKABAkAhCEAAUQgFkOZt0zMUDXgN8sV6L8IZXj8T1GG6U0pL7HstTqLfBLFbcbjPseA8Gn9LxzTNcpRkn+x9FwcDhJyq6pNoz+k3ljfarUJKMZcMJelr3VGTPw/WdJqMt0U5VmxajipqCdV2NmpxN4cMotOHCqdcjyNMmdcHlp1z5GaW0uX8GvNxY5pSpqrTQGnkbnsaRn/t4XPryKsUdrZM8m5KC5XuhpNKK4eSQakJqpuGCST5nIy8vsbtVO4r3Zz8zuRmu3EU8ou+wdGrk2xMrqCRbpFUJMOp5u5CZX5Bn6hMvICzRbQvuzRnfQp0sdl7D5mEY9W6wpd2Yo+fNFLoa9ZyijPp41nTKDqP7sl0qhYxSxMObfI/kE/SFCK3JPmBOh1FPcC2UX9OKXc3YI1BIzQXHSNeNVXsSq0oWP8AcG/S2LiW9kGuCqNjYvPlQknskXadVuRFmR7CRQcrAvSAURoiIgqVZOAIUUK4LsJLEn0LUGiqz/067B+iXhoDM8XdAjBmrhA4IYuqVEsiNwgSogb9IyFSHSKGQ6YqQyAdBFQxQCECBEiBQGUQKJRAiEoKQaARoWSLGhWEVcIGNJlUpAFsSxXIiAZBSIkFFQyRKFc0iueeK/UkEXMVsyy1kF+oqlrFuUbuJAc0c16xvkK9ZLirqXEdPiCpHJetnyHWtajuUdaMkNZyIa+PGtzdizqau7A1pjWULIu5YpAPYAWEojQrQyJQQgEh+EiRUVtFckXtFU0BlyxOJ4jjppnflHynH8Sh5b7FiVxZoqW3PoaJooktzrHNpx+i/Yuh0Kcf9otTqMSVWmLqSNGLczXujRpnzMq2Y/UaIepexlhzNUOhEdDC+T9z0Omf5a+DzeKXL2O7ocvHFLsjX8c/lbQgCZdEIQgEAEgHO8dw/W8LyrrHc+d6iPBOj6hqIfUwTg/1Kj5x4li+nqZxrkdfzrj+jnsVjSFZ2cxLOWD7lJZOVYUu4FYReIHEUOX43+TMypl0Jfky/YBCJ7iNhRUWpjJFVpE42BfaJZRxPuTjYF9hRQpsKmExdYUU/UGUyC2yCJkA8wRhfMh43rAhAgKGiEAhKIEBSBoAVZA1YDJBmnD0+TUYro6OVeK6Rr9Tcf3PoeKfHj23tbLufN8UuDX6Nrplj/k+g6Gfkh8I1myuXX8XZm9TklGuBpLiT7tWXQcIaP6TtSinFKufUrm5Y831clRc9011Bk1bnNOo3E+ffrpqh6TNkh5ISbr9jNLHm08uHNGUNtr6nbhreOChiSlkavd1RyfFc2Wc2sqpp7K+RqUsc6D48jl2e40nxy4VslzZVHb7llcEPkrcZtQvPS5Lkc/J6jdll5nsYpvzEduGTPLz/BrxR4Ma99zFk3n9zc/TFewdAfMryvz0MvW/YR75V8hGzCqg37FUnbL3tjM8vV/5sBl1kvMinEvzl8Fup8817FeD+8/goklc37FUn566F0tpSfdlCank90A041Be48XfLohcslCKTDiXkbXVAatJbk/Y3Y6MmljwK+rNmMzVWPbFXcswxorl60jRHyQb9iBV6jTDaBnwrjZoltsBHvIgFzGCIFAsJVEjAmRyAIUV8Y0ciZoWIKEUk+Q0WgGJQUMAhAkaC6CQwoUyKdBsRMKYFqYStMdMoJCAQDhAiMqCiJASGQBSC0RIkghJMqnKhpujPknzAE5lLlYs5+YEAi1DJAQsp17APKVFGXU8BRn1Nycce77lEYNu3uymLHmy5Xtsu5Hj8vmbHikl2M2t1UccHTVoqDPghvttzM2XWYuClzbMU88silz8yMsrUK6moza6OTxCOONJJmb/ANQnOblVbUkYIq5Oy+EEaZbcetgpfmNd2Ln8QWTyxpRvn3MmTCnLk/2C9FKeLixJtrmi4mteDJHJOMb3vn2OpFPGvLLl0s85im9PPdVLraNL1s3tdWMWV14+IS+rS3rnR1NNqfqRttHD8NxqcLZoyzenuUXsjNjcrtwypza7ItTOL4Xqvqccpc29kdaMrILkGiqDue33LUVkaJQUiFC0JOJaxJIDLJHM8Th+UzrTRzPEfQ/gsHnZen3Kpls15n8lckdHKrVtjRYl6St/2olkeaA0PoadNzMz6fBowdDLTYvWjTj9Jmj60acfYhWzCdPw2bWaujOVj2N2lnwTuixz6egCJB3BP2GI2JCEAhCEADPC/ibB9PXz7NWj3TPN/ivS8cI50t0qZri5WO56eImVNl2WD4uT/Yq+nLs/2PS4hHdjZfVXZD4sTVyeySK5LzO3zArGSYdl7kcuyoAUy57YUu7srinN0TI7lXSOyCBaJYCFBIiMADIsUUVJlkSBuBE+nH3GRAEePsV8i5eoryIB8ciFeN7kCODzQAoji0eR6gCAIEIAIERCIgAYBmKwHgacb5GaJfAsStLdZtPL/Tki/wCT3uhn+VH4PnuSX9v2kme20mdKCZ05ce/46mp/EXh+jzf0+r4lkhFOK4fVtZzsX4i8L1DyuWohicntaqjROWnySUsunx5ZR5OceRTl03h2W+LQ45P45HG/lNalV/8AqelyyrHqsUt9mpAz6n6kl5lJJUqFl4Z4ZVx0yg1vsV48EXOouo+y5HO8NxZFpSTdUHJNUymXg2mxZXljqMkpy5p9BHp3ji3xOS6WS841Fc5czJk2NGXaDf7GSXofwc3flRiXHNfJufq+DHp/7vwav1MjZIeqXyCO+oS9wrZP5Bp1epvsUbMnpozt8y3K3bfsUfpZBmyOpgiqm2JkdyY2Pt0NBczoqxxp37l2Zeb2rmV7LcIXK7dF0V9PDFdzLFucvbqa4q5RXYK24V5Ua8a5GXEuSNkX5TIaCuZbndRSQMS2sWXnmQX4FURpPzBiqgV35vgB4jWLH0ksCNk4yuc0pFSyLhbsoeeSuRTLWRV290c7JqpPU8LbUbEzteaV7mpBvWuXZleTxFwjfA//AKOZi1cGn3RXkzyyRaj+xrGddOHiEtpU+FmqGsy9jgY8zWJwyWqWxbptfwUsj5cmMXXeWvy8XItj4i+sWcP+u3jJcuTOhjywyR2aIrox10H3XyaYZVNWmcaUOwqlPHK4yaIuO42K2c7Brt0smz7m2GSM+QDqQ8ZFbImFaExkyiMiyLAuQUImMgGsKAiBBQyFQUyocWb2DZVkYRVlkY8s/M0aMsvKYcj5lAb3LYSKEM5UBdLJSMeXM8nljaRMkpT23oCioRIuBCCRYmVuaFtzTrkUtLmySySrH0XM5Dxzy5qnyvc9Lp9NWnlJpcTWxwJNrVzi9mmajlbrpzxwy6GGHDg88HbaRi8T0sVixv0uKpm7Q6/Nop8WGMZNqqZh8a1mq1sn9WKi+iRZWcUaGOhmoxypud70zdqvD8K1MY6W1Fq3vyOPocbxzUpdzt4eKFzlu5O7LULrtFl0+GP04WpK7rmWeDrjjK1Vd0HxLxN5MOKMVw8CrfqafCYfkubW8tzUpijXeGR1EW0knzTONk0X0JP2PW5JxUHdHG1c4NyqtwscqOrljjS29hfqz1M6vYtyYo36UyieOS9OyCungrTVUk/g6un1H1IqmeXhCV7tm7SceOa8zozWtep06SgXqSOXhzcvMbceRNAXrcZFamHibCBOVchucScF8w1Ufgoz5Ec3xBflv4OplRzfEF+TL4A8zkXP5KmXZF5ZfJUdY5nl6Y/BZD1Iqk/N9i3H6iDRJ+U0afkvYzteUu0vOn8marfHmjRHmjPHpRfHkiDTjl5jZifIwx5I14HcduaNRmvRaZ3gj8Fxj0GV5IJP9KNhCfBIQgVCEIADneO4vq+G5K5x3OkVaiH1MGSH+qLQiV8tzuSlz5GaTbkdHxHC8eaUX3McI8Cc59OXuemVwLkfBBR6vdlI0ncm2KVEZKIOkscbkt+iAP8Abh/1P+CsjfG23uwAEgAlEsgAgRFkWVDRe4F5GCLCEEE1cSBa8oFHJkJNUyAcEZMQJ5HpNfcnwLZGAWQnEHiXVfsALI2RpdGSgBZCECmgXwZnizRBX3LGaeavgXeSPR49Q4Q3dHn3wpRfaSb9ju6fSrU+bI3HH0Xc6cuffx2tHmxZ8fFJultaNUcWKb2mkulnOxKOOCjFJRXQsUu5bHKVo1iWKHldt7C6XTur61ZkyZHOafbY049TPHtszlnt2/g5YS4mupmyppbmj66fr5lOXInLpVHPtvhgz+j7mWT8j+DTqH0MzT4ThXpnwNPG52WyfMXBGv8AJJEaT9DDpP7jfYE/7Y+lXkbAszPyspvYbO9kVSlt8oDHJ22yyBWuvsNjfQ0LJPmpcv8ABlzqSpL0vqi/NyZmhl/RLdP+BEqY9pGvAub9jLwOD7rubNPDyoVY2YOaNiXmMumj5/hGyK6mFO3UaFx7y+QTfmLMEfORGie0EUofKwRRQXtEWL8r9kHK6jQsP7Un7FGHLNzyvfkCb+ngW/UoU7nN9nRTq88uBR6FGfJkrJO/sZU8+e4pt26+DZDA8k7d7nTwaSEIKlTNxiuHLRvT4pPJzG0+JzSfK9rZv8XhWFV33KNLG9O/Z2VnVGXBJT4fU+6KVp808nDjxSk+yO7pNNppwlOWojCUeklzOdqnLTylnxZVs9mmIlqmGnzJVLBOPTdEcs2CSavtXY0+HeI58+OTzStdEXSx7W6825L9WWqtNrcr8sv8GyM7VnNhjbzJLnex2Hp/ydnutyY6c9KdmWYnOG8WZpqcGqQI6iUJVJUyY3uuvizcfMvTuJztPqYT57HRxpPk7XsAyZZjkJwkjsBpix0yiLLEwi1EbEUhihkwoVBTCHZnyFrZTMIoyMyS5mvJ6TJP1FCpB4b+BkrJkkscPsBTkcYWZJZXOVRBllxyTbv2EhancVRGlqUrqSN2DHD6aTr3Macnuy6MmuRpm866qceGlXKjz3i+k+nqFljylzN315LlZMi+rDzpsuseDFoM8YT4pR4mlST6A1NZLb5v2L4abEt1aBLSqezbQTKyRjFdORqhngoVJgejhBN8TaJHDgq95fIiXms84rUyXCqSe77nRjqfpYVGO1KiqWGfCvoxVCPTPLHm4yRrVxVn1ObI2t1ZXHw/Nkjxcb+50tPCPCoZY+ZcnXM0PC1y5FHHxaepVJbo149Gp7uOxux6dOTbRcoVsBhj4fDi9KH/AKBdEb1AeMaIrHj0zhzqzRjg10LXFBSAMSxCoZAFBAFlRTlRzdcvyn8HUynL1/8AaZR5nJ+r5KUXZF6vkpRuOdGX9yi/EvMZ/wBZoxeoUaHyRZp/7v2Km+RbhXnMq34+hoXQoxGiLuJkXQ5GnTOpMzY/SXYtpWWM13PDZbtd0dE52i4eCL63+x0TVTlAgCRpCEIBAMIAPB+P6Pg1878sLuzgaiXHy2iuSPY/i7Tuc8cknTR5GeJL1SSO3NcOp7ZgqDfTYe4Qeycn3Yk5yfWl2R0QbWPZbvv2Ek25W9wAYBAyMjAgQBCJZAEsoIUwWRAWw9ywpiy1MgKDYCIBMi8pBpLYgHmyFkcM5q4q/gDxTXOMv2PK9JCBaa5pgAhCEAhCEAJAEAdPsdLwLR/+qeJ4dLPI8cJt8TS5JKzlnW/DfiUfCfFYaqeJ5Uk1wr3LErRnwaLR6/LDA3qMcJVGUlzOlh1P1Yrbhrt0KdXj0us1ctVGEofUfE4dEPDhWySikqpHaR5+rrWpe6I8j4TPF+YZy8xLST+rk/NY6yFKdRJxbHLXTF7nZTOfmInUSuT/AMnLp15irP0EXIfO/MhY8jjXonwMXrl7AGxr1iIiwcn9pF2BVhKci8i+TTFVD7AU5uncoyen7FuTdlOXZ/YDNFeZ/A+JeYRFkNihdXLgx/Jhj6kbdYrxqzE9jUStGCfSXJv9joYI1OulbM5uHfodTSPy0yVY2adeY0t0qKtOuo035jmox3NWnjVszQNcNoAVz9RZHuVc2WN1iZUVZXe5JOtJJ+wMr8iKtTa01d0Uc3T+ic+7srzU6ZfLHwY1HuyvUQ8iNQsHBNbM6GOacEclYpqCa2Hjn+nwxd2aZsb9di+vpmuqVo4+jlwTcH12N61X7ctzK8HHk44tLe2VnxX49L/UT4I/d9jJr9NDFleKM+OP+DdjlmxSksbS4lTZVLRznLibW+7IuMukh9Omuj5GjPnTtJV8Dx0aT9W5fDTRXTddws5YtCm83E09uR0XqXxNVs0B4UuSoVQfETWpxFUsk1O0uRVkUsk+JrdvsbFiuRfj0y7BrJHOWKdUo/c6OgnlhGpfBox4Vtsv2L44UuhC06lZP1ESIluRDxZYmVIsRVOmFMRDIIbiCmKRsqGbKpsexJgVyXlM04+Y0sqkipVa2iUZYfU67GhoVUgjNHSpFv0EW8aFcwukeJIjjUGNZOZRXGPmLVt0GhHdv7DuIGWEXzr4DO+KOxrSBOF0+24GHHCSyNSVxl/BMum+nNSXpb3R0OC4/wCAzh9TFXsVGbBCUPLvXRl8cKU/ksxQ/KinzRdRUZpYLafJoujHyKx2icojUBRSI4hQyQ0wiiMkOkSkAoyROElUAaGQBkigoNBSCkVFGRHK8Q2xs6+VHF8XfBij8lHncrpS+Sgvz/5KGbjnRXrL8RnXqNOEVYs/UjRh2n9jN+o04319jNVuxF+PqZsLs0R52ZF8HcS6JRj9JcvSisut4e23Xsdlckcbwmf5tVu1+x2UWsz6IQBDSEIQCACADkfiPA8ug4lzg7Pn2dLjfyfUdbj+ppckf+lnzPWxUMsq7nThz7jFIUaXqFOrmDBQWACACwFED0AQAkQCUAwESwWEPFl0ShMtiwLCARAC/SQiIBw8OZYuX8lj1PH+qvgyUCjza741NQnznL7sH9PB8pmamFX3GmL3o5dJIH9Jl7JlanJdRlqMi/UPS+wenyr9LEeOS5xa+xctVP8A1MsWsfXcG1ljHidWl8ssyafJjgptLhfJplzz4Z+qC/YlaafdfDGGslF2n9a+SyWDDW02vkqxtQn8Ms9Jb6d7HKoJdUi2MjkPVKdO6aOvpVpdRhhLJqJYsiW6SW51nTjYuhtC+oE9zTDDpn5ZZmkuT7li0Wk5xyzb+V/9GS3+KE9iIvWGHK2N/Tw6N2c8dNZ29khJbl7wK6UhZ4uCKOXUdeayZvUSD2fwHKvMxI+h9Nji7w8eTK/0jx2gxYoiwVvXsaH6DPHmaG/J9iKoe8jPl9bL36ijPJcdLsWCpJfsCOTeuzEUvMvkEfJO38GkW594swT50b5fq6qv2Odkf5n3LErRg2izq6P0M5mNVXc62mhUF3M9NR0MceCBW3cy2W2JFMfUYVdjX+TTL0leJc3XIeZAsV5iya8tCxGkVFU1dbCZY3BFrFa8pRkyY+NrbkV5cFmxR8wHjtosGOWH8qq5Bw6e1xSiv2Oh9NODVDQxKuRrUczJplv5V32RXj0zfJOrOw8S7BWBcGy9yjBHTpzW2yXMZ4X9bZbUb4YtuQHjfHyoDnRxtZntyGlGp33NssMVO6BLGudBYyuLF+maZIXhI0SMaHiThGjAqHhIsUyuKHUQybcKCiEUyHRWh0wp0wpiKxkVEIwMiAhGgoDKhGhJIsYrQFLRW4mhoRxDLPKIqi0XuIeD2Cq1EKQ8Y+w/AihEMmTgJT7AMmHmJ9gpgWR9IU/KV2GwiyLpDcRVYbAt4goqT9hk2UWoZFIUwYt2CVIdAMFAQUVBSHSAholQUg0FIjRUVSVxOL43H8uPydxnK8Zhen5ctyo8lqH5/gqZZl3m37lcvSbjFCPNGrCqTZlj6kaodBVh+qNGMzr1miL5GKrXi6GuK5Mx4uhthVGVWYy2JStpFqKy3+Gz4M8T0SZ5jTy4Jproekwy48cZd0aZ/q0gAhUIQgEIQgCyVxa7nzfxnC8WqyRrlJo+knjfxXo+DPx41fHu0a5vtnqPJSQhbNc9ipnaOQMASIqAAZoFBQIiNECISyEAhAEAKZbFlK2LIgXJhsRDIAkIyBHFeMV4za4bFconndWRxYOCjVwgeMLrI4gcTU4CuAXWfhBRfwAcQapoha4iuIXSWw8Q3DsIwGXsdLQY/PxPdHNhG32Xc62BJQVGbRNVqJKdQT5WLpdXn+rFean7GfNOT1GSm9lsJp8kvqq5M1LcTHo45Z0MtS9lfMog/wAtt9tiuKbOfk1kb1lq2+ZPqfUW5myOt2/sPjfkvlZjrpvmK8knckSPpFyvzhitl8nN1wz9LBAj9LBHkRo0Vcy6dVRTg3myzJzAqlsZMvrb7mnJ6kZdR6GIKX6kTPtwk/SgZHdI0jRDkl3MUofmb80zSnSTKskfzOLo0UPi3mvk7OmjyORpl518nd00fKjHSxZkl5RMaBl9VFmKPIwrVjVQ+QMbkqAgClyJNhXqEkyg1sDoM47CteUARXMeMCR2Hi0aBjHYsjFCpoa0VBcExq8otgc0VMPH0iyYjyIR5AppMqkwt2LuFIycyxQsdQQNVxh7FqgMlQWVC8JEg0BEDAIyRCihkBIAFoQEKCkCg8iICILRP0koqEkhWiySEaCFBwhDQC8JOEaiUEBQDwjUFIBKJwj0RoBHFMHAWUBgDh9icKCiADhRKQSFAVBISgINQIoagqIZMCQyRUFDxQFEsSLEqJDIlBSNIKC0QhUIzneLL/hpeyOjIxeIK9PL4CPDy9T+RJFk1UpfJXI1GKkOZpx7maHqNWIUhv1miHQzpeY0RfIyrVF0a8O9GKGyNem5GVaGuQ6EkvMMmVloxOpI7/h2RyxcPY89i3+x2vCp717FZrqBAEqoQhAIQhAAed/FuN/Rx5V0dM9Ec3x3D9bw2feO6E+pXzrO4zu9pLr3MklzNOpVTfyZZHaVyAiARGkMmRgQWQBkohAJRKCiFAoFDEYQljQFHiih0OLEZEERAkAo1WKOnm19WM4dGmZ+KD5STPVZHiaeLLgxyUlW8eRyPFfDMP0vq4MPDJPdR6r4PPK6OZt3QJR6mRxruu67DcL6Ta7FVfQHApuf+phUsq6/ugLOEDiJx5ey5k+q+sfcCNCuI6nct4sn1If+dApFFsqmqkaHOFc6M02nPbkCLMMeOX3o6MnwJIzaONz/APirbHlNOZhSyVai+6K4Ram/YsjOM212YyS3fsVHYj58MWu25Xh6/I+l30kX9mTEqT+TlW4GW7LovyL4KZPdLuWp9DNbirM6mi1bQXuU5yyP9uJl0B+lkjyYZLYEVUGRodP6n7luQTT+oeW5FUSW/wAIyah/ls1z2b+DHqVcCxKrhvhv7CSfBTLMC/JfsynL/bv3NsrV58Ww843hXsV4HcUjQl5XAihpF5/Y7eBeT7HK0sUpPudVOofYxWoVvjzGnEvMjLhXnbNuJGaHk/MS6I/URgFekC9RG+SIiqf/AOhJjID9QAoZJESsajQiiThGRAhHD3JwjkUShOEKgOkFRKE4ScKLKIogKkFIdIjQQoBmKwqCsgQBQ0SUNFAGthWhwUFNEiIghAkROwhSRQYjUBIKKhGgNFrQjKiqghojQAAEjCJYyECiKe0ACCASUCggCiMjIAKAxiMBUMiKhkFRDcIB0ioCiOkFIdIsAihwJDGmQCgoJUAAWBlQrZk1/wDy8vg1yMmv/wCXfwEeIyr82XyVSRblfnk/+oplJ2aZowjujVj2TZlxbzNPREpD/qsvXQoaLl6UQaYvY06VmaPpLdO6ZhW6XIkGSLuLBHaQiVdjfnOnoc305r4o5cXU7NmB+ZM1Ga9Hhlx4ovuhzJoMnHhrszWUEhCFEIQgAKtRj+pp8kP9SouAwPlviOJwzZIvmnRz5Hf/ABFg+lr8yrnK0cGXU6SuditkQH6iI0yKYbEJZQwUxUyWAxGxbJZUMBsFgbICmPEqQ6ZRchhIscghCEA7Wox6h6qM+KMcE4JpcPKxY6fPkhK47w3TXU6XhjhqfCtNLLw+WDTk3ypnM1f4q0ukySxYMP13HbivY87bFqvD8PiGKOaMJafIlTcl6jg6jTZtNPhyx67NdTsZvxXqM+bG5YMaxLZwS5nV8d0+HJo9M8kaanUqXNFivGSdV8EU/et0atfpPpZZ/RTnji7TrkjnN8wsaOJXvJdWDjil7pGcgXF7zebrV3RXxvl7UIQLgjQVyELYcrA24VwYJ9GyqS8y/YdOsdd0Ll5Ku5EVY9s/s3TLXJY80sUvS+TM/E725p7F+RfXxp/rirQHW8Od6Vxu0nzRdHZN+2xz/CctNwf6jpqNRZyrbPxcm+ZoS2RRVzvomaN1DczWuVWceH9pC5ENHkjNdEnyCyZAdCNHxKgt8w4UB+pkVTk5SfZGLI28L9mbMnpkZErxP5LELhXka6tFCi3ia7M1QjVWymSfHJLkaSkxupRSNuJ82+aMS25GzF/a+eYIu06vN8nRl6TFooXlv/SjXJ70YrS3FtFGqJn/ANKNMV5TKil5SDRXQV7WwA/UMJHdjyKp4ryi0PygCKKDFDURDRVlA4QqJbwkcSor4fYjjRZQHGwKkMMoEoAJBohKKiCyYzFKEbZFuMojKBFJROFj8IzCFSDQUiMAERGAKYgEGygIdIVoeIBCiEKiMRlhWysjRGiBKEoVos4QUQJQaGIQKrCRoZBQQUicIQA0SiMKAWiUx0FgJQUgoaihaHSBTGgA0UWJCoY1GRCREoqJYUiUQqI0AIGEKzH4h/y8vg2Mx+If8vL4A8NndTl8lF2TNkvPNdEyI3GKsw/7ml9PYz6ddTRBWSkWNbFkf9ha2HXIyrRD0Isx7FeH0UWR5marbg3iM1UivTsumEOlyNOBvbqZlyRfpcnBPf7FZdvw6El5v0s6Bh8PyqcVFdFubjUQSEIUQhCAQAQAeP8Axhp+DLHNW0keOn6me/8Axjic9BCXZ0eByrzNe5rmsVVIUaQhvUQASFRFzAQjCCQDYLKCEWyWA1hTECmBfEsiURkWphDpkAiAdXw6Up/hvX4VzhbXta/7HkXFKmvuev8Aw++PHrcP+pRdfZo8pmjwZJx/0yao4OhMSTywT2XErfbc+ja3RrU6HgvilwKUX3dHzWz6J+HdatZ4fp5Xc4Lgn7UC/HH8EhDL4msOVJxkpRaZ57xrQf8Ap3iWbT3ai7Trmmd/W45afxXJNbNT4k0D8caXjnpfEEq+rDhn7Pmv8gleRIM1SFDaEIQCFkPUl7iIvwW5LbqBol6tugauNULKb4pJdGPDI+F/wRGFxlx3TNCTUIzTpx5oq1Lam10DppW3B8pLYo3adpSjmxrrbXY63EnHiXJ7nC0kvpZ3ifpmqO1p/wCz/Bz7jXKuKam30s1zX5JmyKpGmW+NL2Odb5U5F5CR5Iaa8jFx/wBv7mXQ8hE/KMxEvKyNRdiZHzfQGLoHJ6iKpy7QkY8d8Nfc15H5H8GXGqkaiEW4svUNPYWrjfVbFRX+o04JflS9uRnmtl8l2n6R77AjpeHr8rifU0QV5RMMfp4lEtw+ps51tat8qNVckZ8S81miL8zbMiOVS+AZPT8iOScvuO3f2KJHYLfmBAK9ZVXP0oiBJhiihki1IWKLEiwFMjQUhktihVENDUCioThA4j1RAKqojHaBwgJQVEZJDxj7FCcPsRItolEFfCBosaAkAiQGWNCSCEYOYZCoqm/SRAbDFhTIKFsKYMNYyFQUyogrHasDiaQApESHSDIUK4FlEZEV8JBmhaI0FBUQpDIKVIg9E4QEcbIkOkRIAKIrvjrh279i2iJBCKIyGoiiURESCoj0EKkOCIyRpESCFIiRUBoiCwMqAAZgYCtGXxBf8NP4ZrM+sX5M/gI+bP8AvT+S0SSrU5f/AJsZ9jTmuxenYvx+oz49kaMXqJWovQ8V1FQ8fT8Myq3D6qLYqpFEXU0aH0IL9O6kzVJWYsb6+5tW6RCjEfF60VcixPkysu74Wop8/N0R1Dz+iyy+pHhdM9AuRrllAkIaEIQgEAEAHO8c061HhuRNelWj5pq4cGWS7M+sZ4qeGafJxdnyvxNx/rMqjyTpCfUrE2VtjsST8x0YQFiksoNhsQllQ1ksFgCGIKFAGyJgAgLYsuiyiLLYsCxEIQDf+H58HivDe04b/ZpnE8Wh9LxLURe3nbOl4Pk+n4tp2+ra/dGf8U4lDxmdfqgmzi3HGvzHpvwXqPp6zNgtJSjxJd2jzDRfps89NmhmxtqUHdoNPZ/iBqGshlpVNWjR4rp//UPwu63lGCyRvpVpmPxzJ/UaHRarHvCcN66M63hcVn8BxRfJqUWvsGHzOVe4uxo1ePgzziv0yartuZw3EolPsANsKZRbfI04VwQXfmP4do9R4hkyQwx4nCHG1Q88csUeGUXGS2aa5BKpV8b9yyEfNRXX+S59Ggyp1eNpJ0ZYvgmmdHLD6mF+6s5tBqN+OpzhL3s7ek3wv2ZwNFL9PVO0d7RP8l/O5jv4vKNW2WWySj512D+o411hauxcfofyWV5WVw6kbgteUEFzC9iQWzI1DYvS/Ykt18Cw2GlyIqifoZnjzNUl5JfBkXKzUQmVbi4+o+VeQTH6ioPDxlunxPjiveytvfY0aZeayUjfKTsuxLyGaLc772a6pIxW1+JUXSVQ+SnGvMW5H09jIpdDYZc7Kb3rsNjdv4KNK2TDFb2RelBKppK5FkEIkXRj5SqaJYCKHSKgJDqIUh0ihaFcS1onCVFLiThLlEjgBRwsjxsvaBRRSsbG5DAACDXsCyORBKAwOYkpgPaEkBMkmBXICJ+oKAFBSGoNFUKIhkgpABDKLGURkimkUWNQ9E4TUYtVVUhgyQrYQ3FQHJFbYkpEMWOQEyhzGjIi40IaKKosuiyKLIiWMgIkSSCglQqQaCGgAkFIKCioDQUFoiRRFEKRKCiolBRA0EK0LJD2KyhUBhAwiIp1P9qXwXFWdXB/BUfN8+2szLtNkXcmr/8A9jqF2mBdDTH9XwNGMz4/SaMaM1V6LEiqJcnsZUe3saucEzIjVj3w8upFNhfM2435Tnw2l9zbiZEq1IZC/qI3TKy26KcYZoOXK9z0ODNHLF8O1OqPM6Xz5oJ9Wei08ODNkSVLYsqVpCBBOiAREIASEAAJK4Nd1R8o8XwvT+KanE+cZbH1g8J+MtDHFrXnjH+6rb9wPJtCSRZJeYVo6RzVECAohCMiCIEgADQA2AogQECHRZBlKY8WQaVyIJH0kCm0T4Nfp32mv8l34sx//wCShm6ThS+3/wCmbE0s+OT5Rkn/ACjofiyN/wBNlXKmv8HJXmGiLsM1YOQaes8BcfEPAsugcvzcbuN9Dr/hzK/6OWGT82KdNHkPw5qlpvGMTk6hNcMvuepxJaDx7h3+lqo0n2kEryHj2H6HjOpjVee19znvc9D+NsX0/G1KvXiTPOv0hYlAoiGiGntfwBpuHDqtU00pyjji+/V/7HV/FXgeHUy+riXBma6dTR+G9G9J4D4diaqWSTyS+/I3eJv/AIuEf+myM18vz6fLpnwZoSjJOt1zDXl+D3+q8NweI1DMknyTXQ8r414Jn8IzOOS54m/LOixlzcfprsYdRirJLh720bsaqV/Yq12J0px5rmGox4J/TnxfY9D4fK8En3Z5/acV+mX+Ts+ENvDOL23M9fGo6H6q/YWvMSnwr2HpcXY4V15DoVLmWrqVPaZGobItgQ3iGb8gkGRuGXqGb2FXqfsSXpQUk/Q/gxteU1yflZma8oRJehGd7TVdzTXHi+DNLoVDx/u0zfghwQb7dzDhTeaJunKoNdyVYt00v5ZsZh0+yizarexmq1YVUbJklUZN/YZckZtTK8vD0S3MhI9X3LMCuVFcHu+yQ2jfHKb6XsVpt4q+xEVdS2G5VXxXIuSK4LyouiihootihUiyKKgpDJEHijSBQeEYgFbRKGaFAkkI2NJlcmUBtCNsjYjkRcBsVzoSUiuUgp3MCdlaY6CVYmRMVBj6gg0SKH4bIoBUSGoiQaKhUhkGgoKKQUiURbFRYkFqkGK2BI1GKpn6ipstyGeXqAjZXNliFlGyKoYVIMo0Vsy00wkXRZihMvjMI1J2WIohIsTAsRBEx0AUxkhENZQyChUwoqGohLIEQiJQaKIgsgCogrCRgBgI2AqIJNXt7DsSbDL5vrI14hqbX/uMRczX4tHg8Sz9m7MsTTP9X40aombHyNCV0ZqrYqq+S+KXL2Ke3sXwXX2MhP1I14H5GjPXmLtP6wqSVS+5r07uV+xRkW5Zg2ohWtrzAyLqHoRPmVkdNNrJFrmmei0eWbd1ae1nmcUqy7rrZ3NBqHCaVWm/2ESuyggTIdWRIQgEIQgEPO/jHT/U8Ojl6wdbe/8A+HojneO4vq+E511StEo+W5Mfm2KmqdUdHNj8/wDkj0n1IbLdGpWa5M/UAtz4nju+jKqNshZLI0BooNksBAhiC2QBgEIUFDRfmEQ0SDRB7EEgyASSfC/Y7XjaWo8Bx5l+nhb9uaONPsdnD+f+F8sebjFr9mmcleUbFG/SgUGkhLgmpdU7R7eOb/1PwTBqsaf18Mk2vdczw56L8Kargyz00/TNcS+UCtX42xfVw6TWrquF/tf+x5I9z+JML/8A49Pfi4Jpp9l/4zwyBCG3wrSvWeJYNOlfHJWZK3PX/gHw+U9fPWuK4ca4Y33ZFe8wxjCcIxXkwwpe3Qx+Jy/4yPtA24ltll8I5/iG+tl7JIMhg2afudTVYMWrxz0+aClGSrdcjk43Tj8o7ktsifsIPlWv0b0WsyYbuKdL2KJR48bR638TaGL1OR8FcXmT7nlpQljn/wDHv1KONmhU9uh0/BJPzxe9q0V6nBc/qxW1boPhuT6efi5K6ZnpqOxLpXJ/wRqhYPjbSGn/AIONduUiV5PUW8oIpnzRlszX5SK8ZdHeDRQtmRqLOpGRev7AfUKWXJmaW33L36WZ8oSmjVNexnkqNHNJ0VZIVTf7FiLMKqn+xpyLyIz4mX5Jcku3MlVZg9Mdjp6eKs52BPij7HUxRqkZqrJvgTZz+K8jfuadXkqDiZMPqIsXJb/JbiisaorirkUfWvU8PSIVvRoxozw3ZqxrkUaIIughIIsSKqyKLEhIFiNIiQ6AkMig0BhYrCI2VsdlbClcuxXJjyKmAsmVykNJlM2FJKQqGpseOMgWMSxRHUKDwlRXQYR3HcQxQBSHSIkEqIokcWNFDpWBWojKDLFEdICvhDwFiQaKhaK5l0uRTJeY0imSKZI0yRXKLIKkgMtUe4zh7AZZxKJRN04VEzTiRVCQ8WHhJwkVdjkXxkZEy6EgNKYyZTGQ6YFhKAgoIaIyFQShiIVDFQSNgslFQSAaIgCBkbAVAIQhUQSW47FYR4LxqNeJZV2Zjijo+PqvEpe5ggisrsaNCXIpxdy9fpM1Tx9LNGL0b9inGufwXYvSyCP1ItxepMrkuRZi2ILsi85MO0mHJ6U+oIbEGyD2RH6xIPkPPoyorltmO74PHjne1LmmcPJvOzr+DS8zdljN+O+REXIJ1ZQhCAQhCAQqzY1lwzxvlJUy0AHzXxHD9LUziuSdE0LT2dG38SL6XiuVUqas5ennWRVt/sSM1q8R0EckLVct66Hm5RanKL/S6Pb45ccFe+x57xjS/S1bnFLhmrNSo5CXlAi/6L6FElwTo2iMVjsRlC2QjIEFWFsUgDNkTFCgLoMgkHuQDRmi8eacX+l0djwCSnpM2F8k7a7p7P8AyczxGDhrsqfezV4FOtRmhdcePb7NP/Y5K4OeHBlml+ltFR0fGsKweKZIpbS8y+5z2FgNGjw/US02tw5Yv0y39yhBirl8BXt/Hs0P/QdRGUlxzUXFX7pnhORtcp8P5knNVzbMs4ez+yAmDDPUZo4scXKcnSSPqngWij4foMeCKrhVyfd9Tzn4U8CnpovX6uLjKS/Li1y9z12FVgbZCteFXpo3+t2cfVy49TNp7JnbikseO9lGFv2PP6hr606+wRZin+bBX1O874o79OR5jDkj9SLvdPkz1Cd8L5bAc38R6Z5NLGcVfBszxOpwricX9mfSsmNZsMoPlJUeJ8Y8My6Tim7cIumwV5jOnC09uHqiqNPhk9m36l1+Tt6fDh1GVQy+ma4W+18jkeJaPN4NrP6fKri3abWzQqx0opKW3XcauZVp2prZ2l0fQtZw6duUfpSEcU/sO+aF6+5GkjtsVNKx26YMnNdmR0Bvk0BvzBSFmv4IIzPl2LWyvKtigQk1DZ0ySbnDzCpVH4C35ADiSbaRbH/DKsEanL4LcaU9m63FG3RxubbOlilvfYxaePBB0Wzk1BpdjFVVqJcc5PmrBjQtXD3LIqiKtdKEu9HJeT6eeCu+JnSnLb+Dj6nhx6qMv9LNQeiwrk/Y2Y15kY9M+OCfsbcfqCtUfSWJCR9KLIooeJZEWKHSKGDQA0URsVhYrADEbCxJMCubK2xpPzFcmFLJlL3kPJ2SEbkQGEC5RJGNDpBCuIVEZgRQOEnCPQKCIgpCtDRYDxQ8EBIeJQRkBBQBSCkFEdIqEkUzZZJmeUvMVBIokQyACgNQbA2BVlM00aZlMkQU0SiygcJFV0FOh2gNANFl0ZGdKhoyCtCY6KosdMIssKYlhRQ9hQqCEMQASojIQDZRGAjIVACBBoIgrQUCQR4r8Qr/APyj+DnROl+IP/8AYvvRzorkVF+P0GhK0iiP9s0QT4UZFkEuJ/A2L0N+9Cw9TLca8j7WQNWyDHYnQNeQKufnxgsGDfE12IRGjG/Ki6SuBRiNEN9gii/MdLwtrdN1Ts5s/JNo2eHSrLv1ZqJfj1WJ3ji/YsK8K/Kj8Fh1c0IQgVCEIBCEIB4z8XadLXxyV64VfweZV459t+Z7X8Y4n/R4s6XolT+543K+NIRmuzocvHBX0XPuV+M4vqaPjq3B2ZPDstbHWmlkxOO1SVbkR5nEksqvkVeKYYwnGcVzVMOobxTlHrB0zPm1Ly4eF9ORuIp/SKyRZGaCsAWAqCQBACSyAAeJBbIB3fGcaf083WSpmTwzJ9PxLBfKT4X91R0PEo34apdYTOPjbWTHJbVJO+xyWNX4ohwa3HJLnCvmjiM9P+J8ayabFlX6JU/azzXCCFGToFEoNHg25Ud/8N6GOfXx+rDijG5U/Y4OOPmPVfhOMnmyzv0Kl9xR6rNknOME9k+SS5FzTWGK6t/uZsr/ADIR9kbYq82KPbd/YiLdTc9NOK2dJN9jzuoyVPlutrZ6TUTUNHkny2PJa3Mli4trb2vqEJppPJqYxSu3u+x7GSafK6VHjfDJzeoi3F1d2keywXkyX0TCtcNoL4KdXpoazTTw5FtJAyTvVRje1bo0RDT5xrNJLQaqWGVqncXR1fFNDH8Qfh+GdV/U6dU9udHoPGPCoeI6dpVHNFXGVHB/Duaei8RyaDUrh+paafcJjyuii4Oad2l1NiXlTNviui/pNZPy8NvojJ+k4dfXbn4rvzUCVWt+pGvOxa8yI0M1+Z8kkrht0Jkdc0LGTMtwuN7tdgzjYI7ZWOv8hWehZLylmSNTFkiiqSa/YiV4uY2Tkv2BHkEHD+pPsWYINzXzuLjj537o0Y1UqRFbYyShSXwGfo+SpO6JKXlMtQ5E+oG/L9hHLYKHHeSu5zfEIv6zVb3sbYb5H7FGsnGG9XJc/YsSu1ottPBda3N+Hocnwmf1NOn1Orh9QG2HItgymD2LYFFyGQkRyhrDYgSqjYrCLIBJFbHkyuTASRVIsZXIKRIuiqEiixIIZDICGSCA0RILIEAikQEkUEHIFUEC6Ei1IyxdSNGOQFlEQGyOVANdCzkK5FcmUCcyr9QzEbCLFJIWWeK9ytxb5g4EUN/U3+mh1JvoJHGPVBNRi0MSgEcQUWEIKmgUWSQjiRotAHaFYBjKiyLKaDGQGixosqjIZSAtsZMqTGTKiwiYqZCoZsgCFECCyIqCiNBJQQECQwsgjw3jz4/FZ+ySMcDT4jLj8S1D7SooxrzMqL4r8v4NOP0Ipivyi/H6EZoaMfN9iyHJoQaK3ZFWpEa8tEXQaVcF9iCafyTcedjSTTorwPcvmrp9ggxdM0Y35kzIzRh3igF1W2Ve5dp58Ek+zF1Mbgn2Fxvb4NRmvY6bNjy4YvHJNV+xceSjJ+WUJzxzXJpnQw+M5sMUtTillj/rxrl8o7ZXLyk9V3SGbSa/Ta2N6fLGTXON018o0kaEgCAEhCAcz8QYfr+DaldYx4l9tz5upbI+r5YLJinjlykmn9z5ZrILHqJwSaUXVdhEo4cn0p8XTsbp+IpYuarscXLkpGSeSTvdmsZXa/OsuplJcpbszRFkBGkFbMaQsvUSmAGyUOopLdglJLkAKIK3YChrABEsBiAshB6rND6mjzYurVr7HBa6dUellFLMl0bo4Gqx/S1OSD6PY5jramSy+AuUld4r/Y8p0PVeGR/qPB82F7tcUUvlHlpQq1W6dMKQaIrQYhV2J7o9h+FMUv6XNNcpzSs8fjXmR7z8NYfoaCEX+t8TFHT9erk+23wbNP8A3pP/AExr9zDppN5pSrm7NmLbDkl1cqIg+It/+ny7PY8ZrssHNRlKktlXQ9L+INWtP4Yr2bbfyeHjJ5ZOUrbuwjueFTayJY3xO+qPZ6aax3xbbWzxngKvUxXNXZ69S/4Oc36pPb2IoYJPLreLpdm6DfG2+vQwaBv66vtublXHXWwqxujzX4mwvHPBrsaqcZJNr+D0eSSUfkx+IaeOp0GTD1atFK4v4g4dTo8Gqx7qa3fY820dTT5Xk8MzaXJt9OTcb/wc7JCvbazj39deFKj5mBxobH62GUeXszLSrJ0FsfN09iqTqRHTn4aUVxp9B0qkuzFl6EBS9IVM8fNZUzTNXAo4V8AVS5VQsexY4iKPn5cgixbMtxlS9Zdj9RKq5SaDHcrchsbM1qGlKhV550NOHXoCEkuX7gFR+m3Xqe5zNVNw1icvTJUzppXNt9jna7Hxy3+TUSur4M64or5R14czz/gOT81xe3ZHoI8xVaostiyiBbEDRFjopiy1MoZMIEQCMSTGbK5sBZMrbGZXJlUJMRbyCyRQDJDpESGSCDFBIkRlQGSyAYEYCMADBoCCggNDRlRAOPYLq3iBxFTtETAtbEbImSihQVuM0BIIiQeEKI2GUoDJYShSIjIgDRKIMkRS0BosoDiBS0I0XNFckQ1U2QEyuM6YVcnRZGRWt0GIFyHRXEeIDphsFBSoqGRCIJUQKREg0VERApEZQGirNKoN+xazB4tm+hopyfagjxWaXHqc0u82TGubK+/u7LoryAaILyF+L0lWNeRF2JGaHrzEit2NJASIHXq+Bsn9uvcEUDL2AXH5GaYsyr1IviwGatMfTy/yL6JX3DjXmddyI1yVw+CiGzaL4bwdlGSNbrkzUZXKdRQ8clb2ZZP8oqeo4Nn2PV+def8ATlryYsOWamnLBmXLJjdP79zTg8X8R8Pj/wAVH+rwL/3IetfKOfjzpx5l0M7Uri2jteZXCd3l6Lw7xvQeJx/4fPHjXODdSX2OkeH1Ok0usmssofTzLllxupL9i/D4n4v4YldeIadc3+tL/c49fnZ8duf1lexCcnw38QaDxGXBjyfTzdcc9mjq2c3ZD5v+JtP/AE/jGdJUpviX3Po7kkrex4f8e4vp6rT51+uLTfwErxuafLcrbRMjtldm2DvkVpjJ+UUqmauPuhUxoiqL4tl+wBYCyOGT5+Ve4zjihzfEwiqm+SCo9wyydqS7FbkwC2BgIASC2QD2Sbnpceb1Nq2zmeLQX9XGa/XG2btFn/Kjp3DatmL4hp/qaPj643b+DmKfAstf1EOrXEvscbxPF9LX5or08Vo3+Fy4Nfj7TTj+4n4gx1mx5V+uO6+NgrjMMSES3CtGCLyZIQjzlKj6Ppsa08FiXKEK/g8F4VH/AI3TLvkV+x7vHNz+rJ/BKlX6d0m/Y14rWLGqTvd2Yce2Jm7JOOLGpSflhDd/YI81+KNYtRqXpmk4QVJro+pwMPknKOz2sv8AENRJ5pypeZ2vYx4Zy+p/8ubKPTfhrghqHKduSTaSPS5pVpILkpu17Hm/wrjU3nyu6hsj0etXBpsb6RIpMUnjyxl7nUil9aT/AGOLDLxxtck+Z2Iy9Eq2kiKGWW/IyarM8eqxRXJxafsaW7dLucfxSbWrk/8AS6QRydXH6WpzdOJ3XyYNU7k3y2Or4ylxwypVxrc4+Vt2+hy6dufiiOzT7lz5laj5EP8AoMtKsm5nrzs1pczHN1kXzuRuLX6BV6QsC50G1kJWuFsqmnCddA8p0WuPHH36MiMye4bqQGqYGVFkKcrL8aj+xnVQg+5Zi9DYDTrpuWY5eVUkqKmr3GhtFma1FvFx7P7CJb9hISvcsauV+wVYl5fsYNbG4prpzN63iZc0b2LErP4bP6epUr25M9Xj3UX3R43H+Xlrlues8Pn9TBDulRaRuxouiVQLYkFqQ6FgOURMhKIFBiSZYVyArkytjyK2gAWRQsUMmVNOlY6QsR0ggNAHoDRQjFY7QOEKWiDqIeAIrCixQSCoAKkGixQDwDEU0RQRa4sDRRWl7BG4ScAFbQEi5YxuACimCjRwE4SooUQ8JbRAKuAnAWAbGBFEZIEmkJ9QCyiNoyZ9dgwRvJljGulnJzfiJTnwabA5vlbdBZK77ruZ8s4rqv3OK9dqskd5KN9EiYsU8m8pSb+SL4uhPInyaZVHic/YbFp+AtjDclF0I+VDKI0FsPFEUEh0iJDpFREhqIkMkVESCkQKRpASGoDDEIgGhgSAWzgfivPwaaGFc5umd1uos8b4/qlqdfwrlj2ZRzK3+xdG/pfcrjvIui6gRGiO0Il2NcymP9uL9y/FvFmRZL1R/kKXmFybSj2LHHzRIB7d2CfX4JL1Ak7ATG/MaIrczRXmNEensBbLfH7oWDpp8ixL+SmqmEbsTuLQs4eVr9gYnUky2W/M1GazRVnP1EZrI9tjqcFSMmodTp8jpxcc+5rnxyyxT5bGrHqboGTHCa32KZadw3jK6PTz28/XDoY819jTiytcm0cWM5Y5GvFqEzrLK43nG7UaPSa3fNDgyrdZcflkvuPp9d4x4VSjJeIaRc+J/mRRnhk6l+LM4cnRLxKvPdjv+HeO6LxDywm8eXrjyKmjmfjvTfV8HjmSt4p2387GLPiwavfNiXEt1ki6kvuY/FP/AFLH4Zmw4dWs+ncbcci80UuzOXX5We478/tL6rxs35hSN3uAy2IGREaConRbDPwR2S+WUgQFs8snzf2K7IwAGyAJYBAAjCoQCIQx6uL4JqXVdUbeH6mKcZcskKRjyqpNF2lncHG/NHdGGXEhJ6bPB9cc7/k3fiDCp6dTX/tyoq8Uw/T1HEvTPf4NWuS1Hhrvm4xl8geYSGxxuVByqpVRZixNLioNOn4Dii/Ekm+Lgi5JLuewinjwri2c3bXY4X4Y0X0tPLV5V55vhj7I7uoycbgkuW5EXpJ8C/1OhfG5qHh025cKbrbqHE28sOLbh3OR+Jsl4Ywve7ER53USTk3YmHeYmQs075d7Kr2P4df0/DWqUeOV/J29e6w4o9zkeExS0EE+d2dLWZL4I/6UQVVUOSSOkv8AlsT9jkcd5eDpVs6uN1pMd/YgaKd7HD8Qt6iT4klfVnbUqhN9otnmtS1kyK1F/IB8Tf1NBikmm062OLLdvsdKcbhkjySVpGBx5nPp14WPT/8ADQmvuUcNbHXxYePwuMq25P2OXlVTXtsZz0svtTy+TJqVUjZV2zJrFcbXQy6wV6UCyQ/tpsDDRpLzJ9x062F3+nt0BGXL+SA5Y8cbXQrjG+nIsSfHXcORr0rpzKlUveO5fi2wfLKJLylzVaaPyAV6QTdRoi7C5dmjLUTG6ZpV8FroZYvzo2Y/T7APHdWZskfM32NOJLhaKMi8z9xFc7VKm65o7HgGp448DdvocvUx4JqXSQ/h81p9TGfK2arM+vZYy1Iz6eanBNcmrNESKtiWIriOighIgooDQjiXUK0BlnErrzGmUShxakAGhVsWPdCNBFkZIfjSKuB1sc/WR1cN8c6T9gSOqsnsB5PZ/seanLWpt/1E18Mplq9fjus7fyiteL1TmicaPKafxfVfV4csou+Wx2dJmy6i9lsugTHSU10GWSzFGU2+Gtx1JqQMbFIikZVkY6yAxpUhlk7meMguRTGjjRHkRlbF4weLW8kQfURl4icZTxa/qIjmZlMPGVMXuQjb7lTn7k4iGLeKhHMrlkFcZ82qT5WUxY5sVzY0Icupqhh44elbERzpOXcD08smKTtrbY0amChlSSJlyxx4vhBLXh9U5fVmm3xJ1Rr0OmcEpSW73+C2OivWZc0t+KVpHTwYFw7rddA6SKIYLo34cNFun099DXLGoR5BL0ySQILzDzDjiZrK2KHUQRiWJEVEhkiUE0IgoiQaCIgoiQaKyiRCUQogrC2JJhGXxDUR0+myTfRbHgccpTblL1Sbbs7/AOKNbeaOmxvpbOFD0gWY+vsOuTQIKoMMOvwBrhX0F8l2DqU4U/6dfJfiMg5unyWr032K8q8qLKrH7tWQVyfUlWiNeUi9XygpIf7l8dplLVNfJoXP7BFsXyK8kfNY2Pe0HJHZPtzCHxvymjnAyQZpxy2o1EpU/NTMfiEXBcfSt/Y15I8mYPFMksWBST6013NRiubl8QjCPlV0DH4nct4syZsP14OWH1Ldx7/BjTae/NHaOVd+Opw5dtk/cf6fWLOHxdS/DrJ45c7RuMWOzDI4UnZpx5bMOn1OLOq5SL1Gt0dJ25XhujMdVOMovlJNGKORrmXY8vU6bLHLMrxGSLxznF84yaf7iG3xjF9LxLKuknxfvuYmea/Xtl1AgIiKDIgMiTfILggH+lPogSwZYc4/sTWvClYLCoS4qpkcJJ8hp40LI2Dgl2f7DRxTfQaeNLZB/wCny9iDTw6ew10ODPkjy32MuLI8eWMl0e50PFcdxjmXVUzkJvjvipLoZc23X6d58PlW680RdLJZfD1a3hFxa+DRpc14eB1xRdxaBHTLG81bRyStJdCDzE4qeX3s1xxvJPHhxq5TdCTw/nNNeaLp0d/wjRVNaiUaaVRvp7hp08WFYsUIR2UFVFcpt5H7F0MkVxUuJ9yjUbTjLutwjXpcjnN/BxPxFmTzSit+FUzq+FzTk+9nm/F8jnqcr7yERzm3e5p0atxW3PqZP1G7QY/qZox3pstV7TSY5Yo4oNVxLY1eIJQmpRW3J0VU3nxxTrhjs+wqm5x4ZO6ZAmDG8c5OTty5ex18O+ihfd0cty5JVZ0cE/8AhcS+QJqMixabIurjSPN6iH1K33W9nU8WzJ5o4rSqO5zHXF6kQJhUnDM3+iFmKXU6K8imu6r5MOT03XU59OnDr+EyWTw3LilyS2OXqsDVS4fkt8PzSx5q6TVNHV8X06Si1VShukP4f15hrymfOvIzZkVWZ2udnN2lUr0R9iJIEFz+SSfnaDR8fVCuNSr3Gi6kPPuFKv8AxlE3577FqYiVvcANqcEXy/swRnkuBtGiUfysVdghZepewuTcskqhdFUfURYEfUbcPT4MVVI04J/wRV62n8iZI/wx5K6fZkkv5CsWsgnhT/0syRlW/Y6OWFwaZzZR4JGozXqPBNR9TSxi3bideB47wrVPT6mCvyt72exwtTVrk9yKuihkBIY0goYCIFMgtCpjgVyiVTgaGJOJRmaA0WSQrREGHpDLGmqatMEC9BHF1Gl4JOltexz8uHmqPSZsScWczNp6kyunNeU8TwZMGSGfEnwx5pdD0H4Z1Uc/1d7dJiZ8FxaatNbpnP8ADNPLw7xeM8f9mdprsVOo9fihH+pT7ov1GmThaW5jhlSyxdnUW+O76GXPXIlj89UH6UjY8aeay14kw35Oc04E4n0NmXTpU99xMelTlu2VdjK3Im7Og9C0rUk/Zopyaaal6E/gpOoyqg2h5YkucGgY8X1JVGP3C7C2FWbIeHpc2/gujo4LuGb1HNaDGEpy7Lub8mliuSK1GpUVPJXi08VNOra6lmTFZrxYuCP2K5xIz5M2KPnqjdHaBkxrzP5NEp1BL9wlrmeIZFjzJ+xzcmd55UuSD4sp6jWQWOTUYO5V1LcOnUFt2K3J/S49OudGrFhuS2Gx4/Y2YsVblS9Jjx8EeQuUvexTJErLLKIYIaUQxRlpZFDoEUPQERA0FRKAgpB4RqCAkRhYpRGBsjYrZURmfV6iOnwTyykkoqy6T8p5X8R695Mr08a4a3oI42ozvU6ieZ353a9iV5UVxXIuirml2AsqofckF5x5LZEw+sg14l+TQ+JULj5JF2IyJm9CHirdewJryfAcauUfgKpTuTXbYZ+tISH92XsyyfNMIWS81e5a/ULJeYaQDwVWXVcClPyr4NGLfG2EULZ/Bfie5nkvOy3E/wCCovkjneLQ49DJdbOhLeJm1MFPDKL5NGoy8hky5cU1WziXOWLWR4n5cvddSvxDC1mbTvbl2McJOErXOztHKtXBKFp7oSyxz+vDii6mluu5S90aiLseVwaadHX0Wt+pFRk9+hwky3HOpJ8qKmPTxaYa7HM0Wq41T5nQjMs6xm864v4ig1mxZa9ao456L8QR49Djl/olZw8MPNxPkjNrpxz/AAY6e0nJ1fILxQXuxpTv2Fsxr1ziAoR7fYdKKW1L7AUvYNLYjc5ho2Tilxc9g8qdBi1fLYjpIDq/cCp/YtdT5LrzQskl0oL4wqp7JfcMVUW0SMN+ZZwJRpMa1OVcU+bfMgWnSRCL4vX5Yyz6aUWqa3Xueb13HiyNKNLuj0uLJXC+nUyeM6RTxfWxpcLXNdDb5Dh6HPOGRUpNXuux6FReWCli+67HmdPrXjyRjJRSbpuuR614lp4pccYpr9yK5mHwzK/EZzypRx3a9zp8GXPJQX5eGOza5yLIzqPNNL2M2bU5csHHAq3qwNLcIeSNbdugJY+PFK36dkyrS4HCLcnb5tl7tQpc5AYcGqej1Dcl6lRwNdP6mabpq3Z6Px7FiWGM15ZJ1Xc85ONx3W4GNPzHX8CV+I4U1avc5coNSO1+GsSyayUn+iDaKPW4/Pq4y+xl07vi/wBSe6ss0snOW13HczrBxzU7qae7T5kRdOllhK66NHQ09rTwfPd0n0OblxyeN8NKS3TN2kyX4djlL1R4rQVztdwvLOWRpvqkuRyHOHG1i4vkv12fN9ZuMJTTfJAxwTjfA4Sa5PoBdjVwq+hnyQaxNvvRpxRrb2Eyx48LXVOzl06cs2KXA77He41q9BxrfyUvZnAaqJ0fCMv5OXA3V7qxDpzc0KozJeZm7UUp17mSSqRiunNZVGm/kWSqZal+cxJrzMjYVyLFyoWPMsoKztVIZer5GyQEX+Ao5IWPPbFBPtRLT6fuWZo8cYrqlYRXKVQiv3KU6k7+w07un0A15SCPai3HtL5KecUh8bpU+gabY7pBaK8ctqLIuzIScOpzssPM17nVZg1EHDK1+xqJWTk13T2PU+A676uH6UvXF0vc8zOPHF9Gi3RaiWnzRmuae6Kke+QaM+jzx1GFTXb9jV+kqokNQIjAKkMgUFFDCtDAYFEkLRdJFTRAqRZF+UQdBBsz58d20aGJJeU0OZlxJ9NzFnwWqfLozrZMZnyY7XIOkrzubXa3RZoRyS4sSdp1zXY9ro86y6THlg04yV7HA1WijqMThJJp7fA/gs5eHcenzTvC3cG+hGeuf8ehgvPZcc7T+IaXJqfoRz45ZOyZ0KfZ/sMcqacbgJhjzLFyBhdza69i4mrkguIW0hXMrKrJHp7FenxVbS6lspWHE+YXT0FIVyCpBEkjLiwpaqUr5rkanJHLl4ng0/jD0+aShFwVNvZMuLNdSVKNmXJNJN8q3MniPj2g004w43ml1WLc4uq8S1fiKcMGGWnxPZuT3Ya54tdXRa7DqJS4ZK090Nl1StqO/ucfR6COOSlbc+6OlCBI3eZCxw1Jy5tuy6GIshAujE1iWhjxpF3IFEDIMRodoWiVVU0CKGmFRMqaKHQsUOkBEhkiJBoAEZANlQGCwitlAYCMrzZY4sTnLaMQjF4xrlotHOW3G9oo8VOTnJzk7nJ22zV4nrpa/WSe6xwdJGGUtwLMSuTfQtwq8j9hcSqHuXYVUX3YQ7RMaXEiNOmPiXL3Mq0QRoxKimP96vYvgiCZPR8hg6rbegSXJBfICjh/OkvceS5exEt2/ciXnp9gGW9MaVPkDEuZF6mVDteUvwf2il+lIuxbYqCKcj3DB1MSW03fXkMkBqVdeRRkXNDQd8+hMq5NdCxl5bxLG3NzxOnF00znTad8UXGXwdbxSD4865X5l9jjTm51fQ78sVMcuCdovnT86680ZizDLzOL6mmEe0gqQJxFTA36GdZEdmMzg6J/nI68ZkofXL6ujyR9rRwcarFfud5tOLXdUcN4pQjO3SjKiO35fSEoAUYelKGtJVz9wEi76fcNwqm10G47/S0iSa4dluK3QFilXLkWcV/H+DMrtdNx+Kgsq/lYHLlX3K1kfNjX5iOkplO5EBS4fggaj1qT4ZLkq/YrxaioSw5U5Y5Kn7CZJuEpb7dhoxWSnsttkbfGcTxXwjKsry6ZcWN77Fnh3jc9PjWDWw+rCCpN84nVWT6c0m7XJrsZNdgxX5sSmnvaA6+ny6bV4VLBNuNb+xasSUaxU0ulnB0GTBp7hjuClu02bcephizJqaV9L5kV0peTElylJ1Q1LjghFU8qfSrLcaTyX/pQRzfHJucIJK+rOBGaT5PnyOr4/mcM0Y43SWzOT9efOUFNewVcoQyxTSXz2On4HD6GeadJONJ9zl48uK7UeBvmjdhS4G037NdAPS6TJwQzOvTFv+DLpM8Z4nVJI5K1OrxxaxTuLVNNGFazU4pOl13SYMepeaCW8izBrMWPC41OfFfJctjyS8V1EOUYx35tDZfG9bOHD/USiuy2C47f0p8TbcYK9m5FWSah/wD9GFP/AOaPN5M88m85yk31bK1Jdhpj0kcr/TmUn7RY0nJ7OzzkdQ8e6cl8Nnaw5nkw45W3a6nPpvlY4sTE/P6qBnnKGJ1tvuzC5yc/U9+xiK6GaO/P7lUqb9wrl9ivFvd9yVqF4fzSvKvzGaJRrMinMvzSNljHzxf7lyXMVKkmXRhcW10CqZrzFTjUjRLkVc79gpK3L5JuUfgRJDpvjXsgKMsLzb7bCSi4c+RomuPK31Fy77e10EUyiuBNCxfmHnGscXfPp2K78/ILK04pV9tzVjaZjg+TL8XOuXUy0uaM2rjdNLdI1vcrz47xWuaJBzaXq/cTNF7Tjt3RZkx+biX3XYC28s+T5M6Mut4B4isc3CUtpdH0PVRkmrR88lF4GpK0r5roes8F1/18ahKScorn3IOyh4vYqTGTKqwlATCVBoDCQBJFbRdJFbQFbQ0SNEWwBAyMjCq5xszzia2inJEpGOUaKcmO76myUO5TOLK1K42o8Oj9X6uG8c+e3Uux+IeI6dKL1E2l0ZveO+hTPDvXDaI16rRg8czfS/RKXdj+Ga+WPVTefLanvb6GF6TBPpKLRU8DhaT290Gf+cr2HHx7p3fVAk2ue3yeVWLPCFxzOPsmwfR1WWP5mWbXu2Vj/k9KsinvGUZJc2nyK9P4npp6jLp/qxU4K02+Z5qXhsuBrYkfCm4eZ7dkgf8AL/69Pl8R0WCSWbU44tvZWhpeJaFQv+qxV/8ANHncfhOnhzjb9zRj0WnxU44op+yB/wAo6GbxbFwSWm4ss62dUkcF6PLnyyy6l8UpO37HVUF0RHjK3zJz8YcWihj3UFZshh9iz6ZbGNrZbgtVwglyXI0xhfSiQx0XKPsVztKoliAlQUggkIRkCsD5MahZAV1bHSBGJZwkCpDoFDURRARi2UGxWwEbCI2BksD2KgPb/wA5HlPxB4o883psEvLF+Zo6njvii02P6WOV5ZLkuh45t223u3bYB9EH3YsFciNj4l50Vle9oe/Utwrb7FWTkvkvgvLftRlTVt9x4LdCjx7/ALEVdH+9FmmEfNJdmZYrzRNkFUn77kAkvMgZFUL9xpLkDKvyuXUCuIOWT+AN+aPuO150whsaqTEvzP5HjtISSqyixr0svh6Cn9MS5OsW4Rjk6ypPmWxaZmlK83wy6MqsC+L39iyr2ZUq4LHjJ7FZcbxaFZqrmmeayLgyNfseu8ax8enU1zizyupi1O69jryzVJFsAJthdJ3CL/cSX8BjvCgJ9ANGh9b9jpRmc7SKrZriyVWqMjna6lkfZu6NkZcjnan+9J897Mu35RSMI35goO5k/kLYlkbZGtNxeWv3BJ29hGyWE0yZEBIdRCwYpjyVU12Finv0oar57PuRvkz9F9SCRu6IR1j1eSH1JKa9MtyrNiy/WxfTlwxvcfRZbnHC1aey9jbPTebny9jb4zLHDCFqrb5sCUd4TXx7F707hNNOx8GOKm3JJt9aKOE/D8yzuSpxvY6mn0WLjjOUU3Hq1yNv048Xl6vlRZJRxuulbkUuCVuT7fwXY43im1zbpGXE6hJrqzRCUceGLk6T3bA8x49Lj1cmuV0cvGpuW10b9ZL6+ecul2l2KEnyWxQY8MIriqTN+m1WHBhbatt7RS5HO4UvcDlUi4N2o18+JUorG/8AT1KMs7XFjl8oqUlwtPeL/gzS4sU7TbTJYp56l72roX68HzikVzyQntONPuUzxtdbRFauLF0dfciSfJ/wYqQ6rYitfC+D9NnW8PyXhUNtjhyTVG/QT4Jxv9XIzZ6WOrqd8LZzsck3s73Olk8+H/JxYv6eravm+RiNOzH0cuhTGXBNFuCN43vy3KJOpr55EVqkrkn9yjUQfF9y9bwVLlsDLF8Fkaih+lGzEtt1zRm4bUfk2ONVXRBWRLf5ZW4/m7L5LZLghH5Ehf1Kfplun2IBKNWBW9+qLa8zRXKNbkaSPq57smePnvZbCroPPz8yopyRX0optGfI6dWacq8qroZM+017liVfie19Lo0R/wAdTFHbTz9txtDnc48MvUuXuSxqV08clyH4U4uJRD1GhdGjDTn6iLx5duQm2T2Zs1OK3z5/wYGnj5811NSsmW9xkHT5JaPMpR5AWRTjuqZGvLvvF9uhR7HQ6yOpwxaaut12NaZ4zw/Vy0WdO7xvmes0+eOfHGcXaaKNMWOmUJlkZAWpkETGTALEaHFKEkhSxoRgAhCBUEkhwNFRTKFlTxmlxFcQsZnADxXzNFUMqfPYrWsjwLsD+n6G1w7EUfYGsTwJFyhsulF/B7EWMpapePyskceys0KJOEJqlYwOBdREkDVSjQyiOkhr9gEWK+ZZCCREOolZqJDpbESGoMlIGiUACEIgI0JNDgaIJGI1BihiISg0RBCkYo0mKAGBhYCoD2MniGtjotPKcqutkX5skceKU5NJRVts8R414k9bq/Laxx2S7hGbV6mWfNLNk3lJmeD8spPq9gTp1fJBauopFQ0C7Eq3KtoQpcyzHvSILkrr5NLjVLrzKcMbp93yLZttuunUiilci2K5FRbF/wAEFifL2ZtS5P2MMNzdj/tJ+xKJIGbbCtuYa2Bm/sr2Azx3nH2HW4uJea/axo+pfIDNFeVtVXUtntFlbhcovoiosi+hbN1CCrmyvGrmy3J6L/0hGHhrNJ+469XLmK+bkNGRRZiezRakZnKmaMcrggE1uL6ujnHrWx5TUw47jykj163jJM834upYs/GklGT7G+azXEpp0yF2TzyffoUtVLc6sLMb5oV7SZIcyT9YRt0q/Kv3LyjAqxIuszWoeFzkkubMOoUlmlGWzi6N2GfBPi5VvyOflm55Zt72+ZHb8lb5hAvUOkR2gUCTLGVTYWkk6BHJ5txJOxS48979tSe2w0ZGaE+GXsaYvayWO3HWnTvkGTeyS+QRS5hTfXYjvDqHXouhAt8n7EI6yPWaXTqHDP8AVzXsbOLzWcvwjWx1GFRlLzx23Omzb4xJW5DxaS5boVtOVdUUyk/gC/E7y2+/ImtaUHJ9XSK8T3uyaqf1Pp4u+79gEU19FJddgapuGDd1GMaRjz6rFiyuN8TXRHP1eqzZ5+aT4VyS6CQJLtRW6+BlLj5bNAlvtyZuBGVTGkpFM74gBbXIMckckaun7iqTUu/syrM43ajXuZWDOLWzVFXE1Ivxu4c+KPZ9BJQjP0tNdr5EVW9+VX1In06h+jwbhUOq3Ip2nNI0Y24UuseRXBJ0lsw8VTdkqu/p5/Vw/KORrMbWs2NnhmoTqBNdBKfE0c/laXaNt7d1Vg1CrL9hdHPddizWrlLvzJVXaffH9h2rgyrRvyFyXlkRVWNedL3NWW1NrkqM+H+6u9l0pueafsFUuNwKoLzr26F+0F87FWGNammQPNVfuTguHvVhkt2uwZOk32QVma4JJhrr0JBcdoWLatMKWXUyaiNyXszY15TLn2yexYlJguePKuyoxYMrhO97i6Z0cSqE2ubdnOlHgzOXvuaR2sGVTjF9+ZtUkvg4WlzJS4b58jrafIsq4evI52NytM43j90Y5RT5o2YZbcMucdirU4Wna2JFc3LjaprkLGTT9uqNVd18opyQS3itjWoKcX0pPn7HR8I1ctJlWKUuLDJ7O+RyOXJjRlXLl19ij3UJp7rk+THTPP8Ag3iS4Vgyy6+VnfQFkWOmUpjJhFoRUxigCSQ4GFVkC0ACEIBlBFaGRKAVxsHAWUSgpFFoKbHolFUjl5ReIs4ScC7AVOQOMv4F2AoLsBVdg4WXqCCohNUxi2WRgOwpFTUUQpEGQQEgkIEQAWBFEIyEAiIkD9QyCCkEhCAUCRASZAkgJeUZgKAxJP8A7vsM2cH8QeKLT4ZYMUqnLZ10CMH4i8XWSctNhb4Vs2up56HVvp1JJuc3KQUvLyKhUnNp8kiyUkuS3At38CfrAs7LvzL4rzOuiKYLzo0QSUUvcguW3DFdFuMl/kEebY2PmRTr1fwM+wILzfyBu5Ogi3G/MjoYP7bXY52KL2cujN+B3xEqnXJoTUf2GvYsW0irV/2q99yCvB6L9gJ7jYVWOgQVyAukk4fIsY7bdAyvZJDLyYr6y/gqBiXnG1fk02R30Jii7bE1SlPHKKV2qoqMWKf1MN0W4/SZ9PhzY4tONR6M0QVbMqQH6iyEqkrEezY0mvp37kVqjTkv2OX4vgWSGSD7WvY6OJ2kxNZBTjxdlTLErxWaMscla3QG1kXudPVYFkjJJbwf7HN+i1u3SOzmSC8240k/qJUWQnHipR3XVguX1lu6so0wVJIa65lWTOobczNPK38EHQx5/pzTVP5Rjzz48s5VVvkgad+ZuT2XIE2m2Zr0flPWpFBkiR9IbI7wEVZdkXb9irIm+QTr4zkZGiG3jRGqCqKv9ijHC3ZpW+3IzXo/Lk8JILK1sNxPkZeiLotbfyQRNcrIR2jTpsmXBmjPHzi913PTaXULPhU09+q7HlVFc4yZp0Wtlpssbdxbp2da+M9PfRr7glXUpjmWRKSquaBq9QsUFLa+iMoslOOKHE2or3OXqdZPJNvHsuSZny6ieebct/bsFU17msFEuJ8wNj5IvpyK2UhbqVhk7C1cRHsRQcq6iZIxnBvkLkV+xXGST4ejIsVtPoK4sbInD/YpcpdyKsjcJD7bdPdFKm+o+OT3fQireK9pK0K4JS8raBHIupYnfJAWwjUbq/cryR3vkacabx/7GfKZVMOR4s0ZJnZ1FZ8Cn3X7HBtPbk+h1vD8t4PpSrsjNahdHOp1fI36qKeJf7HNniePNa7m+O+NJ79DNVbokqq+hbF+ZpGPHlcNfCHSqZpT/NddyVT4VeW+zGivNL3ZMbUJ7c6IvURSTdVt1Fx75lKhJzvj9iRyVDE112AtlH85k5xl80huKpTf+lWVp3pk1zsCrEquwzinGw4Z8cW3zToEtgqp8mupVmS6/wD4Xyp/JXONr3CqIrghLbZ9DJnh57S8sl+xtapU9ijMmuHo+nuaZrKtpe6do3Yc0oVNc+pllBZP+l9h8Ta8r5CrHdwSWWCmub5o0OP1Ib80cbw/VPBk4H6TtpritdTnZjTDkxfZlEodUqa5nRyQ6rmZ8mPqhKMGTGnK40pdV3KXGS3S3Rsy4lOPZmWVp07s1oRZJY5qUdmnZ6vwbxJavFwZGvqRXLueVcW+T+UyYtRm02WM8Tpp7quZUe+IY/DNfDX6dSTSkluuxsAeMh7KUyyLAsQGBBKFkgDNAClIFkKBQUSiIKKRKCQApEIQohKIRASiUEjAiREAKKgkI2BAEKYEQIYlATCURAYQMIhCEAIUBbhoIIGwiMIjF9yNgbAjFbCZtZqoaTC8uVpRiuvUgz+KeIQ0WBzb83JI8NqM09RqJ5sjtye3sW+I6/Lr88suT035V2Rlvgj7sqClXMjYOSbYilx/uA7flf8AkEIjKP8AgKe9IC2KSi/2LlHggu5VCNyijR+pJdyKaVwVbWx8fP4RTlmnma6WXYo+r4ILH6G18CYk+K3sN+n2REwhk/NFd2dLSdUc6Pri/c6Gl9TMqsrzP5K9Qtv5LmvMynK/PXsAmNbDY4+YOOPTsMgh1DzDSp7UwxdbjOanG0aZ1IJKLZRPJl3qS9tjS0vp7mTLg45c4NV33LErPjzZnJrNGC7NdQ9bFWneKL4VPn1djY/dUy0iS62Ilx4ZDTBjXrXcjRtFkuHC3yZpyLjxyXWjnaZSx5mu72N8pVXvzCOFr4/QzRkuclRz88Vkj9XH912Ox4pglNtJW47o4WGbxzarZummdeaxYEYrmVu1Ns1Z8f048Ud4y5exQvc0yonFvduhdvcukr/2KmmuYWLsNcD2FSuRZGKWLbr3JCFbmK9fE9BsLVFlqt9mK15SOop3zI4c0hbDGRFVyxLn/BFhjzotbv8A7ksus+HKuqQLGYpFwy32Gin81sBbDK29um+4ag0rv+OxCJ3NVS7kI6wYyfFsWKpy7MSMe9IsxwU5ey5s7vjOj4W8rm4foW7be0SvxHVXmpO1HZNC48vBBx/TzaRiz3P+3yvddiYNenyJvf8AcvS3OVinU6s6WDeKYKeTKmky6aK2gKnaEnJOPMulujPkRFiqcqXcok73Lcm+xRLYy0jm7p8iuXPbkNF3J2DkRRUbjYb6DxSeO+xWwol2ldzaeyrYoqwwbhJfJB1NKvqRkm90VayHBBSS25MOnfBNdLRdkanja6Pl7GVc7iuS2SZfpsrx6hWtmZskXjnTAsj2vowsdzLJT4Z7dmXad06+69jBp8sckHGXVbMv0+R8XDbvkZUcm2ujPo3T9jocL+tL9znttya6p2buLa3zaM1TJ/nNpdAp3bKozoKkuFr2IqlPzTXPuPie0V/pKsf92Y2GXml7bBWucawzf+p0VRaWJL+B80/yccVzatork+X+AKsUuCcr23Ln54bcyrKu21vcPFwY5S7KwhMnkvcWM06TpPoW5Y/Vw8S5tfsc7Up45xXVFVqzw44tduhmvbhly6exoxZoziovZtbMGbA3ypP/ACBleLtK/wDYkbhJca+4JKWPn0G4uq+5UO8anKoupc0dLw3PKcHiybTg9r6nMbi65xfRl+JyhljPmurRLFjvNXG+3MSUU90LgypoeXk3X3ObTJlxdVz7GPLGpNZF8OjruCnC4790Zs2G1/qj/KNQcmWJ8/2aEkr5r+DZPBKFuLtdihtcmaE0OpnoNSsuN7PZp9T2ml1ENRhjOLVNXz5HhcsE+W3tZp8G8Sn4dqVHLxSwSe//AEhHt2RMTHkjkxxnjfFGStNdQsC+LGM8ZUXRZQQMKIyqVkoNBoBaCiAaCmQRUyFUwCWQIiCAlgMRgQWBCWABUM2RCjAEOwqYUigqgihIiNkbIwFEQUQKCDELAgsIFlcmNJ0VN3IIIGBsVy8rb5JW32AGXLHHByk0klbZ4bxrxOXiOpUY2sMHSXf3NP4g8a/q8j02lbWKO0pL9RxE1BfBAZP6a7yfXsJfVipty9g8Nvf9ioVt5JexbCFRQUkg7z9kAed0NCPnQK7FuONP4ILsa8yb6Evz+7YFK5fCBDfMvbcKWC48s377G3H5MMpPq6Rli+dJLc1Zl5McOSStsgON2m3yS6ghNNuhJt/RdbJuiQSUHugi+EeTZu0jqb+DDj/tp/sbdO6kmRWtrqZp/wB5+yL3yvsZ8n975RA0Hx5U+lFijv8ABXiXL5LnXFX7lShK6JF8kvuGTS5h0tTnJ9EVk2pkoQW5gjqIvMk093RqzyTk0zMlh+qqVtPqjUZq+TipVdfcRrzdPsinPjbz8VLbqyyKfEKQ88UX1aK4wqfVlk2+wItcXOn2YaVTioZk6apl8lxxBlgsnWn3GUdvsQZ9dB8CyroqZ5nVJfUa9LvZ0ewa48MovqqPJ6zG/r5Iy/U7Xsb5ZqnHKS8uVNxfUTNH6e3Nc0ytcUJ029i+ORZ4OEqTXJnRlnQ0VbBKFc9qDF832QXmexlJN/Ab/Ypi97LHNdmc69vKSdu6Ja5Fb9W1lcp1LuC9YukHhEhJPqWIiy6H6QMZIEvgNFZCBiEHtZZT4lSb+BFXwXY2lyt+xHTmEjFb2t0+RB5cXHbSXYhHTD6fS5tTmWLFFydXJ/6V3ZbkSxeRU62vueg8Rjp/BvD/AP07StSzTV58nf2PNZJNzS7nofE091jfd9TJjleoW9LqaNU6SXZHPUqmKsaoOOTK/wBMk9vc6WmTUDlyjwZPlWdTSX9GN/Yi1a0Vz/YvcexTkRUUSdFGVl04vkjPkx9TNakUzn7lE5WWyguLsyiRlUj6gsVFii5zSXV0RVuFN4pL359iuTV0tx5vgTgunP3KiKNhpgRYl3CtWGVwXeOw7k+HYz4JODf+l7GiUKjd7GRjyXbct+xU35r6ci7Mrdrr07FLjRVXYMjxS/6TpY5pyU4v5OQvSadLmcNmSwdOORer+DRGdxT6GHHNO+W+5qxzvD8fwYrUWRn5nsBy5sVy8tgvZX8kaFNwi2DRW55L6sWWS9g6RtZZPt0A15t+Fi5F54sWUntYuSXnX+CIOR/mNAm19OSfVUVzmuO+qRNR6L9iiKfBiSEzKOWKjLadbPuTI/yox9inJK3vzWwVVkvHlSezRs0ubj8r3XR9jM5xyS4Mrrbyy7CY+PT5OGS+GupR0cuBPdbpmDJieOTpbGvTZq8rZdkxqcSDlKT4d9127F2HI4Su/K+aY2XT8F0mZotwbT5dijs4s8YRTe3EdDHkjNd+5w9PK8Moc6dq+hqwahpX22aM2DbJy0+TiXof8Fz4csOKPXnRXayQ26q1fUphk+nLk4O910ZlQyxcJcrT/gzZIQnzj910OncMkLTV9jPlwJ7pU/8AJYrmSgly8y/wU5FHkv5NmbA+1MyzjzTNDoeB+K/0k46bO39KT2b6HqU0907T3T7ngJRd2dzwPxj6UlpdS6i35Wyj0jHhIXZ8nYvKVhlpTCVwlY6K0IGQDAJGwIjCoQFhAJLFCVUbCgEoA2SwEZQbA5AZXIGLOMNlKRYugKdMKYgxWT2FCoZBBaF5BBzAZBSAhkEEUjFboITJLoV8gN27BJhBbPNfiPxvgU9DpJXKW05rp7D+P+OfQhLS6SSc3tKS6Hk5Tk5PrJ82QC+CNdVzYI3P4Hjhv1dBnJLaO7/wVASS/wDsiSbpAVuW4U1xUl8gMtubsZUIk30sekuZA0f56Ite3yJjVb/sGUunUCzF1EhJueR8kk6Gxry79EJH0za6qgL9LC0k/kt1ErqK58mLg/LxN99kI5N5X3sKfLf04R5JO2FpcFiU63fWxpNUkQaI+jGu7N+FKzGlUI90tjVpuafuQbGvJP23M01eRfBql+pdGjNnbTj8ED4lVexZXmbEiqin9xskqS9ys0sizEliwdpS3BCHHJfyTUSTmor9PMqKc/JXzM/A+PbvZdl5mfLJwk3dJmozVklL6l06a7ci3G+S7Cw3xJ7vYbEWkHO/pyTK7uX8lmq9KKcfuiKvmnw/YONeQXi2RZFeVkExxps43i+kU9QpY9pvo+p2McvO0YfHdPLLp4SxvhnB2q6mufpXntXhfCqi01zb6mOLcGnyaOlk45wXEnHJH+TLKKy7tb8nXQ6MJm/Mwqa5opgpOLrojRjSUuG1XKmVZMbx2t6fIN8Taqim5FklUdxcauXKi7NiqCfVmK9fLLN8K+Sh77myeCTpPZVbb6CvTp/24vhXOT6mo83d2s+NNvY0wlZROVLhiml19w4pdCVr8+suNV7Cy9IE7IR6dLXMi9QW+gFtuQPFL/8AS3Hvy2Ktv+40Gly+4b5WXwNW7a2ogs2lO+pCOmtuqyOcm5NuT3bfUy4Vx5PjcbUZPMyaNbTl7Ueh8WE1T8xz5+o2ah+YxuXtZK1G6W/0n3jR1cCrFFexycWSL+muqW52/C8D1uqx4IunJ77ciQq/R6LPrMihgxSl3dbI6WbwLTYEnrtSoN80nyNniHimLwfB/Q6CMfqJefJ7nktRlnqJuWWUpS5tti1JHoYaX8O45Vk1DfzJgl4V+H9Wn9HVqEn2mzy875UZp8Ll6VsRcdnxT8OPTQll0ub68PnkeZyJqbTVUdPT6/Npmvpybh1g3aZX4rwZ2tRiXApc12I1HPRfg2k32W3sUxVlqdEVHzYEvMT/AHHUXPZfuZUFFPlyHa6DKHBtYZKtyKEY9DTxJx4eyM8Nhcc3DNb7kUJrgbQkuhfmXHJtGeSaASe0h8bvbkLNWwpVEo14JtSXsa8WVuVLlJUznY5djVg6GardFrg36fyKp3xWVfU/gVT8sn7mWlql2Jim1OXuyq9g4/7iXtbA2qX8Czf50fgGLe2LP/mFv0AM1bm10QMjvF8ITjcIzrq6Hnvy5VuAk1fC/Ypn6yx9PYqyN8fwgKp05ST5e4+LK4Viyrjxvk/9JXlSe/ICT2fQo0uDxvii+KPfsasOZ0jC3KEuLG7rmn1NGNxyxvH5JdYMlG/ijk2a37mTU6WpWl/BOJw2aft7F0NSoVHKrT5OuRFYot4pxktt9zRCS4+JVwvmX5tJHJ58T2fYycP03yaCuhiy/TfC90+TL8ijONSV9mc2M7pdehthk+pjp7SRLEVefSTuL4sb5p9DRHURnDiUhYvjg45F7GOWP+nclLaE/wBgroqX1Ful8oy5cK32sxVl08rxTaXOrN2LWPLDzQSmufuUlYsmNdLXyZ5w/j+DqTliywfkV90ZcmLfZhXS8F8ZarT6l+0ZM9Fs19r2PBzxVz/g6/hHjTwSWDVW4clN9AY9PilUqL0ZYyTipxaae6a6l8ZXEqHYGHmRoqlIyACiiIAUFEICFEoIGFAAJCACgNDA5FA4aJQxAUEgpEDRURDr0i8hgiMiIQiGQRYjFQGyjLLoPN8zNKaVybpJW23yCGuuy+eh5rx3x+ovTaOnK6nkXT4KfHPHXnvT6S1BbTyLr8HC4Ut3sv8AJELKLcm+r3b7gco4/eQMk3XlVCwxPm+b6sA8Up+3sgvyLcP9vlu+5WotyuUvsES25f5LoQr/AOxYqMFyLEnOui+ADdbLmSMXdtdSyOFLdtthkord/wD4FI5q6W9c6BVyYYzX6UvfYVzbl2A0pVjk2DHFUq3tiZHWnfW2WaT1JvZLegLNRL83HiXRWxIde73BOaepyz7cgYALZryobGnPLFVy3exHG4x6U9x5TWPHJxVN7WEXyfK+5rw84/7GFb18G/AuVmVa8n+xRmjco/Bbk9AGvS/YiA1UL7ImR3wglumizFDj4b6exYiy1gxN9WtjDp25zm2+b/Yv8SyrGorn0KdNybXVmkV6qThKPzRTqPSr6cxtdKoJ9FIq1M/+Gk+tWixGnBKsS6qi3BK7tdTNoXemXc04F5tnyKhtXB8Coz433o25o8cEjHixv6jvoILZL8mT6r2LNO24bkgvJJV0GwRfD2Iuqm6y2u5NYuPTS9iyeF8T2Y2TFJ4JKt6A89lxOcb326ow5sGWE3LHFtvnSOxjhNOSWLJkd8qpBy6XV5IPhj9FPmjqxXn8qeOa4knfNLoPqI/UgpRk010NT8IlDK/qZ4RT7mvB4TihfFnlNdkiVviyORpITc6ab9zpS0zhTauuSo3KENMqw4eFdZ5GUZdcoemKyS7t7IjvLb8YHps2TK5NJQ6uW0UJlzaTFBxeolJ9fprn7X0M/iE82ok5ZMylXKK5I51UWOPXNlXajLDJL8vGoJCYluIXY4NbirxNpwijfpMvSjdkQth7EU0Wx1KoldksNQ0d5Ut30IKm1uiFS2rc8t2adLtpG+7MU3uzdi/5NLqdnzWPP7mR+o1Zt9zK/USrF2H1o9l+E5LBptbq2vPhglH2s8XF1T7HqPCdTHH4Nq0ueRx2+LIVk1WWeXNLLJvik7GUfqYrregSx8cPsHTPySj2ZOk5rNktStbFGSnvtfU06mNxfdczDKW1kjZa5iZLWOujGk+pVJvl9yKkFUG+vQitrkFtwUa6osjKX0rveyKDi+H3L8MKhy3+CtKU5xNST4W2SitrzC5Fy9ho+lvsBtMjSuVqiOPUbNGkhYuqAkJpT4WPPFe6/YTJDfiSHWTZd+xBmyqpdmSJoz4k6kufVGauhRLkjZgntZkj2L4bQSIrQnzDfkbK4vp7BvyNMimiPF1Jsri/KPJ1RBpxOkKpeeUn2okXsvYqjJNSXWwp4yu9uo0p8E7S6blbdVRJt8b+ALWlPePPsZ8t8cnRbCVAyOM77gZJN3RI7xXdBnjfFsGWNrhfTqECUnCW3UfHm332a6i5F1FUU+QV0oZVkSUt/cb6TUf9SOZGcsc6v7GvHqOVsmKvxTngd4n5Xzi+hp+pg1K4ZLhkZ2oZN4un/kV475rhkuqIp8unlj3j5orqug+HLx0ns+/cXHmlDaW6XUtqGSPFHn7EDPi4t7tde4ydxcZLii+j6DxjcFfMrnCt68vWugGXPiUNot109hMWV45pNWadRifBfTo0YZZMuPaS8q5Oio1zjfmxNRvmmV5JyhTqMl1p8izBlhkgmq90LlhGG9Phl/AFcp7brZlU15elC8ThKucegHJr3RV10/DPFno5KGXilh7dj0+k1MM8FPFLijLl7Hhk4z9madFrcugzJpvgvdBXu4sYyaLVw1enWbE7T5+xrTKAAZoVhQCAAUyQaIhqKFCiEKCAlkIIQBCiBFGQggyQrCrKgoahRkEogSCRBEJJ+UDdGfV6qGkwTzZHSiv3IivW6mGnhKWV8KSt2eR8V8Xy61/Sw8WPCtvdlXiOuy6/NKUpPhvZdjDOXBGupAkmse3N9PYrlb3kxmhZLvsVAVcqt9AttbPmS1D0q5d+w8NPPJu9k+rCKN5ypbmjHp5c9r7s0Y8WLHsunNkllT2j+5Ai06W73GdJCSk/kTJKq7sB3kM+SbdJvrbDOSr5M2R+droVGnFNbpN7IZPddmUadbSf2L0BbJ3hS9y/SqoSfZFKXkr2LsbrSS+KCs87UJS7ui3EmpRKcn/Lx+S7C+XTYI0ZZeaEV33Bm3ah7i41eSL7MMledv3Cr0/+IUV23Oli2SObh/5yHwdPG/OZot1G0Iv3DLaMV7Eyq8aBP0p+wRXfmNuH8vTcT51sZIY3PJDba7NOea+nNLotipXK12XjyV2LtMqxRvq7Odkn5v8A4q2dDBL6kMUujVmkZvE4/wDDOnymmVZfzNM0uaRo1q48Eo11M2lleTg9istGh/tRXsXaf+9SfJlGnaWSUV0TGwOszfd7gdDO+CEZe5VF/nbVuuQdXL/hE+zKsc7lF+1Aa1v0Q2MoUnxlunb4HfcC3iaZZCX+Oxklk/Oir5l0G+J7lQmfDDLaeaWNrrF0ZZYdNp5cU9Rny37rYp1c3Ccm26sw5NQls29zpJ6Y/rr44YNTPgxfTUujydCZ/AvEptPHq9LDslZxITf1E4Nx+Das2o/Tlna6M1JE2z4XW/hvxlx4rWornwTX/Y4Oo0mfSTrU4smKXacf9zuQ8Y1+nlf1XS6NcjoaX8U6XPH6HiMI5IvZ2heHTn9uo8c6ey3KpQj2PVeL+B6bLhlrvBZwyw5zw3vH4PLyfNVTXNPoc7MernvnuEWJLcMiWKZbkkQHFQRZcgUyYSuM1dFiCc2USBYEg6IQiRCGBJeY6KVaaPwc5+o6bX/Dx+Du+Y52X/YzfqNWZGZ+olWGidPwvO4SlifpmjmRR2fB9DLKpaiS4ccFs31EhWp+wsHwZl0UhIzTuu5Mu8U10FZhtXiqaa6nNzY9tl15Hbcfr6NS6x5nPzQpX0Zy11YHDyUUyRucEZ54972oCrJHaL5qth4bUnyY11Deq6IXyTknumuSCtGJN5rrlsW5Xs+wIKt/YGRXS/cyoKPk+dxMavL7IbLOtkulCY3wJhT5IqcfgqcKovDTUa6ECwSns+qKcmNwe3Qu3VNEzrycQFMpcl1EfuhZvyoin3KAvUPN1TX3FS7Bk+QF+N9Rn6SvHLydB1vsRTr077InOSEk7lXRDdiDSto/YohvfyW3cO2xVFUmRTy2kl3DK+Jkq5w9hnXE9gDHcoy/3XXcvi/MUZl5wpPqNSfFyLoOLW1tdTM1Ft3L/sNDLHFsv5CNEkujXw0VPiUt47ew/EnFPuSv9LCqJS8yuJbBxdrr2BLid8S5ewipO06T7gWrLKHLbtsX4PELk45qVdTNJOrW5Vl9SdLdEHY8k5J45Jpk4K9L4WcrFkljpo6GLU8cL2vqmTFaseWcFWRfDRoi1kjt9zJizQe0tmPHySteX3XUii45sEnw/mYnzi+hROHAm4+aL5xfQ3RnfOvkWeJPp90NHOxY4b/SfA+zLlFqHDk3vqDNoFOVqTi+jRVOWq01KTbS+5UVThWxVGbU3H7mx5fqwtxSfXYpyKL3XMoqa81oKe1MKXsCVrp9wrpeCa96DNwSdYsj69GewxzU4pp2mrs+evzqmeg/DvicknpszuvS2FeoFaFjIZlCMiC0BBo6ChUMgJ+ohCFEojIQoCCAhBGQhGUEhEyWEFDCIYIIboVuhJypW2kVEnNQi5ydRW9nk/GvEJaycop1ii9vc1eM+IvLH6OP0p7vucPI7fsZtFM2VV5rLJtCtbbAquV9NvcGPD9Tu6GhhllnVbdX2NcuHTwSXPsGSLBixxtq379BXk+yBKbnd9OSFx4XPzStJdAGXFkk9qiimWZcbjj39w58lxcI+WPV9yrDGvYC3ipXzKb43ZZldJIrhF7+5USTTy8OzpGd25PaixetsDV8iosxqsLra2W435V7bMpb4MC+Q6Vvja9gNleUs5aeu7FSuP2JzwpdbIqrN5OBdlyLeSjXVFeap5b5VsO/8IDRGNcPxYf/AHXYVtwt9hcfnm2+5BpxL81S61S9jdg3mzDid5Nuhvw7NvqSjXXk+xVXHEf/ANr7B06VW/sEMqxw+DPDI5zmn2smozfmKK+5n00r1OS+SRYlcvUNrWSxLk0dTSqqj0ijnZMbWvTfM2YZefJvyVGmUkn9Rp8m6M0I/T1DaRflfo+RM8azfayofFXHKVVxISEqy/L2Gg/ybS3bK5bZor7gdPURvTNFGF+dL2NCaeF32MeGVZvh0BtS8xbhjSlfyJaXwXQ6/BBh1E3DUQVc2bI3xM5+rk1mjLonR0o0/wBi1HI1+RqWzq3RzMjT2ds6mtjGbafO+hglpfO2pKuz6Hbn3GL9V41VfJ0MMper+TKsckuhdjvh32OkjFqzPp8WeO683dHC1+knp5cTg+FvmjtrJWyHk+NOMkpRa3TNeLM6x5nHrZYpKnLbszSs+n1H92FSf6rL9b4PGfFPTOnz4H/scbJGeKfDJNNdGjnY7c9f416jBLFuvNDo0UGvR6tOLjkSaezTBqtMsdSx7wly9jn1z/j0/n+m+qyFeSXQtkjPP1MxG/0uQtjwyOAhDTzy2NUZJx9xkZE6ZpjvRmvT+ffkcgUqIZejCJeY6kv+Xj8HOxRuZ1lilkUIY423skup6Hya5OoRUtPldVCe/LY974V+FoaeC1PiKU5844l0+TN4/qsGOKXDCFbJJchieTz2g8KbmpZ3UV+ldTb4l4jDT6R6TAlxNU6/ScvU+JSa4cXFHuzDbbtt2+bC5v1u0uXgre/Y3vfFaOLCVUdXS+fA9+RB0PCnxrJB8+wMuNLji1dPkZ9HmWn1cZPdN0zo63G9s2Ovc49TK6RxsmNb1a9mYs64OXM7GfDe8epztTj81dSRWK759f4LdNjufdIRS4HUq29jbFpY06q+xQWpTtJbIWKak75JBhJNSqTX2IlFYn5lvzbIqh7yvpZJbIsxwXBs01fNEy0qtMKZryp+24ZZE8apUJkbnBNLZdBcclw0/wD8ILErQZL8tr9gY9p10YrcoSafLoFZ8kPIn2Kbo2S3W1IpnhlzSv4KiqLHmRQkmvKw78PwA2BPh68y13yEhOTpRX8F7xvhuUlFLoQVJPiLljbEjKPJKUmXwfl7L2CmeN8HZV1ESUFV2w5ZeR8yldPggvT80UBy8zBHmhF/dkFWJ+YpyNfWav8Agtj6ynLF/UsgrePzt3aFlHzF0Y1Hd/Yk1GqXNlCRfJcl0HUnxX2ESSttMCmk+XPuwNEZ9U7XYXJ7rZleKVypbGmlOFPmuhFJHGpwfC2q79BWqVOpv/AYcXC49PYqqptciCT36V7EwSalQrk4fAVJc6/Yo28W1kjqZY9unYXFC4bb2VZdsi7ciK6ODNHItnT7F+PUNOtn7M5EJ8E00X5JVUle6Jg67mnHlQt/+UcqOtnCXSXszVi1uKcVfFF+6JgsnhTn5aS6oyTxuE2mtn26GyTvdK17Cpp+pcuVlVzlSn2Ho0ZcMMm6dP8AwCOJJU3ZRlaqRdC/XjdSg96Hni8uwmJSx5uWz2YWPTeD+KLUQWLLtOKq+5178p4zHF481ra+TR3NB4inUMr3WyYV2EwlMZpxtFikUOkFAsFhTAbFshQwGBsFhBuiJgJQEbCgJDFEQUSiN0EMgOQjkVzyqF3tQRZKVK2cbxPXua4MdqPV9x9ZqnOLq0v8nGzZLlRm1VGV3y7mfJsauDy37mTM7m0QVKNysb6TnNRiizHBvkXPh0+KlvOfXsVKSc1ghwY6curMtyVtu5PkhpOvlgjBLu5MqHxxlte7f8CarN9OPCk/saJNYMbX6mt2zmSknLzTvcIPG3JXGzVFbJUZ8cblz+xe9u5UVzkuP0iufke3ICmuNqtuj7CzlW1KgK/L0i9/cOxW74q/YbHHffoVF00v6evcTE6mt0HIrw/eyuHSrA6cPR9iQXQXH/ZZZh9LfZEGbnPu7LZyqSX7leNVL3sM+i63uFbE7/YmNVKvcEFy+CyKr5/wRF+BJJvrZtxdzDil5H8m+HpXcitSVwS9hZS+nC+2yGb4IL4M+abeHl1CKMjpufcGlf5sm+uxMvo+4mN/Tn7NmozSZIXrFPotirTz48OWf+p7F2R1jyN7U7RlwbaNe8mUXSkvop9mPJ2ovr1KJ1wU9ldl2KSnw1yoqI5KuHkVyj/xMdwN/mfcGVP+pi/uEdKF/TfwZYf8w/my/DP8lsphvOwNsney7F69L+DPDoXL0v4IOVr8soThttx0drHThddDh6yc4ZIVUoufVHdxryfY1fia4Guk4ZZf/N/5KMk2+rLPEJVmlz5t/wAsq4oTx3vcdmdeWeiJlsV9qK4yT6bh4312OscquToti2zMplsZWaZxatjPrdHDWY3dKaWzotf3CpF+nx5bLinps3DJf9zpaTKskODIrjLb4NXiWkWox2kuJI42nm8c2ns06OVmO0uzVur08sE6/TzT7mGfNnoYRjrMHA/UlaZx9Tp5QyNNU47NHPrnK7zrz5/+shBnFrmBojGAjbhjaXcohifNqjVHZqK+7MdPV+HH9o8LW3Yg+32IYe3GrwzQ5dXnhixQcpSfTofQ/C/BcPh2GM8sVPOld/6S7wbwXTeEYFwJPLW8jn/iLx5aSMsGmknla3a/Sej6+HWf8ReNw0S4MclLNJbJdDwOrz5dRNyyycm3e5qzTlnm55JOU3zbM2TEUkZJIWy3JGipoy3DRZ1PC99Pk9nscqKb5HV8M2w5F77gpsn7e5vw6vjhCL5NU/Yw5EDG+Dn15exOoRvxZFPNPC9uHk+5m12Bp8S5LmZseaWPUpt9TtrFHPp3e/GjlfTbzuTEskk1uxs7pxjypGmWklp9SotNRu0zLkSyTcl339igwT/dAyOsdLvuPLaUemxVOPIirNPXA1+xMzJiXL5LdRjqn0ZFVxlty2EupPsHH6mnyYOFuUvYKuxVOujGyw44t9YlWnf8M1Lf/AGNK4STKU5Q67GpprI4tbMrcU7XYICnQyklXEkvsVRbhtzFfEnfNAaZSi3+X5fdElinVrzGdRb3RrwyeOHFLn0QC4sX005ZfL2D9S72pIn1vqz8yLI4ozvh59gquW8GIt6L5Y3CG6rYp2UU136kFii+KPswOlN3zC72K5+tMKtW0ivJbmMnyBJdV0ApyOpV3K5PzJMeXnm2+aEa899EVGiEk1UuZXwJzdWD9QW2pWiBEnD23NEMlK+a6me+N78y7HyoKtjw8dJ+rkDNFKVrm9mIq5dea9ix04KyKz5EKkWzKmBfp8leVPdMvlFZFf6kYYtqaaNkXcXXOrAr4a57DwkmqfIFqfMFcDoKrmqmFT4IP5He+z6chJQqD9twjVpssuB02nHc14tSn6lv3o5mky709ujNTuEkunMlg15sXHFvH1/gyY8jhNxyJpr2NGHJ5/pLbi5WJOb+rw5EnTp+waWpJxK5bfYuxxi15eguSHsA+Pzpew69LroUYG+JrsXy2t+xGo7GiySemg2+hrhl7mTQJf00PgvyFTWqORPqNxmeGO1fIZ48q5bopq7iDxGd8a/SwfUZTV7kKpFXGHiAuUxlJGZzBxS7MDUpruHjRlUp9g3LsEaONCyyood9WKxpp55exlyyc+pYyrI6i2S0YdXOtvYw4sbm9+S5l+olxzDCHBC+5lWbUSrZdNjIsdu31L8z59XewFGkq5soMahC+SRnl55OT+xomuj5IoyVxL2CK6S3q30seK+ncnu6v4DGN70U6hycOFOrKiicpZOKcm9+XsZpRfEqX3NMk1hooUbjvZUXafG+GxsnE5NLakNj2xN70tkVwdpunbAVWulgkrfLb/AWntSY0cTnHe/grKqONt7rly9x8keDlS+S6GDgXKvdsGSPl8zT+CinHvCn/CGWN8W1JFmNJQ8iZJen/YCzHXA0XY/7cn7UZsCb4qNWJfky23RBn3UhZfy2W5edrsSKSpyW75IDVDaKb51t7CN8l77jTdfNCR3cFRBs08fKjoY15be1GXTY/NFff4NU9mkiKuyvkvYpy+iuzLc3qXwUTVwYRVkfIplJcaj1saX6V1szTf8AxL/6XZqM1pzR5wf6kYYSaw4oe9m3NP8AOg11RTljFZ49NrSKM+qnU1BP5NOFqEU/sY8lPNJ9UXw2xx+bKgvaT/8AKGybzg/YGT+59hof4KjRgtYpr3E08ryyXuNibUWhdLH8yT9wNsX0Lf8A238GeL8xfJ/kv9iUcvULz4+q4jv4qUPscPLF/UxxXezuYvQn3Rq/GXl/EG/6uaXLn++4mnVqSa5rmPqF/wAVmlXF5626UVwy1NJ7I6c/GaV10fIaLdU0DL5Mr225hUl0R0jFWxwt+n/8LEljjvuylSZaskkle69zTItsA8ZQcd4tfDDwwfKdezRYlJ0a9jieJYPp5FNKk+Z3vpP/AFRfwzF4hppZMfob+EOvi83Kw6LM1NO+h09RpP6vHx4o3lS5dziYVPHKnCSp9Udrw/NLZPmYk306eV5uxxsuL6eVxyx4ZLmmuQHCNWke4T0XiOFYfEsKl0WVLeJw/GfwzqPD0s2lvUaV7qcf0/Jy64x6/wAv356+xx047WRJQbf8A50lGmuZP1bnF7uTPuQldUQOsfRPxB4+tPGen0zUsrVN3yPFZJSyZHKW7fNsM5PJNzttvnfUVtnofBkJIpyFkjPlnQVTkKJRLlvIaWPykVmT6HT8M/t5Pk5j5nU8K/tZPkhV00iiXUvyrzblU15SkZ5yt8t0dnwrUXhUG1xRexxZLzF2DJLHkhJbU9zn1Njcr0Wswxy4uaTrZ9jzmfHPA+VO9z0mnaywafVWmcPXNrK8MlTT2Zz5WqJOOWDraUSj9SFjcMs7I5p8uRrBpwLzbm7Ji+pj+ORgxSXEjq47pUtqMVpzXCmmZ4trNJWdPNjqXKjnTThlkxFTC+CTNmNbGKrkmbMC7ukyhppcSdcjJki1kbXJmvJBwtmebfMDPJeYH/S/sy2WLjdpq+xHjfXmVC428fP7FsHLLab+5U1xvhez6DtvHFRj92BIxcOJyexZDI1y29yuTTgovmSKqrIrUs72Uqlt1E4oTkk4qPwVOuIV7Mg1OEWriyvNj+bBjl5WO3cdnTCgo+VCzVWNxPhVqwumuqAySVyb5EUuBe8u5Y4/HyJOFyXSkVAUuVos4UytqvsNF+UKWcHBphxy86RZBrl/DElj3uNoiHnHfbmhscr2FkmqftuCL325oKbKvMUzVGmW/QpmuaIqsvwS8zsoaofHLf8AgB5OpPsy+NZIJPn0ZnyqoplmF2vdAHhanuhZq4v9i6SuCf2K2qa7AZYbSS97Z05O8MJfY52aPBOXu9jbifHpox7IUPkuHDJc+fwWar8xR1C5yW4k/wC2iRl5OF8q5EVdpJ8jTkjya6GHCuCSXbdHR6fKAqxLzlso7FeP+7/BoS89EWOno1Wngvai3IV4NoRGbuSXuVGvFsl8FqYkOQ/Q1EMI4p9BkiAI8cey/YHBFdF+wwAqcKXRfsQjA2RAYrILJgKxZBYjZFLIzaqVKvY0SZg1DuU2+1IlVlrjmizO6hf2QMMbd9g595RQVinHl3ZZVRW3JErjzVyV0PkVWuwGaXOypbvslzL5x+xUuFLuWBJOSuk+yM08M8kvQ6Ncs1QtJKtjLPLlctu/VlZSemfAlxcNe4MeCC55myahrg80v2BplDhtW/kqND+jBcLTYE4L0wivlBk2+iX2K6fFuVDt3z4Y0VqS70LXO9xOFFQ2WaXNtr2EUr5R/cjp7NN/C5B+nNTVLYIEXKDp7dkSKWST5x7lscanJq7kugOB21yIp8S8zSe1F+JVB93sU4ILj3e6L5N+VLYAJVH0q67CJNNOVcXbsNfBxLdvuVx/1N22QWzfdj6e74mqUeT7lDV10s2YIcco/wCiC39wN2N/TxX1kHiuSszzm3JJcrLl667GVaMkqa+CmUrwyfYebuf2K2/yZFiMzfniZ3f9XkbXTYunJeX2Jlq+LuuZpAvjnD2ZXrE56hO64VVDxmnVNbCZpc5OlZWWVf3Xtd7WaYK7V+hGfEl5pXZZgnV/9ZRal1LcdPYrTHxOr+Si+K2YMK4JtFkSfTlxWl8iIeEfNZdkdYfcpxeui3U+mKrqVGNOs99kdVyrFFf9JzeC8rrq6N+R+Z/9KFR5yS4Pqyb5zbMspOc17F+pd7L/AFFEmsceVs6xmtOoVxhL2plUGTivTJ9mLH1G4zWqKsZgg6iNZtgEECIUMhMrfBs2vgZCz9ISOLmy5seZ/mz/AHZs0mpnafE38mbXx8zfZiaWdUcvldfsemwZbpuqOpovEsuk8vqxPZxfI89pMvlR04bx3On1xvqtPin4e0+swy1vhe0vVLCv9jyLhGM2pKScXTTXI9XptVl0mTjxSafbuY/HI4tfWox4Vh1H61HlP3OPf5/49v8A4/8A5Gf+vTgpR3q6IGSadPb2aIea7H2ebLF625BbBRHyPS+AST8pizS8xqyS5mPJ6gGxK5Fzj5SnEaehFYZw32Ol4VH8rJ8mLMqZt8Kv6eTfqC/GjL2KMrSlVGhrczZd5MJGeXqFUu/ceSZXJErUdHT+IfSg9948ga5rU41mxvdc0c17Grw7JCGZwy+iar4OdjWsEpbu2xo+k06zTJZJVXPZ9zIoyhs1S7lGiK2XsdrRfm6a+qONFXi23On4XkqEo87f7HPqNxslh+pDfajkZ8dZGuzO9CXlafM5OqS438mYrHwrqW46Ubb5cgPH3JTV0ijQs0WuRTlj1XJixbUd1Q0ZtOujAztU+v2Gx5YvZ/4Dkg4S3WwqguKyi+MFTk6b6Fbx3K+XsDicNk69macShNc1fVhFMsLn2/cOPDLk+nIeenzQ3SuPdMEFJdXYVXLHLidqqK2a5Yss4OUbfdGdqa5qqfVEEi+hJRolvstiyT8idIKWLa+xIyu7+xHJLd0GM4qSddQM8k037BxNvnuXailflsoxvZsokyY6EaHhDYCPaVdeaHlLlt8g4b579qLJV+rZ+wQ0Epwd8v8AAmTHUbjfyDDLgckuvcujPp/BFTB540/V0vqJnxtSuhJcUJWtvY0Ws+Hfn3IrLKDaTQsYtMslFwlQvICycLgTDtK+2wuNvdEg6k+wG2CvboUZPUk//wALsUqrbkJqqU+XPcKz6iDfC1zWwdLLzuPdUizE04yT6LYqhH6WZP32A2Lfy+xW+Q2R1O0K3YDxleKMuq2Z0MD48UX22Zy8Uqg/k36GV4px/wBO4FsVwZZLo9zXjSe5Q424vtszVFVCJBrhKoluJXK+xmi7pI2YlSKNEBypDphD2QBCiMDYLIyCNisjYrYEYjC2LYUGJIZsRkUk/SzDnW1d3ZtyehmLO/8AiK7IgXHGo/cTL/d9krL4ryIz5fUyKqxr8z2GyLzNjY15kNJAY8qe6RXHC+Ddr4Nbhd7k+lHh5l1HNyxajFJfJlcMs5rZrfqdmWBcVqhXjajyTLqOZLSt+p7di/FjjjhSXLkauC+cUNHGuyKjG5ri/wDpCtp+lPtyN300v0J/YRuS5QS+xdRjeGbjtF7h/pJKvqShD5ZfOOonHakVrRZZyuTSZpCyeHFB8LeRrsipZZZNnFKL6I1R0jUWuFv4QVp5Loo/LCMTxvHK42tzVPTu01yavcskoQW+7XcmTJx6ZpbtbqiKrhwwypbNh1DfHGtqXIq0quafIaSrPu7T2rsA0tnyF4V15PctybV8cyuKtLuQGUfKtvg2xrFgjHq92URx8eSMuWOCuXuRT+rNy6XsQXv1Itjbn9yr/wB1F0PUvkirEvzX8Fbf5M/Zj5HWopdiuPpyJ9TUZrDlbnqYpOklv/I2a/opdluxG/zHJ9HQv1XOEl9kaQ2npYW31JPfDK+iFjtjguvUs4XwTS6rYqMkahD5LcUk5qumyKM6aSXUswUpR9gNa2g7LMK8u6KnK6+S2U9kktwNERsWWstPkUylUF3rcrxyZYjuLJgzwS4EpJc0hXo8uffHw7dGYdM3xGqPiD080lv1osrNV49NPHm/Mi1T6ompk1CbXwdRa7DqIp5aj3TRZLQaXXwccUlGXsaxNeFzKufPmZpvjken1/4W19ylh4Mq6JPn+5x8vg/iWK+LQ5FXVKzrjGsuP+zT23JB1t/JZ/T54QrLhnF31iyvJHgkqTSa6osgvxstM2NmhG2KlBoH6hioKEl6RyuYHO1sbizDidM6Gq9DOZymcuvrtz8dfSTql7nXwzbXsee086a3O3pcnkN81z6jZJA2fMaPIR7M25s2q08Z7SSro10IaJpOD+CGLxK78/v3zMlcqhJFzK5I5jLkZkl6jXlRklzIsPifmNETNjNEHZFJmia/Cl+Tl+TNkXlNnhK/Ky/IRbk2iZZGvIZplIokVy5lkrEkqI0plzJB1NBkLRmrG/BOGf8AJytK+TfQyanDPBlcci2XIC9L9jSs/wDU4liy+qPJ9zCq8KisTSf/AGH0eR483ZWVR8mTh27Edwm/kjT0Kmm7XVGLUwai37ieH5W5xT5cvg2a3Gqa7rY54rFiaaSkWfSXFy2M+LnTNeKb9DfwFJPDF1Wz9ynJp325dS/UPgp9WZ1kk68zpdAJkSrdNsrtQ6JbbI1TSnBNc6MdeZsordTd9eo0Eu9MXJDe0VtNdWVHSxcTkls/gsy6ZTjypnJd8dvp1NWHVZccqu4+4VasOfHbjdJiylJ+qP8ABa9TLhuMr7pjx1Ucm0kk/ggx+Ti5MZRU4uK27F84J7xin8FcckU64N+rCsr6rsFFuZQg7SuxPqV0RRZKPHi96M/02rvbsascrVPqVT9XIgzvnQ8ew3CuQqSbaT5dCoOOfNL9wya4+1CY1tfYZq9/YBsfr9hJvgycPLqg4U+Kwaj1phVrlaXUOJ8E65xly9inHtOnyaGdw5Mg0TjfP9yiUaNOKUcuK+TWzRXJU6fIiqE/P7PYK6knGn9yN/yUXwkWZd4R+KKMfJF6V4Zd07Iqh7boN20n8onRit3Dbp/BUaHvD3EXUePnxL2RX1ZFCD8s17mzwx1mkuklRij+r5NOilwZkB1V6ZezNEd1Ezvr77mvHH032Avwxrc0x2KoKoliZRamNCRUmMmEXWSyu2RMB2xG2GwMgDYCWK2FRsVsZiP1ABisditEFWT0S+DFO3qcj7I25Fdo5uabWacY82v2JVi2WRJKMVcq5diipzluOmsUaW7a3fcWm95Ol27kU8UlHbmJJviY+Nrhk+kVaK6fN/qKhXKhPqvhfsrGa8rMueuBq6YFeTVZXW1FEtRlUubDKvpLdmZzinVPmakStscuXbcvWeWxlvgjtzHUn5QjS9TLiqiS1L7pexjyTnxtKxUuOFvnHZlRr/rXCW/Dvy2Fnr5wv0WulGCeRraP8jNccE3FXy5FRqfiU5x6fZFa1c52qfyzLGPSv2LoxUPUumyKHSXOT59y3SSjCbV3e6Rzp3OdvnzrsacG2WMny6EGuSjj1CpVxboz5JN6lpdGbckIz+lJeqEqfwzC7/q380BskuPDxVy5lelfHOS6RdGjHFvBKK2sXTwWOXAufNsgbWSWLFHCtpT3K8SqMV1XMr1E+PU2/wBKoeHrvuBpi0537FsX50VR2Hi/OQWy31D9kZskmlKu5o/96T9kZcm8ZfJYijLtGT+5Tp2+L2bH1e0KXQTT+TE377GkPKSeVroi+3wvbarszNfyzRqJfT07V81SKjDN/U3tLcsxrzJe5RNr09eaNWmj6bA0KKg1fUE5cGVe7JqPXGugkbeZJrkUX535UgYvT8C6j1JBxoI3aZ9RZRvNxdlQcW0PsMhEqcVR3M+t1M8UIPHJxd7NMuy+izn62V8EX0N8/WatxfiLxbBPy6jiiuklZvw/jHUV/wATgjL3TODqKWNUjNF9+R1Yx7KH4q0PEvrYMib5uro1w8U8F1i/Mlij7ZI0eDlK5WJjlG3aTv2GmR9FXh/gesX5f0pf/CRnzfhPA99PmceqTR4jH5OWz9jraPxzX6Ph+nmc4rapO0Pf8Zxq1ngWu0ly+i8kF1iYHFp7qn7npfDvxXHLUNZi4G9uKPI6eo8O0HiuHijw21tOHQvlZ9THhqKsjrY6vifhOo8OnTTnjfKaX+Tk5GdN1GHUO4s5s15zpZnzZzsvqOXTryuwPkdjSS8pxMLo62jmXhOnWi3sNJWiqEvKWJnRyJdbEJNEKjniSHQszg7suVeUxz9RtyoxZV5jKxIF8OhniWwdSQVe/SavDPRl+TNziavDtll+QizIZpmnIiiZUiiRXJFskVsjSp+oRljQj9RmtInV+5Gn22I/SKpPvyMqa6laLJtuKdfIkZuun7FiySreq+CK0aKXB5ux2sqWXDFrnRxMTbwvp8HZwyU8EF1aMdRZXNlGp2WxfmsXMvpahqXp5osjG91yMtLJVkhVKzDNKEnGSpmyP32Gy44ZFbVvuNGbEnScXt1RVmXnbSruWfTeN2rK86q3a36FA+nx4ZSXOJViqcknzNWjnvT5NUTPpqblFf8AYDn6iDeR7cuQIdnzRqjGeTyuk1y9yv6TbalGmUDHKpF0qnvVMqWKS5/Zl0I/L9yCRbcfLdos4vL5kuLrtyEtr0pLuJvdhUyxU4Onb6FON35Zc11LmqlaBPFfmjz6gNCNEnG0BX9xluFZpOpbiYo1O1zZoyQ8rbKcS86p9SsilXPqHnstkNk9W/JAlw7U6AdKqoqz7rkWrZc02DIrjfXsRWd9PYvW6TK2iY5cEqfJ/wAAW4pfTy0uUuZqypTgn1RjkqL8GTji4vmgpH6d+RTNOD++zNLVSp9SrLB8q2/wQNj9Bdjf5Mvd0UwdQpdNiyLpqHbdlCr/AD0K4bTku6LZ7TTRXJef5AtxSqdMk41P2K1tv2NEncF8EGaLpv5NOmVTT+5l4dzZpo8vbYVXWwK6vobsa8xk068hrgIL4jplSY0WVFiYy3K0MmA6DYlkTIHQROIlhRYGSwMAMhLBZBGAjBQFeR1FvojjLIuKWV829jqat/kZa7UcnHHjzRXSO7JWovww408s/shcsrkuhs4ag1Rz8tLKiC+K5R6c2PKN79gY42uLvyLZxpL3KjNJVfujHkx20+nJmzPLgpdjPLG965c0Bgmq4o/6d0ZIwvLfROzp6iFwUq3Sp7GNR5Lhav2NRmrYq4JXvzGxrgUb3dlWOMlJyrlyVGrHjk5pvuEVZX55dCnHtfubMuHzztxSb29ihRxLZyt+xRhywfHtf2LsCnB/mOo11LFl88oRhVdWiiaad5JcXwVGyOWDxt41v1ZlUpPK3xCzbhONeiSGkvK2uwFM5Sc5V0dWi2LtR39LKpKop9+ZZp1vXsUdPStPVxT/AFw2+UVLF/xD672DR76nFPpCVP2NOSKx5siXR7Mg0YXUZbdDMm1jc3tKWxdpU+HfqZtRO7ilXmpIgpa3fc040/4KJVxpe1mnH/ggtXoVk4qkgNiveXwBfjfmm/YqW9/I2PZfYWPWvk0jHkvJ9RdnsFQrEl2ZMT87vqxpvgVd2VCzd5IRSpE17dQj23LcGO7l/p2Vleqhc0218FGTh86+DbhVTiJ9OMKk+xZifN9EETK7m32Dp2nKytyuLfcu08UoOXIqBlbnlYcQq33eyseFXt0A2wr6TQVtt1Bi3VC5JrFKUn0WxZEpcmROXCnuYNW7zJNckNgk8k5S9xMjvNJuuZuRmqsmPjxbfsY3fFXI2ZE31rtXQp4al5t/c2yqkqg/gzxT4jZlqtlsZHLfsWjRB18lyflM2Nl8SxmrsbuSs6Oi1+fQZFPDJ11i3szm4/UkaEaxmvc+GeMabxTG4ZIxjOqcZcmcvxj8LvI3l0ElHe3jf+x5lylBpxlKO97HW0H4l1Omklnby413W5nxz4SvN67Tz005QzRlCae6a5nMzeo+rZo+G/iDSK1FuS2f6ongvxD+HdT4VOU/7unb2mly+SX23zXFxM6mjZy8J0dK/MhydO1j5WPFleJ7fYa/MdXIcvKyBkvIQo59CyRbQkkcHVlyIxZV5jfkRizIlailDxfITkFMitkORt8PXkye7MGLkdLRKsUn3YSpkRnmachRL0lSKZFUkXMrkRpS0xGixisiwrWwkkWteS/cSjKpHkOl5RF6i3h8pFW4JJRlH2L8eqkopXVbJGXBJJ8T+A5E4ZW+j3GDdkf1cSlzZNNk4JKMns2JppXGnyGlHzbd+ZixqVvWNKVreLHWNNOv2KMGdqPC+a5F8Z8e/JnOxpmyQcDNlhHh32OpKNw5WYtRjjPG6VNciyqy44KEk4tPc0yk4SXFykYU3CVPn/guWWThu7a5FRo+jDJutn0aFyaWU42nuhcGTr+5rx5IuKcGmRXPWDNDnT9rIoT/APw35NNCcrSdv3M+XTuEvLF37saM9cHNN2LLlsi5wy/6X+wJ4JvdfsBTG+TVDKLG+m3tJNBWGa+ApHCS3RIcS32ZcorqCUUo7ABSvnFV8FE04NvhS+xZbQ8t1TQMYZ25b7kcXwruWzTg91sBtbGkK9t+w0t8XEuYsn0sfHJ8PIgRJTfYScaluWyjHmiKPGqe/uAuN8cfdEi3CV/Zg4XimuzLJq+gF0nFw91vZU2+fcOK3GuwXBvoRSQpSb+9DRXmsSca5IbHK+a36lDydFc3e6e5c0VSjV7bANBccfeh4X9L42KoumqL4tTtdaApcambMC8qM6Vyj+zNmKPm+SLHTwcvsaomXT7fsaolgdMKAiJgOr6BTfUSw2BYpE4hQUQPxEsWiMBk2SxUyAEKARBRYGSyEGXW/wDLTOfghwcE3ym6OlrXWGV9VRjlH/g4tfppog1OOzXY5mokuOCrm6+DpY5XT7o5eeNZn2i/2BHRhVqPZAzTpVXImn/W/ZFesn9PTTyvoqKjm6jUqeoaXJOhcGptST/TsjPLa5LruB+STrruXBv4q36PmjHnllhN1XD02L9PlWSCT58hM8GuXJ7pkRljnm51L+DXgm3wu9rMMorja3T7o06VOlZpF+WS45bfcxTmuKNKm2a8qXDJ8tqOfqk04NdAHy8T8y6bNFDfnfYucntLuiucFvJfdFQyqeLa/K7QccttyrFPgyx93uX5I1Nx99mBTGLuSfe0u4+JcFN8x4xX3X8EeKTzKltzsDZoo3GfymXaq3nlS5i6Sk2uy/cvyNQyW69FkDRnwY/fkZMkf+Jl2i7X7CZNQ4ZMf/U6Zbq1wdd2kEVJf8R8rY1JVFIz41clLqlRenzYU36WJi34nfILdQbYkXWJvuBfB3H7FcZP6k10p0GD5X2KeKsslWzdFQnFwQVrcjk3FPvy9inLNubiv0lmN7RvmijRFyUElzb3BJRc5N9xMeTjnJ8lFFH1eOT6BFmanuuS2Gj5NP7sVVOkNkW/skIlLF3SrqbGuDCjPp4cc0/3Ls7Smo3yNIrfpovwxroUxVyNWMqL8aX8GLWtzlKK6I0yyJQnJLktjmvI+Hd7s1IyGGfBe3JGNZH9aXzuaHk3S7nPcms0/k0jYpptp8+gKFb8sZd1TGizcZtLl5GOXqNuX0/YxS9QqxZBmmBkxmvEixKuinzLU2LFeUKNsJJ+UolkHyMyuXmJaRfHUZcUlLFJwkuqZ0cX4j+rjem8QX1ITVXXI47flMWoviZnqtxs8Q0UMGT6uBp4ZbqnyF0rqRihknw8Fvhu6NensnK347WGWw8mV6f0jzOrkeL2ILBkCKGv8iSRa0VyW6OLqz5ImLNGjoZImPKiVYxNeYg0vUKZaadO/KdfRx/4d/JxcEvOjt6XbTlSkyFE0aMhTIqKGiuRbJc/YqaI1FbQskWNCSRFFf2mUtF0X0K5rzNEUq5l7XkKP1F6VwMqq5RLnkuC7rZleTnQEVGjFLqauLymCLrka4tzgk9iWEX8VU0WYtSk7/dGNTalwvkh0k52v2MWNSuq1xw4overMeaEpqS5MGHUPFPf08jTkjxtSXUxmN65Di4Splij5bexdlgpzcXtJblDjLgfdFEWz25GjBS5fsZXCXCmt/saI48qUWk/cDdjk+G65BeW3+YlXfsUpZdt6X+ScDXPr3MqsnCE945fsVZISStWBJKXqUWNPIuCpS27oooeW9pKvgsUXzi7M8vJclLijfKiY9TUvK69hiyr5RfWP3CsSfJ0DHrE5LiVOzS3B02lXdGaqh4FW4q08lLZ2jow4HHo0FY4PpRNVzJ4G1TRmyaauS+DtvAnLYrngkv0plnTOOA8O+7qh4cCXNtnTzaOOTnFxb6oyLwx8X5eVtdmjexMUqUeSSRGmt400VvFlxTalF7ew0LUr6AF5pQryxa90WRy8cfTFfYWabjaprsVRS5rZ9Qq1ZuCa26geR8dXt/gMqyQ25rqVS23fUgd9hY2iRlfyCS6hWrHJTjUlv0YmWNdLK4SLHK48L27PsVFMGm9kWYpLjW1dCtLz0+fRjJuGXfldgX464qffY2QjyMsUuNGzF/gjTdh6fBpizPj5IuiVFiYbEJbAcZMqTGsCxBsTiA5EFlkEsjYD2QSyJhT7hYqYSAkbFbABXrFx6aXtuZ1Hj0fD7GrLG8Ml7GfDtBL7EFemneON9rM2oW8n3ZZj8kZR/0ya/kXOqarkwNOlt4l8HO8ZzP+zHkt2dHTTWPE2+UVbPPZZvUajJN7KbtexqRm0sbcX7LcsTX0U12oVuMPL7bi35Gl0dmmdNhfq6dUbMeRZY8E9trTMuzdxVUtxeJw/wBjLQZ8Tx5W96LNNPzVzvYuxyWfDwy2fRlccMsWSPzzQRdqY1p38mHPGL3vat0dHVLZQ7qznJW5Xt8lQiXlVCSdRdcxntshUvNb+xQsErutzS7njvqtjNb4+X3NGnfm4e+3wBXCXBJuXXZGzC6xU9uxnywpra3/AILuJuC7gX6eP5qa5Fuqr6XvVCaelTvkJ4hL8pJfqTIMmV/m43+xv1cOPNFLsmzk03LFvutjs6hfTnb58C/wVCwStr2oZLyiYl5E++5YlzMqrlvKhcjqFVW4b84Mqul7lgs5NfAmRpQcvcd7vfojI8tzcHyboqKYtvI2+rL15E5fZewij5668hsqUIKP3NIGN1jl7mbH6i2TqEvikVaaLnfuEatLc+J9EWZpVD3ZZihHBgbf3My/P1KXJN0io26VNYXJ/Yqk3OW/Ns0Ti4QUF0Bigl5nz6FQ0MahHcEp8Cb+yDOfuUZcic4roiyIteStNPi7bmJvZsuyzTi4rsUXULv2OkjKqMuPPT5LZGN19WXyasSf1k+ZklFrM33dgaIbwS7MtivKVwZcvSbjNJkf/wCmKfqfyacr5lD3lX7EqwcaNmLkZYLc2Yl5SxKtAERs0yTI/KZpF8yiRKsBvymfKvMXNlGX9jFWO94B4NotfpnLNKSknXlfI6uX8IYuHi0eolJr9E+p5DQ6/UaKd4JuKb3Xc9b4T+K0qhq8NN7caZZUsrHLS59HPgzYpRfLdFeQ95iy6bxHB+jLBrk+hxPFfw84RebSNyjzcH0NTr/WHnIuiEyXjk1NNNOqohsM0LJFjQkzi6KJcjLlibJozZYkVzsiqytGjKjPVMy2sx7TXyd/T/8ALI4EOaO/p/8AlofBYzVeQpkX5KKJFRVIqaLZlbCkYg7QrI0H6gzVq+oAp3Foyql7F+HdFM0NgnU0uj2JQ2WNbiJGucLRmlFpiBosdSKkNJ+YqLXO6s0YWrMTNWnfnRLFWzSae1FukyvZNukCdKe/JixSx5FRzsbizW4t+LkZouoPnZ0csFl0/vVmBwai116GWgjxOO2wZLMse0pX7Br6EN352tl2K8ernjtS8yftyASOXNycpV0Lk26Tct+RTknbtftRbFceNTtpx5FAz45uOz5FayVUZtDyyvm/hlGow3U4/cCzLS3i/lFUqcdlUhIzppPf/Ysar4AX6lbc/fsXY8slyb+DO/8AceuCJMVojqk501KPumbMWpa62vc4qvj2bLlOfDVk8TXfhrcD24+F9bRphOM15WpfB5bj81P+S7FlljlcZuHwyeJr00Y90B4ot7KvscfF4hmXqlfubcWtdWvMjN5q6vy6WT5cL9miiWjdW8MH8GlauD57LuWwzYsnpyxd9CbVxxsukS39PtRjlpY8e0qs9PPFa3imY8mii3tHh9zU6R594vpu+NfArdx7o7OfwrjVqNvvZjn4XqcbvHG11VmtGBc7XLsWJeUfJo9RDf6TXdCxUobZI0BXVcixO4fAZQveIIhQiuPbr0sZpqk+YrjUr5dS6lkg0n5l/IQ8NpRNuFfyYoRc8ce8eZuw7wTCtkNv2LYsqQ6Assli2RModMNiEsCxEETGsBrCmKQA2FCsiZFOiWVtk4iCzmQr+ovgLmA/MzNU2i5MSS81hGF2s2Rf6tyT3xp9h8qrNfcqlykrIqrPk4NM1buWxynGV0vSatRJz26roZl1t0zfLHQN+VX8E0q2nbuuoqvat0numNFpQn3b5FrKzTprib7BydBcV8b+CxR2b7GW1adK06af7m3TT+pw2uv7GGSf2NGBtbrakEaNbF/WjJelLZo5+pShO1ye5s/qae+8eTQcmHDqP7fTp2A58lVCS35dC7UYMqiqWydbA+lKELrd87NIrSUEo9WW4o/T362VNVP/AHLFJcmwGzvzcX+pbBvZeysrT+pJr/Q9gzfQDTppceoiv0rcOp/N0sMq6NozafIlN1twrdl2mlfhaT6TCM+GHJv9LOjq5N17qjJjXNct7NeZcc4IlWDHbEvgEpVivqGSJPklXQClMZtuUV33FS8rbLYL0+yKDJ0/scyb/MVd7N+VvzM58L43J96RYjZBfm8VbVbKcsuOcm/sXxTWHftZmc05KMEVlEvyvgs0sNnKq7A4ae/QsbcK7PkBM+X8pQe25ZocVzUtnT5mP6c8uopJtVR2MGOOn09PmluaZpdTkqVVcn/BVkycEVfPoiOflnLqlaMUZSz+blTLIjRGT3k+fYr4nPK326BlLggrdJFEZ+WUjURbCaeZr2FzNcNLkirC+C31oClcDcZTC6n9jPK+PcuW1leToBZi9Rc35SnEWSNRKqyspotyFcURYsxI1wX+DPjVGmPpNRmi2LILFbKkVyZRIukUSM1otFGcvZnzswqvGjXj9zNjL4WyrXT0HiGp0WVywZZR25Xse08E/EeHWcOHP5Mtc+jPAQX/AGNGNuEuJNpre10NZrFj6F4t4Lg8RwuUFGGatpJcyHE8A/Ebx8On1knKN0pPoQz/AO0+I5TK2i1oSS8xGlU42Z8sTVJFGSNhXPzRMslUjfnjzMWREagQ5o9Fh/sQ+Dz0F5l8nooqsMfgROlMyiZomqKJlRVIrkWSRXJBqEaFaHaFaIpWBbSsNAIBNXvRVyr5L1umipreiK3PfEmuxTJeXcODJ06El6mQVqO9ojTHaqO3UWyokV5tzRB1K49DOkW4wsa8zfAiONwUgPzwXah8b8jXYxVjZh3wxfTkUzg4ZHt8DYZcGBfNj5Jcai9uVHJ0YJweSbb5mXLFwlTOhwvi+GU5IrJF7brqagyL1b8lzLcOTj4knVdCvJFqNfuCEUot9yose6Jjn5XHqK20hGmt1zIKmm5uy5PavYV23yHSKK0vMHK+QUt3sSUXP/zkRVG/HsWwbXMVtQltu+4Y7tABuLnfIsXpKnHgm+zGi/KUNOTW90GEpr9T+zEyLjgvYOLoQbtPrM0JVPzL3RpWowum4uL9jClW4yM2NOrj13BVTTXZmla+LVSi67o4DRHkliqnszPir0cM2DIvU0PwJ+mV+x5jJkfCnGTsfF4hnWzd0PFHopYE1TiZM3heGdtNp+5lweLTUadX2Zqj4gp84qx7ViyeGZYbppopeklCXKzrrWYXtdPsx4/Qnzp/A0cDLgm4+l/YTHhnDmmqPQy02Kfpm17GXLoHu1K0XRhhLgimuae5rwvzNdHuip6aWP1RdFmOKSVdGUa0/KOmIkNHmUOg2KRMKIUBBCChkxbIA3ETiYoSKjbIpAbAmASAslkBa5BFbImBYgtbCWOmEZtRC6fVbMxzfkl3R0si8pz9RBQl7MDnztPiMuoje62T3+Dblj5f8GNvaTfJG4x0ojOpJfuWN+drs9iucKmmuVWM15r77lRqx7q+vJlrj5UUYn0NKadIy0zS3l7F+CNQXuytK8sl2NGPouwRRmS43Hs+QXL6bVbbCZE/6nJJ8uIfUxvhaAtjkWWNPZ9yrUcS25ruLjVElk4/buBS0n03FSL3XPk1/IJRTqa3X+CoGKPB90ZdRlak4l2TLVlGanKM69SoKs00b08n1k6NWl30k49FujNF+iK26mvSJKMl7MIWLvNBdHszal5/gw6TzzbfTdG+HpbIoN+YWUrt9g9ymUqjQEl0Vcy5f4RVB8c0+xdJ+VsqMmabqv3M8fUkXajauloXTY+PIvkqNGZOGm7WqKtNiioW+fNDa2fniukVyFx3OKfJFEk7l7dCzacI/wDQKo8clFclz9jRjjGpJfuEqaOPnftu2DVZ25cKfNlk5rHhf0+bOdNPj4nzNRlZKbXl/cfFj4L7cxdPjlknutlvY3iGTgwrh70zbLLmyfUls/KuXuWzioYE3t1ZRhx8bt8uYdVkuoLlFbmkLid8XxsNFeUTB+r4Hx+k1ERrZ7FWReVfJf8Aol8FT3h9wHxqqGluLAMgiqZIR8xGNFdgLYIuRXFDo1ERsVhYkkELJlLHkIzNahDNqTW+Rh1L8xlqJhNmOJk068x0Ma8v8FiVZFUH/wDAENsrIOuXMgYIgR1WiuXcsi1OKYJI5tM8vUhJellziVSQWMmWN/sYssf3OhkX/iMmWHMis2NfmR+T0b/tR58jgY43mgv+o9Fk7dkCs2RGeZomUTRUVMRjO7FaCkYrGYrRGgoDCwECrYXIhmF7wIpIPoWIrWxYt4gNYrXYNBQRImjFFO3yRSo2W/poKsc7XDyRMTcJrs3Qi9JH+mr5masdCapKPcGJrhcXzT2Gk7p9kVJtTUnyfM5VuG1ElizJtbchcmJbzi+ast1MPr4VS3XIz4G+Hh6x2pkVmaU9mtzPmg8bS7G7OoqTfDuV1xqpK/8AY0jPjyP6W+9ewfqpp0t/dFkMC4ZcLT9ihwcMtNUUHi3TLVTK4pPLResbUqRFLtD1Ld8ivKtvYOe/q10RErg0/sBlY0HfsCUWnRIbX8FQ3Fcae4ySK+VMeO4DIbHBOa9gRXmLFGpNkUXtKi1K2vYphK57q13L47EUK8zJOFwX/lFkedewMm0SKyuLUvYVw819B5qhE/NT5AOsa52WxdcnRXGN8mSqlT5hWiE4z2e7G4lilauKfVMzqL6bF2LI/TkVruRWmGqn3UvsWrWuHOLr2MMsLUri9ui7BjJvyyuyDq49ZiyR7fJbeKa3iq7o47wtcmNic4cmwY66wx/QwPE07MmHPJczVHNtui6gtAaH4osDXYoUIKogBDYAIqmslgAyAtgbAwWBLGRWxokDNhTEbBYFqGTKk2NFgWXz7GHK45aro2n7F+qzLBglLq1SOfgyXhnfq50Vi0MmN1JNcnsc/LUOJVszsJrKk+6MOqxpbNddn2LErBflSFW9e2xdkx+W480V44t8V9zSL47FmJ3P7FSXL2LcP96vYyo4V+fL3RfBb+7KUvP8M1YUufZWBj1O8FXO9yVeJewsm911bstgvKuzQCNdF2sqkvLZpdduhnab25dwK9+oXkpPbbkSdp0Vtrf3KKkvM+L7AknPHLvF2hcyez6IsxyXEvdVRUNpt5xb5vZGzRP/AIjfvuYsCa1FdmbdFHzSk+5AdND6drs6N0VUCpwrLL3dlv6aIqnI6TrmUuNu/wBxsr89e5P0tlD4Y19xsnRImLlfYXI+b7BGbUbzS6UXY6wafi6vZFKg55Uk/n2F1WX81Yl+kqBlX1Jxb6ItjKtltQuydtW6oswRXFbX/YqG3xw95bLYvxwWPTtvkI48e/Rcg6iXBgp/wBnT45OXToVwXHkrv0Bik8vlWyo0YILTxcnTl0RuMnnNYI8K9TXToVLH9eDi+pXUsk3JvdsthL6ceFc+p05jFrK5pPhX6dmUTTbb7luqX08rdeopi99v5AsxR8kmNHbYNcGNtb7/ALEi+tFiGXoZSvQ0+heupRDnIoeJGRekgQpZj9IqQ8Sh4jCpEKyLEkOyqTCkkhGhmBoypWtjBm3yfBuy7Q27GB7ybM1qLdMvMb47Ix6ZeX7myL5IsZp0NGJIRLao2gJ1RBZS8yING3Bl5I1czmXRs02XjVN7o5tHkq6FEkapIpktgMs0Z8kDZJFM/SwsZMMPz8f/AMju5V5jj4o/8Tj/APkdjO2nyBWaRRIuybfuVT9IRQxWh5ChpXQrQ7FZFK0CgslECtdRXyLGJJAKvceIlDqwCgqJEhueyAeD/gaxUhooCPYeK80fYFb0NfXpyM1YvhJ8T32oK88KXQqey+UTFl8yX7nOxuNmKX5K/wBUXQnB5uNLnzGwT/OcXsnyLOWVxktnyMNMepg7tdUY1JqVPkdXNjk9kuRhz6d8V18llCRjVuOwJybq0vkVXjl7FsoxnDbZ8yimKXH2LlwLfi/gypNZd+jLn6AK5TXG2t9x001sqKGvPRbD0gV5EVP0s0yiUZFRYK49i7GqFhDzWWpLiQDQXnS7j5P9KAlwebr0Dj57830IBCFRbotwxbuT5LYs+l0XNl301BKK5LmTVUxX5i9x9RjfASKvURo0ajH+WRXOi0/KxXglzirQ0ZJTobywnab+AYpjCSfKvai9R415luuof6hrkrXei2DuO63IqlRqO240fOXLE+i2J9NQ369kFLBUNKCe7X3Fg1OXm2NEYtV1iQUJuHuv8F2NxfuO8SfLb2ZU8ThK4/dBV6xxfLYsUWo8jPjyr9WzNeOXl5phBgWAS9hkiomwKRGmDcolAewwGULuRsIrQVGIxhZEAGixSRfmCmbIhbIiC2IxWmLqs30NPKXJ1sJGa5/imo483An5YLf5M+nycGohJ8nszO7e75vdlWPK1KSXfY656ctdqDatdnaDPhyQcci59QYncoyvacKa7MLj5qZzVleC1KK+zMfDKDaa3Tpm9yeKbVWgZcMdRH6uF+aPNdyjOl5SzHtm+wI3xdvYfZO+XQKMopSv3LsT9VdhMkWkm+g2mXll8kGPU3Ca+B06Ua5Mmqj53fYbGk8MfYoeMKlv15FORxXEv1LoWZZuHCynNBcfGnzKKptzhy3RmladmpvnXYplFTXL5QQjd3W9leO/unsGEGnW6rkXKCVNAWxilljN9d2atLFt+ydmWrquhv0seDHbAvyx86dcxcklDfsXNeVMyZvPsu5BWo3O+d8h5w8vaiyCSior9Ktglu0lyKArUCrJKturLcrry9ShRufE+UQCmtPByfqlyMmKF5nJ72x8+T6mXh/8RfhxpSS682VFfC3kpI1RjHHj7t7Cx8lv+B6tcTKgp1Bylskt/Yw4sss+WaryvZLsaM3FOPArpj4cUdPHf1CIEcUdHgc2vO+S7lGCGXLxTyKrdIvzL6jjLI9ugmbUrHDgj2NxKqyTWLyw9XV9hMb78ytQ45Wt7LocMFvz7HXlipq8Ly4U6rgdsxScccfK7f8Ag6al9SLhyTVHIlHgyzi+adFqQ8JtS5mmLTXuY0X4mSC//wDCqKam7Ve5dBrexHGp7mkKuoUiJeZ/wECRHihUixIIiIElIqBIqkyyT6FZFKgtEoZLb4Cs2qdQruYqNWplbrsZ2YrUX6ePlNuOJl08fKjbFVE1GaZbREchckvNsVylUSody8xCqDbkQK6Mogi/pyTo0Sh9ijJE5tN+OSnBNb7cuwsorh/2M+mycFRfI2NWBlnH+SiS5mucGUSiUU4Y3nh8nTzxMWCH58Pk35o+YFYpoqyci+aplE15gKZLzMQskVkUrQrQ7FaCkolDAoANCMditECIZICQ6QEQ0WCgpAXY0h+EEY+Wvux0gheDqRx8pYK30MtFkna7JFbThJSiWZX5q9hYZFDZrnsTFX4cltN81udKKjkgn+zOTBcEtt0/4NmnzVJI59RuVr4G5U96KcmOrTVott3aYzcX16GFcvLh818NlTTUbS3XTsdDJilzjdGTL5Fwq1Jvc0MmTG7sMuiL4xne6tfAs8LfsyjLNebYswhy42gYl5iLFjiVZI+a+hrcbiiqcXxUNLGdKhYN5Jpcl0DlUlKq2L9PhlwqdUuXIqBF3Kq2Wy9zTjwPivfifTsWY9M+K39ti6P5fLdktEji+nt+rq+wuRpQpb92M5cfL7+5RmnTqjKrcWOssX7bGnUY/IvcqU0vpquhq1T2j8BXHeHzu18Fr08XT9i5q+g8Wkkn8EVVj0qfJMvjpKja2DjnFdfsW/UvoBU4vlyoqkkWZJN/JXFkVRkg15oq/YtwZb2e3swsryY68y/co2xV7izx2U4c3l3NMZpkGbJg2sGCTg/Y2ON8jPkxNStFGjHktFimZIP7FsZFRfYLK1IJQ9gsWyJooMmJZJMVMKIGwNivaJKosMfUJdhj6gCFCIKZBYjB4rkc8sYJ7RVs2ylwQcn0Rycr+quN8+p05jl3Wac6jKX2KIrzxfvZZmqlG+e4ccU0/g3XOOhoZXGUX+l2i/Jkpp9L3MWimoZuH2o1aqPU5WNRZKKye5mcJ6fLxY72YcWR8CnHvTRojkjk2Cl4FljxJcM+qM8sdPe9maZY2la5oHFHPHhybS5J9yKs2eLffYrg6UuiSL4YmoJVexRk2lOPsBm1noi+6Dpv7K2Fyq8ce8SzHti+ChMvni11W6KrvGv2ZZxpSsqy0oOu9oqKpy4JhaalfR8yZpLqvgmJ/Ug0+cdgDJLmLQ3t2Hx47kA+mx3z5muLuddEimMo4/kv00XOcmwNDXkMc5rj4VyXNmvM6hJLsYYRvYgux+ROT67Ika476C5JbJdhoR/Ja6sopm25Nop1Gb6cOBc2X56x4vgw4oPJkeWXJdCoOGPBJyl9jfFVDiXNmaP5k6SpF+ovyQS5K2AU1Xcuxwc1vsLgxLZv9u5fN9FsEVZGscax05d+xnlJQ3k7bf7jaiVS4Y7dWzlanPWyvs33NyMtebO5y6UjNPMuJ9Sic39JK93/AAJE1IjXHI+XQsi7M2Nl8V2OkZrTifmMniGPgyqa5SW5oxsmsXHp3tvF2jbDnF2IoRbje6MtNSQMi8y9goWfQqC15vn+CUNJcn0oiAKGFiOVESI9g2STCK5CUhmBojSJEe0QpC59oBGKbuUn7lK3mW5Nl8i4I3My226aNItyzpAxqodqKJyuf3KyZSrcoc+Odc0TLPoh8GPqFW448CvsQp1Galwrn3IDHqJaSfakVz0c+fDsev8A/Tk1fDSrmwS8L57Kv8nPR4eenkunXmatM3OFPmj0eo8JTt8CSXQwvQfTyuo7XuNVzpYX2M+TG99tz08NJBwrk+yRXn8PjwO4U31bGjz2iwOeogt7s6ebRZd3sdHw3w1LVQbhtztnYyaCE+VL7DTHh8unkuhkeJ8z2mp0CUNoLnVs5GXw+S/R16l0ecnBroUtex3s+lgo21uzl58NPlQGOhaHaAw0RoAzQKAUWSHaAwESGRKCgIWYoW7oC3lyLk+UVt3pEDRj5hgRi+w/C0EK15REvMi1oqkqAmZLjXdIol6i1tvfqVNfYjS3TtrNXPY1RjwZeJfcp0ySzQb70aNR5MjjyRiqutuNroLxx63FleObhPhk9mhssHOO3Q52e29V/wBRPFJq7XQs4o6iHLf/AAZHadS/caM3gmn0Lhq2OHLjnztfBJRc35tvZGpZVSbrlsgSUJ9KkyVYxSi+TVoGLDU1X8mhxcHwtbdxo4vMtjOtKsS47jW6BkwNy2L4RanfCX5Ytq0q2JqseHTtf3En8o0+WHS65KuRVxy6kd82XUWOTfsjNkyqe2PknuyOc8knF7RK8jjjqKXwu5qRnSuc8cr6DY8inPzJbk2a3fz7FeOEnqIr9LdsYa6qxJzxpL/sX69KEl8FOjUp5m/0p0i/xHzya7IyrmQ9Np8mHJGThf7C4EnJxvzc0WS4lDfowrNOUoTvkX49VcGn6gtRnDdGf6VXJd7CtmGccsWnsxngcPNHfujnQztZrXJc0dbTZ4ZYWn8rsZsVVKHVDY4p+V8iycHzjyBGK6bEGXNgeOfFDl2LMU1P2l1RqUbjVWZc2B45cSW3t0KL06LE0zJiy+apcuVmhWt1uixAyYuqEj7l6fUScU90ULZLAAoZMIpCqDF5BsWwGFkyMDIoIaP+wjHiQAiAMUZtdkaxcCe7Mi/5eXyHUT480mujpFblWGS9jvJkebq7WabuaLMaa4n0ope/C0aZRpO+qJUURnwahSO019XTLucZRT+V1OroZ8cOC90qM9NRlx/lzcejDB1kq6p7D6uHBlbrnzKJSvhmujpmVdPG+NMXhTlv3Do39SO3YTJs9u+5lppx2pVdr/AmSKeV9x4ehSFlTlYGSeGXBP2doWK/J3XM027aRIro4oDn5NoKu9MWHrUXyf8ABqnji5NVSB9BbV03NIw6qLUmkuRXjk9n/B1MmGDhcmuW5ilm02LZeZ/BUWRx35kqT7juShHYzrVfUk1yXRIsUdvYYJii55bfLqdLBXTkY8O+y5dzoYYpQZFU5Hc2vYpxLqx4u8sn+wmXyctiKrySvLSL5SUIRXWijBG5ub5Iqy5m8rS6vb2KgayX1HFJulu13DCL4Aw9XmBknweVFRdpYObqqS5suq5toTTqUMbb5yDKahtdLqwLo9xMmRcVXRXLMuHhxrbuZ88qkk3uWRKpz5bzu20kc7I05v5svzy/Ml87GU6SMpzY8BEPFFZW40y+DKYF0TUZq+L/AHLkrjXRqjPAvxs6RmuXki4ZZRrkw4/UjT4hj86muqpmaKM1pqgNJeUXGW15SoX9CIkF+lBiAUhqIkFlQEgMIr6gI7Ig0SiApFOofJF/6THqJeZkqxnybz9kXaaG9lCT+7NuKKhD7bkVM0+BUZ5TpbAzZLm+wMWNzlb5AHFj492XZZrHDYM2sa7GOcnOT3AWTc5WQlEI0+6USgkObaueKM7tczPqNJGcZNLfpRsA0ExzsGH6eSndVfLma3gjOPpSdc2hp41s1tWw8GmtumwSRXiwRxu1d1VsuIENKskE0vmzFk0yttp8736nRK8kbiwzY4Gr0sVGUq5PnR5vXYpYpvbmrtnttbFfSlyjGKs8h4ovNN1xOS5voWMuG0+IDQzQGjTRAMdoWgBQrQzJQCUFL7BofHSmm1ddO4GiOFYMCy5PXP0L/c1+F+HvU4Xl4W96TMDlLUai5Pd7Jdj6B+HtBHB4Zjb9Ut9+hBwV4RUeRXk8KfRPY9o9LBiT0cXyJqY8Fn0U8brhZkyYpLmj3Gq8PT6NtquXI5Gfw5Nv2W+w0eXkmugnC+x3s3h2yq79jJk0E+HZP7hXPVqn1W50NbjvHDKu1i49BLe75bGx4JPRcKTuCpmarm2nD3NmlSywadWjP9N9Yv8AYtwRljmnH7mbGpSavTvHW2xncFNLamj0MMcNXh3Ry9TpXp57bqzMqsHHtT24TRilFKMm9n1KtRialfcqxXNpcor+BVjoZIOrTtcw6fe32G0ruPAug2oxPFFOPfc5trYpP5Q+ONyprmLhpwVdty7HB81zRKrNn0vA3s/ZmOcJJuKu+/Y78V9SNSRRqdCuG1f7ElMcNy+nUX+5VPffqdKWjU+fTkYs2NQnVPbrR1l1ixhyzryrZLr3LNPCXEpb2+SDKKyZFwre+RrhD6UW+qXMo3eHxcI79GLrnzf8l2mjwYE+6sy6+TUIrlxdexkc3Bka1Pm2V8zpxUZw/wDs5mbgxw4rujXhySnDG4q+LclU88X6fcz6jpGPRfudLVQ/KUls+pzssfzGvYjTnt8DrvzL9NneKe3UTLpnOWzoD07hG5OqNI7eHUKaW69yyUesTj4dQsc0kufU6mHN5V2f8GLGl+Npwtc1z9i1cM9mZ64J2uT5lyXVBGTU6b6crSuL7CYcnA0nyOimnGpcjFn09W1yAsbrfoH3RVhl+l/AzTxvbk+RqGJNLmVlz88dua5lTRQQNgsVlEbAwAbCpZEwIgBGiKhof7GQUirUT+nhb68kWoxa6dzjBdN2b5m1nu5GRgl6aDIrkz0V54ptI1ajaOP/AKlZlcfN9zTqE7xx7IxVVYlzXc06Kf09R8szzuEbXRkcuDhkur39iUdfVRTi5dH/AAc7hqbj0Z0IzWXS/KMUnVJ9DDTT4ZOm4PZp0WaiNTb7oyY5cGRTXfc35VcftaM1pfhj+XXQzX+a0umzNekT+jb7WZJeTNL3MqGNedhjLzzX+l0NyjfUWFfUk/8AVuyjHKT+q1fIaUpJKmVZl+fJEbaiorsaZpNVklxpdGuhklBcV0aMr80JPtuV7uXsbjIafH5n8XZf9Tbh6FcnSroHTwc5ikro6eFQRqr8plWNcEEl8GmSqCRhtkar7FeWPHNe5e43b9wVtb6EGbPJY8XBEyLybvn0NGSNycm9rM895+3Y1iaCcsjNOHCnu92uRVGSxqkt37FspvT4HN+uWyXYBsmpjbintDa+5lc3Odt7dF2K8lNJx68wRZcF/FwRtMoySc3b6BySrCU45+SXwbkYtV5ndPuigumvIl1TK6NICQ8UBDRKiyJbEqiWrkWM1bHYug6KYssizcZp9VD6uml3W6OXH1JHYhuqfJnKzw+nqZR9xVi/Gy6/KUYi9IIiuv8AcMUCK5oMSiwiRCJARitBAwFIvUFgoipN1A57uc657mrUzqBnxqocXVkqwIr8xexbnnwQpPcXEqi5P5KZXly+17EAxRc5ffc17Y4kxw4I/Bn1GW5UgEy5HOQiRIxLo4+yIpIwuS2IbcOGtyFw19lIVYMyzYozXJlpydEAEgCsyQy/T188LqpLiRsZlz4UnLKvXWz7BGpBKsM/qY4y9ty0KAsl+4zEa6+wSufrXG/pV0tv/wA/83PK+LuGNzb4skpqk3yier1eVKKUoJuXVnlvFdPx3PJKUpc0ktomow4DQGiyUGI0VQFaHQGFJQK3HoCQAoNEoZRA1eGYfq63FF9WfTsUFjxQitlFUeA/DeBZPEsS7Oz6EZqxCBARSTgmvjczvSpyk1Xm35cjWK/+wSxy3o151W6e23P/AMoo/pU21SuqWx2HFqVpXsBQjB21vz+AmORDQcF2la3Wxfg8Ojcr5TXbkdDgvtvsWJexFefy+EJNxSTd1yKX4R5ZUulXR6dxXYDgq5IYY8xh0b09r9ynXYXSqO79j1TwQfNJ2LPTYpytxWy7GfFdeEho5z4ove/4MeowPBFwXq6vse3joKcnwqm9tjieMaaOLUySi22ttuZlrXK8MhKt+j/c7UNOssHta+DN4fganxS+Gjv6LT/Qnuk4T5GOmpXno6PLpszv0SexbGDxTTpuL6HrJ6bFkjTghHocPDXCv/oeNPKONjwxmlKPVF0cDprp7nSx6KGOuDp3LforsYvFa8483qdG1K4rYxzxRflyx+9Hr3p4PoZdT4ZDItkh49Q8pXlFoYY25RrfkzBKGX+ocXGo3Vnqc3hk1FqtujMU9PKE+GWLl1o1OkxjacMLfJdPg5/jtvT6aKlwKSbbOnroS+lJxXJUkc/xPT5dRHRxjBt8G/sWFcvQxi5vFwvJfL2OzFx0kIpVxvZLsLDFi8Ox8UkuOtzI9Wp5+Lhu+/QtI2Li4Env3M+WP5vubneSEXFJWr+CiUN+76sxrcY5rg+eiMuXib8xvyYubp8zNqIXFVzRqUYs06zJLklRu0mZ8Kv9u5knBQjb3a6Ehk8ydGmXdxTuNdC2MuCVdzBjm+FNddzZGSyQrqjnVaqU0K9tnyKIZeB0zQmpxIKMuGt1yJianHhl9mWbwlT3XcrnjcJcUeX+DQCi4TpleRVI1KskfdFeXGaRlXUAziBlUrEsaTFCxLCKMiKKQ8RUGJEBOr9jmTdzlJ9Wb9VL6eF1zapHOfI7/lP64/rf4WTK5c2PLsVt7nSuQRXn+9mnUPzJ+ySKIrzlmV/wZUsnULf7FXOXyGT45fAjfYYN+gy15H9h9VHa0uRhwZamn1Ts6snHLj4lya3MVqMEZ9jrQl9TTxfWqZyHjqbXvsb9HJ/SaZitR0tKvyfZKjHlXnZq0rvC11syz/uv+DDQzXkX7lEG5zb6JF7rh+1GfG0otdWaiVTmjWRy6VZQ3eaG+z5lupm6S9qM06xzTk93yRuM1ZPGt7fLdFeSXprlQMknOe22ws1+UkuZpkU07t/Bt0WK5p8kYoQ/Y6+kg1Dl0M9VYuhG5JdizO/MoroiYlXyTJ62zDSt7RpdRMz8nD92+xbtz7HPz5eNSXRbs3IzaoyZU5uNOk/3EsRbuiNtG/FNX4/Wr78+wmrl9XIuH0xVIil9PFX6n17GZyalsPE1ZBVafJleSLQymmCUuOHuiyGqZSfLcW3+4ZbjQj5X7GsZVyBQaDQQEhkiJBRQ6HWwiHQRYiyJXEsj0NxKvxujJ4jDzxn32ZpiHUY/qaeW3p3RWWHEaEtzPiNUfURqhspBhuR+vkFKp/yVDBQENQCgYzEZAGQlAyNKDCsmfz5UuiBkfKKGtbyZSnb7tmVNN35UW4sfBEOPFW7BmmlddApM2WrMqi3uW8LnK9x4Y29kQLCFmzDhGxYaNUI0WRm0kYUqIWSIaR6bwbxeWKUMWSVwvc9XiywzQUsbtMhDg7rAkIABZx4o0QgAxQWOCiuhYQgAK5Pr9iECVzdZK+Di78l1PNeJTjDLkUs19lFciENRiOIxWQhWkaFaIQolEohCCUFIhAPSfhPC5a2OT/Sj2pCGGhIQgAAQgEFSt7r2IQIKSoYhAokIQAEIQCnUyePDKS5pbFX0MGshjyZIqTrZkIYz2Ofq/Csn1nLAlw1ys1aXHnx1HJG1FEIMhrfF2rqvkYhDQlEohCiEohCBZRTMuowLpFNdSEOX6SNc1ytVoH0XDG7dlevyafTYIN8MOGFub/SQhzjbx+s1L1/FLHaxweyfX3ZToovJmaS9KshDr/Eeu8P0cn4bhbjcnGn7FOTRuGbhjGyEON+txRkwuFpqt9zJnwqEvSQhFc/U4bk3FfYox4WpeZVRCHWMt+J+XbYtVrdEIZqxe48cLXMmGdS36EIZVrVTgIk1s+RCGmQUWpew7VxIQqKMmPnt8mfJCiENLFLQKIQjUQdIhCCDx9RCFGPXyfFGP3MkuRCHo/P4836fVZW1uQhqsn/UmF+tvoQhlVT2yCNcyEAVNnQ0ObnBvZu17EISrFmoxebi5VyBp8rUk/sQhzrUdbS+mXwUZfX9yEObYS239jJnlwZsddUQhqM1TqmlUnz6HPnP6maPUhDpGWiW2XbsNw8/YhDSLdPj45/7HYxxqKIQ59NRZjVu+iKpu5OiEJFZNXn+nBRXNmHG7lL3RCHo5npypI+r2GilvKXJEIVFU5XJsr/yQgCtUSL81kIBMkP1Lk/4Itl8kIQJQaIQolBRCBDIZEIBZEsiQhuMrUXRfl/ghDSOfKH08zj77GiG5CEU81yfYVvzEIQNEdkIUJIUhCAoo1EuhCEqs896iuRdh07W7RCGWj5PJsUfQnPdp7kIBdi0mWfKLo249DJfp3IQJVq0zX6SLDLsQhplHgl2ZCEJo//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9326" y="1419275"/>
            <a:ext cx="2373371" cy="237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613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DANIELA SOMAROO</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5" name="AutoShape 2" descr="data:image/jpeg;base64,/9j/4AAQSkZJRgABAQAAAQABAAD/2wBDABALDA4MChAODQ4SERATGCgaGBYWGDEjJR0oOjM9PDkzODdASFxOQERXRTc4UG1RV19iZ2hnPk1xeXBkeFxlZ2P/2wBDARESEhgVGC8aGi9jQjhCY2NjY2NjY2NjY2NjY2NjY2NjY2NjY2NjY2NjY2NjY2NjY2NjY2NjY2NjY2NjY2NjY2P/wAARCAUAA7YDASIAAhEBAxEB/8QAGwAAAgMBAQEAAAAAAAAAAAAAAAECAwQFBgf/xABAEAACAQMDAgUDAgQFAwMEAgMAAQIDESEEEjFBUQUTImFxMoGRobEGFCNCM1LB0fBi4fEVJHI0Q4KSFkRTc6L/xAAZAQEBAQEBAQAAAAAAAAAAAAAAAQIDBAX/xAAlEQEBAQEAAwEBAAMBAAIDAAAAARECAyExEkETIlFhBDIUQnH/2gAMAwEAAhEDEQA/AOcIYBSGAAAAAAAwAQAAAAwAAAAAAAAAYAIAAAAYAAhgAhgAAAAACGACGAAAAAAAAAAAAAAAAAAACGAAAAAgGACABgIAAABAAAAAAAAAAh5fWwtvuwGKwmkFuyf5AkIjukulxqV+jQDAOQAAAAAQwAQDABAAAAAAAIYAAhgAgAYCAAAQDEAAMQAAAACGACAYgEAwAQDABCGAQgGAUgAAhAMQAAAACGIAEMApAABAIYgAAABAMANQAMKQDAAAAAQ0AAFgsAwAQwAQDAAAAAAAAAAAAABgIBiAAAYCAYAIBgACGACAYAIYAAAAAAAAAIYAIBgAgGACAYgABiAAAAAABsgAFl8Y+RW75KBySxfIKUQwmPPYA3LuhXvxwDSt7i2pcY+AHwGWFpL3DfG9uH2ALCaSz+SV30X5Fa/L+wEX6ePwSyEVbAcY6dAC4CvfpgE7OzAYDEAAAAAAAAAAAgGIAAYgAAAAEMAEAxAADsIAEMAEAAAAMQAIYECAYigEMAEAAACGIIAGIAEMAEAAACGAUhWGACAACAQwYCAAA1gABQAxAAAMAEMAAAAAAAAAAAAAGAhgAAAAAAAAAAAAAAAAMQAAwAQAMBAAAAAMBDEAAAxAAAMBAAWALhcAAVwuh8clNbUUqUW5SQFwHNfiSbe1WSHT8RhL621cDoAY/wCajlxldLqVVNfj0P7sDoOVsdRXS5dzkT17jw2Zp62rJt7rAd91YL+5EXXh/mX5POutJ8ykxOrL/NYGvRfzFNZuvyC1EHw0/ued3tx+pvI9ztZSdga9C6yfCX5Jb5NXSX5POwqSi7b2WQ1NSLxJoGu763yrjs2ciPiFWPW5ph4kreqNvhgbtj7t/I0l8GReIUm+WvsSWupvHIGhxXwRalf0vBBVYSteorFqa23TTClB4tbKJMLJ27i3ptRaswghJfTfJMrnBNXjz0YQlLh8gWAJSTGAgGBAgGBQgGIAAAALCGACAYAIAAAAAABDABAAAAAACAYgAAABDAAEAAAgGIAAACEAAFAhgAgAAhAMApAMQQgBgAAAAahgAUAAAAAAAAwAQDAAAAAAAAAAAAAAAAAYCAYBSGABAAAAAAAADEAAAWAAAAAAAgAACgAYgABc5GlgKAAAgITqRhHdJ2XdlNbVRg9kPXU7IqjSdT+pqJXSyo9CCupq6lWeykueDPKi6m+U3fbg10nFbpv6n+hXRnFKpGSeXyUc2Ta3K2B6iKWxLlrghJvfJLuN23Jt3sEQ9cW47rA6r27Yr7km0/7W7jUX2sBU4tdLvuG3Hdl23GM+4rd+QKdshWsWP5I7W+qAjfsguye23VITTTw7gRTzm5Lcr8MTclymJz9gJJ34svkmr+xSpIkpf8QFykk8xJbo9kmUqUWLryBpU2uGW06s0lm9jGm0TjUcegV0oavba+4thqVyzmqf+WWGS82drcoDrQrQbsnZkr3fZnJjqFFrH5NFPU25A32T+SS5zyUwqqa9iV5WzwBa5WFu+RRa7DugC/sO4J3BruiABZItPpldiSaKAAAgQDABANiKAAAAEMAEAAAAAAAhgAgGIAAAAQAAAhDABAAAIBgAgAAEAAEAhgAgGAUhDCwQhDABAAAaxgAUAAAAAAAAAAAAAAAAAAwAQDAAABhSAYBCAYEUCGFioQDsAAAAQAABQAAEUCGMBAAAILhyMqFcOQuLnrYKPYd0Qtl5yRnUUE23exBOdSMI3lwc+darqp7Ybo0+tiFev51S27bFK7B6+FGKjSSwVFyoqE1FelWCrU20muXxcwVPEJyu2rvoZ5aic01x8AdZV6dOPrV28mSeszLZG1zGpT6u76ilUthZYRKTW5t9Qi43xD7srvbLyyO9uSQF05wTf7EfMXwinLzwCS+PcC7zekY3Iuo+rVyty6ITVvkCe+TDd3dyKjKRJUgDd2shbvcbhbr+CO1d2BK6GrMr2vuHqXUC3an0/AnSeLP84Ib5JcklVkuzAHTl/lv7rJFqUeS2NZdY2+Ce6nLN7fIFF2NS7l3lQfDQSotLCT+AK4yVrcFkZSXW5X5fR4+SW23S/wAEFiqXxOJNW23i2iEJWdpce5bG2bSt7MCcKs1bqaKGqVrNtMyNWti3wQ9VsP7BXXVZc4fuiyNRM40Zzhw2X0dVZ2krlHVw+HYE7uzM1KW7MXcuVVPEsPuQW2Fa/wAiTuMAvbkBisAADQrFDAXsMAAAAQDsIAAYgAAABAMAEAAAgGACAAABDEAAAAIBgAhDCwCAYgEAwCEAwCkxDAIiAwAQAwA1gABQAAAxDABAAAMQwAQwAAAAAAGACGAEUAMAEAAEAwAqkFhgEIBgRSAAKhgIZFAAAAJ82GU15uMHt+qWEUWXVsZC3cywUqU0l9LXUq1eujQTW5OXsRG2VSnBeqSRh1HiUIX2R3e5yq2rlW9UnnsUVKzqc4XYprVV8Rrzb9Vl7Geeqqy5k+xVa41EiaN8n1ZJNtCtt9x3X9pQEl7ckV3FKVlYBzl/ahLCv1ILJOWIru8gRbbZKGJfYgThyAm+nQLN+yF0RZTgrbp4XYApwb+hZ79htRhfO6QTrXxHCIqLau+AG59uSG6b6ljila+fYTatxYCGb+4bXL2Y7jjFvOLd3wBFR9VuotjLt8YvHqt9kQcm/Ze2AI7JC2tDbFkAtfqNKS4I3Y7sCSk10JxqtdbfJXd+zHb2Au81dUn8DUovjBSkvgns4aygLE++V3JLsmyjr1Q4yl0d0Bfumlh39gUk+u19itT3c4ZJPcuj+QJK76pxG7LHDIZiscdmCnjKsBZTqSpu8W0b6OqhUSU8Puc30vN7AnbHDIrsqW22147F0JKcbo5VDU2ajU47mqEtvqi7oo2ccDTuVQq7iV3fAEmFwWUS6AQbHcH0HYgQBawFAAAQAABQgGIAAYgAQxAAAAAIYAIBiABDABAAAAAACAbEAgGIAAAAQDEACGAQgAANQwAKAAAAAAAAYAIB2CxAgGBVAABABYBhAAAVQAAQAAAAAAUAr3G+GCRELIwEuQpgAFAFgAgADgTkkrthDOfqa6p6umpyslFv7ktX4hGkmo5l0Rw69adaUpSd3yUbNX4lKp6YYj+pzqknJtti4XuK3cIQ0rg7CXsBJx4DKVxp83H/AGARdxJZHccOXJ8IBydsFfORydwSAcY3aQ5u8myaVlf2sQn/AGxQEOSUeULgnGO6VugDjDmUuP3FKbk88DqyvKy4RBRu/YBwim/VwWtXhu4XRsSslufHHyQnKU5Z4XCAbnbEF+eRKnKXLJKKhHc8tlkcpd3j4AioRjG74/cg3vy8RXQlUfmT2rEUQbS+OiAi+7/BG9wbu7h+4BYL26CbEBLc+4bn3EFgHu72Y1Je6+CLWBWYFql9yyEs82ZnvYlu75A1JNr/ADfBDYm8Oz+Mip1GljPsXRmpxs7P2fIFTi08q/uEYu/pf2LlF2wm12K7K+U12YCUpcNXZL0y6WYP/q9S79RbLZTuu/UBpOPH6jUtzzHK6XI+rnkXpl8+wFtv8v6ltOpOm8PHZmZTlHnPuWxkpfLA3QrppLhmynP0q+Tjq6Zq0+qtHbP8kV0Hj1Rdyad1gzqSbVnaT/UnGTXz1RVW8sYkMIQAAAAAACGACAYgAAABAMQAAAAgGIAEMAEAwAQhgAgGIAAGAAIYgAAABAAAAhiAAAAjUAwCgAAAAACgAGQAhgEIYAAAAAAABQAABQAxEAAwAVkFhiKB/qC4BiXNvwRDAdu4BSGAmygYrBf7fJGdS0WA3ZfJz9dqVSi1f1dEjRUqqnSlNyVzg6ip5lSUmwK5VZSm5Xu+pGn6ZpvKBJtY47g2kgycoJSw8dBYTE5dOhAgs9Ev7Wn3E42ZFNoe5tfBQ1e9rYFmzByat1QX9T/IEVl5LOKdu5GKJPi3ZgQSuSiskV0+SwC1R9Efcpqf4i+xfTd5RKqivVSQFfNT7lqajC/V4RXBbqy+SzUemSXRcAVL1L4ZYl6ti56sVPDY29tNy6yAjOW6SiuESpx9V306EKSu1ItqLbb3ywIu85lzShGUrW2+lFdLLV3Z8jqP+mop4uBBemk5PmRS8snOV4pe5C1yBANqwrFCGCQAO3/UOyX9w4075bUV3ZNKlFZbk/wBD0Lu/uJp9LF8Jyk0qdJfguUZLM5QiBicZCyuUdBNX7r4GtnXb+AjnL2/BNVOkkbJRovF0vghKlTkrKX5AVKds3bXdclze6PKafDMypODvCV/ZE02uln1/wDAU3BqzRHd6u3wWJvF+OgpRvnD90Akmr7ZX9gdNTzw+6IvDxn9ycZJ4ywK03G6auu6DHTgulG8W+pVOCvfhgThUxZ9CTXVYuUWy/3LISsrXuvcg16bUJO1T7G+M1LKf3OQ1eN1+SdCu4Oz4CuzCVsXJ5MlOd47k8dzSpgS6gK92iQCQwsBQgGACAAAQDEAAMRAgACgAAABDABAAAAhgAgAAEAwAQBYAEAxAAAACBjEAgGARqsAxBTABAMQwCgAAAAACABgAgGAUhgACGAEAAAUAABAAAAANAAAngTkkRlduy5CKz6gBucuFZd2Gx9Zt+yJiTuBDyop3d38srqQja74RZUdlykYdfqVTpOKknJ9gMWvrxlOyxFce5z3llj9Tu8jjFLLswyg8Qtu+yIqDm7JGh1KTi1sTZVKd+MFEXTnbjBBrurNE1Ky5uiLbvzdARsNYz0FwyUWAmkGHbuNWu92fYjuvi1l7ATiiMupPhX6kJEBb1IskvSitPNuty6X0P5KHSfrK6t1JMaltmiVRXQFdP8AxvglXzJCiv8A3DHU9UE+2GBC/oQ63KtwkK3A16p2fDAsglGKITlucc8YJ1H+jIpbvwQKm/V9gb9MV2FFNSdyco2YFdr39iUYWhfuNRvusW7G49lYKzNCsWSWSNlcIilf4GsZQO7Ht4uArOTvljSinn1PsPOUse5G1iixTlxey7Impbc3t+5VwNTs8L7gXR3Se5q/vJk3OMVzGT9kZXOUnbkW7bw7vuQaHNvoo/IKS2q8rt82M2W7tjSu83bKNDkul2O0msRl8srimliVhuah/fcCSv8A5k126EnxeOGQ37l6bBvla0rO3FiBp7sOzsJ4ynZ+5GVT2EqkWrfoyiaqNcrHckttTHBU21w8EW0vZ90Ba4tEbXzwyUal45Vn37ik+wE6c7el8P8AQlLDvb7ooTu8/ksUnHDzEDRRrujO/wBUXyjoUKiqxTSduhyWre6NGkqSp1ElL0voFdTzLSSeF3LV35RQp7o5SaJ5j9PAFouoozT4/BKwAAxAAAACAYgAQwAQAACAYgAAABAMAEAAAgGACAbEACsMAEAAAgGACAYgEAwA1AABQAAEADABAMCAAAKoAACABiCgAAiABgVSAYAAAAAAAQITfA+fgS5b7FBazsgbSBZbfQdr5Ag4vnj2B3S7kpyS5dvcxVNbFylCmm2uoEq9RRW5rHRHF1NZ1arfBfrNRVb9Tt2MG5rNiIsbSTtlFU5N5QOQr+9iog73He+QaY0uVwAccdREsIMAKSSEmy1x3IreAJWVm/YrsW29DKk7fAFkG3Gz5IzXUnTtd9rBOIFf9xbflfcr/uRPsApd0WL9CBOP0pfZgRWKt+tx8pp9QkvVj7EllNLoQV2d2EVZ3LHG8b9UEYNvAEbJpkox9JKMbv8A0LacLxv+Sa1IzqLlzzyTcbpvmzNHl3Sax0aJKk49Lu35Jq4zRjaW5rnoi5wai+vuWRp3Sx7/AB7Frp2+n8E1cc6pG2OovLcUtxs8p/U1e3CKasG5d/cupYzWvhfgLWNEafp3Nff2IRhud1nsXWcVWuucBt7/AKmiVPZa+ZW4XQgqUuXljTFL4whWZpVG3W77gqEnfGRq4zNcpfdgrRXBo8m/wPyOw0xmabzyRv25NHk3zf8A2Fsf9ufdIaflUoNq85WQ7JLpFe/JJwt0dyDjnjI1MJyv9K+7I3kuoO/UVyothUlHGGTTU8WRn3EozayUW7JRdnHASp4bWfbqONZ98fBLapXaf4AoyvpfyiUZYzhkpQvjqvyVyjKPK+4E5RaYRk+HwKErK0uGD5w/sBbCW2yb9LLGnFpr7MohK+HwWq8VZ8EHS0tdTpq/PDNsMx5OHSe2V0dKlVcbWd4tBWp85VmSV1gV1O1vuSsVTTTAXHyNBAAxAAhgAgAAAAABAMQAIYgAAAAEMQAAAAAAAIAAAEMAEAAAAAAIBgBqEMAoAACAAAKAAYQgAZFIBgAgGAAAAAAAAAAAAAAgAGMXUA4RF3vtRKWIsSyAuMXI1KqgsNNvhDm1FNkIWk5Tkr/bhAU1J7abnPMrNpGSm4fy+7i6vKRPUbpUaklHarWS9jFUqbNPGle10rhGerJyk7vHQpeXYlUkuI8FTv8AARJrtx7kSai5ZsJx28lCzbHKI5JJqLJLN0BX8h7fqSa/8EbASzFX/UJuzuON3FxFa8LdQJLlJ8NEJKzyOTtP7Dkrq4EIvbLBfzFr8FKsvglHCAU1YSZN9SNvsQSj9Q4vPyEV37DUXf2Aebe5OMb5QbeGXQp/YLiCj257E1TatLnvYvp0dz7MuVHN7Wv1M63OWdU727exYqLvdc9UaqdLa3hO5dGnw7Z6Mzrc5ZY0b8xZdCht54+DRCnb3XsWJJ8cGdbnLK6KX9t0w8pQv1X7GtwX/gg4PPVE1fyySo9Fi5nWlUnd8cnQcXZ4urEZRe1JLD5LrN5cypSbtFccDp6ezb6J2Rvo6dtXZZCjaMl82Nan5c+lpdy3vDlz7Il5EnZKLXu+h1Iaf0JLgdSkrJJcPjuTV/LmKhGDaSSt/c+R+VTjhKWebdfk6SoQS+m9ugKluduF8E1fy5TpSm9sKSXv2LVpGln1N84OoqUUrKyQnB/PyT9L+HKloXe+21gekvhz/B03G97Z+Q2LtYfpfw5NTSJLoUVNJjCt7nblTi48FUqCV+xf0l4jztXSyTdkzPKm4vg9FPTRlj8ZMVfQSteKv8G505dcY47VhL5sX1KM6bakito3rlUUn0wWQebcFeUTUk7X5KixzcJ2nldH7Ddnzx3I23RUW/ghucMNY7AOcXF90Rv+CcZ2XN4/sN01LMOewCvgtpSutr6GdK3x1RYuPd8MC7MZc4NWnnb0+5iUt8bPlFlKs4tN5sQdqhJ39i/OeDBSqpyi48G9O6TK0au1wH7jQn3CGILAAAMQAIYAIBiABDABAAAAhgAgGIAEMAEAwAQAAAAAAgGIBAMQAAAEagGAaIYAQIBgUAABAAAAAABQAAyBAMAEMAAAAAAAAAEuAd7MLY5AU3aIovFu3UJWdvkr1E1GKStdgJLdebfp6BuTtF4SyyElJ07p7YLp1YnTVOF5Zb6vkDLrdRT8upaSvlJHJlLclm7NmvjGKUYq82c+1uXkqUpJdGJYyF7ivcIe99HYW52BJA00Av2G01ZoiySdo/cB3fVAlcjcLgTWHjA7+rDuiFx8oAqLNxLKySeURAlhf9yW1/kjbHHJJO6tb4ZANPsJp8FkbSwyfktrGQqmCzYtjjGfcXltOzx8l1PD21MP3ISFCCbVs+xrp0rr0KVvcIUf7lZp9jRCk/7Xtfcza6SCELStKOO6NEYXVyVKMor1LJckrYf6GLXSRCMOlsE1FLgkNK5l0kCWORqGbrD9hpE0sBpBp9V+AsixLOR2Aq2ITpLsXbUlwCgvf8gxVGnaPBLYr34XBalLvcNt+QmEo2x0+B+WlZ24JKDjw212LNl/9gM7pqWEsfgk6d0s2t2NDp49g2K2WBnULP8A2Go36Fzj24E4L3RGlDhZ36MHG/wXOPPUHC9rIDPtu7f6CcEn3L9t/YTh7AZpU19S5Kp0Vbixs2W9yLhuXuVLHF1ej3JtHGr0NjZ6qtRlbmyOVq9NO2Xf7I6SvP3y4XAc9C+tRcWZ7PodI430siyxwU1kqT6NWZbBOSVrS9iopcJQfH4LackvbuhuLthP4IJ4te690BZOMXlfoVtWlbjsSpys7PglKF1jjoQQ5/8AkS6ruQ4efyWYas+V+oGrTTvJRva51NPO62yOCpOMlflHTo1m4xm390FdFOzt0JdMkYtTjGS68krFUXwhkVglyAuAGJAADAIQAACAYgAXUYAIBgAgAAAQ7AQIBisAAAFCAYAIAABAAAIBgBqAAIAAGFIBgAgGACAYAIYAAAMAEAxFAAwIEAw6gKw7AAClwxcRHPCZHo9xQSeF0XcpaUqt2sLp7kqk8RsmyME1FyeG2QElepuliK6IoqyUpNq7UVe5fUShC/fGTm67UKlp/Ki89bAc6vXcqspxxnBROW7L5CTvaLwJorJK/BJRj3IMLgTZB3C7Y1b3YCySSeQHbqBFiJuPuFgEv0HddBOwICfS5F4EiXYATt7jv2x8CS9iW3BA834fcshOS6sjFrHVFsYeZxKK+SLFkXvacpP2LVpt1rSuv1FClFWtJt/84NFKM5Nevji6I3IKWnnHjK7pG6nRkrNz/QjTp1I2bSfxhlsJR90/gxXSRNRfHPuSSdssI5T2u/cmlxcjrEbW/wCxJYt3BLOMD4MtJew1gS9ySV3kB2/8jsSWEJcgFgSJWHx0AEiSXsRvngsjFvnjsARV32S6k0uwK3HTiyJpK1lnrgISXtkGr9CStewPHwVEGk8tCaz0JO8mn0+BJ/AVFJu/7AoO2S2K7YC1pY49gap2e33aIuK7I0ONun6kWulvyiLqhRXwyNSDWUXOL7XXsQtyu/YKzytKLT4OdqYbL4b+Dqyhm8cFFZRatKNmWMdR5vUwbyk0+9jnzg84PQ6nT2k3Dd+6OVq6bT9UbPukdJXn65YNso/BLbLdeN0+cCblF2uNzs1fDtyjbkuhUlKyksiqRjLhbWQfF4v8E7+ZHnJRVtyk+f3HTk1i40+jINWln8gWSinEjG6x1CL2tp5LZJOKaV0BFyUo9mi7SVEp7ZP0vHwUNNcieJJrBFdyhJwbh0NcZXWTkaervSvP2N1OpKyTbuv1Cta4sxJYaIqfWxJO7fYBgPkT4KDqALIBAIYgAAAAAAAQWGACAAABDABAMAEIYAIAAAEMAEAAAgGAGoAAigAAAAAAAAAAAAAGIZQAAEAAAAAAAAAHwACb7K4W+7Glb5AW12d3+CDSwl92WPC9yDTS2rr1KK2r05sb5XZZFUqRjRcV6ml0K051I3skuSBV5OTxhRV7nntTVdSo5N3dzra+sqdFrdeUmcWT3ywgVBO7/wBRys8rnqEYu3pV/gkqUm/V6f3KypeQS9rlrjS6OTZFtLoAmlfm4KyBtvoFgHu7ILisx5T4AldxWeOxF+3AX9xXAATBiuBLkaIpXJ2y82IJJ+40iKdvckgLIQLYUoyas0Vxi2rYuX042V7fm5GotoU5KzUre97G6jG1v6nHUx04/wDxybqVOO70pP3M10kXxe3Dd37F1o4sKnBRjhW6E8XXYy6Qni66ew0ncH9WMe1idnFO+SVuBLrwPj5DA/tYii2eBpZHyNckASSBK5NJbfYCKyyVsgkSVl9wBRuie33BYY072SKgjZJc8DvaLzZe4W/L6jSWbdwFxfax7bYXPckljORcvBRHb9huPJJq9h2vnsQQ283b+xJJvjKHZ3Wfn3Gk+9rFEMp8BeV+xZtcndMNvfkCCprnF+6ZF0+cZLUkxy4TsDWWULFNSCa/0Nco5zZlFRbdzjmPbqiLrn1aEZdLSXVHM1dFq/Rr9Tu1Kbcb2V/Y52opyzhprsWVizXn69Fpu9n8GWpC23/U6erpu9/1ME1df6HWV5+ucqmEpU3w18lyUXmLt7FbhZXTdv1QU6jjLbLhmmE6kH9UeepFSUo54LZS7/kpneMr2sn+hA5RdvdDpTtj8DUujISjtafQC6S9S7CkugqburP7E+l/yURpVNkmv7WdXSzUsKV/ZnIkrM0aWe2Su3a/PYiu1TymneLXYIStK0nyVxqS3JtffuXv1PKSxwFWIGQg8pdSZQLgAXAwFYQ2ACEMAgEMAEAwAQMAAQDABAMQAIYAIAABAMQAIYAIBgBpAYBSAYECGAFAAAQAAAAADKEAwAQwAAABPt1IDnC/IcIOF7EbvorsCSVuROoul5P2DZf6nf2JWsiiq85O+IpfccYLMpep+4/bsPp7EEKi9DisXWSqk15MZdbF8l6Wc91dumcf7gOX4jVcqiXGDHD4J171KrK3h4CVdGrGmrRvfuUynKTy7is2/YlZJFRFK47d7oG0w3Nf7ANq2UyLb6q475HygIrjsHPwSd3ixF4wAdBMT5yADtde40hXz7jWCCUVlCGnz8AldgTiiSX/AJCCa6F8ZxUVeN2StRWueHY0Qmr8OyEpb7JKxdCGEmvuyNSLIThezjc2U5Rw4rJRSordlWXya4Qtn9TLpInCSaVm3cuj0/Qqj6etkWRdrEbiyyTf6gm3yK7b9xpY5DSaVx/T7kUiaRAXGvYdl2GiKcVgdgsSSuBJLKBWbuNdAtjAQPKb5ZKCxxgEv+5JIoOW7YRKOR4vZZGuLdQhJXY2mrjXpJdvkCCSUbfuHwn8DsrjV3nqAlZMlbv+BWXbBNK0nfJUFugbckvvkF+AK3D7hwuME2Ra9sMLqppXfdFU1Zt8ls7q5XLKuvwZrTPOW26fHdGaqoy4/KZrqxfK6GWrDOVa/XowOZrKKcWkr/Y4lWntvdHpKq3Ra22kuhxtXTSbxa5vlx7jmbtsrtWCpG6uuBzW15yELxWMpnRwEJOUGnyv1ErPDC+yd7YYNqM8LBURi7Payx8exCaTWBwldK/HUBxTjK34LuY7l2yitK64yhp2d7YYEnlPqFN2vF9Qd+hHCSaIrq6KruXlzfwzZGTjeLd7HHoSk2tvPRnQoVHNerldQrTG7m7q18otTurorccxabsO1pbe5RYuBkU/sSIAAABAAyoQhsApAMAEIYBCAYgAAABAMQAIYAIBiAQDABAAAagAAoGAAIBiAAGAAAAAAAEAADAQDABB7g+wnnCAjmb/AOlfqTSS4GlZYAAIVJcRXLZKTtxyRtaUb89QDbaOcsG7DnxYTe275fYCurNqD72ucWrPZTknyzrVX6X+p57V1N9VpcIDO23eXCI/sTk20u3Yi8Bkm7f7EfsDl7CuUO4XF8YLIR6gCjbn8BubwsA3fgL9CBN24I3JNEbFBzzkYdPkLMAGkIaIJLGCyEXdkYq5dBXfwRU4pJZ49iSTdlwNc5d/YnHhtrBG5DgnG74NFGMms8fJUksXy+xoi9qy134I1IvhTUMqVrlsW2+jZmjKeF37l8E783sRuLlxlliSx3ILJJXfT8kaWfP4JJ2WSC4zclHIVNew1+ol+pJEVJLFiSVmRTGQSTuyxK5Ws4Jp29wJLBIild8c9CdsuxQJZyStlXv9xK6sPrYId7yu0SVlYjnvnuOD6fuBJO6vYavz2GlxkX9qbXcodl/uHt9x263HZWCDO0ds/ILP7A1kAStlg+STXR/cjykA+l0RfCG+L8Eer7BUJc8YKmrNF77lM3zfBKsQfFsMpcbpqRdi9iDsn7GWmCvC17dOpy9XRU1uStk7deKb9mc6vD1yi+UWMWPO6iDjJ3KodV+hu1sLSyjny9M0+x2jzdTE3G2OjKqiatfk0bk0nizK6sbxt1i8e5WEE7x+OBJWk13FDDV2rFkklK66FDg7Wf2Zbts7cpmdO0ncuhmFuqAlFO7V8kZ4bQNv0y6kpLdFSX3IooTak0dGnL07unEvY5PDv9zdpat1a931A6lGV42fRljXq3LhGKhOUWoP890boYXdPgKmmpK/DBEfpa7EygAAAAACAEMChAAAAhgEIAAKQB1AIAAAAQxAAhgAgAAEAwA1AMApAAAADAgQDAAAAAAACgAAIABiAT5YJCjm797E7AIHgYJdeoEbZCT9S/AXtf5Bq8X3Ai09y7kZZv8Ai4228rsQqu0bK3cDB4pqfKp7IfU8HDm82/Jr11XzKzd7qODJaztywlK+SEnglJlb5CC1/YHZcCeWGW8FDitzLn2RGmrJvpwKTsA7fZid17iu0rkbgSvboOLXVELvuTv6V8gSbxj0rtYhceWu5G4Dtf5H2I3Je/fqQTXHJdB8YKY4za5OGM3s31IsaFi7bXuSTlLPCKIxcnZPBphDdzhEbi2nHNr5ZfTVl3fQrtsS49kWQjJu7Muki2mna5fZYxwUxVksFqd73uyNrVbtfuSUrruVJ5xL7Fi9Nr8BU73S6ko4RG9+XgaT5f5ZBYiafcrwTWUgqxcD5RBck0rZAadixECUWyCxW4JZ6PJBMsTVrlQWdl2RJc/ORJ5TRJcpMBJYJXs2CeORcXKJp9PbAXvdckVj5JLFrNqwEoq3HUHkEJZT6IIlHnJJNWyrCXV8DXusAJvdJJomrK+LexDCyDd+mOwCaussi0/knm4rPPQKrbTyQllPBOauVP8A4zNWK5Nq2cikyV19hOKtj8GWlU1uTMOog5O/91vyb2rZ6Geulu9ixK4eup77vr1RyKscfB6HXUW7tZxwcOrltfbJ15rz9xRFelrryQcrZ/JbtcYqSzbsUzxP2NuRSVpX7j+pR91Yj0GnhrjJUPs++CynLKf5K73TJQdpfJBfZKX6onCyXyiNrx5zbAX9KfcKhJfoKjNwkmTnF5fsU8P9QOtS/q0cO8uYmzT1d1ovnqjjaOv5dWN36XydSa8uqqkcxl1QVtkvTbp0ZKLvFFcJPar8DptxTXRP8FExkbe47AMQW9wyQABfuAAAAUIBgBFgMQQAMQCAYAIAAAEMAEIYMBAAAawGIigAAAAAAAAZQgGACGAEAAAAClhNjFNel/AEaf0x+LkyNP6V8EmUHLBsLWBLqQJLLvyJ9hvD+SMs4X5AhLEnbgza2ooU5NPg01LRpNLJyfEKrjRUeb5A5c3f83uQdlH3Y3mVr26CnJNu2AhFT9yb4IqLmwgSbtZXfBYoWVurJwSimRcm+HllBayVuEVPklN2SiuhG9+QG+MEOSU/9RKwCJ/2q3yKyJJLq7AKL74GybgmrrJBq0W0BHlDvdW7EVySivUA4trjktg5Prcrirs0U4q3BmrFlNY7/BtowxnD+SmkspLBsjG185M11iCSVu5dFO3FyKjngsxZZsZdAv1JRb46i/3GsPCIqXLJqzfJBd0s9icXgKmscE1xgguc4JpdspdQqa4uTXPYirsmuwE00uhNZK1nBNfNwJfqNdMCRKNnyQTiSi2ror4eCxPNrZKJrkmiCeB9EvuESS5DnkS6EuXYCN83t7k+nzyLbZe/ca+n7lDXQHe1rAgf46sB9fgnzbpgSXxZjCBv3Fl3G78Cf3IB9RXHJ9ckXb3CoySZU79CyXHJW784JVitr3Ivp0JSu/sKS5RlpDuVVV7WwXWKql1koyaimpXyzz2uo7Kj6M9NUS3NdDl6/T3i3yalc+udjgyxGPvhlU3eOS+rCydujuUTVm+qOseaq+Uxp4YngF1Xc0ym7Xw8Ma490QfNvYlDL+cAab/0k0OGVJdOUQpZWxjTtJdOjAnxCUX2M3CyXuV7vgol7EBeyOpotUqlF0amGlhnLhllkfxbgK9BQm3Fb+uPuXw5kupzdDqXVpNctco20Kjbe5ZCr3hewwuCx8FAAxECE0yQAJIA4GwEAxFCAYBCAYgEAwCkIYBCAAAQDEAAAAaxDAigAAAAAAAAAAAGAgGACGAFAD4ACCuj9NuzJ2yRh6WS6APlgHGBO9uwCmyCeHbqTUbcld7Xj7gQqu1PscHxKruqW46WOzqX6bdlc89q5bqjZCqoW3Sb6cIj1HG233Yly32KyTusE4JJPsQ6ok5JensA74v3Eru7/ApybST7DSklixRXZ5bE0Sm3fJHkBvoFrgHwA9qXUi3bqSlJ/fqRuA1OSfI73Xa5DnoS4AbXpT74JQxeXsRi73XRkuPT9wJRNFLLuzOrXv1NFKMn7IzWo10cZNMJe5lgm17e5qhGyTtfuZdYsXPuWRVkVp5atgsjZqxls4pWfCfTIKKfdjsrkuURRt6L9CaRFJ+7JK7+UFSRYna1iEY45J7XbgCSfXqTjl3IpJfBZCwATSZC33JpewVJL7k0vyQXcmrANYZYmQS6k1z7BEr3JLj3sRQ7c2AkuXi6Gsv2IK35JW6e5RNZWfuLvbh4BL0/IASS4zwPlWfFvyKL/Qds3Aa+lY+B9eciis+44q2bc82CHYTXcaAKgxfYm/ixFrBBF5K5Lj8FpB9SKqkrWsyD9/wXNYuiDRFVtJK9iqqsJ+5fKPYqqp7XYDPVj6mzPOKqRaNc7c9CipG3qX3C489rqHl1JYw8HNqRvG/VHotdS3xl3ODqEotrqdeK83k59ssunuJcobyhLlHRxSb9S+Aj9QPn7Cvhd0BcpbbS6onOVptrhvcVq0okmr04y6rDIJyf9R+5U1yiW7Kb5F1AgnZpl9RPYpx4/uKGWUqlk4vKfKAso1XSlvg7M7Gmrb9tSLw8NHFdJ5S46E9NqZUai7cNBXpUm1ySWVkzaWupxTNPDv0YUL35GD7gAgGACAAABDAoQDEACGAQugDBhSEMQQgGACAAAQDADWAARQAAAAAAAAAAAAAAMAAAABWDoMT4YEJ4jfpwwjLdZPoSavghL0STXT9gLcITyCznkH9SAGUz9Mk+5byyjVS2RvfgDDram2jN9TgzzJHT19VSp7c95HLkm47kupCjiTXRCTtcSy2Ss91isiSs0Qd1yXVOX+hQ8AEuSUfps1fsR5k/gb5SKE8ESUs5Eo9eEAXGlb2YJJ/7j4+AItha48Cwl/uA+4kPc7WHbqQSisXaLLRaRXG3Xkmnd+4EuLMuhLKzZFSSvm7fsXwg3h3M1uL6c4rHUvhNvu0VU6STvY0KCTWDLpE1f4LIKysRWPgsiRtOw7WyECVrsjRpMklgIrBNL/yAEocCtwTjECSWCSBfA0A0kySSEkSigp2yhq/uCX3RJcgNDuLi473CDdZq5ZG7/crtksjde5Q+vdjvz2BPNrDXvwgGRt36dBptO74BK3GSicbttEuSEcdCxfHPIQrW62wTSwRvxf8AAMBt/qCTT7sFkaunxbsAmu4nH8EmrfAPqQVuOb/oRlyTkr/JCzuMXUbcWE43a7k3hZIPnn8EVCSSzexXNruWuy4IkGVqKbWL9CufDNdSCa9+lyicIuXFrdiLrmV4v+7Hb2PP6+Gyq/k9PqKd08nA8Up2Sk8NM3zXPyT05HDsxPDwTl+okjq8oly2RVr2ZNqyu+exC3UospvbJpltL1qUHi5nvhPqi+L9MZx5WGQRl6eeUR4LKq5a6lSd17gSkvUyP0jbs/YQGijNtYzt5XsWV6SlBV6fHVGfTzUKqzzg6FNeXOVKWYTV0FR0ep2NP+3qdqnUU6aadzzcqfkVHGWTp+HVnmEXfqkwrqp3RJZRXD1+z7Eo3z8lEgC4XIEAwAXUBiABDQFCAYuoAAAEIBiAQDEAgGIAAAA1jACKBDABAMAAAAAAAAAAAABgAhS4JCfQBdPuDjdA+CVwKVLy/jquxOV8W6hON8rn9yEZWkuqAmkY9bO62rplmqU1GDbOVrK22CS+qTv/ALBXN1knFuHWTuymvaFGNPqstk5xctS1J3kssqrvdIiVCnFvJJu00OOLrsiL5XcrKVTH4KWuhoqWdNS7FHUCMR92HDC62soSV3hXG4u+SUX2RGo79eAItsLiGgBLI3zYS5RJqyfcCI1yJ4a+AWWBJYJxeRWuicI+xBbTuzXSi7IopQvbt7GyCMV15iyGFngsRWi2CMuiajdlsIihG5alYKEsf7ElEaVif7EUku5NfchcnHhANR+xK9lkLf8AgnhxAjCW7gsRCKUePuTiFSXwTS7ERrsBNWX5F1DqKQEr3wC4IRdmydwHfqicW5JYKicXtlcos3XZO/uVp3bZPmxQ5J/IJfkk0/vYNu69n8AEeWmWcoguEyV7BA279+oKxCUrNAnfrkCyyurv4JRd+P1K242F5kVbOSovFhc9DNPUL/jKa/ienoR/q1YJe8shG52sVOzORV/iHSL6HUqP/pjgy1fH5Sf9HTS//OSGJ+pHdlK2OCtyxjLPOz8W1lT+ynH5bZBa7WPmtBLttuPzT/JHoXNx4s17Mh593zY4P8zqW/8AHX/6IXmVn/8A2H9oofg/yx6LepcMhL1SdsM4katdZWpf/wCqLY6nVL/+wn800T8U/wAsbqsG7v8AQ5HiVHdTlg1OvqZf/dpv5h/3Kqq1FVNOVJ/ZoTixb5ObHmJx2yz+BR5u+TqVfB9TOTalSafS5TLwfWpYpqXxJHTHm9MLy7lbTRtloNXD6tNU+UrlEoSjidOS+U0UUrD9i2m9vpf0srt2HF9ALp32Ndim/UtUr88lUltlgBsQ+PgTIC5spVt+ms/rpu6fsYy7SyUatpZjLDQHTqUo6ihi2+10zLpajpVHFq0r4+TTo/6c5UpZUXgj4hR2pVorh5sFdWE98I1I4lw0XRd179zn6KupNNP0y5+TfC6vF8BUvZjEn0Y+gACBPoHD+SgFcb9hJZYAAxMAbsIYAIBiAADqAQhDAKQDEEIBgBrAAIoABgIBgAgGAAAAAAAAABcMgAPoGRO9gEvqaH0E8STG3Z3sAcIprKy3RLr39iM9u1gZakr0m27RSycavJzl5zxH+xGjW1Z3lRhL+nJ5fv2Meue1QpriCCqKcnvlJ5bxcjJLe0u9x0/TG7Iq7TfUjJQadSXwEuAp/Wrdwn1XYqHHMbd1YqePlck1hoVZZv8A5gK5dPgcF91YEr07/YUb2fwUSvaOCO1/YaeLe5YlaPu+AKbWwHBKSsQbAknd39hXyxw6/AsXAHyOKFgaZBbHKNFOO5YRRSg5M6FKjtXLM1vmHTjZZLYq0iNrP2Jx72MusmJxL4IqpmimnbJFWQwiyLWL4KZVadNeucYr3ZRU8R0sU/6qfxkuGx0LpYDdE4tTxaGdkaj/AEKX4vWv9Efu2y/lL3HoboanFLLPNPxPVN4qKPwiqWs1Mvq1E/zYfln/ACR6zzoLrYl5kXw0zxzryf1Vpv8A/ISqx/zyf3Zfyn+R7RO66E0/Y8Uq0F/c/wAsnHUwXFRr7sn4X/I9pcaax+DyMNdJfTqJr/8ANmil4lXi/Tqd3/ysx+V/yR6a47nDh4rW6xpy+Lo0w8Vi1adKcfjJPzWv3y6LaTt0FGVlfkzQ1dGrK0Kiv2eGWbrExvYvvn7k3Pm3JQpXXIeZgK0U5PqXKV7GSnUsXwlZ83KNN7ZBO0nbjsQjPOUQcne6+5WV7wrdGQnKyyVSqWXKsZa2qUU7Mg1TrRT5+UUT1W1Pojj6zxanSbW7dLsjkV/ENRXulLy4vouSyazepHoNR4xTo3U557Lk51bxytJtUYJR7zORFXl6U5y6k9k+JS2+0TWRzvdvxfW1moq5raiSj2T2r9ClTp/2Rc37IapwilLbf3eWTnJxWFZ/A1n3fqKnVeI01H3k/wDYd6i+uqo/Ef8Aci5T7uT7LhDjRnKWeX7cDTDvB81asvuooajRdlab+ZssjppSdtrf2ybKPhkpJOasTVxiVOh1pf8A/bL6eio1VdUpW7qTOlDQwp527rdy+O1LsTW5w5j8HTV4Skvioyqeh1FL6atZfdM71CcfpZKcISVv2NSufUsrgRo61R3QqQn7TjYP5ivS/wAfTSS/zQ9SO7CildRK5003lW+DcmvN15Lzfbm0NXSrfRNN9uppTIarwyjWi5bbT6SjiSMKq1tHLZXfmUuFUXT2Yb56ldNS9yad+c/OTPCSkk07p9S2DyGkp6TTVV/U09KX/wCNjNV8E0FRO0JU5dNrNm6xJSA8bXo+TXqUt17OyZTNGzxPGvq/JljLd7EVX+wLsScV1x+wWt/2IFYEpJ3Hj7j2q2PwBtoai0oTf1cM6rjGvRnC101g4FKpsn9J24VFSqxdrRnH8BXN0zlQ1Tpvvax6ClPdShP8nG8RpqFaNaOGzo6CopQ298oK2NXb+CN5L3JLh9x2wBHcgbWB4tkTtgB9MCBLA7W4KEOwxAAhgAgAAAQxAAhgAhDAIQAAGwAAigAAAABlAIYEAAAUDFYaQAAAMAE1dDACMleJGPGSXWwNWYA8Z6GbV1dkVCGak+PYunOMI3k7JHPhurVJ1msywvgis+shHfRpQ6Lc37nKrzc5yk1m50NQ5RlUl77U2c6atUjFZyQQnhJZu+RrKduiIVX/AFHklD/Cf4KyjSd6qX3HP6yun/iEmwgfX5CbvTXsRbwR3ASjmDI8Ow4cNA42kAR/Zkt3bkg3j2C9kUEnfArJe41lXIsIafPwIO4BTRZCN2VpZNVOlUUYylTltbsnxcgvoQ2u7RrjwYZaidP0rav1KJ1Z1H6pN/czldJ1I6M60IX3TSKpa6EfpjJ/oYB2L+U/yVrl4jV/sjGK/JVPV6iatKtL4TsUhy7JXZcjP6tNq/OX3Yrrguhpm/rf2RsoaVqyhBRv1GrlrDCjVnxBpd5YRY9Nb66yX/xVzpw0N8t39x/yEX0M/pr8OaqWmis+ZJ+7shNUulKP3ydKehusYaMs9FUi+40/NZbR/wAiXwga7fsXeU0+vwDhboXWcU57BZdv0LVFc2sKSKYr8uLWUheQn0X2JZRJNv3QEFRnH6JSj9ySraml/duXui2D6jnJNZQ1MOHiCdlWhb3tdG6hqU1/RqtL2d1+GcyUIv2ZX5UoS3U5OL7oq+49HDWVEvXBT94uz/DLFrKcuZbX2lg4Wm10typ1sS6NcM2aqC1Gjml9SV0Z/ManksdinUTWHf3NVOpFHg416kEnCcl8Mtj4lrFj+Ynb5J+W/wDLHvlUjbmxRqNTSpxu5JL5seU02r1FeSVTUVGu17HXo6eko7nBSfeWf3L+U/ywajxNSe2jF1G+3H5OHrNbqalSUJS2JOzUX/qdPVztWpxX+Y4dNOrVb5cm/wBy/li+S0Rh1NsNDLZvrvaukFz9zp+G+HRp01XqRW/mKfRdx1ITnJ8XeE+xm9Nc8f2ufsX0xjaK+xGcWlZJJdkbPJaXLEtLJ/BnW/yxQpSfdvu+ET8i7vn56s2LS45si6lQjBp2yNPyy0tJKXTD6XNlDQwVm8/HUvhtWC6H4M6v5FKlGGFFL7F21WS/YirE9y6jVxXLPBTUVjS8cFVRphqM8Xtlfg1KeEzFUdn7WLKE90bXyjfLl5Z61pVSzRftU1dGRLJroP02Nx5Opqpwt8HP1tC95RV7rMXxJHXqLBj1EcM6T242fn3HDoy/lasad70Kn+G3zF9jpwdjBq6G/fTX9/qjbpJFugr+fp4zfPD+SfHfjr9TW3dchV1VHTputUjH5eTN4nq3o9I5x+uXpieWnUnObnOTk+7I01a7UQr6upUhfa3i5kjKzYN4Ioir07rv7EXHa8cDhmxKqrWfRkFdySa6q5Fr8BcCaw8O67M6FKqqmnW92ceDmmijNbHCXXKYHR1j8zRxTWV1DwqtecI82wVTqtUVTnz0ZVoZOOosv8wV6Hc78EsvqQhJX4syS78lVFL12JPDEnlkkurIBIAeBlCAYgEAxEAIYFCAAABMYgAQwCIgMANgAAUAMRAAMCgAAAQuRvsNIBWHZAACsFvckACs+4rPuSB8EEEs88iq+mPLuSeI/BVVl6b8vkDLX9dSMXwTnalp5O9kkOhG9TdLlLKK/EpL+Wa7kVyNTL0J3vfJh3Xq3fQ06l4i7cmV4h9wit9+rJxxAr5ZZJ+hlZV03bcySzcjwl7j7gRZHhjve6IgWU3mxZUivS18Moi7SNEneC9yilq5F9iT/Ui+QBYBifJJAEacp8LHc2afRQk71JN+yKYSvY3acI2aejQox9FKPy8sq8Tm5Ro36MtjKya9jLrpXpRd+GBgrfWyA6j9RFMKYxXGv1YDUXJ2SNdChZelZ6slp9PhN9TbGMVaxm1055KlSisvL6WNNOyj27FSlZ3/AEJqX3MNyL45fJJO2OpTvXCDew0udmQawJSz/oNkXFc6EZZaIfy6eOnuak1YaSfcamMUtJF2Kp6Wx03FFUo/cup+XNlpkit0LcHRa5ISsy6ljB5bXKsRtc2yirFMo2eC6mM0lyiMbovkkVNIus2IVIb1bh9zV4ZqHK8J5ccMr23WSmi/L1ytxIsrNijUU/K1FSn/AJZMp6m7xSFtRGp0nH9UU6fRzrrfa0f3F9MyW/E9HWhTmt0kl7notPVjOleElJezucGpoZQjiP6GeFWpp6l4ScJewla/FdjUz/8AcN9FGT/RmXwfT+dqIxK/5jz6VWcrKahZr5sdD+HrKs/+dy34nP3Hcqxtxx0KZ07LBqlYpn1PPr1xnlEi7EpyXcy1q0aeW8AWNpZZCWojHlowV9XOWIYM7av/AFJ3LjN6x1Fraa/uJx18P8xyVXow4sy6l4hRjZONrvL9i/lP26i8Qh/mJrXU/wDMjPT8V0ztGUNysaYT0leleCjjkYTo/wCag+GJ6hPrcqraSlb0LHszHUo1Kf8Ahzv7MmNa2znuFSntmuzOfHUuMttRbX7miFRStksL7jrJXyjRRVmZdNLdBGuHKN68t5xc43MteGDclgorxvE3K49c+nC1cWo7lzF3M2iko6vUU1w2ppezOjrIemXwcqk9viFN/wCenb8M31/1jw+tin+IpvdQh7NnEOv/ABC76qkv+j/U5Bh6DBCuW01tV+r4/wBwLIwwgd3FrqsWJv0tLrbJCbyrdiCtem47J5TsStujbr0K7NewDs/Yko26Ebu3AXT6tMDTKcpwUW+P0DStw1UW+5meLE6M15i3YV+Qr0rm5SS473Jqe1q7un2Ofpq0nUUZS3Lp7my16kVHhZfsFalZ4XBLgqhLbhZLLN8v8AD98Dv7CatnoMBXfYM9hsAI/YBg0AgAYCEMChAAAAhiAQDAI1gMAoABgIBgAgY7CABifKGQAAMoQBcLECuJ3Y+BSzgBW3P2KK31KC45L1xYz1JXqP2wgqUPRub6mDWu7hKWI829jbOV0YddJKlPF7KwHJ1ck9tuOiMk3eyRbXk+vYoXfqRmhDf0oUeCXUqE+Y9kJ4Q39RGXAEBvkED6lBLkthL+nYpZZD6QD+4TwDfqHJ9e4EAQNdhAW03bk0LVRpr0q7MVwuBqlqatR/VtXZDVPevXOT+5ng7F8Z4M1rlP+XpPrL8lVSg4Zi7pdCe/3HuvgmtWRnTL9NHfNt9Cma2y9jVo1alJ95WNMZ7bFLbwSVRv3Kdw7mHVeqhJTM6ZK5Gov8x39ySqNszbiMqyjkLrZ5lhqsupzv5ic36FZd2TpwTzUk37DE/Tc9VFcP8AA1qn0jJ/Yy+ZThe1gj4hCL4x2GJ+mx1qr4pyK51qyX+FKxUvFIRkrRwXLxWg1fbK4xP0oercfqjKPyhLUqRpWq09VK9m5dDPV0tGd5U3tl7DDQ6iaK5TM8nOk7T47hvuU1Y3cj7kN+SSba4KiyPQz1MaqDNCRmnnUpe6LPqdfG/U6b+YhSV7Wlk6VDTxsopY4RkUtrprvdnQ0sr2Znu+2/FPS7+UjKm3a5wvF9AqfrguOT1lHp2KPE9KqunkklwSVvHhLuHHDw0dfwKoo6r2x+5zNTSdOpKDXDL/AAqrs1UL9cG5djj1M6ewqKz+DNVv+TU/VFPurlFSNlfk4PSwaiahC757nLrTk/VN46I6WsahBznldPc4871JXfBvmMdVRUrtN2KHJyfPPc1V6O2CkUVI4NuN9qbs7Hg/hUPEKEpOclJTtZPg451f4d8Rp+HayUqzl5UotOyvnobc1fiOgnoayju3Qk3tf+hW1qKEFJOSRr8X8Sj4hUgqVPy6UHdJ5b+TpadU/wCTjGpttbqT0s1x6XidWEVGV37mynraVSKyk2ZPEKWnjJ+U0n2OfxwZvMbnVn135QhVjZ2ZRtqaeXVx7nLpampTd02dHT+IRnipYzldJ3K7Hh1ZSw2daFvscDSVKcqqlB2R26bSs3diM9/W2DvFEKsVtClO8cZJSu0ajjY5uph6Xc4EnbVaZ+8kelrQwzzepW3WUF/1v9jpvpy5mdMfj/8A9ZD/AP1o5Z0vHHfXJdoI5tiOotktg7O7KiWeCCbk5J95MTeVfoRvYa4fwUSi/Tcbz/3ILEcdRp9GQDss2t8B6Hzz3JJp4fBCdNx+nKAOFhqwvS3zkisDtfgo00auxxy2kd/RSjNRay2u55mDtdPqdTQV5UpbG7pZRFjs7HFOSfXgshJuPBGP0JyQKS3W6WCpt4fYafpXwRy/jsSWUgABiKALAACESEAgGBAhDAoQAACsAwA2AAAAAAAADATBIBkCYIdhcMoYhi5fsAhpDtYCAsRRJ8MilwAvpUmZ0v6ak+ruW6iW2D90VJuULWwkFQlb0vhHMrrfTnN9zdUnand5T9KMGvqKnBwwkiK5FZ3qvOLlb4G3m/V5IvgrCcLW+wPi4L6SM3cIV+X9hPI3hZBZKIg2rYGFsXAja7LVx9ytclq4IIS+tkbkuahAofHwJrqibV4r8EeAIgNqwIBxLUKEblqgZrXMRirlkY3LIU8F0afsZbxi1EbRi/saNJG+mT/62LXQ200y3w5X01v+pmv4xn+yTiFi5w7EGjLoikPoHGSupKTdoq7Co1atnaOX2IRi2903cLKF3LL6lc63YrFq9zjCP+xTOvJrDZS5bnYmoN5LjOlulN2WWRqJwe29/gtuo04qPPcolyyot0lF6jU06O6zm7XZ0/FPCZ6GnGrFuVJvbnlHHhNwmpxdpRd00en8Z8a0+t8LpUoXlWe1zdsRfVFRy6WglUoqpRldvNimpKvQntqRaZ2vBYf+0TYvEqMKiyyLLXJWpVSNqiT9yqUdmVmJXVpOnncnmyFSq/2smNasRfTRCMfwXQSI1E0sGKPq1a7bja8RdzHpY7tRH3bf+hYnfxum92oUU/pil/qdnQRvD7nCoydbVSa4cj02kgowRjp14+NlNWsXzinCzKafTJoi8GY28d/EOi8qqqsV6XycSjLy60ZLFnc974tpVqNNKNru2DwdeDp1JRfKZvmufkmzXtNLPzNNFlk0rHN8Br+bpVB5ax+DpVbypuy5OXUyt8XeXD8ScKlTbaTa4ssGBxnxGNvdno50I7bW5MlShBdDU6LzrjSpTqRtPgg9JKzs20jpyoroxqnLtf4Nan4ciWhm3dlun0Sj6pw8xX4OrCF+V+UaaUHBYind3H6Z/wAbmT0VSpZQoxhF57D/AJSvhOaaO1GCeHGX4LoaeHSm737D9H4x56XhqlG8cy6qwv8A0u6+ho9OtPCMsQt8inRjzZE2tfmPMf8ApS9yS8Ls7xVn1T4Z3pU0iDjbjJNq/iMGn08oWtj2OxSjLarpfczwivubKKe2wlTrldSi7cltiNJZtYtsbjhWSqsM81rl/wC/06/6mz1VaPpfweY1yX/qlFdotm4xI4vi8t3iNT2SX6GM0a6W/W1Zf9RQKFFZu+AvlvqEuyIvgAv17EosiSjyBISzddQeJL4D3AmkmkSysEFl8ksrn8gNwUl6eezKZWXSzLd+M/lEW1LkCF4mnS1E68dzsuLmbZ2yizTJb3dcK4Hp6U/6UU3fFi2nBf29TLpXfTRjzfqbIRur8Bom9i/2Gm1m10Pl2Bel26PgB39gv7BwMBLIA0Cf5KAAABMBsRACGIAEMChAAAbAGFiAAAAAAYEeowfAwAAABWBDBAADACDFdq/7EpYISw1L9AKa73RfQqc3Km0sdGzTVV43fDZjrrZKydl/qFQqqyjF8cnF8TlettOzXulFuzzyef1U/Mr1J+9kQrO3kT6Ik16gaW4rAbtYg32JSzgXGQElfnIN2wDeCJQFiV4kEsFkfpZBBFkf+xHrcOLAKH1NkSawl75K+oE45i17EVnBKP0keqZQLKsEeQeJMlBZINFKF0aIw4IUY+k0xRiuvMOEMFsYhFFiiRvGTxGF9NfsyHhTvSqR7SNerju0k12yYvCv8SrDukzU+MdTK3SRVJ2vdF84PuVTi1/cjLbPOpFdLFM9QliKsXzpbldtlU9PxZcljNZJzlJ3bCxrjpHfKLP5V8Wya1j82scElyXxjuRa9O1wgWlkujJq/hmVKSdrXRGVGTdlFm6OnnueEsfgtpadrNrsfpfy5cdNN/2/c2LSQ2W3SlPskdDT6bF2s36muNOEGpJJNdSfpZwzaZaxUY0qcVCPe2SNbS1pyanUbfW7Oh50rWivh8FU4N/W7vshq/mORX0s5S9Ur2VvsUfyqi7vk69W0Vx+DDVbcnYamKEnwWwQRhZFiQMVVpWpv8GfT+jzJ9IQtf3/AOMu1HqajfkyzlajZY8yV/sajHXu46HhFLdLe+h6Wi7JHE8Lp7KMX1Z2YSslZHOu/LZTeS+Ev0MdN973NEH9/gy3iU/VdHj/AOItL5Wq8yMbRmexdrHK8d0j1OhmkvVH1IsSx57+H9T5WpdOXDz/AM+x6lrL7HhNPVdCvCouYvJ7jR1Y19NCS7Gu5/XPx33hzjuj7nPrwkmzq7bp4sQdLe+LnOO3xxrW5whrBtqaJtvasGeWmqRu+hoODT+TRCorZWTK1L+5W+w1NkMb41V2LFXwYoybJ2bIZGl1n3K5V/cr2SsPylezC5CdRt8MMdmmTUElgdugCis5Nen5sZYqxpoq8l0NROp6aoqzRayvC9yW+NuTceaxXX+h/B5fUJy8Zn/0U0elrSvdLj3PNKSnq9bW5V9qZdOeNedrpupNvuypM0alWlK/czFjFmU0LFx3Eysjj3JQVpXIEk7WYBJ8PuCeRT4REC32JqXf8lMZXw+e5ZZoBtX/ANUVyW1+3YtXHcJQ3LsUU3ZKNSzvxcTTi7NBFq6T4IO7oKqkrKWEdWndrKPN6NLz9m5ptelo7Ok1U41PIr4n0fRhpttf2BrdEnbBFcsoFlX7iXALsNAAnjIwfACGJcIZAgAChANiAQABAgGBUbAGBFAAMBAMAEC4GLqADAYCAOoAAcAJ8MCDzKyJ2SQorgVR4Ue4FUr7H26MyahbqknfpdG6p9Nl8GHVLbThbvYKzaiUaemU3zZ4OBN8r3Ot4jJxpOF7q5y6sP6rREqtK7BjWZWIy6lRG4dMhFCk7u3QIVwfKQW9w63KH1+CceCKV89CV72XQAFm6Q+yIylz7kA36n8WItZ9+BvqxLGepRLpgiSlhEAHbJZTXqI9SykvUSrG6mrRLYclcF6S2mjDvF0UWxsRgWRMtHKG+Dj3VjiaGbp6+KfVuLO8jg65Ohr5SWPVuRrljuO5KKfQgqavwW02qlOMo8NXRJRyZvpqe4ocEl/qRVO2Xg2eVcj5O7nI1cZLZwiaxc0OjZf6Fbior39hpiKt/lJpX6ENyvyCqWfDIq1RXVP8E1dcR/JUqkuhLfL7hVii+9vZBZR92VpyfRklFu9wJObfXBFy5GoOwbe5dTGaqnIpdLqzXNFclgus4zuNiDdmWyayZ6krRbLGay6iV3K3bavuVwi6uohTXEfSKrLK9vV/savCKTlUc30NX4xz7rt6eOyKijZF8GWHNjRTyzm9EaabdjVSd1xYywdzTTtfBlpd3K6i3K3JNPHuDiVHgvGtE9Hr5xS9E8o6v8Nay8XQm+MHQ/iDQrVaKUor+pT9SPI6SvLTaiNTPNpI6T3Mcep+bse/sCV+hVpNQq9CM003bPuXXOV9V3l2CzRFxRPvf9yLWFZW+QypqU087V3IKlG9nFNfBoeMc+5W8L3YVDYlxFcAo4tcni7HBdepFVKI7W+C7as9xqF2FVJXv+wtuC9wXsQnFxwBVaxbDp7EbYyhxwUXOTa5HFPPYiiyDW1osY6npRqpqlp6k5f2xbOBpKbWiV16ptyZ0fHaz8iGmi/VVkl9iqEFGLVsJbULV45yWvMa+Nqj+TGzoeKK1Y58lc6z48vX1HoCzwA7FYFvwHI4pjcLf7ARf0p9hdCS69yLwAr3LFLGcldr8Di/1KLk0yxc+5nTsXRmmrSX3RBJwU12IQorzEnlMbVvdFkHtknygpRi9Pracd17SVmeg1VGFbbJ+lrho4tJRqa6LWUnc63npx2yfW4Vq0k/Mo2b9UXtZcle7MGkqx/mayTtd5OhwiiPD+SVrEXzH5G306kA8MTfQHx7ha/PADAVx5ABDEACGIoAAAEAABtGIZAAAAAAAADVxgAkMTDPYAYIM9gs/ZAAnYSXXkfVYClFruRm+r4GlZshVs2or8gP3tnsY9RhVM5WUbG3DpfqYdTNbnJ/cDkeIPFNxzuyY+kpvl8F+rqN10o8dCp4o/cgz3smQeYkqmEkRtixWS4XuQJyyyKQQWY0lYFnIcYKHe5JY+xHi3ck8JIgSzJtkeZIbwrBFWdyhPn2CKvL2CxJ4jbqyCMndsSWQHwA+S6iryRSkX0fqJWo2x4LqawUrCNFJYMO0XRJoguCxdyNrEcvxulinVS59LOoivV0PP0s6fW14/In1L7ijwir5mjUeXD0nUpxtn9Tzng1fydW4N2U/wBz0nKL2zx8w0r4JKCSslYUeSTyjDoTp7uSL08c4uWpjC4odGPRL8EfJRoYW4BjOqVug/KS4X6F+1BtzkGKNiS4uChZmjbjuKwFdlb2INFs1jBVK9sgUTzcomy6bM0nlo0zVcjNqWtqi8Xy/g0SaXODBqJbm11fT2NRjNUWc5u/ydvQUlToLuzkwhepGPW53KWKaRLdanONEOC+LysmeGWjRTRK3GiDvaxopWefuZ6SfJogr2tjsZVfEmuLFceCSfTqVEaivdPKPHeJ+HqnqqiStf1I9lUWLo4/i1DelVXMWTq58a4ktysHgurdFqnL6eEv9D0UbSimndPqeYlRcX5sE2lmSXT3Ov4frbJQqPDzczOt+unfjz46Nv0E7Wz0JcpNWyRVvk04o24buyuavnHyW9RS4SwgK7cDg7Wvi4NWafAo3VrBVqfUnBXV02VwjlXd8cF8MpZuuxQtuOcFbWObv3LsK6z7IhKKS5sgjNO+L9yUBTHENLPYjOSjFybslltjlKNODlOSUVlt4PO+K+KfzS8qi2qPDa5n7L2LJrPXWQp6x6vxJThFyTeymvbudaUNlPb0SM3hOgenj51ZWqzWI/5UbqqxgXNSb+fbyPjCtWZz3hnS8aV9Skc2b9X3Ok+PN19RkvV9yLzctkuvsQnG37lYWQjuimSqpxz25Hp8wa68jm8NdQqp2eVyVtX+5PiVujI9bPgIgm0xtdUSaun3XUjZlATg7/7EE+5K2LrkCxv0+xNemG79ClSyTi05RvxcitGmjKNRSaabzdG+Ne1t69rdxxpKMU32L4041obetwpUIUq2pm4Xh0t2NeypFbdzfwcyjSrRlUnCXri3b3sdDTahaj0rE19S7AXXm4qz+GTUZdROFpJLpllqygIWx1BW7Mk+BgRGJ9xlCAYiAEMRQgGJgAAAG0AGAhgBAACGUILDAgVhgABYTGHUCNrA+hJu3JCTxcKhf1NEpRSSK4Nyk8EnLcmvYAqySiYNSr0nfNzTdykl0SuZtbLZTav0Irz1Vvzm7eyFVdqdiNV+p59yNR3TDKuXqav0I3d2+7JJPa3bkhZlQpt39gSwNrq/wJ8BBwsD6iX+gLLAlHMm2SnyCVgeW+wEbXYT9K+SSWfYVRpPuBFK2X+AbuK7fIAIABIKnb0l1D6kVWtEso/USrPrauhqpLBli8I1016UYdotROJCOWicSNLETXQgSuRXJ1uglDXebT9MW91+zOzpqqq0oyX39mRnBVYbfwzJTnLS1XuxF8+3uLbvtrniZsdNck1wV05Rmk4tNFqWPcENK2QXIXxnkF+CNCz6EmhZH0AFHJLaQcpJ44LElbPCAi77sLHcLK+SftbAn88sIqmiia7cmmf/ABGarZLkqMtV2uZZstrzXwkcvUaxZjTf3NSMddSLK9eKe2+SmEJSle12+CrT0XVlvm7QX6m/Sqb1CqQScVjKw0Ws822Jx0Lo+VUqTjvne0OqXf4NkOiK40IefOqobdzwr32rsaaceCVrnf6tpQ7mqEXxbBXQjlGyCskmRvTpxsXwi0VwSiy+n0IakoN9LknCxdTi3bj7kpwTz1LjOszV4mWtS3RcWrrsbmipq9yfWpXDVCelrbrXpvFyNfTKnGVSgt0eXBcr4O1KmpXi0Y69F0cx4/YzeXSd2OHoPHp05OnXx0zx/wBjuUtbR1EFsmk2uGzlavQ6fV3c47Kn+ePJy56HW6S7oS8yHt/sb9Vxs6l17CPFrCcm+EeTpeMarT+manFrp/2Z09H4zKundK65wLMa4v6uY7HMrP4G7JK6svYwfz6fRfZsJeJRhG6jx/1GdldL4+p9dKN+nCLFNdVi9ro4X/r1OONmP/kiL/iOKXopwXzJ/wCxvHH9R6OTxZc9CmcrLPPsebqfxHVl9Dpx+I3f6lum1uo1ieK2OysmS+o3xJ1cdepUhTSc5pfJmqeIJJ+TBzfd4RVT0deb/wANR95Gul4ZG9603P2WEYltdrzzz9rztfU6nxKu6cFKq1xCGIr5/wC52PDfBlpmq2paqVrYXSPwdSlp6Wnjto04wi+Ula5KXFmdLf488596pkiqfBfN2RTPnJhp5fxtJai/Y4kss7vj9/Mb74OEzrz8eTv6ne8b9hy9Vu5CLwxp2ZphZTlaXtwOo912isTk0woV75WLjcXnsRbuyUm1ZcpBCRFq0vZliSbYuOVdAVWyShLoyUof5WV8fJRKSs+6JJ59ggScbxxyiDqeHajfLyqju0rRub5w8lqUXhnnqM5RacfqWVY7T1CraBTlltPjoGl2iu6E7ct3K2lTrUaiXqctsvcu0myFKL9uerK6jc9XSilhepgdNJRwuAXLQ1xkV7T+UUHLGCABPoALlsYCAAAQAACBjEAgGAG0BgAhgBAAMAEAwAQwABPA0Rbs8jcre4UKwptbH8EXd8cldVTcbNr8AOmtvPLRGo7XIKMm1aXKCpTzaTugKZV1BSss8HL1tWU4pywuEb9XJQbUbLByNXUUnbqiVWGb9SE36/kJ4E1mLDFR4fwSburysl0QsOTa6kW/cIU5WeMi3f8ALCfIssobecDWGJLJO2QHwCd/cXLsTSSTAi7tX4RTJ5LG7/BWA0MSJWCkC5AcVkKscfQOl9RKS9BCOJEVvh0NlP6UYqTukbKfCMV1i+GMkiC5sTI0kuGNfgisjQVbEjqKC1FFxUts7WUhxf3LVhoqy44EK+r8KrbKkXKn07fZnX0ni+nrpbpbZe5qnThWg4VIKUXymc3U/wAP0p+rTVHTf+WWUa9Vzyy+nXUoSzBqS7pjXJwtP4frNPJqTb7OMrmhVdVT5cvuc+rJXo45tmut8jVr9jlLW6hcpP7FOo8XrUEn5cXfvckurebzNd1ZumSbSW7p+55n/wDkVf8A/wAdP9SMv4h1L4jTXxH/ALm/zXH9x6jDsLi9sP8AY8s/GNfUeG7f9MLGyKr6impzdR3WU7mev9XTift1K2opU4+ucVbpfJzNT4gtr8uDl7vCBaSWbpIrnRUVnJJa11zzP65FbU1a7abbv/auB0tP1qf/AKmyUYQ+lJd8FO68kl9jrryXn2006fmNRWIrmx0qVFRgklZFOko7YK/L5ZuSSRl0kxCNPgbW15JtpRKJzumFaKVWz5NUKl+pyVO0jVRqMiupCSbXdFtOWMGOnMthK2OvYjTpUqi6/gdSqn1MkKjcbfqJyZWcXupd8jXNzPuXLJKsrkVe4lVWmpxaZONVNA5XKODXpunUcX0M7nJdzq6ynuqXRgq0mjLUrNNqatKKl8kYRhDEYRin2Q5XT9xLIxuXPcTsrXaz7BKjGpB4dpY5yWKKaLYQ9KE5jV7tYoeD6WTX9Nv2cmaqXg+kV7aeN/fJspxsr9jXTh6t0XdPm5txsijT+H0aa9NKEbdoo2QpW4wi2mklhY9yaRWdRUFZNDcO5Lj4Iyl3VmRVcrNcEHwTkyuRFVVL7X7FbyiySeSuWEZHnvHKblUb9jz0lZ2PV+Kx3SaWcHl68XGozpy83cQQe4lyiXc25GRaG/qCQEV9SJP6sgv/AARX6gSSw3wG+2OQ6Je5Fr1ICeJY4ZG9n6lci8O5OVpK/UCVJXd0aaVLe1ZfXdIz6bE1fKNNOTpTU4vCdwrJmnUas00zZRqXg4bn63j2KNTmv5nSbuPRtvVQSdsgj0FJxpUafpzYWljvqOb4b5K6s9tGS5nLC+DVp6eyjCPsFauCNryuwjlZd2NX/UCQn26hfAJdQD4AYgAQxFAIYAIAABAAAbgAAAAsFiBgFgsADFYLMBieAv7lbcnwA5W5ZBKSl7E1C3PJJ4CoJu3Yg/VJ3d+hY49xU11sBFelqy6FNWXqzl82La81DFsmSbcKTqN3mwMWok51LdldnLr8t83Ohq15dDc36pM5Um232Iql5wKX0tL7DbsmyPYMU0rK5B4T7knwRbtF+4QlHORPkfCIpXKHexLG5lfL9i2GZNvgCVrWtyyE3dpdCUmVviwA3dEQuMoE8liVytIsgRqDaxqDZZFJ2L4UzLcmqorFn8FTxI0zhZ9iiSd7sFjTQlg2QbuvkwUWbqT4JWuWmLJrjBXDNi1EbO9lYay89CKJIKkr7ucF0SuGOhOL98gWRb/1LFJ2Ko5ZbHi9/sVRIrk3/wBi9r7fJCSyyWNRnk12X4KZwjP6qcX8o1uF+mRqiTGtYFQp3v5UP/1RbGhBW2wj/wDqjX5NuxKNK6CelNOnZJr4LVC27t+xdCG26/Ymk1xZ+7Kzay1IpR4u+5ztVaK7nTrvqseyORrXdN3DNczUVM8kdI92ojfuVVcyfYdFuFSMuzK577eghJIn5nuY4VU4p3HKpdcmXRbV1EYJtySXdnPreKwTajeTKNWpVG3KX2MTps1HPq3+OnQ8SpzlaacTp0aqaUou69jzUaMn0Zt0nm0ZKzx2Fi89V6WlV6XNCqHMoVN1nwX+dwZdY6UKjdkW1KqhBuTskYdO5Tasa3R3xs3cJXC8Q8V1U5uGng4R7tZMcNdr6ck3Ntdmj0r0UHzFGbUaSG12igsUaHxSVXE1tkdWnW3JHK0+gbn6cHX0+mVOKbefcy1cScd2WrmarRub9qIygmisODqKNrtZMt7Ox3tRpt8XZ57nF1VGVOTuvuGpTpzXc1U5I5sJ2NdKpdchtvp/k0U2k32ZjpS4NEJK2XYqVthPhWt8lu69nz8MxwqJStu/JcpfCZdZxbuX3E3fqQcs8kb3BiTZCTC7IsyqLfuVTLZFMyDk+J1YUZ+t2xg81qZxnNuPB3P4hju2d0cGNKT45OnLzd26rSvInt/3BwcJDnlM24o2VubhJXS9xwtbJdUh5dJX+uS/CAz2zwEVm/Qk5bfdiV3LL4yATxK3Yj1HJ3uJ8oBNOzCLwu4X5En3KLqDXmRfvk0VLOTtwsmWm7M0JqS+xFU15XcUuOhd4dSVXWKMnZK7M9Zp7bdDX4XZSqTlyo2XyB0Kcn595RbilZM68ZboppfqZKFK9CH+a5fss7xxIKscb3fDJXxG5BTlu9SHJptWyuQJ82QxK/YMgMAAoQDEAgGIAEMQCYDADaxiY1wAAA0QCAAABcj5FKW1XAUn0QoxBWtdvJJSSXIBtHYW5A3J9LARqNRi7sgpN/QvyS8tWTeX1FWdrJcsKpqx3XbeEYp1JTqKPEYmyu1Gi8mGtPZRlK1iK5viFZTrbU7pGB/Uy2s7VMclD+oJUWsZIN3ZZJ4KXn7FZSfImAghO/UOjFyN8AJFqW2JGnHG78DvcB/8ZCY79LEZPIEQAGUSiWxWCmJohlGa1FtKF8muEVZFVJYRbFXZHWG4KRl1MNraN0Iu76ozaxXu/YhWek/UbaLyjBDEjdQFZjZT5LUUxeSxMjrDJQIElhYCrCcSpMknZ+wVfB5LlLGDKrlqd1llFylfsPkr3W9iSlf3I1EicVcgml1JJ59yNJNXQ0rRBSX2JNbs3SYQln/vgjUeORuTXOSirNWwEU15fY5epe65r1FbNrmKUHOWfwGbWTyd0i2GmuaoUrF8aaRXPGNaaaXpZGcK0el/g6Sj2B0lJZC447jKX1JjjQTlwdZ0Y9ECoIpjDHT44G6HbBu8q3QlClclqyMVPzIO1sF9LdKWcextjp0+hbDTxi7ojXw9PJ2SWPc6FNPF2ZqcFF8GqmiCT4IKinzktaxhitbAUowUb4JbiN2K/cip3C5EV8+xRJmXV6eNVPGTQ37iauugR5vU0HSn7dyFOZ29VQU07o4epoypSeGFlbKNQ1wm3w7HHpVrWTeDdSqvDuGnRh9Sky+Mvgx06mC6Eho039xXK9w92AJ3VyLFcGyIjJ3K5cfcswVSCMOsoKvUipcWO3/DHg2graCpKpRhUlKTTvyjheI1vJ9S5sV+D+O1PC5b4tThP6osvP8A649+0/4s8Bh4bUU6f+FUvt9vY8nPFl7npPHvHanilnOyjHiK4PNye6dzpHKxbp4qL3SV+yCvPdJyeSLmoq3WxW3uiaZK93cSfI0rXHFXlfoghWs7dSLVicMy4uhVLAQDqIa5AlHCLdxXHr3LEuAK6t08m/QwtTjGX9zv9jBNOUzp6BKdRP8AyqwWO1TeyUUsxL2k5fqjDSlKMkk7q5oanJ+yyFWrGH+SFrSungk8xuL+3AFkJYVyVipO2JfknGXRsCWREhFAIAAGAAAgAAEAwA2pYBD4I5eQG2LL6EkhkENrYbH3JiYEVBEXFOSXQsb6ISQCcFYaStwO90CwA+BJjYLgCLvdu2Cmau7p56F0naNu5RVtBKwVRWzthe75Zz/E5+Xp1Hvybpeqo75ZxPEq7ne+UnZEVhbcncUMxlJ/keNuexKEbUPe4ZUTtkqROfJFZbKhdgfAPlg+gQksEoxcrdiKeS/6YLdyBCo9qsvgheyJZb7kXlpAHV/kj1JMiAdRD4V2IoOC+hkzl2nlaRKs+ujTWObFscFEJ8FjllZMO69PainU+qKQSmKebPlERja2z+5soPCMlT6vc06d4KzG2HBNcFcXwWIjpDJXwRvkOLBUk/VYmnkri8jcru6Cr1JIlGXS5TGXsSTu0FaFK/uSjIoTsWQl3DS/5JJ4KlK6JoyqayiV0iMXYG+oCqu8bJ4MVepZWRdWqWxcxVJ3YZtVyV33YQjfkayWwj7dSsnGNrYJxSE00sBTUlzkCVhodupJIBWY9uCyI0rsCtRLYQ4wShAtjDqZaCjZewN+xcoY/wBSLhlq4EYyNFOZSopWLYJJ4A0KSSFyEb2AqIi49yTta36kfsFIL2+B/qIijgOmWHHwFuAIVIpxMGqpKSOiyirFNZQR5rUUpUpNrgdDUNYudPU0FNO+Th6iEtPUb/tKa7NGsmuTZCd0cDT6i9snToVr2yRt0Yssi8GelIuV+UBNc5GyKySfBELoVSWS1/SVvKCOd4hCnOW2pw0cHW0VprNVFJPhHR/iCtKlGG12vg87KpKbvLJ0nP8AXDvqfEpVHLqRcrL3DgjLJuRx0XZJfuQXBZAqC1sdiaj6RW4drssUG+tgIxVlcpnlmiphWXQzyy/3AiF8B1DpYoknlk27RK78jbu0iCUFe3c26R2bzZmOGJL3L4tpJrkLHX09RxnBzx0OjBytuVmmcOFbcopvKN+kryj6Ju/YK3bpxd3HDGnd5WAVTcrAnZ+nADkk42X4ILizw0WJX5IyitzAlCd8Eium7xt1RO4A0Owrt8D6AAhgURAYgAAADa8v2GK1ncaaIEm+CWQdhXQBZkZN3Wckm+wrWzyAJNZGrjBXsAncWVjknYTQEFJ3+kJSfZ3JLAN3l7AVSleSjbJTqHZdrl/1VJdkZql5z7q4aZ60/wCXoSqdWjztecpyipcc2R1vE9ReapLiPJyHeU20Qoawu7ZZXfpTSsrYK5r/ANxFEtReKaDLG+BRwmPoRT6FQ3wEv7RpXFa8kvsESpxzufCyKc222Tk9q2rhFDzcKlGTTv8AoNJOSsQWSUM/YIb6iw1cH9Qll26AKQnxYlzL2I9yhDi9rTEShHcwNCrqKW1ZJLVSbSsT0+irVFuhSlJdbIsq6OEJJXbe27T6GNjc1Fyc49vkfm2smVuWEimpJokbqycryZp0z4MG816SVy1mX26McJFiZWvpLEZdYL5S6EmJsUuAqSZG+RJ8CAsiyxP35M+79ScJBWiLuyxdymLfQsT6dSNRdGWCceCqBZfBGk08FdesqUbvnoKdRU4NtnN1FWU5tv7Bm1ZOtKTdyuT3Y4RVu7Mspq+AytpRdl7mmESumrItTsUDWeM+5JW+RYu0NWjm4ErXRJJLgrU855ZNe+CKstkklkp3Ww2SVSK63GLi5WLYyMfnXJxqjG8bU7/FgeTIq+bX4LIV72CYvSuWQjtK4zTj9SQ5VI8brlxGjcnBgl+Ch1o/5wlWa/ut7lRe1Z/sQvZ8Gd6m1/X15IS1KvfdcmLJWlti3+xjepvezIy1K5UiYuN6mnyw3XOZLWxjzIpl4tRi7ebG/wAjEdpvsU1MnL/9ao/50C8WpTdlOL+4xGmu9qvyc/UQjXps2xreZ0wyt0lm3BEedlCWnrOPQ6Okq3aIeK0NqU13K9F6ml1L/GuXdpSwjZDMTFQWF3Rsp8GWqnbAXuStZCsERawQfBYyuWEErzf8Ry/qQjxg4VrHY/iGSeoiuqRxr3O/Px5O/p9iL5JYSQN3KwSRZFXsiCRNTaeAL0klYUpqFkuWVp29Tf2E3d3fIEpK+eUUviRbNuKSRXJJxbXIEFmwMOECyUHFxoH1HFXyuhBZDMrMtSawUw5bLlkKnGphN/Vc206sZ2s7SMDXJbCpGUUuJxCu1par225fU1xmpKzwzk05yUIzj9zXTrTmknHP7gbo4+4uruZFVnCXrjhl0Z7+LsATSnJJk02/crSvNuxOKlFtdAJrdbgdxJ3ZMoVwBoSAAGIBAMANwnFDSHZEEA23J2CyASSHYTVh2AOgR4Fka4AZGTsu488BbgCEk2r8Dh9NyU8RZCb208chVMp2jK3VmeU406U6reEsE5P0tdTB4jUtQjTjnNl8kVzqjc4yqSy5Pkogo/ZzRpqwlfbHiEbGeKzzxkCEGp63dbF72K9VK8pdri06cqzt+SFd3nL5DKpLki8SSJPDZGX1XKyl/qTS2q9svggleSXTglJu17+yIK5t3t2I+w5PlkepQ0Tp8Mi+CXCSAjLkI9+wT4QR7dwB4RElPki+5Qi2hZTV+5UOLsQfQqXi+g8O8KpU4RjKco3l7nj/ABLWvWa2dWKUE+iwjIqsrZkLZdXTMTlu9LJvt1KplvlVFSUpQko9HbBRMsW/EbmrSStJGS5bQlaoi1iV24O8SxFNF3ii1djDvEhK47iXIaNIjLCJrkjOLs+4FfUsgypck4rPyBpg07FsZJyyslEEXwWb9SVqLk7WFKSjG/CGo4WDL4jLbGNNPMufgy0oq1vNd7+lcGebsyxqywU1H0NMUJ3ZppP8mJSsyX8wl7FxjXVU0kJ1kuTlT1yta5RLW7mMWV2XXiuolqYr3OL/ADLZLzmy4uuu9Z2dhPVZ+o5XmS7j82W1Jv8AQYrp/wA13Y1qjmKb4dyW9+4WV0f5i/Vj87rkwRqd7kk33f4I1tblXZdCq8HOv8lkJu9rSz0GNTXVjqbY3NYHLUvdhv5MNNTqTsldrGTfptDKtBzlOMPkF9fUXqJNZbfsVebLPQ6VPw+ilec99+zNFDTUIuTVNOK9i4zrhuUsK0ncP6jdnBnd1OmcvU6dijT6eM60YNK3ci761z1o9TOnuUbR9yp6eaw/0PY1qUdiilZKJyKOlVbzZPorL5DPPk3681q6KjTlKRwoQc6l7dT138S6T+X8LptfUpLd9zzuialC1sp2Kzv6qDoyxZDp6apVrQSVjp0qN2a9FQ3T3bUo8KxLWvyv0dDZSimsovcHdmiFPFuBONn7nOjleKUd2nkcvRK1RdD0Otp7qPBxqdFxql/i8uvp16co2U+L25M2n+lGmPBFqd8CtcL4BPCCE+WUzLZMpqu0WIX48j45PdrGuxzDT4hU8zVzfuZrnefHj691JPHwK7JRlG+Y/gbhCX0yt8lZRurDv1QnCUXlAuQLISVsg/rRHGR0/quBKpG9rELNJlzd4+6KZrgCDYvsFrB0AGWU2lzwVrqTiBKGJexc2lZorX+GsDj6r4uwLoO8kwrQUXeL5KaTtNpmmnJNOMldWCrNJVc3s3WfudCFRqOOhx61NwanB47mjS6mUJpyyFdWFa6tPkvpTi482ZnVWnUhuSs0W0pQrNqK+QL6a9Pe+R3V2uotrXQkoRaXcBxViZW248lidygEhvsACEMAEAABvaBDE0QMBXJAIXBITAGR3dB8Cau10Ad2Jt34GsBdXQEJt9SurLbGyWWWSluba4RVbdO7zYKzV2qVFJfUzBqNu6Kf9iv9zZXlGVW74gcaM5anUya4crIitNNNaapVl1OdP0xm+ywdnVx8rSbenBw6rtCSXcB6OK9Tfa5mn9Tv1Zoo3VOT4XBnavJ2DKqbE0Odoq3LCOWrlZSQm74Bvm3wJchUOoJZu+EJ8lklbBUKCvIbaTH9MW2rNlfUglL6ExRw/wBBv6V+RPFl1KB9SLGRAAAAHcak0RAC/wDmqvkqk5NwvexVKW4iImLpkoO0kyAyo7WkneCZqRzNBUxtOkng5135vpIS5H0FbJG01yTauiCdkWxzGxBkkrNk4olUj6mKOUFXw6Gmks57man0NdJW55I1GmEVt4OX4jH/ANzC/FrHYpLFkYvEaLlFT6oiue4eky1o+ux0Y+qmUSp3ndFYrm1ISisJ/JnrpWSTbdsnY1NHdTW3HsznVKElyjcrFjncMnEdak1JlmmimndXNOc9VZTpblg1UqSaWDT4XRSc96vYnWpKnWUor03vbsZrpEv/AE9+Xvw126meWnSmsYO7TScEZdTR2y3JYJKsqihop1FeEVZBPSWvdWZ2dDHbRtbMkWz0iqrGGUneX24FPTKUuDdS8MlOG61ky6GndKu4TjZ3sdinFNJWwsJBrvvPjhT8OlDLjdexS6KjJYPU+Wn0MfiGhhtVakvlBePL/wBYdLpPMalxfqdbSaCisTVyOkpKEEboYJGO+7aya3Qxpxcqax2K/D4yltUliL/J1aklKDVjJpoqErdEzTM7/wBcaK8IttW6ZMFGhs1D7J4NzldtlG5ec7NYJU5t+L5vddmanGNOO1fJbKe2DbdrK5yZeJ0fLlKM02k8dTJJa5f8WalLQOF8ymkcXwrRNQ8ypjdwma1Qraysqusd1F3hT7fJvUUo2Lrv4/HnuqJwSajHK7nS0lK0ErGalSvJWOjSXpMt9LEsclUl6i21kQtn4M1hTqI7qZzFBKbdup1dQvSYlBOTC8r6StFF6eCiliKXYuXGQ0k5fkinhADCE3yZNdUVPSzkzTN4OP49X8vR7esjXP1ju5Hl67vWlLuyHI+VkV8HZ4wssdr5EsMb9NwJJ263B9xJXY+VZgCZKL2shwSXAFqak7cXItcrsQbsy2m1KLXUCiatyQ5Lpq911KksgNLLHB2CwdwLoZi4v7E4RtURVB3Jxk4yyA9TH17o4fUdKW5X6olJ3aTxkrnF0pXtYK0053tGXDI1aTp8Zh0YqO2pJJmpryJ7JvdCS5Cs1LUSpSsdLRV9lRNvnqYqunSVuY9GiCk6MoqX0vhgemjNSswlHN4nN0upcYxvlPqdJScknHgCMsr3JQduSLg91xwbkmuwFiAE8AUAhgAgAAOgAAQBG1uCVrjAhd9Qv+STABWQn9Q2rkWrtgPcuCDTb7Imlt+SLz8BSaUY85ZnrVPKpNr6nwaHnJgrSdWs5f2xwkFjHrKnlaRr+6eDP4fTTqRSXCuS17lUmti+jBr0NLy5Lr3IDxC0dNaTzc89V4bXVnc8YlaFn1OG4uc1FK9gJPFBJcGZ9Xflmms9tPZ2RlvdJfcMq5c/ccOpGfJKKxcrIfRBfLDqJZkAW6smluav2ISf4LfopJ9QK6rzZcEEsoGyVNXafRZKHJWduyIJ3lclJ3u+5GOLsgBEiLKEAAAAAAIBiABiADTpJ7aiOvTd4o4VKW2aOxQm3FO9zHTpxWpcBfJG40ZdU0XQeClYJqXBFSnG5SsNo0cxv3KZRsyKuoK+DXC6afXqYaTa4NtOSwGo2UXYlqKanTfW5Cm+O5oaTiRXF2+XNpcEZQs7rqa9TTSk37lFsWDKCSfJXXoXbl0LrWuwTtfcVHN1GijOm82fc50aU9PNqax0fQ9FOmmlfK7FU4xSacL/ACblS8yqPDqkW5K+WaqlpXM1PQqnUVam3F9Y9GR1dWtDEYPP9yDP4sdmg/Qgr2cGuhzvDNZdKlVfr6N9TZqK0KcHKcrIzhjdQaSRvotM8zpPFoynsnFx7NZOstZGnFSu3fiyKl5bNbtWqpz/AMyLqUkkjz2r8UnU1VKWxxhD8s10fEd3/wBuaQtX8XHejJdyNfNKS7o5j8QdOKbg8+4/52rUjZRigk5btPJbEaFNHGnqqtBU0tr3c3RdS1EnKLnVsr5XBF/Lrb8GCGtpKpUUpWafXqYdbWlOv/TnKUFiyeCO53vTpqKtZ3yVrnx1vqa9WtTu33MWodajV3wreuSvZO9yPK3Sbk+OxGSjHCVmHWePEnrdTKDhUcUn2WTHGik3JLLf4NCg5O7VybjtfsTG/wAyKFFWvbIbclrSCMbu/QLasoR7mqCS6FVKNlwW/wBpHKh5ENIOnuZRVV4M23NzVUXpKbYCwoqxZ0yV8EnjBGj9xN4E3gJfSVEZs8t/EFfzNQqd8QPRamp5dKU78I8Xqqzr6ic273Z04jz+Xr+KWwADo4ESeUn1ENW4YDTsO/cTwxvgBNK+AQuCxWcb9QIcgpOLFLDuO6kvcC1yvnqRlHF0Ri/VZli+loCvqIlJcEXhgCZJt3TIv6r9AfQC9yTimbKkI1dKpL60vyYU9vwy6hVai434Cq4Nwlbg2Uqu7apeqJTWg5KMkuVyJS2JTX3QGxPyZOS9cOz6CrU1OheGY8tdiVKj5tNOLyymW+gscPDQVPS1tl6VTjo2dTT1XC2bx6nGSjVla9sYL9NWlRm6ck2B6CMk47llEFHbJy6FFCpZJxzH9jUsxv0AfS/QOoo4ww6lEhDEAAAAbshfOSQlwQCYwsKwB1HYisNjTKGRj3HP6WLhJECl3IS+r2Jr1O/Qj/cFQ1EtlFvq8IxVGqVOXsjTVe+tb+2H7nM1tS84wT5d2RWGtOp5kYx5nK7O7CHlUF3scen/AFddFQd7HYrS9Cd8JXYHG8Xq3nFPPdGTTUrUXUljc7IWrqebqpWyaW7UYR4UVwgOdqX6pfgzrNy6tLdua4Kl6U7hmqprJJfQJ8g8RQQm8sOM9xuN5X+4PLTKhwjeVmOrK7t2JR9EHPq+Cpv1ARtkm3tppdZDUfVd8IjN3m32Ai/2G8RSFHkk16vgoLYIMtkrIqfUBAAAAAAAIBgIAABrk6Ojm9tjnGjS1Ns7dCVZ9dhNWJozU5cFyfFjm7yreRrkgmSDS6MunQTV7iiyXQyqMfSzVRlgzdSdKVpILHTovHwaU/x2MNKfpNUJ/YioamO6NzCzo1cxMElZsIrv0ItYJSxawlzgqBSwDSccEXYV7LBTUtzjHOR04xlfdyVyd07PBKlJRbNNSpS08JP6Vdd0Qq6VVYxUuErIu3bmsk028NJqwa9MFHw/y6u9Suu1jozqNxjFxWCW1Z6PoRynfn5C5zVVTSyq7Zt2S4L6VJwtlE16qd3gd2sEWcwVIb0k3xksUNsb7ivl3uWwzGSm8rj3C/mRCcU7SlJtdCxRgldq5UpXezoWXbir8FXIbdl6Y2CKur2HGHbL7FkYtZsMXcUxV54dmwnBx9+7NapLN0rPK6j2qNmsMuMXtRTi/LSz7EajznkvnNRX1Z7GWbc5X6ESe1bXYupxCFO7f6FyjtRmlqSxwG7NhLqO2b9TLCSyElgI4ySfBBTPhoq22Ln1ISwRVTFcbEgpPlBJ4BvJVVmoxbLEtcrx3VeXpnCLzPB5g2+J6p6nUSf9qdkYjvzMjx93aFyDGHDKyVuoXyDACcsu6EuwQymmJYbAb4C/oSFyPr8ASavErttdyxp+Wmu5C9wHLNpLktptN/Ypi8k4PbL5AlPEV3KpcltThexWwJP1RI39KRbTScrdGiqatOwF1OLnF9kOjBSqbW7XFRbUsEkpbnOPLCrVKUGqdTo7onQs7xavZkNQ4ypRf9yI6WT8+64YGvS1np9V5bfpfBt8qFVOL6s5+si7KSVnF3N/h8/Op7uoVzqkJaes08WeC2vJyiqscSR0NZQWopp2yupz0pK8J8oC/R6mVtvRnToV19Nzh0laW14fJupzlJXTzHko69roi3e3cq0tdVY85L2vUA73ERd48ZRJfkAuAAB0AXAxcP2AYAMgjxIdrifQL2KIVPTEayrv8BJX5ywd39JAd/Yqqy8uLl2ROWbK9mZa7dSpGHd5QUkmqN3zLJxak29Q3a6k7I6fiFV06bUOeEYdLSjOq75cVZEVboqLjq5yS+mNheKarbHy4qzayTo1lCNabfqbskcTWVXOu1GV78gRoQ3SbfV4Zr1MlTp26yViOnpxgs5SWSmu3Oo5XulhBGaorRVuuSHLVx1G2yPDCISzJg1eIXy2TpRvHPARB4il+RR9Ukl1CTJ6eNt0muCoKzvJRXCwQs3KyJW9V2Kpy9vIU5YaS4K2WPiPwVyCCOW32JU1diWIsnBYAKjwUE6juyAAAAUAAAAAAACGAAODtJERoDq0J7oI0Qlk5+mnwjYjnXXmtCeCVyqLwTTI2tjImncpTsSUrojS5+4K97rLI3xcd7YIrRSmbac+DnQfW+DXTmRWyf0XMNTlmlybRnqrkCkg8P2JZvYUiiPx9gs7Cvcd/wDwVKg07XIKT3Loy13b9hONyoFUzfrYmq9mZnGSeMrsJSzw07FWN61BYqqtyc1t3XX3JQqyXIbjp+YlF3JOpGcm+Fa3wc+Fbu2WRqrba4bjerbRKVrpYMyqobq5fsFaZYkpLqPdyZ1V+lEoybVvcmo1QqYTT5JQqtWMsd2y3DJRTfLsXUavOtdITqPvYqUe7bJximuw09BrdcnCn7E4wWCbsun4M6z+go2QmO+OxH+4gawIbwLlkROIOSuCeCL7kEXyRnYZB8EVGRWyUuSDZQN4ZyPGtYqNHZF+qeEdCvVVODk3ZJHkdfqXqdS5PhYSN8Rx8nWTGf5EN8XInV5zXYLCbyPnIBbAiWOrYpWXACWHccujB5C4C4JLJEnTyyiyeKcY9yh4ZZVl6vYjJZIIcZJp9SDCLsBfe6sQWHYEx34fZgTpRuroql6pssUnBtFaeWwJ03eSj3Nm2MXZdzDB2kn1ubkpNqTw30CoaqLk3JJe5DSSfmq3cu1Ebadyv1syjT3pVYzavFsH9dWrTVVqMlZ2IeEVFTqSpSdnctdRVZLarYMUXbXX4YV6BpK66cnP1encqTnFWaNVOqppJ/UsF0ora1yB5+ct1NTtacTbpKivF9JLJTraW2b24RDw/dKbg3awG+T8ispL6XydCnLzIKS6nPdpRcXll/h9SydOXQDcuLEV6ZW6EuopLBQwEngAOiAwAVmuOAuxjAg02hxWBoTxnoBCX+IkhpWdgjmTkOf03IK5rMpGal/UqznzbCLa9TbSfR8IonJaXTp39Uv3DTm6+cnVk73UP3J6eUdPRlOVt1sFVWrF1o0nZRi7zfuGpqwVOdVq8ErRIMlSuoUJSld1KjbXsZ9PQsvMnlvoV04zrTUnwuLmypspUOc9F3ArlK148bublbinp3PjNkiKg52vhvlk66tTUVZIIyVoJU4yXUrfBbXt5cfYpefgIj0ZbRdoyRTfDfQs07vVafVBEan1+xNvbR92FSLc4rnoKu7XSKK4cq+XcKjtUfcSdvzyFT62ETWYr9St5kTi7U7EbXlZAPovySliNiSirOT+xCpICqTuxDABAAFAAAAAIYAAAAhgAF+nlY6EZbrM5dJ2mb6cjFb5aU7E0ylcEosy6Rde7ySiyq5NMNL08ElhMqjImncirIP9TRCXczInGVrEG6MrimVQlexNy7kaZ5qzug5RKoitPlFClhi59upNq+SDTCHlr/UaZG9kOz+xUDV7Edtr2JK47P7lEPKV72sHl8cssSsSXAailUec2wSjSafKwXLqSS4uiNSoRp3td8FipR+9sklHBNckXaioJJYvYsjjoNK/QlHOLAFr/uSUfwJXsTzddghoshwR2+1iaiBJN/cnlCjjA+OEGS6e4wWeQ+AqLGuQt2H7EUEZcDuQmyIjfBFjfBFsioTeSqUssnJnP1+rjpqLly+Eak1nrrHN8b11l5NN5fJwr5uSq1HVqSnLlsgdpMeTq7VlsWIFizYreJWNITGnYOggJcg+BJklZogS4BoOGSS3RdugECyD2kLIbav3AOcC5TTG3nchPkCIDfcXJRJMkuhWiaeCCyeH3Koq7JS7gv2AIwu0zQqtRS3c2wQ0yTl6uDf5dO3tywrDKtuajLjsXUbSnFdEVeX5tSTjx0CUJ0ZR5T5A6cZKhWd/ofXsZ6cPO1FSrFelPBBapeW/MV2T0FZ00oyVoyd7hW31R2Ti/k6FP+pTT3fgx0ob4uPQlpKsqEnTeY3wwJ6nTb4ya5/c5DbpVFU4s7NHo30fQ43ienaqbo/TLDA1waltqL+5EJt0qsZxebmbw+pjyZvMXg2amPobj8gdCE3OCZJK5m0dTfRT7GpFCaAkAHQYIYuAAYAAuGKWVbuSZDd6u9iAjhfBGUr4BtqWXh9hTsrKLswrPVXm6iEFxHLOfr6m/UWWI0+/c2TrKmqlTrwjla6orKEHdpXk/cis6TnOT/t6voUamq9RNRjijDHyTqTlVjGhSX/yZDUQVNqnHp2Ato7VTlUtZLCKJt1ZebLCWIod3XWyOIQV2+hKknOUXay6LuBKjDje+Mu5HU+uDail2L7Rjp5Tf1SdjPqpryLr5AxV5XirYKm7R4J1V/Tu+eiK/qeQyUnaFrcjpStJS4zYjL1PH2FLDS7FZaUry5vZlFV8d2aE8N943Ms+V3CksfkbV5kUvcsUbyxnAQRV0/mxOnFK8nx+5JU1TinPC7Fc5bsLCAbldX/BVInLCSWCt9wARJqyIlAIbEAAAAAAAAAAAAAAOLszbSd0YTVQlhGa1y2J3RLFuSFN2RNmXRKLZKLKrk1IirlLgshLN+DOnexbFsKvTJRkUqWSSkRpphK3UtUzJFpdSyM7LJFXN3RTLDJOWBN7gGncdiuOH/zJNP8AQA2ATWUw2gQSSySQ7fgajnGQFtTva6Go2XBJK774LEr2ysBVahyTVPqTUcrsTiuiDSMY2SuWKP7Ekk/sWRS9rkVCMbJYyTVN345HGzbx+S1Xtfrf9SojCnHdlk1BPoRjLdO3s7k4v7XAFT/8Eti55Q75sP3uVELZ44JdPfuS2u67Ba4ELMGv/BNLPsKT9yCDX2DqwWc8jeLroQR4RVNl0vpZlnKwqBsg3gGyqcrIiq9TWjSpuUnZLJ5PX62Wrrt8Q6I2eNa7zJeRB+lfUzkPoduecebydbSSJbbL3YkTvhP7G3MRxYU16mwE3dgRGHIAIcWHcQEmOMmn7CTwMgJKxEseY+6K/YCXSxG9sAgeSgeMi6j6WEgDqO4uoyCfKIXsNPKE+SjVppxg1fjknVqXvGD+rgxt2wEW1K9yDpaJbKlpr0rqXz2ajU2WYpGOlqdkWn2KadecZS2YcuoVZOnvreXHhPLLqcXGWVeCLNPsisJ3/ubNVOVJ3u7BUaVfyne94/sXyUakY1Yyx1MNWnKMnKHqgRjKbX9KVl2A70KilRyV6mKradxSzyYtFqYuLpTxI3UW1fdwgOBGcqepjJ4bdmdv66VurRyPE4qnWk0rXdzpeH1VXoJ9UCDw+e2pKmzqxOKnt8QXudmIEgACjogMCBWE30GwSsBGSdsjjGyCWZJDk1Fe/YCFVLnsZqrflynfpg0u7XBztdU2Pyr57BWStX3NRUbxpq7fucuvXtuW28p8exv8QnGlQ8uOG1kyeHUFVqyrVMqDwRUqFN6eg7pbnltmKq26rVryeEdHUVU3KcbOMc5MelVpOvPmV9qYEqa20vKXzJl9VpRiuLcexChT3Qk7Xk3gs1u2nCKVm+oFUnag0+O7MFeSqytG+1E61fetieOpCMG47mvT09wjPUlePsRT9PwidRJJrh34K0rxsrXbDIp+lObz0RHr7k5uyUVwsXIJd+Covg707fa5TPMrdCyD5XwWeXGLbmyKpp0pTwlZdy9yhQhxeRCpX2xtHBTJuSu8lDlNzblJ/YlGNssjTjd/GWSd3gCMur7kYxuSlzgnbavgIqqc2IEpchYoixEmRAAAAAAEAwAAEMBAMuoPJSWUX6iVZ9b4MtWUZ6bwXxMOsNxI8E1fuRauQOMixSKeCSkwur4yuTTM6ZNSCxoi0SUslCl3Jp9iNL28ISl0KtwlK2SDRe6HcpjLJaldFFsJZLU7vBmTaLYSasFi5xI7WuCd7oL3RFRT62JprP4FbNySswqSd2TiiNutrIn8BU1wTTWb9ite5OPXIErcPlk0mJImuqRAKGebE4q1uokunT5JZt/sVDStn8k+WRVug10Khrn/AFJcEd2Ad7pAN9ehTJ59yyT/ACQtdkU0mokd25XJNem3cjGO1WCIVJWiZJvJfqJ2VjG2SkScrIw66s4aarNcpGicmzD4s3Hw+p3E+p18eYlJyld5bIggO7yBMnHqVjuUTfLIsdyLIAEIaKJMQwfBAr5GIEUTjKwmsiGuAIgPqJ4IC4hiAAAEihroSkQ6li5IIchwT23IyVsAF3JWLtOkqi38FKwPcB1Fj/DaafQ3U6UHRvZNNHFoVnDqbdPKpOLcJY7IKv06lCcotXg8XM2opPS6i6+mXB0aEou0WivWQTg4Sj/8QrPQtKo93HNzXTqTpWUneJztLKUZ7Wsm3VXvTSxdgQ8Yp79OqiXyQ8ElaW25urR36KcZcpHO8Ij63fkDXVVvEYnXg7nKrRb1cL8o6fEotAXWAVwKOkADII2yxuy5E+cZYY5fIEW834GkuXyCV17sT/ygKcsWucOrPzNdOo8xp9Tq6yqqNGc+ywcLVVlS0yj1lyRpj1taVetaKy3g2r+jp/KXpfD+TDoU62qTXEepurNXuniPLfVkGHWtRkqPTlv2LKUHKDnJWx6UUwi9RXcpPl3ZtqyUbyeI2skUW0JR09ByavJrBydZqPMqOKx3Y9Vq5TioRZlow3ybb+QidGnue6WIdX3J1qzil0thIVWbt6cRXCM8mrZbuEQm22+rY6aXfhXIt9h07KMu5ULLY9vfCXQae1e5FvuwiV8voiM5vq8gs3zZFbyAWV8u5LlW6ESUFuml0KLqfpptvl5E1bLJpXinxdkZu80l8sgjBXl8Epv0+4U8XZCtLFgKr5uSsRRao8IoraIvkm+WQIEAAUAAAAIAAYgABkqeJIiOPKA3Ui+ODPSeEaI8HOusT55D7BEZGkLEeCbEwgTurklL3uVvAKQF6kTUsFEXZklINLtwnIhcEwLYyLoTVrGS5ZGeQNbVxwnnJTCd8dyd2Fa4SWMk0/UZqcuC5SI0sY08oSd0+4nyRV0XizyTVyi7+xZGWMYCrovHYms+xSpFidueQq2JJPvexBO+L2ZLi34CLb3SsSykrMrT684JLlJchEk888jTixbuoWvlclEk8v8AA3wiKQ72QCfUSWRvPsx8ZICySKpSROcsGWtU2psDPqam6pZfcobsJybbfViSuyBxXUw+NtLQSOiuLHL8edtFbuxz9Tr1y810AfQVz0PIQ0IaAYmMT6gCBA+w0A0sAx3sHQgi12EO9sAygTaJJ3yQuO9gHIiTWURasAg6AHQBp9ycUpYKxwbTICSsx3Bu6sxL3AnF4G4bspknTSipRfyhLdF5TS7lC2NK/QVi1TVrMi7PKIKzVotRKjK18Mocbis0B2aVfdUtc1VI70rvK4OHQrunJNnQ/nVUStygqnUVFT1ClDHc1wl/MuM+keDm6tt2k7Z7HS8Op2oKUnhhV8pboSXGLGDw57a0/aRu1UY04blw0YPD5LdL3YHQqerXQx0OklZr4MFNqWq7tI6CzG5RYsoBRzFAB0xPsuRsErEC4Fh5fBJ9g5fsBBWUb3yRu7t2+5KTSwuSjV1vJoNvFwrl+I1/O1EKMbtXu7HO8QdOSlNdHtRdCThv1Dy5YRh1EpxqQpcu92iK26Gj5OkcuJTyzHq68du2PU6FWSho5N4djiwUq9ZLqwN+kjHy1fGLtkNdXUl6VZWtFEnNbduEkY5zvJzkrLogKmko5/xG8+xZCKpxu+pGkt0t1rinVs8rCCITndtv7Iok7kpSc230CEJTmoRTbfCDKHRsa4a7mrUUo6elsdnUaz7GRMofDI3uwfYaQQcKxAk3Z+5G4CuX0Y2i33wUpdzXRj9CfyCJ1EoxXaKM9N+mU31J6me6TiumCua2wggtSTwVTd2TTK/7UwggrzSLnjJXS5b9iUne3Yog8RRDoSk7kQEAAACGIBgAAIYhgAxDA1UHeJrgYNNLLRvgc66crEOy6CRIjaLRHnuTZF+4EGskSbI2ALkkyDAosTwO5WnYkncip7sIkngrGmEWxmaITuY4ssjIK2xllJFillmSM8FsZ25+LhWmE85LdyZkjO7yTVS1yNRpvhWJR9iiEr2XUtjK+CNLUycW07fuVrK9ySf6BVm66xh+5cp3ti36mdO/uTUrPsEXqXYe/K7FN8vPyJ/IGlTTROMl9jMsdS2ErKyAubeWuCK5FvW63UN6S9yonx8kJTsublU6tngplVdiCc555Meoq7pWXTqOrVsrLllKWACzb/1LIxxxkUIlqRmrIjaxx/4gf/tY/J2pHD/iH/6eHyXn6nf/ANXnriGI9DxgYgQEhDEwAcSK4JdAGsgkJEv7vYgQiXUi0UJ8gg6ZABp2JXwIFj4ICyaxyR4JJ2eSU7O3corBchawADBAwA36Wn59GWcpcG2hpFV0+19cnIoVZ0ZqUWdrw+vvpvvciudqdNLTtpcGdXR1Ne/MqRj1MleNobWrWzcClcjeFhEFJlkVvCKm2/YabWYsKkHEgmk88ATlLfbJ2NB/9Ptk/g4cXaVzpaSpe2eArdrm46fPbBn8OUYQ3S65L/E6kf5eEesjPKMqcIU4O7aA3+HRdSdSr0bwdS3pM2gpqnQjF8muVtpVRhewDg8ZADppdRgDIF/qDdsLkL9QS6gQStNnH8W1EajVLpex1NTUdOnKS+p4Rwq//wBTK+XFfqStRVBLNn6Y/uYqUfP1U6jzZ2Rsrr+X0fqw5ZZl0KcabnLClkA8Tqt7Y7ueiM+nWyLne10RrT87Uyf9vQ006N9Puvy7RQFM35kVCD95MjP+o0v7Y4J1XGgnHr3K6DtLj8hBNqC3RxfgySe5+xdWnulbojPOSuEpN5Sj+Dp6dR01PzXZzf6GLTUt04yZPVajc5Qi8ewRRqKjqVJSve5UhtWLKFF1Hdu0Vy2UEIb5cfL7DqSUcLnoW16sIRUKawuF/qzI2223yAmwQfsCV3YIlBXdzZfZeX+UqoJOa7InVdqNu4Vnj6pu4VZXn8YFT+q4mEMg+CRHuA49RyYlx9yLeShvgQCYAAAAAAgAYhgIYAADAAJU5bZpnRpvBzDbpqm6OehnprmtiJEYsmjDsTItW+CQmBBisSeOggItdiJZaxFoIiiREL9AJphcQ0A0x3EAVOE7MuUsGUkptYA2RmySlzmxnhLqskt77hWmFVp2f2NEKifUwqaaRKNS3wF10ozxz7k93JihVwv9S6FRPPBGtWKpLzLWLYz6lKklwSUiKscmrWJqpfkp3N9AUgNHmDVVrqZlK3JK4Vo8znIpVDO52WSuVXARdKoVTq9E8lTk5ccklDuRAub8lkIjSLIqxNURROwZBkVF5OF/EX+DD5O61g4f8RNeRDGbmuPrHf8A9XnQGB6HkIAAB3EAECWBrglt3cEbWdigRJ/SRJRd8AF7/cGsDX0tdhJ/gCLFclJEQJp3Q2Qi8k+pAlnA3YXDJJFEBFk4kGrECt3wF+wPgRQzq+GwcLyvfucpcnofDYQp6bfJ3UsMixn1lNRr+l85RnrX8tty9rGnVyvJLouGZK6TirP5AzQd7k7SUN3QhAuTdlFZArl6o37FbN1TSWoqcHl8owS5yEJqyua9M0o7r/JSsUW2uRU5OHwwN05vU1Yq/pibNJBVNUr8I5VOdlaPLO94fp5U4Rb5YWOlCOLoc3gFP7AvXIqmk7cASvjIAdRkbXZKwrvd9gItYG7KNxX5KdRVvHZHnqRWevPe5Tl9MMI5dK2Zcucjfq2qdBQ6tGWMYQ3WfCSXyRXN8YnPy7L6WV15eRpYrvBFvjDS8mH5MWsqOrUjGOV2CI6ePCbXqyaI1HKqoxfpprBRTdk4/wBzwi2jSzOyulhsDPWk5zu1yyMptSUIZbJaqooVXZexCjDbHzpPPRAV1vRjqU/3fITm5Tux0/qKyuqT2UrLllUVthuZF+qXtwSaTWfpXABCnu9U8RJVa/EIYiuCuc3L4Idgh88iHxYFkoPgklb5EsZGu/fggvopR/cjqMU4/Fxw+lv/AKSOpfqivYKrg9sfkX9oSw0hJ+kqBPImC5DuACBiAaeBAAAACAAAYCGAwAAAAAAAC2hPZU9mViBPTr03ctXYx6Wpugu/U2RyjlXfn2GLoSE1kjSFriJiaKIAO2QsEQa+4midsiaAimSQgAmgsRXySUgBoLNkroaRBXZrgmqnRq5LaJxsFxJST4f2JK/Tgr2DSa4Y0XRm754Lo1OzMyciSk10uRW7crInGaTWTCqj4LFN3ywrcpLGQTRlVQfmAaZSRXKrZPoine31DkKsc2wSb5FGLbRdGNiaYUY9S1IIRZZGNiKIx62JxVkCRKKsRSsDJAwK3wcL+I/8GHyd2RxP4hjfTJ26muPrHf8A9XnAFcdz0PGAGAEbCJiaCiEmngHdu4uCcJJPKAgNcDla90RQE/cixp4aFwA+UQJrD9mRYCLF0ZWTi8AElZgnkHyICaHtTTYlK6JRe5NdSCpvoRJziQKA6vh+sSg6NTKfByi/TfUyDpayO2Ca6mG14tlvm7qclN3aK503GnvT5CqqXBopK84pIyxdmkb9PKKg31A110lQ3J5SOLJ3k2dHUVo/y7s8s5sfyCp7r02uhBvATfRCfARq0qTnGUnhM9HpZqpZp9DzlGlKUFtNnh9eVPUKMngNR6JJD+lqxXGSeS22L9Sh2AccpAB1hdfsFiMnle+CKU5WulyZdjlO/Vs0VMJvqUzmqdJOTywOb4jJyrLNlHJHT035LqSw5GWpUlqvEPLV7J3fwdPUuFDQuV7ytgivO+Ipz18le6RmunKVS3wWVKzlVqTfLwR1CdOjTj1eQg08XudT/KaXV/l6d7L15ZVpHejJW5Kdc/63lxluS6oCmnF6is2y3VNRjGC6Is0kIxptvl4uZdTLdJtvqEZ+WSWItdWKMW/YnDMr89ioapr7JZK5y3Oywi2tNKOxc9X3KACw/wDlxIYQmNdhcsfC9wD2H/djhIXCuRjw/gDRF2jbtFFdfNRfBJPMiFR3bfsBG9/yNL0sjElf1WRRAH1B4YrgMQAAAMQAAAAAA0gCwXGIAAAABiGVAAABZp57Ki7M6lOV4nHN+kqOyT6HPqOnFbllCYJj55MOyNuwkSeHkXIUmiNizoK2AICtgnYTVgiNhWuT7ht7AQcQsT2j2gVokmS2gokUKTJXfyKxJRAaZJNPoRUSaiyKMdiS+BqI9tmAk/Ydm+hNRJqIFai7E4wLIw7ElEKgqdiaSvYntJRglmxFEV7FiWRpcE1iwU4q3ySSFFMmokQWGkOwJP5ClYT4LGrEbAVSXUyavTrUxdNm2SKbf1YmufrHfx5HX+H1NLPK9PcxZWGe+1ekhqKThOPqPH+I+H1NLVat6ejPQ8jCSRHgaZYGAAEJoRKwWAW3F+hFqxYna5B5Iov1AQANg3dXENARJIVsko8gPkT4uK9pEngCMXaRJemXJEkncCcldFMrpl8XdEJpXArJxdpIt09DzZ2lwSr040ato5RBGavJOPXknXk4UVC9ytPdJINVFxkrgQjaTRak4p5K6StkHV9TXQCM5NslTpTnlLBOFDzbOJ0qOmk6W1YS5YVzIUZVJqFieooeS1E36OMY15t9OCpwWq19k/SgL9FSflu+MYM9FN6y3Zm2vPyLxjxYz+Hw83VbugV3qOYpJFrukKnBpIm30KIR3JATk7AB127EWkld9BK922Qk9+G7R7kVXVnKctsO/Jj1jcItt3SRqc4wi324OZ4hVulCLvOeAsV+H07xnqJct/oGvk50mk/SuWX28rSxprhfqUeIOMNBONs2yQcKlS31Zbcq5HVz310lhWsbqMFp9K5y+qaOa06lQI1xrqloZr+54RjhB7fMfLeCVSW5KCX08l7g1p4yasgB3WnUrdTBVeV8GytL+i3F+m/BjqLhrOAlR/tS6t5LYvbC/fCK6cbv3Y6j6LhBFcneQCvn4BZZUO3uDAAEHLBq2Oo1hAKX6CQN3FHkosi8sjNhETyyBw6vsK9mSmtkEur5K2USlyRJPhP7EQAAAAAAAAAaAOAGIAAAAAAdgAYh2KgABgI0aeSt7mexdpnaqo9yWasdGlPdFFqMVnpq1n9L4Zrg7nKzHfmpitbJJD+DLasdhuN+BRugC2BbSxDtcKqsSSJ7RqIEFHAbS2Me/JJxIKdo1AtUCaj7XAo2ewKBo2/YFAClQyTSLNnWxJRwFV7CW2xYoj2kFe0miW1okohUUsdydiSiSSASjckkNLuNc9wqSWCSXuKK6Fll7hAl7EkmJe5NfJA0vuHPsMHngKTQmMTQFUrlV1CpGTyky+RRVV4tFjN9tlaW5qpB9LmDWwhq4NKKZn0uqlRqujUfvFs1Sj5c1Vp5pz/Q6yvP1y8l4hoZ6abe309zEj3Os0L1FBuaweP1uklpqzi1job+MM6ARI0yB2EMoViMkTCwFTAm0QeDOKayvcf7kR37gO18i6kkJgRfJO94pMi+RASXUOH7MFkALI4ZNxUkVJkk7og1UFCNN3eTNV9U78kHJ5yJSA0UYRw2V6t3q27EN9RL27kJNyldlFkatqe1LLLNPpXUacuCNHYstXZ0NNXUbbo4IsbtJp4xpWikV6lSoS20pXlLlFdfxGEV/SWTKtW4tyl6qjCrdRWhCjsinGoT0VOMPU3Z8sw1W5z31Hki9RO21BGrW1lVrbYZN/hmllTip2OZo6aqVE3zc9Pp4JU0kVVibSDHN8k9nQlGml7sCpK/IF1gA2Sbkm+F0E8Qb6IlCO53llLhC1MrU89eERWGvZrc3ZcHMp21GuVleMDRqajd1e6XI9FT8ui5peqbwRV043qJ8qPC9zmePahKnGjHmTydGtNU4tyxbJwKylqfEo7+HkCWtqPy4Q67UrFUFGjSlJ/U1ZEqlquqS7clWpy7R4QQtPCM6+H6TZVp7tNKF7Pko0ScYpq12zdVp+i/W2QRyJWWlavm5nm8L2J1JfVFPFyrm3uENOy9yE+B/tcU36V8lZQvga4FzySSKBZG1ZAkDy7ECSuRk8km7Ih1AAXIupJFDWLFlGCbc5cRK1/5G52htXXkgVSW6TZAAZQ1xYTHwJgAAAAAErAKwwsBQCGIAGAwhDAAAAABgAFASpvbOL7MQAducadfT3lbgzU91KSjP7PuS8On501Cb9Kydiroo6mi1FWla8WuhnqbG51jnxyvclYz03KE3TqxcZLGeppicL6d57K1si23LGvwLgjSuzROLHYkoL4AayOy+wrNMmvcBJWJJexJe5JQ7BUVElt4HFE1FMBKOLj2diyMcDUckVWoe1h7S3YFgK1G3Fg2l21BtAqUR7fYmkNqwVCxNJ2GorPYdgEo+xOKAaWQHgkkCsADSJISasBBLj3Dr2Gr9g4ATDoFxNhEJ8lM0XtFc1gqOR4rRlKlvhiUM4J+A66VaD01Vbl0l2NlaClFp8Mq8Ep06GoqUXZXeDW+mOo7mjrJXoVVeUePdGDxvwmlqaLlBWkGpVbSzjUkt0U/qXQ6Wnqw1FFSi7poz+7jlkfNNTQnpqrhNWsVHtfHvCFXpucFaSyeMq05UpuElZo68d6xZhJgIaZ1iGhiGaQiEkWA0QU2GSaI2M4oGnfkBcASdmGLAldAgIsBt9B9ACLJIjawXAc1YiWL1RzyQS5TAaqtRsRXUTVmD4AnTmou5dPU3SUcGWw0Bd5tk0stkYOzvyyK5NWnlSi1vimBCMalWXDOppPC247psdHUaZ4skjpUKlOcfRP7EVyv5d6fUenMWdjT1LwTWSrU0VGO+Lu+bDpeicZL6XygrfGfcmpJkI2kS2lEgI3aADo4Ub9Ec/XVeI/3P9DTUrppRjlnK1cpecoRd6j59iNK61JOUKMHe79TNllB9lFYK6FHy1uf5ZGrNOUpN+mJBRWvXrKF/T9U/ZHMk3KvVqwxFOyZ1E/I8NraieJ1OEzjq/lKKwuWBZRi6tSdVYUUY6klOtJrCOjQmqXh1abV03g5mni51Eu75CN+nhfZF4SyXa+vsp2jzJDlJRX04SsYasnOe6WQrBOym0yCeCdWzqXRDq0GQuSMug1zYJdO5WUEiQcg2A08XEuA9hSfQCLyIk/cXPwAkSSBKxZBbVuYDt5UbtXbXBSOc3OV3+CIA/gB/sDZQgH+oWAQWHYYC6krEbZJpFiE+AsMCiNgJdxAKwDABAMAEMAIAAAoYxIaA0aKp5daLPYeHVU3HszxMXZpnpvB625RV8hXY8S8KhrKTcVtqLKkjzu2dGo6VVbakeUetjVlTSUlddzB4roYayl5lPFaCv8AJz651056xxOR7cFcJZtNWaw0WrucncWGl3HYdrcEUImopiS6rkkl7fgKai/hjSaebkoP7lnIEUkye37+41EnHFkiKil3JJErE4q/QISV+gbL9CxRv0JbPcClx+wrFu0TTQFduwWJ/YNvsFQsmvckh2fa47XWVb3AilcfA9qQ7BBf5HkLrtcdkgBZ+SSF8i5ZFSuxkQAfDFbI0vwNgQZXIsZBoqKpLBztapafUUtRB2tL1HTaMfiVLzNLNLm1xErvUatPU6aLfqjNGKnF+G6m3NCo8exi/hrWeZpnQlyng7lSlGvRlSmvgxdlcasnFVIezPKfxB4PuvWpLKPRaKpKEnpqz9UOPdF9ejGpBp5EuVmx8rs4uz5GjufxD4S9PUdanH0vk4SPVz1sc7E0xkESudIGAAVA0RaJABBoLYJNETISJLugDgKdriaiS5FYgTAk0RaAaw8Dkrq65IWHEBNXQix4yRsrgILIe33FZoAt2DIXtyTUkQRUmiyGoqU3eMrCSTCUU+ANUPEq1vU7mij4m7KMjmODXwRd0Fev02rpzirSTwbIVE+p4mjqJ03eMmdTTeKvCkwa9I2Bgoa5TjhoCqctU6MqlJeqd+TRo6LUXOeak+X2Klp4+cpLKvZvuboemO2NvdmWlVZvy7QykY1/USgsq+S7V19sfLgvU8fBR5kdPSlN4SwgM3idbdGNH+2HQyyjs0rl1tYW7z9Q3JXzd2LvEnGlTjBLmwGKvWtpKdGL5yyvSRe9Pu8EnFSVSVsLCLqEoUtOsXkm2EXVndqEcu2TLXahC393U00MU5ymsswaid20FZ5K9mQfRl+1+S5dCm2Ayh1QPL/cHwC6FZA0r2bIv2LZ/SkgK+COW/klPsKKyArXJJIfQEr5eEARj1ZGctz9gk78cCSAiMaF1KCwWJJDsXERsNIYFwILDSG+AIf3E0Q/uLOggT4AAKEA7AQRAkIAEMAFYAAAGIAGiQkNFAjs+E1ds4tdOUcYtpyqblCk2m30JR9Cpf14JXtHqOrSUIYuY/DanlaeMZSvZcs1Ov5z2xWO7Irj+I6Hf/Vpr1rldznwniz5PWy08LXlNcdDieJ6OCvVpTV+qsY6533HXjr+VkVnYkiiE07dy+L/AAcXc29vJZDKTQl17E0rWIp7FfsyUbhG+SyKCmnn3JL3QkkSSxgBpE0rPAlgl2AaLFZ4aIWQ74zwRDeOBP3dhANXCdhO4/0ABZvkV+hJrtwRafUB3QXTI2fTgdgGs4C9ugZHfNrAF78ElwmJIkkAJX9h2HbAPgBCbAXICYnkkIqI7SmvHdTkvYvZCovSwOL4FqIUNdPT1Ha7umexdpQ3R+pcHzvxGLpaxzhh3vc9L/D/AIq69NUqsrytZNnSe/rh1HW1VJ1IRr01apDKLtPXVakn16rsytauEJqE8Ju1yFWD09XzYZg+Uce+cqRLXaSOooyjJJ4Pn/iuglo9RJW9L4Po8JxqQvF3TOT414bHVUG0vUuBx1iWPAAi7U0JUajUllOxSj1S65pXGRQ7mwxiGVCCwwCIPDC1yTIkUcDvcBdQphcEPBELkVh2dgXuFC9xtCZKL7kEAuScexEB8htALtALKGpsakDswJKoDs0VWsNNkA0JNrglcTAvoaqVNNXYGewFV9EqQjT01rXbwYY1f5bdGbu+nuXaibS3N/HsZYwlWcqs1hL0+y7mWzgtlN1J2bkznVav8zWlHd/Sp5fuyWs1cpxdCDz3IaHT3g5PMUwLNHS2Rc1HL6sxeKVHOak3xix25JRpRirWtdnnte1Kuor4Ai4bYU/VieWjTFRlFLi5RPMdy4XpSLaadOcYydklcIvrPbQajhLqctpu/uadXVc7RTx+5W4xUo3fyFVTTjFJ/graVuSys7zSuV/3BmoTSTIp2JTyQtdXKylBXZKTxcUX0fPUJZfsBAfCALAHPPASlfHQOeQLhpJMLMlYC4mkCVuRpDLgihjDrwURAdgsAWB8DSFIIrX1FpVH6i0kUAOwioAAAosAAAgGIBCJWCxBEYAA0MSGUMu01Ty60JPhMpGuRR6jT6idWyXpidWglGKbdzzvh1ZyhG2WsWO/pVuqRi3m+ThnVrUx0qNODipzXPQp1cY1qThCKu+ptUVZYwRnp1NpLCOs9GvI6vTR06xJt3zghTker1Ogp+W3NJr3OHqfDvLjvpLHVHPvn+x357l+qIMtVvsU03ZF8GmrHB1icY98E1frwRXJYuMhTzi5JLAl+SaRQRxklzwCjd3J2iAkiSQ9vYaiQRsm+B7SSV8DSa6AQt9yMoot2icAKGrXBxfJdtE0ioqwuR9Sez2Db2ZBG6HjoPagxkKNoJWHcFnkABoYn1AiwebAOwCtcBoLWyVEehXVxBl1sXKNS7QYHmfFYp1GR8GquGupxTtdk/EneRn8Ols11OXZnTlz6erlpq2vrSjHEU/qOpp4TVHyqz3SirX7lmgSWlpu2WrhVlaafBvvn9Rx32xuhWot1KDsusXwOOshU/p1lsn2Z0KdpJro8oyanT066cZRyuvU4Xn0uuD4x4ZCrulFc8Hka1KVGo4tWaPdVVV0voqeun36o4nj+hS26mGVLDLxbLiWa86NE6tLYVo9EYTAimSXBpDAAKEIkIIiwJA1hBURiGRTQMQ3ywg5ExrANdSKLha4gTGIVrMkmF0+Qt2YUXBhYAIjuOwttxgTYuSTiRsAN2AQEHrKfiVHUSSnK0et+otdr1Uapaadk1a6MLpU9VNQpQjbi6wFTw2cWvJm917WMttNHRxcdvM5dUbKVCeli4TzT5cl0MFGpr9EnKdLzIx6o1UfG9PVpSUm41H0kBDV17U7Rd3LGDla5bKsIvElE0tN6h1INJRy+qOdq5zq6hylhtgq1RahGLfGbl/1LfLnixCa31KcFl7ehPVRcadpO1lgDMoSqSlJNekjL/Fe40UoKnpvM5beDJObc7gK26bd+CHF31G5WT7srbCCXYUPqsGXcLN+yKyJ54EuxJRXyMsiIptdhZbyWNZZGxrDRYAQ0UKwWGAQdBDAqkAwCEOwdRgBXPgsKp8EojD6i5FEfqNCJFArDA0hWAYgpWAYBCAYECEyQmgqIxgAkMAQDQ0AFHR8N1cdPv34TVzf4frdRqfEabpKSpReW+pw6W1zipfTfJ3Klfy4Q0ulxUn1XRHPq41y9lTd0ibmo/7HP0k5xoQhOV5JK7NCycuvJ/xcTm5Vaii/p7GiOng42aTXwU03aV7G2ElKKLx3sypfTz3i3hnlN1qK9LeV2ObD9T2GoSlScbcnB1+icH5lNY6pHPyZK7+Pr+Vii3wWx4t0K4lkenQw7p2JJe5FX46E1wVE0vsSS75IolbHFgJRat7EkxRVl7E1ZrqVCWehJCX5H9gF1AdgaAhYLIk010F9gIv5Fgm44wLgCLSCytwS/cNqsBGwWHawEUhWJBcCDHYdskksAqKQMdh2Kyrni5j1U8M11H6bnN1csMDh693mZ9NPy9RCXZluqd5sNLp5VbtRbS7HTlnp7fwvW09TSXlyso4sT8UrqjpZyinJ25R5rRU69PyqUJbdz3Y/1PT6eN6ahW9Tatc7z44dTGPwjWS1Wig+ZrB0lQnu3vqc3T0P/TtbJRX9Gpn4Z3KdSM1gzeIy5mopScrOL2nB8V0WokttJ3p8uJ7KcE08HLr0IxrSzhrCM/jDXiq+kap2krNHJqQcJNHr/EKG66XJw/ENDKK32NYOUiSItWbQJljKYyCZJM0GAXAqCwdA5ACNgsMCKQ+gAQD5sS5uQ6kuAIgDC4CDgYPgBJskmRRIBgICgYuRgQLaAwA9FPwtwnF0JyhLkcafiOmaltjViuH1OtRtUmk+nJrqwvH2RzdXGj4xSjS2ailOm3y2sGHVUtHrJ3pWvbmOG2dbWwpzkqW1NtHLqeFU6kkqTcXzdAcudHUaf0wk2nyirzm6qlOCx0Nc9LXjVnsrbo0+rZji5uTvFSDNa9NKlPUSqSn5btiwtbKU5K89yfYzy8u13CUX0sV3ZcTWpVX5WzbwZpSvIV33YfJfymk7t3I7Sd7CuX8pp3twKwAawILDY4837BBJepiC9wAQwAoAAAAQwAAAAAAsMBMqmWMqmSqjH6jQlgpprJcTkADA0hAAAAAACAYAIBiABDAgQ0AFB0GIYEkaNDVlS11OfLvbJnRu8Kpxq6yDl/blGO/jU+vZaaXpVzalZGLTcGxO54ddUo8l1ObiylE4llxF0pbrEZU90RIsXA69r8cTW6XyZbo/S/0MyxhnoatKM4uMkmjj6vTOhO6zB8exI7c9b6qpMnEglwSXpNNppr7k07kET7FRJInxwQV+pNFEkgbC1xPAByAJdRgIOQ9gsEDTFaxJWsFsBUBNIk19hbQpWH1HYZEQC2SVvcLBULEh2CxUpe4u5LoQqOyZUZ68rROTq6mGdHUSwcXWT5sBz6vqng9b/D/hqhoXUmrufCPPeFaR6zX06fS92fRaVGFOEYRVlFYOvLl5K5q0cKcr+WkaHSXl74K9uhp1CvFW5Kactrszf6304qGoaim49VwV6We12k7NMNY3panmwV0+UYNProajUTSx3RZ7HddaCV9yMFapGddNK6I7V0KZVIRrKKw+xb8ENVRhUi21Zrqc2FONROM1dcHT1V5UpWObTuvk8XVuusnpyfEfBJO9TT562OFUpzpScZxaa6M91Cpf02uU63wiGuptuKjLo+p146v9Y6jxSJIv1mhraKo4VY8dejM6O8c0kAiRoAABUAWAQAHsH3AgSGLqSIpNAg5AqBITebDbsiKy7kU1GwxhYoQDAIQAAUWAACPebNslG6TWLj1Ws/l6L3LcujRzqnjuhpr0RqVJe6scfW+LVtVhLZFcGPzXT9R1o6iMoynOSi5dX0Ri1fiEI03GnUblxdHHc5SeW2RLOWf03VNbB0PKp07Ys23yY1JrhkQNZE022+RCuFyodxXAAAAAAAAAAv06AAAAAAAABQAAEAADyAAAcgA2IGBGTKpMskVPkzVTpLkt4IwVookWIYCGUIAAAAAQAAwAQAAAIYAJDAABAAwBGzwzULTa6lVkrxTs17MyIkiWbMH0KChVpp0Hdc2LE5RltaPH+F6jWULSpz8yH+VvNj1Gj8Rp6hKNWOyf/Ujw9eO8u0utkXktisEfLtG8ZXJJmVTRNMiia4CJcoqq0lOLjJXTLUNrBV1wq+nnRk7Jyj3RV0OzqKHmQebNcNHnamqdHWyoaq1N2w+5riW+m/8AJn1rVyxGenWhNel3Lolss9V0l34tuSTSWSCZNBUl+g7XIrn2JhCAdgsAgGxANWABXAHkGhsVgpWyBKwWAiFiQWAjYGiViPJQjPXnYvm7JmGvMIy6qpaJx9TK8mbtXPBl0mmlrNZCnFXV8lK9H/DGg8mgtRNeqfHwel+lXbOPPWUdBSjGcvRBJWRLTeL6fV1NsKmezNcyx5+vddCctzKZrqiW5dwfBz/Vl0/8UauPnadfg8zrKM9BqFqYfTf1I9PPEZR6co5Pjmnl/KStncjtxbb6SenT0rpauhGpSayuCnU6L1xm8NPlHD/h3VTpTVJ3S6I9dFqrTydOtxL6rBVpx2rFro5U6Dp1HfKZ2tTSlG2cGOpTvyjw9Syukvpz4zjF9jTSm3JXeBVdJ/dYru44PRxue2aPEaNPUU3FxTR5XxLwmpp71acW6ft0PTbm6kYN8s014w8lxaVjr+vTOPnwz0Xi3gKcXX0as7Xce555xcZOMk01yhz3OmbMCAAOjIAYgFYBgArBYYEAgBcik7ARk7uyJIjFdSSIpodxAVAAAUA0IOCKAHcCodwuIAAAAAAAAAAAAAuAAAhgHUEAAIBgAAAAAv8AUfYAAAAAAAAOAC4AAMBP9QISZCKvInODCmsmf6qxDEM0hAgGwEAB1AABgA+ghgAgCwAAAHQBMBggGAfAAFydyAwOz4LXp2dKpze6Z6LT0aThsfqT/Q8bom1WVjv0NVKKVpcdGce+svtuTXdpuppnaEt0ezZrpVqdZ2d4z7M49LVSm43lwbY2nH3/AFPJ1Pfp0jek1fHHUmsmalKpCKv/AFF17miEozV6bXwMv0WIkQvZ9iVygaPK/wAVxtOC2r1R56po9Vd9jB4l4dDX7N3RHXxXOmbNeF0uuq6aWx5j7nf0OtjqIxV03xgza/8Ah2pRUqlGW9R/ttk5kNPVjJTheO3+5dD2Xj9xmdXivVrHySVzkabxCopRVeqmusrHShqtPKSjGtBv5PP34euf478+SVpTGRv7klxg4uoux3DhAAIAwKwAMQFDAQ73AYAhXAYBwF7hARk0kNlVSQFVWZz688M0V6lr2ObqanIVkrzcnbk9R/D/AIZ/LaJ16itUqLj2OP4HoHrtfFzjenB3Z7eVNbFBYS7HTmOPk6/jzmv8Olqpqae1LlHC1ullQ1Fqcm7cNYPeOlTijm63w6NaSklaV7o6xynX8czwnxPzEqGobbX0yfJ3YravWrx6SOZDQxp15T2rPQ6VCfp2yyiZ/wCFp1KfpvF3iKtp4ailtnnBGrupO8MxY1qE8RWbGfXN9HtzKfh0KOq3Q6HYpz2x2y5KowvL3L5w3U13Q/WzYIamzjGxkmsk61VQlGL6ilZxPN3v1vlFTVrONzFq4xztWTS3kJQUlwJ3cPzHEW5V033NdWT2q4tTR2yUvcjUd9pZ36XGunJNWOZ4v4LT1cHUpLbVX6mqnOxspz3Ixz1ZdLHzyrSnRqOnUjtknwyJ7Xxfwelrob4LbVXDR4/Uaeppqrp1Y2kmevjyfqON5xUADOrIEMChBbIAAXshckmKxAhoLAAAAyhAAAIYWCwBcAAgYhLsModxAADAAABDC4UhgAQf8uIYAIYAAhiGAAAAAAAAAAwAQMQDC5FsTZNE7i6kdwrk1V1rpBbAovAzSEMGrkbkErgILlD6gIAAYILgAAIAAAAAAAAAAAAEPhdwDga5yFs36hYC3Tz2VoS9zuVIO26PPY8/1O9pdRGpQg21utYx3NjXK/T1bWydPTV3e1+TiTvGW6HTldzbpql0mmeTrnHWPQUZtZTJVqTqTjUotwl1a/1MmnqYXU2KUkuyJz3n1MOnqXGW2us8KS4NaeLrKfYxOzVmrohGc6Mr0sxfMGY1cdIlTV6iM9DUQqp2xJcxZppO8jpxfaVTXpqNT2Z53x2lPSaWboU06c5XlZZR6fUK9jHqqUatGpBq6atY9vPVl9OeS+q8Vp6VXUyUKcXJ9uxVOK3Wf1Rf4O5pNJenP+WrOjVktrdrmJeAa2knJqM3e7zlnp//ACOdzpzvjs+DSeJVdO1GqnOn36o7en1NLUQ3U5p+18nC1kdTUqRlU0vkxhHb6Vyc6pKtQrxnSc4tdTz+Xjjqfrmuvj76nqvach1MvgtaprtI51IbZxdr9GbZwlHlHi/8emdSoNZC4NBboVsrodsCsgwwoHwJLIwFe4+BDAaGiIBBJ2MtWdr3L5v3MVeSzkIzaiosnNqN1KihHLbsX6mpgt8Do+bqnVkrpOyFuTV+PR+DaRaLSRt9css2zqyUW+GLiKSdrcBJXjbqc+errz9ezpNyW6TuwqNJNvngrpStZPgKsnPPCR7J8clNRXeAi9krl1B3nZroXzpQkngu6MzfKJRoLanwytLZXUXk2PgxeZaus2Y/KNEXvimZ3JSk89R0622e210cpfzcazYxeLwkqynH6UskNPWU4pN5N+o21L7ldM4bn/Lah02vS8pm++P1Dmug+SV7ChZxT6DseXMdGfUpThwY502kjfV+ngpnHBBjWGXU526kJRywjgK3QluRk8R8Moa2m1KK3dJLkspTsXbrllxix4LXaKpoa7pVPs+5mPc+M+HR12jlZf1IZizw84yhJxkrSWGj2+Pv9Ry6mABDOrIAAAADkAABDAAEMBAAAIYAAAAAO2BcMYm+gCGiLVn3QyBjEhlAIYgGAhgAhgAMAABDDqABYAABDAAAAABCaJCAiyDLGiEkZqoDTBoRlV1MmU03Zl5uMkiLjn/YmJooryuMoamiX6CcU+hAwI7JLh3EpWfqwBYIL3AoYmMLAIOgAADBYABAOwc8Y9wD2QJW+QSshgAAguAzd4evNjKmuVlGA6HgtaFHxKl5ltkntd/clmxZcatsoy5afVGrTu1kuDV4npVGbcVZ2v8AJjo3R5O5Y7T26+nqJJdzoU5OSONp2dXTywcVaFddLj5BBa/syCEqalm+2S4aJvXvTU3KtG6X90epFwdyO22JK6fNyy5dKnQ8c0utWyD2y5sxVfENNCEnKtH2ycvW+EqT87SvbNZ2dGcea2Sl5sZRqp8M+j47z3PrhdjpeG1nLU1Fe0Zt7X/od+jJuKUnk5HhNBKi4yXqw0ztwpXjdLK5Rjy8zqNy4TgnyiL09KSzTi/lFid7okkeP3PTauEFTjaEVFexLcupK2BNEHI8W1f/AKfOnJR3QnyuqLaNWNelGpDiSurlH8SaZVNBv4cHhi8BrLU+HqDVpU3tZ1//AF1rnrK1WYyydJwysorTJLrrLoyHTIXAqgEJrABTE+AawJoCmri5ztTOyZ0K2Ezka2dosEc7UVLto7/gCSo0+8pNnmZy3TPV+E0nT8jH9m4XnYx5LkduUkpW6ldSfqUUPdud0sFXNSTM+Pna4VopODnaXLNEqcZRsYYr1J9TbTnujZ8no2S/ljEFS2STvhFvQTyrAn0fKNSYiqpTvUjO3BVWqSbcUX+bHdtFSh/Um3YsGGLtJjq1JU4OVljqW6mlsqJrCZxfHPEVRpqlB+q92cuud6bjq+apxv1sc/xKhKvs8tpSTvdmTw7xKM5uM3Zxjd3NekrKvPfydJ9T40aWM4UVGo05d0XWLUt0Umitpp5PN5efet83VU1+CMoOxZPkTV0cWmSasytxwa5QM9TDasBUpWZepYRTts8juQbaT3I8z/E/hmyX83Sj6X9aX7nodNLJdXpRr0pU5pOMlax046susWPmoHR8Y8Mn4fXdk3Sk8Psc5Hu56lmuVhgAGkAAACGAAAhgAgAAC4AADAQADYkIaIpkfpfsSQwIokRtYkVBYOoWABDENAADEAAAAMQAAAHUAAAAA7gAf6gAWAAEyLRITRFVMRNkGZEofUi9LCM3BohlFgY5cgI0hAMQDCwDArcP8uAvKPKv8FmBEwRUk+o7g4poioyXDwBIBXWO40UNBdL/AGC91gEuv6gCX2GJjAAAQDAOfkAAlF2aa5TIjA9lHUR1vh9Krf1Wy/cyqCjNNK6lz8nL8K1E4xnTUrLmzOnB+qLeWuh5/J1PjrxK2U6bxbg3UHZLoYqVRGmFQ8rbfCTJ37manL8F6kn1CJezIzi2sMkrP57id+CKgpNdSnVaOjq42qwT7Nco0ONxLDsXbBTTg6Gy93GMdqa5+50aNVelrN10KINOOSqpGVCXm0nZdV0O3j8l+VnqN9eCU4zj15IpFVPX0ato3tP/ACP/AELlboTyTKT4GRZKzd7ZHTgqieTM5tNcb+I6ih4c1/mkkU/w1SS0UqlvrkdfX6CjrKPk1rtS4a6HK8OpVPDNRLRVsxn6qcujOt5s4xJ9dflldWgmrww+xNSznBO6scI3tjBZxvfkDVUpqd7YZlknHnDNyus60Ct+Qz3DJpoX9hNjIvkKorX2s4uv4Z2qq5RxfEVhgjlf3rrk9nRm0tLZW/p2Z4x8npv5qUdLpZpXW2xvnrLjn5ZrtQli7lawofucWeplaM8pbrP3R2NPJVIqa4aOnPGXXDpa5qLynYkqsVm9h7VKOCM44J1xt1NaIVVJc5FqJuMN66FMNNNxvwRr0dQqTgnGSZrmf9RklrYfzG1vLOlpKm9y72PH+IQ1FGp6oSi+52fANVeu6NSV6iSdkbsasjs6iCnSlddMfJ47xPROblNN7r3yexrb28K8Tk6uiqlWUVxNce5yl95UjxlSpU372vU1a6O74bqZQpwTVvco1fgdWnKEo5u8mulpnSSjUi0dJGrZXXo6hyWUaVtqROfQiqcU4cF9ZzhBTp57nPqVlZUhsz0I2xwUfzV1tqJ2LlK6webuY6RGavjgonE0tNlcoGFZZK5GxdNW+SuSwAqUrSNsHdHPWJGynL0iJRrNHT1mnlSqRTTPB+I6CpoNU6U+OYvuj6EpXRg8Y8Nhr9K1a1SOYs6+Pv8ANYs14EZOtSnRqyp1I2lF2aIHslcwADKhAAAAAAAIYAKwDABAAAK3UaQhrHwQAxAUMXDAGrgO9wEmMAAAAYugAADEAAAAAAAAAAD6hQAAEAAAAJjEyKg0QZYyDJREupu6KS2k+ggtEPgRpAHTAAAdwAAoABBDAEH6AFhKI/3B8ALgaFyMBgH6CAYuQGAAxDABi5Ao06Gbhqo2/uxY7W6UZbWmn7nnozlCSlHEo5Xye3dGl4j4fT1cLRqOCckurOHl8e+46cdZ6c6lUfQ20mzFCLjKzWTTCVrHksdW6nJ3Rrpq6sYIVPyaqNXi/JEalH3H8/ZkVO7ySWVa9wB3+CqfXqT3pS23z0IyUn8AEJ2wv1LbKpTath4KoQblnpya1G8TfPFs1NeR8QqT02vUW7OKsn3R2/DtdUqU4uX9SPDa5Rj/AIi8NqaiCq0lepDld0Zf4ZrVHUnRkrJZZ2t3n39PT1lGopNSWV3Reoq+6PU5/pSu3sazdGfQeJ1aqvKClG7ynloePcZrq1lZxl2ZHU6aGpp7ZLKyn2ZS9bCfoUlftLDLqVW+GnY64wxwd3KnPE48ovglGDZl8XqPTqGqhlxdppdYmnT1YVqalB3jNYOP4zrW92KIVoxm03lvqOrBT4Y6dCNSs4tYRolprL0YHfj27F56xzXeOBcl1aNWF1On6ejXQrnHb7ruZyz67c9SkRfI0Jt2Daua5ucbxGGGdqaujn62leDCx5yXJ26VTzfBG0vVTascevHbNqxu8F1KhVdCavCpgJ38XqrPXSjCnhR27j0OmhKEIxbvY4vh+nqT1lbetrV0mlbjg79KN4q3PB6Zcjy9LnPGLIg5cEvLl3JKmll5Od8siY1xzFNFVWahhslSkoxsQrtNO8fua562IzV4U63pnFP3KNN4fT0+r/mKcc2saYQzf+0tS3Oy4OfXk95GpPQepvhxyZ68vXCrstZm1RilZIJ01ODjPg6z/wBYUV4qah1RVqaCcL24LaTvHy27uDsXNKxRy6ChKL8uSaL1CaTSWDzvj0K2h1yq0ZuManbuUaf+IdVQa8y04+4anO+3ZrxcZtPgw1PEKui1EE4udKXPsbqWsoeI0FUXpn2MtRbqkcXtyS8yz2sa4amFdKUH6S2nJzbbdkiqlQioboLnlIc9tOdpysuxzvjlnpdSqSX9quxeRNpyePYvpSp7d2Act0rr6UJ4pE1klRk+hYlaKzkvupXRnldVHfCM9cST0SpwlZmiMrmRvNy6nKxwacX+JPCP5im9TRX9SKyl1R5F4dnhn01LerPKPI/xH4PLTVHqqK/pyfqS6Hfx956rHUcBAIZ6XMAAFAAAAAAAACGAAAAR6DT9yPIyCQu4wKEMSGBF4d+5JBa6sRXYgl0AAKBACDqAwYCAbEAAAAPoFIH0GIIAAAAAGAhMYAQZBljIMyqBOl9REIP1on9GkQLgZtC6AA+oCAbwxAJjQiSAAAAAT4GDASAAABrgAAOogAABDAAYByAAej8A1slop0G7bZY+GecXJt8NqOGqjFYU8MUevp6J6mjuitr6NmNwnTm4zVmu509HXvGMb4WLF2q0sNVG8Vaa4PP3x+vjrz1n1yoy7minLbbsUVKU6NRwmsonCVzy2WOv10acovrkuVjBCTjZ8mqlWU8cMMrcN5RKVOSzHKI34uXQvKFliS4OvEl9VmqqVReY4tWb6F6wylJV+ElOP7jVS0nGfK7HfmZMYqdaG+nLuec8DiqWv1cJYfS/a56OE7ykunQx6PQ0v52pqNvqkS86sp66hVq6KqqWJOODk/w3Uq1ozpStalg9TNelo8hKq/CvH96VqGodn2uZy8zIsuvTOjB0k5pNhFzhH+nJx9nlFUKzk9rjZo0xlxdGufJL6Sxknq98fL1WmvF4bXBGl5Okg56ZudO9/L6r4N89ji74+UcrV6azcqUk12OlmpGvR67TanUNU6lptZjLDOiuO54hx1dLXqtTg5OPbN0eg8L8RnqIv+nKLi8xLhY6dRWecxfQwamj5Ut0c05Y+DZKunHPX8jnCM6b6XRz6mxZcrktNOwrZNNWj14fQzN2OEerm7Ck7rHJRXheJeyMrMqvN6+g1JtIxUajo1ozjync9HrKG6Ddjgami6c32LF+x6Xw3UqpVdT/APyKz+Tsxp76b2u0+TyPgta6dPqso9Vp626nGS56nTjrfVebvnKhp/EIOo6Nf+nVj0fDNe5dzF4t4fDXabzaXprRWGcjTazXadR02zzKjXXojn3x/Unt6Tn4JZat0KtPvlTi6tlK2Ui847YtiG0lC0ZAAly6lWtpkJStxkiB1/y1PyjWXl2ksdGKlUk3Z5RZWiq1DZezZVplaLvysHXdsxlj8a0S1lCEX/a7nnNX4LLc3RWezPaOKZg1DUK10srqb3F5tcbwjRypWTTT9zsvSRn0tLuW0pxm07K5c1Yt9lrnbZ6afF4s81rK1ePiFSc5WSePg9nOKkrNYOb4n4ZS1FLCtPoyT0svtm0P/u6StO1jetLUUbb8HL8Mo1NLNxknyd2M7pGqVi8mpBu6bRVODUrzvbszq2TM2rpb6UmuUjN9sxhTdSV1wi2LyV6eP9O189bk+p4+/rpGmnLA6tKNelKE1eMlZ3KKcrcmhSukQeD8Z8Ml4dqWkm6UsxZzj6L4hoaev00qVRc8PszwOt0lTQ6mVGqsrh90evx976rn1MUAAHZgAAAAhgAhiABgIAIoaEMimACQQ7jEuR/sUApYdxha6CkmMSGENAAgABgAgAAAAGAC6DEABcGAAAhgAADAiyLJEWSqrfILDQSEYGmPBKxCH0okdEMHgAAVwAAAAABgAMAEMAEP9wQdQAQxJAMAABD6CH7gAnyMAAnTm4VIyT4aZAfQD1+kr/TJO6audShqrVrN42nktBqmqUV/lwdXTVt0nK+Wc/jcdWrF6h8ZZmq0Z6edpr7mrTQqVHuvZI0VtEpUm5T4RjvxzqNTrGKlJGjbGWXi3Yw2dOVuhdTqfk8ll59V0a1vjDpJG6hNTgmuetznUqjunybKeo4uk17HXx9SfWOoWoXl1FVgvn3B1acpQmmvVhltRqpTbXKOZqv6OV9L49jtz1NZ+raup8qctvBdoqy2t/qebp6tupNTndbup09O5OW29ovKN9epq/l1quo3XhTz3ZyvHNF53hzcVedP1JnRp7VFJEpLdFxeUeW97VzHO8C1X83oY7n/AFIemR26MMZ5PJUn/wCj+NyTdqFV/uevpS3ww/udOJN1mnU+myy3wZp6aCT3NX+QrKbq5bS6C23XK+56GWOvp4QvKEpOS7GSHiThNuVGd443RVpf9zpVKak7Xu/Yt02jjH1SjdvuKuqqevhVScoNWzmNmXLUQlF7JP4LKtJSVrI59XRVIO9Nv8kF6rRtb9DNWVrOK5M1SOpjzGTXujJV1VXSxvNSlZ4TRjvjfjpxcroobSRj0usp6qN4S9S5jfKNPLON9PR9KrFM5PiGmTi2jr2uyurSU42ZB5bS1XptVGTwk8nstE4ypKSePqwzzPiGitLdFHT8I11OlS/lXUjuSxJ/sLv2M9zY9FSTVuia6ihp6dNylZbn1DS1VVpb00y3/E+lK/clt6uOPwqcbIk1gFQlbM/wVVN9NP13L/irP6R1Gop6eO6pKyOVHx+jW1tOjRzFuzkyXidbfpmny8HnNNpJPVxnHCjJNnWeHOdrU9vdJ3GVQbUVfsS3nl0Se7crPBCPor+0/wBySlcjVi3BtcrKNTq6YlqK0KULyZhnWvzDknU1EZK+27XU5up19SFS1Kl5kuzPV+Z17Ymt+lbVTt2N74zg8/pvHr1NlekoNdTs0NXCtH2fY18+JUqsd8Wk7e6KJRkklJ/cK0ZbmovD6koUJOOZXOXW1qehsjUW61pLmxOKVkr5IK9KauSqPy/Xa6ZvjrfVKuXBn1b/AKUoxzKxTXrzdtqdvYcKkpR4+466kSRjpPavV1LbXLVD/MQlZPB5ertdEVhlsGVdRpu5kalLBzPG/Co+I6duK/qx+lo15k1Z2RphOS7HTn1dYr5lVpTo1ZU6kXGUXZpkT1/8S+EPUx/mqEP6kV6kuqPItWbXB7OepfjnZhAMRpAAAAAAAACfIAQJLgiSRFD6ggABjuL9QYQxoiMoTVncaB5QkAx/oIP0AYgGAguAAAAMBADAKA4AGAdQAAgAA+ApMiyRFkFUuRDlyIwq6k8FiKaT6FxuIYCvkCoAXIxADQBwPoAdgDqIAGFwAAALgAAAAH6iwADAAAAAPgAH19xABr0kkpSjxdX+52NBJQluk/g8/H6k11Zv0eolCeyT9vgx03z8euoVrcNZ4RdX1N7U0/k4NHVNTXVIvoVW5ynJ3cmSLjr09Kq0VKXBkr0Z6ebT+npI2abURpwW9/CL6snWpW2JJ9zl5JLF5tc+jO7NlPbyjHV08qOU7xLKM+MnldK2qTZVXoqtCUZPD49mONu9ic05Re12fQ1KjxOuUtNrp05pp3udTw3V+fTpwUv6l7Fniek/9SpNwW3U0nZxZx/B1Oh4vCE8NSs0z189TqZUtexoTk3tlyjSlgyVHKFWM+jwy+DbXNmebrnLg5f8Q6N19N5sV6qfbsa/4f1v8xo4qUrzp+mV/wBzdCMK9K0ueGjkUvCtT4f4lCrp/wCpp5u0l1SO3PNxm136k1taM0acqkna6j3LoRUm1KLVu5dbGDtGFUY06a6XLXJKN+hVUjCN3/cNUnJeubt2QFNScpO6lZFcFVqS/wAWUbexr8iCzkzzioybTZRco2Vnn5Kq+np1I+uMX8hTnOTS3JL3Juk27tmbueljmw0GjjW3KG2S6rA6tGcMrMe6NjhaV7KRPf02/g5bvquk6scwRvraS95QVn2MEk4Ss1Zmbzjtz1OlVakqkbNXOJ4jofLvOB3739ijU01Om1a5Gmj+HK7raCMJf2YO7BwguTyHgVd6XxGVCTtGf7nqk7md/Nce+fadTUQjxko2yr3csIntUpRXuXySeD0cdbNcb6cvU+Geanm3uZFoFRp3iduqrwa4KdRHfRcVzY3b6xZUYfSvgltuV0ZboJ2yW3PBZldC2BnqTuDyRGeFKCqSTSs8ox6vTRk5bHtfdG+rC8brlZIKlGor9+56vF1sxm+nmqmhp3kptqXRdzb4dH+XSg2zfV0+6T9OHgyRoTpamW/6bYO0huui6kFHc5IIVZSjeKwc2rK8kvc26a8UuUvczZqJyk5P1Mk25UnH8EqlKNaPO2XdEI+iSUvucLzea1LKUJbVaSuRbTdoqyL50lLMOpnn6MSwZ7/VWYcuCpp9C1LdbN0EkkjnjShxI3sFevGmucnGfjCp6qUKscXtdGpxb7R3IMvg8GKhWhVgpwd0aYSwMRqhZuzzc8l/FHgroTes08f6cn64roephK2SVVqvSlTnFOMlZpnbx9zmMdTXy8Dp+NeGS8O1Lsr0pZi/9DmHo56l9xjMAABpAAAAWAACq1ySIjMhggAoaAAQQwEMoayR4Ywat9gGBFDAYrgAAAAADEAUxAAAAAECDuAAHIhh0ATE+ABkVVLkiSmRMCUHZmhWaMy5L45RqCQAFzSD2uAX9w4Aeeog6gAwYg4Af7i+BgAB0EMAAAAOWACAYCsMAXYAAAAQwGsPBpjGdWovLg5OXZdTMj0n8M1adSjUoTaU4y3K/W5K1zcZ9Hoa9N7qkrPouTYk6bUeXzg6VbT4wc7VxlTa5VjlddPrTQqqEllyfY7FCpvh6k18nH0U6UIX6nW0lZ7ldJIxeN+puLMSvF5vgxVqMqMrxzBmyu4qrvhxwx3U49Dz9T3jUrNRqq3JpjK/Bkq0PLlujmP7FlGo7YMtJV6KVValL1JWmu6OD41R8jV0fEKS9N1vseli9y5MdTw7zlWoua8movot9L9jrxcrKMNQtTpVZ8q8WW6arvVm89SjReDLRQcI15Sjyk+hKpSnp6inD1Lqjt5ON9sytka3lVXi6eTdCanFSXBzqTjVcb9cfBbunQvG91yjXHxmtc6qg85T4GqqaTXXoYPOlNZ7mqltqRvF2kbQRvOd5vHYv3qCy8FfkRty79yqpQqW9Er90wJ1a+bJ2TKIu7y8Feyf9yu+pZTUL5x7MzO58XGmFOlJYyy6Dxa1rFSlTj7FsJqXW5pA4Rb4KpUHGW6Evsy5vb7ic4vF/sTBQ6m1eq1+xh1NWNSahKjOMnw3wadU0k1dHMn4n/L1NtalKVO/NuC3nY1z6uhpxlZqzIyybvKhqqKq0JJxeUY5xcW1JWZw65sejnudOL4jCVCrGvDDi73PU6HUx1Glp1VncrnF1lHzKTi8i/hzV+WqmknzF3iYs07+PRb7STLPMTXKKOSSjZGee7y42alUlvVkFN29L4DaFh+7umTEHFRk1H5JQWBbXvTvjsTJ1dukFgC4jKjkjR9M5Q+6JrBGphblysmuOsqX2scFbBj1VLG42RaaujP4hWhp9JOpN2SPXLrDnrTb6i9VkUa6er8OqRnD+rSlzF8os0niNCTzNW6O5fqtTSr0bRnFtZNKNJ4nQrwTknB8WZsbhUjiSZxZ6aFZcuD7o0Rpzowjlv3RLzo1T8yLeyVvYzz1FW+2Vn8k4Tb5d/noSlTg8tXON7/HqtZrN5qX9tvgqrz3RzNpF1anbEYmeroq02r5j2OnMnXvBirR3ScoSk10bfJzK1NSk7q7O/5O2ya46FNTRxvuSz3OvqLKyeDVfLqOk3h5R3U7HFp6ZKq9vpaymdSjLdFJv1dTy+Xn+xWuEuC5SwZossTucUQ8Q0dPXaWVKor34fZnz/W6Wpo9TKjVVmuH3R9IXBy/HvCo67TOcFatDK9/Y6+Pv81izXhAHKMoScZKzWGhHrjmAACgAAAgCAERTAQwAfAh8hAMQFUx2Eh9AIoYPn5BBAHcACgBi6gAAAAAAAAAAAAAAAAEITAbIqmfJEnMgZocS6DxYpjyWwdiwWWCwdANIBDHYCIwAAAAAL4uAwATGAdQAAsHUAAPkAAXAwAAAADn3BgAAng6v8O1Yw8UhCavGonH79DlFlGpKlVhVi8xkpID6L5bjHOfcwV9LOrJpxsuW+5u02pjUpwksxkk7ouqU7PH0nPY3HnvJlp57owkzfRqyqRXQurQzxgzuLjFqKzyjNabKdXzKbj1FSqbZbWcjX66roacakKW5Pl36nLreL6ur64TjB9kjnPB117S9yPaNxmnjnkyzpulPH0s5/8AD3if82pUq8v6kTv7KVWG1mb4qs6Z6c+L5LVn5M86UqLtyujJ05KWEc8srX1pUrq/UzamqqWeV2Lk2snO1u2M3KPF8xPT4+v16YsWVXaKrU3lZx1LPOWooxqQv9zkz1myL2+qHtyhaDxCMqsqadoyzZ9zpki56dZJ7d18M00q0afKz7ENJRjNbpPnoaZ6am+MBkQrueVx2JOtFLKaKFF0pPKa9i/DR5+u7zfTUmoVHCbvGSv1IOO7DLJQT6CccHLrrbqyKZKUV6ZfZllNTS3deoWs7kalV7bKLv3Ovj7/AJU6i+NaUuEST3NOxTp57o26l3c9DCnV7ZRdvyeZ1k/KnJRr1Gn0Z6mqrq1ji+I+H77SUTfNa5ZPBPEJ6LURpVpbqVbh34Z3dfTU4uaXqXbseZr6SajmO1Xtg9FoKjqaKm5/WvS/cz1y1fV2ME1dHF1MpaLXQrxvZO7sd/UUnTqNcrlM5niNHzaLweazPT0S7HoNFXjqKEKkeJI1nmv4X1L2T083mDx8HpE8HGxx69U2NIiNEQCGBRELD/cCBWC3cYAQpPY3B/KOV4/WdSjGjH1KTydLURbiprmJkr0VVaftc78eT+VM/rj6Twlzkruy7I2w0sNPN7Vk6VBKNNY4RXVpcyXJ1/yZcPqmjHdPPD6Fl/JeyorwZdp9skrq0kXVaaqQa69DW/2MMbhGPqg7w9g5TSDy7ppqz4dhQhsdr4PP33OvrcmHUcY1oQ/Jq2ptmPUpqpGfQ3QalFNdT0T4zVM6EZSvYpr6eKpuyszd1K9R/hNi3Ech6fdFNYfQjUpyp2d7NHRp2fpaE6MZ3i8GZ1+o18ZKVberPk0QkY9RTdCpjkvpPdFSPP3xlantpjKxZdWzkzqROLt7swPM/wAT+E7JPWUIYf1pfueaPps6catKUJq6as7nhPG/DpeH6xpJ+VPMGenxd/yufUc0YgPQwGAABWMSGZUDQhlAFhgEHUBhyVSGAAD4ALiWGAwAAAOgWDn2CAAAKAAAAAC4AAdQALibGRYQDYhsiq5FZbJFXUzQ4k08kI8khBciRGL9IzaDqMX6AAc+wAAAAAAD7CABpdAvkLgAh3AAAQ74EAwDqCwAsgAwAELqMAQ1yIAPXfw/XdTw+Kvdwbid7T1bpRmsHkP4b1caU61KeE470+1ju+G62Vb6koxbw/Y8/XNl2Ok9x0a1O3w+DBqaioJ9ZdEjpQqJra8owa/Stt1I+pdbF56lHjtdWr1K0nW3RTeF0KITt8HpJ7HFxqQU4+6MlTwnSyW+O6HXDwdP8359VL49YPD9X/JatVL+meHboes0+qc5pyk3c8hqNN5d9jnKPF5Kxt8P8SlpqcaepUtq4nbj5Fs6uwyx66UW8KTsQT2StYz0PEKNSmpKrB/cs/maVRYqxv8A/JGe/H+iXGqE21noZPE6cnS8yCysSRbR1FOcnGLW6PNjRicGnlNHmm8V0ePq1qmnrebSfDzB4uiGgvX8Up2VlmVi7xmjqKGpUIRlNLiyL/C9GqN9TUqKM0uH0PRz1L9W/HoqE1CpH4NDnKq+fSu3U43h+oWqqPyoycOtR8P2R1k7I5+Tv+RiROco04Sm3ZJZZn8O8Tp62pUhH0uPF+qOV4z4m03o6C3VZqzt0ObpZanw7U06tSnKDvfPVGeeJZ7ae2BrBXpdRDU0I1YO8ZfoWvKOWYKmQ27nYtlEpqPy3e+XhIvOaVZSjFTk4/BZYzabUKVZwkkn8mw9kc6go/cnKMbZIuajy7FE6rrPYsIqM9aMa9bZGOEWUKHk0pJKzvcvjRjCtGS5tYsrrbHjkWr/AOMOopSnDKzyjm1I7otM70o7qaT5OZrqKpzUlxJfqea9a7cf8eblUl4Z4jGtH6W7P4PX6WtGtSjUi7pq9zzPiun82i2uVk0fw1r70v5Wb9UOL9jPU/rfUemTQyrcG+xzcllwIRe52RbGKSzlm+eLUtxECLlZ2FuMX0qTYXIN9UFKcZO01Z9mXmal9Jc4MzWzdF/KNcpqPCOdr6+2Cnwk8/B1/wAXrdSdLYTvFJY7ltjNQkpRTWTSctv9bJWWbE41e5BojY1O7Es0VLOTaZG2BtdiP3M33VG1Ti4S+zHo6ji3SnyuBe6yV1W3JSTszt4/JJMrNjoGfVzUaTV8voQdeUaf03ZkdR1ai3ux1lnTONVNpxUkTfryvqRVC0JbfwW3twcJ1+K3fcZ9TTVaH/VHky0JWk4cdbHQTTk28XMUoW1LsdOup1yzPS0mpEMjtY87S+DuU+IeH0vEdHOjL6rel9mNSyXQkb46y6zY+a6mhU01edGqrTi7MrPW/wAVeGedT/nKSvOP1JdUeRPXx3Oo52YYBcDaKSQgMqYABQwAAhgIYU0AhsoGD5QAwAA6AACGAAAAAAIOwQDwAWCiwhh1AQhsTIGgYAwIS4KmWyKmZoceSTFHkk1YCdN4JlVN5LUagAGFioXUAsH6gHAAAAAAA11BCGvwAO257b29wFzyDQDBZXAcg3YBPkYCsADsAvkA4+Ri9xgFwAOoFtCTjVjZ26Hf8OnJzSWIxwkurPOJ2d+p6jTVIU9PTnHF4pmem+a79ClVcVOpJJdi1LlcoxaTVurSjdq/U20lKfHB5uvv+rTl67SuL3RXpMmxxpep2XQ9JPT7o83x2OTXpQjKbkm3HoyyW/Wtc3y3NXtZLqyupolXtv8A8NZt3NsKcqz3SxDoi2paMHbpwjW4OT/JR8yFPEaay4ruX63QxVCPk0rSfY0KltoyqS5fBKeqTXre2CWfc6TpixyfI1OjUa/nbZrhLqdfT+NxnpvN8t7oNebDrFPqcnX1ZOPmTbUW7Qj3+TnRc4V1PmL+qz6Fvj/ye4z+se41FKFXy6jymrf7HH8T0s/IqRprD49jbo/EtN5cKe/0xjmUuhqvSrw3QtOL6rg8nfN4vt156ljkfwzqY/y0tLP01YSbafVHaq1Y0dPOcuIq5wfEdDVo1lrNLipDNl1Q9R4pDW+D1WpbaitGUBn6ur8aPANPHUVK2tqrdUcvS30O5KjTqx21IKS7M538P09nhlPo5NtnUirE6vtD0tGnp4uNKO2Ld7GgqV0WRlgwJPJXKCbvbJdBbngnsS9zpzxam451TT5vB7WV6fU1ZOcJO7jLbdo6Uox6pGS0I13JYSO/HNjNuoz3+Yr5bWC6lDbJN2v1ZDfF7qvC4RbTe6CfVnRla7YfBi8W1Co6dtP1dA19dwhsi8tHFryraia854tgsmtcx0/CtdLVUXGorVIYfv7mjVR86i11WUcTw6c9PX3bW48NHfcVOF4vnKaPL5OfzddZ6rgVYqUGmcCpOfh+vjWhwn+T1OtpOFS9rKWTheK0FKDfUc11+vUeH62nrNPGpFp3Re4RlwzwfhHiU9BWcG3sk/wei/mVtclPbKWfY7TmdfXn6lldFVZaabjN3TymjXCvGXEuTzlXxHbaNVPPBqpaul/Lb5VEmnZ2NZJPTOV09TVUdsk+tiSnhO90+Dk0a8tZNuF5Rjg6lGk400nycPNOZ8+tc6sT5ZXOpYsXpeCcoQqRs1YnjnN+p1rBKtO7tL7Ivp6D+Zp31PqTyokKmnlCW6MVJde5upamk0lez7M9OT+M659KmqM5UljbwaUQ18oQlGqmuzCEro8fk5yukuxO5G1yVhGBGSIWyWNC4CoJEZRyWdRPKAhzgpq0G/VDnkuaHFvqXnq80VQe6UW8SWGXpEHTi5KSw0WJl6u3STEXG5W6UVPd1LxOKRkUtdULoTlwV3AUsIlCtFTUL+rsZdZqVp6MpctK9jhaPX1aniUKs/7na3Y6c83NZetlFVIOMleLVrHg/HPDnoNY0l/TnmLPcwmZvFtDDxDRyptepZi+zLx1+anU189AnVpSpVZU5xalF2aA9krmoAARAxoiMoYCGAw6CGgAYhlB1GhAgEhg+gAHUAAAAOodAhMAYBTAQ+oAACABdQ6gRDQMSGwqEiplk2VmaJw6k3wRgsE7FgrjiRfyZ3yXQeBBId7AI0hh0EPgBMAAAuAMAGIAAExiQwF8j6B+wcgAv+XALY+ABB8AAAMQ8AHAC6jQB+p3PB9PDUadzqSb8t7dtziLLN3h+selpaiC5nG0X2Znr56a5vt0/B4Rq+OVZJvy6fS56+nJR+n8Hkf4epyo06laS+qWG+qO29W5J7JcGJGq6ir7qmyObcmTU/8A1EmndkNJLZGVWb+LllK1Sd3yzSMmooSSU6cnt6pdDHOM28zZ6B6em18nL1emlRm+3RnDyc2e46cX+Mrk3HbJ3XBX5cHa8b27ljViN7M4bW8cLxWrWp6ynKpFOlF3S7rqFWVC6np53pyzbrH2LvHKcnGnVX0p2fscyUPJlbcmnlNPDPo//G69PL5J7bY1HCUakEpOLvZ8M9P4Rr6XiFOThTjTksSgujPGw1Cg7O56zwejCj4fGtBLzamb/wCg/wDlSdz19PHcrpVKalHPU8l474fU0c3qaKapzxJLoeuhVVSN0rNYa7FWqoLU0pU5pNSxk+fLebj0fWX+HNZT1Xh9OCdqkFaSOyjwGnqVfBfFGndJOz+D3Gk1EdRSUk1cdz3qRpJJ2IJjuZVqpzSQVKu3o37lEJdCaudePLnqsXlRUnKfsUS4Nso7utiGyKza50/y/wDD8slWcvLjHZZLuXaSvuoZWUDpOdRX+5eqSV1FWR1nz2y51eMp1XJrNyTpXhusb5U47njIqkfQ1YujmqHlSb/tkrfBro1diSfBKFHdH1Z9hyo4vFEudRdR1lNVqDay45RwNXTU4vB3oVPL9Msp8nM1tNQqtRzF5R5/zlduOteM1tLy6rwb/D9TPV01Qk/WlZO5LxWji5ytNWlptTCqs7XdrudObjXUd+Wk8QrR2TjCcFhNsIeE6yFk9ij7M72kqUdTpo1YS+tXsi5aeTluu/Zs6Xyc8uO1kp6nSeFaeMJzV+qNOj8U0usxRqJy7PDFT8L00W5Tj5s5O7c8lWq8E01RbqP9CquJQwebvrnqq6iCxxaWv1Ph0vK8Qi5U+lZf6nWo6ilXgp0pxlF9UYswWWl0dgjDfPKViSJ08St3NcW6zVOroKVBxULqxzdDUlaVKf1wdju2ujna+jGlONaEct2lbsdvJzsTmppYuAoO6wSseVsnwVt5LLdxSigqtZJITwxoBMi1kkxO4VFErieAIJC/qNXULocWrq/Bo3wS+pWOvHMv1m1inLb9UJL7FE68VeyZ0KlajZ3kmc7UKVS+yODtPFyzrneJ1L0rN5kcvSQ/9zCXGToazT1Z2aV7dLEaGnlSjHcuqOlknLUdmMrJGim7ozxWEXwPGjg/xD4LLUVY19NFbniQHor3A1OqmPlgAM9jmAACgQwAABcCGrBDGIYUhoATAHwCBC7lDyHQOgBCDkYuQAAAAH+wgAYug+hEKAQARDQmMTArmQJyIrLM1VkehPoRiS6Gv4KZcllN3RCoOk7Mk+i4Yrj6GkHIhg0FL3AACBB0AAAAAAGJgA7i6gFgAePuLkAGILgADSEHQB9QEAD64JU+fYih8Aej8P1e3TLTyX/xl/uaITdOWeDFQ0uKVSLvSnZrui/X6XUTiqdKaS6t9UYuX47LK/jNNQ2wTm1+CrT+OVtyUaUZP2Fo/BYP/Gm5NdFhHZ02jp6aKVKjE57nwyHp/E9ZXtbSqHvOVjVVrOVJw1NJwf8Ani90UUOThWjeLRsT3fBzvd/pkcipB2vHKfVdSlp2OlW0mxynTTs8uHS/dGOpBco4VvWLV0Y1qEqbXTB5bdlx4fB66Syee1vhdZ6mTpQ3Rk7r2O/h7/LHfOs1GnPUSlCKyottnr/Ca96em349KwcOnpHpdBOLa82o1G/ydaEfLpxS6LadL5N6ZnOOxVcadWdSm77VdroycZqpTjUpyvGSumjDTbi5Q3cx6mfwjUunVqaWbxf0+zJ5OP1Ni83Ff8Q+G/zOnepgv6lNZXdFP8P6yf8ALpXu4OzXsd+Ubpp5Vjy+poy8I8TU4tuhU5+DjPc/LX/r2NGoqsFKJPk5ekrbNsoy3QkrpnTUk1dM5KZbCV0VDi9skyi4XLSH+3QI/Vxmxvie2b8Rh/jtJcFyWDJTlt1WXa7sbkexzQcckKqtF+yLmiuu7UpEvwVU+jJ/TLunwV05XirFiljujz895crdmqNTRX1Lg5upV42a44OvJ2duYsyauh6dtjtcsOLlea11PdB/B5vUU9lRo9fq6W2TizzviNG0mzlHpb/4W8S8qt/LVXiX0N/sel1niml0cb1Kl30iss+dRlKnNSi7NO9zrUnHUUYzeZp9TX+OdVysejpeMarVu2k0cmukpOyHNeN1H6XQp+x0fDqka2jpzjDarWt7mpI425cZxwKtHxiVNwrQ09aL5ucqNHxTw2q6tGjKEesVlHtGiO1MfvByPDv4go6hqlqE6FXi0uGdqEr5TuvY5+t8K02si1Uprd0ksM58afiXhOKT/mtMv7X9SHq/Eek82y4DaqsXdcq1jm6HxTT626g9tRcwlho6FKdmb57suVLGOCcJuEuUXINbBRnGquOGRi7o59zK1PaTIu473FkwquWAi+xJkcdSgbaYrO3I208dRIKLXE8EhMYgSE0nyrg7pXfHcasy5YIKnGdWMbY5ZodO1oxS29SNJf1L+xoXwenx/GOvrFWpxj6UvVLBk1dFQ2X4udSrFNxeEzDr43hF9Uzd9xlFOyRJPJWr2T9idjxui+MroCuLsAHzIAA97iYAMoQAMAC4hgMBDTAYCABifPyMHwUH7gFwAQAAAAAEAfuAAAB8A+ApAAEQyLGRkwqEuRR5B8jgjIsRIS+SRoUzFB2kSmiHBn+q0J4H7kYO6JdTbJgK4dQGLqMQAAB0AABAAAAfoAAAAPoFrtiDoAdQAMgABboFrAFvsPqIAAaAAPSeDVfN8PUL+qm2jsUKarpZsea/h+ravUpXspRuvlHoNLU8upZ9GcvnWOk+OjHTQad00/YpraatT9UJto3J7qanFXfYOY3KjkU9RNV4qWTrwSmrx5ObrKSVZVErdzTp6qjLN2mSyVpfLjgy6ih1isdUbZ2spWuutiD47nl75ytSuLUpvJncXc6uqpbY71HHVIwyjGcd0GpR7ow1rFq6Uquncaf1pqS+UaaT3QW5WbWURaaHF8F0aavMai+DlVN1PWSnHcry5R0oy9DXTkjUxVlZKyd/yenxd7GLMV0fG1SqxpapWTdt/b3N+v0cddpHCVm+YM4es0fn+bqYq8Iys0v3NHhXiH8s1QrSbpP6JN/T/wBjXXi/X+3LP7y5UvAJVt1XQVYv+nmL7d0d6hN05bJ8EdDClHVVakYrdJK7XUv1ULQ3RjfucO+Nn6jf6WXC5noVcqEvyaLe5xipRla1+C2MkpFAuGmrv4NS3UGojsnuRq01dVIWv6lyZ1U3Rs1uX7FTjKlJTps9fPcsc7HUbM2rlaG3qyMNU3Tu4+rsjHUryqVLyVrdCzqW4mVpoYVmXGeLVozXHBejzeSZ06QyFa8ksXZMDM6sVzfE9Len5sVlcnmfEKO6LPbzipxaeU8HmPEdNKlOUGuOPg1zXTm/x5CpFxkzo+CVaca8qda9pcWM+spbZszUpunUjJcpnaUr6dpKcKengqf09C8yeGT8zQ0pd43NZ5+vrmLe4n+SVhPkgRFxuibExJoy1fDtNqHulTUai4lHDJQp1dNGzk6kF1fJOdXbxF/Io6pNNSx2PTzzsyxjf+HJ/wAzRcISTuu5noOUbwqfVHBj1uo/lq6qUJWms26MuWtpamMa0GlNYnDqTyeLOdajcBCnJSimTPM0TIPDLGg2OUboslvxNVqmpO65sThSW69/sS2uGXwKpHdZwlZ9Gejjn/rNqflx7CdGL9iuGqcZ+XVVn37l+9NXRvOU9oxgknHle5DyYx3W6klWhdq9miTmsZ5F5mJrPGTi7l/mxte5nfLXuB553efTpmp1Jqcl7CrRjVov2IMV5Wdhz5LvtLFHpSsJy6BGEnDs/cdtq7sx/QJdQFe4BXzYAGe9xAxDKC4AAAAAgBAgQAMASABgJDuAkDDqMoQdQEQMO1wAodgsIAAGFxBAAARQQkSZCRKIPknAgWxXBIJIfwCGaFc+CotlwVszRbSeCwopuzL0aiAAYWKH8gIdwEMQADAOgMADoAIAAOQ9ugCGAAAdQAAuAJAFAfcBhCHyIfcDT4fV8nW0Z9NyX5PUu99y5XJ46L2tNcpnsdNNVqFOp/mimcPL6uunDp6CvxFu6fQ1XcZNPC5OTBOFnD6b3OpRrxqU9r5tgv6lmmK68U5pPKZmknTq7L8cGrUPy4b2rxTtchfzf6luTF7ya1IlCpUUeG0Tg7q/JSlaVrvJbTVndYOfXc6WTEpK/J5/xbR6jRzeq0OYt3qU+nyehf4QpRUlZmJcV4+j4xTqPbVg4Pv0N8ZRklKMlJPqg8X8CjWcqunShV7dJHm1U1GjrODcoST4fBv889fE2x6eM7c8F1JRm7t4nGxxNN4hPU/05xtLujuaVqdCMb5QnF59rbqzRRjBTpTV4TbTRyNbpXptRKk16X9D7o6yTjJ3xLk1VdPT1ujaqL1Lh9UdPD5bz2x3zsc7wLW+VX8ms8SVot/sekk04yVsHk6/h9ehUUtrnFO6lFHco6iU9O9yasrK/J6fJ+b75c+dhUlvpdnF2NFKpdWfKM2ldoK/Vl01tkpxz3Pm9fXdc5NZtgafVFMKikty7lsfXdXsdvx62M6jGV801ZN5v3Ldt1kohTnC8uc5SfJphlXRjqWU1WobeGRnFSxJfcvkkQcbmPf2KpgpU7q+6D6dTTTmpRTRS4tMcZW9i3u36Y0J4DJXGZPcQNGHxTS+bRdSK9Uf2Nwc4LKrwHiVHl9TjtWZ67xrR+XUlj0yyjy1eG2bO3NdPr3H8JahanwuMG/VSbidpqzzyeJ/g/V+R4k6UnaNSP6nuZyjJe5e5Mcb6qAEKspRpylTjuklhdzPpNfGvLy6kJUqq5jJfszjg0pNuxcoKysVjUmuDXHX5qWanKN1xc5teG2bxY3edJX3Rv8ABROtCas0z1c9SsfHLraF19RTvL0vk2z8FobN1JbJ2wxTS3K3QujrvJhepmKN33GtrNo5SinCpicHZo13uc+rrtLV1kXRqJuas17m2nK6PD3zlbT6DhK2HwFyLa7k5uX0lXLOHwVzjs4V0uhFVHB90Wue6Kcco9XPU6YsxROEa0c8rgzuo6MttR/dGmtKEF6l+Dj6rWwhNwal7FvOtRvq+uN7X90Yp6p0Wtzdr9ehTQ8TjTkluvDs+hfraMddpXKi05cpmf1ebnTX5aqGoVaTd73yaMJHj9B4jU0eo21V6U7NHrKc4VaanB3jJXRx8k96smJ7kQc+xK6E37HIpZfsQcJXHuySa3rBWVMtsX3AscEuQA+ZDEM97kBiAoYAAQDEDCgdhAAwAAAYhgJ8oBvhCKAAYiIYWEMAAAABB0AKQxAAPgrkyTIMzQllotRXFZLUWCQPgAZpEJFbLGVsxVCdmaFwZjRB3iXkqQAgNIYhgAfsHQBAIaDoHUAAAAP2AAAPuDDoACsMA5CgABcBAAAAP2BAMAPS+BVfM0apvmDaR5o7n8NyUqtWk3nEoo5+Wby1z9ehi8plsdspJcfBCFOUr4t8inLbUTeEeT3HV1oRU6KTV01lGSNKVJyha8b3T9jXQknTjbsOvFbDv1zvLMuVgkvUWQswlGzyQSt7Hl+OjREdiuMs3Ldy6IqITipLKOT4n4VR1kLTjZ9JLlHYWSMoprKuPl2Dxul8NqaLUzU2pRt6Wjp0G4rsjoayhdXtdp8mDZteeD0cX9RPjQ3vkrfUl+TXpZehr7nPVSyvw+TRRqqFVdmSzLsPrfCWHB56opkmpO2Gv2CdVQknw07mrTKE7yxK50n3WGamko7bWfQthJ8M2zo05xs4/DRinCVKpsm7r+2Xc4+Tx/2Nc9I05eXXlF/S8jqOz3QfGSNXpKOWimdS0o7nh9exvx30la1qE01bn9w01VqTv9L/AEM8pQimt1na5TT1KaVnlu1mdLz+okldaTCJnpufEunUvjweXrnLjRtXOb4p4lR8O2upGb3cWR07HH/iXTed4e5r6qbT+w5kt9jPQ/iTS1W0oVU1myjc20vHNDJZrKD7STR5bwqt/J66nNYjJ7Ze6PY1dHp68fXShJPui98TmrKol4/4fDmun8JkJfxLoEsTk37Ii/BtA3nTx/UP/Q/D3zQx2uZl5MYtd4/otVRcPLqX6O3BwNdFP1Rynm57CPgnh3TTr8nP8U8ChDTuelTssuHb4Nzrn+Nc+vry2lqvT6qnVTzCSZ9L081VoxmndSSZ8xmtsmj3f8M6v+Z8Lgn9VP0sd/8AV6jspFVehGtGzw1lNdGWozaueop7ZaemppfUm7O3sYjnT09WUr06uKkP1XculJRTcnaxhlXhKNPVRw4PbNdUuzIaqf8ANaqOmg/QluqNfsXE1OWpqai606UYXtvl/oaaWmVOn657nzdlL8vFKLT2r6UWpLbZZPR48xmiooK/lpN92cienraipOFRSk3hWdkjpzp9W0i/SU1mT5OuxZcYIeC0dNo24RvWSvu63JUKqlT3PGMnXa3I4erg6Nd01iMnuRx75/SyrZVZTbUcAqFWWc273LtJCMVnLL7uWFhGpzIzay+TVhF2lu/0JLT1Nu6NRpvoy6yhx9XVi87avVx3MzrmVfbLXhWcbSz8HNq0FUnabe46tSu6nppxz3ZXCgl6p2bLfLI1zrzmr0NaCctra7roZtB4jV0VTbdyg3mLPU1KCm2m3tfYxVf4d09aTlGck2X9TuNaz+I+Ew8RitTppKM2srpIt8AlVjQnQrLNKVslf8jrfCZbtPJ1aXWDLdNXjqq8a2n9NTirSeGc+ub8TXVZBv3LXG3JCSOGYK0l1JQklgSV2WKg9u54sanNqajNX4AkvkDKvmAdBAe9xMAAoYCQwAGAAAXAAGAugwAABP7gGbCJIiuwDQAhAAxBYB9BDB8lCBgJkAIAIEytkmyJBOCLEQjhE0WBoGAPk0iEitlj4K2YqkW0nmxWSg7SEF4AH7m0PgBDAAYCAAC1wAAAOwB0C/Ig7gMAsABfsFwCwCQBYO4DDAdA6gH2GILgM6XgFTZ4rS7Tbic3/mC3T1HRr06kcOEk/wBRR9EaWNvQyamN4uUVfBLz3LTeYsN8Fbqbox9zjeddI2aTUwjpoSbzZYNlGaq/1OnQ8tU1MqFWUOEpX+x0NFr3UVou1uhrFsdivTT9S+5klZOzX5/58mvT1PMp2ZVVgoya+9jh5eP7F5v8Vpvvkmn9yKXR/A4+lHBtLI7iT7DSvwv+f8sVEZwUl39iEtBRnBNJl1gUnCXt1N8dfmpXL1Ohsk4vKMVVyhiSeD0VWEZq6OfqKUWrSjc9H1nRDbqdPGS+q3JHSVpaaq4T+n9iig3p6jp39D49jXWpxrwv/cupYjq057kFWnGrHbJf9jl6PVOnLy6vTqdWE017FZc6qnRltbx7lFWnGcG4ZXVdjrV6UKsLOzORVpuhVtdox+P7GpXMlU3SrRUm5QyvjsZlUe6D3W2sWvhU0uolWhd05cPsQvTdCjNtJvEjUtn102O7ptem/Lbv1TOpTnGpTUo8M8vWq0t8f5ZWSSTv1Ot4Xq3JuNRWb4ssGPJNmpjq3M+tpqtpKkH1iy54It4Z55faPANWTTdmme28Gr/zPhtKbd2ltf2PJeIU1Q8QrU7f3XO7/C1fdSq0W77XdHfv3zqR3HEg4F1gseaxpSk0NZw8os2htyMXXi/4k8J/lKn8xRX9Gbyv8rL/AODtUo6irp5P6luVz1Gp00NVQnRqq8JqzPE+TPwLxyn5j9Cd1JdYnTm7MXdj3yfYG8M49PxhVZLy9kYPiU5Wv9i+vUqulJR1VBtrCZ0ng6cb5IxPVQqT1tSpJR09tifdkfDNRGro69SE91VviLzZHE1letporR11HbGW66yKhXjpJ/zFJptdUzpfF6J79vXaCjp1BVqXqlJZm3lmtxT6HmfDfGKNLVO7apVVdq30yO7S8Q0tbFOtBvtexx646i/qL3ST5z8kotxVri3LoCZi2telik2uWc7xak5KFdN3pvKXVG9MU4qdOUWr3RP1YYyaWqtt+WaXUv1sY9HRjFSi1aUXZm7yqb/tR2y9Rn4rvzkTHPTSa9E2vZmeTrU5WmZ/xVZVjQWuQ3PhqxJM52WfWoeELN7xe34C1xTU4O7jePdF53+F/wDUnVTTjVjdd0YqGhpR8SVdK0rNY6mtThLhpkLulJTWUjtz3/Kln/GyUYyWTNVi4X7F86yjBSthlH8zSqOUJWN9cTpjS0+2a3GmyaOdTqeTWdO943wb4T3cGpzkxKpcbSaAVabjqHtfQDhfF7XXzAQwPUyAAAAYhgAANgLoAAADEAQwEAUxP6n/AKDE73TAYCAABAAQwDoIAEwEFAhiZBBiWWDHDkirETRFEjSATGJhEZFbLGQZmqiSXIgINEXgaRCDuTOkQxAP9QEAxAMQcAAAAAAk8h7jAAAFxkAQAAAIYgAOoAAwAAHYEwuwXQD2Hh83V8Ooyvjal+MFvEWuTm+AVt2kdPrGT/5+50nG10zNjpPjk+JT21lP2safCG3Fzk+X3MniUZ1tRTo0lulbhL/nY7HhnhP8vCMq0t0rcEat9OxQqPy/6cXnqE6j3LzYWfctpNRwuCypKPlScuLdSX39Y1lsuU8DS9uSilU2vY3joXN9/t/z8Hk75/NdZdN89iSdyq+eff8A5+SSd73wzIttdCYQTn7f8/8AJKdGUoqzd+MYNzi9JbiNHzLNuPpb4uFejdX6GV6yeiqWrxk6b5l2OhTqQrU1OElKL6o9PPORiuJqNO07x+rsOlXccSVmdHU0Itu2G0cjUqUHhlX60V9kpLc9sujLKFetQ9LW6Jyqtafl2mm1zct0mvk7wlicMSi+3camPQw1MJRz6fYq1MoOF7pmanW3XwnfgdTbtvJxV+iMzuUxkqqWojKChFRePVk49bwudKV/MWZYjFYOxGG2Sbdk3x2LqsKcZxg3eT4sbvpZXKp+HQ2xkm27nT01DbRtDDXR9SSioyt1XQ1QUJRSta2b9yS6WrKMt8LP6lyDIyXl2ksjecrg83k5y6s9vLfxNR8vV060cb1Zv3Ifw/qfK8Thd2jNONvc6v8AEun83w1zivVTe48tp6ro16dRYcZJnTj3ziPpKygfTBVQqKpSjNZTVy1ZOFUdQHYjaxFSscj+I/DF4h4fKUV/WpLdB9/Y6yfcGJcuj53QnelFP6lgvbe3B0vGvCXQ1TrUUlTqZt/lZx5znTbjPLPseHzTrn283fj/AOKdTUc52vx3M7btbd9rk5Wu5Tw2zc9DpHBuGrV9t0nHr2MXm922LLiHh2p8iopQgnJf5ldG+fic6l99Gi/bbY4dOcqc10XU1Jpq9zv48sysdRuo+JamhU3U6jUf8jyjraT+I4VJqOohsv1TwebzVkowfPB3vDf4fVRKdWV326HDzccV04leioVqdeCnTkpRfVFyWDl0fBauik56Ss++x8M36es6iaqQdOouYs+f34/z8dYpqp0tUmuKmPuaacs8cFeshuoNx5i9yHTqKUFJdTXiv8TpfyiM6cakXGSuSi7jbSOzLlV41KE3FNqLyiWni7bm2atV5c4JNpu5UsKyOPlrfKRdTacbdUZ0Si3B3OXHWVqzVWroZ3U4/NiFJOpeKlZ9mbd8ZR3RyuxgryXnPbi3Y9eSsJef5N6VZenhS6GLWyhCd6fD/QvqVYzjsqZT6nP11CWxqk3KL6N5RuREVq05qM8SX7HRpVpQSu3Z5PL6jVynThCcdtWnhS9jTDxHUVYwpxav9JPbX5123V31HPOQHp9LJU0pvoBzvlifl89GIZ1YAAAAMQwgQAv+XGFLgABAADABfcYCYDCWYi6D5TAiP9xIYAAAAxAAQmK4yJFHAmMiyCJKBEnDCAmiQhmkAmMTCosgybIsyIjAAqdN9OhaimHJcuDUQ+rEAFQB2DgAAAAAQAAAFgC4B+wfcAAOQEHsABYBgIBgAhiGAIaENAbvDNZ/KTnxtklc72n1kK6UIyvJq+TysO3N8WOx4PCfmbZRimnbLz9v1DfPx2dJS8qtKe3dN8t/89jrwUrbpWz0Rl09CpJqU47e/wDz8m9RUY/Bigjh+xRqtQpSVKMk83kUa7XeVHZSV6jx8ENPGLd3fc+WRZP+rVBS+l5WC+ndx2zd2OnTkoXi7+zBS3OzTjJdGcPJbZ7ahtLrwJZxIkrONrCdkcI2sp1JJWsXKqsdLmW9lkjUq7Ekueh246vyMWLNbBVabwnGx5rS6nUaTWxjpnhytKD4aO03J97cmGWnlDVw1UFdRldo9U+E/wCO35kNRBdGujKK1OCdmrN5NChCvSUo2d+sSFNRnF0ajvKPBGHPq01nF/sUxpwv6oK7xfqbq2nqUk3F7l2ZgrVHG+LSXcy0ITdOXl5a6FkKrdR71d8ZMka96kW+UzQ6cv5iVu9yTmS6VtpxdbFrGavHyvF6VNSvFwbs+509LGMKa79Tzet1MtR/EEPJztko/wC5evcTn6786e/rZorjem9si6LV3F8rgm4xmsnn56vLVmownfDCLy4/gKVC9W1/ST1FHy7TpvC5R2ud8s/GfWQjU0tWnLO6LR4PUUZ6aeyfPbsj6BOH9CdTlyweI8bpypeJVVJ82a+CcT8+l16r+HtT5/hlJt5itrOwng8p/CNb+nVo3+l7vyepgzj1MqrLEWhpgZESynFS5dvYjnsIs9X2VLU6anXoTpyV1JW+DwWs8PrUpVZT5hKy9z3M684Y2pp9Tka6hKaqu13Jce56+Opmxj38eKcoxqRVS+3rY1VXplGMqNScr83jYv8AGKMKEqEYwe5R9aXYzqellTe2NaM+l7WPV4O9cu5lZajjvXbrg0VNNWpU1KK30pcSXBF2S4v9jb4Rr/5Wo6OohfTTeb/2vua8vN5/2hzf+ut4Do9PU0qnPbJ346o7sL02tjsuxzafh1OUvN0tTy6nKs8SRc9XKg//AHMbR43x4+55911dSGqtiat7kNRUhJXjz3KYVKdWmpJqUX1Rg8T8QpaWi4xabatYn51GteIUnJUaslGb/DKqcqsas6MHhZV+x46pUlWqXV7dLm3SeI1aOppRqzbg3t3dUYvgvP8AtD9T49TfUPlv7Bao73bJ0qk9q9V/kvU78pfY5/5Y1jJ5EpXJpOGJP8mtTXYqrNTVnEnXXNhNisjLfLFNXfce2ydjRTiowxlnPjmWtW+mJU5xbvK0vYoqRam1Lk6timrTgvXLhHqnpjXKk7Npot0mk8yO6pe3YjWlBzbirrobqFTbpot4watwc2to1d76Scb8tGenp9JRredGns2cvodOpXdV4Vl7lctNCpFxmnJPlHK+WRZrHDxzRuUk6jjbuBbqPCtHqLb6SVu2AONvNXHgQAD1OYAAKBDEPkABgAAAAAwEMBAMQANAJARGRf1MZAxiQygExiYCENsRAmRZJkWQIsXQrXJahBJDEuB2NBPIDEBFiZIiyCIDEQNcoujwUF0L2LBPv2CwkCRpAwAAD/lgBgADYgvZgDBggABAADF1AAAAAADqAANgIdwoBAHUIknZnqtJoIVKVOvQ5srnlbns/wCHKjegp7sri3axLcajdTVaNlGXxfqUeIVtZGg50HZr642yvdHScUvUlb4IzgpNNWTfP+pNNcHQUpV4yk3Jt8tnYpQVNepW92OcZU5tqyi+yIJt2cuTl35Mb+tfmq1o/kVotqTfqM8ZZ5LqbTfNjherVxJpL4Cw7XQl2aOdagtbpf3/AOf8yShR3VG2lbhDildLp0NCVsLHb/n4O/iZ6rNWpOSsl7Gd6efxfodGVl9TwYate8nGN7dzvrMZ4qdF/wBOVn7FGm1dSv4nWo1YxjVhFSi11R0aVDc4uXPJzo05UvFP5iycZztfqlxY0Owt0lna1blGXWUI7dzjf7GhwlCS2N5ZKTaS3q98Nmbc9kearQUZYVsnToyTs/7rEvENE5rfBnGp+JeXqP5epBqd7J9yWr9dfV6j+X0tSpe1kcv+HqCrVpaybysL/c1VNuppyhVV4yVmjPQ0tTTQdGlUlGk/yc+e/wBelvOOrqtVSpxvfjhrks02ohXpKUXc5E9BKS/xc+5XQ1H8hqFRq1IunN2TX9rNd+P1sWPU0LbE+5ZK1sq66mGlW20V3v8Akuq1rRi08M1zPTnUFG0nS6Ryjy/8V6Z+dRrRXN4ux6qpUVo1LfTh/BlqU4V6lpK91hk/H+2rK8r/AA8q2n8QvKnJQlGzbR7VJpJ9Dn1aEqUbpXXsb6E1KlH3Q64lNWRlcthG5na2P/pf6Gqk7xOXPH+3tbfRySaKurLymWKkl9zXl5/qSiMLzXsQlpY7pSna3Yup/WTqptY4Lxc5L9ec8U0MZyVWnSTmuF3XY8yowoaiPnU5Sou9tvPwfQVRVSTcspI894v4V/U9FlGbvx9Mu5vxd3j2z1NcGs6M6jdCE4w6KTuyulSnPU0ouKcXNFOrjX02odOr6Wu3DN38PUp6nxKDlfZD1M9Pk8/N5c+eLr0mhhsrV9NbbGDUoe1zV/LqpujLEnxfhlTfl+INNW8yK2t9WuhsjFvMZWf+WR4+LXZxNV4fXoTc9FJ059YX9LOTq9Pr9XG86b3L2yz2kts8TW2XuUVqCcd9vUuV/qeidI8FGnOmr1FKN+45rfCy55R7Sfh8U3JxjKlLlNXRmr/w9Q1CvppeVPtyjrPPJ/rYxeP7FnhWoWo0dKfVxz8nRRw/BaVbSTq6SurOEt0X0aO3Dg+X3M6rtPiTE1glgRhVVs8kJ1FDClZvoiVV3koR5ZJUqdFbpNOXdnbjj+pazS1VWD4bj7hKpVrqzWH7F6kqk23FOPS5OpW8qN9jt7Ho5sZrnSpNJ3wTpPfSjHLSIVq0600lFpN4sZtfrf5SgoUszfCRju3r1CR0LRXLRk1Xi2l0j2zqJvsss81U1OondzqzT+bGjwLR0dTqKjr+qUeE+pm+L8za1ldT/wDkGlfEKn/6gdCOnoxVlThZewHPYj5yAhnscwAAQAxAUMAAAAAAAuAAPqAAAC+4XGwIT+oQ58oVyCSGRQyhsQCAQAJkCYhsizIceSxEIli9iwNcDEM2AQxEQrCZIiwpNEWSIsyEW02VFlN2YguAS44A2g6gAAAB7B1AAAEAAHUEAMQ3whAAAADF7B0AAAAAAAAGMQAM9L/D2qhDS+XN8TaX/PueawdnwHZKc4zV7Waf6E6mzFj2OlqqpGzkmafLVnjBwoJxe6ErO/Q6Wl1bdoz5Ofvn6rRUpKUHFq9+DI4X55OgpqSV7NGSp/izVsp4/wCfc5eT37WKIK17lqaX+oStyVqVm+pxbak8NPh8+wn+pXCWbWumWp/kBqRN1n2Vinh37jfsyTqxc0VJuX1ye3t0KqizD/5FzSs7orqJ+XLblrJrm3RbVk4ry4Zk8X7GSVLNo3+SVJtR3OSd+S3fdNQSdz1fqRnGjTz8ymr/AFRwyrV1G6N6C3SU0n7dyFKEqd3fMuSFGbpamUJ5jPuY/U69Jme2uK3U3HtlHmfGPDp1Eq9FN1abvjrk9LOOzjh8FDp7uTlbZcbmOOlOnFblmyb+S6deUopRjbHJq1VC1Rvb0Meyz59LN5efcPrn6jWve4uTSWGZo6etr6kdqtDuaNboYuvRp016ZzyzsUKUaFKNGmr4O86mJ8ToQk9BGDu9lkpMlTq7oqEvqRq0VJeRKnLj6TDUjafaS4Y1lspyvFwbwzDpK7jXq6eeZwd4t9UXUpbrX5XJyvF5y0mpo6um/wC6zXsEjv0qsK9NtO/Rgv6UUlxcppKlRowrUcwqZb+S9tON+VyBNyTTRdQlaCtk5lTUKnD0vPYem1j2JNjEdm90UOW+s7ZtgUKjk0lx1L6cYx4wS87MBTp2ak+R1pWSXck5WXJllU8yr/8AEx165WfV1H6TP4hQVak4vh4ZooPdTRVqKkd8Y9SyesP65P8A6bRrUY09TBVHHCk1k06LQ6fRxcaFPbf8mydNNKa+4lGyPN1LLjcsqutQhqKbhUV1yu6ZJRSSXNurLnT3Urp2fcppwc6lpL6eTpz46mxJzjttNXXcjK8Fzug/yiupGUZ7bekLOP0t/DPRzMnthjn4jLQ1/Lrx36ef0zXT5N2nqJTcl9LWDJq9Oq9KUXDDXDOTSr1fD6dbTahuyjelIWLmu1qFBxWpVrxdm0Tpu5g8P3vwbbJ3dSLeS/R1PMoQl7WZ5vNzl1uf8bFHqTVNtYdyCeCyi+Y9upnibcpVaoNTcmyMtPC7cm31yaiG2+HwemSZjGqdlOUeq6ENjoxbT8yPNmanFdimtScleLsyySJrFKvQqXi5bJHN8QoVFS3xSqQTupR5S9zP42rN4W7/ADLByKOt1Wkae/dDqnwbkk9tTfrdSlSrKVOsrbuJIu8J0VSlrtzT2pWuKPka+i6umVq0fqh3NPg9Wdqsc2Txcz5b/q3Lrr7X0sBWm+twPGy+cAAHtcwAAUMAAAAAAAAGAAAdQGIBgJiGICM+gkSn9JBEqpoYkMITEMQAxMBECYhiIqceCaIroSRqIYxBcoYguAQMTGIKTIMmyDM0IlB5IgsMDSmBGPBI2gGIAAOQAAAAAADsGADoIYgAYCAA4AOgAHUPgABAAAFxi/YayAzf4PU26u17bk0YC3TzcK0JLlMD1tNx7kqmphScYymk27Wvm5y1/M1aVqUlTfd8nMnp66qubnvd+WzN9xuPd0ZVI005PNgi5ybckr+xm0GpVfS05SdpNZXuakr8S64PH1s9NIvl26u//PyV2zeKvf8A5/qXOMljH/P+5BRaw5JdLkEYyfYtg2+WUvOGyUJ3fNwL/V8oSdnYcaifQTallfJmxZUm32v7Ec/b/n/YaeBokbJQjbEb3JJJfHYaS4BP8mkPn3Ka9NvbKOWi3JbSje7dmuhvie0vxXTfnULP6kQjdPbLDXQdReRW3L6ZBOzu0/Uv2O3fG+4zzV1SnGpBPnqcuvR2yv8A2vk6umqRnFrmwtTSjKD9Nyz3PafK4n+HUjuV1fk0qfr3LgdSG6Li1xwUU53bi+Uce5Z8bnt1dJJKEvm5XUoKpFuP1coz0qjUkr46o2QqJWazY1Or6Zxy1PbLcuOGUarSS8SnClu2U4yu5F3idGoq6q0sQk/Uk+GXafpfB3ll9pjXQ0MNPoXp4Scori/Qx+c40pxbs1lHUoK8bJs87/EMp6X6Hbcyz2n0V5qc3Lhdx6Sq52cbNPhnG8V1rVKFKElumrzsT8N1sKGkh5krybwupTHs9O4xgo3z1Lo1U/dHDo1ZSaSZ1KMowituX3MXqQxoquclaEfuVwg4R9SsS812WbIrnqKcPrqRXe7OXXX6+LIuhU2UV3M6TnN7yNPVUq8ZeW7xWG0X0obqcu74N8S/1KdGrZZ44yXOKavEyRpy3tLpkup1NkkpfDNdcyi+jmnn4HtXmN2yRc1B36Mkpx+pPAzEZ9XH1Rdm1xhFUVdel3Ro1M7QUlmzISX/AN6CunyjPUv2LFD3tO0M+5ioVqXiFN7oR3wbjKL6HSTupOPTJ5jxCVTwzxV16Seyr6rdH3Q46u+1/wD49LpKMKV4SVl0TMzpqhqqkErJvcvuX6DxDT6+grSSl1T5RVrHt1VO6usx3dzPm+E3VsH2LqSd7lFPNki1wnbDszjxLuxqrrdStztmWCMqkqdO8lufsZJ1p11tjBq56o5tnmwaunf4M1WvOa204tXfLIUqFR4k9qNcYpRStgo4Piuji8ylefwcfyoR01WNSDdV4iet1GnVWXv0MVfSwpZkk30NX3Gp085pU/C/FKcJSvCaWT08aMFUlWpx+vmxydZoYVZJuNnZNM7nh7b0kd+ehnrneRGzjhICyrHa+G0B5LxTXzABDPYwEADKAQxAMAuAQAAAACAKY0RHcBtESVyL5AUvpZWWMrM0TWRkUSKEAAAmIbIkUmNCHHkiJokIayaDAAKAQ2H7hCAACkyLJMiyURAGBlV0HgmmVUmWHSMmAhgHUAuFwDoAXAAAQdAoH2BiCGAWxcXyAdgDqCAAATABiABjQgAfUlF2kn2ZEaA9V5d6cKlsSipJr4JUtPRqTTli/ODm0PGoU9FSozouUoK26/ToWafxmlOVpUXG+MZMtR26VCNPCxF8e3/LmilO0lFO6fRmDSVFq4/0p3vjODfG0bRqQSdlZnPtY1NXVuWQcXZ/8/5wiUVxbKfFwd3d9TytKnSsnbDX/P8AYg093wXOTSv/AJen/Pgql9V44XYosha97ZL4Q3S45MilJPsv+f7mihN+YuiLz9RKpTdN35j3FyXxqxqSlTksmecXCVuhfJx+fcWdakk31wPau92QUvsSVmvY5tpKNi+CjGmuxnt062x/z8FtNX5+x18f1npNqFXDyQnp1zTe2SJyagr9RxkpK8Wehhji3p6+6Ssup0MThjhrkhJKStJJkKdqb2p+l9+hRRXoKMr9DLKkovdbPc6tSO6Nmc3UTcJtSVkTFNWdsI1UZK1rI5jrKnJbnh8M00qquhkT22TpQqRlCUVaSsZqWlhCWzc7x6GqElJGXURnGspN3XF/2Lg2waSOH/FlKFTRRqbkpweF3Rv2ThfLcJLKvwcjVaOrHVpVZSq0p32t5sWLJ7ePnucss6Ph+hqaqdKbVqUepOv4VW/m3DZaMXmT4Om9fotDQjTjUUnFcLLZy76vyN5I6VGnTpK7/Utp6+nNuNN7n7HkNV4vPUTw3GHSKYUNdUi1sbQ48e/U+vZ1FCtFOdSUb9Is5Gt03/uFClez6XuzCvFdRKMo7kvhG3wipvrylNtu1rvJ3nMhJY7Om0/kaVJKySu/c30JJySXRGRzbkk3hI0aRv1N9yOa+KtWk/Yrq091VY5LoO8mSla12uDIxVnKK2yM6qSVrS4fBvrQ82K6nB8VjP8Al5Ok7VIO/OSq6k9VFwanhNWLtDVU6ex5seToeMebRlQ1TSurKaN3gGv21nRnO/Z9y4Y9JGgoSk08PocbxLRfzmhqRX+JTk3A7kpeltZMdNWUvdtnDyXMXl4jSOpHV00rxlvSsey10EtLuX9slI8/TpRpfxM4SjZeZuX3R6fURU9POPN4nLy3XTVNJ4ur2JznNcSaXwU6OraMU+Gr3ZujZrCua459ax0qhKNRK/PuW7bcWQmo7rpJMo/mGm75z0O8YSqycakYrryTailyZalR1WoQT3XFUpVHxLoaGhypx6mXWxjKCklw0QSnTqKCy5F1SEvLa5J18GapT3ae6WY4HTnPTuGyN4yWV2NNCXMejCulFx6GP1/rq/0OvBpXT/AFd0sgcf8AJV/L/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BDABALDA4MChAODQ4SERATGCgaGBYWGDEjJR0oOjM9PDkzODdASFxOQERXRTc4UG1RV19iZ2hnPk1xeXBkeFxlZ2P/2wBDARESEhgVGC8aGi9jQjhCY2NjY2NjY2NjY2NjY2NjY2NjY2NjY2NjY2NjY2NjY2NjY2NjY2NjY2NjY2NjY2NjY2P/wAARCAUAA7YDASIAAhEBAxEB/8QAGwAAAgMBAQEAAAAAAAAAAAAAAAECAwQFBgf/xABAEAACAQMDAgUDAgQFAwMEAgMAAQIDESEEEjFBUQUTImFxMoGRobEGFCNCM1LB0fBi4fEVJHI0Q4KSFkRTc6L/xAAZAQEBAQEBAQAAAAAAAAAAAAAAAQIDBAX/xAAlEQEBAQEAAwEBAAMBAAIDAAAAARECAyExEkETIlFhBDIUQnH/2gAMAwEAAhEDEQA/AOcIYBSGAAAAAAAwAQAAAAwAAAAAAAAAYAIAAAAYAAhgAhgAAAAACGACGAAAAAAAAAAAAAAAAAAACGAAAAAgGACABgIAAABAAAAAAAAAAh5fWwtvuwGKwmkFuyf5AkIjukulxqV+jQDAOQAAAAAQwAQDABAAAAAAAIYAAhgAgAYCAAAQDEAAMQAAAACGACAYgEAwAQDABCGAQgGAUgAAhAMQAAAACGIAEMApAABAIYgAAABAMANQAMKQDAAAAAQ0AAFgsAwAQwAQDAAAAAAAAAAAAABgIBiAAAYCAYAIBgACGACAYAIYAAAAAAAAAIYAIBgAgGACAYgABiAAAAAABsgAFl8Y+RW75KBySxfIKUQwmPPYA3LuhXvxwDSt7i2pcY+AHwGWFpL3DfG9uH2ALCaSz+SV30X5Fa/L+wEX6ePwSyEVbAcY6dAC4CvfpgE7OzAYDEAAAAAAAAAAAgGIAAYgAAAAEMAEAxAADsIAEMAEAAAAMQAIYECAYigEMAEAAACGIIAGIAEMAEAAACGAUhWGACAACAQwYCAAA1gABQAxAAAMAEMAAAAAAAAAAAAAGAhgAAAAAAAAAAAAAAAAMQAAwAQAMBAAAAAMBDEAAAxAAAMBAAWALhcAAVwuh8clNbUUqUW5SQFwHNfiSbe1WSHT8RhL621cDoAY/wCajlxldLqVVNfj0P7sDoOVsdRXS5dzkT17jw2Zp62rJt7rAd91YL+5EXXh/mX5POutJ8ykxOrL/NYGvRfzFNZuvyC1EHw0/ued3tx+pvI9ztZSdga9C6yfCX5Jb5NXSX5POwqSi7b2WQ1NSLxJoGu763yrjs2ciPiFWPW5ph4kreqNvhgbtj7t/I0l8GReIUm+WvsSWupvHIGhxXwRalf0vBBVYSteorFqa23TTClB4tbKJMLJ27i3ptRaswghJfTfJMrnBNXjz0YQlLh8gWAJSTGAgGBAgGBQgGIAAAALCGACAYAIAAAAAABDABAAAAAACAYgAAABDAAEAAAgGIAAACEAAFAhgAgAAhAMApAMQQgBgAAAAahgAUAAAAAAAAwAQDAAAAAAAAAAAAAAAAAYCAYBSGABAAAAAAAADEAAAWAAAAAAAgAACgAYgABc5GlgKAAAgITqRhHdJ2XdlNbVRg9kPXU7IqjSdT+pqJXSyo9CCupq6lWeykueDPKi6m+U3fbg10nFbpv6n+hXRnFKpGSeXyUc2Ta3K2B6iKWxLlrghJvfJLuN23Jt3sEQ9cW47rA6r27Yr7km0/7W7jUX2sBU4tdLvuG3Hdl23GM+4rd+QKdshWsWP5I7W+qAjfsguye23VITTTw7gRTzm5Lcr8MTclymJz9gJJ34svkmr+xSpIkpf8QFykk8xJbo9kmUqUWLryBpU2uGW06s0lm9jGm0TjUcegV0oavba+4thqVyzmqf+WWGS82drcoDrQrQbsnZkr3fZnJjqFFrH5NFPU25A32T+SS5zyUwqqa9iV5WzwBa5WFu+RRa7DugC/sO4J3BruiABZItPpldiSaKAAAgQDABANiKAAAAEMAEAAAAAAAhgAgGIAAAAQAAAhDABAAAIBgAgAAEAAEAhgAgGAUhDCwQhDABAAAaxgAUAAAAAAAAAAAAAAAAAAwAQDAAABhSAYBCAYEUCGFioQDsAAAAQAABQAAEUCGMBAAAILhyMqFcOQuLnrYKPYd0Qtl5yRnUUE23exBOdSMI3lwc+darqp7Ybo0+tiFev51S27bFK7B6+FGKjSSwVFyoqE1FelWCrU20muXxcwVPEJyu2rvoZ5aic01x8AdZV6dOPrV28mSeszLZG1zGpT6u76ilUthZYRKTW5t9Qi43xD7srvbLyyO9uSQF05wTf7EfMXwinLzwCS+PcC7zekY3Iuo+rVyty6ITVvkCe+TDd3dyKjKRJUgDd2shbvcbhbr+CO1d2BK6GrMr2vuHqXUC3an0/AnSeLP84Ib5JcklVkuzAHTl/lv7rJFqUeS2NZdY2+Ce6nLN7fIFF2NS7l3lQfDQSotLCT+AK4yVrcFkZSXW5X5fR4+SW23S/wAEFiqXxOJNW23i2iEJWdpce5bG2bSt7MCcKs1bqaKGqVrNtMyNWti3wQ9VsP7BXXVZc4fuiyNRM40Zzhw2X0dVZ2krlHVw+HYE7uzM1KW7MXcuVVPEsPuQW2Fa/wAiTuMAvbkBisAADQrFDAXsMAAAAQDsIAAYgAAABAMAEAAAgGACAAABDEAAAAIBgAhDCwCAYgEAwCEAwCkxDAIiAwAQAwA1gABQAAAxDABAAAMQwAQwAAAAAAGACGAEUAMAEAAEAwAqkFhgEIBgRSAAKhgIZFAAAAJ82GU15uMHt+qWEUWXVsZC3cywUqU0l9LXUq1eujQTW5OXsRG2VSnBeqSRh1HiUIX2R3e5yq2rlW9UnnsUVKzqc4XYprVV8Rrzb9Vl7Geeqqy5k+xVa41EiaN8n1ZJNtCtt9x3X9pQEl7ckV3FKVlYBzl/ahLCv1ILJOWIru8gRbbZKGJfYgThyAm+nQLN+yF0RZTgrbp4XYApwb+hZ79htRhfO6QTrXxHCIqLau+AG59uSG6b6ljila+fYTatxYCGb+4bXL2Y7jjFvOLd3wBFR9VuotjLt8YvHqt9kQcm/Ze2AI7JC2tDbFkAtfqNKS4I3Y7sCSk10JxqtdbfJXd+zHb2Au81dUn8DUovjBSkvgns4aygLE++V3JLsmyjr1Q4yl0d0Bfumlh39gUk+u19itT3c4ZJPcuj+QJK76pxG7LHDIZiscdmCnjKsBZTqSpu8W0b6OqhUSU8Puc30vN7AnbHDIrsqW22147F0JKcbo5VDU2ajU47mqEtvqi7oo2ccDTuVQq7iV3fAEmFwWUS6AQbHcH0HYgQBawFAAAQAABQgGIAAYgAQxAAAAAIYAIBiABDABAAAAAACAbEAgGIAAAAQDEACGAQgAANQwAKAAAAAAAAYAIB2CxAgGBVAABABYBhAAAVQAAQAAAAAAUAr3G+GCRELIwEuQpgAFAFgAgADgTkkrthDOfqa6p6umpyslFv7ktX4hGkmo5l0Rw69adaUpSd3yUbNX4lKp6YYj+pzqknJtti4XuK3cIQ0rg7CXsBJx4DKVxp83H/AGARdxJZHccOXJ8IBydsFfORydwSAcY3aQ5u8myaVlf2sQn/AGxQEOSUeULgnGO6VugDjDmUuP3FKbk88DqyvKy4RBRu/YBwim/VwWtXhu4XRsSslufHHyQnKU5Z4XCAbnbEF+eRKnKXLJKKhHc8tlkcpd3j4AioRjG74/cg3vy8RXQlUfmT2rEUQbS+OiAi+7/BG9wbu7h+4BYL26CbEBLc+4bn3EFgHu72Y1Je6+CLWBWYFql9yyEs82ZnvYlu75A1JNr/ADfBDYm8Oz+Mip1GljPsXRmpxs7P2fIFTi08q/uEYu/pf2LlF2wm12K7K+U12YCUpcNXZL0y6WYP/q9S79RbLZTuu/UBpOPH6jUtzzHK6XI+rnkXpl8+wFtv8v6ltOpOm8PHZmZTlHnPuWxkpfLA3QrppLhmynP0q+Tjq6Zq0+qtHbP8kV0Hj1Rdyad1gzqSbVnaT/UnGTXz1RVW8sYkMIQAAAAAACGACAYgAAABAMQAAAAgGIAEMAEAwAQhgAgGIAAGAAIYgAAABAAAAhiAAAAjUAwCgAAAAACgAGQAhgEIYAAAAAAABQAABQAxEAAwAVkFhiKB/qC4BiXNvwRDAdu4BSGAmygYrBf7fJGdS0WA3ZfJz9dqVSi1f1dEjRUqqnSlNyVzg6ip5lSUmwK5VZSm5Xu+pGn6ZpvKBJtY47g2kgycoJSw8dBYTE5dOhAgs9Ev7Wn3E42ZFNoe5tfBQ1e9rYFmzByat1QX9T/IEVl5LOKdu5GKJPi3ZgQSuSiskV0+SwC1R9Efcpqf4i+xfTd5RKqivVSQFfNT7lqajC/V4RXBbqy+SzUemSXRcAVL1L4ZYl6ti56sVPDY29tNy6yAjOW6SiuESpx9V306EKSu1ItqLbb3ywIu85lzShGUrW2+lFdLLV3Z8jqP+mop4uBBemk5PmRS8snOV4pe5C1yBANqwrFCGCQAO3/UOyX9w4075bUV3ZNKlFZbk/wBD0Lu/uJp9LF8Jyk0qdJfguUZLM5QiBicZCyuUdBNX7r4GtnXb+AjnL2/BNVOkkbJRovF0vghKlTkrKX5AVKds3bXdclze6PKafDMypODvCV/ZE02uln1/wDAU3BqzRHd6u3wWJvF+OgpRvnD90Akmr7ZX9gdNTzw+6IvDxn9ycZJ4ywK03G6auu6DHTgulG8W+pVOCvfhgThUxZ9CTXVYuUWy/3LISsrXuvcg16bUJO1T7G+M1LKf3OQ1eN1+SdCu4Oz4CuzCVsXJ5MlOd47k8dzSpgS6gK92iQCQwsBQgGACAAAQDEAAMRAgACgAAABDABAAAAhgAgAAEAwAQBYAEAxAAAACBjEAgGARqsAxBTABAMQwCgAAAAACABgAgGAUhgACGAEAAAUAABAAAAANAAAngTkkRlduy5CKz6gBucuFZd2Gx9Zt+yJiTuBDyop3d38srqQja74RZUdlykYdfqVTpOKknJ9gMWvrxlOyxFce5z3llj9Tu8jjFLLswyg8Qtu+yIqDm7JGh1KTi1sTZVKd+MFEXTnbjBBrurNE1Ky5uiLbvzdARsNYz0FwyUWAmkGHbuNWu92fYjuvi1l7ATiiMupPhX6kJEBb1IskvSitPNuty6X0P5KHSfrK6t1JMaltmiVRXQFdP8AxvglXzJCiv8A3DHU9UE+2GBC/oQ63KtwkK3A16p2fDAsglGKITlucc8YJ1H+jIpbvwQKm/V9gb9MV2FFNSdyco2YFdr39iUYWhfuNRvusW7G49lYKzNCsWSWSNlcIilf4GsZQO7Ht4uArOTvljSinn1PsPOUse5G1iixTlxey7Impbc3t+5VwNTs8L7gXR3Se5q/vJk3OMVzGT9kZXOUnbkW7bw7vuQaHNvoo/IKS2q8rt82M2W7tjSu83bKNDkul2O0msRl8srimliVhuah/fcCSv8A5k126EnxeOGQ37l6bBvla0rO3FiBp7sOzsJ4ynZ+5GVT2EqkWrfoyiaqNcrHckttTHBU21w8EW0vZ90Ba4tEbXzwyUal45Vn37ik+wE6c7el8P8AQlLDvb7ooTu8/ksUnHDzEDRRrujO/wBUXyjoUKiqxTSduhyWre6NGkqSp1ElL0voFdTzLSSeF3LV35RQp7o5SaJ5j9PAFouoozT4/BKwAAxAAAACAYgAQwAQAACAYgAAABAMAEAAAgGACAbEACsMAEAAAgGACAYgEAwA1AABQAAEADABAMCAAAKoAACABiCgAAiABgVSAYAAAAAAAQITfA+fgS5b7FBazsgbSBZbfQdr5Ag4vnj2B3S7kpyS5dvcxVNbFylCmm2uoEq9RRW5rHRHF1NZ1arfBfrNRVb9Tt2MG5rNiIsbSTtlFU5N5QOQr+9iog73He+QaY0uVwAccdREsIMAKSSEmy1x3IreAJWVm/YrsW29DKk7fAFkG3Gz5IzXUnTtd9rBOIFf9xbflfcr/uRPsApd0WL9CBOP0pfZgRWKt+tx8pp9QkvVj7EllNLoQV2d2EVZ3LHG8b9UEYNvAEbJpkox9JKMbv8A0LacLxv+Sa1IzqLlzzyTcbpvmzNHl3Sax0aJKk49Lu35Jq4zRjaW5rnoi5wai+vuWRp3Sx7/AB7Frp2+n8E1cc6pG2OovLcUtxs8p/U1e3CKasG5d/cupYzWvhfgLWNEafp3Nff2IRhud1nsXWcVWuucBt7/AKmiVPZa+ZW4XQgqUuXljTFL4whWZpVG3W77gqEnfGRq4zNcpfdgrRXBo8m/wPyOw0xmabzyRv25NHk3zf8A2Fsf9ufdIaflUoNq85WQ7JLpFe/JJwt0dyDjnjI1MJyv9K+7I3kuoO/UVyothUlHGGTTU8WRn3EozayUW7JRdnHASp4bWfbqONZ98fBLapXaf4AoyvpfyiUZYzhkpQvjqvyVyjKPK+4E5RaYRk+HwKErK0uGD5w/sBbCW2yb9LLGnFpr7MohK+HwWq8VZ8EHS0tdTpq/PDNsMx5OHSe2V0dKlVcbWd4tBWp85VmSV1gV1O1vuSsVTTTAXHyNBAAxAAhgAgAAAAABAMQAIYgAAAAEMQAAAAAAAIAAAEMAEAAAAAAIBgBqEMAoAACAAAKAAYQgAZFIBgAgGAAAAAAAAAAAAAAgAGMXUA4RF3vtRKWIsSyAuMXI1KqgsNNvhDm1FNkIWk5Tkr/bhAU1J7abnPMrNpGSm4fy+7i6vKRPUbpUaklHarWS9jFUqbNPGle10rhGerJyk7vHQpeXYlUkuI8FTv8AARJrtx7kSai5ZsJx28lCzbHKI5JJqLJLN0BX8h7fqSa/8EbASzFX/UJuzuON3FxFa8LdQJLlJ8NEJKzyOTtP7Dkrq4EIvbLBfzFr8FKsvglHCAU1YSZN9SNvsQSj9Q4vPyEV37DUXf2Aebe5OMb5QbeGXQp/YLiCj257E1TatLnvYvp0dz7MuVHN7Wv1M63OWdU727exYqLvdc9UaqdLa3hO5dGnw7Z6Mzrc5ZY0b8xZdCht54+DRCnb3XsWJJ8cGdbnLK6KX9t0w8pQv1X7GtwX/gg4PPVE1fyySo9Fi5nWlUnd8cnQcXZ4urEZRe1JLD5LrN5cypSbtFccDp6ezb6J2Rvo6dtXZZCjaMl82Nan5c+lpdy3vDlz7Il5EnZKLXu+h1Iaf0JLgdSkrJJcPjuTV/LmKhGDaSSt/c+R+VTjhKWebdfk6SoQS+m9ugKluduF8E1fy5TpSm9sKSXv2LVpGln1N84OoqUUrKyQnB/PyT9L+HKloXe+21gekvhz/B03G97Z+Q2LtYfpfw5NTSJLoUVNJjCt7nblTi48FUqCV+xf0l4jztXSyTdkzPKm4vg9FPTRlj8ZMVfQSteKv8G505dcY47VhL5sX1KM6bakito3rlUUn0wWQebcFeUTUk7X5KixzcJ2nldH7Ddnzx3I23RUW/ghucMNY7AOcXF90Rv+CcZ2XN4/sN01LMOewCvgtpSutr6GdK3x1RYuPd8MC7MZc4NWnnb0+5iUt8bPlFlKs4tN5sQdqhJ39i/OeDBSqpyi48G9O6TK0au1wH7jQn3CGILAAAMQAIYAIBiABDABAAAAhgAgGIAEMAEAwAQAAAAAAgGIBAMQAAAEagGAaIYAQIBgUAABAAAAAABQAAyBAMAEMAAAAAAAAAEuAd7MLY5AU3aIovFu3UJWdvkr1E1GKStdgJLdebfp6BuTtF4SyyElJ07p7YLp1YnTVOF5Zb6vkDLrdRT8upaSvlJHJlLclm7NmvjGKUYq82c+1uXkqUpJdGJYyF7ivcIe99HYW52BJA00Av2G01ZoiySdo/cB3fVAlcjcLgTWHjA7+rDuiFx8oAqLNxLKySeURAlhf9yW1/kjbHHJJO6tb4ZANPsJp8FkbSwyfktrGQqmCzYtjjGfcXltOzx8l1PD21MP3ISFCCbVs+xrp0rr0KVvcIUf7lZp9jRCk/7Xtfcza6SCELStKOO6NEYXVyVKMor1LJckrYf6GLXSRCMOlsE1FLgkNK5l0kCWORqGbrD9hpE0sBpBp9V+AsixLOR2Aq2ITpLsXbUlwCgvf8gxVGnaPBLYr34XBalLvcNt+QmEo2x0+B+WlZ24JKDjw212LNl/9gM7pqWEsfgk6d0s2t2NDp49g2K2WBnULP8A2Go36Fzj24E4L3RGlDhZ36MHG/wXOPPUHC9rIDPtu7f6CcEn3L9t/YTh7AZpU19S5Kp0Vbixs2W9yLhuXuVLHF1ej3JtHGr0NjZ6qtRlbmyOVq9NO2Xf7I6SvP3y4XAc9C+tRcWZ7PodI430siyxwU1kqT6NWZbBOSVrS9iopcJQfH4LackvbuhuLthP4IJ4te690BZOMXlfoVtWlbjsSpys7PglKF1jjoQQ5/8AkS6ruQ4efyWYas+V+oGrTTvJRva51NPO62yOCpOMlflHTo1m4xm390FdFOzt0JdMkYtTjGS68krFUXwhkVglyAuAGJAADAIQAACAYgAXUYAIBgAgAAAQ7AQIBisAAAFCAYAIAABAAAIBgBqAAIAAGFIBgAgGACAYAIYAAAMAEAxFAAwIEAw6gKw7AAClwxcRHPCZHo9xQSeF0XcpaUqt2sLp7kqk8RsmyME1FyeG2QElepuliK6IoqyUpNq7UVe5fUShC/fGTm67UKlp/Ki89bAc6vXcqspxxnBROW7L5CTvaLwJorJK/BJRj3IMLgTZB3C7Y1b3YCySSeQHbqBFiJuPuFgEv0HddBOwICfS5F4EiXYATt7jv2x8CS9iW3BA834fcshOS6sjFrHVFsYeZxKK+SLFkXvacpP2LVpt1rSuv1FClFWtJt/84NFKM5Nevji6I3IKWnnHjK7pG6nRkrNz/QjTp1I2bSfxhlsJR90/gxXSRNRfHPuSSdssI5T2u/cmlxcjrEbW/wCxJYt3BLOMD4MtJew1gS9ySV3kB2/8jsSWEJcgFgSJWHx0AEiSXsRvngsjFvnjsARV32S6k0uwK3HTiyJpK1lnrgISXtkGr9CStewPHwVEGk8tCaz0JO8mn0+BJ/AVFJu/7AoO2S2K7YC1pY49gap2e33aIuK7I0ONun6kWulvyiLqhRXwyNSDWUXOL7XXsQtyu/YKzytKLT4OdqYbL4b+Dqyhm8cFFZRatKNmWMdR5vUwbyk0+9jnzg84PQ6nT2k3Dd+6OVq6bT9UbPukdJXn65YNso/BLbLdeN0+cCblF2uNzs1fDtyjbkuhUlKyksiqRjLhbWQfF4v8E7+ZHnJRVtyk+f3HTk1i40+jINWln8gWSinEjG6x1CL2tp5LZJOKaV0BFyUo9mi7SVEp7ZP0vHwUNNcieJJrBFdyhJwbh0NcZXWTkaervSvP2N1OpKyTbuv1Cta4sxJYaIqfWxJO7fYBgPkT4KDqALIBAIYgAAAAAAAQWGACAAABDABAMAEIYAIAAAEMAEAAAgGAGoAAigAAAAAAAAAAAAAGIZQAAEAAAAAAAAAHwACb7K4W+7Glb5AW12d3+CDSwl92WPC9yDTS2rr1KK2r05sb5XZZFUqRjRcV6ml0K051I3skuSBV5OTxhRV7nntTVdSo5N3dzra+sqdFrdeUmcWT3ywgVBO7/wBRys8rnqEYu3pV/gkqUm/V6f3KypeQS9rlrjS6OTZFtLoAmlfm4KyBtvoFgHu7ILisx5T4AldxWeOxF+3AX9xXAATBiuBLkaIpXJ2y82IJJ+40iKdvckgLIQLYUoyas0Vxi2rYuX042V7fm5GotoU5KzUre97G6jG1v6nHUx04/wDxybqVOO70pP3M10kXxe3Dd37F1o4sKnBRjhW6E8XXYy6Qni66ew0ncH9WMe1idnFO+SVuBLrwPj5DA/tYii2eBpZHyNckASSBK5NJbfYCKyyVsgkSVl9wBRuie33BYY072SKgjZJc8DvaLzZe4W/L6jSWbdwFxfax7bYXPckljORcvBRHb9huPJJq9h2vnsQQ283b+xJJvjKHZ3Wfn3Gk+9rFEMp8BeV+xZtcndMNvfkCCprnF+6ZF0+cZLUkxy4TsDWWULFNSCa/0Nco5zZlFRbdzjmPbqiLrn1aEZdLSXVHM1dFq/Rr9Tu1Kbcb2V/Y52opyzhprsWVizXn69Fpu9n8GWpC23/U6erpu9/1ME1df6HWV5+ucqmEpU3w18lyUXmLt7FbhZXTdv1QU6jjLbLhmmE6kH9UeepFSUo54LZS7/kpneMr2sn+hA5RdvdDpTtj8DUujISjtafQC6S9S7CkugqburP7E+l/yURpVNkmv7WdXSzUsKV/ZnIkrM0aWe2Su3a/PYiu1TymneLXYIStK0nyVxqS3JtffuXv1PKSxwFWIGQg8pdSZQLgAXAwFYQ2ACEMAgEMAEAwAQMAAQDABAMQAIYAIAABAMQAIYAIBgBpAYBSAYECGAFAAAQAAAAADKEAwAQwAAABPt1IDnC/IcIOF7EbvorsCSVuROoul5P2DZf6nf2JWsiiq85O+IpfccYLMpep+4/bsPp7EEKi9DisXWSqk15MZdbF8l6Wc91dumcf7gOX4jVcqiXGDHD4J171KrK3h4CVdGrGmrRvfuUynKTy7is2/YlZJFRFK47d7oG0w3Nf7ANq2UyLb6q475HygIrjsHPwSd3ixF4wAdBMT5yADtde40hXz7jWCCUVlCGnz8AldgTiiSX/AJCCa6F8ZxUVeN2StRWueHY0Qmr8OyEpb7JKxdCGEmvuyNSLIThezjc2U5Rw4rJRSordlWXya4Qtn9TLpInCSaVm3cuj0/Qqj6etkWRdrEbiyyTf6gm3yK7b9xpY5DSaVx/T7kUiaRAXGvYdl2GiKcVgdgsSSuBJLKBWbuNdAtjAQPKb5ZKCxxgEv+5JIoOW7YRKOR4vZZGuLdQhJXY2mrjXpJdvkCCSUbfuHwn8DsrjV3nqAlZMlbv+BWXbBNK0nfJUFugbckvvkF+AK3D7hwuME2Ra9sMLqppXfdFU1Zt8ls7q5XLKuvwZrTPOW26fHdGaqoy4/KZrqxfK6GWrDOVa/XowOZrKKcWkr/Y4lWntvdHpKq3Ra22kuhxtXTSbxa5vlx7jmbtsrtWCpG6uuBzW15yELxWMpnRwEJOUGnyv1ErPDC+yd7YYNqM8LBURi7Payx8exCaTWBwldK/HUBxTjK34LuY7l2yitK64yhp2d7YYEnlPqFN2vF9Qd+hHCSaIrq6KruXlzfwzZGTjeLd7HHoSk2tvPRnQoVHNerldQrTG7m7q18otTurorccxabsO1pbe5RYuBkU/sSIAAABAAyoQhsApAMAEIYBCAYgAAABAMQAIYAIBiAQDABAAAagAAoGAAIBiAAGAAAAAAAEAADAQDABB7g+wnnCAjmb/AOlfqTSS4GlZYAAIVJcRXLZKTtxyRtaUb89QDbaOcsG7DnxYTe275fYCurNqD72ucWrPZTknyzrVX6X+p57V1N9VpcIDO23eXCI/sTk20u3Yi8Bkm7f7EfsDl7CuUO4XF8YLIR6gCjbn8BubwsA3fgL9CBN24I3JNEbFBzzkYdPkLMAGkIaIJLGCyEXdkYq5dBXfwRU4pJZ49iSTdlwNc5d/YnHhtrBG5DgnG74NFGMms8fJUksXy+xoi9qy134I1IvhTUMqVrlsW2+jZmjKeF37l8E783sRuLlxlliSx3ILJJXfT8kaWfP4JJ2WSC4zclHIVNew1+ol+pJEVJLFiSVmRTGQSTuyxK5Ws4Jp29wJLBIild8c9CdsuxQJZyStlXv9xK6sPrYId7yu0SVlYjnvnuOD6fuBJO6vYavz2GlxkX9qbXcodl/uHt9x263HZWCDO0ds/ILP7A1kAStlg+STXR/cjykA+l0RfCG+L8Eer7BUJc8YKmrNF77lM3zfBKsQfFsMpcbpqRdi9iDsn7GWmCvC17dOpy9XRU1uStk7deKb9mc6vD1yi+UWMWPO6iDjJ3KodV+hu1sLSyjny9M0+x2jzdTE3G2OjKqiatfk0bk0nizK6sbxt1i8e5WEE7x+OBJWk13FDDV2rFkklK66FDg7Wf2Zbts7cpmdO0ncuhmFuqAlFO7V8kZ4bQNv0y6kpLdFSX3IooTak0dGnL07unEvY5PDv9zdpat1a931A6lGV42fRljXq3LhGKhOUWoP890boYXdPgKmmpK/DBEfpa7EygAAAAACAEMChAAAAhgEIAAKQB1AIAAAAQxAAhgAgAAEAwA1AMApAAAADAgQDAAAAAAACgAAIABiAT5YJCjm797E7AIHgYJdeoEbZCT9S/AXtf5Bq8X3Ai09y7kZZv8Ai4228rsQqu0bK3cDB4pqfKp7IfU8HDm82/Jr11XzKzd7qODJaztywlK+SEnglJlb5CC1/YHZcCeWGW8FDitzLn2RGmrJvpwKTsA7fZid17iu0rkbgSvboOLXVELvuTv6V8gSbxj0rtYhceWu5G4Dtf5H2I3Je/fqQTXHJdB8YKY4za5OGM3s31IsaFi7bXuSTlLPCKIxcnZPBphDdzhEbi2nHNr5ZfTVl3fQrtsS49kWQjJu7Muki2mna5fZYxwUxVksFqd73uyNrVbtfuSUrruVJ5xL7Fi9Nr8BU73S6ko4RG9+XgaT5f5ZBYiafcrwTWUgqxcD5RBck0rZAadixECUWyCxW4JZ6PJBMsTVrlQWdl2RJc/ORJ5TRJcpMBJYJXs2CeORcXKJp9PbAXvdckVj5JLFrNqwEoq3HUHkEJZT6IIlHnJJNWyrCXV8DXusAJvdJJomrK+LexDCyDd+mOwCaussi0/knm4rPPQKrbTyQllPBOauVP8A4zNWK5Nq2cikyV19hOKtj8GWlU1uTMOog5O/91vyb2rZ6Geulu9ixK4eup77vr1RyKscfB6HXUW7tZxwcOrltfbJ15rz9xRFelrryQcrZ/JbtcYqSzbsUzxP2NuRSVpX7j+pR91Yj0GnhrjJUPs++CynLKf5K73TJQdpfJBfZKX6onCyXyiNrx5zbAX9KfcKhJfoKjNwkmTnF5fsU8P9QOtS/q0cO8uYmzT1d1ovnqjjaOv5dWN36XydSa8uqqkcxl1QVtkvTbp0ZKLvFFcJPar8DptxTXRP8FExkbe47AMQW9wyQABfuAAAAUIBgBFgMQQAMQCAYAIAAAEMAEIYMBAAAawGIigAAAAAAAAZQgGACGAEAAAAClhNjFNel/AEaf0x+LkyNP6V8EmUHLBsLWBLqQJLLvyJ9hvD+SMs4X5AhLEnbgza2ooU5NPg01LRpNLJyfEKrjRUeb5A5c3f83uQdlH3Y3mVr26CnJNu2AhFT9yb4IqLmwgSbtZXfBYoWVurJwSimRcm+HllBayVuEVPklN2SiuhG9+QG+MEOSU/9RKwCJ/2q3yKyJJLq7AKL74GybgmrrJBq0W0BHlDvdW7EVySivUA4trjktg5Prcrirs0U4q3BmrFlNY7/BtowxnD+SmkspLBsjG185M11iCSVu5dFO3FyKjngsxZZsZdAv1JRb46i/3GsPCIqXLJqzfJBd0s9icXgKmscE1xgguc4JpdspdQqa4uTXPYirsmuwE00uhNZK1nBNfNwJfqNdMCRKNnyQTiSi2ror4eCxPNrZKJrkmiCeB9EvuESS5DnkS6EuXYCN83t7k+nzyLbZe/ca+n7lDXQHe1rAgf46sB9fgnzbpgSXxZjCBv3Fl3G78Cf3IB9RXHJ9ckXb3CoySZU79CyXHJW784JVitr3Ivp0JSu/sKS5RlpDuVVV7WwXWKql1koyaimpXyzz2uo7Kj6M9NUS3NdDl6/T3i3yalc+udjgyxGPvhlU3eOS+rCydujuUTVm+qOseaq+Uxp4YngF1Xc0ym7Xw8Ma490QfNvYlDL+cAab/0k0OGVJdOUQpZWxjTtJdOjAnxCUX2M3CyXuV7vgol7EBeyOpotUqlF0amGlhnLhllkfxbgK9BQm3Fb+uPuXw5kupzdDqXVpNctco20Kjbe5ZCr3hewwuCx8FAAxECE0yQAJIA4GwEAxFCAYBCAYgEAwCkIYBCAAAQDEAAAAaxDAigAAAAAAAAAAAGAgGACGAFAD4ACCuj9NuzJ2yRh6WS6APlgHGBO9uwCmyCeHbqTUbcld7Xj7gQqu1PscHxKruqW46WOzqX6bdlc89q5bqjZCqoW3Sb6cIj1HG233Yly32KyTusE4JJPsQ6ok5JensA74v3Eru7/ApybST7DSklixRXZ5bE0Sm3fJHkBvoFrgHwA9qXUi3bqSlJ/fqRuA1OSfI73Xa5DnoS4AbXpT74JQxeXsRi73XRkuPT9wJRNFLLuzOrXv1NFKMn7IzWo10cZNMJe5lgm17e5qhGyTtfuZdYsXPuWRVkVp5atgsjZqxls4pWfCfTIKKfdjsrkuURRt6L9CaRFJ+7JK7+UFSRYna1iEY45J7XbgCSfXqTjl3IpJfBZCwATSZC33JpewVJL7k0vyQXcmrANYZYmQS6k1z7BEr3JLj3sRQ7c2AkuXi6Gsv2IK35JW6e5RNZWfuLvbh4BL0/IASS4zwPlWfFvyKL/Qds3Aa+lY+B9eciis+44q2bc82CHYTXcaAKgxfYm/ixFrBBF5K5Lj8FpB9SKqkrWsyD9/wXNYuiDRFVtJK9iqqsJ+5fKPYqqp7XYDPVj6mzPOKqRaNc7c9CipG3qX3C489rqHl1JYw8HNqRvG/VHotdS3xl3ODqEotrqdeK83k59ssunuJcobyhLlHRxSb9S+Aj9QPn7Cvhd0BcpbbS6onOVptrhvcVq0okmr04y6rDIJyf9R+5U1yiW7Kb5F1AgnZpl9RPYpx4/uKGWUqlk4vKfKAso1XSlvg7M7Gmrb9tSLw8NHFdJ5S46E9NqZUai7cNBXpUm1ySWVkzaWupxTNPDv0YUL35GD7gAgGACAAABDAoQDEACGAQugDBhSEMQQgGACAAAQDADWAARQAAAAAAAAAAAAAAMAAAABWDoMT4YEJ4jfpwwjLdZPoSavghL0STXT9gLcITyCznkH9SAGUz9Mk+5byyjVS2RvfgDDram2jN9TgzzJHT19VSp7c95HLkm47kupCjiTXRCTtcSy2Ss91isiSs0Qd1yXVOX+hQ8AEuSUfps1fsR5k/gb5SKE8ESUs5Eo9eEAXGlb2YJJ/7j4+AItha48Cwl/uA+4kPc7WHbqQSisXaLLRaRXG3Xkmnd+4EuLMuhLKzZFSSvm7fsXwg3h3M1uL6c4rHUvhNvu0VU6STvY0KCTWDLpE1f4LIKysRWPgsiRtOw7WyECVrsjRpMklgIrBNL/yAEocCtwTjECSWCSBfA0A0kySSEkSigp2yhq/uCX3RJcgNDuLi473CDdZq5ZG7/crtksjde5Q+vdjvz2BPNrDXvwgGRt36dBptO74BK3GSicbttEuSEcdCxfHPIQrW62wTSwRvxf8AAMBt/qCTT7sFkaunxbsAmu4nH8EmrfAPqQVuOb/oRlyTkr/JCzuMXUbcWE43a7k3hZIPnn8EVCSSzexXNruWuy4IkGVqKbWL9CufDNdSCa9+lyicIuXFrdiLrmV4v+7Hb2PP6+Gyq/k9PqKd08nA8Up2Sk8NM3zXPyT05HDsxPDwTl+okjq8oly2RVr2ZNqyu+exC3UospvbJpltL1qUHi5nvhPqi+L9MZx5WGQRl6eeUR4LKq5a6lSd17gSkvUyP0jbs/YQGijNtYzt5XsWV6SlBV6fHVGfTzUKqzzg6FNeXOVKWYTV0FR0ep2NP+3qdqnUU6aadzzcqfkVHGWTp+HVnmEXfqkwrqp3RJZRXD1+z7Eo3z8lEgC4XIEAwAXUBiABDQFCAYuoAAAEIBiAQDEAgGIAAAA1jACKBDABAMAAAAAAAAAAAABgAhS4JCfQBdPuDjdA+CVwKVLy/jquxOV8W6hON8rn9yEZWkuqAmkY9bO62rplmqU1GDbOVrK22CS+qTv/ALBXN1knFuHWTuymvaFGNPqstk5xctS1J3kssqrvdIiVCnFvJJu00OOLrsiL5XcrKVTH4KWuhoqWdNS7FHUCMR92HDC62soSV3hXG4u+SUX2RGo79eAItsLiGgBLI3zYS5RJqyfcCI1yJ4a+AWWBJYJxeRWuicI+xBbTuzXSi7IopQvbt7GyCMV15iyGFngsRWi2CMuiajdlsIihG5alYKEsf7ElEaVif7EUku5NfchcnHhANR+xK9lkLf8AgnhxAjCW7gsRCKUePuTiFSXwTS7ERrsBNWX5F1DqKQEr3wC4IRdmydwHfqicW5JYKicXtlcos3XZO/uVp3bZPmxQ5J/IJfkk0/vYNu69n8AEeWmWcoguEyV7BA279+oKxCUrNAnfrkCyyurv4JRd+P1K242F5kVbOSovFhc9DNPUL/jKa/ienoR/q1YJe8shG52sVOzORV/iHSL6HUqP/pjgy1fH5Sf9HTS//OSGJ+pHdlK2OCtyxjLPOz8W1lT+ynH5bZBa7WPmtBLttuPzT/JHoXNx4s17Mh593zY4P8zqW/8AHX/6IXmVn/8A2H9oofg/yx6LepcMhL1SdsM4katdZWpf/wCqLY6nVL/+wn800T8U/wAsbqsG7v8AQ5HiVHdTlg1OvqZf/dpv5h/3Kqq1FVNOVJ/ZoTixb5ObHmJx2yz+BR5u+TqVfB9TOTalSafS5TLwfWpYpqXxJHTHm9MLy7lbTRtloNXD6tNU+UrlEoSjidOS+U0UUrD9i2m9vpf0srt2HF9ALp32Ndim/UtUr88lUltlgBsQ+PgTIC5spVt+ms/rpu6fsYy7SyUatpZjLDQHTqUo6ihi2+10zLpajpVHFq0r4+TTo/6c5UpZUXgj4hR2pVorh5sFdWE98I1I4lw0XRd179zn6KupNNP0y5+TfC6vF8BUvZjEn0Y+gACBPoHD+SgFcb9hJZYAAxMAbsIYAIBiAADqAQhDAKQDEEIBgBrAAIoABgIBgAgGAAAAAAAAABcMgAPoGRO9gEvqaH0E8STG3Z3sAcIprKy3RLr39iM9u1gZakr0m27RSycavJzl5zxH+xGjW1Z3lRhL+nJ5fv2Meue1QpriCCqKcnvlJ5bxcjJLe0u9x0/TG7Iq7TfUjJQadSXwEuAp/Wrdwn1XYqHHMbd1YqePlck1hoVZZv8A5gK5dPgcF91YEr07/YUb2fwUSvaOCO1/YaeLe5YlaPu+AKbWwHBKSsQbAknd39hXyxw6/AsXAHyOKFgaZBbHKNFOO5YRRSg5M6FKjtXLM1vmHTjZZLYq0iNrP2Jx72MusmJxL4IqpmimnbJFWQwiyLWL4KZVadNeucYr3ZRU8R0sU/6qfxkuGx0LpYDdE4tTxaGdkaj/AEKX4vWv9Efu2y/lL3HoboanFLLPNPxPVN4qKPwiqWs1Mvq1E/zYfln/ACR6zzoLrYl5kXw0zxzryf1Vpv8A/ISqx/zyf3Zfyn+R7RO66E0/Y8Uq0F/c/wAsnHUwXFRr7sn4X/I9pcaax+DyMNdJfTqJr/8ANmil4lXi/Tqd3/ysx+V/yR6a47nDh4rW6xpy+Lo0w8Vi1adKcfjJPzWv3y6LaTt0FGVlfkzQ1dGrK0Kiv2eGWbrExvYvvn7k3Pm3JQpXXIeZgK0U5PqXKV7GSnUsXwlZ83KNN7ZBO0nbjsQjPOUQcne6+5WV7wrdGQnKyyVSqWXKsZa2qUU7Mg1TrRT5+UUT1W1Pojj6zxanSbW7dLsjkV/ENRXulLy4vouSyazepHoNR4xTo3U557Lk51bxytJtUYJR7zORFXl6U5y6k9k+JS2+0TWRzvdvxfW1moq5raiSj2T2r9ClTp/2Rc37IapwilLbf3eWTnJxWFZ/A1n3fqKnVeI01H3k/wDYd6i+uqo/Ef8Aci5T7uT7LhDjRnKWeX7cDTDvB81asvuooajRdlab+ZssjppSdtrf2ybKPhkpJOasTVxiVOh1pf8A/bL6eio1VdUpW7qTOlDQwp527rdy+O1LsTW5w5j8HTV4Skvioyqeh1FL6atZfdM71CcfpZKcISVv2NSufUsrgRo61R3QqQn7TjYP5ivS/wAfTSS/zQ9SO7CildRK5003lW+DcmvN15Lzfbm0NXSrfRNN9uppTIarwyjWi5bbT6SjiSMKq1tHLZXfmUuFUXT2Yb56ldNS9yad+c/OTPCSkk07p9S2DyGkp6TTVV/U09KX/wCNjNV8E0FRO0JU5dNrNm6xJSA8bXo+TXqUt17OyZTNGzxPGvq/JljLd7EVX+wLsScV1x+wWt/2IFYEpJ3Hj7j2q2PwBtoai0oTf1cM6rjGvRnC101g4FKpsn9J24VFSqxdrRnH8BXN0zlQ1Tpvvax6ClPdShP8nG8RpqFaNaOGzo6CopQ298oK2NXb+CN5L3JLh9x2wBHcgbWB4tkTtgB9MCBLA7W4KEOwxAAhgAgAAAQxAAhgAhDAIQAAGwAAigAAAABlAIYEAAAUDFYaQAAAMAE1dDACMleJGPGSXWwNWYA8Z6GbV1dkVCGak+PYunOMI3k7JHPhurVJ1msywvgis+shHfRpQ6Lc37nKrzc5yk1m50NQ5RlUl77U2c6atUjFZyQQnhJZu+RrKduiIVX/AFHklD/Cf4KyjSd6qX3HP6yun/iEmwgfX5CbvTXsRbwR3ASjmDI8Ow4cNA42kAR/Zkt3bkg3j2C9kUEnfArJe41lXIsIafPwIO4BTRZCN2VpZNVOlUUYylTltbsnxcgvoQ2u7RrjwYZaidP0rav1KJ1Z1H6pN/czldJ1I6M60IX3TSKpa6EfpjJ/oYB2L+U/yVrl4jV/sjGK/JVPV6iatKtL4TsUhy7JXZcjP6tNq/OX3Yrrguhpm/rf2RsoaVqyhBRv1GrlrDCjVnxBpd5YRY9Nb66yX/xVzpw0N8t39x/yEX0M/pr8OaqWmis+ZJ+7shNUulKP3ydKehusYaMs9FUi+40/NZbR/wAiXwga7fsXeU0+vwDhboXWcU57BZdv0LVFc2sKSKYr8uLWUheQn0X2JZRJNv3QEFRnH6JSj9ySraml/duXui2D6jnJNZQ1MOHiCdlWhb3tdG6hqU1/RqtL2d1+GcyUIv2ZX5UoS3U5OL7oq+49HDWVEvXBT94uz/DLFrKcuZbX2lg4Wm10typ1sS6NcM2aqC1Gjml9SV0Z/ManksdinUTWHf3NVOpFHg416kEnCcl8Mtj4lrFj+Ynb5J+W/wDLHvlUjbmxRqNTSpxu5JL5seU02r1FeSVTUVGu17HXo6eko7nBSfeWf3L+U/ywajxNSe2jF1G+3H5OHrNbqalSUJS2JOzUX/qdPVztWpxX+Y4dNOrVb5cm/wBy/li+S0Rh1NsNDLZvrvaukFz9zp+G+HRp01XqRW/mKfRdx1ITnJ8XeE+xm9Nc8f2ufsX0xjaK+xGcWlZJJdkbPJaXLEtLJ/BnW/yxQpSfdvu+ET8i7vn56s2LS45si6lQjBp2yNPyy0tJKXTD6XNlDQwVm8/HUvhtWC6H4M6v5FKlGGFFL7F21WS/YirE9y6jVxXLPBTUVjS8cFVRphqM8Xtlfg1KeEzFUdn7WLKE90bXyjfLl5Z61pVSzRftU1dGRLJroP02Nx5Opqpwt8HP1tC95RV7rMXxJHXqLBj1EcM6T242fn3HDoy/lasad70Kn+G3zF9jpwdjBq6G/fTX9/qjbpJFugr+fp4zfPD+SfHfjr9TW3dchV1VHTputUjH5eTN4nq3o9I5x+uXpieWnUnObnOTk+7I01a7UQr6upUhfa3i5kjKzYN4Ioir07rv7EXHa8cDhmxKqrWfRkFdySa6q5Fr8BcCaw8O67M6FKqqmnW92ceDmmijNbHCXXKYHR1j8zRxTWV1DwqtecI82wVTqtUVTnz0ZVoZOOosv8wV6Hc78EsvqQhJX4syS78lVFL12JPDEnlkkurIBIAeBlCAYgEAxEAIYFCAAABMYgAQwCIgMANgAAUAMRAAMCgAAAQuRvsNIBWHZAACsFvckACs+4rPuSB8EEEs88iq+mPLuSeI/BVVl6b8vkDLX9dSMXwTnalp5O9kkOhG9TdLlLKK/EpL+Wa7kVyNTL0J3vfJh3Xq3fQ06l4i7cmV4h9wit9+rJxxAr5ZZJ+hlZV03bcySzcjwl7j7gRZHhjve6IgWU3mxZUivS18Moi7SNEneC9yilq5F9iT/Ui+QBYBifJJAEacp8LHc2afRQk71JN+yKYSvY3acI2aejQox9FKPy8sq8Tm5Ro36MtjKya9jLrpXpRd+GBgrfWyA6j9RFMKYxXGv1YDUXJ2SNdChZelZ6slp9PhN9TbGMVaxm1055KlSisvL6WNNOyj27FSlZ3/AEJqX3MNyL45fJJO2OpTvXCDew0udmQawJSz/oNkXFc6EZZaIfy6eOnuak1YaSfcamMUtJF2Kp6Wx03FFUo/cup+XNlpkit0LcHRa5ISsy6ljB5bXKsRtc2yirFMo2eC6mM0lyiMbovkkVNIus2IVIb1bh9zV4ZqHK8J5ccMr23WSmi/L1ytxIsrNijUU/K1FSn/AJZMp6m7xSFtRGp0nH9UU6fRzrrfa0f3F9MyW/E9HWhTmt0kl7notPVjOleElJezucGpoZQjiP6GeFWpp6l4ScJewla/FdjUz/8AcN9FGT/RmXwfT+dqIxK/5jz6VWcrKahZr5sdD+HrKs/+dy34nP3Hcqxtxx0KZ07LBqlYpn1PPr1xnlEi7EpyXcy1q0aeW8AWNpZZCWojHlowV9XOWIYM7av/AFJ3LjN6x1Fraa/uJx18P8xyVXow4sy6l4hRjZONrvL9i/lP26i8Qh/mJrXU/wDMjPT8V0ztGUNysaYT0leleCjjkYTo/wCag+GJ6hPrcqraSlb0LHszHUo1Kf8Ahzv7MmNa2znuFSntmuzOfHUuMttRbX7miFRStksL7jrJXyjRRVmZdNLdBGuHKN68t5xc43MteGDclgorxvE3K49c+nC1cWo7lzF3M2iko6vUU1w2ppezOjrIemXwcqk9viFN/wCenb8M31/1jw+tin+IpvdQh7NnEOv/ABC76qkv+j/U5Bh6DBCuW01tV+r4/wBwLIwwgd3FrqsWJv0tLrbJCbyrdiCtem47J5TsStujbr0K7NewDs/Yko26Ebu3AXT6tMDTKcpwUW+P0DStw1UW+5meLE6M15i3YV+Qr0rm5SS473Jqe1q7un2Ofpq0nUUZS3Lp7my16kVHhZfsFalZ4XBLgqhLbhZLLN8v8AD98Dv7CatnoMBXfYM9hsAI/YBg0AgAYCEMChAAAAhiAQDAI1gMAoABgIBgAgY7CABifKGQAAMoQBcLECuJ3Y+BSzgBW3P2KK31KC45L1xYz1JXqP2wgqUPRub6mDWu7hKWI829jbOV0YddJKlPF7KwHJ1ck9tuOiMk3eyRbXk+vYoXfqRmhDf0oUeCXUqE+Y9kJ4Q39RGXAEBvkED6lBLkthL+nYpZZD6QD+4TwDfqHJ9e4EAQNdhAW03bk0LVRpr0q7MVwuBqlqatR/VtXZDVPevXOT+5ng7F8Z4M1rlP+XpPrL8lVSg4Zi7pdCe/3HuvgmtWRnTL9NHfNt9Cma2y9jVo1alJ95WNMZ7bFLbwSVRv3Kdw7mHVeqhJTM6ZK5Gov8x39ySqNszbiMqyjkLrZ5lhqsupzv5ic36FZd2TpwTzUk37DE/Tc9VFcP8AA1qn0jJ/Yy+ZThe1gj4hCL4x2GJ+mx1qr4pyK51qyX+FKxUvFIRkrRwXLxWg1fbK4xP0oercfqjKPyhLUqRpWq09VK9m5dDPV0tGd5U3tl7DDQ6iaK5TM8nOk7T47hvuU1Y3cj7kN+SSba4KiyPQz1MaqDNCRmnnUpe6LPqdfG/U6b+YhSV7Wlk6VDTxsopY4RkUtrprvdnQ0sr2Znu+2/FPS7+UjKm3a5wvF9AqfrguOT1lHp2KPE9KqunkklwSVvHhLuHHDw0dfwKoo6r2x+5zNTSdOpKDXDL/AAqrs1UL9cG5djj1M6ewqKz+DNVv+TU/VFPurlFSNlfk4PSwaiahC757nLrTk/VN46I6WsahBznldPc4871JXfBvmMdVRUrtN2KHJyfPPc1V6O2CkUVI4NuN9qbs7Hg/hUPEKEpOclJTtZPg451f4d8Rp+HayUqzl5UotOyvnobc1fiOgnoayju3Qk3tf+hW1qKEFJOSRr8X8Sj4hUgqVPy6UHdJ5b+TpadU/wCTjGpttbqT0s1x6XidWEVGV37mynraVSKyk2ZPEKWnjJ+U0n2OfxwZvMbnVn135QhVjZ2ZRtqaeXVx7nLpampTd02dHT+IRnipYzldJ3K7Hh1ZSw2daFvscDSVKcqqlB2R26bSs3diM9/W2DvFEKsVtClO8cZJSu0ajjY5uph6Xc4EnbVaZ+8kelrQwzzepW3WUF/1v9jpvpy5mdMfj/8A9ZD/AP1o5Z0vHHfXJdoI5tiOotktg7O7KiWeCCbk5J95MTeVfoRvYa4fwUSi/Tcbz/3ILEcdRp9GQDss2t8B6Hzz3JJp4fBCdNx+nKAOFhqwvS3zkisDtfgo00auxxy2kd/RSjNRay2u55mDtdPqdTQV5UpbG7pZRFjs7HFOSfXgshJuPBGP0JyQKS3W6WCpt4fYafpXwRy/jsSWUgABiKALAACESEAgGBAhDAoQAACsAwA2AAAAAAAADATBIBkCYIdhcMoYhi5fsAhpDtYCAsRRJ8MilwAvpUmZ0v6ak+ruW6iW2D90VJuULWwkFQlb0vhHMrrfTnN9zdUnand5T9KMGvqKnBwwkiK5FZ3qvOLlb4G3m/V5IvgrCcLW+wPi4L6SM3cIV+X9hPI3hZBZKIg2rYGFsXAja7LVx9ytclq4IIS+tkbkuahAofHwJrqibV4r8EeAIgNqwIBxLUKEblqgZrXMRirlkY3LIU8F0afsZbxi1EbRi/saNJG+mT/62LXQ200y3w5X01v+pmv4xn+yTiFi5w7EGjLoikPoHGSupKTdoq7Co1atnaOX2IRi2903cLKF3LL6lc63YrFq9zjCP+xTOvJrDZS5bnYmoN5LjOlulN2WWRqJwe29/gtuo04qPPcolyyot0lF6jU06O6zm7XZ0/FPCZ6GnGrFuVJvbnlHHhNwmpxdpRd00en8Z8a0+t8LpUoXlWe1zdsRfVFRy6WglUoqpRldvNimpKvQntqRaZ2vBYf+0TYvEqMKiyyLLXJWpVSNqiT9yqUdmVmJXVpOnncnmyFSq/2smNasRfTRCMfwXQSI1E0sGKPq1a7bja8RdzHpY7tRH3bf+hYnfxum92oUU/pil/qdnQRvD7nCoydbVSa4cj02kgowRjp14+NlNWsXzinCzKafTJoi8GY28d/EOi8qqqsV6XycSjLy60ZLFnc974tpVqNNKNru2DwdeDp1JRfKZvmufkmzXtNLPzNNFlk0rHN8Br+bpVB5ax+DpVbypuy5OXUyt8XeXD8ScKlTbaTa4ssGBxnxGNvdno50I7bW5MlShBdDU6LzrjSpTqRtPgg9JKzs20jpyoroxqnLtf4Nan4ciWhm3dlun0Sj6pw8xX4OrCF+V+UaaUHBYind3H6Z/wAbmT0VSpZQoxhF57D/AJSvhOaaO1GCeHGX4LoaeHSm737D9H4x56XhqlG8cy6qwv8A0u6+ho9OtPCMsQt8inRjzZE2tfmPMf8ApS9yS8Ls7xVn1T4Z3pU0iDjbjJNq/iMGn08oWtj2OxSjLarpfczwivubKKe2wlTrldSi7cltiNJZtYtsbjhWSqsM81rl/wC/06/6mz1VaPpfweY1yX/qlFdotm4xI4vi8t3iNT2SX6GM0a6W/W1Zf9RQKFFZu+AvlvqEuyIvgAv17EosiSjyBISzddQeJL4D3AmkmkSysEFl8ksrn8gNwUl6eezKZWXSzLd+M/lEW1LkCF4mnS1E68dzsuLmbZ2yizTJb3dcK4Hp6U/6UU3fFi2nBf29TLpXfTRjzfqbIRur8Bom9i/2Gm1m10Pl2Bel26PgB39gv7BwMBLIA0Cf5KAAABMBsRACGIAEMChAAAbAGFiAAAAAAYEeowfAwAAABWBDBAADACDFdq/7EpYISw1L9AKa73RfQqc3Km0sdGzTVV43fDZjrrZKydl/qFQqqyjF8cnF8TlettOzXulFuzzyef1U/Mr1J+9kQrO3kT6Ik16gaW4rAbtYg32JSzgXGQElfnIN2wDeCJQFiV4kEsFkfpZBBFkf+xHrcOLAKH1NkSawl75K+oE45i17EVnBKP0keqZQLKsEeQeJMlBZINFKF0aIw4IUY+k0xRiuvMOEMFsYhFFiiRvGTxGF9NfsyHhTvSqR7SNerju0k12yYvCv8SrDukzU+MdTK3SRVJ2vdF84PuVTi1/cjLbPOpFdLFM9QliKsXzpbldtlU9PxZcljNZJzlJ3bCxrjpHfKLP5V8Wya1j82scElyXxjuRa9O1wgWlkujJq/hmVKSdrXRGVGTdlFm6OnnueEsfgtpadrNrsfpfy5cdNN/2/c2LSQ2W3SlPskdDT6bF2s36muNOEGpJJNdSfpZwzaZaxUY0qcVCPe2SNbS1pyanUbfW7Oh50rWivh8FU4N/W7vshq/mORX0s5S9Ur2VvsUfyqi7vk69W0Vx+DDVbcnYamKEnwWwQRhZFiQMVVpWpv8GfT+jzJ9IQtf3/AOMu1HqajfkyzlajZY8yV/sajHXu46HhFLdLe+h6Wi7JHE8Lp7KMX1Z2YSslZHOu/LZTeS+Ev0MdN973NEH9/gy3iU/VdHj/AOItL5Wq8yMbRmexdrHK8d0j1OhmkvVH1IsSx57+H9T5WpdOXDz/AM+x6lrL7HhNPVdCvCouYvJ7jR1Y19NCS7Gu5/XPx33hzjuj7nPrwkmzq7bp4sQdLe+LnOO3xxrW5whrBtqaJtvasGeWmqRu+hoODT+TRCorZWTK1L+5W+w1NkMb41V2LFXwYoybJ2bIZGl1n3K5V/cr2SsPylezC5CdRt8MMdmmTUElgdugCis5Nen5sZYqxpoq8l0NROp6aoqzRayvC9yW+NuTceaxXX+h/B5fUJy8Zn/0U0elrSvdLj3PNKSnq9bW5V9qZdOeNedrpupNvuypM0alWlK/czFjFmU0LFx3Eysjj3JQVpXIEk7WYBJ8PuCeRT4REC32JqXf8lMZXw+e5ZZoBtX/ANUVyW1+3YtXHcJQ3LsUU3ZKNSzvxcTTi7NBFq6T4IO7oKqkrKWEdWndrKPN6NLz9m5ptelo7Ok1U41PIr4n0fRhpttf2BrdEnbBFcsoFlX7iXALsNAAnjIwfACGJcIZAgAChANiAQABAgGBUbAGBFAAMBAMAEC4GLqADAYCAOoAAcAJ8MCDzKyJ2SQorgVR4Ue4FUr7H26MyahbqknfpdG6p9Nl8GHVLbThbvYKzaiUaemU3zZ4OBN8r3Ot4jJxpOF7q5y6sP6rREqtK7BjWZWIy6lRG4dMhFCk7u3QIVwfKQW9w63KH1+CceCKV89CV72XQAFm6Q+yIylz7kA36n8WItZ9+BvqxLGepRLpgiSlhEAHbJZTXqI9SykvUSrG6mrRLYclcF6S2mjDvF0UWxsRgWRMtHKG+Dj3VjiaGbp6+KfVuLO8jg65Ohr5SWPVuRrljuO5KKfQgqavwW02qlOMo8NXRJRyZvpqe4ocEl/qRVO2Xg2eVcj5O7nI1cZLZwiaxc0OjZf6Fbior39hpiKt/lJpX6ENyvyCqWfDIq1RXVP8E1dcR/JUqkuhLfL7hVii+9vZBZR92VpyfRklFu9wJObfXBFy5GoOwbe5dTGaqnIpdLqzXNFclgus4zuNiDdmWyayZ6krRbLGay6iV3K3bavuVwi6uohTXEfSKrLK9vV/savCKTlUc30NX4xz7rt6eOyKijZF8GWHNjRTyzm9EaabdjVSd1xYywdzTTtfBlpd3K6i3K3JNPHuDiVHgvGtE9Hr5xS9E8o6v8Nay8XQm+MHQ/iDQrVaKUor+pT9SPI6SvLTaiNTPNpI6T3Mcep+bse/sCV+hVpNQq9CM003bPuXXOV9V3l2CzRFxRPvf9yLWFZW+QypqU087V3IKlG9nFNfBoeMc+5W8L3YVDYlxFcAo4tcni7HBdepFVKI7W+C7as9xqF2FVJXv+wtuC9wXsQnFxwBVaxbDp7EbYyhxwUXOTa5HFPPYiiyDW1osY6npRqpqlp6k5f2xbOBpKbWiV16ptyZ0fHaz8iGmi/VVkl9iqEFGLVsJbULV45yWvMa+Nqj+TGzoeKK1Y58lc6z48vX1HoCzwA7FYFvwHI4pjcLf7ARf0p9hdCS69yLwAr3LFLGcldr8Di/1KLk0yxc+5nTsXRmmrSX3RBJwU12IQorzEnlMbVvdFkHtknygpRi9Pracd17SVmeg1VGFbbJ+lrho4tJRqa6LWUnc63npx2yfW4Vq0k/Mo2b9UXtZcle7MGkqx/mayTtd5OhwiiPD+SVrEXzH5G306kA8MTfQHx7ha/PADAVx5ABDEACGIoAAAEAABtGIZAAAAAAAADVxgAkMTDPYAYIM9gs/ZAAnYSXXkfVYClFruRm+r4GlZshVs2or8gP3tnsY9RhVM5WUbG3DpfqYdTNbnJ/cDkeIPFNxzuyY+kpvl8F+rqN10o8dCp4o/cgz3smQeYkqmEkRtixWS4XuQJyyyKQQWY0lYFnIcYKHe5JY+xHi3ck8JIgSzJtkeZIbwrBFWdyhPn2CKvL2CxJ4jbqyCMndsSWQHwA+S6iryRSkX0fqJWo2x4LqawUrCNFJYMO0XRJoguCxdyNrEcvxulinVS59LOoivV0PP0s6fW14/In1L7ijwir5mjUeXD0nUpxtn9Tzng1fydW4N2U/wBz0nKL2zx8w0r4JKCSslYUeSTyjDoTp7uSL08c4uWpjC4odGPRL8EfJRoYW4BjOqVug/KS4X6F+1BtzkGKNiS4uChZmjbjuKwFdlb2INFs1jBVK9sgUTzcomy6bM0nlo0zVcjNqWtqi8Xy/g0SaXODBqJbm11fT2NRjNUWc5u/ydvQUlToLuzkwhepGPW53KWKaRLdanONEOC+LysmeGWjRTRK3GiDvaxopWefuZ6SfJogr2tjsZVfEmuLFceCSfTqVEaivdPKPHeJ+HqnqqiStf1I9lUWLo4/i1DelVXMWTq58a4ktysHgurdFqnL6eEv9D0UbSimndPqeYlRcX5sE2lmSXT3Ov4frbJQqPDzczOt+unfjz46Nv0E7Wz0JcpNWyRVvk04o24buyuavnHyW9RS4SwgK7cDg7Wvi4NWafAo3VrBVqfUnBXV02VwjlXd8cF8MpZuuxQtuOcFbWObv3LsK6z7IhKKS5sgjNO+L9yUBTHENLPYjOSjFybslltjlKNODlOSUVlt4PO+K+KfzS8qi2qPDa5n7L2LJrPXWQp6x6vxJThFyTeymvbudaUNlPb0SM3hOgenj51ZWqzWI/5UbqqxgXNSb+fbyPjCtWZz3hnS8aV9Skc2b9X3Ok+PN19RkvV9yLzctkuvsQnG37lYWQjuimSqpxz25Hp8wa68jm8NdQqp2eVyVtX+5PiVujI9bPgIgm0xtdUSaun3XUjZlATg7/7EE+5K2LrkCxv0+xNemG79ClSyTi05RvxcitGmjKNRSaabzdG+Ne1t69rdxxpKMU32L4041obetwpUIUq2pm4Xh0t2NeypFbdzfwcyjSrRlUnCXri3b3sdDTahaj0rE19S7AXXm4qz+GTUZdROFpJLpllqygIWx1BW7Mk+BgRGJ9xlCAYiAEMRQgGJgAAAG0AGAhgBAACGUILDAgVhgABYTGHUCNrA+hJu3JCTxcKhf1NEpRSSK4Nyk8EnLcmvYAqySiYNSr0nfNzTdykl0SuZtbLZTav0Irz1Vvzm7eyFVdqdiNV+p59yNR3TDKuXqav0I3d2+7JJPa3bkhZlQpt39gSwNrq/wJ8BBwsD6iX+gLLAlHMm2SnyCVgeW+wEbXYT9K+SSWfYVRpPuBFK2X+AbuK7fIAIABIKnb0l1D6kVWtEso/USrPrauhqpLBli8I1016UYdotROJCOWicSNLETXQgSuRXJ1uglDXebT9MW91+zOzpqqq0oyX39mRnBVYbfwzJTnLS1XuxF8+3uLbvtrniZsdNck1wV05Rmk4tNFqWPcENK2QXIXxnkF+CNCz6EmhZH0AFHJLaQcpJ44LElbPCAi77sLHcLK+SftbAn88sIqmiia7cmmf/ABGarZLkqMtV2uZZstrzXwkcvUaxZjTf3NSMddSLK9eKe2+SmEJSle12+CrT0XVlvm7QX6m/Sqb1CqQScVjKw0Ws822Jx0Lo+VUqTjvne0OqXf4NkOiK40IefOqobdzwr32rsaaceCVrnf6tpQ7mqEXxbBXQjlGyCskmRvTpxsXwi0VwSiy+n0IakoN9LknCxdTi3bj7kpwTz1LjOszV4mWtS3RcWrrsbmipq9yfWpXDVCelrbrXpvFyNfTKnGVSgt0eXBcr4O1KmpXi0Y69F0cx4/YzeXSd2OHoPHp05OnXx0zx/wBjuUtbR1EFsmk2uGzlavQ6fV3c47Kn+ePJy56HW6S7oS8yHt/sb9Vxs6l17CPFrCcm+EeTpeMarT+manFrp/2Z09H4zKundK65wLMa4v6uY7HMrP4G7JK6svYwfz6fRfZsJeJRhG6jx/1GdldL4+p9dKN+nCLFNdVi9ro4X/r1OONmP/kiL/iOKXopwXzJ/wCxvHH9R6OTxZc9CmcrLPPsebqfxHVl9Dpx+I3f6lum1uo1ieK2OysmS+o3xJ1cdepUhTSc5pfJmqeIJJ+TBzfd4RVT0deb/wANR95Gul4ZG9603P2WEYltdrzzz9rztfU6nxKu6cFKq1xCGIr5/wC52PDfBlpmq2paqVrYXSPwdSlp6Wnjto04wi+Ula5KXFmdLf488596pkiqfBfN2RTPnJhp5fxtJai/Y4kss7vj9/Mb74OEzrz8eTv6ne8b9hy9Vu5CLwxp2ZphZTlaXtwOo912isTk0woV75WLjcXnsRbuyUm1ZcpBCRFq0vZliSbYuOVdAVWyShLoyUof5WV8fJRKSs+6JJ59ggScbxxyiDqeHajfLyqju0rRub5w8lqUXhnnqM5RacfqWVY7T1CraBTlltPjoGl2iu6E7ct3K2lTrUaiXqctsvcu0myFKL9uerK6jc9XSilhepgdNJRwuAXLQ1xkV7T+UUHLGCABPoALlsYCAAAQAACBjEAgGAG0BgAhgBAAMAEAwAQwABPA0Rbs8jcre4UKwptbH8EXd8cldVTcbNr8AOmtvPLRGo7XIKMm1aXKCpTzaTugKZV1BSss8HL1tWU4pywuEb9XJQbUbLByNXUUnbqiVWGb9SE36/kJ4E1mLDFR4fwSburysl0QsOTa6kW/cIU5WeMi3f8ALCfIssobecDWGJLJO2QHwCd/cXLsTSSTAi7tX4RTJ5LG7/BWA0MSJWCkC5AcVkKscfQOl9RKS9BCOJEVvh0NlP6UYqTukbKfCMV1i+GMkiC5sTI0kuGNfgisjQVbEjqKC1FFxUts7WUhxf3LVhoqy44EK+r8KrbKkXKn07fZnX0ni+nrpbpbZe5qnThWg4VIKUXymc3U/wAP0p+rTVHTf+WWUa9Vzyy+nXUoSzBqS7pjXJwtP4frNPJqTb7OMrmhVdVT5cvuc+rJXo45tmut8jVr9jlLW6hcpP7FOo8XrUEn5cXfvckurebzNd1ZumSbSW7p+55n/wDkVf8A/wAdP9SMv4h1L4jTXxH/ALm/zXH9x6jDsLi9sP8AY8s/GNfUeG7f9MLGyKr6impzdR3WU7mev9XTift1K2opU4+ucVbpfJzNT4gtr8uDl7vCBaSWbpIrnRUVnJJa11zzP65FbU1a7abbv/auB0tP1qf/AKmyUYQ+lJd8FO68kl9jrryXn2006fmNRWIrmx0qVFRgklZFOko7YK/L5ZuSSRl0kxCNPgbW15JtpRKJzumFaKVWz5NUKl+pyVO0jVRqMiupCSbXdFtOWMGOnMthK2OvYjTpUqi6/gdSqn1MkKjcbfqJyZWcXupd8jXNzPuXLJKsrkVe4lVWmpxaZONVNA5XKODXpunUcX0M7nJdzq6ynuqXRgq0mjLUrNNqatKKl8kYRhDEYRin2Q5XT9xLIxuXPcTsrXaz7BKjGpB4dpY5yWKKaLYQ9KE5jV7tYoeD6WTX9Nv2cmaqXg+kV7aeN/fJspxsr9jXTh6t0XdPm5txsijT+H0aa9NKEbdoo2QpW4wi2mklhY9yaRWdRUFZNDcO5Lj4Iyl3VmRVcrNcEHwTkyuRFVVL7X7FbyiySeSuWEZHnvHKblUb9jz0lZ2PV+Kx3SaWcHl68XGozpy83cQQe4lyiXc25GRaG/qCQEV9SJP6sgv/AARX6gSSw3wG+2OQ6Je5Fr1ICeJY4ZG9n6lci8O5OVpK/UCVJXd0aaVLe1ZfXdIz6bE1fKNNOTpTU4vCdwrJmnUas00zZRqXg4bn63j2KNTmv5nSbuPRtvVQSdsgj0FJxpUafpzYWljvqOb4b5K6s9tGS5nLC+DVp6eyjCPsFauCNryuwjlZd2NX/UCQn26hfAJdQD4AYgAQxFAIYAIAABAAAbgAAAAsFiBgFgsADFYLMBieAv7lbcnwA5W5ZBKSl7E1C3PJJ4CoJu3Yg/VJ3d+hY49xU11sBFelqy6FNWXqzl82La81DFsmSbcKTqN3mwMWok51LdldnLr8t83Ohq15dDc36pM5Um232Iql5wKX0tL7DbsmyPYMU0rK5B4T7knwRbtF+4QlHORPkfCIpXKHexLG5lfL9i2GZNvgCVrWtyyE3dpdCUmVviwA3dEQuMoE8liVytIsgRqDaxqDZZFJ2L4UzLcmqorFn8FTxI0zhZ9iiSd7sFjTQlg2QbuvkwUWbqT4JWuWmLJrjBXDNi1EbO9lYay89CKJIKkr7ucF0SuGOhOL98gWRb/1LFJ2Ko5ZbHi9/sVRIrk3/wBi9r7fJCSyyWNRnk12X4KZwjP6qcX8o1uF+mRqiTGtYFQp3v5UP/1RbGhBW2wj/wDqjX5NuxKNK6CelNOnZJr4LVC27t+xdCG26/Ymk1xZ+7Kzay1IpR4u+5ztVaK7nTrvqseyORrXdN3DNczUVM8kdI92ojfuVVcyfYdFuFSMuzK577eghJIn5nuY4VU4p3HKpdcmXRbV1EYJtySXdnPreKwTajeTKNWpVG3KX2MTps1HPq3+OnQ8SpzlaacTp0aqaUou69jzUaMn0Zt0nm0ZKzx2Fi89V6WlV6XNCqHMoVN1nwX+dwZdY6UKjdkW1KqhBuTskYdO5Tasa3R3xs3cJXC8Q8V1U5uGng4R7tZMcNdr6ck3Ntdmj0r0UHzFGbUaSG12igsUaHxSVXE1tkdWnW3JHK0+gbn6cHX0+mVOKbefcy1cScd2WrmarRub9qIygmisODqKNrtZMt7Ox3tRpt8XZ57nF1VGVOTuvuGpTpzXc1U5I5sJ2NdKpdchtvp/k0U2k32ZjpS4NEJK2XYqVthPhWt8lu69nz8MxwqJStu/JcpfCZdZxbuX3E3fqQcs8kb3BiTZCTC7IsyqLfuVTLZFMyDk+J1YUZ+t2xg81qZxnNuPB3P4hju2d0cGNKT45OnLzd26rSvInt/3BwcJDnlM24o2VubhJXS9xwtbJdUh5dJX+uS/CAz2zwEVm/Qk5bfdiV3LL4yATxK3Yj1HJ3uJ8oBNOzCLwu4X5En3KLqDXmRfvk0VLOTtwsmWm7M0JqS+xFU15XcUuOhd4dSVXWKMnZK7M9Zp7bdDX4XZSqTlyo2XyB0Kcn595RbilZM68ZboppfqZKFK9CH+a5fss7xxIKscb3fDJXxG5BTlu9SHJptWyuQJ82QxK/YMgMAAoQDEAgGIAEMQCYDADaxiY1wAAA0QCAAABcj5FKW1XAUn0QoxBWtdvJJSSXIBtHYW5A3J9LARqNRi7sgpN/QvyS8tWTeX1FWdrJcsKpqx3XbeEYp1JTqKPEYmyu1Gi8mGtPZRlK1iK5viFZTrbU7pGB/Uy2s7VMclD+oJUWsZIN3ZZJ4KXn7FZSfImAghO/UOjFyN8AJFqW2JGnHG78DvcB/8ZCY79LEZPIEQAGUSiWxWCmJohlGa1FtKF8muEVZFVJYRbFXZHWG4KRl1MNraN0Iu76ozaxXu/YhWek/UbaLyjBDEjdQFZjZT5LUUxeSxMjrDJQIElhYCrCcSpMknZ+wVfB5LlLGDKrlqd1llFylfsPkr3W9iSlf3I1EicVcgml1JJ59yNJNXQ0rRBSX2JNbs3SYQln/vgjUeORuTXOSirNWwEU15fY5epe65r1FbNrmKUHOWfwGbWTyd0i2GmuaoUrF8aaRXPGNaaaXpZGcK0el/g6Sj2B0lJZC447jKX1JjjQTlwdZ0Y9ECoIpjDHT44G6HbBu8q3QlClclqyMVPzIO1sF9LdKWcextjp0+hbDTxi7ojXw9PJ2SWPc6FNPF2ZqcFF8GqmiCT4IKinzktaxhitbAUowUb4JbiN2K/cip3C5EV8+xRJmXV6eNVPGTQ37iauugR5vU0HSn7dyFOZ29VQU07o4epoypSeGFlbKNQ1wm3w7HHpVrWTeDdSqvDuGnRh9Sky+Mvgx06mC6Eho039xXK9w92AJ3VyLFcGyIjJ3K5cfcswVSCMOsoKvUipcWO3/DHg2graCpKpRhUlKTTvyjheI1vJ9S5sV+D+O1PC5b4tThP6osvP8A649+0/4s8Bh4bUU6f+FUvt9vY8nPFl7npPHvHanilnOyjHiK4PNye6dzpHKxbp4qL3SV+yCvPdJyeSLmoq3WxW3uiaZK93cSfI0rXHFXlfoghWs7dSLVicMy4uhVLAQDqIa5AlHCLdxXHr3LEuAK6t08m/QwtTjGX9zv9jBNOUzp6BKdRP8AyqwWO1TeyUUsxL2k5fqjDSlKMkk7q5oanJ+yyFWrGH+SFrSungk8xuL+3AFkJYVyVipO2JfknGXRsCWREhFAIAAGAAAgAAEAwA2pYBD4I5eQG2LL6EkhkENrYbH3JiYEVBEXFOSXQsb6ISQCcFYaStwO90CwA+BJjYLgCLvdu2Cmau7p56F0naNu5RVtBKwVRWzthe75Zz/E5+Xp1Hvybpeqo75ZxPEq7ne+UnZEVhbcncUMxlJ/keNuexKEbUPe4ZUTtkqROfJFZbKhdgfAPlg+gQksEoxcrdiKeS/6YLdyBCo9qsvgheyJZb7kXlpAHV/kj1JMiAdRD4V2IoOC+hkzl2nlaRKs+ujTWObFscFEJ8FjllZMO69PainU+qKQSmKebPlERja2z+5soPCMlT6vc06d4KzG2HBNcFcXwWIjpDJXwRvkOLBUk/VYmnkri8jcru6Cr1JIlGXS5TGXsSTu0FaFK/uSjIoTsWQl3DS/5JJ4KlK6JoyqayiV0iMXYG+oCqu8bJ4MVepZWRdWqWxcxVJ3YZtVyV33YQjfkayWwj7dSsnGNrYJxSE00sBTUlzkCVhodupJIBWY9uCyI0rsCtRLYQ4wShAtjDqZaCjZewN+xcoY/wBSLhlq4EYyNFOZSopWLYJJ4A0KSSFyEb2AqIi49yTta36kfsFIL2+B/qIijgOmWHHwFuAIVIpxMGqpKSOiyirFNZQR5rUUpUpNrgdDUNYudPU0FNO+Th6iEtPUb/tKa7NGsmuTZCd0cDT6i9snToVr2yRt0Yssi8GelIuV+UBNc5GyKySfBELoVSWS1/SVvKCOd4hCnOW2pw0cHW0VprNVFJPhHR/iCtKlGG12vg87KpKbvLJ0nP8AXDvqfEpVHLqRcrL3DgjLJuRx0XZJfuQXBZAqC1sdiaj6RW4drssUG+tgIxVlcpnlmiphWXQzyy/3AiF8B1DpYoknlk27RK78jbu0iCUFe3c26R2bzZmOGJL3L4tpJrkLHX09RxnBzx0OjBytuVmmcOFbcopvKN+kryj6Ju/YK3bpxd3HDGnd5WAVTcrAnZ+nADkk42X4ILizw0WJX5IyitzAlCd8Eium7xt1RO4A0Owrt8D6AAhgURAYgAAADa8v2GK1ncaaIEm+CWQdhXQBZkZN3Wckm+wrWzyAJNZGrjBXsAncWVjknYTQEFJ3+kJSfZ3JLAN3l7AVSleSjbJTqHZdrl/1VJdkZql5z7q4aZ60/wCXoSqdWjztecpyipcc2R1vE9ReapLiPJyHeU20Qoawu7ZZXfpTSsrYK5r/ANxFEtReKaDLG+BRwmPoRT6FQ3wEv7RpXFa8kvsESpxzufCyKc222Tk9q2rhFDzcKlGTTv8AoNJOSsQWSUM/YIb6iw1cH9Qll26AKQnxYlzL2I9yhDi9rTEShHcwNCrqKW1ZJLVSbSsT0+irVFuhSlJdbIsq6OEJJXbe27T6GNjc1Fyc49vkfm2smVuWEimpJokbqycryZp0z4MG816SVy1mX26McJFiZWvpLEZdYL5S6EmJsUuAqSZG+RJ8CAsiyxP35M+79ScJBWiLuyxdymLfQsT6dSNRdGWCceCqBZfBGk08FdesqUbvnoKdRU4NtnN1FWU5tv7Bm1ZOtKTdyuT3Y4RVu7Mspq+AytpRdl7mmESumrItTsUDWeM+5JW+RYu0NWjm4ErXRJJLgrU855ZNe+CKstkklkp3Ww2SVSK63GLi5WLYyMfnXJxqjG8bU7/FgeTIq+bX4LIV72CYvSuWQjtK4zTj9SQ5VI8brlxGjcnBgl+Ch1o/5wlWa/ut7lRe1Z/sQvZ8Gd6m1/X15IS1KvfdcmLJWlti3+xjepvezIy1K5UiYuN6mnyw3XOZLWxjzIpl4tRi7ebG/wAjEdpvsU1MnL/9ao/50C8WpTdlOL+4xGmu9qvyc/UQjXps2xreZ0wyt0lm3BEedlCWnrOPQ6Okq3aIeK0NqU13K9F6ml1L/GuXdpSwjZDMTFQWF3Rsp8GWqnbAXuStZCsERawQfBYyuWEErzf8Ry/qQjxg4VrHY/iGSeoiuqRxr3O/Px5O/p9iL5JYSQN3KwSRZFXsiCRNTaeAL0klYUpqFkuWVp29Tf2E3d3fIEpK+eUUviRbNuKSRXJJxbXIEFmwMOECyUHFxoH1HFXyuhBZDMrMtSawUw5bLlkKnGphN/Vc206sZ2s7SMDXJbCpGUUuJxCu1par225fU1xmpKzwzk05yUIzj9zXTrTmknHP7gbo4+4uruZFVnCXrjhl0Z7+LsATSnJJk02/crSvNuxOKlFtdAJrdbgdxJ3ZMoVwBoSAAGIBAMANwnFDSHZEEA23J2CyASSHYTVh2AOgR4Fka4AZGTsu488BbgCEk2r8Dh9NyU8RZCb208chVMp2jK3VmeU406U6reEsE5P0tdTB4jUtQjTjnNl8kVzqjc4yqSy5Pkogo/ZzRpqwlfbHiEbGeKzzxkCEGp63dbF72K9VK8pdri06cqzt+SFd3nL5DKpLki8SSJPDZGX1XKyl/qTS2q9svggleSXTglJu17+yIK5t3t2I+w5PlkepQ0Tp8Mi+CXCSAjLkI9+wT4QR7dwB4RElPki+5Qi2hZTV+5UOLsQfQqXi+g8O8KpU4RjKco3l7nj/ABLWvWa2dWKUE+iwjIqsrZkLZdXTMTlu9LJvt1KplvlVFSUpQko9HbBRMsW/EbmrSStJGS5bQlaoi1iV24O8SxFNF3ii1djDvEhK47iXIaNIjLCJrkjOLs+4FfUsgypck4rPyBpg07FsZJyyslEEXwWb9SVqLk7WFKSjG/CGo4WDL4jLbGNNPMufgy0oq1vNd7+lcGebsyxqywU1H0NMUJ3ZppP8mJSsyX8wl7FxjXVU0kJ1kuTlT1yta5RLW7mMWV2XXiuolqYr3OL/ADLZLzmy4uuu9Z2dhPVZ+o5XmS7j82W1Jv8AQYrp/wA13Y1qjmKb4dyW9+4WV0f5i/Vj87rkwRqd7kk33f4I1tblXZdCq8HOv8lkJu9rSz0GNTXVjqbY3NYHLUvdhv5MNNTqTsldrGTfptDKtBzlOMPkF9fUXqJNZbfsVebLPQ6VPw+ilec99+zNFDTUIuTVNOK9i4zrhuUsK0ncP6jdnBnd1OmcvU6dijT6eM60YNK3ci761z1o9TOnuUbR9yp6eaw/0PY1qUdiilZKJyKOlVbzZPorL5DPPk3681q6KjTlKRwoQc6l7dT138S6T+X8LptfUpLd9zzuialC1sp2Kzv6qDoyxZDp6apVrQSVjp0qN2a9FQ3T3bUo8KxLWvyv0dDZSimsovcHdmiFPFuBONn7nOjleKUd2nkcvRK1RdD0Otp7qPBxqdFxql/i8uvp16co2U+L25M2n+lGmPBFqd8CtcL4BPCCE+WUzLZMpqu0WIX48j45PdrGuxzDT4hU8zVzfuZrnefHj691JPHwK7JRlG+Y/gbhCX0yt8lZRurDv1QnCUXlAuQLISVsg/rRHGR0/quBKpG9rELNJlzd4+6KZrgCDYvsFrB0AGWU2lzwVrqTiBKGJexc2lZorX+GsDj6r4uwLoO8kwrQUXeL5KaTtNpmmnJNOMldWCrNJVc3s3WfudCFRqOOhx61NwanB47mjS6mUJpyyFdWFa6tPkvpTi482ZnVWnUhuSs0W0pQrNqK+QL6a9Pe+R3V2uotrXQkoRaXcBxViZW248lidygEhvsACEMAEAABvaBDE0QMBXJAIXBITAGR3dB8Cau10Ad2Jt34GsBdXQEJt9SurLbGyWWWSluba4RVbdO7zYKzV2qVFJfUzBqNu6Kf9iv9zZXlGVW74gcaM5anUya4crIitNNNaapVl1OdP0xm+ywdnVx8rSbenBw6rtCSXcB6OK9Tfa5mn9Tv1Zoo3VOT4XBnavJ2DKqbE0Odoq3LCOWrlZSQm74Bvm3wJchUOoJZu+EJ8lklbBUKCvIbaTH9MW2rNlfUglL6ExRw/wBBv6V+RPFl1KB9SLGRAAAAHcak0RAC/wDmqvkqk5NwvexVKW4iImLpkoO0kyAyo7WkneCZqRzNBUxtOkng5135vpIS5H0FbJG01yTauiCdkWxzGxBkkrNk4olUj6mKOUFXw6Gmks57man0NdJW55I1GmEVt4OX4jH/ANzC/FrHYpLFkYvEaLlFT6oiue4eky1o+ux0Y+qmUSp3ndFYrm1ISisJ/JnrpWSTbdsnY1NHdTW3HsznVKElyjcrFjncMnEdak1JlmmimndXNOc9VZTpblg1UqSaWDT4XRSc96vYnWpKnWUor03vbsZrpEv/AE9+Xvw126meWnSmsYO7TScEZdTR2y3JYJKsqihop1FeEVZBPSWvdWZ2dDHbRtbMkWz0iqrGGUneX24FPTKUuDdS8MlOG61ky6GndKu4TjZ3sdinFNJWwsJBrvvPjhT8OlDLjdexS6KjJYPU+Wn0MfiGhhtVakvlBePL/wBYdLpPMalxfqdbSaCisTVyOkpKEEboYJGO+7aya3Qxpxcqax2K/D4yltUliL/J1aklKDVjJpoqErdEzTM7/wBcaK8IttW6ZMFGhs1D7J4NzldtlG5ec7NYJU5t+L5vddmanGNOO1fJbKe2DbdrK5yZeJ0fLlKM02k8dTJJa5f8WalLQOF8ymkcXwrRNQ8ypjdwma1Qraysqusd1F3hT7fJvUUo2Lrv4/HnuqJwSajHK7nS0lK0ErGalSvJWOjSXpMt9LEsclUl6i21kQtn4M1hTqI7qZzFBKbdup1dQvSYlBOTC8r6StFF6eCiliKXYuXGQ0k5fkinhADCE3yZNdUVPSzkzTN4OP49X8vR7esjXP1ju5Hl67vWlLuyHI+VkV8HZ4wssdr5EsMb9NwJJ263B9xJXY+VZgCZKL2shwSXAFqak7cXItcrsQbsy2m1KLXUCiatyQ5Lpq911KksgNLLHB2CwdwLoZi4v7E4RtURVB3Jxk4yyA9TH17o4fUdKW5X6olJ3aTxkrnF0pXtYK0053tGXDI1aTp8Zh0YqO2pJJmpryJ7JvdCS5Cs1LUSpSsdLRV9lRNvnqYqunSVuY9GiCk6MoqX0vhgemjNSswlHN4nN0upcYxvlPqdJScknHgCMsr3JQduSLg91xwbkmuwFiAE8AUAhgAgAAOgAAQBG1uCVrjAhd9Qv+STABWQn9Q2rkWrtgPcuCDTb7Imlt+SLz8BSaUY85ZnrVPKpNr6nwaHnJgrSdWs5f2xwkFjHrKnlaRr+6eDP4fTTqRSXCuS17lUmti+jBr0NLy5Lr3IDxC0dNaTzc89V4bXVnc8YlaFn1OG4uc1FK9gJPFBJcGZ9Xflmms9tPZ2RlvdJfcMq5c/ccOpGfJKKxcrIfRBfLDqJZkAW6smluav2ISf4LfopJ9QK6rzZcEEsoGyVNXafRZKHJWduyIJ3lclJ3u+5GOLsgBEiLKEAAAAAAIBiABiADTpJ7aiOvTd4o4VKW2aOxQm3FO9zHTpxWpcBfJG40ZdU0XQeClYJqXBFSnG5SsNo0cxv3KZRsyKuoK+DXC6afXqYaTa4NtOSwGo2UXYlqKanTfW5Cm+O5oaTiRXF2+XNpcEZQs7rqa9TTSk37lFsWDKCSfJXXoXbl0LrWuwTtfcVHN1GijOm82fc50aU9PNqax0fQ9FOmmlfK7FU4xSacL/ACblS8yqPDqkW5K+WaqlpXM1PQqnUVam3F9Y9GR1dWtDEYPP9yDP4sdmg/Qgr2cGuhzvDNZdKlVfr6N9TZqK0KcHKcrIzhjdQaSRvotM8zpPFoynsnFx7NZOstZGnFSu3fiyKl5bNbtWqpz/AMyLqUkkjz2r8UnU1VKWxxhD8s10fEd3/wBuaQtX8XHejJdyNfNKS7o5j8QdOKbg8+4/52rUjZRigk5btPJbEaFNHGnqqtBU0tr3c3RdS1EnKLnVsr5XBF/Lrb8GCGtpKpUUpWafXqYdbWlOv/TnKUFiyeCO53vTpqKtZ3yVrnx1vqa9WtTu33MWodajV3wreuSvZO9yPK3Sbk+OxGSjHCVmHWePEnrdTKDhUcUn2WTHGik3JLLf4NCg5O7VybjtfsTG/wAyKFFWvbIbclrSCMbu/QLasoR7mqCS6FVKNlwW/wBpHKh5ENIOnuZRVV4M23NzVUXpKbYCwoqxZ0yV8EnjBGj9xN4E3gJfSVEZs8t/EFfzNQqd8QPRamp5dKU78I8Xqqzr6ic273Z04jz+Xr+KWwADo4ESeUn1ENW4YDTsO/cTwxvgBNK+AQuCxWcb9QIcgpOLFLDuO6kvcC1yvnqRlHF0Ri/VZli+loCvqIlJcEXhgCZJt3TIv6r9AfQC9yTimbKkI1dKpL60vyYU9vwy6hVai434Cq4Nwlbg2Uqu7apeqJTWg5KMkuVyJS2JTX3QGxPyZOS9cOz6CrU1OheGY8tdiVKj5tNOLyymW+gscPDQVPS1tl6VTjo2dTT1XC2bx6nGSjVla9sYL9NWlRm6ck2B6CMk47llEFHbJy6FFCpZJxzH9jUsxv0AfS/QOoo4ww6lEhDEAAAAbshfOSQlwQCYwsKwB1HYisNjTKGRj3HP6WLhJECl3IS+r2Jr1O/Qj/cFQ1EtlFvq8IxVGqVOXsjTVe+tb+2H7nM1tS84wT5d2RWGtOp5kYx5nK7O7CHlUF3scen/AFddFQd7HYrS9Cd8JXYHG8Xq3nFPPdGTTUrUXUljc7IWrqebqpWyaW7UYR4UVwgOdqX6pfgzrNy6tLdua4Kl6U7hmqprJJfQJ8g8RQQm8sOM9xuN5X+4PLTKhwjeVmOrK7t2JR9EHPq+Cpv1ARtkm3tppdZDUfVd8IjN3m32Ai/2G8RSFHkk16vgoLYIMtkrIqfUBAAAAAAAIBgIAABrk6Ojm9tjnGjS1Ns7dCVZ9dhNWJozU5cFyfFjm7yreRrkgmSDS6MunQTV7iiyXQyqMfSzVRlgzdSdKVpILHTovHwaU/x2MNKfpNUJ/YioamO6NzCzo1cxMElZsIrv0ItYJSxawlzgqBSwDSccEXYV7LBTUtzjHOR04xlfdyVyd07PBKlJRbNNSpS08JP6Vdd0Qq6VVYxUuErIu3bmsk028NJqwa9MFHw/y6u9Suu1jozqNxjFxWCW1Z6PoRynfn5C5zVVTSyq7Zt2S4L6VJwtlE16qd3gd2sEWcwVIb0k3xksUNsb7ivl3uWwzGSm8rj3C/mRCcU7SlJtdCxRgldq5UpXezoWXbir8FXIbdl6Y2CKur2HGHbL7FkYtZsMXcUxV54dmwnBx9+7NapLN0rPK6j2qNmsMuMXtRTi/LSz7EajznkvnNRX1Z7GWbc5X6ESe1bXYupxCFO7f6FyjtRmlqSxwG7NhLqO2b9TLCSyElgI4ySfBBTPhoq22Ln1ISwRVTFcbEgpPlBJ4BvJVVmoxbLEtcrx3VeXpnCLzPB5g2+J6p6nUSf9qdkYjvzMjx93aFyDGHDKyVuoXyDACcsu6EuwQymmJYbAb4C/oSFyPr8ASavErttdyxp+Wmu5C9wHLNpLktptN/Ypi8k4PbL5AlPEV3KpcltThexWwJP1RI39KRbTScrdGiqatOwF1OLnF9kOjBSqbW7XFRbUsEkpbnOPLCrVKUGqdTo7onQs7xavZkNQ4ypRf9yI6WT8+64YGvS1np9V5bfpfBt8qFVOL6s5+si7KSVnF3N/h8/Op7uoVzqkJaes08WeC2vJyiqscSR0NZQWopp2yupz0pK8J8oC/R6mVtvRnToV19Nzh0laW14fJupzlJXTzHko69roi3e3cq0tdVY85L2vUA73ERd48ZRJfkAuAAB0AXAxcP2AYAMgjxIdrifQL2KIVPTEayrv8BJX5ywd39JAd/Yqqy8uLl2ROWbK9mZa7dSpGHd5QUkmqN3zLJxak29Q3a6k7I6fiFV06bUOeEYdLSjOq75cVZEVboqLjq5yS+mNheKarbHy4qzayTo1lCNabfqbskcTWVXOu1GV78gRoQ3SbfV4Zr1MlTp26yViOnpxgs5SWSmu3Oo5XulhBGaorRVuuSHLVx1G2yPDCISzJg1eIXy2TpRvHPARB4il+RR9Ukl1CTJ6eNt0muCoKzvJRXCwQs3KyJW9V2Kpy9vIU5YaS4K2WPiPwVyCCOW32JU1diWIsnBYAKjwUE6juyAAAAUAAAAAAACGAAODtJERoDq0J7oI0Qlk5+mnwjYjnXXmtCeCVyqLwTTI2tjImncpTsSUrojS5+4K97rLI3xcd7YIrRSmbac+DnQfW+DXTmRWyf0XMNTlmlybRnqrkCkg8P2JZvYUiiPx9gs7Cvcd/wDwVKg07XIKT3Loy13b9hONyoFUzfrYmq9mZnGSeMrsJSzw07FWN61BYqqtyc1t3XX3JQqyXIbjp+YlF3JOpGcm+Fa3wc+Fbu2WRqrba4bjerbRKVrpYMyqobq5fsFaZYkpLqPdyZ1V+lEoybVvcmo1QqYTT5JQqtWMsd2y3DJRTfLsXUavOtdITqPvYqUe7bJximuw09BrdcnCn7E4wWCbsun4M6z+go2QmO+OxH+4gawIbwLlkROIOSuCeCL7kEXyRnYZB8EVGRWyUuSDZQN4ZyPGtYqNHZF+qeEdCvVVODk3ZJHkdfqXqdS5PhYSN8Rx8nWTGf5EN8XInV5zXYLCbyPnIBbAiWOrYpWXACWHccujB5C4C4JLJEnTyyiyeKcY9yh4ZZVl6vYjJZIIcZJp9SDCLsBfe6sQWHYEx34fZgTpRuroql6pssUnBtFaeWwJ03eSj3Nm2MXZdzDB2kn1ubkpNqTw30CoaqLk3JJe5DSSfmq3cu1Ebadyv1syjT3pVYzavFsH9dWrTVVqMlZ2IeEVFTqSpSdnctdRVZLarYMUXbXX4YV6BpK66cnP1encqTnFWaNVOqppJ/UsF0ora1yB5+ct1NTtacTbpKivF9JLJTraW2b24RDw/dKbg3awG+T8ispL6XydCnLzIKS6nPdpRcXll/h9SydOXQDcuLEV6ZW6EuopLBQwEngAOiAwAVmuOAuxjAg02hxWBoTxnoBCX+IkhpWdgjmTkOf03IK5rMpGal/UqznzbCLa9TbSfR8IonJaXTp39Uv3DTm6+cnVk73UP3J6eUdPRlOVt1sFVWrF1o0nZRi7zfuGpqwVOdVq8ErRIMlSuoUJSld1KjbXsZ9PQsvMnlvoV04zrTUnwuLmypspUOc9F3ArlK148bublbinp3PjNkiKg52vhvlk66tTUVZIIyVoJU4yXUrfBbXt5cfYpefgIj0ZbRdoyRTfDfQs07vVafVBEan1+xNvbR92FSLc4rnoKu7XSKK4cq+XcKjtUfcSdvzyFT62ETWYr9St5kTi7U7EbXlZAPovySliNiSirOT+xCpICqTuxDABAAFAAAAAIYAAAAhgAF+nlY6EZbrM5dJ2mb6cjFb5aU7E0ylcEosy6Rde7ySiyq5NMNL08ElhMqjImncirIP9TRCXczInGVrEG6MrimVQlexNy7kaZ5qzug5RKoitPlFClhi59upNq+SDTCHlr/UaZG9kOz+xUDV7Edtr2JK47P7lEPKV72sHl8cssSsSXAailUec2wSjSafKwXLqSS4uiNSoRp3td8FipR+9sklHBNckXaioJJYvYsjjoNK/QlHOLAFr/uSUfwJXsTzddghoshwR2+1iaiBJN/cnlCjjA+OEGS6e4wWeQ+AqLGuQt2H7EUEZcDuQmyIjfBFjfBFsioTeSqUssnJnP1+rjpqLly+Eak1nrrHN8b11l5NN5fJwr5uSq1HVqSnLlsgdpMeTq7VlsWIFizYreJWNITGnYOggJcg+BJklZogS4BoOGSS3RdugECyD2kLIbav3AOcC5TTG3nchPkCIDfcXJRJMkuhWiaeCCyeH3Koq7JS7gv2AIwu0zQqtRS3c2wQ0yTl6uDf5dO3tywrDKtuajLjsXUbSnFdEVeX5tSTjx0CUJ0ZR5T5A6cZKhWd/ofXsZ6cPO1FSrFelPBBapeW/MV2T0FZ00oyVoyd7hW31R2Ti/k6FP+pTT3fgx0ob4uPQlpKsqEnTeY3wwJ6nTb4ya5/c5DbpVFU4s7NHo30fQ43ienaqbo/TLDA1waltqL+5EJt0qsZxebmbw+pjyZvMXg2amPobj8gdCE3OCZJK5m0dTfRT7GpFCaAkAHQYIYuAAYAAuGKWVbuSZDd6u9iAjhfBGUr4BtqWXh9hTsrKLswrPVXm6iEFxHLOfr6m/UWWI0+/c2TrKmqlTrwjla6orKEHdpXk/cis6TnOT/t6voUamq9RNRjijDHyTqTlVjGhSX/yZDUQVNqnHp2Ato7VTlUtZLCKJt1ZebLCWIod3XWyOIQV2+hKknOUXay6LuBKjDje+Mu5HU+uDail2L7Rjp5Tf1SdjPqpryLr5AxV5XirYKm7R4J1V/Tu+eiK/qeQyUnaFrcjpStJS4zYjL1PH2FLDS7FZaUry5vZlFV8d2aE8N943Ms+V3CksfkbV5kUvcsUbyxnAQRV0/mxOnFK8nx+5JU1TinPC7Fc5bsLCAbldX/BVInLCSWCt9wARJqyIlAIbEAAAAAAAAAAAAAAOLszbSd0YTVQlhGa1y2J3RLFuSFN2RNmXRKLZKLKrk1IirlLgshLN+DOnexbFsKvTJRkUqWSSkRpphK3UtUzJFpdSyM7LJFXN3RTLDJOWBN7gGncdiuOH/zJNP8AQA2ATWUw2gQSSySQ7fgajnGQFtTva6Go2XBJK774LEr2ysBVahyTVPqTUcrsTiuiDSMY2SuWKP7Ekk/sWRS9rkVCMbJYyTVN345HGzbx+S1Xtfrf9SojCnHdlk1BPoRjLdO3s7k4v7XAFT/8Eti55Q75sP3uVELZ44JdPfuS2u67Ba4ELMGv/BNLPsKT9yCDX2DqwWc8jeLroQR4RVNl0vpZlnKwqBsg3gGyqcrIiq9TWjSpuUnZLJ5PX62Wrrt8Q6I2eNa7zJeRB+lfUzkPoduecebydbSSJbbL3YkTvhP7G3MRxYU16mwE3dgRGHIAIcWHcQEmOMmn7CTwMgJKxEseY+6K/YCXSxG9sAgeSgeMi6j6WEgDqO4uoyCfKIXsNPKE+SjVppxg1fjknVqXvGD+rgxt2wEW1K9yDpaJbKlpr0rqXz2ajU2WYpGOlqdkWn2KadecZS2YcuoVZOnvreXHhPLLqcXGWVeCLNPsisJ3/ubNVOVJ3u7BUaVfyne94/sXyUakY1Yyx1MNWnKMnKHqgRjKbX9KVl2A70KilRyV6mKradxSzyYtFqYuLpTxI3UW1fdwgOBGcqepjJ4bdmdv66VurRyPE4qnWk0rXdzpeH1VXoJ9UCDw+e2pKmzqxOKnt8QXudmIEgACjogMCBWE30GwSsBGSdsjjGyCWZJDk1Fe/YCFVLnsZqrflynfpg0u7XBztdU2Pyr57BWStX3NRUbxpq7fucuvXtuW28p8exv8QnGlQ8uOG1kyeHUFVqyrVMqDwRUqFN6eg7pbnltmKq26rVryeEdHUVU3KcbOMc5MelVpOvPmV9qYEqa20vKXzJl9VpRiuLcexChT3Qk7Xk3gs1u2nCKVm+oFUnag0+O7MFeSqytG+1E61fetieOpCMG47mvT09wjPUlePsRT9PwidRJJrh34K0rxsrXbDIp+lObz0RHr7k5uyUVwsXIJd+Covg707fa5TPMrdCyD5XwWeXGLbmyKpp0pTwlZdy9yhQhxeRCpX2xtHBTJuSu8lDlNzblJ/YlGNssjTjd/GWSd3gCMur7kYxuSlzgnbavgIqqc2IEpchYoixEmRAAAAAAEAwAAEMBAMuoPJSWUX6iVZ9b4MtWUZ6bwXxMOsNxI8E1fuRauQOMixSKeCSkwur4yuTTM6ZNSCxoi0SUslCl3Jp9iNL28ISl0KtwlK2SDRe6HcpjLJaldFFsJZLU7vBmTaLYSasFi5xI7WuCd7oL3RFRT62JprP4FbNySswqSd2TiiNutrIn8BU1wTTWb9ite5OPXIErcPlk0mJImuqRAKGebE4q1uokunT5JZt/sVDStn8k+WRVug10Khrn/AFJcEd2Ad7pAN9ehTJ59yyT/ACQtdkU0mokd25XJNem3cjGO1WCIVJWiZJvJfqJ2VjG2SkScrIw66s4aarNcpGicmzD4s3Hw+p3E+p18eYlJyld5bIggO7yBMnHqVjuUTfLIsdyLIAEIaKJMQwfBAr5GIEUTjKwmsiGuAIgPqJ4IC4hiAAAEihroSkQ6li5IIchwT23IyVsAF3JWLtOkqi38FKwPcB1Fj/DaafQ3U6UHRvZNNHFoVnDqbdPKpOLcJY7IKv06lCcotXg8XM2opPS6i6+mXB0aEou0WivWQTg4Sj/8QrPQtKo93HNzXTqTpWUneJztLKUZ7Wsm3VXvTSxdgQ8Yp79OqiXyQ8ElaW25urR36KcZcpHO8Ij63fkDXVVvEYnXg7nKrRb1cL8o6fEotAXWAVwKOkADII2yxuy5E+cZYY5fIEW834GkuXyCV17sT/ygKcsWucOrPzNdOo8xp9Tq6yqqNGc+ywcLVVlS0yj1lyRpj1taVetaKy3g2r+jp/KXpfD+TDoU62qTXEepurNXuniPLfVkGHWtRkqPTlv2LKUHKDnJWx6UUwi9RXcpPl3ZtqyUbyeI2skUW0JR09ByavJrBydZqPMqOKx3Y9Vq5TioRZlow3ybb+QidGnue6WIdX3J1qzil0thIVWbt6cRXCM8mrZbuEQm22+rY6aXfhXIt9h07KMu5ULLY9vfCXQae1e5FvuwiV8voiM5vq8gs3zZFbyAWV8u5LlW6ESUFuml0KLqfpptvl5E1bLJpXinxdkZu80l8sgjBXl8Epv0+4U8XZCtLFgKr5uSsRRao8IoraIvkm+WQIEAAUAAAAIAAYgABkqeJIiOPKA3Ui+ODPSeEaI8HOusT55D7BEZGkLEeCbEwgTurklL3uVvAKQF6kTUsFEXZklINLtwnIhcEwLYyLoTVrGS5ZGeQNbVxwnnJTCd8dyd2Fa4SWMk0/UZqcuC5SI0sY08oSd0+4nyRV0XizyTVyi7+xZGWMYCrovHYms+xSpFidueQq2JJPvexBO+L2ZLi34CLb3SsSykrMrT684JLlJchEk888jTixbuoWvlclEk8v8AA3wiKQ72QCfUSWRvPsx8ZICySKpSROcsGWtU2psDPqam6pZfcobsJybbfViSuyBxXUw+NtLQSOiuLHL8edtFbuxz9Tr1y810AfQVz0PIQ0IaAYmMT6gCBA+w0A0sAx3sHQgi12EO9sAygTaJJ3yQuO9gHIiTWURasAg6AHQBp9ycUpYKxwbTICSsx3Bu6sxL3AnF4G4bspknTSipRfyhLdF5TS7lC2NK/QVi1TVrMi7PKIKzVotRKjK18Mocbis0B2aVfdUtc1VI70rvK4OHQrunJNnQ/nVUStygqnUVFT1ClDHc1wl/MuM+keDm6tt2k7Z7HS8Op2oKUnhhV8pboSXGLGDw57a0/aRu1UY04blw0YPD5LdL3YHQqerXQx0OklZr4MFNqWq7tI6CzG5RYsoBRzFAB0xPsuRsErEC4Fh5fBJ9g5fsBBWUb3yRu7t2+5KTSwuSjV1vJoNvFwrl+I1/O1EKMbtXu7HO8QdOSlNdHtRdCThv1Dy5YRh1EpxqQpcu92iK26Gj5OkcuJTyzHq68du2PU6FWSho5N4djiwUq9ZLqwN+kjHy1fGLtkNdXUl6VZWtFEnNbduEkY5zvJzkrLogKmko5/xG8+xZCKpxu+pGkt0t1rinVs8rCCITndtv7Iok7kpSc230CEJTmoRTbfCDKHRsa4a7mrUUo6elsdnUaz7GRMofDI3uwfYaQQcKxAk3Z+5G4CuX0Y2i33wUpdzXRj9CfyCJ1EoxXaKM9N+mU31J6me6TiumCua2wggtSTwVTd2TTK/7UwggrzSLnjJXS5b9iUne3Yog8RRDoSk7kQEAAACGIBgAAIYhgAxDA1UHeJrgYNNLLRvgc66crEOy6CRIjaLRHnuTZF+4EGskSbI2ALkkyDAosTwO5WnYkncip7sIkngrGmEWxmaITuY4ssjIK2xllJFillmSM8FsZ25+LhWmE85LdyZkjO7yTVS1yNRpvhWJR9iiEr2XUtjK+CNLUycW07fuVrK9ySf6BVm66xh+5cp3ti36mdO/uTUrPsEXqXYe/K7FN8vPyJ/IGlTTROMl9jMsdS2ErKyAubeWuCK5FvW63UN6S9yonx8kJTsublU6tngplVdiCc555Meoq7pWXTqOrVsrLllKWACzb/1LIxxxkUIlqRmrIjaxx/4gf/tY/J2pHD/iH/6eHyXn6nf/ANXnriGI9DxgYgQEhDEwAcSK4JdAGsgkJEv7vYgQiXUi0UJ8gg6ZABp2JXwIFj4ICyaxyR4JJ2eSU7O3corBchawADBAwA36Wn59GWcpcG2hpFV0+19cnIoVZ0ZqUWdrw+vvpvvciudqdNLTtpcGdXR1Ne/MqRj1MleNobWrWzcClcjeFhEFJlkVvCKm2/YabWYsKkHEgmk88ATlLfbJ2NB/9Ptk/g4cXaVzpaSpe2eArdrm46fPbBn8OUYQ3S65L/E6kf5eEesjPKMqcIU4O7aA3+HRdSdSr0bwdS3pM2gpqnQjF8muVtpVRhewDg8ZADppdRgDIF/qDdsLkL9QS6gQStNnH8W1EajVLpex1NTUdOnKS+p4Rwq//wBTK+XFfqStRVBLNn6Y/uYqUfP1U6jzZ2Rsrr+X0fqw5ZZl0KcabnLClkA8Tqt7Y7ueiM+nWyLne10RrT87Uyf9vQ006N9Puvy7RQFM35kVCD95MjP+o0v7Y4J1XGgnHr3K6DtLj8hBNqC3RxfgySe5+xdWnulbojPOSuEpN5Sj+Dp6dR01PzXZzf6GLTUt04yZPVajc5Qi8ewRRqKjqVJSve5UhtWLKFF1Hdu0Vy2UEIb5cfL7DqSUcLnoW16sIRUKawuF/qzI2223yAmwQfsCV3YIlBXdzZfZeX+UqoJOa7InVdqNu4Vnj6pu4VZXn8YFT+q4mEMg+CRHuA49RyYlx9yLeShvgQCYAAAAAAgAYhgIYAADAAJU5bZpnRpvBzDbpqm6OehnprmtiJEYsmjDsTItW+CQmBBisSeOggItdiJZaxFoIiiREL9AJphcQ0A0x3EAVOE7MuUsGUkptYA2RmySlzmxnhLqskt77hWmFVp2f2NEKifUwqaaRKNS3wF10ozxz7k93JihVwv9S6FRPPBGtWKpLzLWLYz6lKklwSUiKscmrWJqpfkp3N9AUgNHmDVVrqZlK3JK4Vo8znIpVDO52WSuVXARdKoVTq9E8lTk5ccklDuRAub8lkIjSLIqxNURROwZBkVF5OF/EX+DD5O61g4f8RNeRDGbmuPrHf8A9XnQGB6HkIAAB3EAECWBrglt3cEbWdigRJ/SRJRd8AF7/cGsDX0tdhJ/gCLFclJEQJp3Q2Qi8k+pAlnA3YXDJJFEBFk4kGrECt3wF+wPgRQzq+GwcLyvfucpcnofDYQp6bfJ3UsMixn1lNRr+l85RnrX8tty9rGnVyvJLouGZK6TirP5AzQd7k7SUN3QhAuTdlFZArl6o37FbN1TSWoqcHl8owS5yEJqyua9M0o7r/JSsUW2uRU5OHwwN05vU1Yq/pibNJBVNUr8I5VOdlaPLO94fp5U4Rb5YWOlCOLoc3gFP7AvXIqmk7cASvjIAdRkbXZKwrvd9gItYG7KNxX5KdRVvHZHnqRWevPe5Tl9MMI5dK2Zcucjfq2qdBQ6tGWMYQ3WfCSXyRXN8YnPy7L6WV15eRpYrvBFvjDS8mH5MWsqOrUjGOV2CI6ePCbXqyaI1HKqoxfpprBRTdk4/wBzwi2jSzOyulhsDPWk5zu1yyMptSUIZbJaqooVXZexCjDbHzpPPRAV1vRjqU/3fITm5Tux0/qKyuqT2UrLllUVthuZF+qXtwSaTWfpXABCnu9U8RJVa/EIYiuCuc3L4Idgh88iHxYFkoPgklb5EsZGu/fggvopR/cjqMU4/Fxw+lv/AKSOpfqivYKrg9sfkX9oSw0hJ+kqBPImC5DuACBiAaeBAAAACAAAYCGAwAAAAAAAC2hPZU9mViBPTr03ctXYx6Wpugu/U2RyjlXfn2GLoSE1kjSFriJiaKIAO2QsEQa+4midsiaAimSQgAmgsRXySUgBoLNkroaRBXZrgmqnRq5LaJxsFxJST4f2JK/Tgr2DSa4Y0XRm754Lo1OzMyciSk10uRW7crInGaTWTCqj4LFN3ywrcpLGQTRlVQfmAaZSRXKrZPoine31DkKsc2wSb5FGLbRdGNiaYUY9S1IIRZZGNiKIx62JxVkCRKKsRSsDJAwK3wcL+I/8GHyd2RxP4hjfTJ26muPrHf8A9XnAFcdz0PGAGAEbCJiaCiEmngHdu4uCcJJPKAgNcDla90RQE/cixp4aFwA+UQJrD9mRYCLF0ZWTi8AElZgnkHyICaHtTTYlK6JRe5NdSCpvoRJziQKA6vh+sSg6NTKfByi/TfUyDpayO2Ca6mG14tlvm7qclN3aK503GnvT5CqqXBopK84pIyxdmkb9PKKg31A110lQ3J5SOLJ3k2dHUVo/y7s8s5sfyCp7r02uhBvATfRCfARq0qTnGUnhM9HpZqpZp9DzlGlKUFtNnh9eVPUKMngNR6JJD+lqxXGSeS22L9Sh2AccpAB1hdfsFiMnle+CKU5WulyZdjlO/Vs0VMJvqUzmqdJOTywOb4jJyrLNlHJHT035LqSw5GWpUlqvEPLV7J3fwdPUuFDQuV7ytgivO+Ipz18le6RmunKVS3wWVKzlVqTfLwR1CdOjTj1eQg08XudT/KaXV/l6d7L15ZVpHejJW5Kdc/63lxluS6oCmnF6is2y3VNRjGC6Is0kIxptvl4uZdTLdJtvqEZ+WSWItdWKMW/YnDMr89ioapr7JZK5y3Oywi2tNKOxc9X3KACw/wDlxIYQmNdhcsfC9wD2H/djhIXCuRjw/gDRF2jbtFFdfNRfBJPMiFR3bfsBG9/yNL0sjElf1WRRAH1B4YrgMQAAAMQAAAAAA0gCwXGIAAAABiGVAAABZp57Ki7M6lOV4nHN+kqOyT6HPqOnFbllCYJj55MOyNuwkSeHkXIUmiNizoK2AICtgnYTVgiNhWuT7ht7AQcQsT2j2gVokmS2gokUKTJXfyKxJRAaZJNPoRUSaiyKMdiS+BqI9tmAk/Ydm+hNRJqIFai7E4wLIw7ElEKgqdiaSvYntJRglmxFEV7FiWRpcE1iwU4q3ySSFFMmokQWGkOwJP5ClYT4LGrEbAVSXUyavTrUxdNm2SKbf1YmufrHfx5HX+H1NLPK9PcxZWGe+1ekhqKThOPqPH+I+H1NLVat6ejPQ8jCSRHgaZYGAAEJoRKwWAW3F+hFqxYna5B5Iov1AQANg3dXENARJIVsko8gPkT4uK9pEngCMXaRJemXJEkncCcldFMrpl8XdEJpXArJxdpIt09DzZ2lwSr040ato5RBGavJOPXknXk4UVC9ytPdJINVFxkrgQjaTRak4p5K6StkHV9TXQCM5NslTpTnlLBOFDzbOJ0qOmk6W1YS5YVzIUZVJqFieooeS1E36OMY15t9OCpwWq19k/SgL9FSflu+MYM9FN6y3Zm2vPyLxjxYz+Hw83VbugV3qOYpJFrukKnBpIm30KIR3JATk7AB127EWkld9BK922Qk9+G7R7kVXVnKctsO/Jj1jcItt3SRqc4wi324OZ4hVulCLvOeAsV+H07xnqJct/oGvk50mk/SuWX28rSxprhfqUeIOMNBONs2yQcKlS31Zbcq5HVz310lhWsbqMFp9K5y+qaOa06lQI1xrqloZr+54RjhB7fMfLeCVSW5KCX08l7g1p4yasgB3WnUrdTBVeV8GytL+i3F+m/BjqLhrOAlR/tS6t5LYvbC/fCK6cbv3Y6j6LhBFcneQCvn4BZZUO3uDAAEHLBq2Oo1hAKX6CQN3FHkosi8sjNhETyyBw6vsK9mSmtkEur5K2USlyRJPhP7EQAAAAAAAAAaAOAGIAAAAAAdgAYh2KgABgI0aeSt7mexdpnaqo9yWasdGlPdFFqMVnpq1n9L4Zrg7nKzHfmpitbJJD+DLasdhuN+BRugC2BbSxDtcKqsSSJ7RqIEFHAbS2Me/JJxIKdo1AtUCaj7XAo2ewKBo2/YFAClQyTSLNnWxJRwFV7CW2xYoj2kFe0miW1okohUUsdydiSiSSASjckkNLuNc9wqSWCSXuKK6Fll7hAl7EkmJe5NfJA0vuHPsMHngKTQmMTQFUrlV1CpGTyky+RRVV4tFjN9tlaW5qpB9LmDWwhq4NKKZn0uqlRqujUfvFs1Sj5c1Vp5pz/Q6yvP1y8l4hoZ6abe309zEj3Os0L1FBuaweP1uklpqzi1job+MM6ARI0yB2EMoViMkTCwFTAm0QeDOKayvcf7kR37gO18i6kkJgRfJO94pMi+RASXUOH7MFkALI4ZNxUkVJkk7og1UFCNN3eTNV9U78kHJ5yJSA0UYRw2V6t3q27EN9RL27kJNyldlFkatqe1LLLNPpXUacuCNHYstXZ0NNXUbbo4IsbtJp4xpWikV6lSoS20pXlLlFdfxGEV/SWTKtW4tyl6qjCrdRWhCjsinGoT0VOMPU3Z8sw1W5z31Hki9RO21BGrW1lVrbYZN/hmllTip2OZo6aqVE3zc9Pp4JU0kVVibSDHN8k9nQlGml7sCpK/IF1gA2Sbkm+F0E8Qb6IlCO53llLhC1MrU89eERWGvZrc3ZcHMp21GuVleMDRqajd1e6XI9FT8ui5peqbwRV043qJ8qPC9zmePahKnGjHmTydGtNU4tyxbJwKylqfEo7+HkCWtqPy4Q67UrFUFGjSlJ/U1ZEqlquqS7clWpy7R4QQtPCM6+H6TZVp7tNKF7Pko0ScYpq12zdVp+i/W2QRyJWWlavm5nm8L2J1JfVFPFyrm3uENOy9yE+B/tcU36V8lZQvga4FzySSKBZG1ZAkDy7ECSuRk8km7Ih1AAXIupJFDWLFlGCbc5cRK1/5G52htXXkgVSW6TZAAZQ1xYTHwJgAAAAAErAKwwsBQCGIAGAwhDAAAAABgAFASpvbOL7MQAducadfT3lbgzU91KSjP7PuS8On501Cb9Kydiroo6mi1FWla8WuhnqbG51jnxyvclYz03KE3TqxcZLGeppicL6d57K1si23LGvwLgjSuzROLHYkoL4AayOy+wrNMmvcBJWJJexJe5JQ7BUVElt4HFE1FMBKOLj2diyMcDUckVWoe1h7S3YFgK1G3Fg2l21BtAqUR7fYmkNqwVCxNJ2GorPYdgEo+xOKAaWQHgkkCsADSJISasBBLj3Dr2Gr9g4ATDoFxNhEJ8lM0XtFc1gqOR4rRlKlvhiUM4J+A66VaD01Vbl0l2NlaClFp8Mq8Ep06GoqUXZXeDW+mOo7mjrJXoVVeUePdGDxvwmlqaLlBWkGpVbSzjUkt0U/qXQ6Wnqw1FFSi7poz+7jlkfNNTQnpqrhNWsVHtfHvCFXpucFaSyeMq05UpuElZo68d6xZhJgIaZ1iGhiGaQiEkWA0QU2GSaI2M4oGnfkBcASdmGLAldAgIsBt9B9ACLJIjawXAc1YiWL1RzyQS5TAaqtRsRXUTVmD4AnTmou5dPU3SUcGWw0Bd5tk0stkYOzvyyK5NWnlSi1vimBCMalWXDOppPC247psdHUaZ4skjpUKlOcfRP7EVyv5d6fUenMWdjT1LwTWSrU0VGO+Lu+bDpeicZL6XygrfGfcmpJkI2kS2lEgI3aADo4Ub9Ec/XVeI/3P9DTUrppRjlnK1cpecoRd6j59iNK61JOUKMHe79TNllB9lFYK6FHy1uf5ZGrNOUpN+mJBRWvXrKF/T9U/ZHMk3KvVqwxFOyZ1E/I8NraieJ1OEzjq/lKKwuWBZRi6tSdVYUUY6klOtJrCOjQmqXh1abV03g5mni51Eu75CN+nhfZF4SyXa+vsp2jzJDlJRX04SsYasnOe6WQrBOym0yCeCdWzqXRDq0GQuSMug1zYJdO5WUEiQcg2A08XEuA9hSfQCLyIk/cXPwAkSSBKxZBbVuYDt5UbtXbXBSOc3OV3+CIA/gB/sDZQgH+oWAQWHYYC6krEbZJpFiE+AsMCiNgJdxAKwDABAMAEMAIAAAoYxIaA0aKp5daLPYeHVU3HszxMXZpnpvB625RV8hXY8S8KhrKTcVtqLKkjzu2dGo6VVbakeUetjVlTSUlddzB4roYayl5lPFaCv8AJz651056xxOR7cFcJZtNWaw0WrucncWGl3HYdrcEUImopiS6rkkl7fgKai/hjSaebkoP7lnIEUkye37+41EnHFkiKil3JJErE4q/QISV+gbL9CxRv0JbPcClx+wrFu0TTQFduwWJ/YNvsFQsmvckh2fa47XWVb3AilcfA9qQ7BBf5HkLrtcdkgBZ+SSF8i5ZFSuxkQAfDFbI0vwNgQZXIsZBoqKpLBztapafUUtRB2tL1HTaMfiVLzNLNLm1xErvUatPU6aLfqjNGKnF+G6m3NCo8exi/hrWeZpnQlyng7lSlGvRlSmvgxdlcasnFVIezPKfxB4PuvWpLKPRaKpKEnpqz9UOPdF9ejGpBp5EuVmx8rs4uz5GjufxD4S9PUdanH0vk4SPVz1sc7E0xkESudIGAAVA0RaJABBoLYJNETISJLugDgKdriaiS5FYgTAk0RaAaw8Dkrq65IWHEBNXQix4yRsrgILIe33FZoAt2DIXtyTUkQRUmiyGoqU3eMrCSTCUU+ANUPEq1vU7mij4m7KMjmODXwRd0Fev02rpzirSTwbIVE+p4mjqJ03eMmdTTeKvCkwa9I2Bgoa5TjhoCqctU6MqlJeqd+TRo6LUXOeak+X2Klp4+cpLKvZvuboemO2NvdmWlVZvy7QykY1/USgsq+S7V19sfLgvU8fBR5kdPSlN4SwgM3idbdGNH+2HQyyjs0rl1tYW7z9Q3JXzd2LvEnGlTjBLmwGKvWtpKdGL5yyvSRe9Pu8EnFSVSVsLCLqEoUtOsXkm2EXVndqEcu2TLXahC393U00MU5ymsswaid20FZ5K9mQfRl+1+S5dCm2Ayh1QPL/cHwC6FZA0r2bIv2LZ/SkgK+COW/klPsKKyArXJJIfQEr5eEARj1ZGctz9gk78cCSAiMaF1KCwWJJDsXERsNIYFwILDSG+AIf3E0Q/uLOggT4AAKEA7AQRAkIAEMAFYAAAGIAGiQkNFAjs+E1ds4tdOUcYtpyqblCk2m30JR9Cpf14JXtHqOrSUIYuY/DanlaeMZSvZcs1Ov5z2xWO7Irj+I6Hf/Vpr1rldznwniz5PWy08LXlNcdDieJ6OCvVpTV+qsY6533HXjr+VkVnYkiiE07dy+L/AAcXc29vJZDKTQl17E0rWIp7FfsyUbhG+SyKCmnn3JL3QkkSSxgBpE0rPAlgl2AaLFZ4aIWQ74zwRDeOBP3dhANXCdhO4/0ABZvkV+hJrtwRafUB3QXTI2fTgdgGs4C9ugZHfNrAF78ElwmJIkkAJX9h2HbAPgBCbAXICYnkkIqI7SmvHdTkvYvZCovSwOL4FqIUNdPT1Ha7umexdpQ3R+pcHzvxGLpaxzhh3vc9L/D/AIq69NUqsrytZNnSe/rh1HW1VJ1IRr01apDKLtPXVakn16rsytauEJqE8Ju1yFWD09XzYZg+Uce+cqRLXaSOooyjJJ4Pn/iuglo9RJW9L4Po8JxqQvF3TOT414bHVUG0vUuBx1iWPAAi7U0JUajUllOxSj1S65pXGRQ7mwxiGVCCwwCIPDC1yTIkUcDvcBdQphcEPBELkVh2dgXuFC9xtCZKL7kEAuScexEB8htALtALKGpsakDswJKoDs0VWsNNkA0JNrglcTAvoaqVNNXYGewFV9EqQjT01rXbwYY1f5bdGbu+nuXaibS3N/HsZYwlWcqs1hL0+y7mWzgtlN1J2bkznVav8zWlHd/Sp5fuyWs1cpxdCDz3IaHT3g5PMUwLNHS2Rc1HL6sxeKVHOak3xix25JRpRirWtdnnte1Kuor4Ai4bYU/VieWjTFRlFLi5RPMdy4XpSLaadOcYydklcIvrPbQajhLqctpu/uadXVc7RTx+5W4xUo3fyFVTTjFJ/graVuSys7zSuV/3BmoTSTIp2JTyQtdXKylBXZKTxcUX0fPUJZfsBAfCALAHPPASlfHQOeQLhpJMLMlYC4mkCVuRpDLgihjDrwURAdgsAWB8DSFIIrX1FpVH6i0kUAOwioAAAosAAAgGIBCJWCxBEYAA0MSGUMu01Ty60JPhMpGuRR6jT6idWyXpidWglGKbdzzvh1ZyhG2WsWO/pVuqRi3m+ThnVrUx0qNODipzXPQp1cY1qThCKu+ptUVZYwRnp1NpLCOs9GvI6vTR06xJt3zghTker1Ogp+W3NJr3OHqfDvLjvpLHVHPvn+x357l+qIMtVvsU03ZF8GmrHB1icY98E1frwRXJYuMhTzi5JLAl+SaRQRxklzwCjd3J2iAkiSQ9vYaiQRsm+B7SSV8DSa6AQt9yMoot2icAKGrXBxfJdtE0ioqwuR9Sez2Db2ZBG6HjoPagxkKNoJWHcFnkABoYn1AiwebAOwCtcBoLWyVEehXVxBl1sXKNS7QYHmfFYp1GR8GquGupxTtdk/EneRn8Ols11OXZnTlz6erlpq2vrSjHEU/qOpp4TVHyqz3SirX7lmgSWlpu2WrhVlaafBvvn9Rx32xuhWot1KDsusXwOOshU/p1lsn2Z0KdpJro8oyanT066cZRyuvU4Xn0uuD4x4ZCrulFc8Hka1KVGo4tWaPdVVV0voqeun36o4nj+hS26mGVLDLxbLiWa86NE6tLYVo9EYTAimSXBpDAAKEIkIIiwJA1hBURiGRTQMQ3ywg5ExrANdSKLha4gTGIVrMkmF0+Qt2YUXBhYAIjuOwttxgTYuSTiRsAN2AQEHrKfiVHUSSnK0et+otdr1Uapaadk1a6MLpU9VNQpQjbi6wFTw2cWvJm917WMttNHRxcdvM5dUbKVCeli4TzT5cl0MFGpr9EnKdLzIx6o1UfG9PVpSUm41H0kBDV17U7Rd3LGDla5bKsIvElE0tN6h1INJRy+qOdq5zq6hylhtgq1RahGLfGbl/1LfLnixCa31KcFl7ehPVRcadpO1lgDMoSqSlJNekjL/Fe40UoKnpvM5beDJObc7gK26bd+CHF31G5WT7srbCCXYUPqsGXcLN+yKyJ54EuxJRXyMsiIptdhZbyWNZZGxrDRYAQ0UKwWGAQdBDAqkAwCEOwdRgBXPgsKp8EojD6i5FEfqNCJFArDA0hWAYgpWAYBCAYECEyQmgqIxgAkMAQDQ0AFHR8N1cdPv34TVzf4frdRqfEabpKSpReW+pw6W1zipfTfJ3Klfy4Q0ulxUn1XRHPq41y9lTd0ibmo/7HP0k5xoQhOV5JK7NCycuvJ/xcTm5Vaii/p7GiOng42aTXwU03aV7G2ElKKLx3sypfTz3i3hnlN1qK9LeV2ObD9T2GoSlScbcnB1+icH5lNY6pHPyZK7+Pr+Vii3wWx4t0K4lkenQw7p2JJe5FX46E1wVE0vsSS75IolbHFgJRat7EkxRVl7E1ZrqVCWehJCX5H9gF1AdgaAhYLIk010F9gIv5Fgm44wLgCLSCytwS/cNqsBGwWHawEUhWJBcCDHYdskksAqKQMdh2Kyrni5j1U8M11H6bnN1csMDh693mZ9NPy9RCXZluqd5sNLp5VbtRbS7HTlnp7fwvW09TSXlyso4sT8UrqjpZyinJ25R5rRU69PyqUJbdz3Y/1PT6eN6ahW9Tatc7z44dTGPwjWS1Wig+ZrB0lQnu3vqc3T0P/TtbJRX9Gpn4Z3KdSM1gzeIy5mopScrOL2nB8V0WokttJ3p8uJ7KcE08HLr0IxrSzhrCM/jDXiq+kap2krNHJqQcJNHr/EKG66XJw/ENDKK32NYOUiSItWbQJljKYyCZJM0GAXAqCwdA5ACNgsMCKQ+gAQD5sS5uQ6kuAIgDC4CDgYPgBJskmRRIBgICgYuRgQLaAwA9FPwtwnF0JyhLkcafiOmaltjViuH1OtRtUmk+nJrqwvH2RzdXGj4xSjS2ailOm3y2sGHVUtHrJ3pWvbmOG2dbWwpzkqW1NtHLqeFU6kkqTcXzdAcudHUaf0wk2nyirzm6qlOCx0Nc9LXjVnsrbo0+rZji5uTvFSDNa9NKlPUSqSn5btiwtbKU5K89yfYzy8u13CUX0sV3ZcTWpVX5WzbwZpSvIV33YfJfymk7t3I7Sd7CuX8pp3twKwAawILDY4837BBJepiC9wAQwAoAAAAQwAAAAAAsMBMqmWMqmSqjH6jQlgpprJcTkADA0hAAAAAACAYAIBiABDAgQ0AFB0GIYEkaNDVlS11OfLvbJnRu8Kpxq6yDl/blGO/jU+vZaaXpVzalZGLTcGxO54ddUo8l1ObiylE4llxF0pbrEZU90RIsXA69r8cTW6XyZbo/S/0MyxhnoatKM4uMkmjj6vTOhO6zB8exI7c9b6qpMnEglwSXpNNppr7k07kET7FRJInxwQV+pNFEkgbC1xPAByAJdRgIOQ9gsEDTFaxJWsFsBUBNIk19hbQpWH1HYZEQC2SVvcLBULEh2CxUpe4u5LoQqOyZUZ68rROTq6mGdHUSwcXWT5sBz6vqng9b/D/hqhoXUmrufCPPeFaR6zX06fS92fRaVGFOEYRVlFYOvLl5K5q0cKcr+WkaHSXl74K9uhp1CvFW5Kactrszf6304qGoaim49VwV6We12k7NMNY3panmwV0+UYNProajUTSx3RZ7HddaCV9yMFapGddNK6I7V0KZVIRrKKw+xb8ENVRhUi21Zrqc2FONROM1dcHT1V5UpWObTuvk8XVuusnpyfEfBJO9TT562OFUpzpScZxaa6M91Cpf02uU63wiGuptuKjLo+p146v9Y6jxSJIv1mhraKo4VY8dejM6O8c0kAiRoAABUAWAQAHsH3AgSGLqSIpNAg5AqBITebDbsiKy7kU1GwxhYoQDAIQAAUWAACPebNslG6TWLj1Ws/l6L3LcujRzqnjuhpr0RqVJe6scfW+LVtVhLZFcGPzXT9R1o6iMoynOSi5dX0Ri1fiEI03GnUblxdHHc5SeW2RLOWf03VNbB0PKp07Ys23yY1JrhkQNZE022+RCuFyodxXAAAAAAAAAAv06AAAAAAAABQAAEAADyAAAcgA2IGBGTKpMskVPkzVTpLkt4IwVookWIYCGUIAAAAAQAAwAQAAAIYAJDAABAAwBGzwzULTa6lVkrxTs17MyIkiWbMH0KChVpp0Hdc2LE5RltaPH+F6jWULSpz8yH+VvNj1Gj8Rp6hKNWOyf/Ujw9eO8u0utkXktisEfLtG8ZXJJmVTRNMiia4CJcoqq0lOLjJXTLUNrBV1wq+nnRk7Jyj3RV0OzqKHmQebNcNHnamqdHWyoaq1N2w+5riW+m/8AJn1rVyxGenWhNel3Lolss9V0l34tuSTSWSCZNBUl+g7XIrn2JhCAdgsAgGxANWABXAHkGhsVgpWyBKwWAiFiQWAjYGiViPJQjPXnYvm7JmGvMIy6qpaJx9TK8mbtXPBl0mmlrNZCnFXV8lK9H/DGg8mgtRNeqfHwel+lXbOPPWUdBSjGcvRBJWRLTeL6fV1NsKmezNcyx5+vddCctzKZrqiW5dwfBz/Vl0/8UauPnadfg8zrKM9BqFqYfTf1I9PPEZR6co5Pjmnl/KStncjtxbb6SenT0rpauhGpSayuCnU6L1xm8NPlHD/h3VTpTVJ3S6I9dFqrTydOtxL6rBVpx2rFro5U6Dp1HfKZ2tTSlG2cGOpTvyjw9Syukvpz4zjF9jTSm3JXeBVdJ/dYru44PRxue2aPEaNPUU3FxTR5XxLwmpp71acW6ft0PTbm6kYN8s014w8lxaVjr+vTOPnwz0Xi3gKcXX0as7Xce555xcZOMk01yhz3OmbMCAAOjIAYgFYBgArBYYEAgBcik7ARk7uyJIjFdSSIpodxAVAAAUA0IOCKAHcCodwuIAAAAAAAAAAAAAuAAAhgHUEAAIBgAAAAAv8AUfYAAAAAAAAOAC4AAMBP9QISZCKvInODCmsmf6qxDEM0hAgGwEAB1AABgA+ghgAgCwAAAHQBMBggGAfAAFydyAwOz4LXp2dKpze6Z6LT0aThsfqT/Q8bom1WVjv0NVKKVpcdGce+svtuTXdpuppnaEt0ezZrpVqdZ2d4z7M49LVSm43lwbY2nH3/AFPJ1Pfp0jek1fHHUmsmalKpCKv/AFF17miEozV6bXwMv0WIkQvZ9iVygaPK/wAVxtOC2r1R56po9Vd9jB4l4dDX7N3RHXxXOmbNeF0uuq6aWx5j7nf0OtjqIxV03xgza/8Ah2pRUqlGW9R/ttk5kNPVjJTheO3+5dD2Xj9xmdXivVrHySVzkabxCopRVeqmusrHShqtPKSjGtBv5PP34euf478+SVpTGRv7klxg4uoux3DhAAIAwKwAMQFDAQ73AYAhXAYBwF7hARk0kNlVSQFVWZz688M0V6lr2ObqanIVkrzcnbk9R/D/AIZ/LaJ16itUqLj2OP4HoHrtfFzjenB3Z7eVNbFBYS7HTmOPk6/jzmv8Olqpqae1LlHC1ullQ1Fqcm7cNYPeOlTijm63w6NaSklaV7o6xynX8czwnxPzEqGobbX0yfJ3YravWrx6SOZDQxp15T2rPQ6VCfp2yyiZ/wCFp1KfpvF3iKtp4ailtnnBGrupO8MxY1qE8RWbGfXN9HtzKfh0KOq3Q6HYpz2x2y5KowvL3L5w3U13Q/WzYIamzjGxkmsk61VQlGL6ilZxPN3v1vlFTVrONzFq4xztWTS3kJQUlwJ3cPzHEW5V033NdWT2q4tTR2yUvcjUd9pZ36XGunJNWOZ4v4LT1cHUpLbVX6mqnOxspz3Ixz1ZdLHzyrSnRqOnUjtknwyJ7Xxfwelrob4LbVXDR4/Uaeppqrp1Y2kmevjyfqON5xUADOrIEMChBbIAAXshckmKxAhoLAAAAyhAAAIYWCwBcAAgYhLsModxAADAAABDC4UhgAQf8uIYAIYAAhiGAAAAAAAAAAwAQMQDC5FsTZNE7i6kdwrk1V1rpBbAovAzSEMGrkbkErgILlD6gIAAYILgAAIAAAAAAAAAAAAEPhdwDga5yFs36hYC3Tz2VoS9zuVIO26PPY8/1O9pdRGpQg21utYx3NjXK/T1bWydPTV3e1+TiTvGW6HTldzbpql0mmeTrnHWPQUZtZTJVqTqTjUotwl1a/1MmnqYXU2KUkuyJz3n1MOnqXGW2us8KS4NaeLrKfYxOzVmrohGc6Mr0sxfMGY1cdIlTV6iM9DUQqp2xJcxZppO8jpxfaVTXpqNT2Z53x2lPSaWboU06c5XlZZR6fUK9jHqqUatGpBq6atY9vPVl9OeS+q8Vp6VXUyUKcXJ9uxVOK3Wf1Rf4O5pNJenP+WrOjVktrdrmJeAa2knJqM3e7zlnp//ACOdzpzvjs+DSeJVdO1GqnOn36o7en1NLUQ3U5p+18nC1kdTUqRlU0vkxhHb6Vyc6pKtQrxnSc4tdTz+Xjjqfrmuvj76nqvach1MvgtaprtI51IbZxdr9GbZwlHlHi/8emdSoNZC4NBboVsrodsCsgwwoHwJLIwFe4+BDAaGiIBBJ2MtWdr3L5v3MVeSzkIzaiosnNqN1KihHLbsX6mpgt8Do+bqnVkrpOyFuTV+PR+DaRaLSRt9css2zqyUW+GLiKSdrcBJXjbqc+errz9ezpNyW6TuwqNJNvngrpStZPgKsnPPCR7J8clNRXeAi9krl1B3nZroXzpQkngu6MzfKJRoLanwytLZXUXk2PgxeZaus2Y/KNEXvimZ3JSk89R0622e210cpfzcazYxeLwkqynH6UskNPWU4pN5N+o21L7ldM4bn/Lah02vS8pm++P1Dmug+SV7ChZxT6DseXMdGfUpThwY502kjfV+ngpnHBBjWGXU526kJRywjgK3QluRk8R8Moa2m1KK3dJLkspTsXbrllxix4LXaKpoa7pVPs+5mPc+M+HR12jlZf1IZizw84yhJxkrSWGj2+Pv9Ry6mABDOrIAAAADkAABDAAEMBAAAIYAAAAAO2BcMYm+gCGiLVn3QyBjEhlAIYgGAhgAhgAMAABDDqABYAABDAAAAABCaJCAiyDLGiEkZqoDTBoRlV1MmU03Zl5uMkiLjn/YmJooryuMoamiX6CcU+hAwI7JLh3EpWfqwBYIL3AoYmMLAIOgAADBYABAOwc8Y9wD2QJW+QSshgAAguAzd4evNjKmuVlGA6HgtaFHxKl5ltkntd/clmxZcatsoy5afVGrTu1kuDV4npVGbcVZ2v8AJjo3R5O5Y7T26+nqJJdzoU5OSONp2dXTywcVaFddLj5BBa/syCEqalm+2S4aJvXvTU3KtG6X90epFwdyO22JK6fNyy5dKnQ8c0utWyD2y5sxVfENNCEnKtH2ycvW+EqT87SvbNZ2dGcea2Sl5sZRqp8M+j47z3PrhdjpeG1nLU1Fe0Zt7X/od+jJuKUnk5HhNBKi4yXqw0ztwpXjdLK5Rjy8zqNy4TgnyiL09KSzTi/lFid7okkeP3PTauEFTjaEVFexLcupK2BNEHI8W1f/AKfOnJR3QnyuqLaNWNelGpDiSurlH8SaZVNBv4cHhi8BrLU+HqDVpU3tZ1//AF1rnrK1WYyydJwysorTJLrrLoyHTIXAqgEJrABTE+AawJoCmri5ztTOyZ0K2Ezka2dosEc7UVLto7/gCSo0+8pNnmZy3TPV+E0nT8jH9m4XnYx5LkduUkpW6ldSfqUUPdud0sFXNSTM+Pna4VopODnaXLNEqcZRsYYr1J9TbTnujZ8no2S/ljEFS2STvhFvQTyrAn0fKNSYiqpTvUjO3BVWqSbcUX+bHdtFSh/Um3YsGGLtJjq1JU4OVljqW6mlsqJrCZxfHPEVRpqlB+q92cuud6bjq+apxv1sc/xKhKvs8tpSTvdmTw7xKM5uM3Zxjd3NekrKvPfydJ9T40aWM4UVGo05d0XWLUt0Umitpp5PN5efet83VU1+CMoOxZPkTV0cWmSasytxwa5QM9TDasBUpWZepYRTts8juQbaT3I8z/E/hmyX83Sj6X9aX7nodNLJdXpRr0pU5pOMlax046susWPmoHR8Y8Mn4fXdk3Sk8Psc5Hu56lmuVhgAGkAAACGAAAhgAgAAC4AADAQADYkIaIpkfpfsSQwIokRtYkVBYOoWABDENAADEAAAAMQAAAHUAAAAA7gAf6gAWAAEyLRITRFVMRNkGZEofUi9LCM3BohlFgY5cgI0hAMQDCwDArcP8uAvKPKv8FmBEwRUk+o7g4poioyXDwBIBXWO40UNBdL/AGC91gEuv6gCX2GJjAAAQDAOfkAAlF2aa5TIjA9lHUR1vh9Krf1Wy/cyqCjNNK6lz8nL8K1E4xnTUrLmzOnB+qLeWuh5/J1PjrxK2U6bxbg3UHZLoYqVRGmFQ8rbfCTJ37manL8F6kn1CJezIzi2sMkrP57id+CKgpNdSnVaOjq42qwT7Nco0ONxLDsXbBTTg6Gy93GMdqa5+50aNVelrN10KINOOSqpGVCXm0nZdV0O3j8l+VnqN9eCU4zj15IpFVPX0ato3tP/ACP/AELlboTyTKT4GRZKzd7ZHTgqieTM5tNcb+I6ih4c1/mkkU/w1SS0UqlvrkdfX6CjrKPk1rtS4a6HK8OpVPDNRLRVsxn6qcujOt5s4xJ9dflldWgmrww+xNSznBO6scI3tjBZxvfkDVUpqd7YZlknHnDNyus60Ct+Qz3DJpoX9hNjIvkKorX2s4uv4Z2qq5RxfEVhgjlf3rrk9nRm0tLZW/p2Z4x8npv5qUdLpZpXW2xvnrLjn5ZrtQli7lawofucWeplaM8pbrP3R2NPJVIqa4aOnPGXXDpa5qLynYkqsVm9h7VKOCM44J1xt1NaIVVJc5FqJuMN66FMNNNxvwRr0dQqTgnGSZrmf9RklrYfzG1vLOlpKm9y72PH+IQ1FGp6oSi+52fANVeu6NSV6iSdkbsasjs6iCnSlddMfJ47xPROblNN7r3yexrb28K8Tk6uiqlWUVxNce5yl95UjxlSpU372vU1a6O74bqZQpwTVvco1fgdWnKEo5u8mulpnSSjUi0dJGrZXXo6hyWUaVtqROfQiqcU4cF9ZzhBTp57nPqVlZUhsz0I2xwUfzV1tqJ2LlK6webuY6RGavjgonE0tNlcoGFZZK5GxdNW+SuSwAqUrSNsHdHPWJGynL0iJRrNHT1mnlSqRTTPB+I6CpoNU6U+OYvuj6EpXRg8Y8Nhr9K1a1SOYs6+Pv8ANYs14EZOtSnRqyp1I2lF2aIHslcwADKhAAAAAAAIYAKwDABAAAK3UaQhrHwQAxAUMXDAGrgO9wEmMAAAAYugAADEAAAAAAAAAAD6hQAAEAAAAJjEyKg0QZYyDJREupu6KS2k+ggtEPgRpAHTAAAdwAAoABBDAEH6AFhKI/3B8ALgaFyMBgH6CAYuQGAAxDABi5Ao06Gbhqo2/uxY7W6UZbWmn7nnozlCSlHEo5Xye3dGl4j4fT1cLRqOCckurOHl8e+46cdZ6c6lUfQ20mzFCLjKzWTTCVrHksdW6nJ3Rrpq6sYIVPyaqNXi/JEalH3H8/ZkVO7ySWVa9wB3+CqfXqT3pS23z0IyUn8AEJ2wv1LbKpTath4KoQblnpya1G8TfPFs1NeR8QqT02vUW7OKsn3R2/DtdUqU4uX9SPDa5Rj/AIi8NqaiCq0lepDld0Zf4ZrVHUnRkrJZZ2t3n39PT1lGopNSWV3Reoq+6PU5/pSu3sazdGfQeJ1aqvKClG7ynloePcZrq1lZxl2ZHU6aGpp7ZLKyn2ZS9bCfoUlftLDLqVW+GnY64wxwd3KnPE48ovglGDZl8XqPTqGqhlxdppdYmnT1YVqalB3jNYOP4zrW92KIVoxm03lvqOrBT4Y6dCNSs4tYRolprL0YHfj27F56xzXeOBcl1aNWF1On6ejXQrnHb7ruZyz67c9SkRfI0Jt2Daua5ucbxGGGdqaujn62leDCx5yXJ26VTzfBG0vVTascevHbNqxu8F1KhVdCavCpgJ38XqrPXSjCnhR27j0OmhKEIxbvY4vh+nqT1lbetrV0mlbjg79KN4q3PB6Zcjy9LnPGLIg5cEvLl3JKmll5Od8siY1xzFNFVWahhslSkoxsQrtNO8fua562IzV4U63pnFP3KNN4fT0+r/mKcc2saYQzf+0tS3Oy4OfXk95GpPQepvhxyZ68vXCrstZm1RilZIJ01ODjPg6z/wBYUV4qah1RVqaCcL24LaTvHy27uDsXNKxRy6ChKL8uSaL1CaTSWDzvj0K2h1yq0ZuManbuUaf+IdVQa8y04+4anO+3ZrxcZtPgw1PEKui1EE4udKXPsbqWsoeI0FUXpn2MtRbqkcXtyS8yz2sa4amFdKUH6S2nJzbbdkiqlQioboLnlIc9tOdpysuxzvjlnpdSqSX9quxeRNpyePYvpSp7d2Act0rr6UJ4pE1klRk+hYlaKzkvupXRnldVHfCM9cST0SpwlZmiMrmRvNy6nKxwacX+JPCP5im9TRX9SKyl1R5F4dnhn01LerPKPI/xH4PLTVHqqK/pyfqS6Hfx956rHUcBAIZ6XMAAFAAAAAAAACGAAAAR6DT9yPIyCQu4wKEMSGBF4d+5JBa6sRXYgl0AAKBACDqAwYCAbEAAAAPoFIH0GIIAAAAAGAhMYAQZBljIMyqBOl9REIP1on9GkQLgZtC6AA+oCAbwxAJjQiSAAAAAT4GDASAAABrgAAOogAABDAAYByAAej8A1slop0G7bZY+GecXJt8NqOGqjFYU8MUevp6J6mjuitr6NmNwnTm4zVmu509HXvGMb4WLF2q0sNVG8Vaa4PP3x+vjrz1n1yoy7minLbbsUVKU6NRwmsonCVzy2WOv10acovrkuVjBCTjZ8mqlWU8cMMrcN5RKVOSzHKI34uXQvKFliS4OvEl9VmqqVReY4tWb6F6wylJV+ElOP7jVS0nGfK7HfmZMYqdaG+nLuec8DiqWv1cJYfS/a56OE7ykunQx6PQ0v52pqNvqkS86sp66hVq6KqqWJOODk/w3Uq1ozpStalg9TNelo8hKq/CvH96VqGodn2uZy8zIsuvTOjB0k5pNhFzhH+nJx9nlFUKzk9rjZo0xlxdGufJL6Sxknq98fL1WmvF4bXBGl5Okg56ZudO9/L6r4N89ji74+UcrV6azcqUk12OlmpGvR67TanUNU6lptZjLDOiuO54hx1dLXqtTg5OPbN0eg8L8RnqIv+nKLi8xLhY6dRWecxfQwamj5Ut0c05Y+DZKunHPX8jnCM6b6XRz6mxZcrktNOwrZNNWj14fQzN2OEerm7Ck7rHJRXheJeyMrMqvN6+g1JtIxUajo1ozjync9HrKG6Ddjgami6c32LF+x6Xw3UqpVdT/APyKz+Tsxp76b2u0+TyPgta6dPqso9Vp626nGS56nTjrfVebvnKhp/EIOo6Nf+nVj0fDNe5dzF4t4fDXabzaXprRWGcjTazXadR02zzKjXXojn3x/Unt6Tn4JZat0KtPvlTi6tlK2Ui847YtiG0lC0ZAAly6lWtpkJStxkiB1/y1PyjWXl2ksdGKlUk3Z5RZWiq1DZezZVplaLvysHXdsxlj8a0S1lCEX/a7nnNX4LLc3RWezPaOKZg1DUK10srqb3F5tcbwjRypWTTT9zsvSRn0tLuW0pxm07K5c1Yt9lrnbZ6afF4s81rK1ePiFSc5WSePg9nOKkrNYOb4n4ZS1FLCtPoyT0svtm0P/u6StO1jetLUUbb8HL8Mo1NLNxknyd2M7pGqVi8mpBu6bRVODUrzvbszq2TM2rpb6UmuUjN9sxhTdSV1wi2LyV6eP9O189bk+p4+/rpGmnLA6tKNelKE1eMlZ3KKcrcmhSukQeD8Z8Ml4dqWkm6UsxZzj6L4hoaev00qVRc8PszwOt0lTQ6mVGqsrh90evx976rn1MUAAHZgAAAAhgAhiABgIAIoaEMimACQQ7jEuR/sUApYdxha6CkmMSGENAAgABgAgAAAAGAC6DEABcGAAAhgAADAiyLJEWSqrfILDQSEYGmPBKxCH0okdEMHgAAVwAAAAABgAMAEMAEP9wQdQAQxJAMAABD6CH7gAnyMAAnTm4VIyT4aZAfQD1+kr/TJO6audShqrVrN42nktBqmqUV/lwdXTVt0nK+Wc/jcdWrF6h8ZZmq0Z6edpr7mrTQqVHuvZI0VtEpUm5T4RjvxzqNTrGKlJGjbGWXi3Yw2dOVuhdTqfk8ll59V0a1vjDpJG6hNTgmuetznUqjunybKeo4uk17HXx9SfWOoWoXl1FVgvn3B1acpQmmvVhltRqpTbXKOZqv6OV9L49jtz1NZ+raup8qctvBdoqy2t/qebp6tupNTndbup09O5OW29ovKN9epq/l1quo3XhTz3ZyvHNF53hzcVedP1JnRp7VFJEpLdFxeUeW97VzHO8C1X83oY7n/AFIemR26MMZ5PJUn/wCj+NyTdqFV/uevpS3ww/udOJN1mnU+myy3wZp6aCT3NX+QrKbq5bS6C23XK+56GWOvp4QvKEpOS7GSHiThNuVGd443RVpf9zpVKak7Xu/Yt02jjH1SjdvuKuqqevhVScoNWzmNmXLUQlF7JP4LKtJSVrI59XRVIO9Nv8kF6rRtb9DNWVrOK5M1SOpjzGTXujJV1VXSxvNSlZ4TRjvjfjpxcroobSRj0usp6qN4S9S5jfKNPLON9PR9KrFM5PiGmTi2jr2uyurSU42ZB5bS1XptVGTwk8nstE4ypKSePqwzzPiGitLdFHT8I11OlS/lXUjuSxJ/sLv2M9zY9FSTVuia6ihp6dNylZbn1DS1VVpb00y3/E+lK/clt6uOPwqcbIk1gFQlbM/wVVN9NP13L/irP6R1Gop6eO6pKyOVHx+jW1tOjRzFuzkyXidbfpmny8HnNNpJPVxnHCjJNnWeHOdrU9vdJ3GVQbUVfsS3nl0Se7crPBCPor+0/wBySlcjVi3BtcrKNTq6YlqK0KULyZhnWvzDknU1EZK+27XU5up19SFS1Kl5kuzPV+Z17Ymt+lbVTt2N74zg8/pvHr1NlekoNdTs0NXCtH2fY18+JUqsd8Wk7e6KJRkklJ/cK0ZbmovD6koUJOOZXOXW1qehsjUW61pLmxOKVkr5IK9KauSqPy/Xa6ZvjrfVKuXBn1b/AKUoxzKxTXrzdtqdvYcKkpR4+466kSRjpPavV1LbXLVD/MQlZPB5ertdEVhlsGVdRpu5kalLBzPG/Co+I6duK/qx+lo15k1Z2RphOS7HTn1dYr5lVpTo1ZU6kXGUXZpkT1/8S+EPUx/mqEP6kV6kuqPItWbXB7OepfjnZhAMRpAAAAAAAACfIAQJLgiSRFD6ggABjuL9QYQxoiMoTVncaB5QkAx/oIP0AYgGAguAAAAMBADAKA4AGAdQAAgAA+ApMiyRFkFUuRDlyIwq6k8FiKaT6FxuIYCvkCoAXIxADQBwPoAdgDqIAGFwAAALgAAAAH6iwADAAAAAPgAH19xABr0kkpSjxdX+52NBJQluk/g8/H6k11Zv0eolCeyT9vgx03z8euoVrcNZ4RdX1N7U0/k4NHVNTXVIvoVW5ynJ3cmSLjr09Kq0VKXBkr0Z6ebT+npI2abURpwW9/CL6snWpW2JJ9zl5JLF5tc+jO7NlPbyjHV08qOU7xLKM+MnldK2qTZVXoqtCUZPD49mONu9ic05Re12fQ1KjxOuUtNrp05pp3udTw3V+fTpwUv6l7Fniek/9SpNwW3U0nZxZx/B1Oh4vCE8NSs0z189TqZUtexoTk3tlyjSlgyVHKFWM+jwy+DbXNmebrnLg5f8Q6N19N5sV6qfbsa/4f1v8xo4qUrzp+mV/wBzdCMK9K0ueGjkUvCtT4f4lCrp/wCpp5u0l1SO3PNxm136k1taM0acqkna6j3LoRUm1KLVu5dbGDtGFUY06a6XLXJKN+hVUjCN3/cNUnJeubt2QFNScpO6lZFcFVqS/wAWUbexr8iCzkzzioybTZRco2Vnn5Kq+np1I+uMX8hTnOTS3JL3Juk27tmbueljmw0GjjW3KG2S6rA6tGcMrMe6NjhaV7KRPf02/g5bvquk6scwRvraS95QVn2MEk4Ss1Zmbzjtz1OlVakqkbNXOJ4jofLvOB3739ijU01Om1a5Gmj+HK7raCMJf2YO7BwguTyHgVd6XxGVCTtGf7nqk7md/Nce+fadTUQjxko2yr3csIntUpRXuXySeD0cdbNcb6cvU+Geanm3uZFoFRp3iduqrwa4KdRHfRcVzY3b6xZUYfSvgltuV0ZboJ2yW3PBZldC2BnqTuDyRGeFKCqSTSs8ox6vTRk5bHtfdG+rC8brlZIKlGor9+56vF1sxm+nmqmhp3kptqXRdzb4dH+XSg2zfV0+6T9OHgyRoTpamW/6bYO0huui6kFHc5IIVZSjeKwc2rK8kvc26a8UuUvczZqJyk5P1Mk25UnH8EqlKNaPO2XdEI+iSUvucLzea1LKUJbVaSuRbTdoqyL50lLMOpnn6MSwZ7/VWYcuCpp9C1LdbN0EkkjnjShxI3sFevGmucnGfjCp6qUKscXtdGpxb7R3IMvg8GKhWhVgpwd0aYSwMRqhZuzzc8l/FHgroTes08f6cn64roephK2SVVqvSlTnFOMlZpnbx9zmMdTXy8Dp+NeGS8O1Lsr0pZi/9DmHo56l9xjMAABpAAAAWAACq1ySIjMhggAoaAAQQwEMoayR4Ywat9gGBFDAYrgAAAAADEAUxAAAAAECDuAAHIhh0ATE+ABkVVLkiSmRMCUHZmhWaMy5L45RqCQAFzSD2uAX9w4Aeeog6gAwYg4Af7i+BgAB0EMAAAAOWACAYCsMAXYAAAAQwGsPBpjGdWovLg5OXZdTMj0n8M1adSjUoTaU4y3K/W5K1zcZ9Hoa9N7qkrPouTYk6bUeXzg6VbT4wc7VxlTa5VjlddPrTQqqEllyfY7FCpvh6k18nH0U6UIX6nW0lZ7ldJIxeN+puLMSvF5vgxVqMqMrxzBmyu4qrvhxwx3U49Dz9T3jUrNRqq3JpjK/Bkq0PLlujmP7FlGo7YMtJV6KVValL1JWmu6OD41R8jV0fEKS9N1vseli9y5MdTw7zlWoua8movot9L9jrxcrKMNQtTpVZ8q8WW6arvVm89SjReDLRQcI15Sjyk+hKpSnp6inD1Lqjt5ON9sytka3lVXi6eTdCanFSXBzqTjVcb9cfBbunQvG91yjXHxmtc6qg85T4GqqaTXXoYPOlNZ7mqltqRvF2kbQRvOd5vHYv3qCy8FfkRty79yqpQqW9Er90wJ1a+bJ2TKIu7y8Feyf9yu+pZTUL5x7MzO58XGmFOlJYyy6Dxa1rFSlTj7FsJqXW5pA4Rb4KpUHGW6Evsy5vb7ic4vF/sTBQ6m1eq1+xh1NWNSahKjOMnw3wadU0k1dHMn4n/L1NtalKVO/NuC3nY1z6uhpxlZqzIyybvKhqqKq0JJxeUY5xcW1JWZw65sejnudOL4jCVCrGvDDi73PU6HUx1Glp1VncrnF1lHzKTi8i/hzV+WqmknzF3iYs07+PRb7STLPMTXKKOSSjZGee7y42alUlvVkFN29L4DaFh+7umTEHFRk1H5JQWBbXvTvjsTJ1dukFgC4jKjkjR9M5Q+6JrBGphblysmuOsqX2scFbBj1VLG42RaaujP4hWhp9JOpN2SPXLrDnrTb6i9VkUa6er8OqRnD+rSlzF8os0niNCTzNW6O5fqtTSr0bRnFtZNKNJ4nQrwTknB8WZsbhUjiSZxZ6aFZcuD7o0Rpzowjlv3RLzo1T8yLeyVvYzz1FW+2Vn8k4Tb5d/noSlTg8tXON7/HqtZrN5qX9tvgqrz3RzNpF1anbEYmeroq02r5j2OnMnXvBirR3ScoSk10bfJzK1NSk7q7O/5O2ya46FNTRxvuSz3OvqLKyeDVfLqOk3h5R3U7HFp6ZKq9vpaymdSjLdFJv1dTy+Xn+xWuEuC5SwZossTucUQ8Q0dPXaWVKor34fZnz/W6Wpo9TKjVVmuH3R9IXBy/HvCo67TOcFatDK9/Y6+Pv81izXhAHKMoScZKzWGhHrjmAACgAAAgCAERTAQwAfAh8hAMQFUx2Eh9AIoYPn5BBAHcACgBi6gAAAAAAAAAAAAAAAAEITAbIqmfJEnMgZocS6DxYpjyWwdiwWWCwdANIBDHYCIwAAAAAL4uAwATGAdQAAsHUAAPkAAXAwAAAADn3BgAAng6v8O1Yw8UhCavGonH79DlFlGpKlVhVi8xkpID6L5bjHOfcwV9LOrJpxsuW+5u02pjUpwksxkk7ouqU7PH0nPY3HnvJlp57owkzfRqyqRXQurQzxgzuLjFqKzyjNabKdXzKbj1FSqbZbWcjX66roacakKW5Pl36nLreL6ur64TjB9kjnPB117S9yPaNxmnjnkyzpulPH0s5/8AD3if82pUq8v6kTv7KVWG1mb4qs6Z6c+L5LVn5M86UqLtyujJ05KWEc8srX1pUrq/UzamqqWeV2Lk2snO1u2M3KPF8xPT4+v16YsWVXaKrU3lZx1LPOWooxqQv9zkz1myL2+qHtyhaDxCMqsqadoyzZ9zpki56dZJ7d18M00q0afKz7ENJRjNbpPnoaZ6am+MBkQrueVx2JOtFLKaKFF0pPKa9i/DR5+u7zfTUmoVHCbvGSv1IOO7DLJQT6CccHLrrbqyKZKUV6ZfZllNTS3deoWs7kalV7bKLv3Ovj7/AJU6i+NaUuEST3NOxTp57o26l3c9DCnV7ZRdvyeZ1k/KnJRr1Gn0Z6mqrq1ji+I+H77SUTfNa5ZPBPEJ6LURpVpbqVbh34Z3dfTU4uaXqXbseZr6SajmO1Xtg9FoKjqaKm5/WvS/cz1y1fV2ME1dHF1MpaLXQrxvZO7sd/UUnTqNcrlM5niNHzaLweazPT0S7HoNFXjqKEKkeJI1nmv4X1L2T083mDx8HpE8HGxx69U2NIiNEQCGBRELD/cCBWC3cYAQpPY3B/KOV4/WdSjGjH1KTydLURbiprmJkr0VVaftc78eT+VM/rj6Twlzkruy7I2w0sNPN7Vk6VBKNNY4RXVpcyXJ1/yZcPqmjHdPPD6Fl/JeyorwZdp9skrq0kXVaaqQa69DW/2MMbhGPqg7w9g5TSDy7ppqz4dhQhsdr4PP33OvrcmHUcY1oQ/Jq2ptmPUpqpGfQ3QalFNdT0T4zVM6EZSvYpr6eKpuyszd1K9R/hNi3Ech6fdFNYfQjUpyp2d7NHRp2fpaE6MZ3i8GZ1+o18ZKVberPk0QkY9RTdCpjkvpPdFSPP3xlantpjKxZdWzkzqROLt7swPM/wAT+E7JPWUIYf1pfueaPps6catKUJq6as7nhPG/DpeH6xpJ+VPMGenxd/yufUc0YgPQwGAABWMSGZUDQhlAFhgEHUBhyVSGAAD4ALiWGAwAAAOgWDn2CAAAKAAAAAC4AAdQALibGRYQDYhsiq5FZbJFXUzQ4k08kI8khBciRGL9IzaDqMX6AAc+wAAAAAAD7CABpdAvkLgAh3AAAQ74EAwDqCwAsgAwAELqMAQ1yIAPXfw/XdTw+Kvdwbid7T1bpRmsHkP4b1caU61KeE470+1ju+G62Vb6koxbw/Y8/XNl2Ok9x0a1O3w+DBqaioJ9ZdEjpQqJra8owa/Stt1I+pdbF56lHjtdWr1K0nW3RTeF0KITt8HpJ7HFxqQU4+6MlTwnSyW+O6HXDwdP8359VL49YPD9X/JatVL+meHboes0+qc5pyk3c8hqNN5d9jnKPF5Kxt8P8SlpqcaepUtq4nbj5Fs6uwyx66UW8KTsQT2StYz0PEKNSmpKrB/cs/maVRYqxv8A/JGe/H+iXGqE21noZPE6cnS8yCysSRbR1FOcnGLW6PNjRicGnlNHmm8V0ePq1qmnrebSfDzB4uiGgvX8Up2VlmVi7xmjqKGpUIRlNLiyL/C9GqN9TUqKM0uH0PRz1L9W/HoqE1CpH4NDnKq+fSu3U43h+oWqqPyoycOtR8P2R1k7I5+Tv+RiROco04Sm3ZJZZn8O8Tp62pUhH0uPF+qOV4z4m03o6C3VZqzt0ObpZanw7U06tSnKDvfPVGeeJZ7ae2BrBXpdRDU0I1YO8ZfoWvKOWYKmQ27nYtlEpqPy3e+XhIvOaVZSjFTk4/BZYzabUKVZwkkn8mw9kc6go/cnKMbZIuajy7FE6rrPYsIqM9aMa9bZGOEWUKHk0pJKzvcvjRjCtGS5tYsrrbHjkWr/AOMOopSnDKzyjm1I7otM70o7qaT5OZrqKpzUlxJfqea9a7cf8eblUl4Z4jGtH6W7P4PX6WtGtSjUi7pq9zzPiun82i2uVk0fw1r70v5Wb9UOL9jPU/rfUemTQyrcG+xzcllwIRe52RbGKSzlm+eLUtxECLlZ2FuMX0qTYXIN9UFKcZO01Z9mXmal9Jc4MzWzdF/KNcpqPCOdr6+2Cnwk8/B1/wAXrdSdLYTvFJY7ltjNQkpRTWTSctv9bJWWbE41e5BojY1O7Es0VLOTaZG2BtdiP3M33VG1Ti4S+zHo6ji3SnyuBe6yV1W3JSTszt4/JJMrNjoGfVzUaTV8voQdeUaf03ZkdR1ai3ux1lnTONVNpxUkTfryvqRVC0JbfwW3twcJ1+K3fcZ9TTVaH/VHky0JWk4cdbHQTTk28XMUoW1LsdOup1yzPS0mpEMjtY87S+DuU+IeH0vEdHOjL6rel9mNSyXQkb46y6zY+a6mhU01edGqrTi7MrPW/wAVeGedT/nKSvOP1JdUeRPXx3Oo52YYBcDaKSQgMqYABQwAAhgIYU0AhsoGD5QAwAA6AACGAAAAAAIOwQDwAWCiwhh1AQhsTIGgYAwIS4KmWyKmZoceSTFHkk1YCdN4JlVN5LUagAGFioXUAsH6gHAAAAAAA11BCGvwAO257b29wFzyDQDBZXAcg3YBPkYCsADsAvkA4+Ri9xgFwAOoFtCTjVjZ26Hf8OnJzSWIxwkurPOJ2d+p6jTVIU9PTnHF4pmem+a79ClVcVOpJJdi1LlcoxaTVurSjdq/U20lKfHB5uvv+rTl67SuL3RXpMmxxpep2XQ9JPT7o83x2OTXpQjKbkm3HoyyW/Wtc3y3NXtZLqyupolXtv8A8NZt3NsKcqz3SxDoi2paMHbpwjW4OT/JR8yFPEaay4ruX63QxVCPk0rSfY0KltoyqS5fBKeqTXre2CWfc6TpixyfI1OjUa/nbZrhLqdfT+NxnpvN8t7oNebDrFPqcnX1ZOPmTbUW7Qj3+TnRc4V1PmL+qz6Fvj/ye4z+se41FKFXy6jymrf7HH8T0s/IqRprD49jbo/EtN5cKe/0xjmUuhqvSrw3QtOL6rg8nfN4vt156ljkfwzqY/y0tLP01YSbafVHaq1Y0dPOcuIq5wfEdDVo1lrNLipDNl1Q9R4pDW+D1WpbaitGUBn6ur8aPANPHUVK2tqrdUcvS30O5KjTqx21IKS7M538P09nhlPo5NtnUirE6vtD0tGnp4uNKO2Ld7GgqV0WRlgwJPJXKCbvbJdBbngnsS9zpzxam451TT5vB7WV6fU1ZOcJO7jLbdo6Uox6pGS0I13JYSO/HNjNuoz3+Yr5bWC6lDbJN2v1ZDfF7qvC4RbTe6CfVnRla7YfBi8W1Co6dtP1dA19dwhsi8tHFryraia854tgsmtcx0/CtdLVUXGorVIYfv7mjVR86i11WUcTw6c9PX3bW48NHfcVOF4vnKaPL5OfzddZ6rgVYqUGmcCpOfh+vjWhwn+T1OtpOFS9rKWTheK0FKDfUc11+vUeH62nrNPGpFp3Re4RlwzwfhHiU9BWcG3sk/wei/mVtclPbKWfY7TmdfXn6lldFVZaabjN3TymjXCvGXEuTzlXxHbaNVPPBqpaul/Lb5VEmnZ2NZJPTOV09TVUdsk+tiSnhO90+Dk0a8tZNuF5Rjg6lGk400nycPNOZ8+tc6sT5ZXOpYsXpeCcoQqRs1YnjnN+p1rBKtO7tL7Ivp6D+Zp31PqTyokKmnlCW6MVJde5upamk0lez7M9OT+M659KmqM5UljbwaUQ18oQlGqmuzCEro8fk5yukuxO5G1yVhGBGSIWyWNC4CoJEZRyWdRPKAhzgpq0G/VDnkuaHFvqXnq80VQe6UW8SWGXpEHTi5KSw0WJl6u3STEXG5W6UVPd1LxOKRkUtdULoTlwV3AUsIlCtFTUL+rsZdZqVp6MpctK9jhaPX1aniUKs/7na3Y6c83NZetlFVIOMleLVrHg/HPDnoNY0l/TnmLPcwmZvFtDDxDRyptepZi+zLx1+anU189AnVpSpVZU5xalF2aA9krmoAARAxoiMoYCGAw6CGgAYhlB1GhAgEhg+gAHUAAAAOodAhMAYBTAQ+oAACABdQ6gRDQMSGwqEiplk2VmaJw6k3wRgsE7FgrjiRfyZ3yXQeBBId7AI0hh0EPgBMAAAuAMAGIAAExiQwF8j6B+wcgAv+XALY+ABB8AAAMQ8AHAC6jQB+p3PB9PDUadzqSb8t7dtziLLN3h+selpaiC5nG0X2Znr56a5vt0/B4Rq+OVZJvy6fS56+nJR+n8Hkf4epyo06laS+qWG+qO29W5J7JcGJGq6ir7qmyObcmTU/8A1EmndkNJLZGVWb+LllK1Sd3yzSMmooSSU6cnt6pdDHOM28zZ6B6em18nL1emlRm+3RnDyc2e46cX+Mrk3HbJ3XBX5cHa8b27ljViN7M4bW8cLxWrWp6ynKpFOlF3S7rqFWVC6np53pyzbrH2LvHKcnGnVX0p2fscyUPJlbcmnlNPDPo//G69PL5J7bY1HCUakEpOLvZ8M9P4Rr6XiFOThTjTksSgujPGw1Cg7O56zwejCj4fGtBLzamb/wCg/wDlSdz19PHcrpVKalHPU8l474fU0c3qaKapzxJLoeuhVVSN0rNYa7FWqoLU0pU5pNSxk+fLebj0fWX+HNZT1Xh9OCdqkFaSOyjwGnqVfBfFGndJOz+D3Gk1EdRSUk1cdz3qRpJJ2IJjuZVqpzSQVKu3o37lEJdCaudePLnqsXlRUnKfsUS4Nso7utiGyKza50/y/wDD8slWcvLjHZZLuXaSvuoZWUDpOdRX+5eqSV1FWR1nz2y51eMp1XJrNyTpXhusb5U47njIqkfQ1YujmqHlSb/tkrfBro1diSfBKFHdH1Z9hyo4vFEudRdR1lNVqDay45RwNXTU4vB3oVPL9Msp8nM1tNQqtRzF5R5/zlduOteM1tLy6rwb/D9TPV01Qk/WlZO5LxWji5ytNWlptTCqs7XdrudObjXUd+Wk8QrR2TjCcFhNsIeE6yFk9ij7M72kqUdTpo1YS+tXsi5aeTluu/Zs6Xyc8uO1kp6nSeFaeMJzV+qNOj8U0usxRqJy7PDFT8L00W5Tj5s5O7c8lWq8E01RbqP9CquJQwebvrnqq6iCxxaWv1Ph0vK8Qi5U+lZf6nWo6ilXgp0pxlF9UYswWWl0dgjDfPKViSJ08St3NcW6zVOroKVBxULqxzdDUlaVKf1wdju2ujna+jGlONaEct2lbsdvJzsTmppYuAoO6wSseVsnwVt5LLdxSigqtZJITwxoBMi1kkxO4VFErieAIJC/qNXULocWrq/Bo3wS+pWOvHMv1m1inLb9UJL7FE68VeyZ0KlajZ3kmc7UKVS+yODtPFyzrneJ1L0rN5kcvSQ/9zCXGToazT1Z2aV7dLEaGnlSjHcuqOlknLUdmMrJGim7ozxWEXwPGjg/xD4LLUVY19NFbniQHor3A1OqmPlgAM9jmAACgQwAABcCGrBDGIYUhoATAHwCBC7lDyHQOgBCDkYuQAAAAH+wgAYug+hEKAQARDQmMTArmQJyIrLM1VkehPoRiS6Gv4KZcllN3RCoOk7Mk+i4Yrj6GkHIhg0FL3AACBB0AAAAAAGJgA7i6gFgAePuLkAGILgADSEHQB9QEAD64JU+fYih8Aej8P1e3TLTyX/xl/uaITdOWeDFQ0uKVSLvSnZrui/X6XUTiqdKaS6t9UYuX47LK/jNNQ2wTm1+CrT+OVtyUaUZP2Fo/BYP/Gm5NdFhHZ02jp6aKVKjE57nwyHp/E9ZXtbSqHvOVjVVrOVJw1NJwf8Ani90UUOThWjeLRsT3fBzvd/pkcipB2vHKfVdSlp2OlW0mxynTTs8uHS/dGOpBco4VvWLV0Y1qEqbXTB5bdlx4fB66Syee1vhdZ6mTpQ3Rk7r2O/h7/LHfOs1GnPUSlCKyottnr/Ca96em349KwcOnpHpdBOLa82o1G/ydaEfLpxS6LadL5N6ZnOOxVcadWdSm77VdroycZqpTjUpyvGSumjDTbi5Q3cx6mfwjUunVqaWbxf0+zJ5OP1Ni83Ff8Q+G/zOnepgv6lNZXdFP8P6yf8ALpXu4OzXsd+Ubpp5Vjy+poy8I8TU4tuhU5+DjPc/LX/r2NGoqsFKJPk5ekrbNsoy3QkrpnTUk1dM5KZbCV0VDi9skyi4XLSH+3QI/Vxmxvie2b8Rh/jtJcFyWDJTlt1WXa7sbkexzQcckKqtF+yLmiuu7UpEvwVU+jJ/TLunwV05XirFiljujz895crdmqNTRX1Lg5upV42a44OvJ2duYsyauh6dtjtcsOLlea11PdB/B5vUU9lRo9fq6W2TizzviNG0mzlHpb/4W8S8qt/LVXiX0N/sel1niml0cb1Kl30iss+dRlKnNSi7NO9zrUnHUUYzeZp9TX+OdVysejpeMarVu2k0cmukpOyHNeN1H6XQp+x0fDqka2jpzjDarWt7mpI425cZxwKtHxiVNwrQ09aL5ucqNHxTw2q6tGjKEesVlHtGiO1MfvByPDv4go6hqlqE6FXi0uGdqEr5TuvY5+t8K02si1Uprd0ksM58afiXhOKT/mtMv7X9SHq/Eek82y4DaqsXdcq1jm6HxTT626g9tRcwlho6FKdmb57suVLGOCcJuEuUXINbBRnGquOGRi7o59zK1PaTIu473FkwquWAi+xJkcdSgbaYrO3I208dRIKLXE8EhMYgSE0nyrg7pXfHcasy5YIKnGdWMbY5ZodO1oxS29SNJf1L+xoXwenx/GOvrFWpxj6UvVLBk1dFQ2X4udSrFNxeEzDr43hF9Uzd9xlFOyRJPJWr2T9idjxui+MroCuLsAHzIAA97iYAMoQAMAC4hgMBDTAYCABifPyMHwUH7gFwAQAAAAAEAfuAAAB8A+ApAAEQyLGRkwqEuRR5B8jgjIsRIS+SRoUzFB2kSmiHBn+q0J4H7kYO6JdTbJgK4dQGLqMQAAB0AABAAAAfoAAAAPoFrtiDoAdQAMgABboFrAFvsPqIAAaAAPSeDVfN8PUL+qm2jsUKarpZsea/h+ravUpXspRuvlHoNLU8upZ9GcvnWOk+OjHTQad00/YpraatT9UJto3J7qanFXfYOY3KjkU9RNV4qWTrwSmrx5ObrKSVZVErdzTp6qjLN2mSyVpfLjgy6ih1isdUbZ2spWuutiD47nl75ytSuLUpvJncXc6uqpbY71HHVIwyjGcd0GpR7ow1rFq6Uquncaf1pqS+UaaT3QW5WbWURaaHF8F0aavMai+DlVN1PWSnHcry5R0oy9DXTkjUxVlZKyd/yenxd7GLMV0fG1SqxpapWTdt/b3N+v0cddpHCVm+YM4es0fn+bqYq8Iys0v3NHhXiH8s1QrSbpP6JN/T/wBjXXi/X+3LP7y5UvAJVt1XQVYv+nmL7d0d6hN05bJ8EdDClHVVakYrdJK7XUv1ULQ3RjfucO+Nn6jf6WXC5noVcqEvyaLe5xipRla1+C2MkpFAuGmrv4NS3UGojsnuRq01dVIWv6lyZ1U3Rs1uX7FTjKlJTps9fPcsc7HUbM2rlaG3qyMNU3Tu4+rsjHUryqVLyVrdCzqW4mVpoYVmXGeLVozXHBejzeSZ06QyFa8ksXZMDM6sVzfE9Len5sVlcnmfEKO6LPbzipxaeU8HmPEdNKlOUGuOPg1zXTm/x5CpFxkzo+CVaca8qda9pcWM+spbZszUpunUjJcpnaUr6dpKcKengqf09C8yeGT8zQ0pd43NZ5+vrmLe4n+SVhPkgRFxuibExJoy1fDtNqHulTUai4lHDJQp1dNGzk6kF1fJOdXbxF/Io6pNNSx2PTzzsyxjf+HJ/wAzRcISTuu5noOUbwqfVHBj1uo/lq6qUJWms26MuWtpamMa0GlNYnDqTyeLOdajcBCnJSimTPM0TIPDLGg2OUboslvxNVqmpO65sThSW69/sS2uGXwKpHdZwlZ9Gejjn/rNqflx7CdGL9iuGqcZ+XVVn37l+9NXRvOU9oxgknHle5DyYx3W6klWhdq9miTmsZ5F5mJrPGTi7l/mxte5nfLXuB553efTpmp1Jqcl7CrRjVov2IMV5Wdhz5LvtLFHpSsJy6BGEnDs/cdtq7sx/QJdQFe4BXzYAGe9xAxDKC4AAAAAgBAgQAMASABgJDuAkDDqMoQdQEQMO1wAodgsIAAGFxBAAARQQkSZCRKIPknAgWxXBIJIfwCGaFc+CotlwVszRbSeCwopuzL0aiAAYWKH8gIdwEMQADAOgMADoAIAAOQ9ugCGAAAdQAAuAJAFAfcBhCHyIfcDT4fV8nW0Z9NyX5PUu99y5XJ46L2tNcpnsdNNVqFOp/mimcPL6uunDp6CvxFu6fQ1XcZNPC5OTBOFnD6b3OpRrxqU9r5tgv6lmmK68U5pPKZmknTq7L8cGrUPy4b2rxTtchfzf6luTF7ya1IlCpUUeG0Tg7q/JSlaVrvJbTVndYOfXc6WTEpK/J5/xbR6jRzeq0OYt3qU+nyehf4QpRUlZmJcV4+j4xTqPbVg4Pv0N8ZRklKMlJPqg8X8CjWcqunShV7dJHm1U1GjrODcoST4fBv889fE2x6eM7c8F1JRm7t4nGxxNN4hPU/05xtLujuaVqdCMb5QnF59rbqzRRjBTpTV4TbTRyNbpXptRKk16X9D7o6yTjJ3xLk1VdPT1ujaqL1Lh9UdPD5bz2x3zsc7wLW+VX8ms8SVot/sekk04yVsHk6/h9ehUUtrnFO6lFHco6iU9O9yasrK/J6fJ+b75c+dhUlvpdnF2NFKpdWfKM2ldoK/Vl01tkpxz3Pm9fXdc5NZtgafVFMKikty7lsfXdXsdvx62M6jGV801ZN5v3Ldt1kohTnC8uc5SfJphlXRjqWU1WobeGRnFSxJfcvkkQcbmPf2KpgpU7q+6D6dTTTmpRTRS4tMcZW9i3u36Y0J4DJXGZPcQNGHxTS+bRdSK9Uf2Nwc4LKrwHiVHl9TjtWZ67xrR+XUlj0yyjy1eG2bO3NdPr3H8JahanwuMG/VSbidpqzzyeJ/g/V+R4k6UnaNSP6nuZyjJe5e5Mcb6qAEKspRpylTjuklhdzPpNfGvLy6kJUqq5jJfszjg0pNuxcoKysVjUmuDXHX5qWanKN1xc5teG2bxY3edJX3Rv8ABROtCas0z1c9SsfHLraF19RTvL0vk2z8FobN1JbJ2wxTS3K3QujrvJhepmKN33GtrNo5SinCpicHZo13uc+rrtLV1kXRqJuas17m2nK6PD3zlbT6DhK2HwFyLa7k5uX0lXLOHwVzjs4V0uhFVHB90Wue6Kcco9XPU6YsxROEa0c8rgzuo6MttR/dGmtKEF6l+Dj6rWwhNwal7FvOtRvq+uN7X90Yp6p0Wtzdr9ehTQ8TjTkluvDs+hfraMddpXKi05cpmf1ebnTX5aqGoVaTd73yaMJHj9B4jU0eo21V6U7NHrKc4VaanB3jJXRx8k96smJ7kQc+xK6E37HIpZfsQcJXHuySa3rBWVMtsX3AscEuQA+ZDEM97kBiAoYAAQDEDCgdhAAwAAAYhgJ8oBvhCKAAYiIYWEMAAAABB0AKQxAAPgrkyTIMzQllotRXFZLUWCQPgAZpEJFbLGVsxVCdmaFwZjRB3iXkqQAgNIYhgAfsHQBAIaDoHUAAAAP2AAAPuDDoACsMA5CgABcBAAAAP2BAMAPS+BVfM0apvmDaR5o7n8NyUqtWk3nEoo5+Wby1z9ehi8plsdspJcfBCFOUr4t8inLbUTeEeT3HV1oRU6KTV01lGSNKVJyha8b3T9jXQknTjbsOvFbDv1zvLMuVgkvUWQswlGzyQSt7Hl+OjREdiuMs3Ldy6IqITipLKOT4n4VR1kLTjZ9JLlHYWSMoprKuPl2Dxul8NqaLUzU2pRt6Wjp0G4rsjoayhdXtdp8mDZteeD0cX9RPjQ3vkrfUl+TXpZehr7nPVSyvw+TRRqqFVdmSzLsPrfCWHB56opkmpO2Gv2CdVQknw07mrTKE7yxK50n3WGamko7bWfQthJ8M2zo05xs4/DRinCVKpsm7r+2Xc4+Tx/2Nc9I05eXXlF/S8jqOz3QfGSNXpKOWimdS0o7nh9exvx30la1qE01bn9w01VqTv9L/AEM8pQimt1na5TT1KaVnlu1mdLz+okldaTCJnpufEunUvjweXrnLjRtXOb4p4lR8O2upGb3cWR07HH/iXTed4e5r6qbT+w5kt9jPQ/iTS1W0oVU1myjc20vHNDJZrKD7STR5bwqt/J66nNYjJ7Ze6PY1dHp68fXShJPui98TmrKol4/4fDmun8JkJfxLoEsTk37Ii/BtA3nTx/UP/Q/D3zQx2uZl5MYtd4/otVRcPLqX6O3BwNdFP1Rynm57CPgnh3TTr8nP8U8ChDTuelTssuHb4Nzrn+Nc+vry2lqvT6qnVTzCSZ9L081VoxmndSSZ8xmtsmj3f8M6v+Z8Lgn9VP0sd/8AV6jspFVehGtGzw1lNdGWozaueop7ZaemppfUm7O3sYjnT09WUr06uKkP1XculJRTcnaxhlXhKNPVRw4PbNdUuzIaqf8ANaqOmg/QluqNfsXE1OWpqai606UYXtvl/oaaWmVOn657nzdlL8vFKLT2r6UWpLbZZPR48xmiooK/lpN92cienraipOFRSk3hWdkjpzp9W0i/SU1mT5OuxZcYIeC0dNo24RvWSvu63JUKqlT3PGMnXa3I4erg6Nd01iMnuRx75/SyrZVZTbUcAqFWWc273LtJCMVnLL7uWFhGpzIzay+TVhF2lu/0JLT1Nu6NRpvoy6yhx9XVi87avVx3MzrmVfbLXhWcbSz8HNq0FUnabe46tSu6nppxz3ZXCgl6p2bLfLI1zrzmr0NaCctra7roZtB4jV0VTbdyg3mLPU1KCm2m3tfYxVf4d09aTlGck2X9TuNaz+I+Ew8RitTppKM2srpIt8AlVjQnQrLNKVslf8jrfCZbtPJ1aXWDLdNXjqq8a2n9NTirSeGc+ub8TXVZBv3LXG3JCSOGYK0l1JQklgSV2WKg9u54sanNqajNX4AkvkDKvmAdBAe9xMAAoYCQwAGAAAXAAGAugwAABP7gGbCJIiuwDQAhAAxBYB9BDB8lCBgJkAIAIEytkmyJBOCLEQjhE0WBoGAPk0iEitlj4K2YqkW0nmxWSg7SEF4AH7m0PgBDAAYCAAC1wAAAOwB0C/Ig7gMAsABfsFwCwCQBYO4DDAdA6gH2GILgM6XgFTZ4rS7Tbic3/mC3T1HRr06kcOEk/wBRR9EaWNvQyamN4uUVfBLz3LTeYsN8Fbqbox9zjeddI2aTUwjpoSbzZYNlGaq/1OnQ8tU1MqFWUOEpX+x0NFr3UVou1uhrFsdivTT9S+5klZOzX5/58mvT1PMp2ZVVgoya+9jh5eP7F5v8Vpvvkmn9yKXR/A4+lHBtLI7iT7DSvwv+f8sVEZwUl39iEtBRnBNJl1gUnCXt1N8dfmpXL1Ohsk4vKMVVyhiSeD0VWEZq6OfqKUWrSjc9H1nRDbqdPGS+q3JHSVpaaq4T+n9iig3p6jp39D49jXWpxrwv/cupYjq057kFWnGrHbJf9jl6PVOnLy6vTqdWE017FZc6qnRltbx7lFWnGcG4ZXVdjrV6UKsLOzORVpuhVtdox+P7GpXMlU3SrRUm5QyvjsZlUe6D3W2sWvhU0uolWhd05cPsQvTdCjNtJvEjUtn102O7ptem/Lbv1TOpTnGpTUo8M8vWq0t8f5ZWSSTv1Ot4Xq3JuNRWb4ssGPJNmpjq3M+tpqtpKkH1iy54It4Z55faPANWTTdmme28Gr/zPhtKbd2ltf2PJeIU1Q8QrU7f3XO7/C1fdSq0W77XdHfv3zqR3HEg4F1gseaxpSk0NZw8os2htyMXXi/4k8J/lKn8xRX9Gbyv8rL/AODtUo6irp5P6luVz1Gp00NVQnRqq8JqzPE+TPwLxyn5j9Cd1JdYnTm7MXdj3yfYG8M49PxhVZLy9kYPiU5Wv9i+vUqulJR1VBtrCZ0ng6cb5IxPVQqT1tSpJR09tifdkfDNRGro69SE91VviLzZHE1letporR11HbGW66yKhXjpJ/zFJptdUzpfF6J79vXaCjp1BVqXqlJZm3lmtxT6HmfDfGKNLVO7apVVdq30yO7S8Q0tbFOtBvtexx646i/qL3ST5z8kotxVri3LoCZi2telik2uWc7xak5KFdN3pvKXVG9MU4qdOUWr3RP1YYyaWqtt+WaXUv1sY9HRjFSi1aUXZm7yqb/tR2y9Rn4rvzkTHPTSa9E2vZmeTrU5WmZ/xVZVjQWuQ3PhqxJM52WfWoeELN7xe34C1xTU4O7jePdF53+F/wDUnVTTjVjdd0YqGhpR8SVdK0rNY6mtThLhpkLulJTWUjtz3/Kln/GyUYyWTNVi4X7F86yjBSthlH8zSqOUJWN9cTpjS0+2a3GmyaOdTqeTWdO943wb4T3cGpzkxKpcbSaAVabjqHtfQDhfF7XXzAQwPUyAAAAYhgAANgLoAAADEAQwEAUxP6n/AKDE73TAYCAABAAQwDoIAEwEFAhiZBBiWWDHDkirETRFEjSATGJhEZFbLGQZmqiSXIgINEXgaRCDuTOkQxAP9QEAxAMQcAAAAAAk8h7jAAAFxkAQAAAIYgAOoAAwAAHYEwuwXQD2Hh83V8Ooyvjal+MFvEWuTm+AVt2kdPrGT/5+50nG10zNjpPjk+JT21lP2safCG3Fzk+X3MniUZ1tRTo0lulbhL/nY7HhnhP8vCMq0t0rcEat9OxQqPy/6cXnqE6j3LzYWfctpNRwuCypKPlScuLdSX39Y1lsuU8DS9uSilU2vY3joXN9/t/z8Hk75/NdZdN89iSdyq+eff8A5+SSd73wzIttdCYQTn7f8/8AJKdGUoqzd+MYNzi9JbiNHzLNuPpb4uFejdX6GV6yeiqWrxk6b5l2OhTqQrU1OElKL6o9PPORiuJqNO07x+rsOlXccSVmdHU0Itu2G0cjUqUHhlX60V9kpLc9sujLKFetQ9LW6Jyqtafl2mm1zct0mvk7wlicMSi+3camPQw1MJRz6fYq1MoOF7pmanW3XwnfgdTbtvJxV+iMzuUxkqqWojKChFRePVk49bwudKV/MWZYjFYOxGG2Sbdk3x2LqsKcZxg3eT4sbvpZXKp+HQ2xkm27nT01DbRtDDXR9SSioyt1XQ1QUJRSta2b9yS6WrKMt8LP6lyDIyXl2ksjecrg83k5y6s9vLfxNR8vV060cb1Zv3Ifw/qfK8Thd2jNONvc6v8AEun83w1zivVTe48tp6ro16dRYcZJnTj3ziPpKygfTBVQqKpSjNZTVy1ZOFUdQHYjaxFSscj+I/DF4h4fKUV/WpLdB9/Y6yfcGJcuj53QnelFP6lgvbe3B0vGvCXQ1TrUUlTqZt/lZx5znTbjPLPseHzTrn283fj/AOKdTUc52vx3M7btbd9rk5Wu5Tw2zc9DpHBuGrV9t0nHr2MXm922LLiHh2p8iopQgnJf5ldG+fic6l99Gi/bbY4dOcqc10XU1Jpq9zv48sysdRuo+JamhU3U6jUf8jyjraT+I4VJqOohsv1TwebzVkowfPB3vDf4fVRKdWV326HDzccV04leioVqdeCnTkpRfVFyWDl0fBauik56Ss++x8M36es6iaqQdOouYs+f34/z8dYpqp0tUmuKmPuaacs8cFeshuoNx5i9yHTqKUFJdTXiv8TpfyiM6cakXGSuSi7jbSOzLlV41KE3FNqLyiWni7bm2atV5c4JNpu5UsKyOPlrfKRdTacbdUZ0Si3B3OXHWVqzVWroZ3U4/NiFJOpeKlZ9mbd8ZR3RyuxgryXnPbi3Y9eSsJef5N6VZenhS6GLWyhCd6fD/QvqVYzjsqZT6nP11CWxqk3KL6N5RuREVq05qM8SX7HRpVpQSu3Z5PL6jVynThCcdtWnhS9jTDxHUVYwpxav9JPbX5123V31HPOQHp9LJU0pvoBzvlifl89GIZ1YAAAAMQwgQAv+XGFLgABAADABfcYCYDCWYi6D5TAiP9xIYAAAAxAAQmK4yJFHAmMiyCJKBEnDCAmiQhmkAmMTCosgybIsyIjAAqdN9OhaimHJcuDUQ+rEAFQB2DgAAAAAQAAAFgC4B+wfcAAOQEHsABYBgIBgAhiGAIaENAbvDNZ/KTnxtklc72n1kK6UIyvJq+TysO3N8WOx4PCfmbZRimnbLz9v1DfPx2dJS8qtKe3dN8t/89jrwUrbpWz0Rl09CpJqU47e/wDz8m9RUY/Bigjh+xRqtQpSVKMk83kUa7XeVHZSV6jx8ENPGLd3fc+WRZP+rVBS+l5WC+ndx2zd2OnTkoXi7+zBS3OzTjJdGcPJbZ7ahtLrwJZxIkrONrCdkcI2sp1JJWsXKqsdLmW9lkjUq7Ekueh246vyMWLNbBVabwnGx5rS6nUaTWxjpnhytKD4aO03J97cmGWnlDVw1UFdRldo9U+E/wCO35kNRBdGujKK1OCdmrN5NChCvSUo2d+sSFNRnF0ajvKPBGHPq01nF/sUxpwv6oK7xfqbq2nqUk3F7l2ZgrVHG+LSXcy0ITdOXl5a6FkKrdR71d8ZMka96kW+UzQ6cv5iVu9yTmS6VtpxdbFrGavHyvF6VNSvFwbs+509LGMKa79Tzet1MtR/EEPJztko/wC5evcTn6786e/rZorjem9si6LV3F8rgm4xmsnn56vLVmownfDCLy4/gKVC9W1/ST1FHy7TpvC5R2ud8s/GfWQjU0tWnLO6LR4PUUZ6aeyfPbsj6BOH9CdTlyweI8bpypeJVVJ82a+CcT8+l16r+HtT5/hlJt5itrOwng8p/CNb+nVo3+l7vyepgzj1MqrLEWhpgZESynFS5dvYjnsIs9X2VLU6anXoTpyV1JW+DwWs8PrUpVZT5hKy9z3M684Y2pp9Tka6hKaqu13Jce56+Opmxj38eKcoxqRVS+3rY1VXplGMqNScr83jYv8AGKMKEqEYwe5R9aXYzqellTe2NaM+l7WPV4O9cu5lZajjvXbrg0VNNWpU1KK30pcSXBF2S4v9jb4Rr/5Wo6OohfTTeb/2vua8vN5/2hzf+ut4Do9PU0qnPbJ346o7sL02tjsuxzafh1OUvN0tTy6nKs8SRc9XKg//AHMbR43x4+55911dSGqtiat7kNRUhJXjz3KYVKdWmpJqUX1Rg8T8QpaWi4xabatYn51GteIUnJUaslGb/DKqcqsas6MHhZV+x46pUlWqXV7dLm3SeI1aOppRqzbg3t3dUYvgvP8AtD9T49TfUPlv7Bao73bJ0qk9q9V/kvU78pfY5/5Y1jJ5EpXJpOGJP8mtTXYqrNTVnEnXXNhNisjLfLFNXfce2ydjRTiowxlnPjmWtW+mJU5xbvK0vYoqRam1Lk6timrTgvXLhHqnpjXKk7Npot0mk8yO6pe3YjWlBzbirrobqFTbpot4watwc2to1d76Scb8tGenp9JRredGns2cvodOpXdV4Vl7lctNCpFxmnJPlHK+WRZrHDxzRuUk6jjbuBbqPCtHqLb6SVu2AONvNXHgQAD1OYAAKBDEPkABgAAAAAwEMBAMQANAJARGRf1MZAxiQygExiYCENsRAmRZJkWQIsXQrXJahBJDEuB2NBPIDEBFiZIiyCIDEQNcoujwUF0L2LBPv2CwkCRpAwAAD/lgBgADYgvZgDBggABAADF1AAAAAADqAANgIdwoBAHUIknZnqtJoIVKVOvQ5srnlbns/wCHKjegp7sri3axLcajdTVaNlGXxfqUeIVtZGg50HZr642yvdHScUvUlb4IzgpNNWTfP+pNNcHQUpV4yk3Jt8tnYpQVNepW92OcZU5tqyi+yIJt2cuTl35Mb+tfmq1o/kVotqTfqM8ZZ5LqbTfNjherVxJpL4Cw7XQl2aOdagtbpf3/AOf8yShR3VG2lbhDildLp0NCVsLHb/n4O/iZ6rNWpOSsl7Gd6efxfodGVl9TwYate8nGN7dzvrMZ4qdF/wBOVn7FGm1dSv4nWo1YxjVhFSi11R0aVDc4uXPJzo05UvFP5iycZztfqlxY0Owt0lna1blGXWUI7dzjf7GhwlCS2N5ZKTaS3q98Nmbc9kearQUZYVsnToyTs/7rEvENE5rfBnGp+JeXqP5epBqd7J9yWr9dfV6j+X0tSpe1kcv+HqCrVpaybysL/c1VNuppyhVV4yVmjPQ0tTTQdGlUlGk/yc+e/wBelvOOrqtVSpxvfjhrks02ohXpKUXc5E9BKS/xc+5XQ1H8hqFRq1IunN2TX9rNd+P1sWPU0LbE+5ZK1sq66mGlW20V3v8Akuq1rRi08M1zPTnUFG0nS6Ryjy/8V6Z+dRrRXN4ux6qpUVo1LfTh/BlqU4V6lpK91hk/H+2rK8r/AA8q2n8QvKnJQlGzbR7VJpJ9Dn1aEqUbpXXsb6E1KlH3Q64lNWRlcthG5na2P/pf6Gqk7xOXPH+3tbfRySaKurLymWKkl9zXl5/qSiMLzXsQlpY7pSna3Yup/WTqptY4Lxc5L9ec8U0MZyVWnSTmuF3XY8yowoaiPnU5Sou9tvPwfQVRVSTcspI894v4V/U9FlGbvx9Mu5vxd3j2z1NcGs6M6jdCE4w6KTuyulSnPU0ouKcXNFOrjX02odOr6Wu3DN38PUp6nxKDlfZD1M9Pk8/N5c+eLr0mhhsrV9NbbGDUoe1zV/LqpujLEnxfhlTfl+INNW8yK2t9WuhsjFvMZWf+WR4+LXZxNV4fXoTc9FJ059YX9LOTq9Pr9XG86b3L2yz2kts8TW2XuUVqCcd9vUuV/qeidI8FGnOmr1FKN+45rfCy55R7Sfh8U3JxjKlLlNXRmr/w9Q1CvppeVPtyjrPPJ/rYxeP7FnhWoWo0dKfVxz8nRRw/BaVbSTq6SurOEt0X0aO3Dg+X3M6rtPiTE1glgRhVVs8kJ1FDClZvoiVV3koR5ZJUqdFbpNOXdnbjj+pazS1VWD4bj7hKpVrqzWH7F6kqk23FOPS5OpW8qN9jt7Ho5sZrnSpNJ3wTpPfSjHLSIVq0600lFpN4sZtfrf5SgoUszfCRju3r1CR0LRXLRk1Xi2l0j2zqJvsss81U1OondzqzT+bGjwLR0dTqKjr+qUeE+pm+L8za1ldT/wDkGlfEKn/6gdCOnoxVlThZewHPYj5yAhnscwAAQAxAUMAAAAAAAuAAPqAAAC+4XGwIT+oQ58oVyCSGRQyhsQCAQAJkCYhsizIceSxEIli9iwNcDEM2AQxEQrCZIiwpNEWSIsyEW02VFlN2YguAS44A2g6gAAAB7B1AAAEAAHUEAMQ3whAAAADF7B0AAAAAAAAGMQAM9L/D2qhDS+XN8TaX/PueawdnwHZKc4zV7Waf6E6mzFj2OlqqpGzkmafLVnjBwoJxe6ErO/Q6Wl1bdoz5Ofvn6rRUpKUHFq9+DI4X55OgpqSV7NGSp/izVsp4/wCfc5eT37WKIK17lqaX+oStyVqVm+pxbak8NPh8+wn+pXCWbWumWp/kBqRN1n2Vinh37jfsyTqxc0VJuX1ye3t0KqizD/5FzSs7orqJ+XLblrJrm3RbVk4ry4Zk8X7GSVLNo3+SVJtR3OSd+S3fdNQSdz1fqRnGjTz8ymr/AFRwyrV1G6N6C3SU0n7dyFKEqd3fMuSFGbpamUJ5jPuY/U69Jme2uK3U3HtlHmfGPDp1Eq9FN1abvjrk9LOOzjh8FDp7uTlbZcbmOOlOnFblmyb+S6deUopRjbHJq1VC1Rvb0Meyz59LN5efcPrn6jWve4uTSWGZo6etr6kdqtDuaNboYuvRp016ZzyzsUKUaFKNGmr4O86mJ8ToQk9BGDu9lkpMlTq7oqEvqRq0VJeRKnLj6TDUjafaS4Y1lspyvFwbwzDpK7jXq6eeZwd4t9UXUpbrX5XJyvF5y0mpo6um/wC6zXsEjv0qsK9NtO/Rgv6UUlxcppKlRowrUcwqZb+S9tON+VyBNyTTRdQlaCtk5lTUKnD0vPYem1j2JNjEdm90UOW+s7ZtgUKjk0lx1L6cYx4wS87MBTp2ak+R1pWSXck5WXJllU8yr/8AEx165WfV1H6TP4hQVak4vh4ZooPdTRVqKkd8Y9SyesP65P8A6bRrUY09TBVHHCk1k06LQ6fRxcaFPbf8mydNNKa+4lGyPN1LLjcsqutQhqKbhUV1yu6ZJRSSXNurLnT3Urp2fcppwc6lpL6eTpz46mxJzjttNXXcjK8Fzug/yiupGUZ7bekLOP0t/DPRzMnthjn4jLQ1/Lrx36ef0zXT5N2nqJTcl9LWDJq9Oq9KUXDDXDOTSr1fD6dbTahuyjelIWLmu1qFBxWpVrxdm0Tpu5g8P3vwbbJ3dSLeS/R1PMoQl7WZ5vNzl1uf8bFHqTVNtYdyCeCyi+Y9upnibcpVaoNTcmyMtPC7cm31yaiG2+HwemSZjGqdlOUeq6ENjoxbT8yPNmanFdimtScleLsyySJrFKvQqXi5bJHN8QoVFS3xSqQTupR5S9zP42rN4W7/ADLByKOt1Wkae/dDqnwbkk9tTfrdSlSrKVOsrbuJIu8J0VSlrtzT2pWuKPka+i6umVq0fqh3NPg9Wdqsc2Txcz5b/q3Lrr7X0sBWm+twPGy+cAAHtcwAAUMAAAAAAAAGAAAdQGIBgJiGICM+gkSn9JBEqpoYkMITEMQAxMBECYhiIqceCaIroSRqIYxBcoYguAQMTGIKTIMmyDM0IlB5IgsMDSmBGPBI2gGIAAOQAAAAAADsGADoIYgAYCAA4AOgAHUPgABAAAFxi/YayAzf4PU26u17bk0YC3TzcK0JLlMD1tNx7kqmphScYymk27Wvm5y1/M1aVqUlTfd8nMnp66qubnvd+WzN9xuPd0ZVI005PNgi5ybckr+xm0GpVfS05SdpNZXuakr8S64PH1s9NIvl26u//PyV2zeKvf8A5/qXOMljH/P+5BRaw5JdLkEYyfYtg2+WUvOGyUJ3fNwL/V8oSdnYcaifQTallfJmxZUm32v7Ec/b/n/YaeBokbJQjbEb3JJJfHYaS4BP8mkPn3Ka9NvbKOWi3JbSje7dmuhvie0vxXTfnULP6kQjdPbLDXQdReRW3L6ZBOzu0/Uv2O3fG+4zzV1SnGpBPnqcuvR2yv8A2vk6umqRnFrmwtTSjKD9Nyz3PafK4n+HUjuV1fk0qfr3LgdSG6Li1xwUU53bi+Uce5Z8bnt1dJJKEvm5XUoKpFuP1coz0qjUkr46o2QqJWazY1Or6Zxy1PbLcuOGUarSS8SnClu2U4yu5F3idGoq6q0sQk/Uk+GXafpfB3ll9pjXQ0MNPoXp4Scori/Qx+c40pxbs1lHUoK8bJs87/EMp6X6Hbcyz2n0V5qc3Lhdx6Sq52cbNPhnG8V1rVKFKElumrzsT8N1sKGkh5krybwupTHs9O4xgo3z1Lo1U/dHDo1ZSaSZ1KMowituX3MXqQxoquclaEfuVwg4R9SsS812WbIrnqKcPrqRXe7OXXX6+LIuhU2UV3M6TnN7yNPVUq8ZeW7xWG0X0obqcu74N8S/1KdGrZZ44yXOKavEyRpy3tLpkup1NkkpfDNdcyi+jmnn4HtXmN2yRc1B36Mkpx+pPAzEZ9XH1Rdm1xhFUVdel3Ro1M7QUlmzISX/AN6CunyjPUv2LFD3tO0M+5ioVqXiFN7oR3wbjKL6HSTupOPTJ5jxCVTwzxV16Seyr6rdH3Q46u+1/wD49LpKMKV4SVl0TMzpqhqqkErJvcvuX6DxDT6+grSSl1T5RVrHt1VO6usx3dzPm+E3VsH2LqSd7lFPNki1wnbDszjxLuxqrrdStztmWCMqkqdO8lufsZJ1p11tjBq56o5tnmwaunf4M1WvOa204tXfLIUqFR4k9qNcYpRStgo4Piuji8ylefwcfyoR01WNSDdV4iet1GnVWXv0MVfSwpZkk30NX3Gp085pU/C/FKcJSvCaWT08aMFUlWpx+vmxydZoYVZJuNnZNM7nh7b0kd+ehnrneRGzjhICyrHa+G0B5LxTXzABDPYwEADKAQxAMAuAQAAAACAKY0RHcBtESVyL5AUvpZWWMrM0TWRkUSKEAAAmIbIkUmNCHHkiJokIayaDAAKAQ2H7hCAACkyLJMiyURAGBlV0HgmmVUmWHSMmAhgHUAuFwDoAXAAAQdAoH2BiCGAWxcXyAdgDqCAAATABiABjQgAfUlF2kn2ZEaA9V5d6cKlsSipJr4JUtPRqTTli/ODm0PGoU9FSozouUoK26/ToWafxmlOVpUXG+MZMtR26VCNPCxF8e3/LmilO0lFO6fRmDSVFq4/0p3vjODfG0bRqQSdlZnPtY1NXVuWQcXZ/8/5wiUVxbKfFwd3d9TytKnSsnbDX/P8AYg093wXOTSv/AJen/Pgql9V44XYosha97ZL4Q3S45MilJPsv+f7mihN+YuiLz9RKpTdN35j3FyXxqxqSlTksmecXCVuhfJx+fcWdakk31wPau92QUvsSVmvY5tpKNi+CjGmuxnt062x/z8FtNX5+x18f1npNqFXDyQnp1zTe2SJyagr9RxkpK8Wehhji3p6+6Ssup0MThjhrkhJKStJJkKdqb2p+l9+hRRXoKMr9DLKkovdbPc6tSO6Nmc3UTcJtSVkTFNWdsI1UZK1rI5jrKnJbnh8M00qquhkT22TpQqRlCUVaSsZqWlhCWzc7x6GqElJGXURnGspN3XF/2Lg2waSOH/FlKFTRRqbkpweF3Rv2ThfLcJLKvwcjVaOrHVpVZSq0p32t5sWLJ7ePnucss6Ph+hqaqdKbVqUepOv4VW/m3DZaMXmT4Om9fotDQjTjUUnFcLLZy76vyN5I6VGnTpK7/Utp6+nNuNN7n7HkNV4vPUTw3GHSKYUNdUi1sbQ48e/U+vZ1FCtFOdSUb9Is5Gt03/uFClez6XuzCvFdRKMo7kvhG3wipvrylNtu1rvJ3nMhJY7Om0/kaVJKySu/c30JJySXRGRzbkk3hI0aRv1N9yOa+KtWk/Yrq091VY5LoO8mSla12uDIxVnKK2yM6qSVrS4fBvrQ82K6nB8VjP8Al5Ok7VIO/OSq6k9VFwanhNWLtDVU6ex5seToeMebRlQ1TSurKaN3gGv21nRnO/Z9y4Y9JGgoSk08PocbxLRfzmhqRX+JTk3A7kpeltZMdNWUvdtnDyXMXl4jSOpHV00rxlvSsey10EtLuX9slI8/TpRpfxM4SjZeZuX3R6fURU9POPN4nLy3XTVNJ4ur2JznNcSaXwU6OraMU+Gr3ZujZrCua459ax0qhKNRK/PuW7bcWQmo7rpJMo/mGm75z0O8YSqycakYrryTailyZalR1WoQT3XFUpVHxLoaGhypx6mXWxjKCklw0QSnTqKCy5F1SEvLa5J18GapT3ae6WY4HTnPTuGyN4yWV2NNCXMejCulFx6GP1/rq/0OvBpXT/AFd0sgcf8AJV/L/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907" y="1529746"/>
            <a:ext cx="1493068" cy="20098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1614055" y="1565564"/>
            <a:ext cx="4461163" cy="2292935"/>
          </a:xfrm>
          <a:prstGeom prst="rect">
            <a:avLst/>
          </a:prstGeom>
          <a:noFill/>
        </p:spPr>
        <p:txBody>
          <a:bodyPr wrap="square" rtlCol="0">
            <a:spAutoFit/>
          </a:bodyPr>
          <a:lstStyle/>
          <a:p>
            <a:r>
              <a:rPr lang="en-US" sz="1300" dirty="0">
                <a:latin typeface="Tinos" panose="020B0604020202020204" charset="0"/>
                <a:ea typeface="Tinos" panose="020B0604020202020204" charset="0"/>
                <a:cs typeface="Tinos" panose="020B0604020202020204" charset="0"/>
              </a:rPr>
              <a:t>I’m currently serving as a Teaching Assistant for the Office of Graduate Studies and Research in the College of Engineering; I previously served as the Graduate Assistant for the Center for International Studies and Programs, as well as the Office of Student Conduct and Community Standards. I did my first practicum with the Office of Student Conduct and Community Standards, and a second practicum in the College of Engineering. As of right now, I am still on the lookout for opportunities within </a:t>
            </a:r>
            <a:r>
              <a:rPr lang="en-US" sz="1300" dirty="0" err="1">
                <a:latin typeface="Tinos" panose="020B0604020202020204" charset="0"/>
                <a:ea typeface="Tinos" panose="020B0604020202020204" charset="0"/>
                <a:cs typeface="Tinos" panose="020B0604020202020204" charset="0"/>
              </a:rPr>
              <a:t>UToledo</a:t>
            </a:r>
            <a:r>
              <a:rPr lang="en-US" sz="1300" dirty="0">
                <a:latin typeface="Tinos" panose="020B0604020202020204" charset="0"/>
                <a:ea typeface="Tinos" panose="020B0604020202020204" charset="0"/>
                <a:cs typeface="Tinos" panose="020B0604020202020204" charset="0"/>
              </a:rPr>
              <a:t>, hopefully working in an area related to advising or some place that serves international students.</a:t>
            </a:r>
          </a:p>
        </p:txBody>
      </p:sp>
    </p:spTree>
    <p:extLst>
      <p:ext uri="{BB962C8B-B14F-4D97-AF65-F5344CB8AC3E}">
        <p14:creationId xmlns:p14="http://schemas.microsoft.com/office/powerpoint/2010/main" val="291048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JAMIE WLOSOWICZ</a:t>
            </a:r>
            <a:endParaRPr dirty="0"/>
          </a:p>
        </p:txBody>
      </p:sp>
      <p:sp>
        <p:nvSpPr>
          <p:cNvPr id="129" name="Google Shape;129;p21"/>
          <p:cNvSpPr txBox="1">
            <a:spLocks noGrp="1"/>
          </p:cNvSpPr>
          <p:nvPr>
            <p:ph type="body" idx="1"/>
          </p:nvPr>
        </p:nvSpPr>
        <p:spPr>
          <a:xfrm>
            <a:off x="1556174" y="1364408"/>
            <a:ext cx="4539826" cy="2592000"/>
          </a:xfrm>
          <a:prstGeom prst="rect">
            <a:avLst/>
          </a:prstGeom>
        </p:spPr>
        <p:txBody>
          <a:bodyPr spcFirstLastPara="1" wrap="square" lIns="91425" tIns="91425" rIns="91425" bIns="91425" anchor="t" anchorCtr="0">
            <a:noAutofit/>
          </a:bodyPr>
          <a:lstStyle/>
          <a:p>
            <a:pPr marL="63500" indent="0">
              <a:buNone/>
            </a:pPr>
            <a:r>
              <a:rPr lang="en-US" sz="1400" dirty="0"/>
              <a:t>Hello friends, my name is Jamie Wlosowicz. I did my practicum at Kent state in new student orientation. Currently, I work for BGSU in the center for women and gender equity &amp; violence prevention center as the student engagement coordinator. My hopes for my career... probably to return back to school soon and get my MSW. </a:t>
            </a:r>
          </a:p>
          <a:p>
            <a:pPr marL="63500" indent="0">
              <a:buNone/>
            </a:pPr>
            <a:endParaRPr lang="en-US" sz="1400" dirty="0"/>
          </a:p>
        </p:txBody>
      </p:sp>
      <p:sp>
        <p:nvSpPr>
          <p:cNvPr id="130" name="Google Shape;130;p2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131" name="Google Shape;131;p21"/>
          <p:cNvPicPr preferRelativeResize="0"/>
          <p:nvPr/>
        </p:nvPicPr>
        <p:blipFill>
          <a:blip r:embed="rId3">
            <a:extLst>
              <a:ext uri="{28A0092B-C50C-407E-A947-70E740481C1C}">
                <a14:useLocalDpi xmlns:a14="http://schemas.microsoft.com/office/drawing/2010/main" val="0"/>
              </a:ext>
            </a:extLst>
          </a:blip>
          <a:stretch>
            <a:fillRect/>
          </a:stretch>
        </p:blipFill>
        <p:spPr>
          <a:xfrm>
            <a:off x="6453751" y="1630146"/>
            <a:ext cx="1445599" cy="2468280"/>
          </a:xfrm>
          <a:prstGeom prst="rect">
            <a:avLst/>
          </a:prstGeom>
          <a:noFill/>
          <a:ln w="114300" cap="flat" cmpd="sng">
            <a:solidFill>
              <a:srgbClr val="FFFFFF"/>
            </a:solidFill>
            <a:prstDash val="solid"/>
            <a:miter lim="8000"/>
            <a:headEnd type="none" w="sm" len="sm"/>
            <a:tailEnd type="none" w="sm" len="sm"/>
          </a:ln>
        </p:spPr>
      </p:pic>
    </p:spTree>
    <p:extLst>
      <p:ext uri="{BB962C8B-B14F-4D97-AF65-F5344CB8AC3E}">
        <p14:creationId xmlns:p14="http://schemas.microsoft.com/office/powerpoint/2010/main" val="44860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CONGRATULATIONS!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6" name="TextBox 5"/>
          <p:cNvSpPr txBox="1"/>
          <p:nvPr/>
        </p:nvSpPr>
        <p:spPr>
          <a:xfrm>
            <a:off x="1199320" y="3752693"/>
            <a:ext cx="2358887" cy="430887"/>
          </a:xfrm>
          <a:prstGeom prst="rect">
            <a:avLst/>
          </a:prstGeom>
          <a:noFill/>
        </p:spPr>
        <p:txBody>
          <a:bodyPr wrap="square" rtlCol="0">
            <a:spAutoFit/>
          </a:bodyPr>
          <a:lstStyle/>
          <a:p>
            <a:pPr algn="ctr"/>
            <a:r>
              <a:rPr lang="en-US" sz="1100" dirty="0" err="1">
                <a:latin typeface="Oswald" panose="020B0604020202020204" charset="0"/>
              </a:rPr>
              <a:t>MaKayla</a:t>
            </a:r>
            <a:r>
              <a:rPr lang="en-US" sz="1100" dirty="0">
                <a:latin typeface="Oswald" panose="020B0604020202020204" charset="0"/>
              </a:rPr>
              <a:t> Alfred </a:t>
            </a:r>
          </a:p>
          <a:p>
            <a:pPr algn="ctr"/>
            <a:r>
              <a:rPr lang="en-US" sz="1100" dirty="0">
                <a:latin typeface="Oswald" panose="020B0604020202020204" charset="0"/>
              </a:rPr>
              <a:t>University of Pittsburgh: Resident Director</a:t>
            </a:r>
          </a:p>
        </p:txBody>
      </p:sp>
      <p:pic>
        <p:nvPicPr>
          <p:cNvPr id="8" name="Google Shape;131;p21"/>
          <p:cNvPicPr preferRelativeResize="0"/>
          <p:nvPr/>
        </p:nvPicPr>
        <p:blipFill rotWithShape="1">
          <a:blip r:embed="rId2">
            <a:extLst>
              <a:ext uri="{28A0092B-C50C-407E-A947-70E740481C1C}">
                <a14:useLocalDpi xmlns:a14="http://schemas.microsoft.com/office/drawing/2010/main" val="0"/>
              </a:ext>
            </a:extLst>
          </a:blip>
          <a:srcRect l="6613" r="5457"/>
          <a:stretch/>
        </p:blipFill>
        <p:spPr>
          <a:xfrm>
            <a:off x="1716112" y="1699178"/>
            <a:ext cx="1324800" cy="1844401"/>
          </a:xfrm>
          <a:prstGeom prst="rect">
            <a:avLst/>
          </a:prstGeom>
          <a:noFill/>
          <a:ln w="114300" cap="flat" cmpd="sng">
            <a:solidFill>
              <a:srgbClr val="FFFFFF"/>
            </a:solidFill>
            <a:prstDash val="solid"/>
            <a:miter lim="8000"/>
            <a:headEnd type="none" w="sm" len="sm"/>
            <a:tailEnd type="none" w="sm" len="sm"/>
          </a:ln>
        </p:spPr>
      </p:pic>
      <p:pic>
        <p:nvPicPr>
          <p:cNvPr id="13" name="Google Shape;131;p21"/>
          <p:cNvPicPr preferRelativeResize="0"/>
          <p:nvPr/>
        </p:nvPicPr>
        <p:blipFill rotWithShape="1">
          <a:blip r:embed="rId3">
            <a:extLst>
              <a:ext uri="{28A0092B-C50C-407E-A947-70E740481C1C}">
                <a14:useLocalDpi xmlns:a14="http://schemas.microsoft.com/office/drawing/2010/main" val="0"/>
              </a:ext>
            </a:extLst>
          </a:blip>
          <a:srcRect b="11154"/>
          <a:stretch/>
        </p:blipFill>
        <p:spPr>
          <a:xfrm>
            <a:off x="4359028" y="1699178"/>
            <a:ext cx="1201800" cy="1844401"/>
          </a:xfrm>
          <a:prstGeom prst="rect">
            <a:avLst/>
          </a:prstGeom>
          <a:noFill/>
          <a:ln w="114300" cap="flat" cmpd="sng">
            <a:solidFill>
              <a:srgbClr val="FFFFFF"/>
            </a:solidFill>
            <a:prstDash val="solid"/>
            <a:miter lim="8000"/>
            <a:headEnd type="none" w="sm" len="sm"/>
            <a:tailEnd type="none" w="sm" len="sm"/>
          </a:ln>
        </p:spPr>
      </p:pic>
      <p:sp>
        <p:nvSpPr>
          <p:cNvPr id="11" name="TextBox 10"/>
          <p:cNvSpPr txBox="1"/>
          <p:nvPr/>
        </p:nvSpPr>
        <p:spPr>
          <a:xfrm>
            <a:off x="3734104" y="3752693"/>
            <a:ext cx="2389909" cy="600164"/>
          </a:xfrm>
          <a:prstGeom prst="rect">
            <a:avLst/>
          </a:prstGeom>
          <a:noFill/>
        </p:spPr>
        <p:txBody>
          <a:bodyPr wrap="square" rtlCol="0">
            <a:spAutoFit/>
          </a:bodyPr>
          <a:lstStyle/>
          <a:p>
            <a:pPr algn="ctr"/>
            <a:r>
              <a:rPr lang="en-US" sz="1100" dirty="0">
                <a:latin typeface="Oswald" panose="020B0604020202020204" charset="0"/>
              </a:rPr>
              <a:t>Ryan </a:t>
            </a:r>
            <a:r>
              <a:rPr lang="en-US" sz="1100" dirty="0" err="1">
                <a:latin typeface="Oswald" panose="020B0604020202020204" charset="0"/>
              </a:rPr>
              <a:t>Crudder</a:t>
            </a:r>
            <a:endParaRPr lang="en-US" sz="1100" dirty="0">
              <a:latin typeface="Oswald" panose="020B0604020202020204" charset="0"/>
            </a:endParaRPr>
          </a:p>
          <a:p>
            <a:pPr algn="ctr"/>
            <a:r>
              <a:rPr lang="en-US" sz="1100" dirty="0">
                <a:latin typeface="Oswald" panose="020B0604020202020204" charset="0"/>
              </a:rPr>
              <a:t>University of Toledo: Assistant Director in College of Engineering </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7503" y="1855394"/>
            <a:ext cx="1419099" cy="1419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6299910" y="3752693"/>
            <a:ext cx="2234286" cy="600164"/>
          </a:xfrm>
          <a:prstGeom prst="rect">
            <a:avLst/>
          </a:prstGeom>
          <a:noFill/>
        </p:spPr>
        <p:txBody>
          <a:bodyPr wrap="square" rtlCol="0">
            <a:spAutoFit/>
          </a:bodyPr>
          <a:lstStyle/>
          <a:p>
            <a:pPr algn="ctr"/>
            <a:r>
              <a:rPr lang="en-US" sz="1100" dirty="0">
                <a:latin typeface="Oswald" panose="020B0604020202020204" charset="0"/>
                <a:ea typeface="Tinos" panose="020B0604020202020204" charset="0"/>
                <a:cs typeface="Tinos" panose="020B0604020202020204" charset="0"/>
              </a:rPr>
              <a:t>Augusta Schmidt</a:t>
            </a:r>
          </a:p>
          <a:p>
            <a:pPr algn="ctr"/>
            <a:r>
              <a:rPr lang="en-US" sz="1100" dirty="0">
                <a:latin typeface="Oswald" panose="020B0604020202020204" charset="0"/>
                <a:ea typeface="Tinos" panose="020B0604020202020204" charset="0"/>
                <a:cs typeface="Tinos" panose="020B0604020202020204" charset="0"/>
              </a:rPr>
              <a:t>University of Wisconsin-Steven’s Point: Hall Director </a:t>
            </a:r>
          </a:p>
        </p:txBody>
      </p:sp>
    </p:spTree>
    <p:extLst>
      <p:ext uri="{BB962C8B-B14F-4D97-AF65-F5344CB8AC3E}">
        <p14:creationId xmlns:p14="http://schemas.microsoft.com/office/powerpoint/2010/main" val="86707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CONGRATULATIONS!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9" name="Google Shape;131;p21"/>
          <p:cNvPicPr preferRelativeResize="0"/>
          <p:nvPr/>
        </p:nvPicPr>
        <p:blipFill rotWithShape="1">
          <a:blip r:embed="rId2">
            <a:extLst>
              <a:ext uri="{28A0092B-C50C-407E-A947-70E740481C1C}">
                <a14:useLocalDpi xmlns:a14="http://schemas.microsoft.com/office/drawing/2010/main" val="0"/>
              </a:ext>
            </a:extLst>
          </a:blip>
          <a:srcRect l="22016" r="21672"/>
          <a:stretch/>
        </p:blipFill>
        <p:spPr>
          <a:xfrm>
            <a:off x="2641090" y="1693919"/>
            <a:ext cx="1326581" cy="1793565"/>
          </a:xfrm>
          <a:prstGeom prst="rect">
            <a:avLst/>
          </a:prstGeom>
          <a:noFill/>
          <a:ln w="114300" cap="flat" cmpd="sng">
            <a:solidFill>
              <a:srgbClr val="FFFFFF"/>
            </a:solidFill>
            <a:prstDash val="solid"/>
            <a:miter lim="8000"/>
            <a:headEnd type="none" w="sm" len="sm"/>
            <a:tailEnd type="none" w="sm" len="sm"/>
          </a:ln>
        </p:spPr>
      </p:pic>
      <p:sp>
        <p:nvSpPr>
          <p:cNvPr id="10" name="TextBox 9"/>
          <p:cNvSpPr txBox="1"/>
          <p:nvPr/>
        </p:nvSpPr>
        <p:spPr>
          <a:xfrm>
            <a:off x="2177945" y="3748774"/>
            <a:ext cx="2252870" cy="600164"/>
          </a:xfrm>
          <a:prstGeom prst="rect">
            <a:avLst/>
          </a:prstGeom>
          <a:noFill/>
        </p:spPr>
        <p:txBody>
          <a:bodyPr wrap="square" rtlCol="0">
            <a:spAutoFit/>
          </a:bodyPr>
          <a:lstStyle/>
          <a:p>
            <a:pPr algn="ctr"/>
            <a:r>
              <a:rPr lang="en-US" sz="1100" dirty="0">
                <a:latin typeface="Oswald" panose="020B0604020202020204" charset="0"/>
              </a:rPr>
              <a:t>Kristen Forche</a:t>
            </a:r>
          </a:p>
          <a:p>
            <a:pPr algn="ctr"/>
            <a:r>
              <a:rPr lang="en-US" sz="1100" dirty="0">
                <a:latin typeface="Oswald" panose="020B0604020202020204" charset="0"/>
              </a:rPr>
              <a:t>The Ohio State University: Academic Advisor 2 in College of Engineering</a:t>
            </a:r>
          </a:p>
        </p:txBody>
      </p:sp>
      <p:pic>
        <p:nvPicPr>
          <p:cNvPr id="15" name="Google Shape;131;p21"/>
          <p:cNvPicPr preferRelativeResize="0"/>
          <p:nvPr/>
        </p:nvPicPr>
        <p:blipFill>
          <a:blip r:embed="rId3">
            <a:extLst>
              <a:ext uri="{28A0092B-C50C-407E-A947-70E740481C1C}">
                <a14:useLocalDpi xmlns:a14="http://schemas.microsoft.com/office/drawing/2010/main" val="0"/>
              </a:ext>
            </a:extLst>
          </a:blip>
          <a:stretch>
            <a:fillRect/>
          </a:stretch>
        </p:blipFill>
        <p:spPr>
          <a:xfrm>
            <a:off x="5888123" y="1693919"/>
            <a:ext cx="1296888" cy="1793565"/>
          </a:xfrm>
          <a:prstGeom prst="rect">
            <a:avLst/>
          </a:prstGeom>
          <a:noFill/>
          <a:ln w="114300" cap="flat" cmpd="sng">
            <a:solidFill>
              <a:srgbClr val="FFFFFF"/>
            </a:solidFill>
            <a:prstDash val="solid"/>
            <a:miter lim="8000"/>
            <a:headEnd type="none" w="sm" len="sm"/>
            <a:tailEnd type="none" w="sm" len="sm"/>
          </a:ln>
        </p:spPr>
      </p:pic>
      <p:sp>
        <p:nvSpPr>
          <p:cNvPr id="14" name="TextBox 13"/>
          <p:cNvSpPr txBox="1"/>
          <p:nvPr/>
        </p:nvSpPr>
        <p:spPr>
          <a:xfrm>
            <a:off x="5115643" y="3748774"/>
            <a:ext cx="2841848" cy="577081"/>
          </a:xfrm>
          <a:prstGeom prst="rect">
            <a:avLst/>
          </a:prstGeom>
          <a:noFill/>
        </p:spPr>
        <p:txBody>
          <a:bodyPr wrap="square" rtlCol="0">
            <a:spAutoFit/>
          </a:bodyPr>
          <a:lstStyle/>
          <a:p>
            <a:pPr algn="ctr"/>
            <a:r>
              <a:rPr lang="en-US" sz="1050" dirty="0">
                <a:latin typeface="Oswald" panose="020B0604020202020204" charset="0"/>
              </a:rPr>
              <a:t>Adam Lee</a:t>
            </a:r>
          </a:p>
          <a:p>
            <a:pPr algn="ctr"/>
            <a:r>
              <a:rPr lang="en-US" sz="1050" dirty="0">
                <a:latin typeface="Oswald" panose="020B0604020202020204" charset="0"/>
              </a:rPr>
              <a:t>University of Toledo: Assistant Director for Law Admission Communication </a:t>
            </a:r>
          </a:p>
        </p:txBody>
      </p:sp>
    </p:spTree>
    <p:extLst>
      <p:ext uri="{BB962C8B-B14F-4D97-AF65-F5344CB8AC3E}">
        <p14:creationId xmlns:p14="http://schemas.microsoft.com/office/powerpoint/2010/main" val="3462711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CONGRATULATIONS!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10" name="TextBox 9"/>
          <p:cNvSpPr txBox="1"/>
          <p:nvPr/>
        </p:nvSpPr>
        <p:spPr>
          <a:xfrm>
            <a:off x="2286595" y="3748774"/>
            <a:ext cx="2252870" cy="600164"/>
          </a:xfrm>
          <a:prstGeom prst="rect">
            <a:avLst/>
          </a:prstGeom>
          <a:noFill/>
        </p:spPr>
        <p:txBody>
          <a:bodyPr wrap="square" rtlCol="0">
            <a:spAutoFit/>
          </a:bodyPr>
          <a:lstStyle/>
          <a:p>
            <a:pPr algn="ctr"/>
            <a:r>
              <a:rPr lang="en-US" sz="1100" dirty="0">
                <a:latin typeface="Oswald" panose="020B0604020202020204" charset="0"/>
              </a:rPr>
              <a:t>Brittany Kim</a:t>
            </a:r>
          </a:p>
          <a:p>
            <a:pPr algn="ctr"/>
            <a:r>
              <a:rPr lang="en-US" sz="1100" dirty="0">
                <a:latin typeface="Oswald" panose="020B0604020202020204" charset="0"/>
              </a:rPr>
              <a:t>Owens Community College: Career and Transfer Services Advisor</a:t>
            </a:r>
          </a:p>
        </p:txBody>
      </p:sp>
      <p:pic>
        <p:nvPicPr>
          <p:cNvPr id="19" name="Google Shape;131;p21"/>
          <p:cNvPicPr preferRelativeResize="0"/>
          <p:nvPr/>
        </p:nvPicPr>
        <p:blipFill>
          <a:blip r:embed="rId2">
            <a:extLst>
              <a:ext uri="{28A0092B-C50C-407E-A947-70E740481C1C}">
                <a14:useLocalDpi xmlns:a14="http://schemas.microsoft.com/office/drawing/2010/main" val="0"/>
              </a:ext>
            </a:extLst>
          </a:blip>
          <a:stretch>
            <a:fillRect/>
          </a:stretch>
        </p:blipFill>
        <p:spPr>
          <a:xfrm>
            <a:off x="5900528" y="1693919"/>
            <a:ext cx="1190206" cy="1815141"/>
          </a:xfrm>
          <a:prstGeom prst="rect">
            <a:avLst/>
          </a:prstGeom>
          <a:noFill/>
          <a:ln w="114300" cap="flat" cmpd="sng">
            <a:solidFill>
              <a:srgbClr val="FFFFFF"/>
            </a:solidFill>
            <a:prstDash val="solid"/>
            <a:miter lim="8000"/>
            <a:headEnd type="none" w="sm" len="sm"/>
            <a:tailEnd type="none" w="sm" len="sm"/>
          </a:ln>
        </p:spPr>
      </p:pic>
      <p:sp>
        <p:nvSpPr>
          <p:cNvPr id="18" name="TextBox 17"/>
          <p:cNvSpPr txBox="1"/>
          <p:nvPr/>
        </p:nvSpPr>
        <p:spPr>
          <a:xfrm>
            <a:off x="5274231" y="3732115"/>
            <a:ext cx="2545248" cy="577081"/>
          </a:xfrm>
          <a:prstGeom prst="rect">
            <a:avLst/>
          </a:prstGeom>
          <a:noFill/>
        </p:spPr>
        <p:txBody>
          <a:bodyPr wrap="square" rtlCol="0">
            <a:spAutoFit/>
          </a:bodyPr>
          <a:lstStyle/>
          <a:p>
            <a:pPr algn="ctr"/>
            <a:r>
              <a:rPr lang="en" sz="1050" dirty="0">
                <a:latin typeface="Oswald" panose="020B0604020202020204" charset="0"/>
              </a:rPr>
              <a:t>Jamie Wlosowicz </a:t>
            </a:r>
          </a:p>
          <a:p>
            <a:pPr algn="ctr"/>
            <a:r>
              <a:rPr lang="en" sz="1050" dirty="0">
                <a:latin typeface="Oswald" panose="020B0604020202020204" charset="0"/>
              </a:rPr>
              <a:t>BGSU: Student Engagement Coordinator in </a:t>
            </a:r>
          </a:p>
          <a:p>
            <a:pPr algn="ctr"/>
            <a:r>
              <a:rPr lang="en" sz="1050" dirty="0">
                <a:latin typeface="Oswald" panose="020B0604020202020204" charset="0"/>
              </a:rPr>
              <a:t>W</a:t>
            </a:r>
            <a:r>
              <a:rPr lang="en-US" sz="1050" dirty="0">
                <a:latin typeface="Oswald" panose="020B0604020202020204" charset="0"/>
              </a:rPr>
              <a:t>o</a:t>
            </a:r>
            <a:r>
              <a:rPr lang="en" sz="1050" dirty="0">
                <a:latin typeface="Oswald" panose="020B0604020202020204" charset="0"/>
              </a:rPr>
              <a:t>men and Gender Equity </a:t>
            </a:r>
            <a:endParaRPr lang="en-US" sz="1050" dirty="0">
              <a:latin typeface="Oswald" panose="020B0604020202020204" charset="0"/>
            </a:endParaRPr>
          </a:p>
        </p:txBody>
      </p:sp>
      <p:pic>
        <p:nvPicPr>
          <p:cNvPr id="12" name="Google Shape;131;p21">
            <a:extLst>
              <a:ext uri="{FF2B5EF4-FFF2-40B4-BE49-F238E27FC236}">
                <a16:creationId xmlns:a16="http://schemas.microsoft.com/office/drawing/2014/main" id="{AE74FF8E-79B7-D648-8F8A-2F9F3B23C1F8}"/>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2842015" y="1593581"/>
            <a:ext cx="1234306" cy="1994240"/>
          </a:xfrm>
          <a:prstGeom prst="rect">
            <a:avLst/>
          </a:prstGeom>
          <a:noFill/>
          <a:ln w="114300" cap="flat" cmpd="sng">
            <a:solidFill>
              <a:srgbClr val="FFFFFF"/>
            </a:solidFill>
            <a:prstDash val="solid"/>
            <a:miter lim="8000"/>
            <a:headEnd type="none" w="sm" len="sm"/>
            <a:tailEnd type="none" w="sm" len="sm"/>
          </a:ln>
        </p:spPr>
      </p:pic>
    </p:spTree>
    <p:extLst>
      <p:ext uri="{BB962C8B-B14F-4D97-AF65-F5344CB8AC3E}">
        <p14:creationId xmlns:p14="http://schemas.microsoft.com/office/powerpoint/2010/main" val="2341344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COULD BE HERE!</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9" name="Google Shape;56;p12">
            <a:extLst>
              <a:ext uri="{FF2B5EF4-FFF2-40B4-BE49-F238E27FC236}">
                <a16:creationId xmlns:a16="http://schemas.microsoft.com/office/drawing/2014/main" id="{212ED3F8-F3BA-7F43-A6F7-1C68B9270467}"/>
              </a:ext>
            </a:extLst>
          </p:cNvPr>
          <p:cNvSpPr txBox="1">
            <a:spLocks/>
          </p:cNvSpPr>
          <p:nvPr/>
        </p:nvSpPr>
        <p:spPr>
          <a:xfrm>
            <a:off x="1805494" y="1654514"/>
            <a:ext cx="6118161" cy="24439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1pPr>
            <a:lvl2pPr marR="0" lvl="1"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2pPr>
            <a:lvl3pPr marR="0" lvl="2"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3pPr>
            <a:lvl4pPr marR="0" lvl="3"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4pPr>
            <a:lvl5pPr marR="0" lvl="4"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5pPr>
            <a:lvl6pPr marR="0" lvl="5"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6pPr>
            <a:lvl7pPr marR="0" lvl="6"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7pPr>
            <a:lvl8pPr marR="0" lvl="7"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8pPr>
            <a:lvl9pPr marR="0" lvl="8" algn="l" rtl="0">
              <a:lnSpc>
                <a:spcPct val="100000"/>
              </a:lnSpc>
              <a:spcBef>
                <a:spcPts val="0"/>
              </a:spcBef>
              <a:spcAft>
                <a:spcPts val="0"/>
              </a:spcAft>
              <a:buClr>
                <a:srgbClr val="25212A"/>
              </a:buClr>
              <a:buSzPts val="4800"/>
              <a:buFont typeface="Oswald"/>
              <a:buNone/>
              <a:defRPr sz="4800" b="1" i="0" u="none" strike="noStrike" cap="none">
                <a:solidFill>
                  <a:srgbClr val="25212A"/>
                </a:solidFill>
                <a:latin typeface="Oswald"/>
                <a:ea typeface="Oswald"/>
                <a:cs typeface="Oswald"/>
                <a:sym typeface="Oswald"/>
              </a:defRPr>
            </a:lvl9pPr>
          </a:lstStyle>
          <a:p>
            <a:pPr algn="ctr"/>
            <a:r>
              <a:rPr lang="en-US" sz="2200" dirty="0"/>
              <a:t>Would </a:t>
            </a:r>
            <a:r>
              <a:rPr lang="en-US" sz="2400" dirty="0">
                <a:latin typeface="Oswald" panose="020B0604020202020204" charset="0"/>
              </a:rPr>
              <a:t>you like more information on our </a:t>
            </a:r>
          </a:p>
          <a:p>
            <a:pPr algn="ctr"/>
            <a:r>
              <a:rPr lang="en-US" sz="2400" dirty="0">
                <a:latin typeface="Oswald" panose="020B0604020202020204" charset="0"/>
              </a:rPr>
              <a:t>On-Campus Master’s program? </a:t>
            </a:r>
          </a:p>
          <a:p>
            <a:pPr algn="ctr"/>
            <a:r>
              <a:rPr lang="en-US" sz="2400" dirty="0">
                <a:latin typeface="Oswald" panose="020B0604020202020204" charset="0"/>
              </a:rPr>
              <a:t>Contact Program Director, </a:t>
            </a:r>
          </a:p>
          <a:p>
            <a:pPr algn="ctr"/>
            <a:r>
              <a:rPr lang="en-US" sz="2400" dirty="0">
                <a:latin typeface="Oswald" panose="020B0604020202020204" charset="0"/>
              </a:rPr>
              <a:t>Dr. Debra Harmening at </a:t>
            </a:r>
          </a:p>
          <a:p>
            <a:pPr algn="ctr"/>
            <a:r>
              <a:rPr lang="en-US" sz="2400" dirty="0" err="1">
                <a:latin typeface="Oswald" panose="020B0604020202020204" charset="0"/>
              </a:rPr>
              <a:t>debra.harmening@utoledo.edu</a:t>
            </a:r>
            <a:endParaRPr lang="en-US" sz="2400" dirty="0">
              <a:latin typeface="Oswald" panose="020B0604020202020204" charset="0"/>
            </a:endParaRPr>
          </a:p>
        </p:txBody>
      </p:sp>
    </p:spTree>
    <p:extLst>
      <p:ext uri="{BB962C8B-B14F-4D97-AF65-F5344CB8AC3E}">
        <p14:creationId xmlns:p14="http://schemas.microsoft.com/office/powerpoint/2010/main" val="394022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MAKAYLA ALFRED</a:t>
            </a:r>
            <a:endParaRPr dirty="0"/>
          </a:p>
        </p:txBody>
      </p:sp>
      <p:sp>
        <p:nvSpPr>
          <p:cNvPr id="129" name="Google Shape;129;p21"/>
          <p:cNvSpPr txBox="1">
            <a:spLocks noGrp="1"/>
          </p:cNvSpPr>
          <p:nvPr>
            <p:ph type="body" idx="1"/>
          </p:nvPr>
        </p:nvSpPr>
        <p:spPr>
          <a:xfrm>
            <a:off x="1556174" y="1364408"/>
            <a:ext cx="4539826" cy="2592000"/>
          </a:xfrm>
          <a:prstGeom prst="rect">
            <a:avLst/>
          </a:prstGeom>
        </p:spPr>
        <p:txBody>
          <a:bodyPr spcFirstLastPara="1" wrap="square" lIns="91425" tIns="91425" rIns="91425" bIns="91425" anchor="t" anchorCtr="0">
            <a:noAutofit/>
          </a:bodyPr>
          <a:lstStyle/>
          <a:p>
            <a:pPr marL="63500" indent="0">
              <a:buNone/>
            </a:pPr>
            <a:r>
              <a:rPr lang="en-US" sz="1400" dirty="0"/>
              <a:t>Hello All, my name is </a:t>
            </a:r>
            <a:r>
              <a:rPr lang="en-US" sz="1400" dirty="0" err="1"/>
              <a:t>MaKayla</a:t>
            </a:r>
            <a:r>
              <a:rPr lang="en-US" sz="1400" dirty="0"/>
              <a:t> Alfred and I am a second year Graduate Student in the Higher Ed Program at the University of Toledo. I am currently working as a Graduate Assistant for the Dean of Students office with a focus in the Camp Adventure Program and in Residence Life as a Residential Intern. In addition to this, I have completed a practicum as an ACUHO-I intern at the University of Miami in Florida as a Residential Life Intern as well. In regards to the future, I am hoping to accept a full time entry level position in Residence Life in hopes to learn and work with other functional areas within the Student Affairs department. </a:t>
            </a:r>
          </a:p>
        </p:txBody>
      </p:sp>
      <p:sp>
        <p:nvSpPr>
          <p:cNvPr id="130" name="Google Shape;130;p2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131" name="Google Shape;131;p21"/>
          <p:cNvPicPr preferRelativeResize="0"/>
          <p:nvPr/>
        </p:nvPicPr>
        <p:blipFill rotWithShape="1">
          <a:blip r:embed="rId3">
            <a:extLst>
              <a:ext uri="{28A0092B-C50C-407E-A947-70E740481C1C}">
                <a14:useLocalDpi xmlns:a14="http://schemas.microsoft.com/office/drawing/2010/main" val="0"/>
              </a:ext>
            </a:extLst>
          </a:blip>
          <a:srcRect l="6613" r="5457"/>
          <a:stretch/>
        </p:blipFill>
        <p:spPr>
          <a:xfrm>
            <a:off x="6470070" y="1580967"/>
            <a:ext cx="1587251" cy="2408774"/>
          </a:xfrm>
          <a:prstGeom prst="rect">
            <a:avLst/>
          </a:prstGeom>
          <a:noFill/>
          <a:ln w="114300" cap="flat" cmpd="sng">
            <a:solidFill>
              <a:srgbClr val="FFFFFF"/>
            </a:solidFill>
            <a:prstDash val="solid"/>
            <a:miter lim="8000"/>
            <a:headEnd type="none" w="sm" len="sm"/>
            <a:tailEnd type="none" w="sm" len="sm"/>
          </a:ln>
        </p:spPr>
      </p:pic>
    </p:spTree>
    <p:extLst>
      <p:ext uri="{BB962C8B-B14F-4D97-AF65-F5344CB8AC3E}">
        <p14:creationId xmlns:p14="http://schemas.microsoft.com/office/powerpoint/2010/main" val="412397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ASHLEY ANDREWS</a:t>
            </a:r>
            <a:endParaRPr dirty="0"/>
          </a:p>
        </p:txBody>
      </p:sp>
      <p:sp>
        <p:nvSpPr>
          <p:cNvPr id="129" name="Google Shape;129;p21"/>
          <p:cNvSpPr txBox="1">
            <a:spLocks noGrp="1"/>
          </p:cNvSpPr>
          <p:nvPr>
            <p:ph type="body" idx="1"/>
          </p:nvPr>
        </p:nvSpPr>
        <p:spPr>
          <a:xfrm>
            <a:off x="1556174" y="1364408"/>
            <a:ext cx="4235026" cy="2592000"/>
          </a:xfrm>
          <a:prstGeom prst="rect">
            <a:avLst/>
          </a:prstGeom>
        </p:spPr>
        <p:txBody>
          <a:bodyPr spcFirstLastPara="1" wrap="square" lIns="91425" tIns="91425" rIns="91425" bIns="91425" anchor="t" anchorCtr="0">
            <a:noAutofit/>
          </a:bodyPr>
          <a:lstStyle/>
          <a:p>
            <a:pPr marL="63500" indent="0">
              <a:buNone/>
            </a:pPr>
            <a:r>
              <a:rPr lang="en-US" sz="1400" dirty="0"/>
              <a:t>Through my time at UT, I have been a Graduate Assistant for the Office of Residence Life, working in Carter Hall and International House. I completed my practicum in a facet of residence life, working in Housing Administration and gaining a deeper insight of into the components that make up Housing and Residence Life. Though the future is unclear, I would like to continue working in Residence Life in some capacity, increasing the development of diversity and inclusion efforts throughout the residential communities.</a:t>
            </a:r>
          </a:p>
        </p:txBody>
      </p:sp>
      <p:sp>
        <p:nvSpPr>
          <p:cNvPr id="130" name="Google Shape;130;p2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131" name="Google Shape;131;p21"/>
          <p:cNvPicPr preferRelativeResize="0"/>
          <p:nvPr/>
        </p:nvPicPr>
        <p:blipFill rotWithShape="1">
          <a:blip r:embed="rId3">
            <a:extLst>
              <a:ext uri="{28A0092B-C50C-407E-A947-70E740481C1C}">
                <a14:useLocalDpi xmlns:a14="http://schemas.microsoft.com/office/drawing/2010/main" val="0"/>
              </a:ext>
            </a:extLst>
          </a:blip>
          <a:srcRect l="8789" r="7350"/>
          <a:stretch/>
        </p:blipFill>
        <p:spPr>
          <a:xfrm>
            <a:off x="6367670" y="1599048"/>
            <a:ext cx="1657576" cy="2443498"/>
          </a:xfrm>
          <a:prstGeom prst="rect">
            <a:avLst/>
          </a:prstGeom>
          <a:noFill/>
          <a:ln w="114300" cap="flat" cmpd="sng">
            <a:solidFill>
              <a:srgbClr val="FFFFFF"/>
            </a:solidFill>
            <a:prstDash val="solid"/>
            <a:miter lim="8000"/>
            <a:headEnd type="none" w="sm" len="sm"/>
            <a:tailEnd type="none" w="sm" len="sm"/>
          </a:ln>
        </p:spPr>
      </p:pic>
    </p:spTree>
    <p:extLst>
      <p:ext uri="{BB962C8B-B14F-4D97-AF65-F5344CB8AC3E}">
        <p14:creationId xmlns:p14="http://schemas.microsoft.com/office/powerpoint/2010/main" val="316975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KATIE CARVER</a:t>
            </a:r>
            <a:endParaRPr dirty="0"/>
          </a:p>
        </p:txBody>
      </p:sp>
      <p:sp>
        <p:nvSpPr>
          <p:cNvPr id="129" name="Google Shape;129;p21"/>
          <p:cNvSpPr txBox="1">
            <a:spLocks noGrp="1"/>
          </p:cNvSpPr>
          <p:nvPr>
            <p:ph type="body" idx="1"/>
          </p:nvPr>
        </p:nvSpPr>
        <p:spPr>
          <a:xfrm>
            <a:off x="1556174" y="1360696"/>
            <a:ext cx="4600786" cy="2592000"/>
          </a:xfrm>
          <a:prstGeom prst="rect">
            <a:avLst/>
          </a:prstGeom>
        </p:spPr>
        <p:txBody>
          <a:bodyPr spcFirstLastPara="1" wrap="square" lIns="91425" tIns="91425" rIns="91425" bIns="91425" anchor="t" anchorCtr="0">
            <a:noAutofit/>
          </a:bodyPr>
          <a:lstStyle/>
          <a:p>
            <a:pPr marL="63500" indent="0">
              <a:buNone/>
            </a:pPr>
            <a:r>
              <a:rPr lang="en-US" sz="1300" dirty="0"/>
              <a:t>I completed my practicum working in TRIO at UT on the Program Assessment for the Grant renewal. Currently, I work full time with Redwood Living Inc. as a Multi-Site Leasing Professional. Property management is a new realm for me but it is very rewarding, and the company culture is beyond amazing. In addition, in my free time, I am an Independent Consultant for </a:t>
            </a:r>
            <a:r>
              <a:rPr lang="en-US" sz="1300" dirty="0" err="1"/>
              <a:t>Rodan</a:t>
            </a:r>
            <a:r>
              <a:rPr lang="en-US" sz="1300" dirty="0"/>
              <a:t> + Fields and have a large passion for my business. I will be pursuing an MBA in Marketing beginning this summer. Marketing has become a huge passion of mine! Redwood is paying for my degree because they value further education, and encouraged me to apply to the program! 🙂 I do not think I will pursue Higher Ed in the near future. I currently love my company and position. If I do pursue Higher Ed, I would like to go the route of advising or marketing. </a:t>
            </a:r>
          </a:p>
        </p:txBody>
      </p:sp>
      <p:sp>
        <p:nvSpPr>
          <p:cNvPr id="130" name="Google Shape;130;p2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131" name="Google Shape;131;p21"/>
          <p:cNvPicPr preferRelativeResize="0"/>
          <p:nvPr/>
        </p:nvPicPr>
        <p:blipFill rotWithShape="1">
          <a:blip r:embed="rId3">
            <a:extLst>
              <a:ext uri="{28A0092B-C50C-407E-A947-70E740481C1C}">
                <a14:useLocalDpi xmlns:a14="http://schemas.microsoft.com/office/drawing/2010/main" val="0"/>
              </a:ext>
            </a:extLst>
          </a:blip>
          <a:srcRect l="11058" r="8798"/>
          <a:stretch/>
        </p:blipFill>
        <p:spPr>
          <a:xfrm>
            <a:off x="6533323" y="1583635"/>
            <a:ext cx="1517374" cy="2431774"/>
          </a:xfrm>
          <a:prstGeom prst="rect">
            <a:avLst/>
          </a:prstGeom>
          <a:noFill/>
          <a:ln w="114300" cap="flat" cmpd="sng">
            <a:solidFill>
              <a:srgbClr val="FFFFFF"/>
            </a:solidFill>
            <a:prstDash val="solid"/>
            <a:miter lim="8000"/>
            <a:headEnd type="none" w="sm" len="sm"/>
            <a:tailEnd type="none" w="sm" len="sm"/>
          </a:ln>
        </p:spPr>
      </p:pic>
    </p:spTree>
    <p:extLst>
      <p:ext uri="{BB962C8B-B14F-4D97-AF65-F5344CB8AC3E}">
        <p14:creationId xmlns:p14="http://schemas.microsoft.com/office/powerpoint/2010/main" val="2315546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RYAN CRUDDER</a:t>
            </a:r>
            <a:endParaRPr dirty="0"/>
          </a:p>
        </p:txBody>
      </p:sp>
      <p:sp>
        <p:nvSpPr>
          <p:cNvPr id="129" name="Google Shape;129;p21"/>
          <p:cNvSpPr txBox="1">
            <a:spLocks noGrp="1"/>
          </p:cNvSpPr>
          <p:nvPr>
            <p:ph type="body" idx="1"/>
          </p:nvPr>
        </p:nvSpPr>
        <p:spPr>
          <a:xfrm>
            <a:off x="1556174" y="1364408"/>
            <a:ext cx="4308178" cy="2592000"/>
          </a:xfrm>
          <a:prstGeom prst="rect">
            <a:avLst/>
          </a:prstGeom>
        </p:spPr>
        <p:txBody>
          <a:bodyPr spcFirstLastPara="1" wrap="square" lIns="91425" tIns="91425" rIns="91425" bIns="91425" anchor="t" anchorCtr="0">
            <a:noAutofit/>
          </a:bodyPr>
          <a:lstStyle/>
          <a:p>
            <a:pPr marL="63500" indent="0">
              <a:buNone/>
            </a:pPr>
            <a:r>
              <a:rPr lang="en-US" sz="1400" dirty="0"/>
              <a:t>I currently work as an Assistant Director in the College of Engineering. My primary responsibility is working with students transferring outside and within the university.  My hopes for my future career is to continue to work with students in academic affairs, however I plan on working closely with the Engineering Living Learning Community in the near future.</a:t>
            </a:r>
          </a:p>
        </p:txBody>
      </p:sp>
      <p:sp>
        <p:nvSpPr>
          <p:cNvPr id="130" name="Google Shape;130;p2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31" name="Google Shape;131;p21"/>
          <p:cNvPicPr preferRelativeResize="0"/>
          <p:nvPr/>
        </p:nvPicPr>
        <p:blipFill rotWithShape="1">
          <a:blip r:embed="rId3">
            <a:extLst>
              <a:ext uri="{28A0092B-C50C-407E-A947-70E740481C1C}">
                <a14:useLocalDpi xmlns:a14="http://schemas.microsoft.com/office/drawing/2010/main" val="0"/>
              </a:ext>
            </a:extLst>
          </a:blip>
          <a:srcRect b="11154"/>
          <a:stretch/>
        </p:blipFill>
        <p:spPr>
          <a:xfrm>
            <a:off x="6384367" y="1631502"/>
            <a:ext cx="1461974" cy="2466924"/>
          </a:xfrm>
          <a:prstGeom prst="rect">
            <a:avLst/>
          </a:prstGeom>
          <a:noFill/>
          <a:ln w="114300" cap="flat" cmpd="sng">
            <a:solidFill>
              <a:srgbClr val="FFFFFF"/>
            </a:solidFill>
            <a:prstDash val="solid"/>
            <a:miter lim="8000"/>
            <a:headEnd type="none" w="sm" len="sm"/>
            <a:tailEnd type="none" w="sm" len="sm"/>
          </a:ln>
        </p:spPr>
      </p:pic>
    </p:spTree>
    <p:extLst>
      <p:ext uri="{BB962C8B-B14F-4D97-AF65-F5344CB8AC3E}">
        <p14:creationId xmlns:p14="http://schemas.microsoft.com/office/powerpoint/2010/main" val="235638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MEREDITH ERRINGTON</a:t>
            </a:r>
            <a:endParaRPr dirty="0"/>
          </a:p>
        </p:txBody>
      </p:sp>
      <p:sp>
        <p:nvSpPr>
          <p:cNvPr id="129" name="Google Shape;129;p21"/>
          <p:cNvSpPr txBox="1">
            <a:spLocks noGrp="1"/>
          </p:cNvSpPr>
          <p:nvPr>
            <p:ph type="body" idx="1"/>
          </p:nvPr>
        </p:nvSpPr>
        <p:spPr>
          <a:xfrm>
            <a:off x="1556174" y="1367322"/>
            <a:ext cx="4394052" cy="2592000"/>
          </a:xfrm>
          <a:prstGeom prst="rect">
            <a:avLst/>
          </a:prstGeom>
        </p:spPr>
        <p:txBody>
          <a:bodyPr spcFirstLastPara="1" wrap="square" lIns="91425" tIns="91425" rIns="91425" bIns="91425" anchor="t" anchorCtr="0">
            <a:noAutofit/>
          </a:bodyPr>
          <a:lstStyle/>
          <a:p>
            <a:pPr marL="63500" indent="0">
              <a:buNone/>
            </a:pPr>
            <a:r>
              <a:rPr lang="en-US" sz="1300" dirty="0"/>
              <a:t>I am currently the Technology Services Manager in the Office of Information Technology Services at Lourdes University. I also did my practicum in this office, as a Technology Support Specialist. For the future, I am still deciding if I want to stay in Higher Ed on the IT side of things, or if I want to branch out to another functional area like the Registrar's Office or maybe advising! </a:t>
            </a:r>
          </a:p>
        </p:txBody>
      </p:sp>
      <p:sp>
        <p:nvSpPr>
          <p:cNvPr id="130" name="Google Shape;130;p2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31" name="Google Shape;131;p21"/>
          <p:cNvPicPr preferRelativeResize="0"/>
          <p:nvPr/>
        </p:nvPicPr>
        <p:blipFill>
          <a:blip r:embed="rId3">
            <a:extLst>
              <a:ext uri="{28A0092B-C50C-407E-A947-70E740481C1C}">
                <a14:useLocalDpi xmlns:a14="http://schemas.microsoft.com/office/drawing/2010/main" val="0"/>
              </a:ext>
            </a:extLst>
          </a:blip>
          <a:stretch>
            <a:fillRect/>
          </a:stretch>
        </p:blipFill>
        <p:spPr>
          <a:xfrm>
            <a:off x="6318417" y="1577008"/>
            <a:ext cx="1746108" cy="2475036"/>
          </a:xfrm>
          <a:prstGeom prst="rect">
            <a:avLst/>
          </a:prstGeom>
          <a:noFill/>
          <a:ln w="114300" cap="flat" cmpd="sng">
            <a:solidFill>
              <a:srgbClr val="FFFFFF"/>
            </a:solidFill>
            <a:prstDash val="solid"/>
            <a:miter lim="8000"/>
            <a:headEnd type="none" w="sm" len="sm"/>
            <a:tailEnd type="none" w="sm" len="sm"/>
          </a:ln>
        </p:spPr>
      </p:pic>
    </p:spTree>
    <p:extLst>
      <p:ext uri="{BB962C8B-B14F-4D97-AF65-F5344CB8AC3E}">
        <p14:creationId xmlns:p14="http://schemas.microsoft.com/office/powerpoint/2010/main" val="294832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ADAM LEE</a:t>
            </a:r>
            <a:endParaRPr dirty="0"/>
          </a:p>
        </p:txBody>
      </p:sp>
      <p:sp>
        <p:nvSpPr>
          <p:cNvPr id="129" name="Google Shape;129;p21"/>
          <p:cNvSpPr txBox="1">
            <a:spLocks noGrp="1"/>
          </p:cNvSpPr>
          <p:nvPr>
            <p:ph type="body" idx="1"/>
          </p:nvPr>
        </p:nvSpPr>
        <p:spPr>
          <a:xfrm>
            <a:off x="1556174" y="1364408"/>
            <a:ext cx="4344754" cy="2592000"/>
          </a:xfrm>
          <a:prstGeom prst="rect">
            <a:avLst/>
          </a:prstGeom>
        </p:spPr>
        <p:txBody>
          <a:bodyPr spcFirstLastPara="1" wrap="square" lIns="91425" tIns="91425" rIns="91425" bIns="91425" anchor="t" anchorCtr="0">
            <a:noAutofit/>
          </a:bodyPr>
          <a:lstStyle/>
          <a:p>
            <a:pPr marL="63500" indent="0">
              <a:buNone/>
            </a:pPr>
            <a:r>
              <a:rPr lang="en-US" sz="1400" dirty="0"/>
              <a:t>I have spent the last four years working in The University of Toledo’s Office of Undergraduate Admission as an Admission Counselor. My time in the Office of Undergraduate Admission has provided me countless opportunities to connect with incoming students that initiated my interest in working in higher education. I have recently accepted a new position in The University of Toledo’s College of Law as the Assistant Director for Law Admission Communication. I look forward to contributing to the future success of UT’s College of Law in my new position.</a:t>
            </a:r>
          </a:p>
        </p:txBody>
      </p:sp>
      <p:sp>
        <p:nvSpPr>
          <p:cNvPr id="130" name="Google Shape;130;p2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31" name="Google Shape;131;p21"/>
          <p:cNvPicPr preferRelativeResize="0"/>
          <p:nvPr/>
        </p:nvPicPr>
        <p:blipFill>
          <a:blip r:embed="rId3">
            <a:extLst>
              <a:ext uri="{28A0092B-C50C-407E-A947-70E740481C1C}">
                <a14:useLocalDpi xmlns:a14="http://schemas.microsoft.com/office/drawing/2010/main" val="0"/>
              </a:ext>
            </a:extLst>
          </a:blip>
          <a:stretch>
            <a:fillRect/>
          </a:stretch>
        </p:blipFill>
        <p:spPr>
          <a:xfrm>
            <a:off x="6156959" y="1652730"/>
            <a:ext cx="1629487" cy="2445696"/>
          </a:xfrm>
          <a:prstGeom prst="rect">
            <a:avLst/>
          </a:prstGeom>
          <a:noFill/>
          <a:ln w="114300" cap="flat" cmpd="sng">
            <a:solidFill>
              <a:srgbClr val="FFFFFF"/>
            </a:solidFill>
            <a:prstDash val="solid"/>
            <a:miter lim="8000"/>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KRISTEN FORCHE</a:t>
            </a:r>
            <a:endParaRPr dirty="0"/>
          </a:p>
        </p:txBody>
      </p:sp>
      <p:sp>
        <p:nvSpPr>
          <p:cNvPr id="129" name="Google Shape;129;p21"/>
          <p:cNvSpPr txBox="1">
            <a:spLocks noGrp="1"/>
          </p:cNvSpPr>
          <p:nvPr>
            <p:ph type="body" idx="1"/>
          </p:nvPr>
        </p:nvSpPr>
        <p:spPr>
          <a:xfrm>
            <a:off x="1556174" y="1364408"/>
            <a:ext cx="4539826" cy="2592000"/>
          </a:xfrm>
          <a:prstGeom prst="rect">
            <a:avLst/>
          </a:prstGeom>
        </p:spPr>
        <p:txBody>
          <a:bodyPr spcFirstLastPara="1" wrap="square" lIns="91425" tIns="91425" rIns="91425" bIns="91425" anchor="t" anchorCtr="0">
            <a:noAutofit/>
          </a:bodyPr>
          <a:lstStyle/>
          <a:p>
            <a:pPr marL="63500" indent="0">
              <a:buNone/>
            </a:pPr>
            <a:r>
              <a:rPr lang="en-US" sz="1400" dirty="0"/>
              <a:t>I did my practicum experience at Owens Community College in the Academic Advising Department. From there I was offered an interim Academic Advising position in the School of Business at Owens Community College which later was made a permanent position. I was in that role for just over a year and a half before I decided to accept a job at the Ohio State University as an Academic Advisor 2 in the School of Chemical and Bimolecular Engineering. I’m not entirely sure what my hopes are for my career but I’m happy in my current position and in the choices I've made this far in my career. I do hope to always keep an open mind to different job opportunities! </a:t>
            </a:r>
          </a:p>
          <a:p>
            <a:pPr marL="63500" indent="0">
              <a:buNone/>
            </a:pPr>
            <a:endParaRPr lang="en-US" sz="1400" dirty="0"/>
          </a:p>
        </p:txBody>
      </p:sp>
      <p:sp>
        <p:nvSpPr>
          <p:cNvPr id="130" name="Google Shape;130;p2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131" name="Google Shape;131;p21"/>
          <p:cNvPicPr preferRelativeResize="0"/>
          <p:nvPr/>
        </p:nvPicPr>
        <p:blipFill rotWithShape="1">
          <a:blip r:embed="rId3">
            <a:extLst>
              <a:ext uri="{28A0092B-C50C-407E-A947-70E740481C1C}">
                <a14:useLocalDpi xmlns:a14="http://schemas.microsoft.com/office/drawing/2010/main" val="0"/>
              </a:ext>
            </a:extLst>
          </a:blip>
          <a:srcRect l="22016" r="21672"/>
          <a:stretch/>
        </p:blipFill>
        <p:spPr>
          <a:xfrm>
            <a:off x="6449291" y="1729536"/>
            <a:ext cx="1450059" cy="2441777"/>
          </a:xfrm>
          <a:prstGeom prst="rect">
            <a:avLst/>
          </a:prstGeom>
          <a:noFill/>
          <a:ln w="114300" cap="flat" cmpd="sng">
            <a:solidFill>
              <a:srgbClr val="FFFFFF"/>
            </a:solidFill>
            <a:prstDash val="solid"/>
            <a:miter lim="8000"/>
            <a:headEnd type="none" w="sm" len="sm"/>
            <a:tailEnd type="none" w="sm" len="sm"/>
          </a:ln>
        </p:spPr>
      </p:pic>
    </p:spTree>
    <p:extLst>
      <p:ext uri="{BB962C8B-B14F-4D97-AF65-F5344CB8AC3E}">
        <p14:creationId xmlns:p14="http://schemas.microsoft.com/office/powerpoint/2010/main" val="1666702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JASMINE JENKINS</a:t>
            </a:r>
            <a:endParaRPr dirty="0"/>
          </a:p>
        </p:txBody>
      </p:sp>
      <p:sp>
        <p:nvSpPr>
          <p:cNvPr id="129" name="Google Shape;129;p21"/>
          <p:cNvSpPr txBox="1">
            <a:spLocks noGrp="1"/>
          </p:cNvSpPr>
          <p:nvPr>
            <p:ph type="body" idx="1"/>
          </p:nvPr>
        </p:nvSpPr>
        <p:spPr>
          <a:xfrm>
            <a:off x="1556174" y="1364408"/>
            <a:ext cx="4539826" cy="2592000"/>
          </a:xfrm>
          <a:prstGeom prst="rect">
            <a:avLst/>
          </a:prstGeom>
        </p:spPr>
        <p:txBody>
          <a:bodyPr spcFirstLastPara="1" wrap="square" lIns="91425" tIns="91425" rIns="91425" bIns="91425" anchor="t" anchorCtr="0">
            <a:noAutofit/>
          </a:bodyPr>
          <a:lstStyle/>
          <a:p>
            <a:pPr marL="63500" indent="0">
              <a:buNone/>
            </a:pPr>
            <a:r>
              <a:rPr lang="en-US" sz="1400" dirty="0"/>
              <a:t>I had the pleasure to complete my practicum with the Vice President for Student Affairs Dr. Cockrell and his office. I am also obtaining additional experience working with the TRIO Student Support Service here at UT. I look forward to working in higher education with a particular interest in multicultural programming and advising geared towards the retention of underrepresented and first generation students. </a:t>
            </a:r>
          </a:p>
        </p:txBody>
      </p:sp>
      <p:sp>
        <p:nvSpPr>
          <p:cNvPr id="130" name="Google Shape;130;p2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31" name="Google Shape;131;p21"/>
          <p:cNvPicPr preferRelativeResize="0"/>
          <p:nvPr/>
        </p:nvPicPr>
        <p:blipFill rotWithShape="1">
          <a:blip r:embed="rId3">
            <a:extLst>
              <a:ext uri="{28A0092B-C50C-407E-A947-70E740481C1C}">
                <a14:useLocalDpi xmlns:a14="http://schemas.microsoft.com/office/drawing/2010/main" val="0"/>
              </a:ext>
            </a:extLst>
          </a:blip>
          <a:srcRect t="7087" b="6274"/>
          <a:stretch/>
        </p:blipFill>
        <p:spPr>
          <a:xfrm rot="5400000">
            <a:off x="6008107" y="2019837"/>
            <a:ext cx="2448531" cy="1596887"/>
          </a:xfrm>
          <a:prstGeom prst="rect">
            <a:avLst/>
          </a:prstGeom>
          <a:noFill/>
          <a:ln w="114300" cap="flat" cmpd="sng">
            <a:solidFill>
              <a:srgbClr val="FFFFFF"/>
            </a:solidFill>
            <a:prstDash val="solid"/>
            <a:miter lim="8000"/>
            <a:headEnd type="none" w="sm" len="sm"/>
            <a:tailEnd type="none" w="sm" len="sm"/>
          </a:ln>
        </p:spPr>
      </p:pic>
    </p:spTree>
    <p:extLst>
      <p:ext uri="{BB962C8B-B14F-4D97-AF65-F5344CB8AC3E}">
        <p14:creationId xmlns:p14="http://schemas.microsoft.com/office/powerpoint/2010/main" val="2589757553"/>
      </p:ext>
    </p:extLst>
  </p:cSld>
  <p:clrMapOvr>
    <a:masterClrMapping/>
  </p:clrMapOvr>
</p:sld>
</file>

<file path=ppt/theme/theme1.xml><?xml version="1.0" encoding="utf-8"?>
<a:theme xmlns:a="http://schemas.openxmlformats.org/drawingml/2006/main" name="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1095</Words>
  <Application>Microsoft Macintosh PowerPoint</Application>
  <PresentationFormat>On-screen Show (16:9)</PresentationFormat>
  <Paragraphs>72</Paragraphs>
  <Slides>19</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Oswald</vt:lpstr>
      <vt:lpstr>Arial</vt:lpstr>
      <vt:lpstr>Tinos</vt:lpstr>
      <vt:lpstr>Quintus template</vt:lpstr>
      <vt:lpstr>THE 2019 COHORT</vt:lpstr>
      <vt:lpstr>MAKAYLA ALFRED</vt:lpstr>
      <vt:lpstr>ASHLEY ANDREWS</vt:lpstr>
      <vt:lpstr>KATIE CARVER</vt:lpstr>
      <vt:lpstr>RYAN CRUDDER</vt:lpstr>
      <vt:lpstr>MEREDITH ERRINGTON</vt:lpstr>
      <vt:lpstr>ADAM LEE</vt:lpstr>
      <vt:lpstr>KRISTEN FORCHE</vt:lpstr>
      <vt:lpstr>JASMINE JENKINS</vt:lpstr>
      <vt:lpstr>BRITTANY KIM</vt:lpstr>
      <vt:lpstr>HEATHER NASH</vt:lpstr>
      <vt:lpstr>KELSEY O’BRIEN</vt:lpstr>
      <vt:lpstr>AUGUSTA SCHMIDT</vt:lpstr>
      <vt:lpstr>DANIELA SOMAROO</vt:lpstr>
      <vt:lpstr>JAMIE WLOSOWICZ</vt:lpstr>
      <vt:lpstr>CONGRATULATIONS! </vt:lpstr>
      <vt:lpstr>CONGRATULATIONS! </vt:lpstr>
      <vt:lpstr>CONGRATULATIONS! </vt:lpstr>
      <vt:lpstr>YOU COULD BE HERE!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CLASS OF 2019</dc:title>
  <dc:creator>Kim, Brittany</dc:creator>
  <cp:lastModifiedBy>Kim, Brittany</cp:lastModifiedBy>
  <cp:revision>14</cp:revision>
  <dcterms:modified xsi:type="dcterms:W3CDTF">2019-05-30T00:08:50Z</dcterms:modified>
</cp:coreProperties>
</file>