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3"/>
  </p:notesMasterIdLst>
  <p:sldIdLst>
    <p:sldId id="256" r:id="rId5"/>
    <p:sldId id="291" r:id="rId6"/>
    <p:sldId id="285" r:id="rId7"/>
    <p:sldId id="280" r:id="rId8"/>
    <p:sldId id="281" r:id="rId9"/>
    <p:sldId id="282" r:id="rId10"/>
    <p:sldId id="290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nate 2022 10 18 report" id="{E76FF028-B6BB-B84A-8912-762DF9CD35BD}">
          <p14:sldIdLst>
            <p14:sldId id="256"/>
            <p14:sldId id="291"/>
            <p14:sldId id="285"/>
            <p14:sldId id="280"/>
            <p14:sldId id="281"/>
            <p14:sldId id="282"/>
            <p14:sldId id="290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  <a:srgbClr val="0033CC"/>
    <a:srgbClr val="008000"/>
    <a:srgbClr val="00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/>
    <p:restoredTop sz="74816" autoAdjust="0"/>
  </p:normalViewPr>
  <p:slideViewPr>
    <p:cSldViewPr snapToGrid="0">
      <p:cViewPr varScale="1">
        <p:scale>
          <a:sx n="63" d="100"/>
          <a:sy n="63" d="100"/>
        </p:scale>
        <p:origin x="19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ocketsutoledo-my.sharepoint.com/personal/ylapits_rockets_utoledo_edu/Documents/2022-10-14%20Ohio%20Public%20University%20Enrollment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ocketsutoledo-my.sharepoint.com/personal/ylapits_rockets_utoledo_edu/Documents/2022-10-14%20Ohio%20Public%20University%20Enrollment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562059398877"/>
          <c:y val="5.092595451712327E-2"/>
          <c:w val="0.60937270596109483"/>
          <c:h val="0.69525882181393994"/>
        </c:manualLayout>
      </c:layout>
      <c:scatterChart>
        <c:scatterStyle val="smoothMarker"/>
        <c:varyColors val="0"/>
        <c:ser>
          <c:idx val="5"/>
          <c:order val="0"/>
          <c:tx>
            <c:strRef>
              <c:f>Sheet1!$P$17</c:f>
              <c:strCache>
                <c:ptCount val="1"/>
                <c:pt idx="0">
                  <c:v>U Cincinnati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Sheet1!$P$18:$P$24</c:f>
              <c:numCache>
                <c:formatCode>General</c:formatCode>
                <c:ptCount val="7"/>
                <c:pt idx="0">
                  <c:v>100</c:v>
                </c:pt>
                <c:pt idx="1">
                  <c:v>101.52409454928369</c:v>
                </c:pt>
                <c:pt idx="2">
                  <c:v>103.09529747554519</c:v>
                </c:pt>
                <c:pt idx="3">
                  <c:v>105.47288497242775</c:v>
                </c:pt>
                <c:pt idx="4">
                  <c:v>107.30456951256686</c:v>
                </c:pt>
                <c:pt idx="5">
                  <c:v>108.13866489317483</c:v>
                </c:pt>
                <c:pt idx="6">
                  <c:v>111.62191370853769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10C-4892-8917-0872C8DAA49E}"/>
            </c:ext>
          </c:extLst>
        </c:ser>
        <c:ser>
          <c:idx val="0"/>
          <c:order val="1"/>
          <c:tx>
            <c:strRef>
              <c:f>Sheet1!$K$17</c:f>
              <c:strCache>
                <c:ptCount val="1"/>
                <c:pt idx="0">
                  <c:v>Bowling Green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Sheet1!$K$18:$K$24</c:f>
              <c:numCache>
                <c:formatCode>General</c:formatCode>
                <c:ptCount val="7"/>
                <c:pt idx="0">
                  <c:v>100</c:v>
                </c:pt>
                <c:pt idx="1">
                  <c:v>104.36376537369915</c:v>
                </c:pt>
                <c:pt idx="2">
                  <c:v>102.65491958372752</c:v>
                </c:pt>
                <c:pt idx="3">
                  <c:v>103.73107852412488</c:v>
                </c:pt>
                <c:pt idx="4">
                  <c:v>104.86045411542099</c:v>
                </c:pt>
                <c:pt idx="5">
                  <c:v>107.30250709555345</c:v>
                </c:pt>
                <c:pt idx="6">
                  <c:v>104.36967833491013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10C-4892-8917-0872C8DAA49E}"/>
            </c:ext>
          </c:extLst>
        </c:ser>
        <c:ser>
          <c:idx val="6"/>
          <c:order val="2"/>
          <c:tx>
            <c:strRef>
              <c:f>Sheet1!$Q$17</c:f>
              <c:strCache>
                <c:ptCount val="1"/>
                <c:pt idx="0">
                  <c:v>Ohio State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bg1"/>
              </a:solidFill>
              <a:ln w="1587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Sheet1!$Q$18:$Q$24</c:f>
              <c:numCache>
                <c:formatCode>General</c:formatCode>
                <c:ptCount val="7"/>
                <c:pt idx="0">
                  <c:v>100</c:v>
                </c:pt>
                <c:pt idx="1">
                  <c:v>101.39610998414675</c:v>
                </c:pt>
                <c:pt idx="2">
                  <c:v>102.00126144247652</c:v>
                </c:pt>
                <c:pt idx="3">
                  <c:v>104.27356255220496</c:v>
                </c:pt>
                <c:pt idx="4">
                  <c:v>104.65029064316521</c:v>
                </c:pt>
                <c:pt idx="5">
                  <c:v>104.6127882992687</c:v>
                </c:pt>
                <c:pt idx="6">
                  <c:v>105.13782111381961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110C-4892-8917-0872C8DAA49E}"/>
            </c:ext>
          </c:extLst>
        </c:ser>
        <c:ser>
          <c:idx val="2"/>
          <c:order val="4"/>
          <c:tx>
            <c:strRef>
              <c:f>Sheet1!$M$17</c:f>
              <c:strCache>
                <c:ptCount val="1"/>
                <c:pt idx="0">
                  <c:v>Miami U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Sheet1!$M$18:$M$24</c:f>
              <c:numCache>
                <c:formatCode>General</c:formatCode>
                <c:ptCount val="7"/>
                <c:pt idx="0">
                  <c:v>100</c:v>
                </c:pt>
                <c:pt idx="1">
                  <c:v>103.54108396221437</c:v>
                </c:pt>
                <c:pt idx="2">
                  <c:v>103.6888490157792</c:v>
                </c:pt>
                <c:pt idx="3">
                  <c:v>104.82875085756504</c:v>
                </c:pt>
                <c:pt idx="4">
                  <c:v>104.02132038630008</c:v>
                </c:pt>
                <c:pt idx="5">
                  <c:v>99.535595545939103</c:v>
                </c:pt>
                <c:pt idx="6">
                  <c:v>101.66235685260436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10C-4892-8917-0872C8DAA49E}"/>
            </c:ext>
          </c:extLst>
        </c:ser>
        <c:ser>
          <c:idx val="3"/>
          <c:order val="5"/>
          <c:tx>
            <c:strRef>
              <c:f>Sheet1!$N$17</c:f>
              <c:strCache>
                <c:ptCount val="1"/>
                <c:pt idx="0">
                  <c:v>Youngstown State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Sheet1!$N$18:$N$24</c:f>
              <c:numCache>
                <c:formatCode>General</c:formatCode>
                <c:ptCount val="7"/>
                <c:pt idx="0">
                  <c:v>100</c:v>
                </c:pt>
                <c:pt idx="1">
                  <c:v>102.28530190040894</c:v>
                </c:pt>
                <c:pt idx="2">
                  <c:v>101.38721834656404</c:v>
                </c:pt>
                <c:pt idx="3">
                  <c:v>101.80418571084917</c:v>
                </c:pt>
                <c:pt idx="4">
                  <c:v>97.466121401651833</c:v>
                </c:pt>
                <c:pt idx="5">
                  <c:v>94.523294042177852</c:v>
                </c:pt>
                <c:pt idx="6">
                  <c:v>90.59417849410633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110C-4892-8917-0872C8DAA49E}"/>
            </c:ext>
          </c:extLst>
        </c:ser>
        <c:ser>
          <c:idx val="9"/>
          <c:order val="6"/>
          <c:tx>
            <c:strRef>
              <c:f>Sheet1!$T$17</c:f>
              <c:strCache>
                <c:ptCount val="1"/>
                <c:pt idx="0">
                  <c:v>Cleveland State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square"/>
            <c:size val="8"/>
            <c:spPr>
              <a:solidFill>
                <a:schemeClr val="accent4">
                  <a:lumMod val="60000"/>
                </a:schemeClr>
              </a:solidFill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Sheet1!$T$18:$T$24</c:f>
              <c:numCache>
                <c:formatCode>General</c:formatCode>
                <c:ptCount val="7"/>
                <c:pt idx="0">
                  <c:v>100</c:v>
                </c:pt>
                <c:pt idx="1">
                  <c:v>98.1981460023175</c:v>
                </c:pt>
                <c:pt idx="2">
                  <c:v>96.216685979142525</c:v>
                </c:pt>
                <c:pt idx="3">
                  <c:v>94.577056778679022</c:v>
                </c:pt>
                <c:pt idx="4">
                  <c:v>90.660486674391663</c:v>
                </c:pt>
                <c:pt idx="5">
                  <c:v>89.073001158748554</c:v>
                </c:pt>
                <c:pt idx="6">
                  <c:v>89.594438006952487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110C-4892-8917-0872C8DAA49E}"/>
            </c:ext>
          </c:extLst>
        </c:ser>
        <c:ser>
          <c:idx val="8"/>
          <c:order val="7"/>
          <c:tx>
            <c:strRef>
              <c:f>Sheet1!$S$17</c:f>
              <c:strCache>
                <c:ptCount val="1"/>
                <c:pt idx="0">
                  <c:v>Kent State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Sheet1!$S$18:$S$24</c:f>
              <c:numCache>
                <c:formatCode>General</c:formatCode>
                <c:ptCount val="7"/>
                <c:pt idx="0">
                  <c:v>100</c:v>
                </c:pt>
                <c:pt idx="1">
                  <c:v>100.42786653324592</c:v>
                </c:pt>
                <c:pt idx="2">
                  <c:v>96.756495635071246</c:v>
                </c:pt>
                <c:pt idx="3">
                  <c:v>93.657913805596777</c:v>
                </c:pt>
                <c:pt idx="4">
                  <c:v>92.488181912287359</c:v>
                </c:pt>
                <c:pt idx="5">
                  <c:v>89.534522618267147</c:v>
                </c:pt>
                <c:pt idx="6">
                  <c:v>88.437251992684864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110C-4892-8917-0872C8DAA49E}"/>
            </c:ext>
          </c:extLst>
        </c:ser>
        <c:ser>
          <c:idx val="4"/>
          <c:order val="8"/>
          <c:tx>
            <c:strRef>
              <c:f>Sheet1!$O$17</c:f>
              <c:strCache>
                <c:ptCount val="1"/>
                <c:pt idx="0">
                  <c:v>Ohio U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Sheet1!$O$18:$O$24</c:f>
              <c:numCache>
                <c:formatCode>General</c:formatCode>
                <c:ptCount val="7"/>
                <c:pt idx="0">
                  <c:v>100</c:v>
                </c:pt>
                <c:pt idx="1">
                  <c:v>102.01555747623163</c:v>
                </c:pt>
                <c:pt idx="2">
                  <c:v>101.53846153846153</c:v>
                </c:pt>
                <c:pt idx="3">
                  <c:v>98.212618841832324</c:v>
                </c:pt>
                <c:pt idx="4">
                  <c:v>93.420916162489192</c:v>
                </c:pt>
                <c:pt idx="5">
                  <c:v>87.616248919619707</c:v>
                </c:pt>
                <c:pt idx="6">
                  <c:v>84.456352636127917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110C-4892-8917-0872C8DAA49E}"/>
            </c:ext>
          </c:extLst>
        </c:ser>
        <c:ser>
          <c:idx val="7"/>
          <c:order val="9"/>
          <c:tx>
            <c:strRef>
              <c:f>Sheet1!$R$17</c:f>
              <c:strCache>
                <c:ptCount val="1"/>
                <c:pt idx="0">
                  <c:v>UToledo</c:v>
                </c:pt>
              </c:strCache>
            </c:strRef>
          </c:tx>
          <c:spPr>
            <a:ln w="19050" cap="rnd">
              <a:solidFill>
                <a:srgbClr val="0033CC"/>
              </a:solidFill>
              <a:round/>
            </a:ln>
            <a:effectLst/>
          </c:spPr>
          <c:marker>
            <c:symbol val="triangle"/>
            <c:size val="9"/>
            <c:spPr>
              <a:solidFill>
                <a:srgbClr val="FFFF00"/>
              </a:solidFill>
              <a:ln w="22225">
                <a:solidFill>
                  <a:srgbClr val="0033CC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Sheet1!$R$18:$R$24</c:f>
              <c:numCache>
                <c:formatCode>General</c:formatCode>
                <c:ptCount val="7"/>
                <c:pt idx="0">
                  <c:v>100</c:v>
                </c:pt>
                <c:pt idx="1">
                  <c:v>101.31004366812226</c:v>
                </c:pt>
                <c:pt idx="2">
                  <c:v>100.97149305725921</c:v>
                </c:pt>
                <c:pt idx="3">
                  <c:v>99.622197144399195</c:v>
                </c:pt>
                <c:pt idx="4">
                  <c:v>97.060988175261272</c:v>
                </c:pt>
                <c:pt idx="5">
                  <c:v>90.525489426426574</c:v>
                </c:pt>
                <c:pt idx="6">
                  <c:v>83.754477209165401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8-110C-4892-8917-0872C8DAA49E}"/>
            </c:ext>
          </c:extLst>
        </c:ser>
        <c:ser>
          <c:idx val="13"/>
          <c:order val="10"/>
          <c:tx>
            <c:strRef>
              <c:f>Sheet1!$X$17</c:f>
              <c:strCache>
                <c:ptCount val="1"/>
                <c:pt idx="0">
                  <c:v>UAkron</c:v>
                </c:pt>
              </c:strCache>
            </c:strRef>
          </c:tx>
          <c:spPr>
            <a:ln w="19050" cap="rnd">
              <a:solidFill>
                <a:schemeClr val="tx1">
                  <a:alpha val="97000"/>
                </a:schemeClr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Sheet1!$X$18:$X$24</c:f>
              <c:numCache>
                <c:formatCode>General</c:formatCode>
                <c:ptCount val="7"/>
                <c:pt idx="0">
                  <c:v>100</c:v>
                </c:pt>
                <c:pt idx="1">
                  <c:v>91.572451885734012</c:v>
                </c:pt>
                <c:pt idx="2">
                  <c:v>87.598170363338227</c:v>
                </c:pt>
                <c:pt idx="3">
                  <c:v>80.823336497799261</c:v>
                </c:pt>
                <c:pt idx="4">
                  <c:v>76.564253042202466</c:v>
                </c:pt>
                <c:pt idx="5">
                  <c:v>69.759212911020967</c:v>
                </c:pt>
                <c:pt idx="6">
                  <c:v>63.066367480797446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9-110C-4892-8917-0872C8DAA49E}"/>
            </c:ext>
          </c:extLst>
        </c:ser>
        <c:ser>
          <c:idx val="10"/>
          <c:order val="11"/>
          <c:tx>
            <c:strRef>
              <c:f>Sheet1!$U$17</c:f>
              <c:strCache>
                <c:ptCount val="1"/>
                <c:pt idx="0">
                  <c:v>Wright State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Sheet1!$U$18:$U$24</c:f>
              <c:numCache>
                <c:formatCode>General</c:formatCode>
                <c:ptCount val="7"/>
                <c:pt idx="0">
                  <c:v>100</c:v>
                </c:pt>
                <c:pt idx="1">
                  <c:v>97.568834212067955</c:v>
                </c:pt>
                <c:pt idx="2">
                  <c:v>93.011130638547158</c:v>
                </c:pt>
                <c:pt idx="3">
                  <c:v>83.85471587580551</c:v>
                </c:pt>
                <c:pt idx="4">
                  <c:v>72.776801405975405</c:v>
                </c:pt>
                <c:pt idx="5">
                  <c:v>63.895723491505564</c:v>
                </c:pt>
                <c:pt idx="6">
                  <c:v>60.128881077914464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A-110C-4892-8917-0872C8DAA49E}"/>
            </c:ext>
          </c:extLst>
        </c:ser>
        <c:ser>
          <c:idx val="14"/>
          <c:order val="14"/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Sheet1!$J$18:$J$25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xVal>
          <c:yVal>
            <c:numRef>
              <c:f>Sheet1!$Y$18:$Y$25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B-110C-4892-8917-0872C8DA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0173855"/>
        <c:axId val="810175103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Sheet1!$L$17</c15:sqref>
                        </c15:formulaRef>
                      </c:ext>
                    </c:extLst>
                    <c:strCache>
                      <c:ptCount val="1"/>
                      <c:pt idx="0">
                        <c:v>NE Ohio Medical U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Sheet1!$L$18:$L$24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104.01301518438177</c:v>
                      </c:pt>
                      <c:pt idx="2">
                        <c:v>100.86767895878526</c:v>
                      </c:pt>
                      <c:pt idx="3">
                        <c:v>102.16919739696313</c:v>
                      </c:pt>
                      <c:pt idx="4">
                        <c:v>103.90455531453362</c:v>
                      </c:pt>
                      <c:pt idx="5">
                        <c:v>106.61605206073752</c:v>
                      </c:pt>
                      <c:pt idx="6">
                        <c:v>109.65292841648591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C-110C-4892-8917-0872C8DAA49E}"/>
                  </c:ext>
                </c:extLst>
              </c15:ser>
            </c15:filteredScatterSeries>
            <c15:filteredScatterSeries>
              <c15:ser>
                <c:idx val="11"/>
                <c:order val="1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Sheet1!$V$17</c15:sqref>
                        </c15:formulaRef>
                      </c:ext>
                    </c:extLst>
                    <c:strCache>
                      <c:ptCount val="1"/>
                      <c:pt idx="0">
                        <c:v>Shawnee State U</c:v>
                      </c:pt>
                    </c:strCache>
                  </c:strRef>
                </c:tx>
                <c:spPr>
                  <a:ln w="19050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>
                        <a:lumMod val="60000"/>
                      </a:schemeClr>
                    </a:solidFill>
                    <a:ln w="9525">
                      <a:solidFill>
                        <a:schemeClr val="accent6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Sheet1!$V$18:$V$24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97.191445503736148</c:v>
                      </c:pt>
                      <c:pt idx="2">
                        <c:v>91.72893584127803</c:v>
                      </c:pt>
                      <c:pt idx="3">
                        <c:v>83.94743622777635</c:v>
                      </c:pt>
                      <c:pt idx="4">
                        <c:v>93.816026797217205</c:v>
                      </c:pt>
                      <c:pt idx="5">
                        <c:v>89.7964442154084</c:v>
                      </c:pt>
                      <c:pt idx="6">
                        <c:v>80.778149961350167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10C-4892-8917-0872C8DAA49E}"/>
                  </c:ext>
                </c:extLst>
              </c15:ser>
            </c15:filteredScatterSeries>
            <c15:filteredScatterSeries>
              <c15:ser>
                <c:idx val="12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Sheet1!$W$17</c15:sqref>
                        </c15:formulaRef>
                      </c:ext>
                    </c:extLst>
                    <c:strCache>
                      <c:ptCount val="1"/>
                      <c:pt idx="0">
                        <c:v>Central State U</c:v>
                      </c:pt>
                    </c:strCache>
                  </c:strRef>
                </c:tx>
                <c:spPr>
                  <a:ln w="19050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Sheet1!$W$18:$W$24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96.563192904656319</c:v>
                      </c:pt>
                      <c:pt idx="2">
                        <c:v>98.891352549889135</c:v>
                      </c:pt>
                      <c:pt idx="3">
                        <c:v>116.35254988913526</c:v>
                      </c:pt>
                      <c:pt idx="4">
                        <c:v>112.6940133037694</c:v>
                      </c:pt>
                      <c:pt idx="5">
                        <c:v>222.89356984478937</c:v>
                      </c:pt>
                      <c:pt idx="6">
                        <c:v>335.0332594235033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110C-4892-8917-0872C8DAA49E}"/>
                  </c:ext>
                </c:extLst>
              </c15:ser>
            </c15:filteredScatterSeries>
          </c:ext>
        </c:extLst>
      </c:scatterChart>
      <c:valAx>
        <c:axId val="810173855"/>
        <c:scaling>
          <c:orientation val="minMax"/>
          <c:max val="2022"/>
          <c:min val="20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/>
                  <a:t>Year</a:t>
                </a:r>
              </a:p>
            </c:rich>
          </c:tx>
          <c:layout>
            <c:manualLayout>
              <c:xMode val="edge"/>
              <c:yMode val="edge"/>
              <c:x val="0.39420407210792047"/>
              <c:y val="0.822156805562703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10175103"/>
        <c:crosses val="autoZero"/>
        <c:crossBetween val="midCat"/>
        <c:majorUnit val="1"/>
        <c:minorUnit val="1"/>
      </c:valAx>
      <c:valAx>
        <c:axId val="810175103"/>
        <c:scaling>
          <c:orientation val="minMax"/>
          <c:max val="120"/>
          <c:min val="60"/>
        </c:scaling>
        <c:delete val="0"/>
        <c:axPos val="l"/>
        <c:numFmt formatCode="General" sourceLinked="1"/>
        <c:majorTickMark val="out"/>
        <c:minorTickMark val="out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10173855"/>
        <c:crosses val="autoZero"/>
        <c:crossBetween val="midCat"/>
        <c:minorUnit val="5"/>
      </c:valAx>
      <c:spPr>
        <a:noFill/>
        <a:ln w="19050">
          <a:noFill/>
        </a:ln>
        <a:effectLst/>
      </c:spPr>
    </c:plotArea>
    <c:legend>
      <c:legendPos val="b"/>
      <c:legendEntry>
        <c:idx val="11"/>
        <c:delete val="1"/>
      </c:legendEntry>
      <c:layout>
        <c:manualLayout>
          <c:xMode val="edge"/>
          <c:yMode val="edge"/>
          <c:x val="0.75911731170217944"/>
          <c:y val="7.0020414114902299E-2"/>
          <c:w val="0.24088266974856545"/>
          <c:h val="0.66609069699620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678144098287301E-2"/>
          <c:y val="0.19255946888847189"/>
          <c:w val="0.60937270596109483"/>
          <c:h val="0.69525882181393994"/>
        </c:manualLayout>
      </c:layout>
      <c:scatterChart>
        <c:scatterStyle val="smoothMarker"/>
        <c:varyColors val="0"/>
        <c:ser>
          <c:idx val="7"/>
          <c:order val="1"/>
          <c:tx>
            <c:strRef>
              <c:f>Sheet1!$R$17</c:f>
              <c:strCache>
                <c:ptCount val="1"/>
                <c:pt idx="0">
                  <c:v>UToledo</c:v>
                </c:pt>
              </c:strCache>
            </c:strRef>
          </c:tx>
          <c:spPr>
            <a:ln w="19050" cap="rnd">
              <a:solidFill>
                <a:srgbClr val="0033CC"/>
              </a:solidFill>
              <a:round/>
            </a:ln>
            <a:effectLst/>
          </c:spPr>
          <c:marker>
            <c:symbol val="triangle"/>
            <c:size val="9"/>
            <c:spPr>
              <a:solidFill>
                <a:srgbClr val="FFFF00"/>
              </a:solidFill>
              <a:ln w="22225">
                <a:solidFill>
                  <a:srgbClr val="0033CC"/>
                </a:solidFill>
              </a:ln>
              <a:effectLst/>
            </c:spPr>
          </c:marker>
          <c:xVal>
            <c:numRef>
              <c:f>Sheet1!$J$18:$J$24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xVal>
          <c:yVal>
            <c:numRef>
              <c:f>Sheet1!$R$18:$R$24</c:f>
              <c:numCache>
                <c:formatCode>General</c:formatCode>
                <c:ptCount val="7"/>
                <c:pt idx="0">
                  <c:v>100</c:v>
                </c:pt>
                <c:pt idx="1">
                  <c:v>101.31004366812226</c:v>
                </c:pt>
                <c:pt idx="2">
                  <c:v>100.97149305725921</c:v>
                </c:pt>
                <c:pt idx="3">
                  <c:v>99.622197144399195</c:v>
                </c:pt>
                <c:pt idx="4">
                  <c:v>97.060988175261272</c:v>
                </c:pt>
                <c:pt idx="5">
                  <c:v>90.525489426426574</c:v>
                </c:pt>
                <c:pt idx="6">
                  <c:v>83.754477209165401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8-2CF6-7443-B191-57ED7B3EF73E}"/>
            </c:ext>
          </c:extLst>
        </c:ser>
        <c:ser>
          <c:idx val="14"/>
          <c:order val="4"/>
          <c:spPr>
            <a:ln w="222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Sheet1!$J$18:$J$25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xVal>
          <c:yVal>
            <c:numRef>
              <c:f>Sheet1!$Y$18:$Y$25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B-2CF6-7443-B191-57ED7B3EF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0173855"/>
        <c:axId val="810175103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Sheet1!$L$17</c15:sqref>
                        </c15:formulaRef>
                      </c:ext>
                    </c:extLst>
                    <c:strCache>
                      <c:ptCount val="1"/>
                      <c:pt idx="0">
                        <c:v>NE Ohio Medical U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Sheet1!$L$18:$L$24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104.01301518438177</c:v>
                      </c:pt>
                      <c:pt idx="2">
                        <c:v>100.86767895878526</c:v>
                      </c:pt>
                      <c:pt idx="3">
                        <c:v>102.16919739696313</c:v>
                      </c:pt>
                      <c:pt idx="4">
                        <c:v>103.90455531453362</c:v>
                      </c:pt>
                      <c:pt idx="5">
                        <c:v>106.61605206073752</c:v>
                      </c:pt>
                      <c:pt idx="6">
                        <c:v>109.65292841648591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C-2CF6-7443-B191-57ED7B3EF73E}"/>
                  </c:ext>
                </c:extLst>
              </c15:ser>
            </c15:filteredScatterSeries>
            <c15:filteredScatterSeries>
              <c15:ser>
                <c:idx val="11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Sheet1!$V$17</c15:sqref>
                        </c15:formulaRef>
                      </c:ext>
                    </c:extLst>
                    <c:strCache>
                      <c:ptCount val="1"/>
                      <c:pt idx="0">
                        <c:v>Shawnee State U</c:v>
                      </c:pt>
                    </c:strCache>
                  </c:strRef>
                </c:tx>
                <c:spPr>
                  <a:ln w="19050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>
                        <a:lumMod val="60000"/>
                      </a:schemeClr>
                    </a:solidFill>
                    <a:ln w="9525">
                      <a:solidFill>
                        <a:schemeClr val="accent6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Sheet1!$V$18:$V$24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97.191445503736148</c:v>
                      </c:pt>
                      <c:pt idx="2">
                        <c:v>91.72893584127803</c:v>
                      </c:pt>
                      <c:pt idx="3">
                        <c:v>83.94743622777635</c:v>
                      </c:pt>
                      <c:pt idx="4">
                        <c:v>93.816026797217205</c:v>
                      </c:pt>
                      <c:pt idx="5">
                        <c:v>89.7964442154084</c:v>
                      </c:pt>
                      <c:pt idx="6">
                        <c:v>80.778149961350167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2CF6-7443-B191-57ED7B3EF73E}"/>
                  </c:ext>
                </c:extLst>
              </c15:ser>
            </c15:filteredScatterSeries>
            <c15:filteredScatterSeries>
              <c15:ser>
                <c:idx val="1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Sheet1!$W$17</c15:sqref>
                        </c15:formulaRef>
                      </c:ext>
                    </c:extLst>
                    <c:strCache>
                      <c:ptCount val="1"/>
                      <c:pt idx="0">
                        <c:v>Central State U</c:v>
                      </c:pt>
                    </c:strCache>
                  </c:strRef>
                </c:tx>
                <c:spPr>
                  <a:ln w="19050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Sheet1!$J$18:$J$24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Sheet1!$W$18:$W$24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100</c:v>
                      </c:pt>
                      <c:pt idx="1">
                        <c:v>96.563192904656319</c:v>
                      </c:pt>
                      <c:pt idx="2">
                        <c:v>98.891352549889135</c:v>
                      </c:pt>
                      <c:pt idx="3">
                        <c:v>116.35254988913526</c:v>
                      </c:pt>
                      <c:pt idx="4">
                        <c:v>112.6940133037694</c:v>
                      </c:pt>
                      <c:pt idx="5">
                        <c:v>222.89356984478937</c:v>
                      </c:pt>
                      <c:pt idx="6">
                        <c:v>335.0332594235033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2CF6-7443-B191-57ED7B3EF73E}"/>
                  </c:ext>
                </c:extLst>
              </c15:ser>
            </c15:filteredScatterSeries>
          </c:ext>
        </c:extLst>
      </c:scatterChart>
      <c:valAx>
        <c:axId val="810173855"/>
        <c:scaling>
          <c:orientation val="minMax"/>
          <c:max val="2022"/>
          <c:min val="20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/>
                  <a:t>Year</a:t>
                </a:r>
              </a:p>
            </c:rich>
          </c:tx>
          <c:layout>
            <c:manualLayout>
              <c:xMode val="edge"/>
              <c:yMode val="edge"/>
              <c:x val="0.29791311779738311"/>
              <c:y val="0.9505121056702696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10175103"/>
        <c:crosses val="autoZero"/>
        <c:crossBetween val="midCat"/>
        <c:minorUnit val="1"/>
      </c:valAx>
      <c:valAx>
        <c:axId val="810175103"/>
        <c:scaling>
          <c:orientation val="minMax"/>
          <c:max val="120"/>
          <c:min val="60"/>
        </c:scaling>
        <c:delete val="0"/>
        <c:axPos val="l"/>
        <c:numFmt formatCode="General" sourceLinked="1"/>
        <c:majorTickMark val="out"/>
        <c:minorTickMark val="out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10173855"/>
        <c:crosses val="autoZero"/>
        <c:crossBetween val="midCat"/>
        <c:minorUnit val="5"/>
      </c:valAx>
      <c:spPr>
        <a:noFill/>
        <a:ln w="1905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90174-6CF3-4E20-A660-C9FBDBA8E85C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1084F-8B24-4438-B1EA-F74F07453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65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32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1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E101A"/>
                </a:solidFill>
                <a:effectLst/>
              </a:rPr>
              <a:t>I want to thx the senate executive committee for tasking the recruitment and retention committee.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E101A"/>
                </a:solidFill>
                <a:effectLst/>
              </a:rPr>
              <a:t>It is critical to understand we are only at the beginning of the process - only 25 days from the inception. 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E101A"/>
                </a:solidFill>
                <a:effectLst/>
              </a:rPr>
              <a:t>The main point we would like to make in this short report is the urgency of the RRC task and the commitment of the RRC members.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76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 Dave Meredith's PowerPoint Presentation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1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presents only an initial idea, and we will refine it and adapt it to various university units.</a:t>
            </a:r>
          </a:p>
          <a:p>
            <a:endParaRPr lang="en-US" dirty="0"/>
          </a:p>
          <a:p>
            <a:r>
              <a:rPr lang="en-US" dirty="0"/>
              <a:t>It also highlights our commitment to working with Dave Meredith, the Vice President for Enrollment Management.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1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Hear you can see the RRC working hypothesis at leas as Yakov and I see it</a:t>
            </a:r>
          </a:p>
          <a:p>
            <a:pPr marL="171450" indent="-171450">
              <a:buFontTx/>
              <a:buChar char="-"/>
            </a:pPr>
            <a:r>
              <a:rPr lang="en-US" dirty="0"/>
              <a:t>Please email us us any comment to RRC work.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084F-8B24-4438-B1EA-F74F074538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4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0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5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9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1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6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4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5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6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C868-4B2B-1C4C-BC43-7B148B186DC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C970-F389-C647-A411-B3482222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mailto:Barbara.Miner@utoledo.edu" TargetMode="External"/><Relationship Id="rId18" Type="http://schemas.openxmlformats.org/officeDocument/2006/relationships/hyperlink" Target="mailto:Tamara.Phares@utoledo.edu" TargetMode="External"/><Relationship Id="rId26" Type="http://schemas.openxmlformats.org/officeDocument/2006/relationships/hyperlink" Target="mailto:Aniruddha.Ray@utoledo.edu" TargetMode="External"/><Relationship Id="rId3" Type="http://schemas.openxmlformats.org/officeDocument/2006/relationships/hyperlink" Target="mailto:Tomer.AvidorReiss@utoledo.edu" TargetMode="External"/><Relationship Id="rId21" Type="http://schemas.openxmlformats.org/officeDocument/2006/relationships/hyperlink" Target="mailto:Jon-Jama.Scott@utoledo.edu" TargetMode="External"/><Relationship Id="rId34" Type="http://schemas.openxmlformats.org/officeDocument/2006/relationships/hyperlink" Target="mailto:Karen.Green@utoledo.edu" TargetMode="External"/><Relationship Id="rId7" Type="http://schemas.openxmlformats.org/officeDocument/2006/relationships/hyperlink" Target="mailto:Thomas.McLoughlin@UToledo.Edu" TargetMode="External"/><Relationship Id="rId12" Type="http://schemas.openxmlformats.org/officeDocument/2006/relationships/hyperlink" Target="mailto:Kristen.Keith@utoledo.edu" TargetMode="External"/><Relationship Id="rId17" Type="http://schemas.openxmlformats.org/officeDocument/2006/relationships/hyperlink" Target="mailto:Mohammad.Elahinia@utoledo.edu" TargetMode="External"/><Relationship Id="rId25" Type="http://schemas.openxmlformats.org/officeDocument/2006/relationships/hyperlink" Target="mailto:Michael.Heben@utoledo.edu" TargetMode="External"/><Relationship Id="rId33" Type="http://schemas.openxmlformats.org/officeDocument/2006/relationships/hyperlink" Target="mailto:Steve.Wallace@utoledo.edu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Luis.Mata@UToledo.edu" TargetMode="External"/><Relationship Id="rId20" Type="http://schemas.openxmlformats.org/officeDocument/2006/relationships/hyperlink" Target="mailto:Bryan.Bosch@UToledo.edu" TargetMode="External"/><Relationship Id="rId29" Type="http://schemas.openxmlformats.org/officeDocument/2006/relationships/hyperlink" Target="mailto:Tonya.Schmitt@UToledo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nnifer.Reynolds21@utoledo.edu" TargetMode="External"/><Relationship Id="rId11" Type="http://schemas.openxmlformats.org/officeDocument/2006/relationships/hyperlink" Target="mailto:William.Myers@utoledo.edu" TargetMode="External"/><Relationship Id="rId24" Type="http://schemas.openxmlformats.org/officeDocument/2006/relationships/hyperlink" Target="mailto:Kevin.Gibbs@utoledo.edu" TargetMode="External"/><Relationship Id="rId32" Type="http://schemas.openxmlformats.org/officeDocument/2006/relationships/hyperlink" Target="mailto:Thyagarajan.Subramanian@UToledo.edu" TargetMode="External"/><Relationship Id="rId5" Type="http://schemas.openxmlformats.org/officeDocument/2006/relationships/hyperlink" Target="mailto:David.Bazettjones@utoledo.edu" TargetMode="External"/><Relationship Id="rId15" Type="http://schemas.openxmlformats.org/officeDocument/2006/relationships/hyperlink" Target="mailto:ARUNAN.NADARAJAH@utoledo.edu" TargetMode="External"/><Relationship Id="rId23" Type="http://schemas.openxmlformats.org/officeDocument/2006/relationships/hyperlink" Target="mailto:Sandra.Robinson@UToledo.edu" TargetMode="External"/><Relationship Id="rId28" Type="http://schemas.openxmlformats.org/officeDocument/2006/relationships/hyperlink" Target="mailto:Linda.Lewin@utoledo.edu" TargetMode="External"/><Relationship Id="rId10" Type="http://schemas.openxmlformats.org/officeDocument/2006/relationships/hyperlink" Target="mailto:Andrew.Rhodes@utoledo.edu" TargetMode="External"/><Relationship Id="rId19" Type="http://schemas.openxmlformats.org/officeDocument/2006/relationships/hyperlink" Target="mailto:alex.spivak@utoledo.edu" TargetMode="External"/><Relationship Id="rId31" Type="http://schemas.openxmlformats.org/officeDocument/2006/relationships/hyperlink" Target="mailto:Julie.DeSantis@utoledo.edu" TargetMode="External"/><Relationship Id="rId4" Type="http://schemas.openxmlformats.org/officeDocument/2006/relationships/hyperlink" Target="mailto:Yakov.Lapitsky@utoledo.edu" TargetMode="External"/><Relationship Id="rId9" Type="http://schemas.openxmlformats.org/officeDocument/2006/relationships/hyperlink" Target="mailto:Ashley.Pryor@utoledo.edu" TargetMode="External"/><Relationship Id="rId14" Type="http://schemas.openxmlformats.org/officeDocument/2006/relationships/hyperlink" Target="mailto:Ammon.Allred@utoledo.edu" TargetMode="External"/><Relationship Id="rId22" Type="http://schemas.openxmlformats.org/officeDocument/2006/relationships/hyperlink" Target="mailto:Lisa.Kovach@utoledo.edu" TargetMode="External"/><Relationship Id="rId27" Type="http://schemas.openxmlformats.org/officeDocument/2006/relationships/hyperlink" Target="mailto:Michelle.Serres@utoledo.edu" TargetMode="External"/><Relationship Id="rId30" Type="http://schemas.openxmlformats.org/officeDocument/2006/relationships/hyperlink" Target="mailto:Jeffrey.Schneiderman@utoledo.edu" TargetMode="External"/><Relationship Id="rId8" Type="http://schemas.openxmlformats.org/officeDocument/2006/relationships/hyperlink" Target="mailto:Daniel.Mcinnis@utoledo.edu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04DC-D5BF-1D72-598A-63FD3DDA56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600" b="1" dirty="0">
                <a:latin typeface="Arial" panose="020B0604020202020204" pitchFamily="34" charset="0"/>
                <a:cs typeface="Arial" panose="020B0604020202020204" pitchFamily="34" charset="0"/>
              </a:rPr>
              <a:t>Faculty Senate Ad Hoc Recruitment and Retention Committee (RRC)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75DDF-D829-8DE7-0CA9-33959690D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728" y="3796001"/>
            <a:ext cx="6858000" cy="45041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2022 /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9FE5ED-32F0-C293-CA45-79999F464DEE}"/>
              </a:ext>
            </a:extLst>
          </p:cNvPr>
          <p:cNvSpPr txBox="1"/>
          <p:nvPr/>
        </p:nvSpPr>
        <p:spPr>
          <a:xfrm>
            <a:off x="1752539" y="4675910"/>
            <a:ext cx="550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October 18, 2022</a:t>
            </a:r>
          </a:p>
          <a:p>
            <a:pPr algn="ctr"/>
            <a:r>
              <a:rPr lang="en-US" sz="2400" b="1" dirty="0"/>
              <a:t>A Brief Initial Report</a:t>
            </a:r>
          </a:p>
        </p:txBody>
      </p:sp>
    </p:spTree>
    <p:extLst>
      <p:ext uri="{BB962C8B-B14F-4D97-AF65-F5344CB8AC3E}">
        <p14:creationId xmlns:p14="http://schemas.microsoft.com/office/powerpoint/2010/main" val="390744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7E1F-F9FD-C69C-697E-847EF4E7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7614" y="223468"/>
            <a:ext cx="9525443" cy="75230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UToledo is facing an enrollment crisis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6653F9-4322-4C16-A2AF-4814C1FFA6F0}"/>
              </a:ext>
            </a:extLst>
          </p:cNvPr>
          <p:cNvGrpSpPr/>
          <p:nvPr/>
        </p:nvGrpSpPr>
        <p:grpSpPr>
          <a:xfrm>
            <a:off x="3063602" y="1338957"/>
            <a:ext cx="4088932" cy="1477043"/>
            <a:chOff x="1558659" y="1628043"/>
            <a:chExt cx="2884626" cy="92958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5896645-634D-41DF-91E8-64F2CEB9E4D5}"/>
                </a:ext>
              </a:extLst>
            </p:cNvPr>
            <p:cNvSpPr/>
            <p:nvPr/>
          </p:nvSpPr>
          <p:spPr>
            <a:xfrm rot="21166635">
              <a:off x="1847171" y="1929344"/>
              <a:ext cx="2009604" cy="628288"/>
            </a:xfrm>
            <a:custGeom>
              <a:avLst/>
              <a:gdLst>
                <a:gd name="connsiteX0" fmla="*/ 0 w 1657957"/>
                <a:gd name="connsiteY0" fmla="*/ 305985 h 611970"/>
                <a:gd name="connsiteX1" fmla="*/ 828979 w 1657957"/>
                <a:gd name="connsiteY1" fmla="*/ 0 h 611970"/>
                <a:gd name="connsiteX2" fmla="*/ 1657958 w 1657957"/>
                <a:gd name="connsiteY2" fmla="*/ 305985 h 611970"/>
                <a:gd name="connsiteX3" fmla="*/ 828979 w 1657957"/>
                <a:gd name="connsiteY3" fmla="*/ 611970 h 611970"/>
                <a:gd name="connsiteX4" fmla="*/ 0 w 1657957"/>
                <a:gd name="connsiteY4" fmla="*/ 305985 h 611970"/>
                <a:gd name="connsiteX0" fmla="*/ 0 w 1657958"/>
                <a:gd name="connsiteY0" fmla="*/ 306000 h 611985"/>
                <a:gd name="connsiteX1" fmla="*/ 828979 w 1657958"/>
                <a:gd name="connsiteY1" fmla="*/ 15 h 611985"/>
                <a:gd name="connsiteX2" fmla="*/ 1657958 w 1657958"/>
                <a:gd name="connsiteY2" fmla="*/ 306000 h 611985"/>
                <a:gd name="connsiteX3" fmla="*/ 828979 w 1657958"/>
                <a:gd name="connsiteY3" fmla="*/ 611985 h 611985"/>
                <a:gd name="connsiteX4" fmla="*/ 0 w 1657958"/>
                <a:gd name="connsiteY4" fmla="*/ 306000 h 611985"/>
                <a:gd name="connsiteX0" fmla="*/ 0 w 1660786"/>
                <a:gd name="connsiteY0" fmla="*/ 306000 h 621596"/>
                <a:gd name="connsiteX1" fmla="*/ 828979 w 1660786"/>
                <a:gd name="connsiteY1" fmla="*/ 15 h 621596"/>
                <a:gd name="connsiteX2" fmla="*/ 1657958 w 1660786"/>
                <a:gd name="connsiteY2" fmla="*/ 306000 h 621596"/>
                <a:gd name="connsiteX3" fmla="*/ 828979 w 1660786"/>
                <a:gd name="connsiteY3" fmla="*/ 611985 h 621596"/>
                <a:gd name="connsiteX4" fmla="*/ 0 w 1660786"/>
                <a:gd name="connsiteY4" fmla="*/ 306000 h 621596"/>
                <a:gd name="connsiteX0" fmla="*/ 256 w 1661042"/>
                <a:gd name="connsiteY0" fmla="*/ 306000 h 621596"/>
                <a:gd name="connsiteX1" fmla="*/ 829235 w 1661042"/>
                <a:gd name="connsiteY1" fmla="*/ 15 h 621596"/>
                <a:gd name="connsiteX2" fmla="*/ 1658214 w 1661042"/>
                <a:gd name="connsiteY2" fmla="*/ 306000 h 621596"/>
                <a:gd name="connsiteX3" fmla="*/ 829235 w 1661042"/>
                <a:gd name="connsiteY3" fmla="*/ 611985 h 621596"/>
                <a:gd name="connsiteX4" fmla="*/ 256 w 1661042"/>
                <a:gd name="connsiteY4" fmla="*/ 306000 h 621596"/>
                <a:gd name="connsiteX0" fmla="*/ 157 w 1739819"/>
                <a:gd name="connsiteY0" fmla="*/ 262750 h 624966"/>
                <a:gd name="connsiteX1" fmla="*/ 908772 w 1739819"/>
                <a:gd name="connsiteY1" fmla="*/ 173 h 624966"/>
                <a:gd name="connsiteX2" fmla="*/ 1737751 w 1739819"/>
                <a:gd name="connsiteY2" fmla="*/ 306158 h 624966"/>
                <a:gd name="connsiteX3" fmla="*/ 908772 w 1739819"/>
                <a:gd name="connsiteY3" fmla="*/ 612143 h 624966"/>
                <a:gd name="connsiteX4" fmla="*/ 157 w 1739819"/>
                <a:gd name="connsiteY4" fmla="*/ 262750 h 624966"/>
                <a:gd name="connsiteX0" fmla="*/ 110 w 2068316"/>
                <a:gd name="connsiteY0" fmla="*/ 225356 h 628288"/>
                <a:gd name="connsiteX1" fmla="*/ 1237070 w 2068316"/>
                <a:gd name="connsiteY1" fmla="*/ 690 h 628288"/>
                <a:gd name="connsiteX2" fmla="*/ 2066049 w 2068316"/>
                <a:gd name="connsiteY2" fmla="*/ 306675 h 628288"/>
                <a:gd name="connsiteX3" fmla="*/ 1237070 w 2068316"/>
                <a:gd name="connsiteY3" fmla="*/ 612660 h 628288"/>
                <a:gd name="connsiteX4" fmla="*/ 110 w 2068316"/>
                <a:gd name="connsiteY4" fmla="*/ 225356 h 628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8316" h="628288">
                  <a:moveTo>
                    <a:pt x="110" y="225356"/>
                  </a:moveTo>
                  <a:cubicBezTo>
                    <a:pt x="-11483" y="177050"/>
                    <a:pt x="892747" y="-12863"/>
                    <a:pt x="1237070" y="690"/>
                  </a:cubicBezTo>
                  <a:cubicBezTo>
                    <a:pt x="1581393" y="14243"/>
                    <a:pt x="2006626" y="-6809"/>
                    <a:pt x="2066049" y="306675"/>
                  </a:cubicBezTo>
                  <a:cubicBezTo>
                    <a:pt x="2107104" y="706670"/>
                    <a:pt x="1581393" y="626213"/>
                    <a:pt x="1237070" y="612660"/>
                  </a:cubicBezTo>
                  <a:cubicBezTo>
                    <a:pt x="892747" y="599107"/>
                    <a:pt x="11703" y="273662"/>
                    <a:pt x="110" y="225356"/>
                  </a:cubicBezTo>
                  <a:close/>
                </a:path>
              </a:pathLst>
            </a:custGeom>
            <a:solidFill>
              <a:srgbClr val="009900">
                <a:alpha val="3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9A10463-9A42-484B-A94D-0052D52FF4DE}"/>
                </a:ext>
              </a:extLst>
            </p:cNvPr>
            <p:cNvSpPr txBox="1"/>
            <p:nvPr/>
          </p:nvSpPr>
          <p:spPr>
            <a:xfrm>
              <a:off x="1558659" y="1628043"/>
              <a:ext cx="2884626" cy="21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Institutions Making the Right Moves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EDAFF21-B2A8-4A3A-9EDE-C8A30E1D1148}"/>
              </a:ext>
            </a:extLst>
          </p:cNvPr>
          <p:cNvGrpSpPr/>
          <p:nvPr/>
        </p:nvGrpSpPr>
        <p:grpSpPr>
          <a:xfrm>
            <a:off x="2018658" y="2407208"/>
            <a:ext cx="5285322" cy="1572238"/>
            <a:chOff x="821481" y="2300356"/>
            <a:chExt cx="3728645" cy="98950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9EBC381-D6CE-4F8D-9CB0-E286A0DB1A5C}"/>
                </a:ext>
              </a:extLst>
            </p:cNvPr>
            <p:cNvSpPr/>
            <p:nvPr/>
          </p:nvSpPr>
          <p:spPr>
            <a:xfrm>
              <a:off x="821481" y="2300356"/>
              <a:ext cx="2940662" cy="908974"/>
            </a:xfrm>
            <a:custGeom>
              <a:avLst/>
              <a:gdLst>
                <a:gd name="connsiteX0" fmla="*/ 0 w 2586126"/>
                <a:gd name="connsiteY0" fmla="*/ 123416 h 246832"/>
                <a:gd name="connsiteX1" fmla="*/ 1293063 w 2586126"/>
                <a:gd name="connsiteY1" fmla="*/ 0 h 246832"/>
                <a:gd name="connsiteX2" fmla="*/ 2586126 w 2586126"/>
                <a:gd name="connsiteY2" fmla="*/ 123416 h 246832"/>
                <a:gd name="connsiteX3" fmla="*/ 1293063 w 2586126"/>
                <a:gd name="connsiteY3" fmla="*/ 246832 h 246832"/>
                <a:gd name="connsiteX4" fmla="*/ 0 w 2586126"/>
                <a:gd name="connsiteY4" fmla="*/ 123416 h 246832"/>
                <a:gd name="connsiteX0" fmla="*/ 0 w 2812749"/>
                <a:gd name="connsiteY0" fmla="*/ 162124 h 856056"/>
                <a:gd name="connsiteX1" fmla="*/ 1293063 w 2812749"/>
                <a:gd name="connsiteY1" fmla="*/ 38708 h 856056"/>
                <a:gd name="connsiteX2" fmla="*/ 2812749 w 2812749"/>
                <a:gd name="connsiteY2" fmla="*/ 849900 h 856056"/>
                <a:gd name="connsiteX3" fmla="*/ 1293063 w 2812749"/>
                <a:gd name="connsiteY3" fmla="*/ 285540 h 856056"/>
                <a:gd name="connsiteX4" fmla="*/ 0 w 2812749"/>
                <a:gd name="connsiteY4" fmla="*/ 162124 h 856056"/>
                <a:gd name="connsiteX0" fmla="*/ 0 w 2820140"/>
                <a:gd name="connsiteY0" fmla="*/ 162124 h 856056"/>
                <a:gd name="connsiteX1" fmla="*/ 1293063 w 2820140"/>
                <a:gd name="connsiteY1" fmla="*/ 38708 h 856056"/>
                <a:gd name="connsiteX2" fmla="*/ 2812749 w 2820140"/>
                <a:gd name="connsiteY2" fmla="*/ 849900 h 856056"/>
                <a:gd name="connsiteX3" fmla="*/ 1293063 w 2820140"/>
                <a:gd name="connsiteY3" fmla="*/ 285540 h 856056"/>
                <a:gd name="connsiteX4" fmla="*/ 0 w 2820140"/>
                <a:gd name="connsiteY4" fmla="*/ 162124 h 856056"/>
                <a:gd name="connsiteX0" fmla="*/ 0 w 2820140"/>
                <a:gd name="connsiteY0" fmla="*/ 162124 h 868484"/>
                <a:gd name="connsiteX1" fmla="*/ 1293063 w 2820140"/>
                <a:gd name="connsiteY1" fmla="*/ 38708 h 868484"/>
                <a:gd name="connsiteX2" fmla="*/ 2812749 w 2820140"/>
                <a:gd name="connsiteY2" fmla="*/ 849900 h 868484"/>
                <a:gd name="connsiteX3" fmla="*/ 1293063 w 2820140"/>
                <a:gd name="connsiteY3" fmla="*/ 285540 h 868484"/>
                <a:gd name="connsiteX4" fmla="*/ 0 w 2820140"/>
                <a:gd name="connsiteY4" fmla="*/ 162124 h 868484"/>
                <a:gd name="connsiteX0" fmla="*/ 0 w 2856854"/>
                <a:gd name="connsiteY0" fmla="*/ 159208 h 824434"/>
                <a:gd name="connsiteX1" fmla="*/ 1293063 w 2856854"/>
                <a:gd name="connsiteY1" fmla="*/ 35792 h 824434"/>
                <a:gd name="connsiteX2" fmla="*/ 2849641 w 2856854"/>
                <a:gd name="connsiteY2" fmla="*/ 804821 h 824434"/>
                <a:gd name="connsiteX3" fmla="*/ 1293063 w 2856854"/>
                <a:gd name="connsiteY3" fmla="*/ 282624 h 824434"/>
                <a:gd name="connsiteX4" fmla="*/ 0 w 2856854"/>
                <a:gd name="connsiteY4" fmla="*/ 159208 h 824434"/>
                <a:gd name="connsiteX0" fmla="*/ 56 w 2856910"/>
                <a:gd name="connsiteY0" fmla="*/ 186468 h 851694"/>
                <a:gd name="connsiteX1" fmla="*/ 1293119 w 2856910"/>
                <a:gd name="connsiteY1" fmla="*/ 63052 h 851694"/>
                <a:gd name="connsiteX2" fmla="*/ 2849697 w 2856910"/>
                <a:gd name="connsiteY2" fmla="*/ 832081 h 851694"/>
                <a:gd name="connsiteX3" fmla="*/ 1293119 w 2856910"/>
                <a:gd name="connsiteY3" fmla="*/ 309884 h 851694"/>
                <a:gd name="connsiteX4" fmla="*/ 56 w 2856910"/>
                <a:gd name="connsiteY4" fmla="*/ 186468 h 851694"/>
                <a:gd name="connsiteX0" fmla="*/ 53 w 2907022"/>
                <a:gd name="connsiteY0" fmla="*/ 143118 h 893093"/>
                <a:gd name="connsiteX1" fmla="*/ 1343184 w 2907022"/>
                <a:gd name="connsiteY1" fmla="*/ 104027 h 893093"/>
                <a:gd name="connsiteX2" fmla="*/ 2899762 w 2907022"/>
                <a:gd name="connsiteY2" fmla="*/ 873056 h 893093"/>
                <a:gd name="connsiteX3" fmla="*/ 1343184 w 2907022"/>
                <a:gd name="connsiteY3" fmla="*/ 350859 h 893093"/>
                <a:gd name="connsiteX4" fmla="*/ 53 w 2907022"/>
                <a:gd name="connsiteY4" fmla="*/ 143118 h 893093"/>
                <a:gd name="connsiteX0" fmla="*/ 7 w 2906976"/>
                <a:gd name="connsiteY0" fmla="*/ 121338 h 871313"/>
                <a:gd name="connsiteX1" fmla="*/ 1343138 w 2906976"/>
                <a:gd name="connsiteY1" fmla="*/ 82247 h 871313"/>
                <a:gd name="connsiteX2" fmla="*/ 2899716 w 2906976"/>
                <a:gd name="connsiteY2" fmla="*/ 851276 h 871313"/>
                <a:gd name="connsiteX3" fmla="*/ 1343138 w 2906976"/>
                <a:gd name="connsiteY3" fmla="*/ 329079 h 871313"/>
                <a:gd name="connsiteX4" fmla="*/ 7 w 2906976"/>
                <a:gd name="connsiteY4" fmla="*/ 121338 h 871313"/>
                <a:gd name="connsiteX0" fmla="*/ 7 w 2907067"/>
                <a:gd name="connsiteY0" fmla="*/ 131359 h 881334"/>
                <a:gd name="connsiteX1" fmla="*/ 1358949 w 2907067"/>
                <a:gd name="connsiteY1" fmla="*/ 44835 h 881334"/>
                <a:gd name="connsiteX2" fmla="*/ 2899716 w 2907067"/>
                <a:gd name="connsiteY2" fmla="*/ 861297 h 881334"/>
                <a:gd name="connsiteX3" fmla="*/ 1343138 w 2907067"/>
                <a:gd name="connsiteY3" fmla="*/ 339100 h 881334"/>
                <a:gd name="connsiteX4" fmla="*/ 7 w 2907067"/>
                <a:gd name="connsiteY4" fmla="*/ 131359 h 881334"/>
                <a:gd name="connsiteX0" fmla="*/ 5 w 2907065"/>
                <a:gd name="connsiteY0" fmla="*/ 129896 h 878173"/>
                <a:gd name="connsiteX1" fmla="*/ 1358947 w 2907065"/>
                <a:gd name="connsiteY1" fmla="*/ 43372 h 878173"/>
                <a:gd name="connsiteX2" fmla="*/ 2899714 w 2907065"/>
                <a:gd name="connsiteY2" fmla="*/ 859834 h 878173"/>
                <a:gd name="connsiteX3" fmla="*/ 1372123 w 2907065"/>
                <a:gd name="connsiteY3" fmla="*/ 279664 h 878173"/>
                <a:gd name="connsiteX4" fmla="*/ 5 w 2907065"/>
                <a:gd name="connsiteY4" fmla="*/ 129896 h 878173"/>
                <a:gd name="connsiteX0" fmla="*/ 135 w 2907195"/>
                <a:gd name="connsiteY0" fmla="*/ 162532 h 910809"/>
                <a:gd name="connsiteX1" fmla="*/ 1359077 w 2907195"/>
                <a:gd name="connsiteY1" fmla="*/ 76008 h 910809"/>
                <a:gd name="connsiteX2" fmla="*/ 2899844 w 2907195"/>
                <a:gd name="connsiteY2" fmla="*/ 892470 h 910809"/>
                <a:gd name="connsiteX3" fmla="*/ 1372253 w 2907195"/>
                <a:gd name="connsiteY3" fmla="*/ 312300 h 910809"/>
                <a:gd name="connsiteX4" fmla="*/ 135 w 2907195"/>
                <a:gd name="connsiteY4" fmla="*/ 162532 h 910809"/>
                <a:gd name="connsiteX0" fmla="*/ 1 w 2907061"/>
                <a:gd name="connsiteY0" fmla="*/ 157178 h 905455"/>
                <a:gd name="connsiteX1" fmla="*/ 1358943 w 2907061"/>
                <a:gd name="connsiteY1" fmla="*/ 70654 h 905455"/>
                <a:gd name="connsiteX2" fmla="*/ 2899710 w 2907061"/>
                <a:gd name="connsiteY2" fmla="*/ 887116 h 905455"/>
                <a:gd name="connsiteX3" fmla="*/ 1372119 w 2907061"/>
                <a:gd name="connsiteY3" fmla="*/ 306946 h 905455"/>
                <a:gd name="connsiteX4" fmla="*/ 1 w 2907061"/>
                <a:gd name="connsiteY4" fmla="*/ 157178 h 905455"/>
                <a:gd name="connsiteX0" fmla="*/ 1 w 2907061"/>
                <a:gd name="connsiteY0" fmla="*/ 152871 h 901148"/>
                <a:gd name="connsiteX1" fmla="*/ 1358943 w 2907061"/>
                <a:gd name="connsiteY1" fmla="*/ 66347 h 901148"/>
                <a:gd name="connsiteX2" fmla="*/ 2899710 w 2907061"/>
                <a:gd name="connsiteY2" fmla="*/ 882809 h 901148"/>
                <a:gd name="connsiteX3" fmla="*/ 1372119 w 2907061"/>
                <a:gd name="connsiteY3" fmla="*/ 302639 h 901148"/>
                <a:gd name="connsiteX4" fmla="*/ 1 w 2907061"/>
                <a:gd name="connsiteY4" fmla="*/ 152871 h 901148"/>
                <a:gd name="connsiteX0" fmla="*/ 4 w 2907064"/>
                <a:gd name="connsiteY0" fmla="*/ 147556 h 895833"/>
                <a:gd name="connsiteX1" fmla="*/ 1358946 w 2907064"/>
                <a:gd name="connsiteY1" fmla="*/ 61032 h 895833"/>
                <a:gd name="connsiteX2" fmla="*/ 2899713 w 2907064"/>
                <a:gd name="connsiteY2" fmla="*/ 877494 h 895833"/>
                <a:gd name="connsiteX3" fmla="*/ 1372122 w 2907064"/>
                <a:gd name="connsiteY3" fmla="*/ 297324 h 895833"/>
                <a:gd name="connsiteX4" fmla="*/ 4 w 2907064"/>
                <a:gd name="connsiteY4" fmla="*/ 147556 h 895833"/>
                <a:gd name="connsiteX0" fmla="*/ 4 w 2912551"/>
                <a:gd name="connsiteY0" fmla="*/ 147556 h 895833"/>
                <a:gd name="connsiteX1" fmla="*/ 1358946 w 2912551"/>
                <a:gd name="connsiteY1" fmla="*/ 61032 h 895833"/>
                <a:gd name="connsiteX2" fmla="*/ 2899713 w 2912551"/>
                <a:gd name="connsiteY2" fmla="*/ 877494 h 895833"/>
                <a:gd name="connsiteX3" fmla="*/ 1372122 w 2912551"/>
                <a:gd name="connsiteY3" fmla="*/ 297324 h 895833"/>
                <a:gd name="connsiteX4" fmla="*/ 4 w 2912551"/>
                <a:gd name="connsiteY4" fmla="*/ 147556 h 895833"/>
                <a:gd name="connsiteX0" fmla="*/ 4 w 2941307"/>
                <a:gd name="connsiteY0" fmla="*/ 144537 h 852942"/>
                <a:gd name="connsiteX1" fmla="*/ 1358946 w 2941307"/>
                <a:gd name="connsiteY1" fmla="*/ 58013 h 852942"/>
                <a:gd name="connsiteX2" fmla="*/ 2928700 w 2941307"/>
                <a:gd name="connsiteY2" fmla="*/ 833634 h 852942"/>
                <a:gd name="connsiteX3" fmla="*/ 1372122 w 2941307"/>
                <a:gd name="connsiteY3" fmla="*/ 294305 h 852942"/>
                <a:gd name="connsiteX4" fmla="*/ 4 w 2941307"/>
                <a:gd name="connsiteY4" fmla="*/ 144537 h 852942"/>
                <a:gd name="connsiteX0" fmla="*/ 4 w 2941331"/>
                <a:gd name="connsiteY0" fmla="*/ 119012 h 827416"/>
                <a:gd name="connsiteX1" fmla="*/ 1358946 w 2941331"/>
                <a:gd name="connsiteY1" fmla="*/ 32488 h 827416"/>
                <a:gd name="connsiteX2" fmla="*/ 2928700 w 2941331"/>
                <a:gd name="connsiteY2" fmla="*/ 808109 h 827416"/>
                <a:gd name="connsiteX3" fmla="*/ 1372122 w 2941331"/>
                <a:gd name="connsiteY3" fmla="*/ 268780 h 827416"/>
                <a:gd name="connsiteX4" fmla="*/ 4 w 2941331"/>
                <a:gd name="connsiteY4" fmla="*/ 119012 h 827416"/>
                <a:gd name="connsiteX0" fmla="*/ 204 w 2940855"/>
                <a:gd name="connsiteY0" fmla="*/ 103286 h 811690"/>
                <a:gd name="connsiteX1" fmla="*/ 1282726 w 2940855"/>
                <a:gd name="connsiteY1" fmla="*/ 16762 h 811690"/>
                <a:gd name="connsiteX2" fmla="*/ 2928900 w 2940855"/>
                <a:gd name="connsiteY2" fmla="*/ 792383 h 811690"/>
                <a:gd name="connsiteX3" fmla="*/ 1372322 w 2940855"/>
                <a:gd name="connsiteY3" fmla="*/ 253054 h 811690"/>
                <a:gd name="connsiteX4" fmla="*/ 204 w 2940855"/>
                <a:gd name="connsiteY4" fmla="*/ 103286 h 811690"/>
                <a:gd name="connsiteX0" fmla="*/ 621 w 2941272"/>
                <a:gd name="connsiteY0" fmla="*/ 103004 h 810921"/>
                <a:gd name="connsiteX1" fmla="*/ 1283143 w 2941272"/>
                <a:gd name="connsiteY1" fmla="*/ 16480 h 810921"/>
                <a:gd name="connsiteX2" fmla="*/ 2929317 w 2941272"/>
                <a:gd name="connsiteY2" fmla="*/ 792101 h 810921"/>
                <a:gd name="connsiteX3" fmla="*/ 1441253 w 2941272"/>
                <a:gd name="connsiteY3" fmla="*/ 235955 h 810921"/>
                <a:gd name="connsiteX4" fmla="*/ 621 w 2941272"/>
                <a:gd name="connsiteY4" fmla="*/ 103004 h 810921"/>
                <a:gd name="connsiteX0" fmla="*/ 621 w 2941272"/>
                <a:gd name="connsiteY0" fmla="*/ 103004 h 809809"/>
                <a:gd name="connsiteX1" fmla="*/ 1283143 w 2941272"/>
                <a:gd name="connsiteY1" fmla="*/ 16480 h 809809"/>
                <a:gd name="connsiteX2" fmla="*/ 2929317 w 2941272"/>
                <a:gd name="connsiteY2" fmla="*/ 792101 h 809809"/>
                <a:gd name="connsiteX3" fmla="*/ 1441253 w 2941272"/>
                <a:gd name="connsiteY3" fmla="*/ 235955 h 809809"/>
                <a:gd name="connsiteX4" fmla="*/ 621 w 2941272"/>
                <a:gd name="connsiteY4" fmla="*/ 103004 h 809809"/>
                <a:gd name="connsiteX0" fmla="*/ 544 w 2941195"/>
                <a:gd name="connsiteY0" fmla="*/ 103326 h 810627"/>
                <a:gd name="connsiteX1" fmla="*/ 1283066 w 2941195"/>
                <a:gd name="connsiteY1" fmla="*/ 16802 h 810627"/>
                <a:gd name="connsiteX2" fmla="*/ 2929240 w 2941195"/>
                <a:gd name="connsiteY2" fmla="*/ 792423 h 810627"/>
                <a:gd name="connsiteX3" fmla="*/ 1430635 w 2941195"/>
                <a:gd name="connsiteY3" fmla="*/ 255496 h 810627"/>
                <a:gd name="connsiteX4" fmla="*/ 544 w 2941195"/>
                <a:gd name="connsiteY4" fmla="*/ 103326 h 810627"/>
                <a:gd name="connsiteX0" fmla="*/ 3 w 2940654"/>
                <a:gd name="connsiteY0" fmla="*/ 141157 h 848458"/>
                <a:gd name="connsiteX1" fmla="*/ 1282525 w 2940654"/>
                <a:gd name="connsiteY1" fmla="*/ 54633 h 848458"/>
                <a:gd name="connsiteX2" fmla="*/ 2928699 w 2940654"/>
                <a:gd name="connsiteY2" fmla="*/ 830254 h 848458"/>
                <a:gd name="connsiteX3" fmla="*/ 1430094 w 2940654"/>
                <a:gd name="connsiteY3" fmla="*/ 293327 h 848458"/>
                <a:gd name="connsiteX4" fmla="*/ 3 w 2940654"/>
                <a:gd name="connsiteY4" fmla="*/ 141157 h 848458"/>
                <a:gd name="connsiteX0" fmla="*/ 11 w 2940662"/>
                <a:gd name="connsiteY0" fmla="*/ 121386 h 828687"/>
                <a:gd name="connsiteX1" fmla="*/ 1282533 w 2940662"/>
                <a:gd name="connsiteY1" fmla="*/ 34862 h 828687"/>
                <a:gd name="connsiteX2" fmla="*/ 2928707 w 2940662"/>
                <a:gd name="connsiteY2" fmla="*/ 810483 h 828687"/>
                <a:gd name="connsiteX3" fmla="*/ 1430102 w 2940662"/>
                <a:gd name="connsiteY3" fmla="*/ 273556 h 828687"/>
                <a:gd name="connsiteX4" fmla="*/ 11 w 2940662"/>
                <a:gd name="connsiteY4" fmla="*/ 121386 h 82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0662" h="828687">
                  <a:moveTo>
                    <a:pt x="11" y="121386"/>
                  </a:moveTo>
                  <a:cubicBezTo>
                    <a:pt x="-3503" y="-19296"/>
                    <a:pt x="791782" y="-22330"/>
                    <a:pt x="1282533" y="34862"/>
                  </a:cubicBezTo>
                  <a:cubicBezTo>
                    <a:pt x="1773284" y="92054"/>
                    <a:pt x="3078911" y="582982"/>
                    <a:pt x="2928707" y="810483"/>
                  </a:cubicBezTo>
                  <a:cubicBezTo>
                    <a:pt x="2770597" y="939252"/>
                    <a:pt x="1786460" y="345162"/>
                    <a:pt x="1430102" y="273556"/>
                  </a:cubicBezTo>
                  <a:cubicBezTo>
                    <a:pt x="1073744" y="201950"/>
                    <a:pt x="3525" y="262068"/>
                    <a:pt x="11" y="121386"/>
                  </a:cubicBezTo>
                  <a:close/>
                </a:path>
              </a:pathLst>
            </a:custGeom>
            <a:solidFill>
              <a:srgbClr val="C000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723E11-8348-44B1-B8CE-D8D489141A76}"/>
                </a:ext>
              </a:extLst>
            </p:cNvPr>
            <p:cNvSpPr txBox="1"/>
            <p:nvPr/>
          </p:nvSpPr>
          <p:spPr>
            <a:xfrm>
              <a:off x="3771542" y="3076785"/>
              <a:ext cx="778584" cy="21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UToledo</a:t>
              </a:r>
            </a:p>
          </p:txBody>
        </p:sp>
      </p:grp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0637855-BF60-45C7-BABE-0E62A6CA4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403699"/>
              </p:ext>
            </p:extLst>
          </p:nvPr>
        </p:nvGraphicFramePr>
        <p:xfrm>
          <a:off x="1071994" y="975773"/>
          <a:ext cx="7649737" cy="573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18FC253-983C-B1C7-C742-AC3713C77EFA}"/>
              </a:ext>
            </a:extLst>
          </p:cNvPr>
          <p:cNvSpPr txBox="1"/>
          <p:nvPr/>
        </p:nvSpPr>
        <p:spPr>
          <a:xfrm>
            <a:off x="14290" y="2252449"/>
            <a:ext cx="16495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Fall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Enrollment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(as % of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2015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Numbers)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FC4150-DA36-43C3-BF74-90E1FCB48794}"/>
              </a:ext>
            </a:extLst>
          </p:cNvPr>
          <p:cNvSpPr txBox="1"/>
          <p:nvPr/>
        </p:nvSpPr>
        <p:spPr>
          <a:xfrm>
            <a:off x="0" y="6210020"/>
            <a:ext cx="6292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Data Source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Ohio Department of Higher Education (ODHE) Preliminary Headcount Data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489700A-CE8B-43C6-9686-8DC069B04220}"/>
              </a:ext>
            </a:extLst>
          </p:cNvPr>
          <p:cNvGrpSpPr/>
          <p:nvPr/>
        </p:nvGrpSpPr>
        <p:grpSpPr>
          <a:xfrm>
            <a:off x="6035960" y="3720038"/>
            <a:ext cx="650878" cy="550513"/>
            <a:chOff x="5524655" y="4521187"/>
            <a:chExt cx="650878" cy="550513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A676A76-3E12-4305-AB1A-DAE9CE71B04A}"/>
                </a:ext>
              </a:extLst>
            </p:cNvPr>
            <p:cNvCxnSpPr>
              <a:cxnSpLocks/>
            </p:cNvCxnSpPr>
            <p:nvPr/>
          </p:nvCxnSpPr>
          <p:spPr>
            <a:xfrm>
              <a:off x="5524655" y="4521187"/>
              <a:ext cx="549858" cy="437717"/>
            </a:xfrm>
            <a:prstGeom prst="line">
              <a:avLst/>
            </a:prstGeom>
            <a:ln w="2222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Summing Junction 26">
              <a:extLst>
                <a:ext uri="{FF2B5EF4-FFF2-40B4-BE49-F238E27FC236}">
                  <a16:creationId xmlns:a16="http://schemas.microsoft.com/office/drawing/2014/main" id="{5C997F9D-88D8-4C14-8007-4DCFEB15CECB}"/>
                </a:ext>
              </a:extLst>
            </p:cNvPr>
            <p:cNvSpPr/>
            <p:nvPr/>
          </p:nvSpPr>
          <p:spPr>
            <a:xfrm>
              <a:off x="5973492" y="4869659"/>
              <a:ext cx="202041" cy="202041"/>
            </a:xfrm>
            <a:prstGeom prst="flowChartSummingJunction">
              <a:avLst/>
            </a:prstGeom>
            <a:solidFill>
              <a:srgbClr val="FFFF00"/>
            </a:solidFill>
            <a:ln w="22225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2D51FFB-6BA2-4C43-B385-D10C2ABE3882}"/>
              </a:ext>
            </a:extLst>
          </p:cNvPr>
          <p:cNvGrpSpPr/>
          <p:nvPr/>
        </p:nvGrpSpPr>
        <p:grpSpPr>
          <a:xfrm>
            <a:off x="89473" y="6505279"/>
            <a:ext cx="4118001" cy="276999"/>
            <a:chOff x="89473" y="6505279"/>
            <a:chExt cx="4118001" cy="27699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BD57EC-564E-469F-A7C0-F4854C25DFA8}"/>
                </a:ext>
              </a:extLst>
            </p:cNvPr>
            <p:cNvSpPr txBox="1"/>
            <p:nvPr/>
          </p:nvSpPr>
          <p:spPr>
            <a:xfrm>
              <a:off x="179384" y="6505279"/>
              <a:ext cx="40280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Last Data Point is Based on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UToledo’s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Fall 2022 Census</a:t>
              </a:r>
            </a:p>
          </p:txBody>
        </p:sp>
        <p:sp>
          <p:nvSpPr>
            <p:cNvPr id="28" name="Flowchart: Summing Junction 27">
              <a:extLst>
                <a:ext uri="{FF2B5EF4-FFF2-40B4-BE49-F238E27FC236}">
                  <a16:creationId xmlns:a16="http://schemas.microsoft.com/office/drawing/2014/main" id="{1D09C445-CB2B-481E-B367-12A96B681CFB}"/>
                </a:ext>
              </a:extLst>
            </p:cNvPr>
            <p:cNvSpPr/>
            <p:nvPr/>
          </p:nvSpPr>
          <p:spPr>
            <a:xfrm>
              <a:off x="89473" y="6571227"/>
              <a:ext cx="151749" cy="151749"/>
            </a:xfrm>
            <a:prstGeom prst="flowChartSummingJunction">
              <a:avLst/>
            </a:prstGeom>
            <a:solidFill>
              <a:srgbClr val="FFFF00"/>
            </a:solidFill>
            <a:ln w="22225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9086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6729-4565-9854-1650-1A1C84ED7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5064" y="201738"/>
            <a:ext cx="9312982" cy="81591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Summary of RRC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0A146-2DB1-70B7-9E10-5CFAA238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54" y="1287505"/>
            <a:ext cx="9144000" cy="635622"/>
          </a:xfrm>
        </p:spPr>
        <p:txBody>
          <a:bodyPr>
            <a:noAutofit/>
          </a:bodyPr>
          <a:lstStyle/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UToledo’s past and present recruitment and retention practices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B83929-1817-F775-4D3D-EAB31C6520F9}"/>
              </a:ext>
            </a:extLst>
          </p:cNvPr>
          <p:cNvSpPr txBox="1">
            <a:spLocks/>
          </p:cNvSpPr>
          <p:nvPr/>
        </p:nvSpPr>
        <p:spPr>
          <a:xfrm>
            <a:off x="82419" y="3440933"/>
            <a:ext cx="8903796" cy="81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opportunities to enhance UToledo faculty and staff involvement in the student recruitment and retention process</a:t>
            </a:r>
          </a:p>
          <a:p>
            <a:pPr marL="58737" indent="0"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225D3B-0ED7-36DB-77B8-417657593C45}"/>
              </a:ext>
            </a:extLst>
          </p:cNvPr>
          <p:cNvSpPr txBox="1">
            <a:spLocks/>
          </p:cNvSpPr>
          <p:nvPr/>
        </p:nvSpPr>
        <p:spPr>
          <a:xfrm>
            <a:off x="81158" y="2345531"/>
            <a:ext cx="8727269" cy="782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Benchmark other universities’ student recruitment and retention practices</a:t>
            </a:r>
          </a:p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A7106-B475-4FE4-D445-36BB29B36ABA}"/>
              </a:ext>
            </a:extLst>
          </p:cNvPr>
          <p:cNvSpPr txBox="1">
            <a:spLocks/>
          </p:cNvSpPr>
          <p:nvPr/>
        </p:nvSpPr>
        <p:spPr>
          <a:xfrm>
            <a:off x="90089" y="4593981"/>
            <a:ext cx="9144000" cy="815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metrics for faculty and staff involvement in student recruitment and retention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207011-3DB5-388E-92DB-D4D4B1C34823}"/>
              </a:ext>
            </a:extLst>
          </p:cNvPr>
          <p:cNvSpPr txBox="1">
            <a:spLocks/>
          </p:cNvSpPr>
          <p:nvPr/>
        </p:nvSpPr>
        <p:spPr>
          <a:xfrm>
            <a:off x="83874" y="5686278"/>
            <a:ext cx="9068090" cy="1031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84163">
              <a:spcBef>
                <a:spcPts val="0"/>
              </a:spcBef>
              <a:buFont typeface="Symbol" pitchFamily="2" charset="2"/>
              <a:buChar char="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UToledo Administrators on ways to collaborate with faculty and staff to increase student recruitment and retention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3F8249-41F0-6F8F-37E8-9A1AD4BD1DF2}"/>
              </a:ext>
            </a:extLst>
          </p:cNvPr>
          <p:cNvSpPr/>
          <p:nvPr/>
        </p:nvSpPr>
        <p:spPr>
          <a:xfrm>
            <a:off x="165390" y="1294303"/>
            <a:ext cx="8905057" cy="728973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8465E6-BE6F-E514-ED9F-AC5C300F0C53}"/>
              </a:ext>
            </a:extLst>
          </p:cNvPr>
          <p:cNvSpPr/>
          <p:nvPr/>
        </p:nvSpPr>
        <p:spPr>
          <a:xfrm>
            <a:off x="61804" y="2350475"/>
            <a:ext cx="8905057" cy="728973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1EC430-8940-DF19-6188-83906052748B}"/>
              </a:ext>
            </a:extLst>
          </p:cNvPr>
          <p:cNvSpPr/>
          <p:nvPr/>
        </p:nvSpPr>
        <p:spPr>
          <a:xfrm>
            <a:off x="-85064" y="3421163"/>
            <a:ext cx="9103462" cy="728973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C7666-3263-4CCD-6587-28E2FFE92AE5}"/>
              </a:ext>
            </a:extLst>
          </p:cNvPr>
          <p:cNvSpPr/>
          <p:nvPr/>
        </p:nvSpPr>
        <p:spPr>
          <a:xfrm>
            <a:off x="37381" y="4491063"/>
            <a:ext cx="9068091" cy="918832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292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906E3-BAB1-75C8-6698-2A45C3D2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091" y="99301"/>
            <a:ext cx="881791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RRC began meeting and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formed subcommittees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EC642-0806-18BC-9599-019B8774C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15" y="1618805"/>
            <a:ext cx="8973879" cy="30621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September 23: 	The Recruitment and Retention 				Committee (RRC) obtained its </a:t>
            </a: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September 30: 	Kick-off meeting			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October 14: 	Subcommittees presented their initial 			plans</a:t>
            </a:r>
            <a:endParaRPr lang="en-US" sz="2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594355-2E64-4A17-B567-C2E455C26880}"/>
              </a:ext>
            </a:extLst>
          </p:cNvPr>
          <p:cNvSpPr txBox="1">
            <a:spLocks/>
          </p:cNvSpPr>
          <p:nvPr/>
        </p:nvSpPr>
        <p:spPr>
          <a:xfrm>
            <a:off x="326090" y="3837966"/>
            <a:ext cx="8973879" cy="2690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600"/>
              </a:spcBef>
            </a:pPr>
            <a:endParaRPr lang="en-US" sz="2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18: 	RRC brief report to senate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Today</a:t>
            </a: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28: 	RRC preliminary report to senate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sz="2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end: 	RRC final report to senate </a:t>
            </a: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6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3DDFE-36E1-C340-E843-38E5506B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49" y="187250"/>
            <a:ext cx="8749302" cy="780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RRC has 31 members from 9 UToledo Colleges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2859B04-F625-556A-5B4A-BA496D73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356" y="862894"/>
            <a:ext cx="5941358" cy="6082358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50" b="1" i="0" u="sng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Committee Co-chairs:</a:t>
            </a:r>
            <a:r>
              <a:rPr lang="en-US" sz="800" b="1" i="0" u="sng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0" i="0" u="none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Tomer.AvidorReiss@utoledo.edu</a:t>
            </a:r>
            <a:r>
              <a:rPr lang="en-US" sz="800" b="0" i="0" u="none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(NSM, Biology) </a:t>
            </a:r>
          </a:p>
          <a:p>
            <a:pPr marL="1089025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800" b="0" i="0" u="none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0" i="0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800" b="0" i="0" u="sng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0" i="0" u="none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Yakov.Lapitsky@utoledo.edu</a:t>
            </a:r>
            <a:r>
              <a:rPr lang="en-US" sz="800" b="0" i="0" u="none" strike="noStrike" dirty="0">
                <a:solidFill>
                  <a:srgbClr val="201F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(COE, Chemical Engineering)</a:t>
            </a:r>
            <a:endParaRPr lang="en-US" sz="800" b="1" i="0" u="sng" strike="noStrike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 and Human Services (HHS)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David.Bazettjones@utoledo.edu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engagement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Director, Post-Professional Athletic Training Program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Jennifer.Reynolds21@utoledo.edu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- Peer universities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Human Services Department Chair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Thomas.McLoughlin@UToledo.Edu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Associate Professor of Exercise Physiology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Jesup Scott Honors College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Daniel.Mcinnis@utoledo.edu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UToledo’s practices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of Humanities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Ashley.Pryor@utoledo.edu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UToledo value proposition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of Humanities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Arts and Letters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0"/>
              </a:rPr>
              <a:t>Andrew.Rhodes@utoledo.edu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(Tiger)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Peer universities </a:t>
            </a:r>
            <a:r>
              <a:rPr lang="en-US" sz="60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Recruitment followed by Retention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1"/>
              </a:rPr>
              <a:t>William.Myers@utoledo.edu</a:t>
            </a:r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Peer universities </a:t>
            </a:r>
            <a:r>
              <a:rPr lang="en-US" sz="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and Department Chair, Department of Communication</a:t>
            </a:r>
            <a:endParaRPr lang="en-US" sz="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Melissa.Gregory@utoledo.edu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Interim Dean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Kristen.Keith@utoledo.edu</a:t>
            </a:r>
            <a:r>
              <a:rPr lang="en-US" sz="600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Assoc. Dean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3"/>
              </a:rPr>
              <a:t>Barbara.Miner@utoledo.edu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UToledo value proposition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Chair, Department of Art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b="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Ammon.Allred@utoledo.edu</a:t>
            </a:r>
            <a:r>
              <a:rPr lang="en-US" sz="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Professor of Philosophy </a:t>
            </a:r>
            <a:endParaRPr lang="en-US" sz="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-92075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Engineering: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5"/>
              </a:rPr>
              <a:t>Arunan.Nadarajah@utoledo.edu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UToledo value proposition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Professor of Bioengineering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6"/>
              </a:rPr>
              <a:t>Luis.Mata@UToledo.edu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Associate Professor and Program Director, The University of Toledo, Construction Engineering Technology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7"/>
              </a:rPr>
              <a:t>Mohammad.Elahinia@utoledo.edu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UToledo value proposition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Distinguished University Professor, Chair, Mechanical, Industrial and Manufacturing Engineering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8"/>
              </a:rPr>
              <a:t>Tamara.Phares@utoledo.edu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UToledo’s practices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Instructional Laboratory Coordinator, Department of Bioengineering</a:t>
            </a:r>
            <a:endParaRPr lang="en-US" sz="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19"/>
              </a:rPr>
              <a:t>Alex.Spivak@utoledo.edu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- UToledo’s practices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Visiting Assistant Professor, Civil &amp; Environmental Engineering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0"/>
              </a:rPr>
              <a:t>Bryan.Bosch@UToledo.edu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- UToledo’s practices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Manager of Diversity, Inclusion, and Community Engagement and Part-time Instructor of Engineering</a:t>
            </a:r>
            <a:endParaRPr lang="en-US" sz="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0" marR="0" indent="-1262063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1"/>
              </a:rPr>
              <a:t>Jon-Jama.Scott@utoledo.edu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</a:t>
            </a:r>
            <a:r>
              <a:rPr lang="en-US" sz="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2"/>
              </a:rPr>
              <a:t>Lisa.Kovach@utoledo.edu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engagement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Professor, Educ​</a:t>
            </a:r>
            <a:r>
              <a:rPr lang="en-US" sz="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ational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Psychology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 Sciences and Mathematics (NSM):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ngagement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Academic Advisor, Upward Bound Classic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3"/>
              </a:rPr>
              <a:t>Sandra.Robinson@utoledo.edu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- Peer universities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Lecturer, Mathematics and Statistics, Natural Sciences and Mathematics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4"/>
              </a:rPr>
              <a:t>Kevin.Gibbs@utoledo.edu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Recommendations for recruitment event organization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5"/>
              </a:rPr>
              <a:t>Michael.Heben@utoledo.edu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Professor of Physics and PVIC Endowed Chair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6"/>
              </a:rPr>
              <a:t>Aniruddha.Ray@utoledo.edu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Peer universities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Physics</a:t>
            </a:r>
            <a:endParaRPr lang="en-US" sz="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Pharmacy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7"/>
              </a:rPr>
              <a:t>Michelle.Serres@utoledo.edu</a:t>
            </a:r>
            <a:r>
              <a:rPr lang="en-US" sz="6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Senior Lecturer and Associate Dean For Admissions And Enrollment Management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Nursing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8"/>
              </a:rPr>
              <a:t>Linda.Lewin@utoledo.edu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UToledo’s practices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Professor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9"/>
              </a:rPr>
              <a:t>Tonya.Schmitt@utoledo.edu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engagement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Assistant Professor</a:t>
            </a:r>
          </a:p>
          <a:p>
            <a:pPr marL="0" marR="0" indent="-8032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Medicine and Life Sciences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indent="-8032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0"/>
              </a:rPr>
              <a:t>Jeffrey.Schneiderman@utoledo.</a:t>
            </a:r>
            <a:r>
              <a:rPr lang="en-US" sz="6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0"/>
              </a:rPr>
              <a:t>edu</a:t>
            </a:r>
            <a:r>
              <a:rPr lang="en-US" sz="6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UToledo’s practices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 Director, EMS Education</a:t>
            </a:r>
          </a:p>
          <a:p>
            <a:pPr marL="0" marR="0" indent="-8032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1"/>
              </a:rPr>
              <a:t>Julie.DeSantis@utoledo.edu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Department of Urology - Division of Transplant)</a:t>
            </a:r>
          </a:p>
          <a:p>
            <a:pPr marL="0" marR="0" indent="-803275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2"/>
              </a:rPr>
              <a:t>Thyagarajan.Subramanian@utoledo.edu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Associate Dean for Research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Business and Innovation: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3"/>
              </a:rPr>
              <a:t>Steve.Wallace@utoledo.edu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Retention - UToledo’s practices </a:t>
            </a:r>
            <a:r>
              <a:rPr lang="en-US" sz="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of Information Systems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4"/>
              </a:rPr>
              <a:t>Karen.Green@utoledo.edu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Recruitment - Peer universities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Associate Professor of Accounting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Suliman Rajab, </a:t>
            </a: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UToledo value proposition </a:t>
            </a:r>
            <a:r>
              <a:rPr lang="en-US" sz="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college of business and innovation</a:t>
            </a:r>
            <a:endParaRPr lang="en-US" sz="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3D3BBC-3E9A-B73B-AD19-8DB9593CB438}"/>
              </a:ext>
            </a:extLst>
          </p:cNvPr>
          <p:cNvSpPr txBox="1"/>
          <p:nvPr/>
        </p:nvSpPr>
        <p:spPr>
          <a:xfrm rot="1791843">
            <a:off x="5449235" y="2600472"/>
            <a:ext cx="3228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26 members are active in subcommittees</a:t>
            </a:r>
          </a:p>
        </p:txBody>
      </p:sp>
    </p:spTree>
    <p:extLst>
      <p:ext uri="{BB962C8B-B14F-4D97-AF65-F5344CB8AC3E}">
        <p14:creationId xmlns:p14="http://schemas.microsoft.com/office/powerpoint/2010/main" val="266311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62572768-11B0-EE2E-3A4C-2A1588B3E1EE}"/>
              </a:ext>
            </a:extLst>
          </p:cNvPr>
          <p:cNvSpPr txBox="1"/>
          <p:nvPr/>
        </p:nvSpPr>
        <p:spPr>
          <a:xfrm rot="19563081">
            <a:off x="81954" y="5198650"/>
            <a:ext cx="1316587" cy="579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b="1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</a:t>
            </a:r>
          </a:p>
          <a:p>
            <a:pPr algn="ctr">
              <a:lnSpc>
                <a:spcPts val="1860"/>
              </a:lnSpc>
            </a:pPr>
            <a:r>
              <a:rPr lang="en-US" b="1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Meredith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4FD80DD-E6D3-459F-BB73-3319A5DAB674}"/>
              </a:ext>
            </a:extLst>
          </p:cNvPr>
          <p:cNvSpPr txBox="1">
            <a:spLocks/>
          </p:cNvSpPr>
          <p:nvPr/>
        </p:nvSpPr>
        <p:spPr>
          <a:xfrm>
            <a:off x="830637" y="3388232"/>
            <a:ext cx="8152819" cy="807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 startAt="4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Peer university </a:t>
            </a: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retention practices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Collect other universities’ 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retention policies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(4 members)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83458B1-261C-4B95-823C-CE8D7E89193C}"/>
              </a:ext>
            </a:extLst>
          </p:cNvPr>
          <p:cNvSpPr txBox="1">
            <a:spLocks/>
          </p:cNvSpPr>
          <p:nvPr/>
        </p:nvSpPr>
        <p:spPr>
          <a:xfrm>
            <a:off x="823545" y="1798797"/>
            <a:ext cx="8152819" cy="765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 startAt="2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Peer university </a:t>
            </a: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recruitment policies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Collect other universities’ 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recruitment policies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(4 members)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63DDFE-36E1-C340-E843-38E5506B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349" y="152597"/>
            <a:ext cx="8749302" cy="78004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RRC is organized into 7 subcommittees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5FF77C-C8C8-46B4-D39B-0518FD26265C}"/>
              </a:ext>
            </a:extLst>
          </p:cNvPr>
          <p:cNvSpPr txBox="1"/>
          <p:nvPr/>
        </p:nvSpPr>
        <p:spPr>
          <a:xfrm rot="19309958">
            <a:off x="-33586" y="160842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798DC29-BD08-C81A-18F0-76127AF53502}"/>
              </a:ext>
            </a:extLst>
          </p:cNvPr>
          <p:cNvSpPr txBox="1">
            <a:spLocks/>
          </p:cNvSpPr>
          <p:nvPr/>
        </p:nvSpPr>
        <p:spPr>
          <a:xfrm>
            <a:off x="823546" y="1010610"/>
            <a:ext cx="8152819" cy="15305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UToledo’s </a:t>
            </a: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recruitment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Collect and organize UToledo’s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9ED46D2-B93E-4D04-BE44-36D2E72ECA79}"/>
              </a:ext>
            </a:extLst>
          </p:cNvPr>
          <p:cNvGrpSpPr/>
          <p:nvPr/>
        </p:nvGrpSpPr>
        <p:grpSpPr>
          <a:xfrm>
            <a:off x="147700" y="2598859"/>
            <a:ext cx="8836815" cy="830141"/>
            <a:chOff x="147700" y="2598859"/>
            <a:chExt cx="8836815" cy="83014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15DFAB-DD99-E2AA-D3E5-FC7D35191A69}"/>
                </a:ext>
              </a:extLst>
            </p:cNvPr>
            <p:cNvSpPr txBox="1"/>
            <p:nvPr/>
          </p:nvSpPr>
          <p:spPr>
            <a:xfrm rot="19309958">
              <a:off x="147700" y="3009033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>
                  <a:solidFill>
                    <a:srgbClr val="0563C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</a:t>
              </a:r>
              <a:r>
                <a:rPr lang="en-US" sz="1800" b="1" u="sng" dirty="0">
                  <a:solidFill>
                    <a:srgbClr val="0563C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etention</a:t>
              </a:r>
              <a:endParaRPr lang="en-US" sz="1800" b="1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F1553008-DF89-4B8E-A0CF-6892F457BC9D}"/>
                </a:ext>
              </a:extLst>
            </p:cNvPr>
            <p:cNvSpPr txBox="1">
              <a:spLocks/>
            </p:cNvSpPr>
            <p:nvPr/>
          </p:nvSpPr>
          <p:spPr>
            <a:xfrm>
              <a:off x="831696" y="2598859"/>
              <a:ext cx="8152819" cy="83014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14400" lvl="1" indent="-457200">
                <a:lnSpc>
                  <a:spcPct val="110000"/>
                </a:lnSpc>
                <a:spcBef>
                  <a:spcPts val="0"/>
                </a:spcBef>
                <a:spcAft>
                  <a:spcPts val="1500"/>
                </a:spcAft>
                <a:buFont typeface="+mj-lt"/>
                <a:buAutoNum type="arabicPeriod" startAt="3"/>
              </a:pPr>
              <a:r>
                <a:rPr lang="en-US" sz="1800" u="sng" dirty="0">
                  <a:latin typeface="Arial" panose="020B0604020202020204" pitchFamily="34" charset="0"/>
                  <a:cs typeface="Arial" panose="020B0604020202020204" pitchFamily="34" charset="0"/>
                </a:rPr>
                <a:t>UToledo’s </a:t>
              </a:r>
              <a:r>
                <a:rPr lang="en-US" sz="1800" u="sng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retention </a:t>
              </a:r>
              <a:r>
                <a:rPr lang="en-US" sz="1800" u="sng" dirty="0">
                  <a:latin typeface="Arial" panose="020B0604020202020204" pitchFamily="34" charset="0"/>
                  <a:cs typeface="Arial" panose="020B0604020202020204" pitchFamily="34" charset="0"/>
                </a:rPr>
                <a:t>practices</a:t>
              </a: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– Collect and organize UToledo’s past and current </a:t>
              </a:r>
              <a:r>
                <a:rPr lang="en-US" sz="18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retention </a:t>
              </a:r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practices (4 members)</a:t>
              </a:r>
            </a:p>
          </p:txBody>
        </p:sp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E8C2E5F-B014-47B0-BD5D-C390EE344924}"/>
              </a:ext>
            </a:extLst>
          </p:cNvPr>
          <p:cNvSpPr txBox="1">
            <a:spLocks/>
          </p:cNvSpPr>
          <p:nvPr/>
        </p:nvSpPr>
        <p:spPr>
          <a:xfrm>
            <a:off x="828776" y="4183765"/>
            <a:ext cx="8152819" cy="999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 startAt="5"/>
            </a:pPr>
            <a:r>
              <a:rPr lang="en-US" sz="18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engagement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the parameters and general ground rules for how faculty involvement in student recruitment and retention will be enhanced, monitored, and governed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(4 members)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24DE08-F6B4-46DE-9D99-EBEB20C3F1C5}"/>
              </a:ext>
            </a:extLst>
          </p:cNvPr>
          <p:cNvSpPr txBox="1">
            <a:spLocks/>
          </p:cNvSpPr>
          <p:nvPr/>
        </p:nvSpPr>
        <p:spPr>
          <a:xfrm>
            <a:off x="830637" y="6050828"/>
            <a:ext cx="8152819" cy="807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 startAt="7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Recommendations for recruitment events management and coordination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(Organized by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Professor Mike Heben)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49DA6C-C4E5-4D4B-986C-B644AD422437}"/>
              </a:ext>
            </a:extLst>
          </p:cNvPr>
          <p:cNvSpPr/>
          <p:nvPr/>
        </p:nvSpPr>
        <p:spPr>
          <a:xfrm>
            <a:off x="52780" y="1010610"/>
            <a:ext cx="8893872" cy="147413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6CDD6A-38F6-446F-897B-45BA0178F900}"/>
              </a:ext>
            </a:extLst>
          </p:cNvPr>
          <p:cNvSpPr/>
          <p:nvPr/>
        </p:nvSpPr>
        <p:spPr>
          <a:xfrm>
            <a:off x="732008" y="4037266"/>
            <a:ext cx="8214643" cy="1146276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EC503-2686-4488-91F3-41086DA975D7}"/>
              </a:ext>
            </a:extLst>
          </p:cNvPr>
          <p:cNvSpPr/>
          <p:nvPr/>
        </p:nvSpPr>
        <p:spPr>
          <a:xfrm>
            <a:off x="45687" y="2621245"/>
            <a:ext cx="8930677" cy="1615509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563C1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31A6F6C1-73CB-4A38-90A6-376F0BE6DBED}"/>
              </a:ext>
            </a:extLst>
          </p:cNvPr>
          <p:cNvSpPr txBox="1">
            <a:spLocks/>
          </p:cNvSpPr>
          <p:nvPr/>
        </p:nvSpPr>
        <p:spPr>
          <a:xfrm>
            <a:off x="830637" y="5280491"/>
            <a:ext cx="8152819" cy="746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10000"/>
              </a:lnSpc>
              <a:spcBef>
                <a:spcPts val="0"/>
              </a:spcBef>
              <a:spcAft>
                <a:spcPts val="1500"/>
              </a:spcAft>
              <a:buFont typeface="+mj-lt"/>
              <a:buAutoNum type="arabicPeriod" startAt="6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UToledo value proposition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–  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the value proposition of UToledo as a whole, its colleges, and departments/schools (5 members)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BFFC7C-7F60-4AF5-80C2-5394DE062DB9}"/>
              </a:ext>
            </a:extLst>
          </p:cNvPr>
          <p:cNvSpPr/>
          <p:nvPr/>
        </p:nvSpPr>
        <p:spPr>
          <a:xfrm>
            <a:off x="274320" y="5125330"/>
            <a:ext cx="8588325" cy="999776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2E2E1D-9030-A86A-5653-8D7EAE1CC64D}"/>
              </a:ext>
            </a:extLst>
          </p:cNvPr>
          <p:cNvSpPr txBox="1"/>
          <p:nvPr/>
        </p:nvSpPr>
        <p:spPr>
          <a:xfrm rot="19563081">
            <a:off x="-136027" y="6002929"/>
            <a:ext cx="1591809" cy="579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b="1" u="sng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 day debacle</a:t>
            </a:r>
          </a:p>
        </p:txBody>
      </p:sp>
    </p:spTree>
    <p:extLst>
      <p:ext uri="{BB962C8B-B14F-4D97-AF65-F5344CB8AC3E}">
        <p14:creationId xmlns:p14="http://schemas.microsoft.com/office/powerpoint/2010/main" val="334209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6" grpId="0"/>
      <p:bldP spid="15" grpId="0"/>
      <p:bldP spid="8" grpId="0"/>
      <p:bldP spid="9" grpId="0"/>
      <p:bldP spid="11" grpId="0" animBg="1"/>
      <p:bldP spid="13" grpId="0" animBg="1"/>
      <p:bldP spid="14" grpId="0" animBg="1"/>
      <p:bldP spid="17" grpId="0"/>
      <p:bldP spid="18" grpId="0" animBg="1"/>
      <p:bldP spid="20" grpId="0"/>
      <p:bldP spid="2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F89D-EE67-7E82-E5D6-47B4EE38B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0394" y="229683"/>
            <a:ext cx="4770500" cy="807887"/>
          </a:xfrm>
        </p:spPr>
        <p:txBody>
          <a:bodyPr>
            <a:normAutofit fontScale="90000"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UToledo’s Triple Value Proposition (3VP)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25F63-34DE-2A38-A6F2-D0550D72A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30" y="1249952"/>
            <a:ext cx="8674539" cy="4788348"/>
          </a:xfrm>
        </p:spPr>
        <p:txBody>
          <a:bodyPr>
            <a:normAutofit/>
          </a:bodyPr>
          <a:lstStyle/>
          <a:p>
            <a:pPr marL="398463" indent="-398463">
              <a:spcBef>
                <a:spcPts val="1800"/>
              </a:spcBef>
              <a:spcAft>
                <a:spcPts val="1200"/>
              </a:spcAft>
              <a:buSzPct val="75000"/>
              <a:buFont typeface="Wingdings" panose="05000000000000000000" pitchFamily="2" charset="2"/>
              <a:buChar char=""/>
            </a:pPr>
            <a:r>
              <a:rPr lang="en-US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Practical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We emphasize the practical side of education with a strong emphasis hands-on learning</a:t>
            </a:r>
          </a:p>
          <a:p>
            <a:pPr marL="398463" indent="-398463">
              <a:spcBef>
                <a:spcPts val="1200"/>
              </a:spcBef>
              <a:spcAft>
                <a:spcPts val="1200"/>
              </a:spcAft>
              <a:buSzPct val="75000"/>
              <a:buFont typeface="Wingdings" panose="05000000000000000000" pitchFamily="2" charset="2"/>
              <a:buChar char=""/>
            </a:pPr>
            <a:r>
              <a:rPr lang="en-US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We believe education is a partnership between faculty and students, with strong mentorship and high expectations</a:t>
            </a:r>
          </a:p>
          <a:p>
            <a:pPr marL="398463" indent="-398463">
              <a:spcBef>
                <a:spcPts val="1200"/>
              </a:spcBef>
              <a:buSzPct val="75000"/>
              <a:buFont typeface="Wingdings" panose="05000000000000000000" pitchFamily="2" charset="2"/>
              <a:buChar char=""/>
            </a:pPr>
            <a:r>
              <a:rPr lang="en-US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We are a part of the fabric of Toledo and northwest Ohio, but also open to the rest of the country and the world</a:t>
            </a:r>
          </a:p>
          <a:p>
            <a:pPr marL="0" indent="0">
              <a:buNone/>
            </a:pPr>
            <a:endParaRPr lang="en-US" sz="27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531D83-B158-1E2C-5CB7-8FE23DA3A9C8}"/>
              </a:ext>
            </a:extLst>
          </p:cNvPr>
          <p:cNvGrpSpPr/>
          <p:nvPr/>
        </p:nvGrpSpPr>
        <p:grpSpPr>
          <a:xfrm>
            <a:off x="700567" y="5019287"/>
            <a:ext cx="7957001" cy="1765821"/>
            <a:chOff x="2648894" y="5002323"/>
            <a:chExt cx="7957001" cy="176582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8BA3C00-F231-FD0C-EA78-DCE2AD336CAB}"/>
                </a:ext>
              </a:extLst>
            </p:cNvPr>
            <p:cNvGrpSpPr/>
            <p:nvPr/>
          </p:nvGrpSpPr>
          <p:grpSpPr>
            <a:xfrm>
              <a:off x="2648894" y="5007639"/>
              <a:ext cx="6578221" cy="1760505"/>
              <a:chOff x="2712692" y="4986373"/>
              <a:chExt cx="6578221" cy="1760505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71A25AAE-7EBA-69A5-F41F-8862C671CB25}"/>
                  </a:ext>
                </a:extLst>
              </p:cNvPr>
              <p:cNvGrpSpPr/>
              <p:nvPr/>
            </p:nvGrpSpPr>
            <p:grpSpPr>
              <a:xfrm>
                <a:off x="4272127" y="4986373"/>
                <a:ext cx="4876442" cy="1325563"/>
                <a:chOff x="4779747" y="5130659"/>
                <a:chExt cx="4345633" cy="1181277"/>
              </a:xfrm>
            </p:grpSpPr>
            <p:pic>
              <p:nvPicPr>
                <p:cNvPr id="1026" name="Picture 2" descr="Arunan Nadarajah, Ph.D.">
                  <a:extLst>
                    <a:ext uri="{FF2B5EF4-FFF2-40B4-BE49-F238E27FC236}">
                      <a16:creationId xmlns:a16="http://schemas.microsoft.com/office/drawing/2014/main" id="{BE998CF5-CA7E-0273-4042-7FB644DB57E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60" t="-551" r="5099" b="551"/>
                <a:stretch/>
              </p:blipFill>
              <p:spPr bwMode="auto">
                <a:xfrm>
                  <a:off x="4779747" y="5130659"/>
                  <a:ext cx="868640" cy="11812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8" name="Picture 4" descr="Mohammad Elahinia">
                  <a:extLst>
                    <a:ext uri="{FF2B5EF4-FFF2-40B4-BE49-F238E27FC236}">
                      <a16:creationId xmlns:a16="http://schemas.microsoft.com/office/drawing/2014/main" id="{AD1B4759-449B-614E-A0EA-3EB1A460B38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64385" y="5130659"/>
                  <a:ext cx="786086" cy="11812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0" name="Picture 6" descr="Ashley Pryor">
                  <a:extLst>
                    <a:ext uri="{FF2B5EF4-FFF2-40B4-BE49-F238E27FC236}">
                      <a16:creationId xmlns:a16="http://schemas.microsoft.com/office/drawing/2014/main" id="{5E531E6D-D1A3-6AC8-610C-123B2A3F7DE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05937" y="5130659"/>
                  <a:ext cx="789624" cy="11812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2" name="Picture 8" descr="Barbara Miner">
                  <a:extLst>
                    <a:ext uri="{FF2B5EF4-FFF2-40B4-BE49-F238E27FC236}">
                      <a16:creationId xmlns:a16="http://schemas.microsoft.com/office/drawing/2014/main" id="{88C9A2FD-E532-E88F-5515-D4A1C42F5AF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0772" r="19191"/>
                <a:stretch/>
              </p:blipFill>
              <p:spPr bwMode="auto">
                <a:xfrm>
                  <a:off x="8298044" y="5130659"/>
                  <a:ext cx="827336" cy="11812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3598CB8-5E91-04B0-EE9A-8C8FD6B51305}"/>
                  </a:ext>
                </a:extLst>
              </p:cNvPr>
              <p:cNvSpPr txBox="1"/>
              <p:nvPr/>
            </p:nvSpPr>
            <p:spPr>
              <a:xfrm>
                <a:off x="5555915" y="6311936"/>
                <a:ext cx="1103828" cy="431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Prof. A. Prior</a:t>
                </a:r>
              </a:p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Humanities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E60AADF-82BA-B488-8072-05FAAD360C1E}"/>
                  </a:ext>
                </a:extLst>
              </p:cNvPr>
              <p:cNvSpPr txBox="1"/>
              <p:nvPr/>
            </p:nvSpPr>
            <p:spPr>
              <a:xfrm>
                <a:off x="2712692" y="5280915"/>
                <a:ext cx="1502526" cy="931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Prof. A. Nadarajah</a:t>
                </a:r>
              </a:p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Bioengineering</a:t>
                </a:r>
              </a:p>
              <a:p>
                <a:pPr algn="ctr">
                  <a:lnSpc>
                    <a:spcPts val="1280"/>
                  </a:lnSpc>
                </a:pPr>
                <a:endParaRPr lang="en-US" sz="1400" dirty="0"/>
              </a:p>
              <a:p>
                <a:pPr algn="ctr">
                  <a:lnSpc>
                    <a:spcPts val="1280"/>
                  </a:lnSpc>
                </a:pPr>
                <a:r>
                  <a:rPr lang="en-US" sz="1400" i="1" dirty="0"/>
                  <a:t>Subcommittee</a:t>
                </a:r>
              </a:p>
              <a:p>
                <a:pPr algn="ctr">
                  <a:lnSpc>
                    <a:spcPts val="1280"/>
                  </a:lnSpc>
                </a:pPr>
                <a:r>
                  <a:rPr lang="en-US" sz="1400" i="1" dirty="0"/>
                  <a:t>Chair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C652E7-5405-8941-A432-2ABD4494DA2E}"/>
                  </a:ext>
                </a:extLst>
              </p:cNvPr>
              <p:cNvSpPr txBox="1"/>
              <p:nvPr/>
            </p:nvSpPr>
            <p:spPr>
              <a:xfrm>
                <a:off x="6700429" y="6315478"/>
                <a:ext cx="1373709" cy="431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Prof. M. Elahinia</a:t>
                </a:r>
              </a:p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MIME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B878B5-74B6-B464-E074-A0A23C03E1D2}"/>
                  </a:ext>
                </a:extLst>
              </p:cNvPr>
              <p:cNvSpPr txBox="1"/>
              <p:nvPr/>
            </p:nvSpPr>
            <p:spPr>
              <a:xfrm>
                <a:off x="8106358" y="6308387"/>
                <a:ext cx="1184555" cy="431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Prof. B. Miner</a:t>
                </a:r>
              </a:p>
              <a:p>
                <a:pPr algn="ctr">
                  <a:lnSpc>
                    <a:spcPts val="1280"/>
                  </a:lnSpc>
                </a:pPr>
                <a:r>
                  <a:rPr lang="en-US" sz="1400" dirty="0"/>
                  <a:t>Dept. of Art</a:t>
                </a:r>
              </a:p>
            </p:txBody>
          </p:sp>
        </p:grp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EB8EAE2-1DE9-A425-591B-5A28D200ED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7141" r="7455"/>
            <a:stretch/>
          </p:blipFill>
          <p:spPr>
            <a:xfrm>
              <a:off x="9453719" y="5002323"/>
              <a:ext cx="928391" cy="1341413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BC656B9-7D0A-F478-E65A-A130F2F3A715}"/>
                </a:ext>
              </a:extLst>
            </p:cNvPr>
            <p:cNvSpPr txBox="1"/>
            <p:nvPr/>
          </p:nvSpPr>
          <p:spPr>
            <a:xfrm>
              <a:off x="9279378" y="6319019"/>
              <a:ext cx="1326517" cy="431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280"/>
                </a:lnSpc>
              </a:pPr>
              <a:r>
                <a:rPr lang="en-US" sz="1400" dirty="0"/>
                <a:t>Prof. R. Suliman</a:t>
              </a:r>
            </a:p>
            <a:p>
              <a:pPr algn="ctr">
                <a:lnSpc>
                  <a:spcPts val="1280"/>
                </a:lnSpc>
              </a:pPr>
              <a:r>
                <a:rPr lang="en-US" sz="1400" dirty="0"/>
                <a:t>Business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636BB99-DC99-8177-CB4E-6525419125D7}"/>
              </a:ext>
            </a:extLst>
          </p:cNvPr>
          <p:cNvSpPr txBox="1"/>
          <p:nvPr/>
        </p:nvSpPr>
        <p:spPr>
          <a:xfrm>
            <a:off x="516207" y="222762"/>
            <a:ext cx="3373772" cy="823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US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Dave Meredith’s</a:t>
            </a:r>
          </a:p>
          <a:p>
            <a:pPr algn="ctr">
              <a:lnSpc>
                <a:spcPts val="1860"/>
              </a:lnSpc>
            </a:pPr>
            <a:r>
              <a:rPr lang="en-US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(Vice President for Enrollment Management) suggestion</a:t>
            </a:r>
          </a:p>
        </p:txBody>
      </p:sp>
    </p:spTree>
    <p:extLst>
      <p:ext uri="{BB962C8B-B14F-4D97-AF65-F5344CB8AC3E}">
        <p14:creationId xmlns:p14="http://schemas.microsoft.com/office/powerpoint/2010/main" val="39245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6CDDD35-61E4-8F89-A58E-2BB7980AE0F2}"/>
              </a:ext>
            </a:extLst>
          </p:cNvPr>
          <p:cNvGrpSpPr/>
          <p:nvPr/>
        </p:nvGrpSpPr>
        <p:grpSpPr>
          <a:xfrm>
            <a:off x="1854432" y="2674745"/>
            <a:ext cx="5459734" cy="1444287"/>
            <a:chOff x="821481" y="2300356"/>
            <a:chExt cx="3851688" cy="908974"/>
          </a:xfrm>
        </p:grpSpPr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B1DFECE9-6785-612E-D038-4ABA38FC4DFE}"/>
                </a:ext>
              </a:extLst>
            </p:cNvPr>
            <p:cNvSpPr/>
            <p:nvPr/>
          </p:nvSpPr>
          <p:spPr>
            <a:xfrm>
              <a:off x="821481" y="2300356"/>
              <a:ext cx="2940662" cy="908974"/>
            </a:xfrm>
            <a:custGeom>
              <a:avLst/>
              <a:gdLst>
                <a:gd name="connsiteX0" fmla="*/ 0 w 2586126"/>
                <a:gd name="connsiteY0" fmla="*/ 123416 h 246832"/>
                <a:gd name="connsiteX1" fmla="*/ 1293063 w 2586126"/>
                <a:gd name="connsiteY1" fmla="*/ 0 h 246832"/>
                <a:gd name="connsiteX2" fmla="*/ 2586126 w 2586126"/>
                <a:gd name="connsiteY2" fmla="*/ 123416 h 246832"/>
                <a:gd name="connsiteX3" fmla="*/ 1293063 w 2586126"/>
                <a:gd name="connsiteY3" fmla="*/ 246832 h 246832"/>
                <a:gd name="connsiteX4" fmla="*/ 0 w 2586126"/>
                <a:gd name="connsiteY4" fmla="*/ 123416 h 246832"/>
                <a:gd name="connsiteX0" fmla="*/ 0 w 2812749"/>
                <a:gd name="connsiteY0" fmla="*/ 162124 h 856056"/>
                <a:gd name="connsiteX1" fmla="*/ 1293063 w 2812749"/>
                <a:gd name="connsiteY1" fmla="*/ 38708 h 856056"/>
                <a:gd name="connsiteX2" fmla="*/ 2812749 w 2812749"/>
                <a:gd name="connsiteY2" fmla="*/ 849900 h 856056"/>
                <a:gd name="connsiteX3" fmla="*/ 1293063 w 2812749"/>
                <a:gd name="connsiteY3" fmla="*/ 285540 h 856056"/>
                <a:gd name="connsiteX4" fmla="*/ 0 w 2812749"/>
                <a:gd name="connsiteY4" fmla="*/ 162124 h 856056"/>
                <a:gd name="connsiteX0" fmla="*/ 0 w 2820140"/>
                <a:gd name="connsiteY0" fmla="*/ 162124 h 856056"/>
                <a:gd name="connsiteX1" fmla="*/ 1293063 w 2820140"/>
                <a:gd name="connsiteY1" fmla="*/ 38708 h 856056"/>
                <a:gd name="connsiteX2" fmla="*/ 2812749 w 2820140"/>
                <a:gd name="connsiteY2" fmla="*/ 849900 h 856056"/>
                <a:gd name="connsiteX3" fmla="*/ 1293063 w 2820140"/>
                <a:gd name="connsiteY3" fmla="*/ 285540 h 856056"/>
                <a:gd name="connsiteX4" fmla="*/ 0 w 2820140"/>
                <a:gd name="connsiteY4" fmla="*/ 162124 h 856056"/>
                <a:gd name="connsiteX0" fmla="*/ 0 w 2820140"/>
                <a:gd name="connsiteY0" fmla="*/ 162124 h 868484"/>
                <a:gd name="connsiteX1" fmla="*/ 1293063 w 2820140"/>
                <a:gd name="connsiteY1" fmla="*/ 38708 h 868484"/>
                <a:gd name="connsiteX2" fmla="*/ 2812749 w 2820140"/>
                <a:gd name="connsiteY2" fmla="*/ 849900 h 868484"/>
                <a:gd name="connsiteX3" fmla="*/ 1293063 w 2820140"/>
                <a:gd name="connsiteY3" fmla="*/ 285540 h 868484"/>
                <a:gd name="connsiteX4" fmla="*/ 0 w 2820140"/>
                <a:gd name="connsiteY4" fmla="*/ 162124 h 868484"/>
                <a:gd name="connsiteX0" fmla="*/ 0 w 2856854"/>
                <a:gd name="connsiteY0" fmla="*/ 159208 h 824434"/>
                <a:gd name="connsiteX1" fmla="*/ 1293063 w 2856854"/>
                <a:gd name="connsiteY1" fmla="*/ 35792 h 824434"/>
                <a:gd name="connsiteX2" fmla="*/ 2849641 w 2856854"/>
                <a:gd name="connsiteY2" fmla="*/ 804821 h 824434"/>
                <a:gd name="connsiteX3" fmla="*/ 1293063 w 2856854"/>
                <a:gd name="connsiteY3" fmla="*/ 282624 h 824434"/>
                <a:gd name="connsiteX4" fmla="*/ 0 w 2856854"/>
                <a:gd name="connsiteY4" fmla="*/ 159208 h 824434"/>
                <a:gd name="connsiteX0" fmla="*/ 56 w 2856910"/>
                <a:gd name="connsiteY0" fmla="*/ 186468 h 851694"/>
                <a:gd name="connsiteX1" fmla="*/ 1293119 w 2856910"/>
                <a:gd name="connsiteY1" fmla="*/ 63052 h 851694"/>
                <a:gd name="connsiteX2" fmla="*/ 2849697 w 2856910"/>
                <a:gd name="connsiteY2" fmla="*/ 832081 h 851694"/>
                <a:gd name="connsiteX3" fmla="*/ 1293119 w 2856910"/>
                <a:gd name="connsiteY3" fmla="*/ 309884 h 851694"/>
                <a:gd name="connsiteX4" fmla="*/ 56 w 2856910"/>
                <a:gd name="connsiteY4" fmla="*/ 186468 h 851694"/>
                <a:gd name="connsiteX0" fmla="*/ 53 w 2907022"/>
                <a:gd name="connsiteY0" fmla="*/ 143118 h 893093"/>
                <a:gd name="connsiteX1" fmla="*/ 1343184 w 2907022"/>
                <a:gd name="connsiteY1" fmla="*/ 104027 h 893093"/>
                <a:gd name="connsiteX2" fmla="*/ 2899762 w 2907022"/>
                <a:gd name="connsiteY2" fmla="*/ 873056 h 893093"/>
                <a:gd name="connsiteX3" fmla="*/ 1343184 w 2907022"/>
                <a:gd name="connsiteY3" fmla="*/ 350859 h 893093"/>
                <a:gd name="connsiteX4" fmla="*/ 53 w 2907022"/>
                <a:gd name="connsiteY4" fmla="*/ 143118 h 893093"/>
                <a:gd name="connsiteX0" fmla="*/ 7 w 2906976"/>
                <a:gd name="connsiteY0" fmla="*/ 121338 h 871313"/>
                <a:gd name="connsiteX1" fmla="*/ 1343138 w 2906976"/>
                <a:gd name="connsiteY1" fmla="*/ 82247 h 871313"/>
                <a:gd name="connsiteX2" fmla="*/ 2899716 w 2906976"/>
                <a:gd name="connsiteY2" fmla="*/ 851276 h 871313"/>
                <a:gd name="connsiteX3" fmla="*/ 1343138 w 2906976"/>
                <a:gd name="connsiteY3" fmla="*/ 329079 h 871313"/>
                <a:gd name="connsiteX4" fmla="*/ 7 w 2906976"/>
                <a:gd name="connsiteY4" fmla="*/ 121338 h 871313"/>
                <a:gd name="connsiteX0" fmla="*/ 7 w 2907067"/>
                <a:gd name="connsiteY0" fmla="*/ 131359 h 881334"/>
                <a:gd name="connsiteX1" fmla="*/ 1358949 w 2907067"/>
                <a:gd name="connsiteY1" fmla="*/ 44835 h 881334"/>
                <a:gd name="connsiteX2" fmla="*/ 2899716 w 2907067"/>
                <a:gd name="connsiteY2" fmla="*/ 861297 h 881334"/>
                <a:gd name="connsiteX3" fmla="*/ 1343138 w 2907067"/>
                <a:gd name="connsiteY3" fmla="*/ 339100 h 881334"/>
                <a:gd name="connsiteX4" fmla="*/ 7 w 2907067"/>
                <a:gd name="connsiteY4" fmla="*/ 131359 h 881334"/>
                <a:gd name="connsiteX0" fmla="*/ 5 w 2907065"/>
                <a:gd name="connsiteY0" fmla="*/ 129896 h 878173"/>
                <a:gd name="connsiteX1" fmla="*/ 1358947 w 2907065"/>
                <a:gd name="connsiteY1" fmla="*/ 43372 h 878173"/>
                <a:gd name="connsiteX2" fmla="*/ 2899714 w 2907065"/>
                <a:gd name="connsiteY2" fmla="*/ 859834 h 878173"/>
                <a:gd name="connsiteX3" fmla="*/ 1372123 w 2907065"/>
                <a:gd name="connsiteY3" fmla="*/ 279664 h 878173"/>
                <a:gd name="connsiteX4" fmla="*/ 5 w 2907065"/>
                <a:gd name="connsiteY4" fmla="*/ 129896 h 878173"/>
                <a:gd name="connsiteX0" fmla="*/ 135 w 2907195"/>
                <a:gd name="connsiteY0" fmla="*/ 162532 h 910809"/>
                <a:gd name="connsiteX1" fmla="*/ 1359077 w 2907195"/>
                <a:gd name="connsiteY1" fmla="*/ 76008 h 910809"/>
                <a:gd name="connsiteX2" fmla="*/ 2899844 w 2907195"/>
                <a:gd name="connsiteY2" fmla="*/ 892470 h 910809"/>
                <a:gd name="connsiteX3" fmla="*/ 1372253 w 2907195"/>
                <a:gd name="connsiteY3" fmla="*/ 312300 h 910809"/>
                <a:gd name="connsiteX4" fmla="*/ 135 w 2907195"/>
                <a:gd name="connsiteY4" fmla="*/ 162532 h 910809"/>
                <a:gd name="connsiteX0" fmla="*/ 1 w 2907061"/>
                <a:gd name="connsiteY0" fmla="*/ 157178 h 905455"/>
                <a:gd name="connsiteX1" fmla="*/ 1358943 w 2907061"/>
                <a:gd name="connsiteY1" fmla="*/ 70654 h 905455"/>
                <a:gd name="connsiteX2" fmla="*/ 2899710 w 2907061"/>
                <a:gd name="connsiteY2" fmla="*/ 887116 h 905455"/>
                <a:gd name="connsiteX3" fmla="*/ 1372119 w 2907061"/>
                <a:gd name="connsiteY3" fmla="*/ 306946 h 905455"/>
                <a:gd name="connsiteX4" fmla="*/ 1 w 2907061"/>
                <a:gd name="connsiteY4" fmla="*/ 157178 h 905455"/>
                <a:gd name="connsiteX0" fmla="*/ 1 w 2907061"/>
                <a:gd name="connsiteY0" fmla="*/ 152871 h 901148"/>
                <a:gd name="connsiteX1" fmla="*/ 1358943 w 2907061"/>
                <a:gd name="connsiteY1" fmla="*/ 66347 h 901148"/>
                <a:gd name="connsiteX2" fmla="*/ 2899710 w 2907061"/>
                <a:gd name="connsiteY2" fmla="*/ 882809 h 901148"/>
                <a:gd name="connsiteX3" fmla="*/ 1372119 w 2907061"/>
                <a:gd name="connsiteY3" fmla="*/ 302639 h 901148"/>
                <a:gd name="connsiteX4" fmla="*/ 1 w 2907061"/>
                <a:gd name="connsiteY4" fmla="*/ 152871 h 901148"/>
                <a:gd name="connsiteX0" fmla="*/ 4 w 2907064"/>
                <a:gd name="connsiteY0" fmla="*/ 147556 h 895833"/>
                <a:gd name="connsiteX1" fmla="*/ 1358946 w 2907064"/>
                <a:gd name="connsiteY1" fmla="*/ 61032 h 895833"/>
                <a:gd name="connsiteX2" fmla="*/ 2899713 w 2907064"/>
                <a:gd name="connsiteY2" fmla="*/ 877494 h 895833"/>
                <a:gd name="connsiteX3" fmla="*/ 1372122 w 2907064"/>
                <a:gd name="connsiteY3" fmla="*/ 297324 h 895833"/>
                <a:gd name="connsiteX4" fmla="*/ 4 w 2907064"/>
                <a:gd name="connsiteY4" fmla="*/ 147556 h 895833"/>
                <a:gd name="connsiteX0" fmla="*/ 4 w 2912551"/>
                <a:gd name="connsiteY0" fmla="*/ 147556 h 895833"/>
                <a:gd name="connsiteX1" fmla="*/ 1358946 w 2912551"/>
                <a:gd name="connsiteY1" fmla="*/ 61032 h 895833"/>
                <a:gd name="connsiteX2" fmla="*/ 2899713 w 2912551"/>
                <a:gd name="connsiteY2" fmla="*/ 877494 h 895833"/>
                <a:gd name="connsiteX3" fmla="*/ 1372122 w 2912551"/>
                <a:gd name="connsiteY3" fmla="*/ 297324 h 895833"/>
                <a:gd name="connsiteX4" fmla="*/ 4 w 2912551"/>
                <a:gd name="connsiteY4" fmla="*/ 147556 h 895833"/>
                <a:gd name="connsiteX0" fmla="*/ 4 w 2941307"/>
                <a:gd name="connsiteY0" fmla="*/ 144537 h 852942"/>
                <a:gd name="connsiteX1" fmla="*/ 1358946 w 2941307"/>
                <a:gd name="connsiteY1" fmla="*/ 58013 h 852942"/>
                <a:gd name="connsiteX2" fmla="*/ 2928700 w 2941307"/>
                <a:gd name="connsiteY2" fmla="*/ 833634 h 852942"/>
                <a:gd name="connsiteX3" fmla="*/ 1372122 w 2941307"/>
                <a:gd name="connsiteY3" fmla="*/ 294305 h 852942"/>
                <a:gd name="connsiteX4" fmla="*/ 4 w 2941307"/>
                <a:gd name="connsiteY4" fmla="*/ 144537 h 852942"/>
                <a:gd name="connsiteX0" fmla="*/ 4 w 2941331"/>
                <a:gd name="connsiteY0" fmla="*/ 119012 h 827416"/>
                <a:gd name="connsiteX1" fmla="*/ 1358946 w 2941331"/>
                <a:gd name="connsiteY1" fmla="*/ 32488 h 827416"/>
                <a:gd name="connsiteX2" fmla="*/ 2928700 w 2941331"/>
                <a:gd name="connsiteY2" fmla="*/ 808109 h 827416"/>
                <a:gd name="connsiteX3" fmla="*/ 1372122 w 2941331"/>
                <a:gd name="connsiteY3" fmla="*/ 268780 h 827416"/>
                <a:gd name="connsiteX4" fmla="*/ 4 w 2941331"/>
                <a:gd name="connsiteY4" fmla="*/ 119012 h 827416"/>
                <a:gd name="connsiteX0" fmla="*/ 204 w 2940855"/>
                <a:gd name="connsiteY0" fmla="*/ 103286 h 811690"/>
                <a:gd name="connsiteX1" fmla="*/ 1282726 w 2940855"/>
                <a:gd name="connsiteY1" fmla="*/ 16762 h 811690"/>
                <a:gd name="connsiteX2" fmla="*/ 2928900 w 2940855"/>
                <a:gd name="connsiteY2" fmla="*/ 792383 h 811690"/>
                <a:gd name="connsiteX3" fmla="*/ 1372322 w 2940855"/>
                <a:gd name="connsiteY3" fmla="*/ 253054 h 811690"/>
                <a:gd name="connsiteX4" fmla="*/ 204 w 2940855"/>
                <a:gd name="connsiteY4" fmla="*/ 103286 h 811690"/>
                <a:gd name="connsiteX0" fmla="*/ 621 w 2941272"/>
                <a:gd name="connsiteY0" fmla="*/ 103004 h 810921"/>
                <a:gd name="connsiteX1" fmla="*/ 1283143 w 2941272"/>
                <a:gd name="connsiteY1" fmla="*/ 16480 h 810921"/>
                <a:gd name="connsiteX2" fmla="*/ 2929317 w 2941272"/>
                <a:gd name="connsiteY2" fmla="*/ 792101 h 810921"/>
                <a:gd name="connsiteX3" fmla="*/ 1441253 w 2941272"/>
                <a:gd name="connsiteY3" fmla="*/ 235955 h 810921"/>
                <a:gd name="connsiteX4" fmla="*/ 621 w 2941272"/>
                <a:gd name="connsiteY4" fmla="*/ 103004 h 810921"/>
                <a:gd name="connsiteX0" fmla="*/ 621 w 2941272"/>
                <a:gd name="connsiteY0" fmla="*/ 103004 h 809809"/>
                <a:gd name="connsiteX1" fmla="*/ 1283143 w 2941272"/>
                <a:gd name="connsiteY1" fmla="*/ 16480 h 809809"/>
                <a:gd name="connsiteX2" fmla="*/ 2929317 w 2941272"/>
                <a:gd name="connsiteY2" fmla="*/ 792101 h 809809"/>
                <a:gd name="connsiteX3" fmla="*/ 1441253 w 2941272"/>
                <a:gd name="connsiteY3" fmla="*/ 235955 h 809809"/>
                <a:gd name="connsiteX4" fmla="*/ 621 w 2941272"/>
                <a:gd name="connsiteY4" fmla="*/ 103004 h 809809"/>
                <a:gd name="connsiteX0" fmla="*/ 544 w 2941195"/>
                <a:gd name="connsiteY0" fmla="*/ 103326 h 810627"/>
                <a:gd name="connsiteX1" fmla="*/ 1283066 w 2941195"/>
                <a:gd name="connsiteY1" fmla="*/ 16802 h 810627"/>
                <a:gd name="connsiteX2" fmla="*/ 2929240 w 2941195"/>
                <a:gd name="connsiteY2" fmla="*/ 792423 h 810627"/>
                <a:gd name="connsiteX3" fmla="*/ 1430635 w 2941195"/>
                <a:gd name="connsiteY3" fmla="*/ 255496 h 810627"/>
                <a:gd name="connsiteX4" fmla="*/ 544 w 2941195"/>
                <a:gd name="connsiteY4" fmla="*/ 103326 h 810627"/>
                <a:gd name="connsiteX0" fmla="*/ 3 w 2940654"/>
                <a:gd name="connsiteY0" fmla="*/ 141157 h 848458"/>
                <a:gd name="connsiteX1" fmla="*/ 1282525 w 2940654"/>
                <a:gd name="connsiteY1" fmla="*/ 54633 h 848458"/>
                <a:gd name="connsiteX2" fmla="*/ 2928699 w 2940654"/>
                <a:gd name="connsiteY2" fmla="*/ 830254 h 848458"/>
                <a:gd name="connsiteX3" fmla="*/ 1430094 w 2940654"/>
                <a:gd name="connsiteY3" fmla="*/ 293327 h 848458"/>
                <a:gd name="connsiteX4" fmla="*/ 3 w 2940654"/>
                <a:gd name="connsiteY4" fmla="*/ 141157 h 848458"/>
                <a:gd name="connsiteX0" fmla="*/ 11 w 2940662"/>
                <a:gd name="connsiteY0" fmla="*/ 121386 h 828687"/>
                <a:gd name="connsiteX1" fmla="*/ 1282533 w 2940662"/>
                <a:gd name="connsiteY1" fmla="*/ 34862 h 828687"/>
                <a:gd name="connsiteX2" fmla="*/ 2928707 w 2940662"/>
                <a:gd name="connsiteY2" fmla="*/ 810483 h 828687"/>
                <a:gd name="connsiteX3" fmla="*/ 1430102 w 2940662"/>
                <a:gd name="connsiteY3" fmla="*/ 273556 h 828687"/>
                <a:gd name="connsiteX4" fmla="*/ 11 w 2940662"/>
                <a:gd name="connsiteY4" fmla="*/ 121386 h 828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0662" h="828687">
                  <a:moveTo>
                    <a:pt x="11" y="121386"/>
                  </a:moveTo>
                  <a:cubicBezTo>
                    <a:pt x="-3503" y="-19296"/>
                    <a:pt x="791782" y="-22330"/>
                    <a:pt x="1282533" y="34862"/>
                  </a:cubicBezTo>
                  <a:cubicBezTo>
                    <a:pt x="1773284" y="92054"/>
                    <a:pt x="3078911" y="582982"/>
                    <a:pt x="2928707" y="810483"/>
                  </a:cubicBezTo>
                  <a:cubicBezTo>
                    <a:pt x="2770597" y="939252"/>
                    <a:pt x="1786460" y="345162"/>
                    <a:pt x="1430102" y="273556"/>
                  </a:cubicBezTo>
                  <a:cubicBezTo>
                    <a:pt x="1073744" y="201950"/>
                    <a:pt x="3525" y="262068"/>
                    <a:pt x="11" y="121386"/>
                  </a:cubicBezTo>
                  <a:close/>
                </a:path>
              </a:pathLst>
            </a:custGeom>
            <a:solidFill>
              <a:srgbClr val="C00000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9A87A4F-3022-DDDC-D61E-919E4B25DC8D}"/>
                </a:ext>
              </a:extLst>
            </p:cNvPr>
            <p:cNvSpPr txBox="1"/>
            <p:nvPr/>
          </p:nvSpPr>
          <p:spPr>
            <a:xfrm>
              <a:off x="3762143" y="2996258"/>
              <a:ext cx="911026" cy="213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UToledo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1EAE4EE-2B69-FBD9-AFB2-BDC55E569889}"/>
              </a:ext>
            </a:extLst>
          </p:cNvPr>
          <p:cNvGrpSpPr/>
          <p:nvPr/>
        </p:nvGrpSpPr>
        <p:grpSpPr>
          <a:xfrm>
            <a:off x="1441963" y="-1297465"/>
            <a:ext cx="8240697" cy="7508134"/>
            <a:chOff x="1168948" y="308982"/>
            <a:chExt cx="8240697" cy="7508134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1461D147-BCBB-AE73-9FBE-2565B11C9BD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7257007"/>
                </p:ext>
              </p:extLst>
            </p:nvPr>
          </p:nvGraphicFramePr>
          <p:xfrm>
            <a:off x="1168948" y="2078359"/>
            <a:ext cx="7649737" cy="57387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F32D95-5CE9-FFB7-35E9-9D1A6A59CE07}"/>
                </a:ext>
              </a:extLst>
            </p:cNvPr>
            <p:cNvSpPr/>
            <p:nvPr/>
          </p:nvSpPr>
          <p:spPr>
            <a:xfrm>
              <a:off x="9093122" y="308982"/>
              <a:ext cx="316523" cy="411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Arc 14">
            <a:extLst>
              <a:ext uri="{FF2B5EF4-FFF2-40B4-BE49-F238E27FC236}">
                <a16:creationId xmlns:a16="http://schemas.microsoft.com/office/drawing/2014/main" id="{2F85ED39-225B-0819-4943-E7C564013A45}"/>
              </a:ext>
            </a:extLst>
          </p:cNvPr>
          <p:cNvSpPr/>
          <p:nvPr/>
        </p:nvSpPr>
        <p:spPr>
          <a:xfrm rot="5982124">
            <a:off x="5560895" y="1346600"/>
            <a:ext cx="3230385" cy="3334519"/>
          </a:xfrm>
          <a:prstGeom prst="arc">
            <a:avLst/>
          </a:prstGeom>
          <a:ln w="107950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85282D-455E-0CE4-FD70-1DE95AD0ABB0}"/>
              </a:ext>
            </a:extLst>
          </p:cNvPr>
          <p:cNvSpPr/>
          <p:nvPr/>
        </p:nvSpPr>
        <p:spPr>
          <a:xfrm rot="5400000">
            <a:off x="3486225" y="-692510"/>
            <a:ext cx="1048749" cy="5137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C787CA-FF1C-137A-C152-36018CB81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597"/>
            <a:ext cx="7886700" cy="5580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DF9AF-527D-8EA5-7529-EE1B0A502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00" y="691559"/>
            <a:ext cx="8830100" cy="1143552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RRC’s working hypothesis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urgent and coordinated effort</a:t>
            </a:r>
          </a:p>
          <a:p>
            <a:pPr marL="457200" lvl="1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by UToledo administration, faculty, and staff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will reverse UToledo enrolment trend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E8D099-F10F-43D8-901D-C524C6435923}"/>
              </a:ext>
            </a:extLst>
          </p:cNvPr>
          <p:cNvSpPr txBox="1"/>
          <p:nvPr/>
        </p:nvSpPr>
        <p:spPr>
          <a:xfrm>
            <a:off x="-30592" y="3341290"/>
            <a:ext cx="16495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Fall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Enrollment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(as % of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2015</a:t>
            </a:r>
          </a:p>
          <a:p>
            <a:pPr algn="ctr" rtl="0">
              <a:defRPr sz="11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/>
              <a:t>Numbers)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ED22DA9-8C47-9AF2-6D1B-CFB241944356}"/>
              </a:ext>
            </a:extLst>
          </p:cNvPr>
          <p:cNvCxnSpPr>
            <a:cxnSpLocks/>
          </p:cNvCxnSpPr>
          <p:nvPr/>
        </p:nvCxnSpPr>
        <p:spPr>
          <a:xfrm>
            <a:off x="6607286" y="4583182"/>
            <a:ext cx="1493287" cy="1277688"/>
          </a:xfrm>
          <a:prstGeom prst="straightConnector1">
            <a:avLst/>
          </a:prstGeom>
          <a:ln w="1047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1CCC533D-C59D-460C-87F6-CC421D3FC7AF}"/>
              </a:ext>
            </a:extLst>
          </p:cNvPr>
          <p:cNvGrpSpPr/>
          <p:nvPr/>
        </p:nvGrpSpPr>
        <p:grpSpPr>
          <a:xfrm>
            <a:off x="5948813" y="4044663"/>
            <a:ext cx="608185" cy="516527"/>
            <a:chOff x="5567348" y="4555173"/>
            <a:chExt cx="608185" cy="51652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6D3C68E-B411-495E-AF9C-0AADEA6CA524}"/>
                </a:ext>
              </a:extLst>
            </p:cNvPr>
            <p:cNvCxnSpPr>
              <a:cxnSpLocks/>
            </p:cNvCxnSpPr>
            <p:nvPr/>
          </p:nvCxnSpPr>
          <p:spPr>
            <a:xfrm>
              <a:off x="5567348" y="4555173"/>
              <a:ext cx="507165" cy="403731"/>
            </a:xfrm>
            <a:prstGeom prst="line">
              <a:avLst/>
            </a:prstGeom>
            <a:ln w="22225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Flowchart: Summing Junction 3">
              <a:extLst>
                <a:ext uri="{FF2B5EF4-FFF2-40B4-BE49-F238E27FC236}">
                  <a16:creationId xmlns:a16="http://schemas.microsoft.com/office/drawing/2014/main" id="{3643D2B3-03BC-41B5-A335-FAA429D3F887}"/>
                </a:ext>
              </a:extLst>
            </p:cNvPr>
            <p:cNvSpPr/>
            <p:nvPr/>
          </p:nvSpPr>
          <p:spPr>
            <a:xfrm>
              <a:off x="5973492" y="4869659"/>
              <a:ext cx="202041" cy="202041"/>
            </a:xfrm>
            <a:prstGeom prst="flowChartSummingJunction">
              <a:avLst/>
            </a:prstGeom>
            <a:solidFill>
              <a:srgbClr val="FFFF00"/>
            </a:solidFill>
            <a:ln w="22225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C8BBA56-2E82-4B6B-B4EF-CAA2C7BA72A6}"/>
              </a:ext>
            </a:extLst>
          </p:cNvPr>
          <p:cNvSpPr txBox="1"/>
          <p:nvPr/>
        </p:nvSpPr>
        <p:spPr>
          <a:xfrm>
            <a:off x="0" y="6333440"/>
            <a:ext cx="6292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Data Source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Ohio Department of Higher Education (ODHE) Preliminary Headcount Data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6B0CE5F-5B56-4E12-8579-055D395BAE32}"/>
              </a:ext>
            </a:extLst>
          </p:cNvPr>
          <p:cNvGrpSpPr/>
          <p:nvPr/>
        </p:nvGrpSpPr>
        <p:grpSpPr>
          <a:xfrm>
            <a:off x="89473" y="6589429"/>
            <a:ext cx="4118001" cy="276999"/>
            <a:chOff x="89473" y="6505279"/>
            <a:chExt cx="4118001" cy="27699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5A14DB3-3CEB-4C41-817A-709D6544C409}"/>
                </a:ext>
              </a:extLst>
            </p:cNvPr>
            <p:cNvSpPr txBox="1"/>
            <p:nvPr/>
          </p:nvSpPr>
          <p:spPr>
            <a:xfrm>
              <a:off x="179384" y="6505279"/>
              <a:ext cx="40280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Last Data Point is Based on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UToledo’s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Fall 2022 Census</a:t>
              </a:r>
            </a:p>
          </p:txBody>
        </p: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B04B2685-0DBD-41D1-9A1D-F29D9C476526}"/>
                </a:ext>
              </a:extLst>
            </p:cNvPr>
            <p:cNvSpPr/>
            <p:nvPr/>
          </p:nvSpPr>
          <p:spPr>
            <a:xfrm>
              <a:off x="89473" y="6571227"/>
              <a:ext cx="151749" cy="151749"/>
            </a:xfrm>
            <a:prstGeom prst="flowChartSummingJunction">
              <a:avLst/>
            </a:prstGeom>
            <a:solidFill>
              <a:srgbClr val="FFFF00"/>
            </a:solidFill>
            <a:ln w="22225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C0C8A9-977D-43EA-9982-AE29CF8D18EA}"/>
              </a:ext>
            </a:extLst>
          </p:cNvPr>
          <p:cNvSpPr/>
          <p:nvPr/>
        </p:nvSpPr>
        <p:spPr>
          <a:xfrm>
            <a:off x="1116353" y="2170997"/>
            <a:ext cx="1065865" cy="391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1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09AE29CA548C4EBFD8F38156649EB5" ma:contentTypeVersion="35" ma:contentTypeDescription="Create a new document." ma:contentTypeScope="" ma:versionID="99c252fd306cbc8b72b8444cf82a6b51">
  <xsd:schema xmlns:xsd="http://www.w3.org/2001/XMLSchema" xmlns:xs="http://www.w3.org/2001/XMLSchema" xmlns:p="http://schemas.microsoft.com/office/2006/metadata/properties" xmlns:ns3="d377a0f9-a80c-4c59-b28b-994775d7ffc1" xmlns:ns4="40e46005-88cc-4e18-bf50-15d4361c3d69" targetNamespace="http://schemas.microsoft.com/office/2006/metadata/properties" ma:root="true" ma:fieldsID="7cd9bfc8ba9fcba4534cb60be6e4c969" ns3:_="" ns4:_="">
    <xsd:import namespace="d377a0f9-a80c-4c59-b28b-994775d7ffc1"/>
    <xsd:import namespace="40e46005-88cc-4e18-bf50-15d4361c3d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7a0f9-a80c-4c59-b28b-994775d7f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  <xsd:element name="Teams_Channel_Section_Location" ma:index="42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46005-88cc-4e18-bf50-15d4361c3d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d377a0f9-a80c-4c59-b28b-994775d7ffc1" xsi:nil="true"/>
    <Student_Groups xmlns="d377a0f9-a80c-4c59-b28b-994775d7ffc1">
      <UserInfo>
        <DisplayName/>
        <AccountId xsi:nil="true"/>
        <AccountType/>
      </UserInfo>
    </Student_Groups>
    <Templates xmlns="d377a0f9-a80c-4c59-b28b-994775d7ffc1" xsi:nil="true"/>
    <Teams_Channel_Section_Location xmlns="d377a0f9-a80c-4c59-b28b-994775d7ffc1" xsi:nil="true"/>
    <Owner xmlns="d377a0f9-a80c-4c59-b28b-994775d7ffc1">
      <UserInfo>
        <DisplayName/>
        <AccountId xsi:nil="true"/>
        <AccountType/>
      </UserInfo>
    </Owner>
    <Math_Settings xmlns="d377a0f9-a80c-4c59-b28b-994775d7ffc1" xsi:nil="true"/>
    <AppVersion xmlns="d377a0f9-a80c-4c59-b28b-994775d7ffc1" xsi:nil="true"/>
    <TeamsChannelId xmlns="d377a0f9-a80c-4c59-b28b-994775d7ffc1" xsi:nil="true"/>
    <FolderType xmlns="d377a0f9-a80c-4c59-b28b-994775d7ffc1" xsi:nil="true"/>
    <Students xmlns="d377a0f9-a80c-4c59-b28b-994775d7ffc1">
      <UserInfo>
        <DisplayName/>
        <AccountId xsi:nil="true"/>
        <AccountType/>
      </UserInfo>
    </Students>
    <Distribution_Groups xmlns="d377a0f9-a80c-4c59-b28b-994775d7ffc1" xsi:nil="true"/>
    <Has_Teacher_Only_SectionGroup xmlns="d377a0f9-a80c-4c59-b28b-994775d7ffc1" xsi:nil="true"/>
    <DefaultSectionNames xmlns="d377a0f9-a80c-4c59-b28b-994775d7ffc1" xsi:nil="true"/>
    <LMS_Mappings xmlns="d377a0f9-a80c-4c59-b28b-994775d7ffc1" xsi:nil="true"/>
    <Invited_Students xmlns="d377a0f9-a80c-4c59-b28b-994775d7ffc1" xsi:nil="true"/>
    <Teachers xmlns="d377a0f9-a80c-4c59-b28b-994775d7ffc1">
      <UserInfo>
        <DisplayName/>
        <AccountId xsi:nil="true"/>
        <AccountType/>
      </UserInfo>
    </Teachers>
    <Invited_Teachers xmlns="d377a0f9-a80c-4c59-b28b-994775d7ffc1" xsi:nil="true"/>
    <IsNotebookLocked xmlns="d377a0f9-a80c-4c59-b28b-994775d7ffc1" xsi:nil="true"/>
    <CultureName xmlns="d377a0f9-a80c-4c59-b28b-994775d7ffc1" xsi:nil="true"/>
    <Self_Registration_Enabled xmlns="d377a0f9-a80c-4c59-b28b-994775d7ffc1" xsi:nil="true"/>
    <Is_Collaboration_Space_Locked xmlns="d377a0f9-a80c-4c59-b28b-994775d7ffc1" xsi:nil="true"/>
  </documentManagement>
</p:properties>
</file>

<file path=customXml/itemProps1.xml><?xml version="1.0" encoding="utf-8"?>
<ds:datastoreItem xmlns:ds="http://schemas.openxmlformats.org/officeDocument/2006/customXml" ds:itemID="{FFDD8601-4DD8-4058-9100-5311986AC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7a0f9-a80c-4c59-b28b-994775d7ffc1"/>
    <ds:schemaRef ds:uri="40e46005-88cc-4e18-bf50-15d4361c3d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315712-57EA-4B3B-B305-D627422A1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0E9FA6-D6B5-47DA-99B1-9AAEF11FECC3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40e46005-88cc-4e18-bf50-15d4361c3d69"/>
    <ds:schemaRef ds:uri="http://schemas.openxmlformats.org/package/2006/metadata/core-properties"/>
    <ds:schemaRef ds:uri="d377a0f9-a80c-4c59-b28b-994775d7ffc1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2259</TotalTime>
  <Words>945</Words>
  <Application>Microsoft Office PowerPoint</Application>
  <PresentationFormat>On-screen Show (4:3)</PresentationFormat>
  <Paragraphs>137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Faculty Senate Ad Hoc Recruitment and Retention Committee (RRC)</vt:lpstr>
      <vt:lpstr>UToledo is facing an enrollment crisis</vt:lpstr>
      <vt:lpstr>Summary of RRC Responsibilities</vt:lpstr>
      <vt:lpstr>RRC began meeting and formed subcommittees</vt:lpstr>
      <vt:lpstr>RRC has 31 members from 9 UToledo Colleges</vt:lpstr>
      <vt:lpstr>RRC is organized into 7 subcommittees</vt:lpstr>
      <vt:lpstr>UToledo’s Triple Value Proposition (3VP)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Ad-hoc Committee on Recruitment and Retention</dc:title>
  <dc:creator>Avidor-Reiss, Tomer</dc:creator>
  <cp:lastModifiedBy>facsen</cp:lastModifiedBy>
  <cp:revision>295</cp:revision>
  <cp:lastPrinted>2022-10-14T09:47:44Z</cp:lastPrinted>
  <dcterms:created xsi:type="dcterms:W3CDTF">2022-09-24T14:46:14Z</dcterms:created>
  <dcterms:modified xsi:type="dcterms:W3CDTF">2022-12-21T15:52:24Z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0x0101006E09AE29CA548C4EBFD8F38156649EB5</vt:lpwstr>
  </property>
</Properties>
</file>