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sldIdLst>
    <p:sldId id="256" r:id="rId5"/>
    <p:sldId id="315" r:id="rId6"/>
    <p:sldId id="285" r:id="rId7"/>
    <p:sldId id="301" r:id="rId8"/>
    <p:sldId id="280" r:id="rId9"/>
    <p:sldId id="309" r:id="rId10"/>
    <p:sldId id="310" r:id="rId11"/>
    <p:sldId id="311" r:id="rId12"/>
    <p:sldId id="293" r:id="rId13"/>
    <p:sldId id="295" r:id="rId14"/>
    <p:sldId id="299" r:id="rId15"/>
    <p:sldId id="317" r:id="rId16"/>
    <p:sldId id="300" r:id="rId17"/>
    <p:sldId id="318" r:id="rId18"/>
    <p:sldId id="319" r:id="rId19"/>
    <p:sldId id="320" r:id="rId20"/>
    <p:sldId id="321" r:id="rId21"/>
    <p:sldId id="302" r:id="rId22"/>
    <p:sldId id="316" r:id="rId23"/>
    <p:sldId id="322" r:id="rId24"/>
    <p:sldId id="323" r:id="rId25"/>
    <p:sldId id="303" r:id="rId26"/>
    <p:sldId id="324" r:id="rId27"/>
    <p:sldId id="31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nate 2022 10 18 report" id="{E76FF028-B6BB-B84A-8912-762DF9CD35BD}">
          <p14:sldIdLst>
            <p14:sldId id="256"/>
            <p14:sldId id="315"/>
            <p14:sldId id="285"/>
            <p14:sldId id="301"/>
            <p14:sldId id="280"/>
            <p14:sldId id="309"/>
            <p14:sldId id="310"/>
            <p14:sldId id="311"/>
            <p14:sldId id="293"/>
            <p14:sldId id="295"/>
            <p14:sldId id="299"/>
            <p14:sldId id="317"/>
            <p14:sldId id="300"/>
            <p14:sldId id="318"/>
            <p14:sldId id="319"/>
            <p14:sldId id="320"/>
            <p14:sldId id="321"/>
            <p14:sldId id="302"/>
            <p14:sldId id="316"/>
            <p14:sldId id="322"/>
            <p14:sldId id="323"/>
            <p14:sldId id="303"/>
            <p14:sldId id="324"/>
            <p14:sldId id="31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33CC"/>
    <a:srgbClr val="2F5597"/>
    <a:srgbClr val="008000"/>
    <a:srgbClr val="009900"/>
    <a:srgbClr val="0563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7"/>
  </p:normalViewPr>
  <p:slideViewPr>
    <p:cSldViewPr snapToGrid="0">
      <p:cViewPr varScale="1">
        <p:scale>
          <a:sx n="80" d="100"/>
          <a:sy n="80" d="100"/>
        </p:scale>
        <p:origin x="11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rocketsutoledo-my.sharepoint.com/personal/ylapits_rockets_utoledo_edu/Documents/2022-10-14%20Ohio%20Public%20University%20Enrollment%20Trend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6562059398877"/>
          <c:y val="5.092595451712327E-2"/>
          <c:w val="0.60937270596109483"/>
          <c:h val="0.69525882181393994"/>
        </c:manualLayout>
      </c:layout>
      <c:scatterChart>
        <c:scatterStyle val="smoothMarker"/>
        <c:varyColors val="0"/>
        <c:ser>
          <c:idx val="5"/>
          <c:order val="0"/>
          <c:tx>
            <c:strRef>
              <c:f>Sheet1!$P$17</c:f>
              <c:strCache>
                <c:ptCount val="1"/>
                <c:pt idx="0">
                  <c:v>U Cincinnati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Sheet1!$J$18:$J$24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xVal>
          <c:yVal>
            <c:numRef>
              <c:f>Sheet1!$P$18:$P$24</c:f>
              <c:numCache>
                <c:formatCode>General</c:formatCode>
                <c:ptCount val="7"/>
                <c:pt idx="0">
                  <c:v>100</c:v>
                </c:pt>
                <c:pt idx="1">
                  <c:v>101.52409454928369</c:v>
                </c:pt>
                <c:pt idx="2">
                  <c:v>103.09529747554519</c:v>
                </c:pt>
                <c:pt idx="3">
                  <c:v>105.47288497242775</c:v>
                </c:pt>
                <c:pt idx="4">
                  <c:v>107.30456951256686</c:v>
                </c:pt>
                <c:pt idx="5">
                  <c:v>108.13866489317483</c:v>
                </c:pt>
                <c:pt idx="6">
                  <c:v>111.62191370853769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10C-4892-8917-0872C8DAA49E}"/>
            </c:ext>
          </c:extLst>
        </c:ser>
        <c:ser>
          <c:idx val="0"/>
          <c:order val="1"/>
          <c:tx>
            <c:strRef>
              <c:f>Sheet1!$K$17</c:f>
              <c:strCache>
                <c:ptCount val="1"/>
                <c:pt idx="0">
                  <c:v>Bowling Green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Sheet1!$J$18:$J$24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xVal>
          <c:yVal>
            <c:numRef>
              <c:f>Sheet1!$K$18:$K$24</c:f>
              <c:numCache>
                <c:formatCode>General</c:formatCode>
                <c:ptCount val="7"/>
                <c:pt idx="0">
                  <c:v>100</c:v>
                </c:pt>
                <c:pt idx="1">
                  <c:v>104.36376537369915</c:v>
                </c:pt>
                <c:pt idx="2">
                  <c:v>102.65491958372752</c:v>
                </c:pt>
                <c:pt idx="3">
                  <c:v>103.73107852412488</c:v>
                </c:pt>
                <c:pt idx="4">
                  <c:v>104.86045411542099</c:v>
                </c:pt>
                <c:pt idx="5">
                  <c:v>107.30250709555345</c:v>
                </c:pt>
                <c:pt idx="6">
                  <c:v>104.36967833491013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10C-4892-8917-0872C8DAA49E}"/>
            </c:ext>
          </c:extLst>
        </c:ser>
        <c:ser>
          <c:idx val="6"/>
          <c:order val="2"/>
          <c:tx>
            <c:strRef>
              <c:f>Sheet1!$Q$17</c:f>
              <c:strCache>
                <c:ptCount val="1"/>
                <c:pt idx="0">
                  <c:v>Ohio State</c:v>
                </c:pt>
              </c:strCache>
            </c:strRef>
          </c:tx>
          <c:spPr>
            <a:ln w="1905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bg1"/>
              </a:solidFill>
              <a:ln w="1587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Sheet1!$J$18:$J$24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xVal>
          <c:yVal>
            <c:numRef>
              <c:f>Sheet1!$Q$18:$Q$24</c:f>
              <c:numCache>
                <c:formatCode>General</c:formatCode>
                <c:ptCount val="7"/>
                <c:pt idx="0">
                  <c:v>100</c:v>
                </c:pt>
                <c:pt idx="1">
                  <c:v>101.39610998414675</c:v>
                </c:pt>
                <c:pt idx="2">
                  <c:v>102.00126144247652</c:v>
                </c:pt>
                <c:pt idx="3">
                  <c:v>104.27356255220496</c:v>
                </c:pt>
                <c:pt idx="4">
                  <c:v>104.65029064316521</c:v>
                </c:pt>
                <c:pt idx="5">
                  <c:v>104.6127882992687</c:v>
                </c:pt>
                <c:pt idx="6">
                  <c:v>105.13782111381961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10C-4892-8917-0872C8DAA49E}"/>
            </c:ext>
          </c:extLst>
        </c:ser>
        <c:ser>
          <c:idx val="2"/>
          <c:order val="4"/>
          <c:tx>
            <c:strRef>
              <c:f>Sheet1!$M$17</c:f>
              <c:strCache>
                <c:ptCount val="1"/>
                <c:pt idx="0">
                  <c:v>Miami U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8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Sheet1!$J$18:$J$24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xVal>
          <c:yVal>
            <c:numRef>
              <c:f>Sheet1!$M$18:$M$24</c:f>
              <c:numCache>
                <c:formatCode>General</c:formatCode>
                <c:ptCount val="7"/>
                <c:pt idx="0">
                  <c:v>100</c:v>
                </c:pt>
                <c:pt idx="1">
                  <c:v>103.54108396221437</c:v>
                </c:pt>
                <c:pt idx="2">
                  <c:v>103.6888490157792</c:v>
                </c:pt>
                <c:pt idx="3">
                  <c:v>104.82875085756504</c:v>
                </c:pt>
                <c:pt idx="4">
                  <c:v>104.02132038630008</c:v>
                </c:pt>
                <c:pt idx="5">
                  <c:v>99.535595545939103</c:v>
                </c:pt>
                <c:pt idx="6">
                  <c:v>101.66235685260436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10C-4892-8917-0872C8DAA49E}"/>
            </c:ext>
          </c:extLst>
        </c:ser>
        <c:ser>
          <c:idx val="3"/>
          <c:order val="5"/>
          <c:tx>
            <c:strRef>
              <c:f>Sheet1!$N$17</c:f>
              <c:strCache>
                <c:ptCount val="1"/>
                <c:pt idx="0">
                  <c:v>Youngstown State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accent4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Sheet1!$J$18:$J$24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xVal>
          <c:yVal>
            <c:numRef>
              <c:f>Sheet1!$N$18:$N$24</c:f>
              <c:numCache>
                <c:formatCode>General</c:formatCode>
                <c:ptCount val="7"/>
                <c:pt idx="0">
                  <c:v>100</c:v>
                </c:pt>
                <c:pt idx="1">
                  <c:v>102.28530190040894</c:v>
                </c:pt>
                <c:pt idx="2">
                  <c:v>101.38721834656404</c:v>
                </c:pt>
                <c:pt idx="3">
                  <c:v>101.80418571084917</c:v>
                </c:pt>
                <c:pt idx="4">
                  <c:v>97.466121401651833</c:v>
                </c:pt>
                <c:pt idx="5">
                  <c:v>94.523294042177852</c:v>
                </c:pt>
                <c:pt idx="6">
                  <c:v>90.59417849410633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10C-4892-8917-0872C8DAA49E}"/>
            </c:ext>
          </c:extLst>
        </c:ser>
        <c:ser>
          <c:idx val="9"/>
          <c:order val="6"/>
          <c:tx>
            <c:strRef>
              <c:f>Sheet1!$T$17</c:f>
              <c:strCache>
                <c:ptCount val="1"/>
                <c:pt idx="0">
                  <c:v>Cleveland State</c:v>
                </c:pt>
              </c:strCache>
            </c:strRef>
          </c:tx>
          <c:spPr>
            <a:ln w="19050" cap="rnd">
              <a:solidFill>
                <a:schemeClr val="accent4">
                  <a:lumMod val="60000"/>
                </a:schemeClr>
              </a:solidFill>
              <a:round/>
            </a:ln>
            <a:effectLst/>
          </c:spPr>
          <c:marker>
            <c:symbol val="square"/>
            <c:size val="8"/>
            <c:spPr>
              <a:solidFill>
                <a:schemeClr val="accent4">
                  <a:lumMod val="60000"/>
                </a:schemeClr>
              </a:solidFill>
              <a:ln w="12700">
                <a:solidFill>
                  <a:schemeClr val="tx1"/>
                </a:solidFill>
              </a:ln>
              <a:effectLst/>
            </c:spPr>
          </c:marker>
          <c:xVal>
            <c:numRef>
              <c:f>Sheet1!$J$18:$J$24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xVal>
          <c:yVal>
            <c:numRef>
              <c:f>Sheet1!$T$18:$T$24</c:f>
              <c:numCache>
                <c:formatCode>General</c:formatCode>
                <c:ptCount val="7"/>
                <c:pt idx="0">
                  <c:v>100</c:v>
                </c:pt>
                <c:pt idx="1">
                  <c:v>98.1981460023175</c:v>
                </c:pt>
                <c:pt idx="2">
                  <c:v>96.216685979142525</c:v>
                </c:pt>
                <c:pt idx="3">
                  <c:v>94.577056778679022</c:v>
                </c:pt>
                <c:pt idx="4">
                  <c:v>90.660486674391663</c:v>
                </c:pt>
                <c:pt idx="5">
                  <c:v>89.073001158748554</c:v>
                </c:pt>
                <c:pt idx="6">
                  <c:v>89.594438006952487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10C-4892-8917-0872C8DAA49E}"/>
            </c:ext>
          </c:extLst>
        </c:ser>
        <c:ser>
          <c:idx val="8"/>
          <c:order val="7"/>
          <c:tx>
            <c:strRef>
              <c:f>Sheet1!$S$17</c:f>
              <c:strCache>
                <c:ptCount val="1"/>
                <c:pt idx="0">
                  <c:v>Kent State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Sheet1!$J$18:$J$24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xVal>
          <c:yVal>
            <c:numRef>
              <c:f>Sheet1!$S$18:$S$24</c:f>
              <c:numCache>
                <c:formatCode>General</c:formatCode>
                <c:ptCount val="7"/>
                <c:pt idx="0">
                  <c:v>100</c:v>
                </c:pt>
                <c:pt idx="1">
                  <c:v>100.42786653324592</c:v>
                </c:pt>
                <c:pt idx="2">
                  <c:v>96.756495635071246</c:v>
                </c:pt>
                <c:pt idx="3">
                  <c:v>93.657913805596777</c:v>
                </c:pt>
                <c:pt idx="4">
                  <c:v>92.488181912287359</c:v>
                </c:pt>
                <c:pt idx="5">
                  <c:v>89.534522618267147</c:v>
                </c:pt>
                <c:pt idx="6">
                  <c:v>88.437251992684864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6-110C-4892-8917-0872C8DAA49E}"/>
            </c:ext>
          </c:extLst>
        </c:ser>
        <c:ser>
          <c:idx val="4"/>
          <c:order val="8"/>
          <c:tx>
            <c:strRef>
              <c:f>Sheet1!$O$17</c:f>
              <c:strCache>
                <c:ptCount val="1"/>
                <c:pt idx="0">
                  <c:v>Ohio U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Sheet1!$J$18:$J$24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xVal>
          <c:yVal>
            <c:numRef>
              <c:f>Sheet1!$O$18:$O$24</c:f>
              <c:numCache>
                <c:formatCode>General</c:formatCode>
                <c:ptCount val="7"/>
                <c:pt idx="0">
                  <c:v>100</c:v>
                </c:pt>
                <c:pt idx="1">
                  <c:v>102.01555747623163</c:v>
                </c:pt>
                <c:pt idx="2">
                  <c:v>101.53846153846153</c:v>
                </c:pt>
                <c:pt idx="3">
                  <c:v>98.212618841832324</c:v>
                </c:pt>
                <c:pt idx="4">
                  <c:v>93.420916162489192</c:v>
                </c:pt>
                <c:pt idx="5">
                  <c:v>87.616248919619707</c:v>
                </c:pt>
                <c:pt idx="6">
                  <c:v>84.456352636127917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7-110C-4892-8917-0872C8DAA49E}"/>
            </c:ext>
          </c:extLst>
        </c:ser>
        <c:ser>
          <c:idx val="7"/>
          <c:order val="9"/>
          <c:tx>
            <c:strRef>
              <c:f>Sheet1!$R$17</c:f>
              <c:strCache>
                <c:ptCount val="1"/>
                <c:pt idx="0">
                  <c:v>UToledo</c:v>
                </c:pt>
              </c:strCache>
            </c:strRef>
          </c:tx>
          <c:spPr>
            <a:ln w="19050" cap="rnd">
              <a:solidFill>
                <a:srgbClr val="0033CC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rgbClr val="FFFF00"/>
              </a:solidFill>
              <a:ln w="22225">
                <a:solidFill>
                  <a:srgbClr val="0033CC"/>
                </a:solidFill>
              </a:ln>
              <a:effectLst/>
            </c:spPr>
          </c:marker>
          <c:xVal>
            <c:numRef>
              <c:f>Sheet1!$J$18:$J$24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xVal>
          <c:yVal>
            <c:numRef>
              <c:f>Sheet1!$R$18:$R$24</c:f>
              <c:numCache>
                <c:formatCode>General</c:formatCode>
                <c:ptCount val="7"/>
                <c:pt idx="0">
                  <c:v>100</c:v>
                </c:pt>
                <c:pt idx="1">
                  <c:v>101.31004366812226</c:v>
                </c:pt>
                <c:pt idx="2">
                  <c:v>100.97149305725921</c:v>
                </c:pt>
                <c:pt idx="3">
                  <c:v>99.622197144399195</c:v>
                </c:pt>
                <c:pt idx="4">
                  <c:v>97.060988175261272</c:v>
                </c:pt>
                <c:pt idx="5">
                  <c:v>90.525489426426574</c:v>
                </c:pt>
                <c:pt idx="6">
                  <c:v>83.754477209165401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8-110C-4892-8917-0872C8DAA49E}"/>
            </c:ext>
          </c:extLst>
        </c:ser>
        <c:ser>
          <c:idx val="13"/>
          <c:order val="10"/>
          <c:tx>
            <c:strRef>
              <c:f>Sheet1!$X$17</c:f>
              <c:strCache>
                <c:ptCount val="1"/>
                <c:pt idx="0">
                  <c:v>UAkron</c:v>
                </c:pt>
              </c:strCache>
            </c:strRef>
          </c:tx>
          <c:spPr>
            <a:ln w="19050" cap="rnd">
              <a:solidFill>
                <a:schemeClr val="tx1">
                  <a:alpha val="97000"/>
                </a:schemeClr>
              </a:solidFill>
              <a:round/>
            </a:ln>
            <a:effectLst/>
          </c:spPr>
          <c:marker>
            <c:symbol val="diamond"/>
            <c:size val="9"/>
            <c:spPr>
              <a:solidFill>
                <a:schemeClr val="bg1"/>
              </a:solidFill>
              <a:ln w="19050">
                <a:solidFill>
                  <a:schemeClr val="tx1"/>
                </a:solidFill>
              </a:ln>
              <a:effectLst/>
            </c:spPr>
          </c:marker>
          <c:xVal>
            <c:numRef>
              <c:f>Sheet1!$J$18:$J$24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xVal>
          <c:yVal>
            <c:numRef>
              <c:f>Sheet1!$X$18:$X$24</c:f>
              <c:numCache>
                <c:formatCode>General</c:formatCode>
                <c:ptCount val="7"/>
                <c:pt idx="0">
                  <c:v>100</c:v>
                </c:pt>
                <c:pt idx="1">
                  <c:v>91.572451885734012</c:v>
                </c:pt>
                <c:pt idx="2">
                  <c:v>87.598170363338227</c:v>
                </c:pt>
                <c:pt idx="3">
                  <c:v>80.823336497799261</c:v>
                </c:pt>
                <c:pt idx="4">
                  <c:v>76.564253042202466</c:v>
                </c:pt>
                <c:pt idx="5">
                  <c:v>69.759212911020967</c:v>
                </c:pt>
                <c:pt idx="6">
                  <c:v>63.066367480797446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9-110C-4892-8917-0872C8DAA49E}"/>
            </c:ext>
          </c:extLst>
        </c:ser>
        <c:ser>
          <c:idx val="10"/>
          <c:order val="11"/>
          <c:tx>
            <c:strRef>
              <c:f>Sheet1!$U$17</c:f>
              <c:strCache>
                <c:ptCount val="1"/>
                <c:pt idx="0">
                  <c:v>Wright State</c:v>
                </c:pt>
              </c:strCache>
            </c:strRef>
          </c:tx>
          <c:spPr>
            <a:ln w="19050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xVal>
            <c:numRef>
              <c:f>Sheet1!$J$18:$J$24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xVal>
          <c:yVal>
            <c:numRef>
              <c:f>Sheet1!$U$18:$U$24</c:f>
              <c:numCache>
                <c:formatCode>General</c:formatCode>
                <c:ptCount val="7"/>
                <c:pt idx="0">
                  <c:v>100</c:v>
                </c:pt>
                <c:pt idx="1">
                  <c:v>97.568834212067955</c:v>
                </c:pt>
                <c:pt idx="2">
                  <c:v>93.011130638547158</c:v>
                </c:pt>
                <c:pt idx="3">
                  <c:v>83.85471587580551</c:v>
                </c:pt>
                <c:pt idx="4">
                  <c:v>72.776801405975405</c:v>
                </c:pt>
                <c:pt idx="5">
                  <c:v>63.895723491505564</c:v>
                </c:pt>
                <c:pt idx="6">
                  <c:v>60.128881077914464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A-110C-4892-8917-0872C8DAA49E}"/>
            </c:ext>
          </c:extLst>
        </c:ser>
        <c:ser>
          <c:idx val="14"/>
          <c:order val="14"/>
          <c:spPr>
            <a:ln w="2222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xVal>
            <c:numRef>
              <c:f>Sheet1!$J$18:$J$25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xVal>
          <c:yVal>
            <c:numRef>
              <c:f>Sheet1!$Y$18:$Y$25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B-110C-4892-8917-0872C8DAA4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10173855"/>
        <c:axId val="810175103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Sheet1!$L$17</c15:sqref>
                        </c15:formulaRef>
                      </c:ext>
                    </c:extLst>
                    <c:strCache>
                      <c:ptCount val="1"/>
                      <c:pt idx="0">
                        <c:v>NE Ohio Medical U</c:v>
                      </c:pt>
                    </c:strCache>
                  </c:strRef>
                </c:tx>
                <c:spPr>
                  <a:ln w="19050" cap="rnd">
                    <a:solidFill>
                      <a:schemeClr val="accent2"/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xVal>
                  <c:numRef>
                    <c:extLst>
                      <c:ext uri="{02D57815-91ED-43cb-92C2-25804820EDAC}">
                        <c15:formulaRef>
                          <c15:sqref>Sheet1!$J$18:$J$24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Sheet1!$L$18:$L$24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100</c:v>
                      </c:pt>
                      <c:pt idx="1">
                        <c:v>104.01301518438177</c:v>
                      </c:pt>
                      <c:pt idx="2">
                        <c:v>100.86767895878526</c:v>
                      </c:pt>
                      <c:pt idx="3">
                        <c:v>102.16919739696313</c:v>
                      </c:pt>
                      <c:pt idx="4">
                        <c:v>103.90455531453362</c:v>
                      </c:pt>
                      <c:pt idx="5">
                        <c:v>106.61605206073752</c:v>
                      </c:pt>
                      <c:pt idx="6">
                        <c:v>109.65292841648591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C-110C-4892-8917-0872C8DAA49E}"/>
                  </c:ext>
                </c:extLst>
              </c15:ser>
            </c15:filteredScatterSeries>
            <c15:filteredScatterSeries>
              <c15:ser>
                <c:idx val="11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Sheet1!$V$17</c15:sqref>
                        </c15:formulaRef>
                      </c:ext>
                    </c:extLst>
                    <c:strCache>
                      <c:ptCount val="1"/>
                      <c:pt idx="0">
                        <c:v>Shawnee State U</c:v>
                      </c:pt>
                    </c:strCache>
                  </c:strRef>
                </c:tx>
                <c:spPr>
                  <a:ln w="19050" cap="rnd">
                    <a:solidFill>
                      <a:schemeClr val="accent6">
                        <a:lumMod val="6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6">
                        <a:lumMod val="60000"/>
                      </a:schemeClr>
                    </a:solidFill>
                    <a:ln w="9525">
                      <a:solidFill>
                        <a:schemeClr val="accent6">
                          <a:lumMod val="6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Sheet1!$J$18:$J$24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Sheet1!$V$18:$V$24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100</c:v>
                      </c:pt>
                      <c:pt idx="1">
                        <c:v>97.191445503736148</c:v>
                      </c:pt>
                      <c:pt idx="2">
                        <c:v>91.72893584127803</c:v>
                      </c:pt>
                      <c:pt idx="3">
                        <c:v>83.94743622777635</c:v>
                      </c:pt>
                      <c:pt idx="4">
                        <c:v>93.816026797217205</c:v>
                      </c:pt>
                      <c:pt idx="5">
                        <c:v>89.7964442154084</c:v>
                      </c:pt>
                      <c:pt idx="6">
                        <c:v>80.778149961350167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110C-4892-8917-0872C8DAA49E}"/>
                  </c:ext>
                </c:extLst>
              </c15:ser>
            </c15:filteredScatterSeries>
            <c15:filteredScatterSeries>
              <c15:ser>
                <c:idx val="12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Sheet1!$W$17</c15:sqref>
                        </c15:formulaRef>
                      </c:ext>
                    </c:extLst>
                    <c:strCache>
                      <c:ptCount val="1"/>
                      <c:pt idx="0">
                        <c:v>Central State U</c:v>
                      </c:pt>
                    </c:strCache>
                  </c:strRef>
                </c:tx>
                <c:spPr>
                  <a:ln w="19050" cap="rnd">
                    <a:solidFill>
                      <a:schemeClr val="accent1">
                        <a:lumMod val="80000"/>
                        <a:lumOff val="20000"/>
                      </a:schemeClr>
                    </a:solidFill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1">
                        <a:lumMod val="80000"/>
                        <a:lumOff val="20000"/>
                      </a:schemeClr>
                    </a:solidFill>
                    <a:ln w="9525">
                      <a:solidFill>
                        <a:schemeClr val="accent1">
                          <a:lumMod val="80000"/>
                          <a:lumOff val="20000"/>
                        </a:schemeClr>
                      </a:solidFill>
                    </a:ln>
                    <a:effectLst/>
                  </c:spPr>
                </c:marker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Sheet1!$J$18:$J$24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Sheet1!$W$18:$W$24</c15:sqref>
                        </c15:formulaRef>
                      </c:ext>
                    </c:extLst>
                    <c:numCache>
                      <c:formatCode>General</c:formatCode>
                      <c:ptCount val="7"/>
                      <c:pt idx="0">
                        <c:v>100</c:v>
                      </c:pt>
                      <c:pt idx="1">
                        <c:v>96.563192904656319</c:v>
                      </c:pt>
                      <c:pt idx="2">
                        <c:v>98.891352549889135</c:v>
                      </c:pt>
                      <c:pt idx="3">
                        <c:v>116.35254988913526</c:v>
                      </c:pt>
                      <c:pt idx="4">
                        <c:v>112.6940133037694</c:v>
                      </c:pt>
                      <c:pt idx="5">
                        <c:v>222.89356984478937</c:v>
                      </c:pt>
                      <c:pt idx="6">
                        <c:v>335.0332594235033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110C-4892-8917-0872C8DAA49E}"/>
                  </c:ext>
                </c:extLst>
              </c15:ser>
            </c15:filteredScatterSeries>
          </c:ext>
        </c:extLst>
      </c:scatterChart>
      <c:valAx>
        <c:axId val="810173855"/>
        <c:scaling>
          <c:orientation val="minMax"/>
          <c:max val="2022"/>
          <c:min val="201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800" b="1"/>
                  <a:t>Year</a:t>
                </a:r>
              </a:p>
            </c:rich>
          </c:tx>
          <c:layout>
            <c:manualLayout>
              <c:xMode val="edge"/>
              <c:yMode val="edge"/>
              <c:x val="0.39420407210792047"/>
              <c:y val="0.822156805562703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ysClr val="windowText" lastClr="00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0175103"/>
        <c:crosses val="autoZero"/>
        <c:crossBetween val="midCat"/>
        <c:majorUnit val="1"/>
        <c:minorUnit val="1"/>
      </c:valAx>
      <c:valAx>
        <c:axId val="810175103"/>
        <c:scaling>
          <c:orientation val="minMax"/>
          <c:max val="120"/>
          <c:min val="60"/>
        </c:scaling>
        <c:delete val="0"/>
        <c:axPos val="l"/>
        <c:numFmt formatCode="General" sourceLinked="1"/>
        <c:majorTickMark val="out"/>
        <c:minorTickMark val="out"/>
        <c:tickLblPos val="nextTo"/>
        <c:spPr>
          <a:noFill/>
          <a:ln w="158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10173855"/>
        <c:crosses val="autoZero"/>
        <c:crossBetween val="midCat"/>
        <c:minorUnit val="5"/>
      </c:valAx>
      <c:spPr>
        <a:noFill/>
        <a:ln w="19050">
          <a:noFill/>
        </a:ln>
        <a:effectLst/>
      </c:spPr>
    </c:plotArea>
    <c:legend>
      <c:legendPos val="b"/>
      <c:legendEntry>
        <c:idx val="11"/>
        <c:delete val="1"/>
      </c:legendEntry>
      <c:layout>
        <c:manualLayout>
          <c:xMode val="edge"/>
          <c:yMode val="edge"/>
          <c:x val="0.75911731170217944"/>
          <c:y val="7.0020414114902299E-2"/>
          <c:w val="0.24088266974856545"/>
          <c:h val="0.6660906969962087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00" b="1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300" b="1"/>
              <a:t>Numbers of New </a:t>
            </a:r>
            <a:r>
              <a:rPr lang="en-US" sz="1300" b="1" baseline="0"/>
              <a:t>Students Joining UToledo Each Fall Have Sharply Declined</a:t>
            </a:r>
            <a:endParaRPr lang="en-US" sz="1300" b="1"/>
          </a:p>
        </c:rich>
      </c:tx>
      <c:layout>
        <c:manualLayout>
          <c:xMode val="edge"/>
          <c:yMode val="edge"/>
          <c:x val="0.20770444459825516"/>
          <c:y val="4.17107585511981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102195995355106"/>
          <c:y val="0.10004309016946392"/>
          <c:w val="0.76540763561550074"/>
          <c:h val="0.7337139193727753"/>
        </c:manualLayout>
      </c:layout>
      <c:scatterChart>
        <c:scatterStyle val="smoothMarker"/>
        <c:varyColors val="0"/>
        <c:ser>
          <c:idx val="1"/>
          <c:order val="0"/>
          <c:tx>
            <c:strRef>
              <c:f>'[ENROLLMENT PLOTS 2011_2022.xlsx]Graphed by Total vs Year'!$D$1</c:f>
              <c:strCache>
                <c:ptCount val="1"/>
                <c:pt idx="0">
                  <c:v>Admits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plus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'[1]Graphed by Total vs Year'!$A$3:$A$14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xVal>
          <c:yVal>
            <c:numRef>
              <c:f>'[1]Graphed by Total vs Year'!$D$18:$D$29</c:f>
              <c:numCache>
                <c:formatCode>General</c:formatCode>
                <c:ptCount val="12"/>
                <c:pt idx="0">
                  <c:v>1</c:v>
                </c:pt>
                <c:pt idx="1">
                  <c:v>1.3981569748967271</c:v>
                </c:pt>
                <c:pt idx="2">
                  <c:v>1.3559739434381952</c:v>
                </c:pt>
                <c:pt idx="3">
                  <c:v>1.3361137591356849</c:v>
                </c:pt>
                <c:pt idx="4">
                  <c:v>1.2551636479186528</c:v>
                </c:pt>
                <c:pt idx="5">
                  <c:v>1.323164918970448</c:v>
                </c:pt>
                <c:pt idx="6">
                  <c:v>1.2684302510327297</c:v>
                </c:pt>
                <c:pt idx="7">
                  <c:v>1.1879567842389578</c:v>
                </c:pt>
                <c:pt idx="8">
                  <c:v>1.2331585637114713</c:v>
                </c:pt>
                <c:pt idx="9">
                  <c:v>0.84771210676835085</c:v>
                </c:pt>
                <c:pt idx="10">
                  <c:v>0.87019383539879247</c:v>
                </c:pt>
                <c:pt idx="11">
                  <c:v>1.0036542739116618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A259-4777-8B12-19355DDFE4C3}"/>
            </c:ext>
          </c:extLst>
        </c:ser>
        <c:ser>
          <c:idx val="2"/>
          <c:order val="1"/>
          <c:tx>
            <c:strRef>
              <c:f>'[ENROLLMENT PLOTS 2011_2022.xlsx]Graphed by Total vs Year'!$F$1</c:f>
              <c:strCache>
                <c:ptCount val="1"/>
                <c:pt idx="0">
                  <c:v>Enrollees</c:v>
                </c:pt>
              </c:strCache>
            </c:strRef>
          </c:tx>
          <c:spPr>
            <a:ln w="190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xVal>
            <c:numRef>
              <c:f>'[1]Graphed by Total vs Year'!$A$3:$A$14</c:f>
              <c:numCache>
                <c:formatCode>General</c:formatCode>
                <c:ptCount val="12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</c:numCache>
            </c:numRef>
          </c:xVal>
          <c:yVal>
            <c:numRef>
              <c:f>'[1]Graphed by Total vs Year'!$F$18:$F$29</c:f>
              <c:numCache>
                <c:formatCode>General</c:formatCode>
                <c:ptCount val="12"/>
                <c:pt idx="0">
                  <c:v>1</c:v>
                </c:pt>
                <c:pt idx="1">
                  <c:v>0.96781162238064378</c:v>
                </c:pt>
                <c:pt idx="2">
                  <c:v>0.94577662562108444</c:v>
                </c:pt>
                <c:pt idx="3">
                  <c:v>0.95074530136098512</c:v>
                </c:pt>
                <c:pt idx="4">
                  <c:v>0.93432706848131342</c:v>
                </c:pt>
                <c:pt idx="5">
                  <c:v>0.95722618276085547</c:v>
                </c:pt>
                <c:pt idx="6">
                  <c:v>0.92136530568157271</c:v>
                </c:pt>
                <c:pt idx="7">
                  <c:v>0.89349751566213009</c:v>
                </c:pt>
                <c:pt idx="8">
                  <c:v>0.83300928926333984</c:v>
                </c:pt>
                <c:pt idx="9">
                  <c:v>0.63555843594728878</c:v>
                </c:pt>
                <c:pt idx="10">
                  <c:v>0.63944696478721108</c:v>
                </c:pt>
                <c:pt idx="11">
                  <c:v>0.6027219701879456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A259-4777-8B12-19355DDFE4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7966719"/>
        <c:axId val="1467945919"/>
      </c:scatterChart>
      <c:valAx>
        <c:axId val="1467966719"/>
        <c:scaling>
          <c:orientation val="minMax"/>
          <c:min val="2011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 b="1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67945919"/>
        <c:crosses val="autoZero"/>
        <c:crossBetween val="midCat"/>
        <c:majorUnit val="1"/>
        <c:minorUnit val="1"/>
      </c:valAx>
      <c:valAx>
        <c:axId val="1467945919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300" b="1"/>
                  <a:t>Normalized Admitted</a:t>
                </a:r>
                <a:r>
                  <a:rPr lang="en-US" sz="1300" b="1" baseline="0"/>
                  <a:t> </a:t>
                </a:r>
                <a:r>
                  <a:rPr lang="en-US" sz="1300" b="1"/>
                  <a:t>and Enrolled</a:t>
                </a:r>
                <a:r>
                  <a:rPr lang="en-US" sz="1300" b="1" baseline="0"/>
                  <a:t> Student</a:t>
                </a:r>
                <a:r>
                  <a:rPr lang="en-US" sz="1300" b="1"/>
                  <a:t> Numbers</a:t>
                </a:r>
              </a:p>
            </c:rich>
          </c:tx>
          <c:layout>
            <c:manualLayout>
              <c:xMode val="edge"/>
              <c:yMode val="edge"/>
              <c:x val="2.2664958939329034E-2"/>
              <c:y val="0.101558800017603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#,##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6796671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814501939407679"/>
          <c:y val="0.60395831814339174"/>
          <c:w val="0.18365668937612595"/>
          <c:h val="0.187487889100617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0.18636</cdr:x>
      <cdr:y>0.56033</cdr:y>
    </cdr:from>
    <cdr:to>
      <cdr:x>0.94675</cdr:x>
      <cdr:y>0.56033</cdr:y>
    </cdr:to>
    <cdr:cxnSp macro="">
      <cdr:nvCxnSpPr>
        <cdr:cNvPr id="5" name="Straight Connector 4">
          <a:extLst xmlns:a="http://schemas.openxmlformats.org/drawingml/2006/main">
            <a:ext uri="{FF2B5EF4-FFF2-40B4-BE49-F238E27FC236}">
              <a16:creationId xmlns:a16="http://schemas.microsoft.com/office/drawing/2014/main" id="{742E6203-CF1A-4D66-A951-9A2C7AD15464}"/>
            </a:ext>
          </a:extLst>
        </cdr:cNvPr>
        <cdr:cNvCxnSpPr/>
      </cdr:nvCxnSpPr>
      <cdr:spPr>
        <a:xfrm xmlns:a="http://schemas.openxmlformats.org/drawingml/2006/main">
          <a:off x="869666" y="1706083"/>
          <a:ext cx="3548489" cy="0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bg1">
              <a:lumMod val="65000"/>
            </a:schemeClr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0.65674</cdr:x>
      <cdr:y>0.28913</cdr:y>
    </cdr:from>
    <cdr:to>
      <cdr:x>0.79291</cdr:x>
      <cdr:y>0.49783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2F8EEC7-FD5A-4065-8CD7-6CC270450B3E}"/>
            </a:ext>
          </a:extLst>
        </cdr:cNvPr>
        <cdr:cNvSpPr txBox="1"/>
      </cdr:nvSpPr>
      <cdr:spPr>
        <a:xfrm xmlns:a="http://schemas.openxmlformats.org/drawingml/2006/main">
          <a:off x="4410075" y="1266825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0.24141</cdr:x>
      <cdr:y>0.27745</cdr:y>
    </cdr:from>
    <cdr:to>
      <cdr:x>0.49309</cdr:x>
      <cdr:y>0.36066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1069006F-9293-41AD-808F-6E58787C2B94}"/>
            </a:ext>
          </a:extLst>
        </cdr:cNvPr>
        <cdr:cNvSpPr txBox="1"/>
      </cdr:nvSpPr>
      <cdr:spPr>
        <a:xfrm xmlns:a="http://schemas.openxmlformats.org/drawingml/2006/main">
          <a:off x="1126578" y="844764"/>
          <a:ext cx="1174503" cy="25335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b="0" baseline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36.77% Yield </a:t>
          </a:r>
          <a:endParaRPr lang="en-US" sz="1000" b="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0.78584</cdr:x>
      <cdr:y>0.61509</cdr:y>
    </cdr:from>
    <cdr:to>
      <cdr:x>0.99616</cdr:x>
      <cdr:y>0.69233</cdr:y>
    </cdr:to>
    <cdr:sp macro="" textlink="">
      <cdr:nvSpPr>
        <cdr:cNvPr id="6" name="TextBox 1">
          <a:extLst xmlns:a="http://schemas.openxmlformats.org/drawingml/2006/main">
            <a:ext uri="{FF2B5EF4-FFF2-40B4-BE49-F238E27FC236}">
              <a16:creationId xmlns:a16="http://schemas.microsoft.com/office/drawing/2014/main" id="{8D9AFF0C-4D2A-42EC-B696-8129D9D4E64A}"/>
            </a:ext>
          </a:extLst>
        </cdr:cNvPr>
        <cdr:cNvSpPr txBox="1"/>
      </cdr:nvSpPr>
      <cdr:spPr>
        <a:xfrm xmlns:a="http://schemas.openxmlformats.org/drawingml/2006/main">
          <a:off x="3667232" y="1872812"/>
          <a:ext cx="981500" cy="2351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0" baseline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22.08% Yield </a:t>
          </a:r>
          <a:endParaRPr lang="en-US" sz="1000" b="0" dirty="0">
            <a:solidFill>
              <a:schemeClr val="accent1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90174-6CF3-4E20-A660-C9FBDBA8E85C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71084F-8B24-4438-B1EA-F74F07453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665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22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91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037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23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674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13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92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121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649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823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91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84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084F-8B24-4438-B1EA-F74F074538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768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868-4B2B-1C4C-BC43-7B148B186DC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C970-F389-C647-A411-B348222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03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868-4B2B-1C4C-BC43-7B148B186DC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C970-F389-C647-A411-B348222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11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868-4B2B-1C4C-BC43-7B148B186DC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C970-F389-C647-A411-B348222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55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868-4B2B-1C4C-BC43-7B148B186DC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C970-F389-C647-A411-B348222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868-4B2B-1C4C-BC43-7B148B186DC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C970-F389-C647-A411-B348222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590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868-4B2B-1C4C-BC43-7B148B186DC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C970-F389-C647-A411-B348222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1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868-4B2B-1C4C-BC43-7B148B186DC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C970-F389-C647-A411-B348222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960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868-4B2B-1C4C-BC43-7B148B186DC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C970-F389-C647-A411-B348222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69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868-4B2B-1C4C-BC43-7B148B186DC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C970-F389-C647-A411-B348222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41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868-4B2B-1C4C-BC43-7B148B186DC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C970-F389-C647-A411-B348222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5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BC868-4B2B-1C4C-BC43-7B148B186DC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7C970-F389-C647-A411-B348222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861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BC868-4B2B-1C4C-BC43-7B148B186DC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7C970-F389-C647-A411-B348222293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37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26" Type="http://schemas.openxmlformats.org/officeDocument/2006/relationships/image" Target="../media/image24.jpeg"/><Relationship Id="rId3" Type="http://schemas.openxmlformats.org/officeDocument/2006/relationships/image" Target="../media/image1.png"/><Relationship Id="rId21" Type="http://schemas.openxmlformats.org/officeDocument/2006/relationships/image" Target="../media/image19.jpe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29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24" Type="http://schemas.openxmlformats.org/officeDocument/2006/relationships/image" Target="../media/image22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23" Type="http://schemas.openxmlformats.org/officeDocument/2006/relationships/image" Target="../media/image21.png"/><Relationship Id="rId28" Type="http://schemas.openxmlformats.org/officeDocument/2006/relationships/image" Target="../media/image26.jpeg"/><Relationship Id="rId10" Type="http://schemas.openxmlformats.org/officeDocument/2006/relationships/image" Target="../media/image8.jpeg"/><Relationship Id="rId19" Type="http://schemas.openxmlformats.org/officeDocument/2006/relationships/image" Target="../media/image17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2.jpeg"/><Relationship Id="rId22" Type="http://schemas.openxmlformats.org/officeDocument/2006/relationships/image" Target="../media/image20.jpeg"/><Relationship Id="rId27" Type="http://schemas.openxmlformats.org/officeDocument/2006/relationships/image" Target="../media/image25.jpeg"/><Relationship Id="rId30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504DC-D5BF-1D72-598A-63FD3DDA56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600" b="1">
                <a:latin typeface="Arial" panose="020B0604020202020204" pitchFamily="34" charset="0"/>
                <a:cs typeface="Arial" panose="020B0604020202020204" pitchFamily="34" charset="0"/>
              </a:rPr>
              <a:t>Faculty Senate Ad Hoc Recruitment and Retention Committee (RRC)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775DDF-D829-8DE7-0CA9-33959690D6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728" y="3796001"/>
            <a:ext cx="6858000" cy="450417"/>
          </a:xfrm>
        </p:spPr>
        <p:txBody>
          <a:bodyPr>
            <a:norm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2022 /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FE5ED-32F0-C293-CA45-79999F464DEE}"/>
              </a:ext>
            </a:extLst>
          </p:cNvPr>
          <p:cNvSpPr txBox="1"/>
          <p:nvPr/>
        </p:nvSpPr>
        <p:spPr>
          <a:xfrm>
            <a:off x="1752539" y="4675910"/>
            <a:ext cx="5500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November 29, 2022</a:t>
            </a:r>
          </a:p>
          <a:p>
            <a:pPr algn="ctr"/>
            <a:r>
              <a:rPr lang="en-US" sz="2400" b="1"/>
              <a:t>Preliminary Report</a:t>
            </a:r>
          </a:p>
        </p:txBody>
      </p:sp>
    </p:spTree>
    <p:extLst>
      <p:ext uri="{BB962C8B-B14F-4D97-AF65-F5344CB8AC3E}">
        <p14:creationId xmlns:p14="http://schemas.microsoft.com/office/powerpoint/2010/main" val="3907444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6729-4565-9854-1650-1A1C84ED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064" y="-26264"/>
            <a:ext cx="9312982" cy="81591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UToledo Recruitment Practices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225D3B-0ED7-36DB-77B8-417657593C45}"/>
              </a:ext>
            </a:extLst>
          </p:cNvPr>
          <p:cNvSpPr txBox="1">
            <a:spLocks/>
          </p:cNvSpPr>
          <p:nvPr/>
        </p:nvSpPr>
        <p:spPr>
          <a:xfrm>
            <a:off x="40944" y="675125"/>
            <a:ext cx="4268968" cy="537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9FD8E55-951F-47C8-82E2-99F40C1AA381}"/>
              </a:ext>
            </a:extLst>
          </p:cNvPr>
          <p:cNvSpPr txBox="1">
            <a:spLocks/>
          </p:cNvSpPr>
          <p:nvPr/>
        </p:nvSpPr>
        <p:spPr>
          <a:xfrm>
            <a:off x="239382" y="1068873"/>
            <a:ext cx="8988535" cy="565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Strengthen communications between Enrollment Services and academic units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71AFCC9-95A0-411F-9461-28358AE4E602}"/>
              </a:ext>
            </a:extLst>
          </p:cNvPr>
          <p:cNvSpPr txBox="1">
            <a:spLocks/>
          </p:cNvSpPr>
          <p:nvPr/>
        </p:nvSpPr>
        <p:spPr>
          <a:xfrm>
            <a:off x="585934" y="1433333"/>
            <a:ext cx="8053099" cy="613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 algn="just">
              <a:spcBef>
                <a:spcPts val="0"/>
              </a:spcBef>
              <a:buFont typeface="+mj-lt"/>
              <a:buAutoNum type="arabicParenR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Increase faculty/academic unit communication with recruiters to provide them with accurate, up-to-date program information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9FDA145-AEAA-42DE-B331-D0750B47F31F}"/>
              </a:ext>
            </a:extLst>
          </p:cNvPr>
          <p:cNvSpPr txBox="1">
            <a:spLocks/>
          </p:cNvSpPr>
          <p:nvPr/>
        </p:nvSpPr>
        <p:spPr>
          <a:xfrm>
            <a:off x="239382" y="3084156"/>
            <a:ext cx="8829555" cy="69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 staffing of </a:t>
            </a:r>
            <a:r>
              <a:rPr lang="en-US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UToledo’s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>
                <a:latin typeface="Arial" panose="020B0604020202020204" pitchFamily="34" charset="0"/>
                <a:ea typeface="Times New Roman" panose="02020603050405020304" pitchFamily="18" charset="0"/>
              </a:rPr>
              <a:t>recruiting efforts/events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1C33036D-737E-4AEC-92E7-167A1198383D}"/>
              </a:ext>
            </a:extLst>
          </p:cNvPr>
          <p:cNvSpPr txBox="1">
            <a:spLocks/>
          </p:cNvSpPr>
          <p:nvPr/>
        </p:nvSpPr>
        <p:spPr>
          <a:xfrm>
            <a:off x="588327" y="1982308"/>
            <a:ext cx="8555672" cy="65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 algn="just">
              <a:spcBef>
                <a:spcPts val="0"/>
              </a:spcBef>
              <a:buFont typeface="+mj-lt"/>
              <a:buAutoNum type="arabicParenR" startAt="2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Employ over-communication/critical redundancies in communication between Enrollment Management and academic programs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91CADC0-479B-4FC9-85C0-85C649E36C1C}"/>
              </a:ext>
            </a:extLst>
          </p:cNvPr>
          <p:cNvSpPr txBox="1">
            <a:spLocks/>
          </p:cNvSpPr>
          <p:nvPr/>
        </p:nvSpPr>
        <p:spPr>
          <a:xfrm>
            <a:off x="588327" y="2539851"/>
            <a:ext cx="8555673" cy="55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 startAt="3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Enhance Enrollment Management and </a:t>
            </a:r>
            <a:r>
              <a:rPr lang="en-US" sz="1600" err="1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MarComm’s</a:t>
            </a: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responsiveness to inquiries/requests from UToledo’s academic programs/faculty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A05497E-726D-4ABA-AC9F-B7DB85C9B756}"/>
              </a:ext>
            </a:extLst>
          </p:cNvPr>
          <p:cNvSpPr txBox="1">
            <a:spLocks/>
          </p:cNvSpPr>
          <p:nvPr/>
        </p:nvSpPr>
        <p:spPr>
          <a:xfrm>
            <a:off x="581382" y="3420256"/>
            <a:ext cx="8173657" cy="347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 algn="just">
              <a:spcBef>
                <a:spcPts val="0"/>
              </a:spcBef>
              <a:buFont typeface="+mj-lt"/>
              <a:buAutoNum type="arabicParenR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Provide Colleges with dedicated recruiters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223F991C-70F6-4561-8AE1-41D00277D1D8}"/>
              </a:ext>
            </a:extLst>
          </p:cNvPr>
          <p:cNvSpPr txBox="1">
            <a:spLocks/>
          </p:cNvSpPr>
          <p:nvPr/>
        </p:nvSpPr>
        <p:spPr>
          <a:xfrm>
            <a:off x="583775" y="3760203"/>
            <a:ext cx="8420003" cy="544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 startAt="2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Increase incentives for UToledo tour guides and student recruitment event volunteers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B5490F3-8A8E-4403-ABBE-C5195DEDEB8C}"/>
              </a:ext>
            </a:extLst>
          </p:cNvPr>
          <p:cNvSpPr txBox="1">
            <a:spLocks/>
          </p:cNvSpPr>
          <p:nvPr/>
        </p:nvSpPr>
        <p:spPr>
          <a:xfrm>
            <a:off x="583776" y="4455104"/>
            <a:ext cx="8171264" cy="41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Schedule tours at times that increase UToledo student and faculty availability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AA41233-E38C-4045-8AD1-4F39E0E65E40}"/>
              </a:ext>
            </a:extLst>
          </p:cNvPr>
          <p:cNvSpPr txBox="1">
            <a:spLocks/>
          </p:cNvSpPr>
          <p:nvPr/>
        </p:nvSpPr>
        <p:spPr>
          <a:xfrm>
            <a:off x="234830" y="4123656"/>
            <a:ext cx="8829555" cy="69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Tailor on-campus visits to demonstrate </a:t>
            </a:r>
            <a:r>
              <a:rPr lang="en-US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UToledo’s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student-centeredness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7FBFFE7-E556-48B4-8709-D442312B69F8}"/>
              </a:ext>
            </a:extLst>
          </p:cNvPr>
          <p:cNvSpPr txBox="1">
            <a:spLocks/>
          </p:cNvSpPr>
          <p:nvPr/>
        </p:nvSpPr>
        <p:spPr>
          <a:xfrm>
            <a:off x="579223" y="4813350"/>
            <a:ext cx="8420003" cy="544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 startAt="2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Provide free parking for all admissions-related visits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AB46C87F-B1F7-4A55-821B-04E162AF7BA8}"/>
              </a:ext>
            </a:extLst>
          </p:cNvPr>
          <p:cNvSpPr txBox="1">
            <a:spLocks/>
          </p:cNvSpPr>
          <p:nvPr/>
        </p:nvSpPr>
        <p:spPr>
          <a:xfrm>
            <a:off x="230278" y="5183628"/>
            <a:ext cx="8829555" cy="69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Enhance academic program marketing to transfer students and adult learners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8649B630-72F4-4FE6-B6E5-61BF65D62C21}"/>
              </a:ext>
            </a:extLst>
          </p:cNvPr>
          <p:cNvSpPr txBox="1">
            <a:spLocks/>
          </p:cNvSpPr>
          <p:nvPr/>
        </p:nvSpPr>
        <p:spPr>
          <a:xfrm>
            <a:off x="586047" y="5521903"/>
            <a:ext cx="8557951" cy="41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Leverage remote/hybrid course formats to increase program appeal to adult learners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452BB92B-1F2A-459C-8ABE-0946EB9B0F38}"/>
              </a:ext>
            </a:extLst>
          </p:cNvPr>
          <p:cNvSpPr txBox="1">
            <a:spLocks/>
          </p:cNvSpPr>
          <p:nvPr/>
        </p:nvSpPr>
        <p:spPr>
          <a:xfrm>
            <a:off x="588328" y="5864587"/>
            <a:ext cx="8555672" cy="454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 algn="just">
              <a:spcBef>
                <a:spcPts val="0"/>
              </a:spcBef>
              <a:buFont typeface="+mj-lt"/>
              <a:buAutoNum type="arabicParenR" startAt="2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Broaden opportunities for professional license renewal-focused continued education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08CD808B-8FE4-415C-AB11-FDBF49045368}"/>
              </a:ext>
            </a:extLst>
          </p:cNvPr>
          <p:cNvSpPr txBox="1">
            <a:spLocks/>
          </p:cNvSpPr>
          <p:nvPr/>
        </p:nvSpPr>
        <p:spPr>
          <a:xfrm>
            <a:off x="588328" y="6204079"/>
            <a:ext cx="8555673" cy="41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 startAt="3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Offer micro-courses that can be applied toward degree requirements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15ADF7DB-1558-4F47-9A46-C961AA2746CF}"/>
              </a:ext>
            </a:extLst>
          </p:cNvPr>
          <p:cNvSpPr txBox="1">
            <a:spLocks/>
          </p:cNvSpPr>
          <p:nvPr/>
        </p:nvSpPr>
        <p:spPr>
          <a:xfrm>
            <a:off x="590600" y="6540723"/>
            <a:ext cx="8555673" cy="41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 startAt="4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Develop additional community college affiliations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2296EDA-6894-4CFA-82A6-F091AE25A6B2}"/>
              </a:ext>
            </a:extLst>
          </p:cNvPr>
          <p:cNvSpPr/>
          <p:nvPr/>
        </p:nvSpPr>
        <p:spPr>
          <a:xfrm>
            <a:off x="334647" y="3389132"/>
            <a:ext cx="8555672" cy="39447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B824505-8743-4FCC-B612-EEFB5936A353}"/>
              </a:ext>
            </a:extLst>
          </p:cNvPr>
          <p:cNvSpPr/>
          <p:nvPr/>
        </p:nvSpPr>
        <p:spPr>
          <a:xfrm>
            <a:off x="348946" y="1042888"/>
            <a:ext cx="8795054" cy="41131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691D39-2900-4511-980B-CF2F9E464CA3}"/>
              </a:ext>
            </a:extLst>
          </p:cNvPr>
          <p:cNvSpPr/>
          <p:nvPr/>
        </p:nvSpPr>
        <p:spPr>
          <a:xfrm>
            <a:off x="199367" y="3116710"/>
            <a:ext cx="8555672" cy="26681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514302-7679-40F8-A5FE-FDF70EDD17AD}"/>
              </a:ext>
            </a:extLst>
          </p:cNvPr>
          <p:cNvSpPr/>
          <p:nvPr/>
        </p:nvSpPr>
        <p:spPr>
          <a:xfrm>
            <a:off x="199367" y="3794730"/>
            <a:ext cx="8555672" cy="26681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FB1E924-BDD2-49AF-84BE-EFE8E5DC55C7}"/>
              </a:ext>
            </a:extLst>
          </p:cNvPr>
          <p:cNvSpPr/>
          <p:nvPr/>
        </p:nvSpPr>
        <p:spPr>
          <a:xfrm>
            <a:off x="199367" y="4504168"/>
            <a:ext cx="8555672" cy="26681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CFDF3B4-164A-4A9A-949A-4E7373850719}"/>
              </a:ext>
            </a:extLst>
          </p:cNvPr>
          <p:cNvSpPr/>
          <p:nvPr/>
        </p:nvSpPr>
        <p:spPr>
          <a:xfrm>
            <a:off x="79615" y="4181343"/>
            <a:ext cx="8555672" cy="26681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6ED0FF1-1ADC-4DEA-A997-B6DDD4F289DE}"/>
              </a:ext>
            </a:extLst>
          </p:cNvPr>
          <p:cNvSpPr/>
          <p:nvPr/>
        </p:nvSpPr>
        <p:spPr>
          <a:xfrm>
            <a:off x="443554" y="4802374"/>
            <a:ext cx="8555672" cy="26681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B72F2DF7-4979-4B8C-B8BB-9C09FF59B534}"/>
              </a:ext>
            </a:extLst>
          </p:cNvPr>
          <p:cNvSpPr/>
          <p:nvPr/>
        </p:nvSpPr>
        <p:spPr>
          <a:xfrm>
            <a:off x="597431" y="5567651"/>
            <a:ext cx="8555672" cy="26681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7A725A2-ABE2-4677-A215-E308BBA35E62}"/>
              </a:ext>
            </a:extLst>
          </p:cNvPr>
          <p:cNvSpPr/>
          <p:nvPr/>
        </p:nvSpPr>
        <p:spPr>
          <a:xfrm>
            <a:off x="391977" y="5876118"/>
            <a:ext cx="8555672" cy="26681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ABDA23A-6FE0-4227-8395-48C042B7E38D}"/>
              </a:ext>
            </a:extLst>
          </p:cNvPr>
          <p:cNvSpPr/>
          <p:nvPr/>
        </p:nvSpPr>
        <p:spPr>
          <a:xfrm>
            <a:off x="579223" y="6273453"/>
            <a:ext cx="8555672" cy="26681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7F9751-6348-4F90-825D-2B6F037187D8}"/>
              </a:ext>
            </a:extLst>
          </p:cNvPr>
          <p:cNvSpPr/>
          <p:nvPr/>
        </p:nvSpPr>
        <p:spPr>
          <a:xfrm>
            <a:off x="348946" y="6546476"/>
            <a:ext cx="8555672" cy="26681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DA1470-D419-64CA-4A28-C16B30728803}"/>
              </a:ext>
            </a:extLst>
          </p:cNvPr>
          <p:cNvSpPr/>
          <p:nvPr/>
        </p:nvSpPr>
        <p:spPr>
          <a:xfrm>
            <a:off x="579223" y="1982618"/>
            <a:ext cx="8555672" cy="111303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69616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43" grpId="0"/>
      <p:bldP spid="43" grpId="1"/>
      <p:bldP spid="44" grpId="0"/>
      <p:bldP spid="44" grpId="1"/>
      <p:bldP spid="42" grpId="0"/>
      <p:bldP spid="46" grpId="0"/>
      <p:bldP spid="47" grpId="0"/>
      <p:bldP spid="48" grpId="0"/>
      <p:bldP spid="49" grpId="0"/>
      <p:bldP spid="51" grpId="0"/>
      <p:bldP spid="52" grpId="0"/>
      <p:bldP spid="57" grpId="0"/>
      <p:bldP spid="58" grpId="0"/>
      <p:bldP spid="59" grpId="0"/>
      <p:bldP spid="63" grpId="0" animBg="1"/>
      <p:bldP spid="64" grpId="0" animBg="1"/>
      <p:bldP spid="65" grpId="0" animBg="1"/>
      <p:bldP spid="67" grpId="0" animBg="1"/>
      <p:bldP spid="68" grpId="0" animBg="1"/>
      <p:bldP spid="72" grpId="0" animBg="1"/>
      <p:bldP spid="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A146-2DB1-70B7-9E10-5CFAA2383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4" y="880686"/>
            <a:ext cx="4223657" cy="635622"/>
          </a:xfrm>
        </p:spPr>
        <p:txBody>
          <a:bodyPr>
            <a:noAutofit/>
          </a:bodyPr>
          <a:lstStyle/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Methods Used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931D05F3-0C84-49D9-A8D6-B337C5B1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064" y="-26264"/>
            <a:ext cx="9312982" cy="81591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Peer University Recruitment Practices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9FD8E55-951F-47C8-82E2-99F40C1AA381}"/>
              </a:ext>
            </a:extLst>
          </p:cNvPr>
          <p:cNvSpPr txBox="1">
            <a:spLocks/>
          </p:cNvSpPr>
          <p:nvPr/>
        </p:nvSpPr>
        <p:spPr>
          <a:xfrm>
            <a:off x="371818" y="1492427"/>
            <a:ext cx="8743246" cy="909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7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/>
            </a:pP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Analyze/compare peer university/competitor websites          </a:t>
            </a:r>
            <a:r>
              <a:rPr lang="en-US" sz="20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(overall appearance and numbers of clicks needed to schedule visits)</a:t>
            </a:r>
            <a:endParaRPr lang="en-US" sz="22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32578D-620A-46B6-83AB-4EDAF371D41C}"/>
              </a:ext>
            </a:extLst>
          </p:cNvPr>
          <p:cNvSpPr/>
          <p:nvPr/>
        </p:nvSpPr>
        <p:spPr>
          <a:xfrm>
            <a:off x="273213" y="1492427"/>
            <a:ext cx="8841851" cy="75697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1C48A26-6C2F-42B8-9C45-2D9CAA5502A6}"/>
              </a:ext>
            </a:extLst>
          </p:cNvPr>
          <p:cNvSpPr txBox="1">
            <a:spLocks/>
          </p:cNvSpPr>
          <p:nvPr/>
        </p:nvSpPr>
        <p:spPr>
          <a:xfrm>
            <a:off x="371819" y="2388407"/>
            <a:ext cx="8743246" cy="909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7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2"/>
            </a:pP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Reach out to personal connections at other universities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4190EA74-A2EC-45D9-8D08-A65CA29F10CE}"/>
              </a:ext>
            </a:extLst>
          </p:cNvPr>
          <p:cNvSpPr txBox="1">
            <a:spLocks/>
          </p:cNvSpPr>
          <p:nvPr/>
        </p:nvSpPr>
        <p:spPr>
          <a:xfrm>
            <a:off x="371820" y="3110298"/>
            <a:ext cx="8743246" cy="909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7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3"/>
            </a:pP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 a secret shopper and request information from peer universities/competitors (along with UToledo for comparison)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1E44C9AC-8321-4C05-8C75-85F14D253B94}"/>
              </a:ext>
            </a:extLst>
          </p:cNvPr>
          <p:cNvSpPr txBox="1">
            <a:spLocks/>
          </p:cNvSpPr>
          <p:nvPr/>
        </p:nvSpPr>
        <p:spPr>
          <a:xfrm>
            <a:off x="377262" y="4175807"/>
            <a:ext cx="8743246" cy="909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5937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arenR" startAt="4"/>
            </a:pPr>
            <a:r>
              <a:rPr lang="en-US" sz="22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Survey of UToledo faculty with household members looking at colleges </a:t>
            </a:r>
            <a:r>
              <a:rPr lang="en-US" sz="20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(59 total responses)</a:t>
            </a:r>
            <a:r>
              <a:rPr lang="en-US" sz="200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7BA8216-37A2-4F76-AA8D-2C0B4917370D}"/>
              </a:ext>
            </a:extLst>
          </p:cNvPr>
          <p:cNvSpPr/>
          <p:nvPr/>
        </p:nvSpPr>
        <p:spPr>
          <a:xfrm>
            <a:off x="208455" y="2202479"/>
            <a:ext cx="8841851" cy="75697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F079B4A-4CDC-4D7D-B9E3-4A59630D471D}"/>
              </a:ext>
            </a:extLst>
          </p:cNvPr>
          <p:cNvSpPr/>
          <p:nvPr/>
        </p:nvSpPr>
        <p:spPr>
          <a:xfrm>
            <a:off x="273212" y="3149446"/>
            <a:ext cx="8841851" cy="75697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233306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9" grpId="0"/>
      <p:bldP spid="40" grpId="0"/>
      <p:bldP spid="57" grpId="0"/>
      <p:bldP spid="58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A146-2DB1-70B7-9E10-5CFAA2383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24" y="944854"/>
            <a:ext cx="4223657" cy="635622"/>
          </a:xfrm>
        </p:spPr>
        <p:txBody>
          <a:bodyPr>
            <a:noAutofit/>
          </a:bodyPr>
          <a:lstStyle/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Preliminary Findings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EFEE67B-3BB1-4F60-8CBC-FCA5F20B7911}"/>
              </a:ext>
            </a:extLst>
          </p:cNvPr>
          <p:cNvGrpSpPr/>
          <p:nvPr/>
        </p:nvGrpSpPr>
        <p:grpSpPr>
          <a:xfrm>
            <a:off x="87933" y="2898343"/>
            <a:ext cx="4043300" cy="1417423"/>
            <a:chOff x="87933" y="2898343"/>
            <a:chExt cx="4043300" cy="1417423"/>
          </a:xfrm>
        </p:grpSpPr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D71AFCC9-95A0-411F-9461-28358AE4E602}"/>
                </a:ext>
              </a:extLst>
            </p:cNvPr>
            <p:cNvSpPr txBox="1">
              <a:spLocks/>
            </p:cNvSpPr>
            <p:nvPr/>
          </p:nvSpPr>
          <p:spPr>
            <a:xfrm>
              <a:off x="403314" y="3730326"/>
              <a:ext cx="3511357" cy="5854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50" indent="-285750">
                <a:spcBef>
                  <a:spcPts val="0"/>
                </a:spcBef>
                <a:buFont typeface="+mj-lt"/>
                <a:buAutoNum type="arabicParenR"/>
              </a:pPr>
              <a:r>
                <a:rPr lang="en-US" sz="1800">
                  <a:solidFill>
                    <a:srgbClr val="000099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Uncompetitive quality of campus tours</a:t>
              </a:r>
              <a:endParaRPr lang="en-US" sz="180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64C1FB88-D968-422F-92F8-0F7EAF6027F5}"/>
                </a:ext>
              </a:extLst>
            </p:cNvPr>
            <p:cNvSpPr txBox="1">
              <a:spLocks/>
            </p:cNvSpPr>
            <p:nvPr/>
          </p:nvSpPr>
          <p:spPr>
            <a:xfrm>
              <a:off x="87933" y="2898343"/>
              <a:ext cx="4043300" cy="75697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1637" indent="-342900">
                <a:lnSpc>
                  <a:spcPct val="110000"/>
                </a:lnSpc>
                <a:spcBef>
                  <a:spcPts val="0"/>
                </a:spcBef>
                <a:buFont typeface="Symbol" panose="05050102010706020507" pitchFamily="18" charset="2"/>
                <a:buChar char=""/>
              </a:pPr>
              <a:r>
                <a:rPr lang="en-US" sz="2000"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Specific areas of concern include:</a:t>
              </a:r>
              <a:endParaRPr lang="en-US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1C33036D-737E-4AEC-92E7-167A1198383D}"/>
              </a:ext>
            </a:extLst>
          </p:cNvPr>
          <p:cNvSpPr txBox="1">
            <a:spLocks/>
          </p:cNvSpPr>
          <p:nvPr/>
        </p:nvSpPr>
        <p:spPr>
          <a:xfrm>
            <a:off x="404284" y="4484075"/>
            <a:ext cx="4609975" cy="565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85750">
              <a:spcBef>
                <a:spcPts val="0"/>
              </a:spcBef>
              <a:buFont typeface="+mj-lt"/>
              <a:buAutoNum type="arabicParenR" startAt="2"/>
            </a:pPr>
            <a:r>
              <a:rPr lang="en-US" sz="18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Slow and impersonal communication with students in the enrollment funnel </a:t>
            </a:r>
            <a:endParaRPr lang="en-US" sz="18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91CADC0-479B-4FC9-85C0-85C649E36C1C}"/>
              </a:ext>
            </a:extLst>
          </p:cNvPr>
          <p:cNvSpPr txBox="1">
            <a:spLocks/>
          </p:cNvSpPr>
          <p:nvPr/>
        </p:nvSpPr>
        <p:spPr>
          <a:xfrm>
            <a:off x="399431" y="5262646"/>
            <a:ext cx="6996605" cy="41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85750">
              <a:spcBef>
                <a:spcPts val="0"/>
              </a:spcBef>
              <a:buFont typeface="+mj-lt"/>
              <a:buAutoNum type="arabicParenR" startAt="3"/>
            </a:pPr>
            <a:r>
              <a:rPr lang="en-US" sz="18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Relatively few campus visit opportunities</a:t>
            </a:r>
            <a:endParaRPr lang="en-US" sz="18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931D05F3-0C84-49D9-A8D6-B337C5B1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064" y="-26264"/>
            <a:ext cx="9312982" cy="81591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Peer University Recruitment Practices</a:t>
            </a: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9B7D1A5B-DA8E-4949-8859-56F0ED4DBDE5}"/>
              </a:ext>
            </a:extLst>
          </p:cNvPr>
          <p:cNvSpPr txBox="1">
            <a:spLocks/>
          </p:cNvSpPr>
          <p:nvPr/>
        </p:nvSpPr>
        <p:spPr>
          <a:xfrm>
            <a:off x="414375" y="5793566"/>
            <a:ext cx="8478613" cy="41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85750">
              <a:spcBef>
                <a:spcPts val="0"/>
              </a:spcBef>
              <a:buFont typeface="+mj-lt"/>
              <a:buAutoNum type="arabicParenR" startAt="4"/>
            </a:pPr>
            <a:r>
              <a:rPr lang="en-US" sz="18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Lackluster website relative to nearby institutions (e.g., BGSU and EMU)</a:t>
            </a:r>
            <a:endParaRPr lang="en-US" sz="18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9FD8E55-951F-47C8-82E2-99F40C1AA381}"/>
              </a:ext>
            </a:extLst>
          </p:cNvPr>
          <p:cNvSpPr txBox="1">
            <a:spLocks/>
          </p:cNvSpPr>
          <p:nvPr/>
        </p:nvSpPr>
        <p:spPr>
          <a:xfrm>
            <a:off x="87933" y="1490898"/>
            <a:ext cx="4060964" cy="90916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2000">
                <a:latin typeface="Arial" panose="020B0604020202020204" pitchFamily="34" charset="0"/>
                <a:ea typeface="Times New Roman" panose="02020603050405020304" pitchFamily="18" charset="0"/>
              </a:rPr>
              <a:t>UToledo uses many of the same recruiting tactics as peer institutions but executes many of them poorly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6138D1-D187-4937-A7C0-6F02D373EE64}"/>
              </a:ext>
            </a:extLst>
          </p:cNvPr>
          <p:cNvGrpSpPr/>
          <p:nvPr/>
        </p:nvGrpSpPr>
        <p:grpSpPr>
          <a:xfrm>
            <a:off x="3932844" y="956318"/>
            <a:ext cx="5205029" cy="3706289"/>
            <a:chOff x="4028460" y="1225239"/>
            <a:chExt cx="5205029" cy="370628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A154533-B46D-4B9E-84AF-73AC61F8F205}"/>
                </a:ext>
              </a:extLst>
            </p:cNvPr>
            <p:cNvGrpSpPr/>
            <p:nvPr/>
          </p:nvGrpSpPr>
          <p:grpSpPr>
            <a:xfrm>
              <a:off x="4028460" y="1225239"/>
              <a:ext cx="5205029" cy="3414391"/>
              <a:chOff x="4025286" y="693347"/>
              <a:chExt cx="5205029" cy="3414391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A62A42B-6206-4238-B2E2-A6B3ABE7ECDE}"/>
                  </a:ext>
                </a:extLst>
              </p:cNvPr>
              <p:cNvSpPr txBox="1"/>
              <p:nvPr/>
            </p:nvSpPr>
            <p:spPr>
              <a:xfrm>
                <a:off x="4306587" y="693347"/>
                <a:ext cx="4923728" cy="300082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1350" b="1" err="1">
                    <a:latin typeface="Arial"/>
                    <a:cs typeface="Times New Roman"/>
                  </a:rPr>
                  <a:t>UToledo’s</a:t>
                </a:r>
                <a:r>
                  <a:rPr lang="en-US" sz="1350" b="1">
                    <a:latin typeface="Arial"/>
                    <a:cs typeface="Times New Roman"/>
                  </a:rPr>
                  <a:t> Campus Tours Compared to Other Universities</a:t>
                </a:r>
                <a:endParaRPr lang="en-US" sz="1350" b="1">
                  <a:cs typeface="Calibri" panose="020F0502020204030204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0791503-CA4C-44C5-9A4D-7C99B0281A5E}"/>
                  </a:ext>
                </a:extLst>
              </p:cNvPr>
              <p:cNvGrpSpPr/>
              <p:nvPr/>
            </p:nvGrpSpPr>
            <p:grpSpPr>
              <a:xfrm>
                <a:off x="4025286" y="1104971"/>
                <a:ext cx="5088834" cy="3002767"/>
                <a:chOff x="4055166" y="1051187"/>
                <a:chExt cx="5088834" cy="3002767"/>
              </a:xfrm>
            </p:grpSpPr>
            <p:grpSp>
              <p:nvGrpSpPr>
                <p:cNvPr id="4" name="Group 3">
                  <a:extLst>
                    <a:ext uri="{FF2B5EF4-FFF2-40B4-BE49-F238E27FC236}">
                      <a16:creationId xmlns:a16="http://schemas.microsoft.com/office/drawing/2014/main" id="{38C0FFFC-44D5-488B-9549-6313690B82FF}"/>
                    </a:ext>
                  </a:extLst>
                </p:cNvPr>
                <p:cNvGrpSpPr/>
                <p:nvPr/>
              </p:nvGrpSpPr>
              <p:grpSpPr>
                <a:xfrm>
                  <a:off x="4055166" y="1051187"/>
                  <a:ext cx="5088834" cy="3002767"/>
                  <a:chOff x="4055166" y="1051187"/>
                  <a:chExt cx="5088834" cy="3002767"/>
                </a:xfrm>
              </p:grpSpPr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B188A6AE-558F-4B67-B82D-862AC02AFBF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7637"/>
                  <a:stretch/>
                </p:blipFill>
                <p:spPr bwMode="auto">
                  <a:xfrm>
                    <a:off x="4767444" y="1051187"/>
                    <a:ext cx="4290302" cy="294767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</p:pic>
              <p:sp>
                <p:nvSpPr>
                  <p:cNvPr id="2" name="TextBox 1">
                    <a:extLst>
                      <a:ext uri="{FF2B5EF4-FFF2-40B4-BE49-F238E27FC236}">
                        <a16:creationId xmlns:a16="http://schemas.microsoft.com/office/drawing/2014/main" id="{C5043A57-657D-46BF-9B2B-C98615E3C0E0}"/>
                      </a:ext>
                    </a:extLst>
                  </p:cNvPr>
                  <p:cNvSpPr txBox="1"/>
                  <p:nvPr/>
                </p:nvSpPr>
                <p:spPr>
                  <a:xfrm>
                    <a:off x="4566729" y="1130609"/>
                    <a:ext cx="1009971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Much worse</a:t>
                    </a:r>
                  </a:p>
                </p:txBody>
              </p:sp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97D068B-28E3-4E3E-8DE7-2088A93DB34B}"/>
                      </a:ext>
                    </a:extLst>
                  </p:cNvPr>
                  <p:cNvSpPr txBox="1"/>
                  <p:nvPr/>
                </p:nvSpPr>
                <p:spPr>
                  <a:xfrm>
                    <a:off x="4185222" y="1530099"/>
                    <a:ext cx="1391478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Moderately worse</a:t>
                    </a:r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D3A83CC3-E0EA-40BC-8B46-AB21AB366D5D}"/>
                      </a:ext>
                    </a:extLst>
                  </p:cNvPr>
                  <p:cNvSpPr txBox="1"/>
                  <p:nvPr/>
                </p:nvSpPr>
                <p:spPr>
                  <a:xfrm>
                    <a:off x="4435503" y="1909112"/>
                    <a:ext cx="1141197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Slightly worse</a:t>
                    </a:r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AAAAD005-2C24-4BCA-9E35-528AD33FD628}"/>
                      </a:ext>
                    </a:extLst>
                  </p:cNvPr>
                  <p:cNvSpPr txBox="1"/>
                  <p:nvPr/>
                </p:nvSpPr>
                <p:spPr>
                  <a:xfrm>
                    <a:off x="4312562" y="2295622"/>
                    <a:ext cx="1256186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About the same</a:t>
                    </a:r>
                  </a:p>
                </p:txBody>
              </p:sp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CF8D67F2-BCAE-406C-AF87-6A11ADF60FBB}"/>
                      </a:ext>
                    </a:extLst>
                  </p:cNvPr>
                  <p:cNvSpPr txBox="1"/>
                  <p:nvPr/>
                </p:nvSpPr>
                <p:spPr>
                  <a:xfrm>
                    <a:off x="4294165" y="2689713"/>
                    <a:ext cx="1256186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Slightly better</a:t>
                    </a: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92603780-D17C-4521-8162-2FF9625D3EDB}"/>
                      </a:ext>
                    </a:extLst>
                  </p:cNvPr>
                  <p:cNvSpPr txBox="1"/>
                  <p:nvPr/>
                </p:nvSpPr>
                <p:spPr>
                  <a:xfrm>
                    <a:off x="4055166" y="3068724"/>
                    <a:ext cx="1500488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Moderately better</a:t>
                    </a:r>
                  </a:p>
                </p:txBody>
              </p:sp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1A2CDB6B-3CC9-4F73-8D37-417F1C7EB744}"/>
                      </a:ext>
                    </a:extLst>
                  </p:cNvPr>
                  <p:cNvSpPr txBox="1"/>
                  <p:nvPr/>
                </p:nvSpPr>
                <p:spPr>
                  <a:xfrm>
                    <a:off x="4299463" y="3458342"/>
                    <a:ext cx="1256186" cy="276999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r"/>
                    <a:r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Much better</a:t>
                    </a: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64422FD6-62A0-419F-A4B6-49311201CED5}"/>
                      </a:ext>
                    </a:extLst>
                  </p:cNvPr>
                  <p:cNvSpPr txBox="1"/>
                  <p:nvPr/>
                </p:nvSpPr>
                <p:spPr>
                  <a:xfrm>
                    <a:off x="5440063" y="3823122"/>
                    <a:ext cx="3703937" cy="2308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tIns="0" rtlCol="0">
                    <a:spAutoFit/>
                  </a:bodyPr>
                  <a:lstStyle/>
                  <a:p>
                    <a:r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0         1         </a:t>
                    </a:r>
                    <a:r>
                      <a:rPr lang="en-US" sz="6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2        </a:t>
                    </a:r>
                    <a:r>
                      <a:rPr lang="en-US" sz="9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en-US" sz="120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3         4         5         6         7</a:t>
                    </a:r>
                  </a:p>
                </p:txBody>
              </p:sp>
            </p:grpSp>
            <p:cxnSp>
              <p:nvCxnSpPr>
                <p:cNvPr id="7" name="Straight Connector 6">
                  <a:extLst>
                    <a:ext uri="{FF2B5EF4-FFF2-40B4-BE49-F238E27FC236}">
                      <a16:creationId xmlns:a16="http://schemas.microsoft.com/office/drawing/2014/main" id="{26EB95D3-8238-44E3-9D31-9093C25ED9F5}"/>
                    </a:ext>
                  </a:extLst>
                </p:cNvPr>
                <p:cNvCxnSpPr/>
                <p:nvPr/>
              </p:nvCxnSpPr>
              <p:spPr>
                <a:xfrm>
                  <a:off x="5580676" y="1093305"/>
                  <a:ext cx="0" cy="269151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Straight Connector 51">
                  <a:extLst>
                    <a:ext uri="{FF2B5EF4-FFF2-40B4-BE49-F238E27FC236}">
                      <a16:creationId xmlns:a16="http://schemas.microsoft.com/office/drawing/2014/main" id="{7D22D2AA-77D4-4645-A68F-EB475E92A7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579875" y="3781784"/>
                  <a:ext cx="34747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7902033-630F-416D-8705-956DD32BDD74}"/>
                </a:ext>
              </a:extLst>
            </p:cNvPr>
            <p:cNvSpPr txBox="1"/>
            <p:nvPr/>
          </p:nvSpPr>
          <p:spPr>
            <a:xfrm>
              <a:off x="6231751" y="4639140"/>
              <a:ext cx="2304665" cy="29238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300" b="1">
                  <a:latin typeface="Arial"/>
                  <a:cs typeface="Times New Roman"/>
                </a:rPr>
                <a:t>Number of Responses</a:t>
              </a:r>
              <a:endParaRPr lang="en-US" sz="1300" b="1">
                <a:cs typeface="Calibri" panose="020F0502020204030204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3132578D-620A-46B6-83AB-4EDAF371D41C}"/>
              </a:ext>
            </a:extLst>
          </p:cNvPr>
          <p:cNvSpPr/>
          <p:nvPr/>
        </p:nvSpPr>
        <p:spPr>
          <a:xfrm>
            <a:off x="631847" y="3638447"/>
            <a:ext cx="3371243" cy="75697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0335CF7-6C79-40C9-A357-283989735E19}"/>
              </a:ext>
            </a:extLst>
          </p:cNvPr>
          <p:cNvSpPr/>
          <p:nvPr/>
        </p:nvSpPr>
        <p:spPr>
          <a:xfrm>
            <a:off x="4098756" y="899159"/>
            <a:ext cx="4993167" cy="1671881"/>
          </a:xfrm>
          <a:prstGeom prst="roundRect">
            <a:avLst/>
          </a:prstGeom>
          <a:solidFill>
            <a:srgbClr val="C00000">
              <a:alpha val="15000"/>
            </a:srgbClr>
          </a:solidFill>
          <a:ln w="22225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96F4B4D9-3F67-4CD3-BBDD-0CCEBEB5B912}"/>
              </a:ext>
            </a:extLst>
          </p:cNvPr>
          <p:cNvSpPr txBox="1">
            <a:spLocks/>
          </p:cNvSpPr>
          <p:nvPr/>
        </p:nvSpPr>
        <p:spPr>
          <a:xfrm>
            <a:off x="417365" y="6298568"/>
            <a:ext cx="8478613" cy="41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285750">
              <a:spcBef>
                <a:spcPts val="0"/>
              </a:spcBef>
              <a:buFont typeface="+mj-lt"/>
              <a:buAutoNum type="arabicParenR" startAt="5"/>
            </a:pPr>
            <a:r>
              <a:rPr lang="en-US" sz="18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Weak branding of </a:t>
            </a:r>
            <a:r>
              <a:rPr lang="en-US" sz="1800" err="1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UToledo’s</a:t>
            </a:r>
            <a:r>
              <a:rPr lang="en-US" sz="18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academic programs</a:t>
            </a:r>
            <a:endParaRPr lang="en-US" sz="18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C7CC1EC-0B8B-4669-8BC3-A47FE5A4E8EA}"/>
              </a:ext>
            </a:extLst>
          </p:cNvPr>
          <p:cNvSpPr/>
          <p:nvPr/>
        </p:nvSpPr>
        <p:spPr>
          <a:xfrm>
            <a:off x="235729" y="4417018"/>
            <a:ext cx="4510575" cy="63234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B9D2BC7-AB7F-4D74-BB32-81FDC54BE18C}"/>
              </a:ext>
            </a:extLst>
          </p:cNvPr>
          <p:cNvSpPr/>
          <p:nvPr/>
        </p:nvSpPr>
        <p:spPr>
          <a:xfrm>
            <a:off x="453983" y="5164391"/>
            <a:ext cx="4863758" cy="54052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239FF7E-14F3-44E5-98D0-DF466D62435B}"/>
              </a:ext>
            </a:extLst>
          </p:cNvPr>
          <p:cNvSpPr/>
          <p:nvPr/>
        </p:nvSpPr>
        <p:spPr>
          <a:xfrm>
            <a:off x="487869" y="5731479"/>
            <a:ext cx="7913076" cy="54052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8865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61" grpId="0"/>
      <p:bldP spid="53" grpId="0" animBg="1"/>
      <p:bldP spid="16" grpId="0" animBg="1"/>
      <p:bldP spid="16" grpId="1" animBg="1"/>
      <p:bldP spid="64" grpId="0"/>
      <p:bldP spid="65" grpId="0" animBg="1"/>
      <p:bldP spid="66" grpId="0" animBg="1"/>
      <p:bldP spid="6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225D3B-0ED7-36DB-77B8-417657593C45}"/>
              </a:ext>
            </a:extLst>
          </p:cNvPr>
          <p:cNvSpPr txBox="1">
            <a:spLocks/>
          </p:cNvSpPr>
          <p:nvPr/>
        </p:nvSpPr>
        <p:spPr>
          <a:xfrm>
            <a:off x="40944" y="693053"/>
            <a:ext cx="4268968" cy="537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9FD8E55-951F-47C8-82E2-99F40C1AA381}"/>
              </a:ext>
            </a:extLst>
          </p:cNvPr>
          <p:cNvSpPr txBox="1">
            <a:spLocks/>
          </p:cNvSpPr>
          <p:nvPr/>
        </p:nvSpPr>
        <p:spPr>
          <a:xfrm>
            <a:off x="239382" y="1128633"/>
            <a:ext cx="8988535" cy="565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 competitiveness of </a:t>
            </a:r>
            <a:r>
              <a:rPr lang="en-US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UToledo’s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advertising efforts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71AFCC9-95A0-411F-9461-28358AE4E602}"/>
              </a:ext>
            </a:extLst>
          </p:cNvPr>
          <p:cNvSpPr txBox="1">
            <a:spLocks/>
          </p:cNvSpPr>
          <p:nvPr/>
        </p:nvSpPr>
        <p:spPr>
          <a:xfrm>
            <a:off x="585934" y="1528949"/>
            <a:ext cx="8053099" cy="6135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 algn="just">
              <a:spcBef>
                <a:spcPts val="0"/>
              </a:spcBef>
              <a:buFont typeface="+mj-lt"/>
              <a:buAutoNum type="arabicParenR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Strengthen branding/advertisement of individual UToledo programs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1C33036D-737E-4AEC-92E7-167A1198383D}"/>
              </a:ext>
            </a:extLst>
          </p:cNvPr>
          <p:cNvSpPr txBox="1">
            <a:spLocks/>
          </p:cNvSpPr>
          <p:nvPr/>
        </p:nvSpPr>
        <p:spPr>
          <a:xfrm>
            <a:off x="588327" y="1929764"/>
            <a:ext cx="8215750" cy="659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 algn="just">
              <a:spcBef>
                <a:spcPts val="0"/>
              </a:spcBef>
              <a:buFont typeface="+mj-lt"/>
              <a:buAutoNum type="arabicParenR" startAt="2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Enhance advertisement of student activities and the overall college experience in the City and University of Toledo 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91CADC0-479B-4FC9-85C0-85C649E36C1C}"/>
              </a:ext>
            </a:extLst>
          </p:cNvPr>
          <p:cNvSpPr txBox="1">
            <a:spLocks/>
          </p:cNvSpPr>
          <p:nvPr/>
        </p:nvSpPr>
        <p:spPr>
          <a:xfrm>
            <a:off x="588327" y="2498407"/>
            <a:ext cx="8555673" cy="55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 startAt="3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Regularly update marketing materials/stop distributing outdated handouts 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1D09DF5-13C8-4C32-A7FF-EB93AC99DA61}"/>
              </a:ext>
            </a:extLst>
          </p:cNvPr>
          <p:cNvSpPr/>
          <p:nvPr/>
        </p:nvSpPr>
        <p:spPr>
          <a:xfrm>
            <a:off x="483567" y="1484448"/>
            <a:ext cx="8311487" cy="38930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2" name="Content Placeholder 2">
            <a:extLst>
              <a:ext uri="{FF2B5EF4-FFF2-40B4-BE49-F238E27FC236}">
                <a16:creationId xmlns:a16="http://schemas.microsoft.com/office/drawing/2014/main" id="{7A05497E-726D-4ABA-AC9F-B7DB85C9B756}"/>
              </a:ext>
            </a:extLst>
          </p:cNvPr>
          <p:cNvSpPr txBox="1">
            <a:spLocks/>
          </p:cNvSpPr>
          <p:nvPr/>
        </p:nvSpPr>
        <p:spPr>
          <a:xfrm>
            <a:off x="581382" y="3270445"/>
            <a:ext cx="8173657" cy="578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 algn="just">
              <a:spcBef>
                <a:spcPts val="0"/>
              </a:spcBef>
              <a:buFont typeface="+mj-lt"/>
              <a:buAutoNum type="arabicParenR" startAt="5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Increase outreach to high school students in Northwest Ohio/Southeast Michigan, including prospective college credit plus (CCP) students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223F991C-70F6-4561-8AE1-41D00277D1D8}"/>
              </a:ext>
            </a:extLst>
          </p:cNvPr>
          <p:cNvSpPr txBox="1">
            <a:spLocks/>
          </p:cNvSpPr>
          <p:nvPr/>
        </p:nvSpPr>
        <p:spPr>
          <a:xfrm>
            <a:off x="577799" y="4833853"/>
            <a:ext cx="8420003" cy="544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 startAt="2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Ensure that campus tours are staffed with excited personnel who are knowledgeable about dorms, financial aid, etc.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0B5490F3-8A8E-4403-ABBE-C5195DEDEB8C}"/>
              </a:ext>
            </a:extLst>
          </p:cNvPr>
          <p:cNvSpPr txBox="1">
            <a:spLocks/>
          </p:cNvSpPr>
          <p:nvPr/>
        </p:nvSpPr>
        <p:spPr>
          <a:xfrm>
            <a:off x="583776" y="4271117"/>
            <a:ext cx="8171264" cy="5898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Add a greater personal touch to campus visits (e.g., engage visitors one-on-one rather than showing them UToledo commercials)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AA41233-E38C-4045-8AD1-4F39E0E65E40}"/>
              </a:ext>
            </a:extLst>
          </p:cNvPr>
          <p:cNvSpPr txBox="1">
            <a:spLocks/>
          </p:cNvSpPr>
          <p:nvPr/>
        </p:nvSpPr>
        <p:spPr>
          <a:xfrm>
            <a:off x="234830" y="3891058"/>
            <a:ext cx="8829555" cy="69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Increase competitiveness of </a:t>
            </a:r>
            <a:r>
              <a:rPr lang="en-US" sz="180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UToledo’s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campus visits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D7FBFFE7-E556-48B4-8709-D442312B69F8}"/>
              </a:ext>
            </a:extLst>
          </p:cNvPr>
          <p:cNvSpPr txBox="1">
            <a:spLocks/>
          </p:cNvSpPr>
          <p:nvPr/>
        </p:nvSpPr>
        <p:spPr>
          <a:xfrm>
            <a:off x="579223" y="5386419"/>
            <a:ext cx="8420003" cy="544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 startAt="3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Provide free parking for all admissions-related visits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AB46C87F-B1F7-4A55-821B-04E162AF7BA8}"/>
              </a:ext>
            </a:extLst>
          </p:cNvPr>
          <p:cNvSpPr txBox="1">
            <a:spLocks/>
          </p:cNvSpPr>
          <p:nvPr/>
        </p:nvSpPr>
        <p:spPr>
          <a:xfrm>
            <a:off x="230278" y="5765509"/>
            <a:ext cx="8829555" cy="69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Improve communication with students in the enrollment funnel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ontent Placeholder 2">
            <a:extLst>
              <a:ext uri="{FF2B5EF4-FFF2-40B4-BE49-F238E27FC236}">
                <a16:creationId xmlns:a16="http://schemas.microsoft.com/office/drawing/2014/main" id="{8649B630-72F4-4FE6-B6E5-61BF65D62C21}"/>
              </a:ext>
            </a:extLst>
          </p:cNvPr>
          <p:cNvSpPr txBox="1">
            <a:spLocks/>
          </p:cNvSpPr>
          <p:nvPr/>
        </p:nvSpPr>
        <p:spPr>
          <a:xfrm>
            <a:off x="586047" y="6103784"/>
            <a:ext cx="8654304" cy="41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Increase quantity/consistency of communication with prospective and admitted applicants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452BB92B-1F2A-459C-8ABE-0946EB9B0F38}"/>
              </a:ext>
            </a:extLst>
          </p:cNvPr>
          <p:cNvSpPr txBox="1">
            <a:spLocks/>
          </p:cNvSpPr>
          <p:nvPr/>
        </p:nvSpPr>
        <p:spPr>
          <a:xfrm>
            <a:off x="588328" y="6496707"/>
            <a:ext cx="8555672" cy="454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 algn="just">
              <a:spcBef>
                <a:spcPts val="0"/>
              </a:spcBef>
              <a:buFont typeface="+mj-lt"/>
              <a:buAutoNum type="arabicParenR" startAt="2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Implement policies on response times from recruiting-related personnel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49F694B-F82A-483B-A474-90F426ADA5CA}"/>
              </a:ext>
            </a:extLst>
          </p:cNvPr>
          <p:cNvSpPr/>
          <p:nvPr/>
        </p:nvSpPr>
        <p:spPr>
          <a:xfrm>
            <a:off x="270997" y="1933578"/>
            <a:ext cx="8850409" cy="503615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98A6DD4F-E22C-4AF8-B85C-4D5AB1BEB3BE}"/>
              </a:ext>
            </a:extLst>
          </p:cNvPr>
          <p:cNvSpPr/>
          <p:nvPr/>
        </p:nvSpPr>
        <p:spPr>
          <a:xfrm>
            <a:off x="198516" y="1127924"/>
            <a:ext cx="8555672" cy="38229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B824505-8743-4FCC-B612-EEFB5936A353}"/>
              </a:ext>
            </a:extLst>
          </p:cNvPr>
          <p:cNvSpPr/>
          <p:nvPr/>
        </p:nvSpPr>
        <p:spPr>
          <a:xfrm>
            <a:off x="333905" y="2471735"/>
            <a:ext cx="8795054" cy="411314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3691D39-2900-4511-980B-CF2F9E464CA3}"/>
              </a:ext>
            </a:extLst>
          </p:cNvPr>
          <p:cNvSpPr/>
          <p:nvPr/>
        </p:nvSpPr>
        <p:spPr>
          <a:xfrm>
            <a:off x="176772" y="3209036"/>
            <a:ext cx="8555672" cy="620808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BE514302-7679-40F8-A5FE-FDF70EDD17AD}"/>
              </a:ext>
            </a:extLst>
          </p:cNvPr>
          <p:cNvSpPr/>
          <p:nvPr/>
        </p:nvSpPr>
        <p:spPr>
          <a:xfrm>
            <a:off x="483567" y="4240987"/>
            <a:ext cx="8555672" cy="60944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8FB1E924-BDD2-49AF-84BE-EFE8E5DC55C7}"/>
              </a:ext>
            </a:extLst>
          </p:cNvPr>
          <p:cNvSpPr/>
          <p:nvPr/>
        </p:nvSpPr>
        <p:spPr>
          <a:xfrm>
            <a:off x="418365" y="4803449"/>
            <a:ext cx="8555672" cy="58297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CFDF3B4-164A-4A9A-949A-4E7373850719}"/>
              </a:ext>
            </a:extLst>
          </p:cNvPr>
          <p:cNvSpPr/>
          <p:nvPr/>
        </p:nvSpPr>
        <p:spPr>
          <a:xfrm>
            <a:off x="0" y="3890279"/>
            <a:ext cx="8555672" cy="34532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6ED0FF1-1ADC-4DEA-A997-B6DDD4F289DE}"/>
              </a:ext>
            </a:extLst>
          </p:cNvPr>
          <p:cNvSpPr/>
          <p:nvPr/>
        </p:nvSpPr>
        <p:spPr>
          <a:xfrm>
            <a:off x="-28029" y="5421937"/>
            <a:ext cx="8555672" cy="26681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39D7C6A3-15A3-4D5C-8B4A-EAF291C775FB}"/>
              </a:ext>
            </a:extLst>
          </p:cNvPr>
          <p:cNvSpPr txBox="1">
            <a:spLocks/>
          </p:cNvSpPr>
          <p:nvPr/>
        </p:nvSpPr>
        <p:spPr>
          <a:xfrm>
            <a:off x="-85064" y="-26264"/>
            <a:ext cx="9312982" cy="815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Peer University Recruitment Practices</a:t>
            </a: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CC1F5626-AA7C-41BE-8313-D18F0638148C}"/>
              </a:ext>
            </a:extLst>
          </p:cNvPr>
          <p:cNvSpPr txBox="1">
            <a:spLocks/>
          </p:cNvSpPr>
          <p:nvPr/>
        </p:nvSpPr>
        <p:spPr>
          <a:xfrm>
            <a:off x="585343" y="2895846"/>
            <a:ext cx="8555673" cy="3541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 startAt="4"/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Add short videos to </a:t>
            </a:r>
            <a:r>
              <a:rPr lang="en-US" sz="1600" err="1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UToledo’s</a:t>
            </a: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website with information on and highlights of campus life 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2296EDA-6894-4CFA-82A6-F091AE25A6B2}"/>
              </a:ext>
            </a:extLst>
          </p:cNvPr>
          <p:cNvSpPr/>
          <p:nvPr/>
        </p:nvSpPr>
        <p:spPr>
          <a:xfrm>
            <a:off x="573287" y="2867605"/>
            <a:ext cx="8555672" cy="39447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C4CE0BA-B0FC-4AC2-86CB-86D67A1AAB39}"/>
              </a:ext>
            </a:extLst>
          </p:cNvPr>
          <p:cNvSpPr/>
          <p:nvPr/>
        </p:nvSpPr>
        <p:spPr>
          <a:xfrm>
            <a:off x="130361" y="6533282"/>
            <a:ext cx="8964243" cy="26681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201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3" grpId="0"/>
      <p:bldP spid="44" grpId="0"/>
      <p:bldP spid="54" grpId="0" animBg="1"/>
      <p:bldP spid="42" grpId="0"/>
      <p:bldP spid="46" grpId="0"/>
      <p:bldP spid="47" grpId="0"/>
      <p:bldP spid="48" grpId="0"/>
      <p:bldP spid="49" grpId="0"/>
      <p:bldP spid="51" grpId="0"/>
      <p:bldP spid="52" grpId="0"/>
      <p:bldP spid="57" grpId="0"/>
      <p:bldP spid="60" grpId="0" animBg="1"/>
      <p:bldP spid="60" grpId="1" animBg="1"/>
      <p:bldP spid="62" grpId="0" animBg="1"/>
      <p:bldP spid="65" grpId="0" animBg="1"/>
      <p:bldP spid="65" grpId="1" animBg="1"/>
      <p:bldP spid="67" grpId="0" animBg="1"/>
      <p:bldP spid="68" grpId="0" animBg="1"/>
      <p:bldP spid="70" grpId="0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B51F-5F0F-46FB-5AF8-8D3C501C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497"/>
            <a:ext cx="7886700" cy="691082"/>
          </a:xfrm>
        </p:spPr>
        <p:txBody>
          <a:bodyPr>
            <a:normAutofit/>
          </a:bodyPr>
          <a:lstStyle/>
          <a:p>
            <a:pPr marL="457200" lvl="1" algn="ctr">
              <a:lnSpc>
                <a:spcPct val="110000"/>
              </a:lnSpc>
              <a:spcAft>
                <a:spcPts val="1500"/>
              </a:spcAft>
            </a:pPr>
            <a:r>
              <a:rPr lang="en-US" sz="3100" b="1" err="1">
                <a:latin typeface="Arial"/>
                <a:cs typeface="Arial"/>
              </a:rPr>
              <a:t>UToledo’s</a:t>
            </a:r>
            <a:r>
              <a:rPr lang="en-US" sz="3100" b="1">
                <a:latin typeface="Arial"/>
                <a:cs typeface="Arial"/>
              </a:rPr>
              <a:t> Retention Practices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2AD01A-0A95-697E-1738-B39A4782E5FD}"/>
              </a:ext>
            </a:extLst>
          </p:cNvPr>
          <p:cNvSpPr txBox="1"/>
          <p:nvPr/>
        </p:nvSpPr>
        <p:spPr>
          <a:xfrm>
            <a:off x="874865" y="1592956"/>
            <a:ext cx="3222866" cy="9303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latin typeface="Arial"/>
                <a:cs typeface="Times New Roman"/>
              </a:rPr>
              <a:t>UToledo's</a:t>
            </a:r>
            <a:r>
              <a:rPr lang="en-US">
                <a:latin typeface="Arial"/>
                <a:cs typeface="Times New Roman"/>
              </a:rPr>
              <a:t> first year retention rates for 2016 – 2021 </a:t>
            </a:r>
            <a:endParaRPr lang="en-US">
              <a:latin typeface="Calibri" panose="020F0502020204030204"/>
              <a:cs typeface="Calibri" panose="020F0502020204030204"/>
            </a:endParaRPr>
          </a:p>
          <a:p>
            <a:pPr algn="ctr"/>
            <a:r>
              <a:rPr lang="en-US">
                <a:latin typeface="Arial"/>
                <a:cs typeface="Times New Roman"/>
              </a:rPr>
              <a:t>ranges between 73-78% </a:t>
            </a:r>
            <a:r>
              <a:rPr lang="en-US" b="1">
                <a:latin typeface="Times New Roman"/>
                <a:cs typeface="Times New Roman"/>
              </a:rPr>
              <a:t>  </a:t>
            </a:r>
            <a:endParaRPr lang="en-US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1B6D99-3865-DF39-D22B-7AEA34AB89ED}"/>
              </a:ext>
            </a:extLst>
          </p:cNvPr>
          <p:cNvSpPr txBox="1"/>
          <p:nvPr/>
        </p:nvSpPr>
        <p:spPr>
          <a:xfrm>
            <a:off x="70144" y="616309"/>
            <a:ext cx="581457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Calibri" panose="020F0502020204030204"/>
              <a:cs typeface="Calibri" panose="020F0502020204030204"/>
            </a:endParaRPr>
          </a:p>
          <a:p>
            <a:endParaRPr lang="en-US">
              <a:latin typeface="Arial"/>
              <a:cs typeface="Arial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59FD4987-3A21-4FDB-C60D-9BFD59A6B3AF}"/>
              </a:ext>
            </a:extLst>
          </p:cNvPr>
          <p:cNvSpPr txBox="1"/>
          <p:nvPr/>
        </p:nvSpPr>
        <p:spPr>
          <a:xfrm>
            <a:off x="511570" y="4879091"/>
            <a:ext cx="8632430" cy="160043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Insufficient Parking: Sample Social Media Posts: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-114300">
              <a:lnSpc>
                <a:spcPct val="15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US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"25 minutes of trying to find a parking spot …looks like I’m skipping today"</a:t>
            </a:r>
          </a:p>
          <a:p>
            <a:pPr marL="114300" indent="-114300">
              <a:buFont typeface="Arial,Sans-Serif"/>
              <a:buChar char="•"/>
            </a:pPr>
            <a:r>
              <a:rPr lang="en-US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"Is it even possible for me to come to class today? Like is there anywhere to park on campus?"</a:t>
            </a:r>
          </a:p>
        </p:txBody>
      </p:sp>
      <p:pic>
        <p:nvPicPr>
          <p:cNvPr id="8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C34ABF8-AF77-03E7-1EE1-826A1D9A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688" y="2265634"/>
            <a:ext cx="3591589" cy="228314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59D77E7-3D13-C376-94FA-C8BF4DB3C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65" y="772663"/>
            <a:ext cx="4223657" cy="425684"/>
          </a:xfrm>
        </p:spPr>
        <p:txBody>
          <a:bodyPr>
            <a:noAutofit/>
          </a:bodyPr>
          <a:lstStyle/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Preliminary Findings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76873B-CD5C-C14B-6F6A-F30B9329D2AB}"/>
              </a:ext>
            </a:extLst>
          </p:cNvPr>
          <p:cNvSpPr txBox="1"/>
          <p:nvPr/>
        </p:nvSpPr>
        <p:spPr>
          <a:xfrm>
            <a:off x="4393665" y="840066"/>
            <a:ext cx="4572000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000">
                <a:latin typeface="Arial"/>
                <a:cs typeface="Arial"/>
              </a:rPr>
              <a:t>Many unretained students are: </a:t>
            </a:r>
            <a:endParaRPr lang="en-US" sz="2000">
              <a:latin typeface="Arial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>
                <a:latin typeface="Arial"/>
                <a:cs typeface="Arial"/>
              </a:rPr>
              <a:t>Improperly prepared for STEM gateway classes</a:t>
            </a:r>
            <a:endParaRPr lang="en-US">
              <a:latin typeface="Arial"/>
              <a:cs typeface="Calibri"/>
            </a:endParaRPr>
          </a:p>
          <a:p>
            <a:pPr marL="800100" lvl="1" indent="-34290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>
                <a:latin typeface="Arial"/>
                <a:cs typeface="Arial"/>
              </a:rPr>
              <a:t>Lack</a:t>
            </a:r>
            <a:r>
              <a:rPr lang="en-US">
                <a:latin typeface="Arial"/>
                <a:ea typeface="+mn-lt"/>
                <a:cs typeface="Arial"/>
              </a:rPr>
              <a:t> of</a:t>
            </a:r>
            <a:r>
              <a:rPr lang="en-US">
                <a:latin typeface="Arial"/>
                <a:ea typeface="+mn-lt"/>
                <a:cs typeface="+mn-lt"/>
              </a:rPr>
              <a:t> college-level writing skills</a:t>
            </a:r>
            <a:endParaRPr lang="en-US">
              <a:latin typeface="Arial"/>
              <a:ea typeface="+mn-lt"/>
              <a:cs typeface="Arial"/>
            </a:endParaRPr>
          </a:p>
          <a:p>
            <a:pPr marL="800100" lvl="1" indent="-342900">
              <a:spcAft>
                <a:spcPts val="900"/>
              </a:spcAft>
              <a:buFont typeface="Symbol" panose="05050102010706020507" pitchFamily="18" charset="2"/>
              <a:buChar char="-"/>
            </a:pPr>
            <a:r>
              <a:rPr lang="en-US">
                <a:latin typeface="Arial"/>
                <a:ea typeface="+mn-lt"/>
                <a:cs typeface="+mn-lt"/>
              </a:rPr>
              <a:t>Unable to continue paying for tuition, fees, or room &amp; board</a:t>
            </a:r>
            <a:endParaRPr lang="en-US" sz="2000">
              <a:latin typeface="Arial"/>
              <a:ea typeface="+mn-lt"/>
              <a:cs typeface="Arial"/>
            </a:endParaRPr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en-US" sz="2000">
                <a:latin typeface="Arial"/>
                <a:ea typeface="+mn-lt"/>
                <a:cs typeface="+mn-lt"/>
              </a:rPr>
              <a:t>Inadequate dorm conditions</a:t>
            </a:r>
            <a:endParaRPr lang="en-US" sz="2000">
              <a:latin typeface="Arial"/>
              <a:ea typeface="+mn-lt"/>
              <a:cs typeface="Arial"/>
            </a:endParaRPr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en-US" sz="2000">
                <a:latin typeface="Arial"/>
                <a:ea typeface="+mn-lt"/>
                <a:cs typeface="+mn-lt"/>
              </a:rPr>
              <a:t>Limited dining options</a:t>
            </a:r>
            <a:endParaRPr lang="en-US" sz="2000">
              <a:latin typeface="Arial"/>
              <a:ea typeface="+mn-lt"/>
              <a:cs typeface="Arial"/>
            </a:endParaRPr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Lack of sense of belonging</a:t>
            </a:r>
          </a:p>
          <a:p>
            <a:pPr marL="285750" indent="-285750">
              <a:spcAft>
                <a:spcPts val="900"/>
              </a:spcAft>
              <a:buFont typeface="Arial"/>
              <a:buChar char="•"/>
            </a:pPr>
            <a:r>
              <a:rPr lang="en-US" sz="2000">
                <a:latin typeface="Arial"/>
                <a:ea typeface="+mn-lt"/>
                <a:cs typeface="+mn-lt"/>
              </a:rPr>
              <a:t>Insufficient parking 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endParaRPr lang="en-US" sz="200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011757-8F84-1C6E-46FC-1BA2BA8CA060}"/>
              </a:ext>
            </a:extLst>
          </p:cNvPr>
          <p:cNvSpPr txBox="1"/>
          <p:nvPr/>
        </p:nvSpPr>
        <p:spPr>
          <a:xfrm>
            <a:off x="2042811" y="3407204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Plateau</a:t>
            </a:r>
          </a:p>
        </p:txBody>
      </p:sp>
    </p:spTree>
    <p:extLst>
      <p:ext uri="{BB962C8B-B14F-4D97-AF65-F5344CB8AC3E}">
        <p14:creationId xmlns:p14="http://schemas.microsoft.com/office/powerpoint/2010/main" val="238216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2" dur="indefinite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B51F-5F0F-46FB-5AF8-8D3C501C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829" y="0"/>
            <a:ext cx="8130339" cy="691082"/>
          </a:xfrm>
        </p:spPr>
        <p:txBody>
          <a:bodyPr>
            <a:normAutofit fontScale="90000"/>
          </a:bodyPr>
          <a:lstStyle/>
          <a:p>
            <a:pPr marL="457200" lvl="1" algn="ctr">
              <a:lnSpc>
                <a:spcPct val="110000"/>
              </a:lnSpc>
              <a:spcAft>
                <a:spcPts val="1500"/>
              </a:spcAft>
            </a:pPr>
            <a:r>
              <a:rPr lang="en-US" sz="3200" b="1" err="1">
                <a:latin typeface="Arial"/>
                <a:cs typeface="Arial"/>
              </a:rPr>
              <a:t>UToledo’s</a:t>
            </a:r>
            <a:r>
              <a:rPr lang="en-US" sz="3200" b="1">
                <a:latin typeface="Arial"/>
                <a:cs typeface="Arial"/>
              </a:rPr>
              <a:t> Retention Practices Continued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1E8591-9A84-0091-9848-1632658D6F83}"/>
              </a:ext>
            </a:extLst>
          </p:cNvPr>
          <p:cNvSpPr txBox="1"/>
          <p:nvPr/>
        </p:nvSpPr>
        <p:spPr>
          <a:xfrm>
            <a:off x="319696" y="1040997"/>
            <a:ext cx="8800241" cy="57861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33363" indent="-2333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600" b="1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Remediation</a:t>
            </a:r>
            <a:endParaRPr lang="en-US" sz="1600">
              <a:solidFill>
                <a:srgbClr val="0E10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36538">
              <a:spcAft>
                <a:spcPts val="200"/>
              </a:spcAft>
              <a:buFontTx/>
              <a:buAutoNum type="arabicPeriod"/>
            </a:pPr>
            <a:r>
              <a:rPr lang="en-US" sz="1600">
                <a:solidFill>
                  <a:srgbClr val="0E1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and update remediation classes and programs</a:t>
            </a:r>
          </a:p>
          <a:p>
            <a:pPr marL="457200" indent="-236538">
              <a:spcBef>
                <a:spcPts val="0"/>
              </a:spcBef>
              <a:spcAft>
                <a:spcPts val="200"/>
              </a:spcAft>
              <a:buAutoNum type="arabicPeriod"/>
            </a:pPr>
            <a:r>
              <a:rPr lang="en-US" sz="1600">
                <a:solidFill>
                  <a:srgbClr val="0E1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and procedures need to be student-centered </a:t>
            </a:r>
          </a:p>
          <a:p>
            <a:pPr marL="457200" indent="-236538">
              <a:spcBef>
                <a:spcPts val="0"/>
              </a:spcBef>
              <a:spcAft>
                <a:spcPts val="200"/>
              </a:spcAft>
              <a:buAutoNum type="arabicPeriod"/>
            </a:pPr>
            <a:r>
              <a:rPr lang="en-US" sz="1600">
                <a:solidFill>
                  <a:srgbClr val="0E1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 </a:t>
            </a: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faculty/staff about retention issues </a:t>
            </a:r>
          </a:p>
          <a:p>
            <a:pPr marL="457200" indent="-236538">
              <a:spcBef>
                <a:spcPts val="0"/>
              </a:spcBef>
              <a:spcAft>
                <a:spcPts val="200"/>
              </a:spcAft>
            </a:pP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Modify placement exams to reflect the student's skills</a:t>
            </a:r>
          </a:p>
          <a:p>
            <a:pPr marL="457200" indent="-236538">
              <a:spcBef>
                <a:spcPts val="0"/>
              </a:spcBef>
              <a:spcAft>
                <a:spcPts val="200"/>
              </a:spcAft>
            </a:pP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5. Place students in the proper level-based performance in introductory courses</a:t>
            </a:r>
          </a:p>
          <a:p>
            <a:pPr marL="457200" indent="-236538">
              <a:spcBef>
                <a:spcPts val="0"/>
              </a:spcBef>
              <a:spcAft>
                <a:spcPts val="200"/>
              </a:spcAft>
            </a:pP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6. Provide more help and tutoring for select STEM classes  </a:t>
            </a:r>
          </a:p>
          <a:p>
            <a:pPr marL="457200" indent="-236538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7. Retention issues should be the responsibility of all university stakeholders, not only faculty</a:t>
            </a:r>
            <a:r>
              <a:rPr lang="en-US" sz="10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33363" indent="-2333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600" b="1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student sense of belonging</a:t>
            </a:r>
            <a:endParaRPr lang="en-US" sz="1600">
              <a:solidFill>
                <a:srgbClr val="0E10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spcAft>
                <a:spcPts val="200"/>
              </a:spcAft>
            </a:pPr>
            <a:r>
              <a:rPr lang="en-US" sz="1600">
                <a:solidFill>
                  <a:srgbClr val="0E1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Expand student mentor/ambassador programs (beyond the first year)</a:t>
            </a:r>
          </a:p>
          <a:p>
            <a:pPr marL="233363">
              <a:spcBef>
                <a:spcPts val="0"/>
              </a:spcBef>
              <a:spcAft>
                <a:spcPts val="200"/>
              </a:spcAft>
            </a:pP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More success coaches and advisors to handle the high number of at-risk students  </a:t>
            </a:r>
          </a:p>
          <a:p>
            <a:pPr marL="233363">
              <a:spcBef>
                <a:spcPts val="0"/>
              </a:spcBef>
              <a:spcAft>
                <a:spcPts val="200"/>
              </a:spcAft>
            </a:pP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More student programming, including activities during the weekend to combat isolation</a:t>
            </a:r>
          </a:p>
          <a:p>
            <a:pPr marL="233363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4. More support for student groups to help create much-needed student communities</a:t>
            </a:r>
            <a:endParaRPr lang="en-US" sz="1000">
              <a:solidFill>
                <a:srgbClr val="0E10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0E10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buFont typeface="Symbol" panose="05050102010706020507" pitchFamily="18" charset="2"/>
              <a:buChar char="-"/>
            </a:pPr>
            <a:r>
              <a:rPr lang="en-US" sz="1600" b="1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Dorms</a:t>
            </a:r>
            <a:r>
              <a:rPr lang="en-US" sz="1600" b="1">
                <a:solidFill>
                  <a:srgbClr val="0E1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dining, financial needs</a:t>
            </a:r>
            <a:r>
              <a:rPr lang="en-US" sz="1600" b="1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1600">
              <a:solidFill>
                <a:srgbClr val="0E10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spcBef>
                <a:spcPts val="0"/>
              </a:spcBef>
              <a:spcAft>
                <a:spcPts val="200"/>
              </a:spcAft>
            </a:pP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More oversight on the dorms and fixing dorm issues promptly </a:t>
            </a:r>
          </a:p>
          <a:p>
            <a:pPr marL="233363">
              <a:spcBef>
                <a:spcPts val="0"/>
              </a:spcBef>
              <a:spcAft>
                <a:spcPts val="200"/>
              </a:spcAft>
            </a:pP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More dining options. More hours and more places to eat</a:t>
            </a:r>
          </a:p>
          <a:p>
            <a:pPr marL="233363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E10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Better assessments for identifying students with financial needs</a:t>
            </a:r>
            <a:endParaRPr lang="en-US" sz="1000">
              <a:solidFill>
                <a:srgbClr val="0E10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>
              <a:solidFill>
                <a:srgbClr val="0E10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 indent="-233363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</a:pPr>
            <a:r>
              <a:rPr lang="en-US" sz="1600" b="1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Parking</a:t>
            </a:r>
            <a:endParaRPr lang="en-US" sz="1600">
              <a:solidFill>
                <a:srgbClr val="0E101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3363">
              <a:spcBef>
                <a:spcPts val="0"/>
              </a:spcBef>
              <a:spcAft>
                <a:spcPts val="200"/>
              </a:spcAft>
            </a:pP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Provide more information about parking issues </a:t>
            </a:r>
          </a:p>
          <a:p>
            <a:pPr marL="233363">
              <a:spcBef>
                <a:spcPts val="0"/>
              </a:spcBef>
              <a:spcAft>
                <a:spcPts val="0"/>
              </a:spcAft>
            </a:pPr>
            <a:r>
              <a:rPr lang="en-US" sz="1600">
                <a:solidFill>
                  <a:srgbClr val="0E10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Better alternative than towing students’ car (paying $150 to the tow lot)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D4B39D-CFE9-C557-3BE7-E19EAE643835}"/>
              </a:ext>
            </a:extLst>
          </p:cNvPr>
          <p:cNvSpPr txBox="1">
            <a:spLocks/>
          </p:cNvSpPr>
          <p:nvPr/>
        </p:nvSpPr>
        <p:spPr>
          <a:xfrm>
            <a:off x="0" y="626667"/>
            <a:ext cx="4268968" cy="537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71985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4" dur="indefinite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6" dur="indefinite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9" dur="indefinite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2" dur="indefinite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5" dur="indefinite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88" dur="indefinite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7B51F-5F0F-46FB-5AF8-8D3C501CD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63" y="206690"/>
            <a:ext cx="7917831" cy="473347"/>
          </a:xfrm>
        </p:spPr>
        <p:txBody>
          <a:bodyPr>
            <a:noAutofit/>
          </a:bodyPr>
          <a:lstStyle/>
          <a:p>
            <a:pPr marL="457200" lvl="1" algn="ctr">
              <a:lnSpc>
                <a:spcPct val="110000"/>
              </a:lnSpc>
              <a:spcAft>
                <a:spcPts val="1500"/>
              </a:spcAft>
            </a:pPr>
            <a:r>
              <a:rPr lang="en-US" sz="3200" b="1">
                <a:latin typeface="Arial"/>
                <a:cs typeface="Arial"/>
              </a:rPr>
              <a:t>Peer University Retention Practices </a:t>
            </a:r>
            <a:endParaRPr lang="en-US" sz="3200" b="1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E60DC9CB-22AC-ABF1-3613-DA5156E5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3451" y="2571257"/>
            <a:ext cx="4604345" cy="4114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E1B9EE-57DE-C7DE-AE0F-8E243E40AB58}"/>
              </a:ext>
            </a:extLst>
          </p:cNvPr>
          <p:cNvSpPr txBox="1"/>
          <p:nvPr/>
        </p:nvSpPr>
        <p:spPr>
          <a:xfrm>
            <a:off x="5473365" y="6169753"/>
            <a:ext cx="3500525" cy="2616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100">
                <a:latin typeface="Arial"/>
                <a:cs typeface="Arial"/>
              </a:rPr>
              <a:t>Ohio Department of Higher Education (ODHE) data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9A88E0-B83F-674D-29CF-2C8F0B0FBCA8}"/>
              </a:ext>
            </a:extLst>
          </p:cNvPr>
          <p:cNvSpPr txBox="1"/>
          <p:nvPr/>
        </p:nvSpPr>
        <p:spPr>
          <a:xfrm>
            <a:off x="430517" y="1366828"/>
            <a:ext cx="6194872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err="1">
                <a:latin typeface="Arial"/>
              </a:rPr>
              <a:t>UToledo’s</a:t>
            </a:r>
            <a:r>
              <a:rPr lang="en-US">
                <a:latin typeface="Arial"/>
              </a:rPr>
              <a:t> retention rate is:</a:t>
            </a: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en-US">
                <a:latin typeface="Arial"/>
              </a:rPr>
              <a:t>Comparable to institutions with similar acceptance rates </a:t>
            </a:r>
            <a:endParaRPr lang="en-US">
              <a:latin typeface="Arial"/>
              <a:cs typeface="Calibri" panose="020F0502020204030204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en-US">
                <a:latin typeface="Arial"/>
              </a:rPr>
              <a:t>Below average compared to all 4-year Ohio institutions </a:t>
            </a:r>
            <a:endParaRPr lang="en-US">
              <a:latin typeface="Arial"/>
              <a:cs typeface="Calibri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1A67A61-A493-79A7-FE70-8ABCF0CA4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6" y="926774"/>
            <a:ext cx="4223657" cy="635622"/>
          </a:xfrm>
        </p:spPr>
        <p:txBody>
          <a:bodyPr>
            <a:noAutofit/>
          </a:bodyPr>
          <a:lstStyle/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Preliminary Findings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6ABD8-6A82-3D55-3332-AA2D2C304B08}"/>
              </a:ext>
            </a:extLst>
          </p:cNvPr>
          <p:cNvSpPr txBox="1"/>
          <p:nvPr/>
        </p:nvSpPr>
        <p:spPr>
          <a:xfrm>
            <a:off x="5307801" y="3149598"/>
            <a:ext cx="383684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>
                <a:latin typeface="Arial"/>
                <a:cs typeface="Arial"/>
              </a:rPr>
              <a:t>Toledo's persistence rates for 2010 – 2020 increased by ~15%  (ODHE data)</a:t>
            </a:r>
            <a:endParaRPr lang="en-US" sz="2000">
              <a:latin typeface="Calibri" panose="020F0502020204030204"/>
              <a:cs typeface="Calibri"/>
            </a:endParaRPr>
          </a:p>
        </p:txBody>
      </p:sp>
      <p:pic>
        <p:nvPicPr>
          <p:cNvPr id="8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2B027532-974A-8E7B-D6B7-322060A0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9900" y="4230401"/>
            <a:ext cx="3713990" cy="1576800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507D5F6C-6898-516C-C047-54E0FEC4050D}"/>
              </a:ext>
            </a:extLst>
          </p:cNvPr>
          <p:cNvSpPr/>
          <p:nvPr/>
        </p:nvSpPr>
        <p:spPr>
          <a:xfrm>
            <a:off x="2772175" y="3425106"/>
            <a:ext cx="2153393" cy="1025860"/>
          </a:xfrm>
          <a:prstGeom prst="frame">
            <a:avLst>
              <a:gd name="adj1" fmla="val 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287FB049-F38C-5B71-27C1-C4978B25F4E6}"/>
              </a:ext>
            </a:extLst>
          </p:cNvPr>
          <p:cNvSpPr/>
          <p:nvPr/>
        </p:nvSpPr>
        <p:spPr>
          <a:xfrm>
            <a:off x="7754112" y="4360681"/>
            <a:ext cx="1156437" cy="333239"/>
          </a:xfrm>
          <a:prstGeom prst="frame">
            <a:avLst>
              <a:gd name="adj1" fmla="val 4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1E3FE7-BCB2-F1BF-5162-67C380923EB9}"/>
              </a:ext>
            </a:extLst>
          </p:cNvPr>
          <p:cNvSpPr txBox="1"/>
          <p:nvPr/>
        </p:nvSpPr>
        <p:spPr>
          <a:xfrm>
            <a:off x="7888843" y="4639534"/>
            <a:ext cx="886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Plateau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EEF7F4E-EA5D-28E6-2463-93E53F223CB1}"/>
              </a:ext>
            </a:extLst>
          </p:cNvPr>
          <p:cNvCxnSpPr/>
          <p:nvPr/>
        </p:nvCxnSpPr>
        <p:spPr>
          <a:xfrm flipV="1">
            <a:off x="6128921" y="4522546"/>
            <a:ext cx="792480" cy="307484"/>
          </a:xfrm>
          <a:prstGeom prst="straightConnector1">
            <a:avLst/>
          </a:prstGeom>
          <a:ln w="63500"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331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CEBEA14-8D96-EB78-AE20-EB04A6AC24CF}"/>
              </a:ext>
            </a:extLst>
          </p:cNvPr>
          <p:cNvSpPr txBox="1"/>
          <p:nvPr/>
        </p:nvSpPr>
        <p:spPr>
          <a:xfrm>
            <a:off x="202655" y="1659961"/>
            <a:ext cx="873869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>
                <a:latin typeface="Arial"/>
                <a:cs typeface="Arial"/>
              </a:rPr>
              <a:t>College administration should work with faculty to design faculty-specific, intentional activities to promote retention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en-US" sz="2000">
              <a:latin typeface="Arial"/>
              <a:cs typeface="Arial"/>
            </a:endParaRPr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>
                <a:latin typeface="Arial"/>
                <a:cs typeface="Arial"/>
              </a:rPr>
              <a:t>Provide each college with retention specialists to work with departments and faculty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en-US" sz="2000"/>
          </a:p>
          <a:p>
            <a:pPr marL="342900" indent="-342900">
              <a:buFont typeface="Symbol" panose="05050102010706020507" pitchFamily="18" charset="2"/>
              <a:buChar char="-"/>
            </a:pPr>
            <a:r>
              <a:rPr lang="en-US" sz="2000">
                <a:latin typeface="Arial"/>
                <a:cs typeface="Arial"/>
              </a:rPr>
              <a:t>UToledo should apply retention efforts across all colleges/campuses with college-specific augmentation after discussions with faculty and staff 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en-US" sz="2000">
              <a:latin typeface="Arial"/>
              <a:cs typeface="Arial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14019BB-7C5F-974F-98F7-18E15A0F146F}"/>
              </a:ext>
            </a:extLst>
          </p:cNvPr>
          <p:cNvSpPr txBox="1">
            <a:spLocks/>
          </p:cNvSpPr>
          <p:nvPr/>
        </p:nvSpPr>
        <p:spPr>
          <a:xfrm>
            <a:off x="77713" y="1034951"/>
            <a:ext cx="4268968" cy="537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5C7159A-8C96-4DAA-A57D-7A5CE95D7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063" y="206690"/>
            <a:ext cx="7917831" cy="473347"/>
          </a:xfrm>
        </p:spPr>
        <p:txBody>
          <a:bodyPr>
            <a:noAutofit/>
          </a:bodyPr>
          <a:lstStyle/>
          <a:p>
            <a:pPr marL="457200" lvl="1" algn="ctr">
              <a:lnSpc>
                <a:spcPct val="110000"/>
              </a:lnSpc>
              <a:spcAft>
                <a:spcPts val="1500"/>
              </a:spcAft>
            </a:pPr>
            <a:r>
              <a:rPr lang="en-US" sz="3200" b="1">
                <a:latin typeface="Arial"/>
                <a:cs typeface="Arial"/>
              </a:rPr>
              <a:t>Peer University Retention Practices </a:t>
            </a:r>
            <a:endParaRPr lang="en-US" sz="3200" b="1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01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A146-2DB1-70B7-9E10-5CFAA2383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54" y="730354"/>
            <a:ext cx="4223657" cy="635622"/>
          </a:xfrm>
        </p:spPr>
        <p:txBody>
          <a:bodyPr>
            <a:noAutofit/>
          </a:bodyPr>
          <a:lstStyle/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Preliminary Findings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225D3B-0ED7-36DB-77B8-417657593C45}"/>
              </a:ext>
            </a:extLst>
          </p:cNvPr>
          <p:cNvSpPr txBox="1">
            <a:spLocks/>
          </p:cNvSpPr>
          <p:nvPr/>
        </p:nvSpPr>
        <p:spPr>
          <a:xfrm>
            <a:off x="86254" y="2722320"/>
            <a:ext cx="8727269" cy="78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9FD8E55-951F-47C8-82E2-99F40C1AA381}"/>
              </a:ext>
            </a:extLst>
          </p:cNvPr>
          <p:cNvSpPr txBox="1">
            <a:spLocks/>
          </p:cNvSpPr>
          <p:nvPr/>
        </p:nvSpPr>
        <p:spPr>
          <a:xfrm>
            <a:off x="239383" y="1215864"/>
            <a:ext cx="8145860" cy="782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There is a need to understand the current levels of, and attitudes toward, faculty engagement in recruitment and retention efforts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9FDA145-AEAA-42DE-B331-D0750B47F31F}"/>
              </a:ext>
            </a:extLst>
          </p:cNvPr>
          <p:cNvSpPr txBox="1">
            <a:spLocks/>
          </p:cNvSpPr>
          <p:nvPr/>
        </p:nvSpPr>
        <p:spPr>
          <a:xfrm>
            <a:off x="239383" y="1940085"/>
            <a:ext cx="8350140" cy="810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Better clarity </a:t>
            </a:r>
            <a:r>
              <a:rPr lang="en-US" sz="1800">
                <a:latin typeface="Arial" panose="020B0604020202020204" pitchFamily="34" charset="0"/>
                <a:ea typeface="Times New Roman" panose="02020603050405020304" pitchFamily="18" charset="0"/>
              </a:rPr>
              <a:t>is needed on whether faculty and staff contributions toward these efforts will be recognized/rewarded by the University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DBEF2CC-245A-499F-B8AE-F3B874F6744E}"/>
              </a:ext>
            </a:extLst>
          </p:cNvPr>
          <p:cNvSpPr txBox="1">
            <a:spLocks/>
          </p:cNvSpPr>
          <p:nvPr/>
        </p:nvSpPr>
        <p:spPr>
          <a:xfrm>
            <a:off x="239382" y="3202545"/>
            <a:ext cx="8818364" cy="935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latin typeface="Arial" panose="020B0604020202020204" pitchFamily="34" charset="0"/>
                <a:ea typeface="Times New Roman" panose="02020603050405020304" pitchFamily="18" charset="0"/>
              </a:rPr>
              <a:t>Administer a survey to study faculty perceptions/attitudes toward their roles in UToledo’s recruitment and retention efforts and how their contributions toward these efforts are recognized by the University 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4C1FB88-D968-422F-92F8-0F7EAF6027F5}"/>
              </a:ext>
            </a:extLst>
          </p:cNvPr>
          <p:cNvSpPr txBox="1">
            <a:spLocks/>
          </p:cNvSpPr>
          <p:nvPr/>
        </p:nvSpPr>
        <p:spPr>
          <a:xfrm>
            <a:off x="171175" y="5366120"/>
            <a:ext cx="8800504" cy="825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1800">
                <a:latin typeface="Arial" panose="020B0604020202020204" pitchFamily="34" charset="0"/>
                <a:ea typeface="Times New Roman" panose="02020603050405020304" pitchFamily="18" charset="0"/>
              </a:rPr>
              <a:t>Target specific groups of faculty for engagement in recruitment and retention</a:t>
            </a:r>
          </a:p>
          <a:p>
            <a:pPr marL="796925" lvl="1" indent="-222250">
              <a:lnSpc>
                <a:spcPct val="110000"/>
              </a:lnSpc>
              <a:spcBef>
                <a:spcPts val="0"/>
              </a:spcBef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e.g., faculty involved in pre-college programs and teaching introductory courses that identify at-risk students</a:t>
            </a:r>
            <a:endParaRPr lang="en-US" sz="16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931D05F3-0C84-49D9-A8D6-B337C5B1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064" y="-26264"/>
            <a:ext cx="9312982" cy="81591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Faculty Engagement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1D66817F-6841-4C3F-BA61-7F2E8222C773}"/>
              </a:ext>
            </a:extLst>
          </p:cNvPr>
          <p:cNvSpPr txBox="1">
            <a:spLocks/>
          </p:cNvSpPr>
          <p:nvPr/>
        </p:nvSpPr>
        <p:spPr>
          <a:xfrm>
            <a:off x="171175" y="6335878"/>
            <a:ext cx="8800504" cy="518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latin typeface="Arial" panose="020B0604020202020204" pitchFamily="34" charset="0"/>
                <a:ea typeface="Times New Roman" panose="02020603050405020304" pitchFamily="18" charset="0"/>
              </a:rPr>
              <a:t>More fully utilize non-tenure-track and adjunct faculty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42B825A-F108-4494-83B1-77112A7A7492}"/>
              </a:ext>
            </a:extLst>
          </p:cNvPr>
          <p:cNvSpPr txBox="1">
            <a:spLocks/>
          </p:cNvSpPr>
          <p:nvPr/>
        </p:nvSpPr>
        <p:spPr>
          <a:xfrm>
            <a:off x="239382" y="4202069"/>
            <a:ext cx="8800504" cy="1019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</a:pPr>
            <a:r>
              <a:rPr lang="en-US" sz="1800">
                <a:latin typeface="Arial" panose="020B0604020202020204" pitchFamily="34" charset="0"/>
                <a:ea typeface="Times New Roman" panose="02020603050405020304" pitchFamily="18" charset="0"/>
              </a:rPr>
              <a:t>Educating faculty about ways to collaborate with programs serving students from populations with lower rates of degree completion </a:t>
            </a:r>
          </a:p>
          <a:p>
            <a:pPr marL="796925" lvl="1" indent="-222250">
              <a:lnSpc>
                <a:spcPct val="100000"/>
              </a:lnSpc>
              <a:spcBef>
                <a:spcPts val="0"/>
              </a:spcBef>
            </a:pPr>
            <a:r>
              <a:rPr lang="en-US" sz="16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e.g., Toledo EXCEL or Office of Multicultural Student Success</a:t>
            </a:r>
            <a:endParaRPr lang="en-US" sz="16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281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indefinite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37" grpId="0" build="allAtOnce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4C80C-0533-3ED7-9E8D-4B480691F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32532"/>
          </a:xfrm>
        </p:spPr>
        <p:txBody>
          <a:bodyPr/>
          <a:lstStyle/>
          <a:p>
            <a:pPr algn="ctr"/>
            <a:r>
              <a:rPr lang="en-US" sz="4000" b="1" err="1">
                <a:latin typeface="Arial"/>
                <a:ea typeface="+mj-lt"/>
                <a:cs typeface="+mj-lt"/>
              </a:rPr>
              <a:t>UToledo’s</a:t>
            </a:r>
            <a:r>
              <a:rPr lang="en-US" sz="4000" b="1">
                <a:latin typeface="Arial"/>
                <a:ea typeface="+mj-lt"/>
                <a:cs typeface="+mj-lt"/>
              </a:rPr>
              <a:t> Value Proposition</a:t>
            </a:r>
            <a:endParaRPr lang="en-US">
              <a:latin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7553A1-E905-EF43-3B75-AA4F73CB6F91}"/>
              </a:ext>
            </a:extLst>
          </p:cNvPr>
          <p:cNvSpPr txBox="1"/>
          <p:nvPr/>
        </p:nvSpPr>
        <p:spPr>
          <a:xfrm>
            <a:off x="625643" y="1949115"/>
            <a:ext cx="765208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AutoNum type="arabicPeriod"/>
            </a:pPr>
            <a:r>
              <a:rPr lang="en-US" sz="2000">
                <a:latin typeface="Arial"/>
              </a:rPr>
              <a:t>Implementing a hybrid recruitment effort, both University-level and College-specific</a:t>
            </a:r>
            <a:endParaRPr lang="en-US" sz="2000">
              <a:latin typeface="Calibri" panose="020F0502020204030204"/>
              <a:cs typeface="Calibri" panose="020F0502020204030204"/>
            </a:endParaRPr>
          </a:p>
          <a:p>
            <a:pPr marL="457200" indent="-457200">
              <a:buAutoNum type="arabicPeriod"/>
            </a:pPr>
            <a:endParaRPr lang="en-US" sz="200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/>
              </a:rPr>
              <a:t>Suggest a University-wide and College-specific value proposition named the 3VP Plan, based on three values: Practical, Partnership, and Place</a:t>
            </a:r>
            <a:endParaRPr lang="en-US" sz="2000">
              <a:latin typeface="Calibri" panose="020F0502020204030204"/>
              <a:cs typeface="Calibri"/>
            </a:endParaRPr>
          </a:p>
          <a:p>
            <a:pPr marL="457200" indent="-457200">
              <a:buAutoNum type="arabicPeriod"/>
            </a:pPr>
            <a:endParaRPr lang="en-US" sz="2000">
              <a:latin typeface="Arial"/>
              <a:cs typeface="Arial"/>
            </a:endParaRPr>
          </a:p>
          <a:p>
            <a:pPr marL="457200" indent="-457200">
              <a:buAutoNum type="arabicPeriod"/>
            </a:pPr>
            <a:r>
              <a:rPr lang="en-US" sz="2000">
                <a:latin typeface="Arial"/>
              </a:rPr>
              <a:t>The plan should be distributed to faculty and recruiters for use and continued improvement</a:t>
            </a:r>
            <a:endParaRPr lang="en-US" sz="2000">
              <a:cs typeface="Calibri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28C845A-B32A-9F4D-1AEB-F9A14C9B867E}"/>
              </a:ext>
            </a:extLst>
          </p:cNvPr>
          <p:cNvSpPr txBox="1">
            <a:spLocks/>
          </p:cNvSpPr>
          <p:nvPr/>
        </p:nvSpPr>
        <p:spPr>
          <a:xfrm>
            <a:off x="305639" y="1318694"/>
            <a:ext cx="4268968" cy="537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u="sng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Recommendations</a:t>
            </a: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39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E7E1F-F9FD-C69C-697E-847EF4E7D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7614" y="223468"/>
            <a:ext cx="9525443" cy="75230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UToledo is facing an existential enrollment crisis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A6653F9-4322-4C16-A2AF-4814C1FFA6F0}"/>
              </a:ext>
            </a:extLst>
          </p:cNvPr>
          <p:cNvGrpSpPr/>
          <p:nvPr/>
        </p:nvGrpSpPr>
        <p:grpSpPr>
          <a:xfrm>
            <a:off x="2847602" y="1338957"/>
            <a:ext cx="4088932" cy="1477043"/>
            <a:chOff x="1558659" y="1628043"/>
            <a:chExt cx="2884626" cy="92958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5896645-634D-41DF-91E8-64F2CEB9E4D5}"/>
                </a:ext>
              </a:extLst>
            </p:cNvPr>
            <p:cNvSpPr/>
            <p:nvPr/>
          </p:nvSpPr>
          <p:spPr>
            <a:xfrm rot="21166635">
              <a:off x="1847171" y="1929344"/>
              <a:ext cx="2009604" cy="628288"/>
            </a:xfrm>
            <a:custGeom>
              <a:avLst/>
              <a:gdLst>
                <a:gd name="connsiteX0" fmla="*/ 0 w 1657957"/>
                <a:gd name="connsiteY0" fmla="*/ 305985 h 611970"/>
                <a:gd name="connsiteX1" fmla="*/ 828979 w 1657957"/>
                <a:gd name="connsiteY1" fmla="*/ 0 h 611970"/>
                <a:gd name="connsiteX2" fmla="*/ 1657958 w 1657957"/>
                <a:gd name="connsiteY2" fmla="*/ 305985 h 611970"/>
                <a:gd name="connsiteX3" fmla="*/ 828979 w 1657957"/>
                <a:gd name="connsiteY3" fmla="*/ 611970 h 611970"/>
                <a:gd name="connsiteX4" fmla="*/ 0 w 1657957"/>
                <a:gd name="connsiteY4" fmla="*/ 305985 h 611970"/>
                <a:gd name="connsiteX0" fmla="*/ 0 w 1657958"/>
                <a:gd name="connsiteY0" fmla="*/ 306000 h 611985"/>
                <a:gd name="connsiteX1" fmla="*/ 828979 w 1657958"/>
                <a:gd name="connsiteY1" fmla="*/ 15 h 611985"/>
                <a:gd name="connsiteX2" fmla="*/ 1657958 w 1657958"/>
                <a:gd name="connsiteY2" fmla="*/ 306000 h 611985"/>
                <a:gd name="connsiteX3" fmla="*/ 828979 w 1657958"/>
                <a:gd name="connsiteY3" fmla="*/ 611985 h 611985"/>
                <a:gd name="connsiteX4" fmla="*/ 0 w 1657958"/>
                <a:gd name="connsiteY4" fmla="*/ 306000 h 611985"/>
                <a:gd name="connsiteX0" fmla="*/ 0 w 1660786"/>
                <a:gd name="connsiteY0" fmla="*/ 306000 h 621596"/>
                <a:gd name="connsiteX1" fmla="*/ 828979 w 1660786"/>
                <a:gd name="connsiteY1" fmla="*/ 15 h 621596"/>
                <a:gd name="connsiteX2" fmla="*/ 1657958 w 1660786"/>
                <a:gd name="connsiteY2" fmla="*/ 306000 h 621596"/>
                <a:gd name="connsiteX3" fmla="*/ 828979 w 1660786"/>
                <a:gd name="connsiteY3" fmla="*/ 611985 h 621596"/>
                <a:gd name="connsiteX4" fmla="*/ 0 w 1660786"/>
                <a:gd name="connsiteY4" fmla="*/ 306000 h 621596"/>
                <a:gd name="connsiteX0" fmla="*/ 256 w 1661042"/>
                <a:gd name="connsiteY0" fmla="*/ 306000 h 621596"/>
                <a:gd name="connsiteX1" fmla="*/ 829235 w 1661042"/>
                <a:gd name="connsiteY1" fmla="*/ 15 h 621596"/>
                <a:gd name="connsiteX2" fmla="*/ 1658214 w 1661042"/>
                <a:gd name="connsiteY2" fmla="*/ 306000 h 621596"/>
                <a:gd name="connsiteX3" fmla="*/ 829235 w 1661042"/>
                <a:gd name="connsiteY3" fmla="*/ 611985 h 621596"/>
                <a:gd name="connsiteX4" fmla="*/ 256 w 1661042"/>
                <a:gd name="connsiteY4" fmla="*/ 306000 h 621596"/>
                <a:gd name="connsiteX0" fmla="*/ 157 w 1739819"/>
                <a:gd name="connsiteY0" fmla="*/ 262750 h 624966"/>
                <a:gd name="connsiteX1" fmla="*/ 908772 w 1739819"/>
                <a:gd name="connsiteY1" fmla="*/ 173 h 624966"/>
                <a:gd name="connsiteX2" fmla="*/ 1737751 w 1739819"/>
                <a:gd name="connsiteY2" fmla="*/ 306158 h 624966"/>
                <a:gd name="connsiteX3" fmla="*/ 908772 w 1739819"/>
                <a:gd name="connsiteY3" fmla="*/ 612143 h 624966"/>
                <a:gd name="connsiteX4" fmla="*/ 157 w 1739819"/>
                <a:gd name="connsiteY4" fmla="*/ 262750 h 624966"/>
                <a:gd name="connsiteX0" fmla="*/ 110 w 2068316"/>
                <a:gd name="connsiteY0" fmla="*/ 225356 h 628288"/>
                <a:gd name="connsiteX1" fmla="*/ 1237070 w 2068316"/>
                <a:gd name="connsiteY1" fmla="*/ 690 h 628288"/>
                <a:gd name="connsiteX2" fmla="*/ 2066049 w 2068316"/>
                <a:gd name="connsiteY2" fmla="*/ 306675 h 628288"/>
                <a:gd name="connsiteX3" fmla="*/ 1237070 w 2068316"/>
                <a:gd name="connsiteY3" fmla="*/ 612660 h 628288"/>
                <a:gd name="connsiteX4" fmla="*/ 110 w 2068316"/>
                <a:gd name="connsiteY4" fmla="*/ 225356 h 628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8316" h="628288">
                  <a:moveTo>
                    <a:pt x="110" y="225356"/>
                  </a:moveTo>
                  <a:cubicBezTo>
                    <a:pt x="-11483" y="177050"/>
                    <a:pt x="892747" y="-12863"/>
                    <a:pt x="1237070" y="690"/>
                  </a:cubicBezTo>
                  <a:cubicBezTo>
                    <a:pt x="1581393" y="14243"/>
                    <a:pt x="2006626" y="-6809"/>
                    <a:pt x="2066049" y="306675"/>
                  </a:cubicBezTo>
                  <a:cubicBezTo>
                    <a:pt x="2107104" y="706670"/>
                    <a:pt x="1581393" y="626213"/>
                    <a:pt x="1237070" y="612660"/>
                  </a:cubicBezTo>
                  <a:cubicBezTo>
                    <a:pt x="892747" y="599107"/>
                    <a:pt x="11703" y="273662"/>
                    <a:pt x="110" y="225356"/>
                  </a:cubicBezTo>
                  <a:close/>
                </a:path>
              </a:pathLst>
            </a:custGeom>
            <a:solidFill>
              <a:srgbClr val="0099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9A10463-9A42-484B-A94D-0052D52FF4DE}"/>
                </a:ext>
              </a:extLst>
            </p:cNvPr>
            <p:cNvSpPr txBox="1"/>
            <p:nvPr/>
          </p:nvSpPr>
          <p:spPr>
            <a:xfrm>
              <a:off x="1558659" y="1628043"/>
              <a:ext cx="2884626" cy="21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Institutions Making the Right Moves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DAFF21-B2A8-4A3A-9EDE-C8A30E1D1148}"/>
              </a:ext>
            </a:extLst>
          </p:cNvPr>
          <p:cNvGrpSpPr/>
          <p:nvPr/>
        </p:nvGrpSpPr>
        <p:grpSpPr>
          <a:xfrm>
            <a:off x="1802658" y="2407208"/>
            <a:ext cx="5285322" cy="1572238"/>
            <a:chOff x="821481" y="2300356"/>
            <a:chExt cx="3728645" cy="98950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9EBC381-D6CE-4F8D-9CB0-E286A0DB1A5C}"/>
                </a:ext>
              </a:extLst>
            </p:cNvPr>
            <p:cNvSpPr/>
            <p:nvPr/>
          </p:nvSpPr>
          <p:spPr>
            <a:xfrm>
              <a:off x="821481" y="2300356"/>
              <a:ext cx="2940662" cy="908974"/>
            </a:xfrm>
            <a:custGeom>
              <a:avLst/>
              <a:gdLst>
                <a:gd name="connsiteX0" fmla="*/ 0 w 2586126"/>
                <a:gd name="connsiteY0" fmla="*/ 123416 h 246832"/>
                <a:gd name="connsiteX1" fmla="*/ 1293063 w 2586126"/>
                <a:gd name="connsiteY1" fmla="*/ 0 h 246832"/>
                <a:gd name="connsiteX2" fmla="*/ 2586126 w 2586126"/>
                <a:gd name="connsiteY2" fmla="*/ 123416 h 246832"/>
                <a:gd name="connsiteX3" fmla="*/ 1293063 w 2586126"/>
                <a:gd name="connsiteY3" fmla="*/ 246832 h 246832"/>
                <a:gd name="connsiteX4" fmla="*/ 0 w 2586126"/>
                <a:gd name="connsiteY4" fmla="*/ 123416 h 246832"/>
                <a:gd name="connsiteX0" fmla="*/ 0 w 2812749"/>
                <a:gd name="connsiteY0" fmla="*/ 162124 h 856056"/>
                <a:gd name="connsiteX1" fmla="*/ 1293063 w 2812749"/>
                <a:gd name="connsiteY1" fmla="*/ 38708 h 856056"/>
                <a:gd name="connsiteX2" fmla="*/ 2812749 w 2812749"/>
                <a:gd name="connsiteY2" fmla="*/ 849900 h 856056"/>
                <a:gd name="connsiteX3" fmla="*/ 1293063 w 2812749"/>
                <a:gd name="connsiteY3" fmla="*/ 285540 h 856056"/>
                <a:gd name="connsiteX4" fmla="*/ 0 w 2812749"/>
                <a:gd name="connsiteY4" fmla="*/ 162124 h 856056"/>
                <a:gd name="connsiteX0" fmla="*/ 0 w 2820140"/>
                <a:gd name="connsiteY0" fmla="*/ 162124 h 856056"/>
                <a:gd name="connsiteX1" fmla="*/ 1293063 w 2820140"/>
                <a:gd name="connsiteY1" fmla="*/ 38708 h 856056"/>
                <a:gd name="connsiteX2" fmla="*/ 2812749 w 2820140"/>
                <a:gd name="connsiteY2" fmla="*/ 849900 h 856056"/>
                <a:gd name="connsiteX3" fmla="*/ 1293063 w 2820140"/>
                <a:gd name="connsiteY3" fmla="*/ 285540 h 856056"/>
                <a:gd name="connsiteX4" fmla="*/ 0 w 2820140"/>
                <a:gd name="connsiteY4" fmla="*/ 162124 h 856056"/>
                <a:gd name="connsiteX0" fmla="*/ 0 w 2820140"/>
                <a:gd name="connsiteY0" fmla="*/ 162124 h 868484"/>
                <a:gd name="connsiteX1" fmla="*/ 1293063 w 2820140"/>
                <a:gd name="connsiteY1" fmla="*/ 38708 h 868484"/>
                <a:gd name="connsiteX2" fmla="*/ 2812749 w 2820140"/>
                <a:gd name="connsiteY2" fmla="*/ 849900 h 868484"/>
                <a:gd name="connsiteX3" fmla="*/ 1293063 w 2820140"/>
                <a:gd name="connsiteY3" fmla="*/ 285540 h 868484"/>
                <a:gd name="connsiteX4" fmla="*/ 0 w 2820140"/>
                <a:gd name="connsiteY4" fmla="*/ 162124 h 868484"/>
                <a:gd name="connsiteX0" fmla="*/ 0 w 2856854"/>
                <a:gd name="connsiteY0" fmla="*/ 159208 h 824434"/>
                <a:gd name="connsiteX1" fmla="*/ 1293063 w 2856854"/>
                <a:gd name="connsiteY1" fmla="*/ 35792 h 824434"/>
                <a:gd name="connsiteX2" fmla="*/ 2849641 w 2856854"/>
                <a:gd name="connsiteY2" fmla="*/ 804821 h 824434"/>
                <a:gd name="connsiteX3" fmla="*/ 1293063 w 2856854"/>
                <a:gd name="connsiteY3" fmla="*/ 282624 h 824434"/>
                <a:gd name="connsiteX4" fmla="*/ 0 w 2856854"/>
                <a:gd name="connsiteY4" fmla="*/ 159208 h 824434"/>
                <a:gd name="connsiteX0" fmla="*/ 56 w 2856910"/>
                <a:gd name="connsiteY0" fmla="*/ 186468 h 851694"/>
                <a:gd name="connsiteX1" fmla="*/ 1293119 w 2856910"/>
                <a:gd name="connsiteY1" fmla="*/ 63052 h 851694"/>
                <a:gd name="connsiteX2" fmla="*/ 2849697 w 2856910"/>
                <a:gd name="connsiteY2" fmla="*/ 832081 h 851694"/>
                <a:gd name="connsiteX3" fmla="*/ 1293119 w 2856910"/>
                <a:gd name="connsiteY3" fmla="*/ 309884 h 851694"/>
                <a:gd name="connsiteX4" fmla="*/ 56 w 2856910"/>
                <a:gd name="connsiteY4" fmla="*/ 186468 h 851694"/>
                <a:gd name="connsiteX0" fmla="*/ 53 w 2907022"/>
                <a:gd name="connsiteY0" fmla="*/ 143118 h 893093"/>
                <a:gd name="connsiteX1" fmla="*/ 1343184 w 2907022"/>
                <a:gd name="connsiteY1" fmla="*/ 104027 h 893093"/>
                <a:gd name="connsiteX2" fmla="*/ 2899762 w 2907022"/>
                <a:gd name="connsiteY2" fmla="*/ 873056 h 893093"/>
                <a:gd name="connsiteX3" fmla="*/ 1343184 w 2907022"/>
                <a:gd name="connsiteY3" fmla="*/ 350859 h 893093"/>
                <a:gd name="connsiteX4" fmla="*/ 53 w 2907022"/>
                <a:gd name="connsiteY4" fmla="*/ 143118 h 893093"/>
                <a:gd name="connsiteX0" fmla="*/ 7 w 2906976"/>
                <a:gd name="connsiteY0" fmla="*/ 121338 h 871313"/>
                <a:gd name="connsiteX1" fmla="*/ 1343138 w 2906976"/>
                <a:gd name="connsiteY1" fmla="*/ 82247 h 871313"/>
                <a:gd name="connsiteX2" fmla="*/ 2899716 w 2906976"/>
                <a:gd name="connsiteY2" fmla="*/ 851276 h 871313"/>
                <a:gd name="connsiteX3" fmla="*/ 1343138 w 2906976"/>
                <a:gd name="connsiteY3" fmla="*/ 329079 h 871313"/>
                <a:gd name="connsiteX4" fmla="*/ 7 w 2906976"/>
                <a:gd name="connsiteY4" fmla="*/ 121338 h 871313"/>
                <a:gd name="connsiteX0" fmla="*/ 7 w 2907067"/>
                <a:gd name="connsiteY0" fmla="*/ 131359 h 881334"/>
                <a:gd name="connsiteX1" fmla="*/ 1358949 w 2907067"/>
                <a:gd name="connsiteY1" fmla="*/ 44835 h 881334"/>
                <a:gd name="connsiteX2" fmla="*/ 2899716 w 2907067"/>
                <a:gd name="connsiteY2" fmla="*/ 861297 h 881334"/>
                <a:gd name="connsiteX3" fmla="*/ 1343138 w 2907067"/>
                <a:gd name="connsiteY3" fmla="*/ 339100 h 881334"/>
                <a:gd name="connsiteX4" fmla="*/ 7 w 2907067"/>
                <a:gd name="connsiteY4" fmla="*/ 131359 h 881334"/>
                <a:gd name="connsiteX0" fmla="*/ 5 w 2907065"/>
                <a:gd name="connsiteY0" fmla="*/ 129896 h 878173"/>
                <a:gd name="connsiteX1" fmla="*/ 1358947 w 2907065"/>
                <a:gd name="connsiteY1" fmla="*/ 43372 h 878173"/>
                <a:gd name="connsiteX2" fmla="*/ 2899714 w 2907065"/>
                <a:gd name="connsiteY2" fmla="*/ 859834 h 878173"/>
                <a:gd name="connsiteX3" fmla="*/ 1372123 w 2907065"/>
                <a:gd name="connsiteY3" fmla="*/ 279664 h 878173"/>
                <a:gd name="connsiteX4" fmla="*/ 5 w 2907065"/>
                <a:gd name="connsiteY4" fmla="*/ 129896 h 878173"/>
                <a:gd name="connsiteX0" fmla="*/ 135 w 2907195"/>
                <a:gd name="connsiteY0" fmla="*/ 162532 h 910809"/>
                <a:gd name="connsiteX1" fmla="*/ 1359077 w 2907195"/>
                <a:gd name="connsiteY1" fmla="*/ 76008 h 910809"/>
                <a:gd name="connsiteX2" fmla="*/ 2899844 w 2907195"/>
                <a:gd name="connsiteY2" fmla="*/ 892470 h 910809"/>
                <a:gd name="connsiteX3" fmla="*/ 1372253 w 2907195"/>
                <a:gd name="connsiteY3" fmla="*/ 312300 h 910809"/>
                <a:gd name="connsiteX4" fmla="*/ 135 w 2907195"/>
                <a:gd name="connsiteY4" fmla="*/ 162532 h 910809"/>
                <a:gd name="connsiteX0" fmla="*/ 1 w 2907061"/>
                <a:gd name="connsiteY0" fmla="*/ 157178 h 905455"/>
                <a:gd name="connsiteX1" fmla="*/ 1358943 w 2907061"/>
                <a:gd name="connsiteY1" fmla="*/ 70654 h 905455"/>
                <a:gd name="connsiteX2" fmla="*/ 2899710 w 2907061"/>
                <a:gd name="connsiteY2" fmla="*/ 887116 h 905455"/>
                <a:gd name="connsiteX3" fmla="*/ 1372119 w 2907061"/>
                <a:gd name="connsiteY3" fmla="*/ 306946 h 905455"/>
                <a:gd name="connsiteX4" fmla="*/ 1 w 2907061"/>
                <a:gd name="connsiteY4" fmla="*/ 157178 h 905455"/>
                <a:gd name="connsiteX0" fmla="*/ 1 w 2907061"/>
                <a:gd name="connsiteY0" fmla="*/ 152871 h 901148"/>
                <a:gd name="connsiteX1" fmla="*/ 1358943 w 2907061"/>
                <a:gd name="connsiteY1" fmla="*/ 66347 h 901148"/>
                <a:gd name="connsiteX2" fmla="*/ 2899710 w 2907061"/>
                <a:gd name="connsiteY2" fmla="*/ 882809 h 901148"/>
                <a:gd name="connsiteX3" fmla="*/ 1372119 w 2907061"/>
                <a:gd name="connsiteY3" fmla="*/ 302639 h 901148"/>
                <a:gd name="connsiteX4" fmla="*/ 1 w 2907061"/>
                <a:gd name="connsiteY4" fmla="*/ 152871 h 901148"/>
                <a:gd name="connsiteX0" fmla="*/ 4 w 2907064"/>
                <a:gd name="connsiteY0" fmla="*/ 147556 h 895833"/>
                <a:gd name="connsiteX1" fmla="*/ 1358946 w 2907064"/>
                <a:gd name="connsiteY1" fmla="*/ 61032 h 895833"/>
                <a:gd name="connsiteX2" fmla="*/ 2899713 w 2907064"/>
                <a:gd name="connsiteY2" fmla="*/ 877494 h 895833"/>
                <a:gd name="connsiteX3" fmla="*/ 1372122 w 2907064"/>
                <a:gd name="connsiteY3" fmla="*/ 297324 h 895833"/>
                <a:gd name="connsiteX4" fmla="*/ 4 w 2907064"/>
                <a:gd name="connsiteY4" fmla="*/ 147556 h 895833"/>
                <a:gd name="connsiteX0" fmla="*/ 4 w 2912551"/>
                <a:gd name="connsiteY0" fmla="*/ 147556 h 895833"/>
                <a:gd name="connsiteX1" fmla="*/ 1358946 w 2912551"/>
                <a:gd name="connsiteY1" fmla="*/ 61032 h 895833"/>
                <a:gd name="connsiteX2" fmla="*/ 2899713 w 2912551"/>
                <a:gd name="connsiteY2" fmla="*/ 877494 h 895833"/>
                <a:gd name="connsiteX3" fmla="*/ 1372122 w 2912551"/>
                <a:gd name="connsiteY3" fmla="*/ 297324 h 895833"/>
                <a:gd name="connsiteX4" fmla="*/ 4 w 2912551"/>
                <a:gd name="connsiteY4" fmla="*/ 147556 h 895833"/>
                <a:gd name="connsiteX0" fmla="*/ 4 w 2941307"/>
                <a:gd name="connsiteY0" fmla="*/ 144537 h 852942"/>
                <a:gd name="connsiteX1" fmla="*/ 1358946 w 2941307"/>
                <a:gd name="connsiteY1" fmla="*/ 58013 h 852942"/>
                <a:gd name="connsiteX2" fmla="*/ 2928700 w 2941307"/>
                <a:gd name="connsiteY2" fmla="*/ 833634 h 852942"/>
                <a:gd name="connsiteX3" fmla="*/ 1372122 w 2941307"/>
                <a:gd name="connsiteY3" fmla="*/ 294305 h 852942"/>
                <a:gd name="connsiteX4" fmla="*/ 4 w 2941307"/>
                <a:gd name="connsiteY4" fmla="*/ 144537 h 852942"/>
                <a:gd name="connsiteX0" fmla="*/ 4 w 2941331"/>
                <a:gd name="connsiteY0" fmla="*/ 119012 h 827416"/>
                <a:gd name="connsiteX1" fmla="*/ 1358946 w 2941331"/>
                <a:gd name="connsiteY1" fmla="*/ 32488 h 827416"/>
                <a:gd name="connsiteX2" fmla="*/ 2928700 w 2941331"/>
                <a:gd name="connsiteY2" fmla="*/ 808109 h 827416"/>
                <a:gd name="connsiteX3" fmla="*/ 1372122 w 2941331"/>
                <a:gd name="connsiteY3" fmla="*/ 268780 h 827416"/>
                <a:gd name="connsiteX4" fmla="*/ 4 w 2941331"/>
                <a:gd name="connsiteY4" fmla="*/ 119012 h 827416"/>
                <a:gd name="connsiteX0" fmla="*/ 204 w 2940855"/>
                <a:gd name="connsiteY0" fmla="*/ 103286 h 811690"/>
                <a:gd name="connsiteX1" fmla="*/ 1282726 w 2940855"/>
                <a:gd name="connsiteY1" fmla="*/ 16762 h 811690"/>
                <a:gd name="connsiteX2" fmla="*/ 2928900 w 2940855"/>
                <a:gd name="connsiteY2" fmla="*/ 792383 h 811690"/>
                <a:gd name="connsiteX3" fmla="*/ 1372322 w 2940855"/>
                <a:gd name="connsiteY3" fmla="*/ 253054 h 811690"/>
                <a:gd name="connsiteX4" fmla="*/ 204 w 2940855"/>
                <a:gd name="connsiteY4" fmla="*/ 103286 h 811690"/>
                <a:gd name="connsiteX0" fmla="*/ 621 w 2941272"/>
                <a:gd name="connsiteY0" fmla="*/ 103004 h 810921"/>
                <a:gd name="connsiteX1" fmla="*/ 1283143 w 2941272"/>
                <a:gd name="connsiteY1" fmla="*/ 16480 h 810921"/>
                <a:gd name="connsiteX2" fmla="*/ 2929317 w 2941272"/>
                <a:gd name="connsiteY2" fmla="*/ 792101 h 810921"/>
                <a:gd name="connsiteX3" fmla="*/ 1441253 w 2941272"/>
                <a:gd name="connsiteY3" fmla="*/ 235955 h 810921"/>
                <a:gd name="connsiteX4" fmla="*/ 621 w 2941272"/>
                <a:gd name="connsiteY4" fmla="*/ 103004 h 810921"/>
                <a:gd name="connsiteX0" fmla="*/ 621 w 2941272"/>
                <a:gd name="connsiteY0" fmla="*/ 103004 h 809809"/>
                <a:gd name="connsiteX1" fmla="*/ 1283143 w 2941272"/>
                <a:gd name="connsiteY1" fmla="*/ 16480 h 809809"/>
                <a:gd name="connsiteX2" fmla="*/ 2929317 w 2941272"/>
                <a:gd name="connsiteY2" fmla="*/ 792101 h 809809"/>
                <a:gd name="connsiteX3" fmla="*/ 1441253 w 2941272"/>
                <a:gd name="connsiteY3" fmla="*/ 235955 h 809809"/>
                <a:gd name="connsiteX4" fmla="*/ 621 w 2941272"/>
                <a:gd name="connsiteY4" fmla="*/ 103004 h 809809"/>
                <a:gd name="connsiteX0" fmla="*/ 544 w 2941195"/>
                <a:gd name="connsiteY0" fmla="*/ 103326 h 810627"/>
                <a:gd name="connsiteX1" fmla="*/ 1283066 w 2941195"/>
                <a:gd name="connsiteY1" fmla="*/ 16802 h 810627"/>
                <a:gd name="connsiteX2" fmla="*/ 2929240 w 2941195"/>
                <a:gd name="connsiteY2" fmla="*/ 792423 h 810627"/>
                <a:gd name="connsiteX3" fmla="*/ 1430635 w 2941195"/>
                <a:gd name="connsiteY3" fmla="*/ 255496 h 810627"/>
                <a:gd name="connsiteX4" fmla="*/ 544 w 2941195"/>
                <a:gd name="connsiteY4" fmla="*/ 103326 h 810627"/>
                <a:gd name="connsiteX0" fmla="*/ 3 w 2940654"/>
                <a:gd name="connsiteY0" fmla="*/ 141157 h 848458"/>
                <a:gd name="connsiteX1" fmla="*/ 1282525 w 2940654"/>
                <a:gd name="connsiteY1" fmla="*/ 54633 h 848458"/>
                <a:gd name="connsiteX2" fmla="*/ 2928699 w 2940654"/>
                <a:gd name="connsiteY2" fmla="*/ 830254 h 848458"/>
                <a:gd name="connsiteX3" fmla="*/ 1430094 w 2940654"/>
                <a:gd name="connsiteY3" fmla="*/ 293327 h 848458"/>
                <a:gd name="connsiteX4" fmla="*/ 3 w 2940654"/>
                <a:gd name="connsiteY4" fmla="*/ 141157 h 848458"/>
                <a:gd name="connsiteX0" fmla="*/ 11 w 2940662"/>
                <a:gd name="connsiteY0" fmla="*/ 121386 h 828687"/>
                <a:gd name="connsiteX1" fmla="*/ 1282533 w 2940662"/>
                <a:gd name="connsiteY1" fmla="*/ 34862 h 828687"/>
                <a:gd name="connsiteX2" fmla="*/ 2928707 w 2940662"/>
                <a:gd name="connsiteY2" fmla="*/ 810483 h 828687"/>
                <a:gd name="connsiteX3" fmla="*/ 1430102 w 2940662"/>
                <a:gd name="connsiteY3" fmla="*/ 273556 h 828687"/>
                <a:gd name="connsiteX4" fmla="*/ 11 w 2940662"/>
                <a:gd name="connsiteY4" fmla="*/ 121386 h 8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0662" h="828687">
                  <a:moveTo>
                    <a:pt x="11" y="121386"/>
                  </a:moveTo>
                  <a:cubicBezTo>
                    <a:pt x="-3503" y="-19296"/>
                    <a:pt x="791782" y="-22330"/>
                    <a:pt x="1282533" y="34862"/>
                  </a:cubicBezTo>
                  <a:cubicBezTo>
                    <a:pt x="1773284" y="92054"/>
                    <a:pt x="3078911" y="582982"/>
                    <a:pt x="2928707" y="810483"/>
                  </a:cubicBezTo>
                  <a:cubicBezTo>
                    <a:pt x="2770597" y="939252"/>
                    <a:pt x="1786460" y="345162"/>
                    <a:pt x="1430102" y="273556"/>
                  </a:cubicBezTo>
                  <a:cubicBezTo>
                    <a:pt x="1073744" y="201950"/>
                    <a:pt x="3525" y="262068"/>
                    <a:pt x="11" y="121386"/>
                  </a:cubicBezTo>
                  <a:close/>
                </a:path>
              </a:pathLst>
            </a:custGeom>
            <a:solidFill>
              <a:srgbClr val="C0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7723E11-8348-44B1-B8CE-D8D489141A76}"/>
                </a:ext>
              </a:extLst>
            </p:cNvPr>
            <p:cNvSpPr txBox="1"/>
            <p:nvPr/>
          </p:nvSpPr>
          <p:spPr>
            <a:xfrm>
              <a:off x="3771542" y="3076785"/>
              <a:ext cx="778584" cy="213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UToledo</a:t>
              </a:r>
            </a:p>
          </p:txBody>
        </p:sp>
      </p:grp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0637855-BF60-45C7-BABE-0E62A6CA47B1}"/>
              </a:ext>
            </a:extLst>
          </p:cNvPr>
          <p:cNvGraphicFramePr>
            <a:graphicFrameLocks/>
          </p:cNvGraphicFramePr>
          <p:nvPr/>
        </p:nvGraphicFramePr>
        <p:xfrm>
          <a:off x="863194" y="975773"/>
          <a:ext cx="7649737" cy="5738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18FC253-983C-B1C7-C742-AC3713C77EFA}"/>
              </a:ext>
            </a:extLst>
          </p:cNvPr>
          <p:cNvSpPr txBox="1"/>
          <p:nvPr/>
        </p:nvSpPr>
        <p:spPr>
          <a:xfrm>
            <a:off x="29525" y="2332841"/>
            <a:ext cx="164957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1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Fall</a:t>
            </a:r>
          </a:p>
          <a:p>
            <a:pPr algn="ctr" rtl="0">
              <a:defRPr sz="11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Enrollment</a:t>
            </a:r>
          </a:p>
          <a:p>
            <a:pPr algn="ctr" rtl="0">
              <a:defRPr sz="11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(as % of</a:t>
            </a:r>
          </a:p>
          <a:p>
            <a:pPr algn="ctr" rtl="0">
              <a:defRPr sz="11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2015</a:t>
            </a:r>
          </a:p>
          <a:p>
            <a:pPr algn="ctr" rtl="0">
              <a:defRPr sz="115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/>
              <a:t>Numbers)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8FC4150-DA36-43C3-BF74-90E1FCB48794}"/>
              </a:ext>
            </a:extLst>
          </p:cNvPr>
          <p:cNvSpPr txBox="1"/>
          <p:nvPr/>
        </p:nvSpPr>
        <p:spPr>
          <a:xfrm>
            <a:off x="0" y="6210020"/>
            <a:ext cx="6292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US" sz="1200" u="sng">
                <a:latin typeface="Arial" panose="020B0604020202020204" pitchFamily="34" charset="0"/>
                <a:cs typeface="Arial" panose="020B0604020202020204" pitchFamily="34" charset="0"/>
              </a:rPr>
              <a:t>Data Source</a:t>
            </a: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: Ohio Department of Higher Education (ODHE) Preliminary Headcount Data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89700A-CE8B-43C6-9686-8DC069B04220}"/>
              </a:ext>
            </a:extLst>
          </p:cNvPr>
          <p:cNvGrpSpPr/>
          <p:nvPr/>
        </p:nvGrpSpPr>
        <p:grpSpPr>
          <a:xfrm>
            <a:off x="5819960" y="3720038"/>
            <a:ext cx="650878" cy="550513"/>
            <a:chOff x="5524655" y="4521187"/>
            <a:chExt cx="650878" cy="55051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A676A76-3E12-4305-AB1A-DAE9CE71B04A}"/>
                </a:ext>
              </a:extLst>
            </p:cNvPr>
            <p:cNvCxnSpPr>
              <a:cxnSpLocks/>
            </p:cNvCxnSpPr>
            <p:nvPr/>
          </p:nvCxnSpPr>
          <p:spPr>
            <a:xfrm>
              <a:off x="5524655" y="4521187"/>
              <a:ext cx="549858" cy="437717"/>
            </a:xfrm>
            <a:prstGeom prst="line">
              <a:avLst/>
            </a:prstGeom>
            <a:ln w="22225">
              <a:solidFill>
                <a:srgbClr val="0033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Flowchart: Summing Junction 26">
              <a:extLst>
                <a:ext uri="{FF2B5EF4-FFF2-40B4-BE49-F238E27FC236}">
                  <a16:creationId xmlns:a16="http://schemas.microsoft.com/office/drawing/2014/main" id="{5C997F9D-88D8-4C14-8007-4DCFEB15CECB}"/>
                </a:ext>
              </a:extLst>
            </p:cNvPr>
            <p:cNvSpPr/>
            <p:nvPr/>
          </p:nvSpPr>
          <p:spPr>
            <a:xfrm>
              <a:off x="5973492" y="4869659"/>
              <a:ext cx="202041" cy="202041"/>
            </a:xfrm>
            <a:prstGeom prst="flowChartSummingJunction">
              <a:avLst/>
            </a:prstGeom>
            <a:solidFill>
              <a:srgbClr val="FFFF00"/>
            </a:solidFill>
            <a:ln w="22225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2D51FFB-6BA2-4C43-B385-D10C2ABE3882}"/>
              </a:ext>
            </a:extLst>
          </p:cNvPr>
          <p:cNvGrpSpPr/>
          <p:nvPr/>
        </p:nvGrpSpPr>
        <p:grpSpPr>
          <a:xfrm>
            <a:off x="89473" y="6505279"/>
            <a:ext cx="4118001" cy="276999"/>
            <a:chOff x="89473" y="6505279"/>
            <a:chExt cx="4118001" cy="27699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BD57EC-564E-469F-A7C0-F4854C25DFA8}"/>
                </a:ext>
              </a:extLst>
            </p:cNvPr>
            <p:cNvSpPr txBox="1"/>
            <p:nvPr/>
          </p:nvSpPr>
          <p:spPr>
            <a:xfrm>
              <a:off x="179384" y="6505279"/>
              <a:ext cx="402809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>
                  <a:latin typeface="Arial" panose="020B0604020202020204" pitchFamily="34" charset="0"/>
                  <a:cs typeface="Arial" panose="020B0604020202020204" pitchFamily="34" charset="0"/>
                </a:rPr>
                <a:t>Last Data Point is Based on UToledo’s Fall 2022 Census</a:t>
              </a:r>
            </a:p>
          </p:txBody>
        </p:sp>
        <p:sp>
          <p:nvSpPr>
            <p:cNvPr id="28" name="Flowchart: Summing Junction 27">
              <a:extLst>
                <a:ext uri="{FF2B5EF4-FFF2-40B4-BE49-F238E27FC236}">
                  <a16:creationId xmlns:a16="http://schemas.microsoft.com/office/drawing/2014/main" id="{1D09C445-CB2B-481E-B367-12A96B681CFB}"/>
                </a:ext>
              </a:extLst>
            </p:cNvPr>
            <p:cNvSpPr/>
            <p:nvPr/>
          </p:nvSpPr>
          <p:spPr>
            <a:xfrm>
              <a:off x="89473" y="6571227"/>
              <a:ext cx="151749" cy="151749"/>
            </a:xfrm>
            <a:prstGeom prst="flowChartSummingJunction">
              <a:avLst/>
            </a:prstGeom>
            <a:solidFill>
              <a:srgbClr val="FFFF00"/>
            </a:solidFill>
            <a:ln w="22225"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68CCEAFE-46AA-EFAC-B232-BD60EFB96DA6}"/>
              </a:ext>
            </a:extLst>
          </p:cNvPr>
          <p:cNvSpPr txBox="1"/>
          <p:nvPr/>
        </p:nvSpPr>
        <p:spPr>
          <a:xfrm>
            <a:off x="6769096" y="5283781"/>
            <a:ext cx="2385667" cy="1519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National undergraduate fall enrollment decline slows down</a:t>
            </a:r>
          </a:p>
          <a:p>
            <a:r>
              <a:rPr lang="en-US" sz="16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from -</a:t>
            </a:r>
            <a:r>
              <a:rPr lang="en-US" sz="1600" b="1">
                <a:solidFill>
                  <a:srgbClr val="000000"/>
                </a:solidFill>
                <a:latin typeface="Helvetica Neue" panose="02000503000000020004" pitchFamily="2" charset="0"/>
              </a:rPr>
              <a:t>3.1% in 2021 </a:t>
            </a:r>
          </a:p>
          <a:p>
            <a:r>
              <a:rPr lang="en-US" sz="1600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to     -</a:t>
            </a:r>
            <a:r>
              <a:rPr lang="en-US" sz="1600" b="1">
                <a:solidFill>
                  <a:srgbClr val="000000"/>
                </a:solidFill>
                <a:effectLst/>
                <a:latin typeface="Helvetica Neue" panose="02000503000000020004" pitchFamily="2" charset="0"/>
              </a:rPr>
              <a:t>1.1% in 2022</a:t>
            </a:r>
          </a:p>
          <a:p>
            <a:pPr>
              <a:lnSpc>
                <a:spcPts val="1760"/>
              </a:lnSpc>
            </a:pP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en-US" sz="800" err="1">
                <a:latin typeface="Arial" panose="020B0604020202020204" pitchFamily="34" charset="0"/>
                <a:cs typeface="Arial" panose="020B0604020202020204" pitchFamily="34" charset="0"/>
              </a:rPr>
              <a:t>nscresearchcenter.org</a:t>
            </a:r>
            <a:r>
              <a:rPr lang="en-US" sz="800">
                <a:latin typeface="Arial" panose="020B0604020202020204" pitchFamily="34" charset="0"/>
                <a:cs typeface="Arial" panose="020B0604020202020204" pitchFamily="34" charset="0"/>
              </a:rPr>
              <a:t>/stay-informed/</a:t>
            </a:r>
          </a:p>
        </p:txBody>
      </p:sp>
    </p:spTree>
    <p:extLst>
      <p:ext uri="{BB962C8B-B14F-4D97-AF65-F5344CB8AC3E}">
        <p14:creationId xmlns:p14="http://schemas.microsoft.com/office/powerpoint/2010/main" val="1490692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F89D-EE67-7E82-E5D6-47B4EE38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678" y="72892"/>
            <a:ext cx="8706434" cy="807887"/>
          </a:xfrm>
        </p:spPr>
        <p:txBody>
          <a:bodyPr>
            <a:normAutofit fontScale="90000"/>
          </a:bodyPr>
          <a:lstStyle/>
          <a:p>
            <a:pPr algn="ctr">
              <a:spcBef>
                <a:spcPts val="1800"/>
              </a:spcBef>
            </a:pP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UToledo’s Triple Value Proposition (3VP)</a:t>
            </a:r>
            <a:endParaRPr lang="en-US" sz="3600" b="1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25F63-34DE-2A38-A6F2-D0550D72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04" y="1026141"/>
            <a:ext cx="8690581" cy="344081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  <a:buSzPct val="75000"/>
            </a:pPr>
            <a:r>
              <a:rPr lang="en-US" sz="2400" b="1" u="sng">
                <a:latin typeface="Arial"/>
                <a:cs typeface="Arial"/>
              </a:rPr>
              <a:t>Practical</a:t>
            </a:r>
            <a:r>
              <a:rPr lang="en-US" sz="2400" b="1">
                <a:latin typeface="Arial"/>
                <a:cs typeface="Arial"/>
              </a:rPr>
              <a:t>:</a:t>
            </a:r>
            <a:r>
              <a:rPr lang="en-US" sz="2400">
                <a:latin typeface="Arial"/>
                <a:cs typeface="Arial"/>
              </a:rPr>
              <a:t> We emphasize the practical side of education with a strong emphasis hands-on learning</a:t>
            </a:r>
          </a:p>
          <a:p>
            <a:pPr>
              <a:spcBef>
                <a:spcPts val="1200"/>
              </a:spcBef>
              <a:spcAft>
                <a:spcPts val="1200"/>
              </a:spcAft>
              <a:buSzPct val="75000"/>
            </a:pPr>
            <a:r>
              <a:rPr lang="en-US" sz="2400" b="1" u="sng">
                <a:latin typeface="Arial"/>
                <a:cs typeface="Arial"/>
              </a:rPr>
              <a:t>Partnership</a:t>
            </a:r>
            <a:r>
              <a:rPr lang="en-US" sz="2400" b="1">
                <a:latin typeface="Arial"/>
                <a:cs typeface="Arial"/>
              </a:rPr>
              <a:t>:</a:t>
            </a:r>
            <a:r>
              <a:rPr lang="en-US" sz="2400">
                <a:latin typeface="Arial"/>
                <a:cs typeface="Arial"/>
              </a:rPr>
              <a:t> We believe education is a partnership between faculty and students, with strong mentorship and high expectations</a:t>
            </a:r>
          </a:p>
          <a:p>
            <a:pPr>
              <a:spcBef>
                <a:spcPts val="1200"/>
              </a:spcBef>
              <a:buSzPct val="75000"/>
            </a:pPr>
            <a:r>
              <a:rPr lang="en-US" sz="2400" b="1" u="sng">
                <a:latin typeface="Arial"/>
                <a:cs typeface="Arial"/>
              </a:rPr>
              <a:t>Place</a:t>
            </a:r>
            <a:r>
              <a:rPr lang="en-US" sz="2400" b="1">
                <a:latin typeface="Arial"/>
                <a:cs typeface="Arial"/>
              </a:rPr>
              <a:t>:</a:t>
            </a:r>
            <a:r>
              <a:rPr lang="en-US" sz="2400">
                <a:latin typeface="Arial"/>
                <a:cs typeface="Arial"/>
              </a:rPr>
              <a:t> We are a part of the fabric of Toledo and Northwest Ohio, but also open to the rest of the country and the world</a:t>
            </a:r>
          </a:p>
          <a:p>
            <a:pPr marL="0" indent="0">
              <a:buNone/>
            </a:pPr>
            <a:endParaRPr lang="en-US" sz="270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2F4B095-6E09-4011-C907-C05CF41825D6}"/>
              </a:ext>
            </a:extLst>
          </p:cNvPr>
          <p:cNvSpPr txBox="1">
            <a:spLocks/>
          </p:cNvSpPr>
          <p:nvPr/>
        </p:nvSpPr>
        <p:spPr>
          <a:xfrm>
            <a:off x="370898" y="5108857"/>
            <a:ext cx="8690581" cy="8818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1200"/>
              </a:spcAft>
              <a:buSzPct val="75000"/>
              <a:buNone/>
            </a:pPr>
            <a:r>
              <a:rPr lang="en-US" sz="2400" b="1">
                <a:solidFill>
                  <a:srgbClr val="0070C0"/>
                </a:solidFill>
                <a:latin typeface="Arial"/>
                <a:cs typeface="Arial"/>
              </a:rPr>
              <a:t>College-specific draft value propositions have been developed by 7 UToledo Colleges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F021A8-4988-7451-C7C0-A4D9A04CABBF}"/>
              </a:ext>
            </a:extLst>
          </p:cNvPr>
          <p:cNvSpPr txBox="1"/>
          <p:nvPr/>
        </p:nvSpPr>
        <p:spPr>
          <a:xfrm>
            <a:off x="425116" y="4283243"/>
            <a:ext cx="7908757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>
                <a:solidFill>
                  <a:srgbClr val="0070C0"/>
                </a:solidFill>
                <a:latin typeface="Arial"/>
                <a:cs typeface="Arial"/>
              </a:rPr>
              <a:t>Put </a:t>
            </a:r>
            <a:r>
              <a:rPr lang="en-US" sz="2400" b="1" err="1">
                <a:solidFill>
                  <a:srgbClr val="0070C0"/>
                </a:solidFill>
                <a:latin typeface="Arial"/>
                <a:cs typeface="Arial"/>
              </a:rPr>
              <a:t>UToledo’s</a:t>
            </a:r>
            <a:r>
              <a:rPr lang="en-US" sz="2400" b="1">
                <a:solidFill>
                  <a:srgbClr val="0070C0"/>
                </a:solidFill>
                <a:latin typeface="Arial"/>
                <a:cs typeface="Arial"/>
              </a:rPr>
              <a:t> 3VP front and center</a:t>
            </a:r>
          </a:p>
        </p:txBody>
      </p:sp>
    </p:spTree>
    <p:extLst>
      <p:ext uri="{BB962C8B-B14F-4D97-AF65-F5344CB8AC3E}">
        <p14:creationId xmlns:p14="http://schemas.microsoft.com/office/powerpoint/2010/main" val="417486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F89D-EE67-7E82-E5D6-47B4EE38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87" y="281512"/>
            <a:ext cx="8706434" cy="807887"/>
          </a:xfrm>
        </p:spPr>
        <p:txBody>
          <a:bodyPr>
            <a:normAutofit fontScale="90000"/>
          </a:bodyPr>
          <a:lstStyle/>
          <a:p>
            <a:pPr algn="ctr">
              <a:spcBef>
                <a:spcPts val="1800"/>
              </a:spcBef>
            </a:pPr>
            <a:r>
              <a:rPr lang="en-US" sz="3600" b="1">
                <a:latin typeface="Arial"/>
                <a:ea typeface="+mj-lt"/>
                <a:cs typeface="+mj-lt"/>
              </a:rPr>
              <a:t>College of Engineering</a:t>
            </a:r>
            <a:r>
              <a:rPr lang="en-US" sz="36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  <a:t/>
            </a:r>
            <a:br>
              <a:rPr lang="en-US" sz="3600" b="1">
                <a:latin typeface="Arial" panose="020B0604020202020204" pitchFamily="34" charset="0"/>
                <a:ea typeface="+mj-lt"/>
                <a:cs typeface="Arial" panose="020B0604020202020204" pitchFamily="34" charset="0"/>
              </a:rPr>
            </a:br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Triple Value Proposition (3VP)</a:t>
            </a:r>
            <a:r>
              <a:rPr lang="en-US" sz="3600" b="1">
                <a:latin typeface="Arial"/>
                <a:ea typeface="+mj-lt"/>
                <a:cs typeface="+mj-lt"/>
              </a:rPr>
              <a:t>  </a:t>
            </a:r>
            <a:endParaRPr lang="en-US" sz="3600" b="1">
              <a:latin typeface="Arial"/>
              <a:cs typeface="Arial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25F63-34DE-2A38-A6F2-D0550D72A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605" y="1405217"/>
            <a:ext cx="8580596" cy="517127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  <a:buSzPct val="75000"/>
            </a:pPr>
            <a:r>
              <a:rPr lang="en-US" sz="2400" b="1" u="sng">
                <a:latin typeface="Arial"/>
                <a:cs typeface="Arial"/>
              </a:rPr>
              <a:t>Practical</a:t>
            </a:r>
            <a:r>
              <a:rPr lang="en-US" sz="2400" b="1">
                <a:latin typeface="Arial"/>
                <a:cs typeface="Arial"/>
              </a:rPr>
              <a:t>:</a:t>
            </a:r>
            <a:r>
              <a:rPr lang="en-US" sz="2400">
                <a:latin typeface="Arial"/>
                <a:cs typeface="Arial"/>
              </a:rPr>
              <a:t> M</a:t>
            </a:r>
            <a:r>
              <a:rPr lang="en-US" sz="2400">
                <a:latin typeface="Arial"/>
                <a:ea typeface="+mn-lt"/>
                <a:cs typeface="+mn-lt"/>
              </a:rPr>
              <a:t>andatory co-op requirement means that all students need to have practical skills required by industry. Also, teaching students design begins in the freshman year and continues on.</a:t>
            </a:r>
            <a:endParaRPr lang="en-US" sz="2400">
              <a:latin typeface="Arial"/>
              <a:cs typeface="Calibri" panose="020F0502020204030204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SzPct val="75000"/>
            </a:pPr>
            <a:r>
              <a:rPr lang="en-US" sz="2400" b="1" u="sng">
                <a:latin typeface="Arial"/>
                <a:cs typeface="Arial"/>
              </a:rPr>
              <a:t>Partnership</a:t>
            </a:r>
            <a:r>
              <a:rPr lang="en-US" sz="2400" b="1">
                <a:latin typeface="Arial"/>
                <a:cs typeface="Arial"/>
              </a:rPr>
              <a:t>:</a:t>
            </a:r>
            <a:r>
              <a:rPr lang="en-US" sz="2400">
                <a:latin typeface="Arial"/>
                <a:cs typeface="Arial"/>
              </a:rPr>
              <a:t> St</a:t>
            </a:r>
            <a:r>
              <a:rPr lang="en-US" sz="2400">
                <a:latin typeface="Arial"/>
                <a:ea typeface="+mn-lt"/>
                <a:cs typeface="+mn-lt"/>
              </a:rPr>
              <a:t>rong advising and faculty mentoring. Student advisory committee that meets every semester to review faculty teaching and make recommendations. Faculty then discuss, implement changes, and report back the next semester.</a:t>
            </a:r>
          </a:p>
          <a:p>
            <a:pPr>
              <a:spcBef>
                <a:spcPts val="1200"/>
              </a:spcBef>
              <a:buSzPct val="75000"/>
            </a:pPr>
            <a:r>
              <a:rPr lang="en-US" sz="2400" b="1" u="sng">
                <a:latin typeface="Arial"/>
                <a:cs typeface="Arial"/>
              </a:rPr>
              <a:t>Place</a:t>
            </a:r>
            <a:r>
              <a:rPr lang="en-US" sz="2400" b="1">
                <a:latin typeface="Arial"/>
                <a:cs typeface="Arial"/>
              </a:rPr>
              <a:t>:</a:t>
            </a:r>
            <a:r>
              <a:rPr lang="en-US" sz="2400">
                <a:latin typeface="Arial"/>
                <a:cs typeface="Arial"/>
              </a:rPr>
              <a:t> </a:t>
            </a:r>
            <a:r>
              <a:rPr lang="en-US" sz="24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Use Toledo’s history of industrial design and manufacturing to inform curriculum. Most </a:t>
            </a:r>
            <a:r>
              <a:rPr lang="en-US" sz="24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the students being placed in companies within a 300-mile radius of Toledo.</a:t>
            </a:r>
            <a:endParaRPr lang="en-US" sz="2400"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318323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4B3CE39-97F4-1BC7-FFA0-8DD384FA6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106" y="4422818"/>
            <a:ext cx="5508386" cy="23774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A46729-4565-9854-1650-1A1C84ED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4491" y="105314"/>
            <a:ext cx="9312982" cy="81591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Summary of Preliminary Findings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225D3B-0ED7-36DB-77B8-417657593C45}"/>
              </a:ext>
            </a:extLst>
          </p:cNvPr>
          <p:cNvSpPr txBox="1">
            <a:spLocks/>
          </p:cNvSpPr>
          <p:nvPr/>
        </p:nvSpPr>
        <p:spPr>
          <a:xfrm>
            <a:off x="40943" y="838883"/>
            <a:ext cx="8907113" cy="9268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3845">
              <a:spcBef>
                <a:spcPts val="0"/>
              </a:spcBef>
              <a:buFont typeface="Symbol" pitchFamily="2" charset="2"/>
              <a:buChar char=""/>
            </a:pPr>
            <a:r>
              <a:rPr lang="en-US" sz="2100" err="1">
                <a:latin typeface="Arial"/>
                <a:ea typeface="Calibri" panose="020F0502020204030204" pitchFamily="34" charset="0"/>
                <a:cs typeface="Arial"/>
              </a:rPr>
              <a:t>UToledo’s</a:t>
            </a:r>
            <a:r>
              <a:rPr lang="en-US" sz="2100">
                <a:latin typeface="Arial"/>
                <a:ea typeface="Calibri" panose="020F0502020204030204" pitchFamily="34" charset="0"/>
                <a:cs typeface="Arial"/>
              </a:rPr>
              <a:t> losses in undergraduate student enrollment are primarily caused by a sharp reduction in </a:t>
            </a:r>
            <a:r>
              <a:rPr lang="en-US" sz="2100">
                <a:latin typeface="Arial"/>
                <a:ea typeface="+mn-lt"/>
                <a:cs typeface="+mn-lt"/>
              </a:rPr>
              <a:t>yield of enrolling </a:t>
            </a:r>
            <a:r>
              <a:rPr lang="en-US" sz="2100">
                <a:latin typeface="Arial"/>
                <a:ea typeface="Calibri" panose="020F0502020204030204" pitchFamily="34" charset="0"/>
                <a:cs typeface="Arial"/>
              </a:rPr>
              <a:t>students</a:t>
            </a:r>
            <a:endParaRPr lang="en-US" sz="2100">
              <a:latin typeface="Arial"/>
              <a:cs typeface="Arial"/>
            </a:endParaRPr>
          </a:p>
          <a:p>
            <a:pPr marL="342900" indent="-283845">
              <a:spcBef>
                <a:spcPts val="0"/>
              </a:spcBef>
              <a:buFont typeface="Symbol" pitchFamily="2" charset="2"/>
              <a:buChar char=""/>
            </a:pPr>
            <a:endParaRPr lang="en-US" sz="21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9FD8E55-951F-47C8-82E2-99F40C1AA381}"/>
              </a:ext>
            </a:extLst>
          </p:cNvPr>
          <p:cNvSpPr txBox="1">
            <a:spLocks/>
          </p:cNvSpPr>
          <p:nvPr/>
        </p:nvSpPr>
        <p:spPr>
          <a:xfrm>
            <a:off x="106186" y="3083637"/>
            <a:ext cx="8988535" cy="565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Strengthen communications between Enrollment Services and academic units</a:t>
            </a:r>
            <a:endParaRPr lang="en-US" sz="18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9FDA145-AEAA-42DE-B331-D0750B47F31F}"/>
              </a:ext>
            </a:extLst>
          </p:cNvPr>
          <p:cNvSpPr txBox="1">
            <a:spLocks/>
          </p:cNvSpPr>
          <p:nvPr/>
        </p:nvSpPr>
        <p:spPr>
          <a:xfrm>
            <a:off x="106186" y="3592278"/>
            <a:ext cx="8829555" cy="69945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320" indent="-342900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solidFill>
                  <a:srgbClr val="000099"/>
                </a:solidFill>
                <a:latin typeface="Arial"/>
                <a:ea typeface="Times New Roman" panose="02020603050405020304" pitchFamily="18" charset="0"/>
                <a:cs typeface="Arial"/>
              </a:rPr>
              <a:t>Improve</a:t>
            </a:r>
            <a:r>
              <a:rPr lang="en-US" sz="1800">
                <a:solidFill>
                  <a:srgbClr val="000099"/>
                </a:solidFill>
                <a:effectLst/>
                <a:latin typeface="Arial"/>
                <a:ea typeface="Times New Roman" panose="02020603050405020304" pitchFamily="18" charset="0"/>
                <a:cs typeface="Arial"/>
              </a:rPr>
              <a:t> staffing of UToledo’s </a:t>
            </a:r>
            <a:r>
              <a:rPr lang="en-US" sz="1800">
                <a:solidFill>
                  <a:srgbClr val="000099"/>
                </a:solidFill>
                <a:latin typeface="Arial"/>
                <a:ea typeface="Times New Roman" panose="02020603050405020304" pitchFamily="18" charset="0"/>
                <a:cs typeface="Arial"/>
              </a:rPr>
              <a:t>recruiting efforts/events</a:t>
            </a:r>
            <a:endParaRPr lang="en-US" sz="1800">
              <a:solidFill>
                <a:srgbClr val="000099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AA41233-E38C-4045-8AD1-4F39E0E65E40}"/>
              </a:ext>
            </a:extLst>
          </p:cNvPr>
          <p:cNvSpPr txBox="1">
            <a:spLocks/>
          </p:cNvSpPr>
          <p:nvPr/>
        </p:nvSpPr>
        <p:spPr>
          <a:xfrm>
            <a:off x="79719" y="4092934"/>
            <a:ext cx="8829555" cy="6994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Tailor on-campus visits to demonstrate UToledo’s student-centeredness</a:t>
            </a:r>
            <a:endParaRPr lang="en-US" sz="18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29AAB46A-13D6-4EA2-B900-C3E05A02CCD3}"/>
              </a:ext>
            </a:extLst>
          </p:cNvPr>
          <p:cNvSpPr txBox="1">
            <a:spLocks/>
          </p:cNvSpPr>
          <p:nvPr/>
        </p:nvSpPr>
        <p:spPr>
          <a:xfrm>
            <a:off x="2162" y="1676389"/>
            <a:ext cx="9141838" cy="8044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3845">
              <a:spcBef>
                <a:spcPts val="0"/>
              </a:spcBef>
              <a:buFont typeface="Symbol" pitchFamily="2" charset="2"/>
              <a:buChar char=""/>
            </a:pPr>
            <a:r>
              <a:rPr lang="en-US" sz="2100">
                <a:latin typeface="Arial"/>
                <a:ea typeface="+mn-lt"/>
                <a:cs typeface="+mn-lt"/>
              </a:rPr>
              <a:t>UToledo recruitment is underperforming relative to peers; </a:t>
            </a:r>
            <a:r>
              <a:rPr lang="en-US" sz="2100">
                <a:latin typeface="Arial"/>
                <a:ea typeface="+mn-lt"/>
                <a:cs typeface="Arial"/>
              </a:rPr>
              <a:t>reduction correlates with </a:t>
            </a:r>
            <a:r>
              <a:rPr lang="en-US" sz="2100" err="1">
                <a:latin typeface="Arial"/>
                <a:ea typeface="+mn-lt"/>
                <a:cs typeface="Arial"/>
              </a:rPr>
              <a:t>UToledo’s</a:t>
            </a:r>
            <a:r>
              <a:rPr lang="en-US" sz="2100">
                <a:latin typeface="Arial"/>
                <a:ea typeface="+mn-lt"/>
                <a:cs typeface="Arial"/>
              </a:rPr>
              <a:t> currently uncompetitive recruitment practices</a:t>
            </a:r>
            <a:endParaRPr lang="en-US" sz="2100">
              <a:latin typeface="Arial"/>
              <a:ea typeface="Calibri" panose="020F0502020204030204" pitchFamily="34" charset="0"/>
              <a:cs typeface="Arial"/>
            </a:endParaRPr>
          </a:p>
          <a:p>
            <a:pPr marL="342900" indent="-283845">
              <a:spcBef>
                <a:spcPts val="0"/>
              </a:spcBef>
              <a:buFont typeface="Symbol" pitchFamily="2" charset="2"/>
              <a:buChar char=""/>
            </a:pPr>
            <a:endParaRPr lang="en-US" sz="21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BB091073-E036-4813-9B2E-3D969B982605}"/>
              </a:ext>
            </a:extLst>
          </p:cNvPr>
          <p:cNvSpPr txBox="1">
            <a:spLocks/>
          </p:cNvSpPr>
          <p:nvPr/>
        </p:nvSpPr>
        <p:spPr>
          <a:xfrm>
            <a:off x="2161" y="2551179"/>
            <a:ext cx="9062119" cy="926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7" indent="0">
              <a:spcBef>
                <a:spcPts val="0"/>
              </a:spcBef>
              <a:buNone/>
            </a:pPr>
            <a:r>
              <a:rPr lang="en-US" sz="2100">
                <a:solidFill>
                  <a:srgbClr val="00009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reverse these trends, the RRC’s preliminary recommendations are to:</a:t>
            </a:r>
          </a:p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endParaRPr lang="en-US" sz="21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46D8711C-908E-4CB5-88AB-50C86D6E8064}"/>
              </a:ext>
            </a:extLst>
          </p:cNvPr>
          <p:cNvSpPr txBox="1">
            <a:spLocks/>
          </p:cNvSpPr>
          <p:nvPr/>
        </p:nvSpPr>
        <p:spPr>
          <a:xfrm>
            <a:off x="79719" y="4583524"/>
            <a:ext cx="3995167" cy="14355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20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Appoint a </a:t>
            </a:r>
          </a:p>
          <a:p>
            <a:pPr marL="58737" indent="0">
              <a:spcBef>
                <a:spcPts val="0"/>
              </a:spcBef>
              <a:buNone/>
            </a:pPr>
            <a:r>
              <a:rPr lang="en-US" sz="20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senior administrator</a:t>
            </a:r>
          </a:p>
          <a:p>
            <a:pPr marL="58737" indent="0">
              <a:spcBef>
                <a:spcPts val="0"/>
              </a:spcBef>
              <a:buNone/>
            </a:pPr>
            <a:r>
              <a:rPr lang="en-US" sz="20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and a student and faculty</a:t>
            </a:r>
          </a:p>
          <a:p>
            <a:pPr marL="58737" indent="0">
              <a:spcBef>
                <a:spcPts val="0"/>
              </a:spcBef>
              <a:buNone/>
            </a:pPr>
            <a:r>
              <a:rPr lang="en-US" sz="20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    advisory board</a:t>
            </a:r>
          </a:p>
          <a:p>
            <a:pPr marL="58737" indent="0">
              <a:spcBef>
                <a:spcPts val="0"/>
              </a:spcBef>
              <a:buNone/>
            </a:pPr>
            <a:r>
              <a:rPr lang="en-US" sz="2000">
                <a:solidFill>
                  <a:srgbClr val="000099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  </a:t>
            </a:r>
            <a:r>
              <a:rPr lang="en-US" sz="20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to oversee these efforts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0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7" grpId="0"/>
      <p:bldP spid="39" grpId="0"/>
      <p:bldP spid="48" grpId="0"/>
      <p:bldP spid="50" grpId="0"/>
      <p:bldP spid="7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18A05C9-9456-4075-BAC4-06625C833CAA}"/>
              </a:ext>
            </a:extLst>
          </p:cNvPr>
          <p:cNvSpPr/>
          <p:nvPr/>
        </p:nvSpPr>
        <p:spPr>
          <a:xfrm>
            <a:off x="2601111" y="5902863"/>
            <a:ext cx="2828644" cy="921017"/>
          </a:xfrm>
          <a:prstGeom prst="roundRect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F9158DD-E89A-4634-870A-E50D19B10CC3}"/>
              </a:ext>
            </a:extLst>
          </p:cNvPr>
          <p:cNvSpPr/>
          <p:nvPr/>
        </p:nvSpPr>
        <p:spPr>
          <a:xfrm>
            <a:off x="4214114" y="4229902"/>
            <a:ext cx="4902590" cy="1630778"/>
          </a:xfrm>
          <a:prstGeom prst="roundRect">
            <a:avLst/>
          </a:prstGeom>
          <a:solidFill>
            <a:srgbClr val="0033C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8A1F028-FC93-4B95-B164-A407665D310E}"/>
              </a:ext>
            </a:extLst>
          </p:cNvPr>
          <p:cNvSpPr/>
          <p:nvPr/>
        </p:nvSpPr>
        <p:spPr>
          <a:xfrm>
            <a:off x="46367" y="4241182"/>
            <a:ext cx="4104666" cy="1630778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953B24F-DAB5-4F1B-BD4F-219FFEC3BC0F}"/>
              </a:ext>
            </a:extLst>
          </p:cNvPr>
          <p:cNvSpPr/>
          <p:nvPr/>
        </p:nvSpPr>
        <p:spPr>
          <a:xfrm>
            <a:off x="5143638" y="2502650"/>
            <a:ext cx="3973066" cy="1630778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DE32C5EC-57D3-422C-94F5-AE84C3D4A041}"/>
              </a:ext>
            </a:extLst>
          </p:cNvPr>
          <p:cNvSpPr/>
          <p:nvPr/>
        </p:nvSpPr>
        <p:spPr>
          <a:xfrm>
            <a:off x="10294" y="2513930"/>
            <a:ext cx="5065524" cy="1630778"/>
          </a:xfrm>
          <a:prstGeom prst="roundRect">
            <a:avLst/>
          </a:prstGeom>
          <a:solidFill>
            <a:srgbClr val="0033C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F9122095-4E07-4C9C-BA09-DEA6DA41D6C0}"/>
              </a:ext>
            </a:extLst>
          </p:cNvPr>
          <p:cNvSpPr/>
          <p:nvPr/>
        </p:nvSpPr>
        <p:spPr>
          <a:xfrm>
            <a:off x="5298134" y="776014"/>
            <a:ext cx="3786690" cy="1630778"/>
          </a:xfrm>
          <a:prstGeom prst="roundRect">
            <a:avLst/>
          </a:prstGeom>
          <a:solidFill>
            <a:srgbClr val="0033C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B0922C7-52F8-40D0-978B-BA5E644ED739}"/>
              </a:ext>
            </a:extLst>
          </p:cNvPr>
          <p:cNvSpPr/>
          <p:nvPr/>
        </p:nvSpPr>
        <p:spPr>
          <a:xfrm>
            <a:off x="127200" y="766822"/>
            <a:ext cx="5104211" cy="1630778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3DDFE-36E1-C340-E843-38E5506B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49" y="-33509"/>
            <a:ext cx="8749302" cy="780040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RRC Subcommittee Members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F3E5C6B-FA22-445C-BA98-295356C4B2E2}"/>
              </a:ext>
            </a:extLst>
          </p:cNvPr>
          <p:cNvGrpSpPr/>
          <p:nvPr/>
        </p:nvGrpSpPr>
        <p:grpSpPr>
          <a:xfrm>
            <a:off x="127200" y="787294"/>
            <a:ext cx="5088273" cy="1610842"/>
            <a:chOff x="-130408" y="721021"/>
            <a:chExt cx="5898744" cy="186742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A859544-DB38-4342-B9D1-B5F82C2F84C3}"/>
                </a:ext>
              </a:extLst>
            </p:cNvPr>
            <p:cNvGrpSpPr/>
            <p:nvPr/>
          </p:nvGrpSpPr>
          <p:grpSpPr>
            <a:xfrm>
              <a:off x="-130408" y="1113022"/>
              <a:ext cx="5898744" cy="1475420"/>
              <a:chOff x="2687597" y="5273484"/>
              <a:chExt cx="6817910" cy="1705322"/>
            </a:xfrm>
          </p:grpSpPr>
          <p:pic>
            <p:nvPicPr>
              <p:cNvPr id="21" name="Picture 2" descr="Daniel McInnis">
                <a:extLst>
                  <a:ext uri="{FF2B5EF4-FFF2-40B4-BE49-F238E27FC236}">
                    <a16:creationId xmlns:a16="http://schemas.microsoft.com/office/drawing/2014/main" id="{5C2530E3-2ADD-4DE4-80B0-49203818BD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2483" y="5281943"/>
                <a:ext cx="759442" cy="1136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Photo of Dr. Linda Lewin">
                <a:extLst>
                  <a:ext uri="{FF2B5EF4-FFF2-40B4-BE49-F238E27FC236}">
                    <a16:creationId xmlns:a16="http://schemas.microsoft.com/office/drawing/2014/main" id="{61C480F7-401D-4191-8631-8DFAC10004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4693" y="5274555"/>
                <a:ext cx="759233" cy="1143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Jeff Schneiderman - Program Director EMS Education, Clinical Faculty  Emergency Medicine - The University of Toledo | LinkedIn">
                <a:extLst>
                  <a:ext uri="{FF2B5EF4-FFF2-40B4-BE49-F238E27FC236}">
                    <a16:creationId xmlns:a16="http://schemas.microsoft.com/office/drawing/2014/main" id="{05227F33-37A8-47DD-9E05-33E26AFAA5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52" r="11904"/>
              <a:stretch/>
            </p:blipFill>
            <p:spPr bwMode="auto">
              <a:xfrm>
                <a:off x="6800386" y="5281940"/>
                <a:ext cx="838948" cy="1136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Thomas McLoughlin">
                <a:extLst>
                  <a:ext uri="{FF2B5EF4-FFF2-40B4-BE49-F238E27FC236}">
                    <a16:creationId xmlns:a16="http://schemas.microsoft.com/office/drawing/2014/main" id="{88AE0D75-4E0C-472F-AE48-F2BEE5AECA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7958" y="5285210"/>
                <a:ext cx="755240" cy="1132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0" descr="tammy">
                <a:extLst>
                  <a:ext uri="{FF2B5EF4-FFF2-40B4-BE49-F238E27FC236}">
                    <a16:creationId xmlns:a16="http://schemas.microsoft.com/office/drawing/2014/main" id="{336623C2-C6C2-4F46-9B10-A828D05C3F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1478" y="5273484"/>
                <a:ext cx="768111" cy="1136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171F57-7DB6-4876-BF7C-3D58FCA86F87}"/>
                  </a:ext>
                </a:extLst>
              </p:cNvPr>
              <p:cNvSpPr txBox="1"/>
              <p:nvPr/>
            </p:nvSpPr>
            <p:spPr>
              <a:xfrm>
                <a:off x="2687597" y="6414713"/>
                <a:ext cx="1465302" cy="553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D. McInnis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Humanities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4748DA-D003-47C7-994B-4813EFE01FC2}"/>
                  </a:ext>
                </a:extLst>
              </p:cNvPr>
              <p:cNvSpPr txBox="1"/>
              <p:nvPr/>
            </p:nvSpPr>
            <p:spPr>
              <a:xfrm>
                <a:off x="4063486" y="6409862"/>
                <a:ext cx="1326198" cy="553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L. Lewin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Nursing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11CEC8-B93B-4764-A0FE-B3D2A1DC1678}"/>
                  </a:ext>
                </a:extLst>
              </p:cNvPr>
              <p:cNvSpPr txBox="1"/>
              <p:nvPr/>
            </p:nvSpPr>
            <p:spPr>
              <a:xfrm>
                <a:off x="5165546" y="6414511"/>
                <a:ext cx="1495464" cy="553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T. Phares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Bioengineering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301A01-CA99-4DE6-9476-230358DC3EBC}"/>
                  </a:ext>
                </a:extLst>
              </p:cNvPr>
              <p:cNvSpPr txBox="1"/>
              <p:nvPr/>
            </p:nvSpPr>
            <p:spPr>
              <a:xfrm>
                <a:off x="6398992" y="6408323"/>
                <a:ext cx="1553827" cy="57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J. Schneiderman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EMS Education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0647D6-1743-4B59-BEE4-364581AC9FEF}"/>
                  </a:ext>
                </a:extLst>
              </p:cNvPr>
              <p:cNvSpPr txBox="1"/>
              <p:nvPr/>
            </p:nvSpPr>
            <p:spPr>
              <a:xfrm>
                <a:off x="7776012" y="6409854"/>
                <a:ext cx="1729495" cy="553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T. McLoughlin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Exercise Science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F05524B-3251-43BB-8BFC-38A76A7D87E7}"/>
                </a:ext>
              </a:extLst>
            </p:cNvPr>
            <p:cNvSpPr txBox="1"/>
            <p:nvPr/>
          </p:nvSpPr>
          <p:spPr>
            <a:xfrm>
              <a:off x="773774" y="721021"/>
              <a:ext cx="3859581" cy="356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UToledo Recruitment Practices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5384B61-4A72-47F9-88AA-51E73169B75D}"/>
              </a:ext>
            </a:extLst>
          </p:cNvPr>
          <p:cNvGrpSpPr/>
          <p:nvPr/>
        </p:nvGrpSpPr>
        <p:grpSpPr>
          <a:xfrm>
            <a:off x="10069" y="2508223"/>
            <a:ext cx="5040374" cy="1650190"/>
            <a:chOff x="-185476" y="2594968"/>
            <a:chExt cx="5843220" cy="191303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F3A7A01-4D1F-46D0-ADE3-EC4F7D56B8C2}"/>
                </a:ext>
              </a:extLst>
            </p:cNvPr>
            <p:cNvGrpSpPr/>
            <p:nvPr/>
          </p:nvGrpSpPr>
          <p:grpSpPr>
            <a:xfrm>
              <a:off x="-185476" y="3009739"/>
              <a:ext cx="5843220" cy="1498263"/>
              <a:chOff x="-498132" y="2696946"/>
              <a:chExt cx="5843220" cy="1498263"/>
            </a:xfrm>
          </p:grpSpPr>
          <p:pic>
            <p:nvPicPr>
              <p:cNvPr id="35" name="Picture 2" descr="photo">
                <a:extLst>
                  <a:ext uri="{FF2B5EF4-FFF2-40B4-BE49-F238E27FC236}">
                    <a16:creationId xmlns:a16="http://schemas.microsoft.com/office/drawing/2014/main" id="{CFEAA836-F300-48B6-898D-1039D36624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80" r="31223" b="41508"/>
              <a:stretch/>
            </p:blipFill>
            <p:spPr bwMode="auto">
              <a:xfrm>
                <a:off x="2161758" y="2696946"/>
                <a:ext cx="705936" cy="99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Julie DeSantis - Program Director - The University of Toledo | LinkedIn">
                <a:extLst>
                  <a:ext uri="{FF2B5EF4-FFF2-40B4-BE49-F238E27FC236}">
                    <a16:creationId xmlns:a16="http://schemas.microsoft.com/office/drawing/2014/main" id="{5475BEA3-B9F8-4E50-BB86-B74C62AD30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86" r="20894"/>
              <a:stretch/>
            </p:blipFill>
            <p:spPr bwMode="auto">
              <a:xfrm>
                <a:off x="1025359" y="2696946"/>
                <a:ext cx="699333" cy="99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" descr="Dr. Steve Wallace">
                <a:extLst>
                  <a:ext uri="{FF2B5EF4-FFF2-40B4-BE49-F238E27FC236}">
                    <a16:creationId xmlns:a16="http://schemas.microsoft.com/office/drawing/2014/main" id="{60FFDA21-07E8-4E39-8668-5EEF8525E1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22" t="8872" r="16070" b="28463"/>
              <a:stretch/>
            </p:blipFill>
            <p:spPr bwMode="auto">
              <a:xfrm>
                <a:off x="-78720" y="2704261"/>
                <a:ext cx="705935" cy="99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Bryan Bosch">
                <a:extLst>
                  <a:ext uri="{FF2B5EF4-FFF2-40B4-BE49-F238E27FC236}">
                    <a16:creationId xmlns:a16="http://schemas.microsoft.com/office/drawing/2014/main" id="{7120A837-B275-47CD-84FA-30099E7911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1"/>
              <a:stretch/>
            </p:blipFill>
            <p:spPr bwMode="auto">
              <a:xfrm>
                <a:off x="4449419" y="2704261"/>
                <a:ext cx="705935" cy="99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4" name="Picture 2" descr="Lisa Pescara Kovach">
                <a:extLst>
                  <a:ext uri="{FF2B5EF4-FFF2-40B4-BE49-F238E27FC236}">
                    <a16:creationId xmlns:a16="http://schemas.microsoft.com/office/drawing/2014/main" id="{8E0AAD08-D011-4681-B5B4-7440BE40BC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6995" y="2704261"/>
                <a:ext cx="706924" cy="982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D79CD39-F821-46BC-BB41-5D7B4F9E6913}"/>
                  </a:ext>
                </a:extLst>
              </p:cNvPr>
              <p:cNvSpPr txBox="1"/>
              <p:nvPr/>
            </p:nvSpPr>
            <p:spPr>
              <a:xfrm>
                <a:off x="-498132" y="3701810"/>
                <a:ext cx="1563229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S. Wallace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Information Systems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FD5BC59-BC5C-4C9C-9D1C-9D1175D9F19D}"/>
                  </a:ext>
                </a:extLst>
              </p:cNvPr>
              <p:cNvSpPr txBox="1"/>
              <p:nvPr/>
            </p:nvSpPr>
            <p:spPr>
              <a:xfrm>
                <a:off x="762822" y="3697613"/>
                <a:ext cx="1344347" cy="47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J. Desantis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Urology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E44E67-CBE8-4C28-8626-9698FC0AA910}"/>
                  </a:ext>
                </a:extLst>
              </p:cNvPr>
              <p:cNvSpPr txBox="1"/>
              <p:nvPr/>
            </p:nvSpPr>
            <p:spPr>
              <a:xfrm>
                <a:off x="1849018" y="3701635"/>
                <a:ext cx="1380776" cy="493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A. Spivak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Civil Engineering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D7480D6-50DA-4A66-8C3D-E6D5C1013067}"/>
                  </a:ext>
                </a:extLst>
              </p:cNvPr>
              <p:cNvSpPr txBox="1"/>
              <p:nvPr/>
            </p:nvSpPr>
            <p:spPr>
              <a:xfrm>
                <a:off x="3035182" y="3696284"/>
                <a:ext cx="1344347" cy="493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L. Kovach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Education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0CF1091-27AE-4B6B-BEF6-2F461232EEC4}"/>
                  </a:ext>
                </a:extLst>
              </p:cNvPr>
              <p:cNvSpPr txBox="1"/>
              <p:nvPr/>
            </p:nvSpPr>
            <p:spPr>
              <a:xfrm>
                <a:off x="4343073" y="3697610"/>
                <a:ext cx="1002015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B. Bosch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Engineering</a:t>
                </a: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F1AE7CD-9374-4F21-B757-C396A0F654A3}"/>
                </a:ext>
              </a:extLst>
            </p:cNvPr>
            <p:cNvSpPr txBox="1"/>
            <p:nvPr/>
          </p:nvSpPr>
          <p:spPr>
            <a:xfrm>
              <a:off x="841274" y="2594968"/>
              <a:ext cx="3859581" cy="356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UToledo Retention Practices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26E847F-A923-4DF1-8A27-58A5ACA9E8B9}"/>
              </a:ext>
            </a:extLst>
          </p:cNvPr>
          <p:cNvGrpSpPr/>
          <p:nvPr/>
        </p:nvGrpSpPr>
        <p:grpSpPr>
          <a:xfrm>
            <a:off x="5101254" y="2511683"/>
            <a:ext cx="4082250" cy="1630274"/>
            <a:chOff x="5187702" y="3522835"/>
            <a:chExt cx="4732483" cy="18899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56F9DC8-550D-4129-89DB-9ACFA9E3D073}"/>
                </a:ext>
              </a:extLst>
            </p:cNvPr>
            <p:cNvGrpSpPr/>
            <p:nvPr/>
          </p:nvGrpSpPr>
          <p:grpSpPr>
            <a:xfrm>
              <a:off x="5187702" y="3930075"/>
              <a:ext cx="4732483" cy="1482709"/>
              <a:chOff x="5187702" y="3930075"/>
              <a:chExt cx="4732483" cy="1482709"/>
            </a:xfrm>
          </p:grpSpPr>
          <p:pic>
            <p:nvPicPr>
              <p:cNvPr id="43" name="Picture 2" descr="Directory">
                <a:extLst>
                  <a:ext uri="{FF2B5EF4-FFF2-40B4-BE49-F238E27FC236}">
                    <a16:creationId xmlns:a16="http://schemas.microsoft.com/office/drawing/2014/main" id="{6C3FDB4C-0DEB-47EB-A5FE-60CF1B50C6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52" r="15898"/>
              <a:stretch/>
            </p:blipFill>
            <p:spPr bwMode="auto">
              <a:xfrm>
                <a:off x="5506427" y="3938489"/>
                <a:ext cx="706924" cy="988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jreynolds 2017">
                <a:extLst>
                  <a:ext uri="{FF2B5EF4-FFF2-40B4-BE49-F238E27FC236}">
                    <a16:creationId xmlns:a16="http://schemas.microsoft.com/office/drawing/2014/main" id="{9D96E3DA-DD88-4951-8FE5-FB38225A0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2" t="3707" r="7658" b="16468"/>
              <a:stretch/>
            </p:blipFill>
            <p:spPr bwMode="auto">
              <a:xfrm>
                <a:off x="6626770" y="3930076"/>
                <a:ext cx="706924" cy="988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6" descr="Seegert Michelle">
                <a:extLst>
                  <a:ext uri="{FF2B5EF4-FFF2-40B4-BE49-F238E27FC236}">
                    <a16:creationId xmlns:a16="http://schemas.microsoft.com/office/drawing/2014/main" id="{9A8C51CC-77E3-4634-B34E-2006B7849B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37" t="-357" r="19604" b="28741"/>
              <a:stretch/>
            </p:blipFill>
            <p:spPr bwMode="auto">
              <a:xfrm>
                <a:off x="8890448" y="3930075"/>
                <a:ext cx="706924" cy="992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Ammon Allred | The Guardian">
                <a:extLst>
                  <a:ext uri="{FF2B5EF4-FFF2-40B4-BE49-F238E27FC236}">
                    <a16:creationId xmlns:a16="http://schemas.microsoft.com/office/drawing/2014/main" id="{F9DBED9A-2535-4926-BC9B-FEEF8DA096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26" r="14225"/>
              <a:stretch/>
            </p:blipFill>
            <p:spPr bwMode="auto">
              <a:xfrm>
                <a:off x="7764211" y="3938489"/>
                <a:ext cx="706925" cy="988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1B462F6-AD7F-403A-82D8-C24DE6DF51D9}"/>
                  </a:ext>
                </a:extLst>
              </p:cNvPr>
              <p:cNvSpPr txBox="1"/>
              <p:nvPr/>
            </p:nvSpPr>
            <p:spPr>
              <a:xfrm>
                <a:off x="5187702" y="4931044"/>
                <a:ext cx="1371821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S. Robinson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Mathematics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D87DF9D-CB25-4A0C-98E3-2E4F145FBA9E}"/>
                  </a:ext>
                </a:extLst>
              </p:cNvPr>
              <p:cNvSpPr txBox="1"/>
              <p:nvPr/>
            </p:nvSpPr>
            <p:spPr>
              <a:xfrm>
                <a:off x="6370958" y="4933705"/>
                <a:ext cx="1340229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J. Reynolds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Human Services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6986E03-9F4C-429D-A2AB-3753A984E4DB}"/>
                  </a:ext>
                </a:extLst>
              </p:cNvPr>
              <p:cNvSpPr txBox="1"/>
              <p:nvPr/>
            </p:nvSpPr>
            <p:spPr>
              <a:xfrm>
                <a:off x="7568866" y="4928379"/>
                <a:ext cx="1126522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A. Allred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Philosophy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C7C49DE-13E7-48F5-871B-A16B1D862BE4}"/>
                  </a:ext>
                </a:extLst>
              </p:cNvPr>
              <p:cNvSpPr txBox="1"/>
              <p:nvPr/>
            </p:nvSpPr>
            <p:spPr>
              <a:xfrm>
                <a:off x="8630130" y="4932342"/>
                <a:ext cx="1290055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M. Seegert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Pharmacy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A8B8B91-B5D8-4735-8771-F1C9EA5878F9}"/>
                </a:ext>
              </a:extLst>
            </p:cNvPr>
            <p:cNvSpPr txBox="1"/>
            <p:nvPr/>
          </p:nvSpPr>
          <p:spPr>
            <a:xfrm>
              <a:off x="5565593" y="3522835"/>
              <a:ext cx="3859579" cy="356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Peer University Retention Practices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96D94A4-9B19-4F21-A658-C97058105EFE}"/>
              </a:ext>
            </a:extLst>
          </p:cNvPr>
          <p:cNvGrpSpPr/>
          <p:nvPr/>
        </p:nvGrpSpPr>
        <p:grpSpPr>
          <a:xfrm>
            <a:off x="-16714" y="4235719"/>
            <a:ext cx="4234972" cy="1620003"/>
            <a:chOff x="-1010701" y="4852736"/>
            <a:chExt cx="4909522" cy="187804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428721-1367-4A46-B160-17B32EFF6792}"/>
                </a:ext>
              </a:extLst>
            </p:cNvPr>
            <p:cNvGrpSpPr/>
            <p:nvPr/>
          </p:nvGrpSpPr>
          <p:grpSpPr>
            <a:xfrm>
              <a:off x="-1010701" y="5258786"/>
              <a:ext cx="4909522" cy="1471994"/>
              <a:chOff x="-364350" y="5449812"/>
              <a:chExt cx="4909522" cy="1471994"/>
            </a:xfrm>
          </p:grpSpPr>
          <p:pic>
            <p:nvPicPr>
              <p:cNvPr id="47" name="Picture 2" descr="Photo of Dr. Tonya Schmitt">
                <a:extLst>
                  <a:ext uri="{FF2B5EF4-FFF2-40B4-BE49-F238E27FC236}">
                    <a16:creationId xmlns:a16="http://schemas.microsoft.com/office/drawing/2014/main" id="{ECC55070-02CB-4A73-9044-880E2FEB7F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732" y="5455765"/>
                <a:ext cx="640568" cy="983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bazettjones">
                <a:extLst>
                  <a:ext uri="{FF2B5EF4-FFF2-40B4-BE49-F238E27FC236}">
                    <a16:creationId xmlns:a16="http://schemas.microsoft.com/office/drawing/2014/main" id="{E9BC5687-FDEC-4C3E-9AF5-DFAF769C31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791" y="5450619"/>
                <a:ext cx="657917" cy="986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6" descr="Jon-Jama Scott portrait photo">
                <a:extLst>
                  <a:ext uri="{FF2B5EF4-FFF2-40B4-BE49-F238E27FC236}">
                    <a16:creationId xmlns:a16="http://schemas.microsoft.com/office/drawing/2014/main" id="{9B496E28-16FF-470E-B282-0FA033393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52" t="3804" r="25372" b="55508"/>
              <a:stretch/>
            </p:blipFill>
            <p:spPr bwMode="auto">
              <a:xfrm>
                <a:off x="1030846" y="5449812"/>
                <a:ext cx="657917" cy="986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0871EAF-F1A2-4E4D-9F30-18318A0E5994}"/>
                  </a:ext>
                </a:extLst>
              </p:cNvPr>
              <p:cNvSpPr txBox="1"/>
              <p:nvPr/>
            </p:nvSpPr>
            <p:spPr>
              <a:xfrm>
                <a:off x="-364350" y="6440063"/>
                <a:ext cx="1234304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T. Schmitt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Nursing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7BEF7D1-C7F2-48A0-8FCC-7104E90D1F86}"/>
                  </a:ext>
                </a:extLst>
              </p:cNvPr>
              <p:cNvSpPr txBox="1"/>
              <p:nvPr/>
            </p:nvSpPr>
            <p:spPr>
              <a:xfrm>
                <a:off x="803101" y="6442727"/>
                <a:ext cx="1191562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J.-J. Scott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Upward Bound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0E90AD1-1099-41F4-8C5D-6BC62A2F7AAC}"/>
                  </a:ext>
                </a:extLst>
              </p:cNvPr>
              <p:cNvGrpSpPr/>
              <p:nvPr/>
            </p:nvGrpSpPr>
            <p:grpSpPr>
              <a:xfrm>
                <a:off x="1946010" y="5455911"/>
                <a:ext cx="1135811" cy="1460577"/>
                <a:chOff x="1928082" y="5455911"/>
                <a:chExt cx="1135811" cy="1460577"/>
              </a:xfrm>
            </p:grpSpPr>
            <p:pic>
              <p:nvPicPr>
                <p:cNvPr id="50" name="Picture 8" descr="Julia Martin">
                  <a:extLst>
                    <a:ext uri="{FF2B5EF4-FFF2-40B4-BE49-F238E27FC236}">
                      <a16:creationId xmlns:a16="http://schemas.microsoft.com/office/drawing/2014/main" id="{96A350FC-F956-45B8-804B-D96B1AE0EF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0678" y="5455911"/>
                  <a:ext cx="657916" cy="9868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C04E332-015C-415D-8688-9D1981615141}"/>
                    </a:ext>
                  </a:extLst>
                </p:cNvPr>
                <p:cNvSpPr txBox="1"/>
                <p:nvPr/>
              </p:nvSpPr>
              <p:spPr>
                <a:xfrm>
                  <a:off x="1928082" y="6437409"/>
                  <a:ext cx="1135811" cy="479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Prof. J. Martin</a:t>
                  </a:r>
                </a:p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Libraries</a:t>
                  </a:r>
                </a:p>
              </p:txBody>
            </p: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4B97D42-E554-4CFB-A436-2C8CE8D58ACF}"/>
                  </a:ext>
                </a:extLst>
              </p:cNvPr>
              <p:cNvSpPr txBox="1"/>
              <p:nvPr/>
            </p:nvSpPr>
            <p:spPr>
              <a:xfrm>
                <a:off x="2926195" y="6441369"/>
                <a:ext cx="1618977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D. Bazett-Jones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Athletic Training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DCE149B-E777-4A2A-91A2-051956EC7563}"/>
                </a:ext>
              </a:extLst>
            </p:cNvPr>
            <p:cNvSpPr txBox="1"/>
            <p:nvPr/>
          </p:nvSpPr>
          <p:spPr>
            <a:xfrm>
              <a:off x="-648189" y="4852736"/>
              <a:ext cx="3859581" cy="356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Faculty Engagement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BD509E5-D7A0-4A65-9171-655D451BD6D9}"/>
              </a:ext>
            </a:extLst>
          </p:cNvPr>
          <p:cNvGrpSpPr/>
          <p:nvPr/>
        </p:nvGrpSpPr>
        <p:grpSpPr>
          <a:xfrm>
            <a:off x="4142471" y="4238160"/>
            <a:ext cx="5036132" cy="1622214"/>
            <a:chOff x="3790123" y="5030718"/>
            <a:chExt cx="5838300" cy="18806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2E5FED-2A47-4E23-874E-4A053E1D45B7}"/>
                </a:ext>
              </a:extLst>
            </p:cNvPr>
            <p:cNvGrpSpPr/>
            <p:nvPr/>
          </p:nvGrpSpPr>
          <p:grpSpPr>
            <a:xfrm>
              <a:off x="3790123" y="5429949"/>
              <a:ext cx="5838300" cy="1481373"/>
              <a:chOff x="3652273" y="5002323"/>
              <a:chExt cx="7772916" cy="197225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C3505BB-DFEC-4E4A-86D6-E3558EA27174}"/>
                  </a:ext>
                </a:extLst>
              </p:cNvPr>
              <p:cNvGrpSpPr/>
              <p:nvPr/>
            </p:nvGrpSpPr>
            <p:grpSpPr>
              <a:xfrm>
                <a:off x="3652273" y="5007639"/>
                <a:ext cx="6120479" cy="1966940"/>
                <a:chOff x="3716071" y="4986373"/>
                <a:chExt cx="6120479" cy="196694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B15397E3-EC77-4AAC-AED6-703F474AA612}"/>
                    </a:ext>
                  </a:extLst>
                </p:cNvPr>
                <p:cNvGrpSpPr/>
                <p:nvPr/>
              </p:nvGrpSpPr>
              <p:grpSpPr>
                <a:xfrm>
                  <a:off x="4127017" y="4986373"/>
                  <a:ext cx="5414488" cy="1325563"/>
                  <a:chOff x="4650437" y="5130659"/>
                  <a:chExt cx="4825128" cy="1181277"/>
                </a:xfrm>
              </p:grpSpPr>
              <p:pic>
                <p:nvPicPr>
                  <p:cNvPr id="16" name="Picture 2" descr="Arunan Nadarajah, Ph.D.">
                    <a:extLst>
                      <a:ext uri="{FF2B5EF4-FFF2-40B4-BE49-F238E27FC236}">
                        <a16:creationId xmlns:a16="http://schemas.microsoft.com/office/drawing/2014/main" id="{2C08E3EA-BE05-429B-8181-B19934F44C6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60" t="-551" r="5099" b="551"/>
                  <a:stretch/>
                </p:blipFill>
                <p:spPr bwMode="auto">
                  <a:xfrm>
                    <a:off x="4650437" y="5130659"/>
                    <a:ext cx="868640" cy="11812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" name="Picture 4" descr="Mohammad Elahinia">
                    <a:extLst>
                      <a:ext uri="{FF2B5EF4-FFF2-40B4-BE49-F238E27FC236}">
                        <a16:creationId xmlns:a16="http://schemas.microsoft.com/office/drawing/2014/main" id="{65D388C3-D19B-4898-8DAF-7BF8BA9DD1F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14763" y="5130659"/>
                    <a:ext cx="786086" cy="11812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" name="Picture 6" descr="Ashley Pryor">
                    <a:extLst>
                      <a:ext uri="{FF2B5EF4-FFF2-40B4-BE49-F238E27FC236}">
                        <a16:creationId xmlns:a16="http://schemas.microsoft.com/office/drawing/2014/main" id="{26CB9F45-629F-4076-8BE5-9753D1AD94B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5937" y="5130659"/>
                    <a:ext cx="789624" cy="11812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" name="Picture 8" descr="Barbara Miner">
                    <a:extLst>
                      <a:ext uri="{FF2B5EF4-FFF2-40B4-BE49-F238E27FC236}">
                        <a16:creationId xmlns:a16="http://schemas.microsoft.com/office/drawing/2014/main" id="{0470ED2F-F34F-4EA1-9225-5452B1F72B6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772" r="19191"/>
                  <a:stretch/>
                </p:blipFill>
                <p:spPr bwMode="auto">
                  <a:xfrm>
                    <a:off x="8648228" y="5130659"/>
                    <a:ext cx="827337" cy="11812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EBE8B4D-5A68-4ECF-969B-CBE604D8CD00}"/>
                    </a:ext>
                  </a:extLst>
                </p:cNvPr>
                <p:cNvSpPr txBox="1"/>
                <p:nvPr/>
              </p:nvSpPr>
              <p:spPr>
                <a:xfrm>
                  <a:off x="5401221" y="6311936"/>
                  <a:ext cx="1413219" cy="637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Prof. A. Prior</a:t>
                  </a:r>
                </a:p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Humanities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F82DAB4-0D3F-402F-A4BF-E8E8A1AA1BAB}"/>
                    </a:ext>
                  </a:extLst>
                </p:cNvPr>
                <p:cNvSpPr txBox="1"/>
                <p:nvPr/>
              </p:nvSpPr>
              <p:spPr>
                <a:xfrm>
                  <a:off x="3716071" y="6308388"/>
                  <a:ext cx="1903096" cy="637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Prof. A. Nadarajah</a:t>
                  </a:r>
                </a:p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Bioengineering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763B01-B75F-475C-BBEF-6461BC01193F}"/>
                    </a:ext>
                  </a:extLst>
                </p:cNvPr>
                <p:cNvSpPr txBox="1"/>
                <p:nvPr/>
              </p:nvSpPr>
              <p:spPr>
                <a:xfrm>
                  <a:off x="6691072" y="6315481"/>
                  <a:ext cx="1729910" cy="637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Prof. M. Elahinia</a:t>
                  </a:r>
                </a:p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MIME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4D2EAFE-25FD-4F3B-B53D-21EFD6DA8359}"/>
                    </a:ext>
                  </a:extLst>
                </p:cNvPr>
                <p:cNvSpPr txBox="1"/>
                <p:nvPr/>
              </p:nvSpPr>
              <p:spPr>
                <a:xfrm>
                  <a:off x="8346631" y="6308388"/>
                  <a:ext cx="1489919" cy="637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Prof. B. Miner</a:t>
                  </a:r>
                </a:p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Dept. of Art</a:t>
                  </a:r>
                </a:p>
              </p:txBody>
            </p:sp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CBAEBC0-6F3E-4A96-92C9-CCB60E99BB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/>
              <a:srcRect l="7141" r="7455"/>
              <a:stretch/>
            </p:blipFill>
            <p:spPr>
              <a:xfrm>
                <a:off x="10076262" y="5002323"/>
                <a:ext cx="928390" cy="1341413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D61804-A4E9-4B21-8E0D-E8C446694B1F}"/>
                  </a:ext>
                </a:extLst>
              </p:cNvPr>
              <p:cNvSpPr txBox="1"/>
              <p:nvPr/>
            </p:nvSpPr>
            <p:spPr>
              <a:xfrm>
                <a:off x="9705177" y="6319018"/>
                <a:ext cx="1720012" cy="63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R. Suliman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Business</a:t>
                </a: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75D746-7185-4B3B-9067-ACB366D3717B}"/>
                </a:ext>
              </a:extLst>
            </p:cNvPr>
            <p:cNvSpPr txBox="1"/>
            <p:nvPr/>
          </p:nvSpPr>
          <p:spPr>
            <a:xfrm>
              <a:off x="4625849" y="5030718"/>
              <a:ext cx="3859581" cy="356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UToledo Value Proposition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816C419-57C3-46C5-B467-51F37C432DF4}"/>
              </a:ext>
            </a:extLst>
          </p:cNvPr>
          <p:cNvGrpSpPr/>
          <p:nvPr/>
        </p:nvGrpSpPr>
        <p:grpSpPr>
          <a:xfrm>
            <a:off x="5289877" y="769246"/>
            <a:ext cx="3746199" cy="1601437"/>
            <a:chOff x="5045870" y="1878378"/>
            <a:chExt cx="4342904" cy="18565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19055C-D8F9-4D46-BACF-B1B9CCA9AB9D}"/>
                </a:ext>
              </a:extLst>
            </p:cNvPr>
            <p:cNvGrpSpPr/>
            <p:nvPr/>
          </p:nvGrpSpPr>
          <p:grpSpPr>
            <a:xfrm>
              <a:off x="5045870" y="2271186"/>
              <a:ext cx="4342904" cy="1463712"/>
              <a:chOff x="5426433" y="2382774"/>
              <a:chExt cx="4342904" cy="1463712"/>
            </a:xfrm>
          </p:grpSpPr>
          <p:pic>
            <p:nvPicPr>
              <p:cNvPr id="31" name="Picture 2" descr="Rhodes RMB headshot">
                <a:extLst>
                  <a:ext uri="{FF2B5EF4-FFF2-40B4-BE49-F238E27FC236}">
                    <a16:creationId xmlns:a16="http://schemas.microsoft.com/office/drawing/2014/main" id="{870E39D1-B9C9-4F38-8817-959F21B47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2155" y="2382774"/>
                <a:ext cx="654518" cy="981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4" descr="Dr. Karen Green">
                <a:extLst>
                  <a:ext uri="{FF2B5EF4-FFF2-40B4-BE49-F238E27FC236}">
                    <a16:creationId xmlns:a16="http://schemas.microsoft.com/office/drawing/2014/main" id="{8D6CB911-A621-47B0-9A92-5F469EEC1A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33" t="9782" r="17498" b="26129"/>
              <a:stretch/>
            </p:blipFill>
            <p:spPr bwMode="auto">
              <a:xfrm>
                <a:off x="5656133" y="2388348"/>
                <a:ext cx="681889" cy="977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Aniruddha Ray">
                <a:extLst>
                  <a:ext uri="{FF2B5EF4-FFF2-40B4-BE49-F238E27FC236}">
                    <a16:creationId xmlns:a16="http://schemas.microsoft.com/office/drawing/2014/main" id="{78B532F9-8202-4CE2-8A44-692418E2E4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63" r="18159"/>
              <a:stretch/>
            </p:blipFill>
            <p:spPr bwMode="auto">
              <a:xfrm>
                <a:off x="8928512" y="2382774"/>
                <a:ext cx="654518" cy="981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Ben Myers">
                <a:extLst>
                  <a:ext uri="{FF2B5EF4-FFF2-40B4-BE49-F238E27FC236}">
                    <a16:creationId xmlns:a16="http://schemas.microsoft.com/office/drawing/2014/main" id="{72017D1E-D115-4214-A528-9840EC9232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4249" y="2384843"/>
                <a:ext cx="654518" cy="981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D5CA759-328E-41B8-A0CE-2F1935D8F766}"/>
                  </a:ext>
                </a:extLst>
              </p:cNvPr>
              <p:cNvSpPr txBox="1"/>
              <p:nvPr/>
            </p:nvSpPr>
            <p:spPr>
              <a:xfrm>
                <a:off x="5426433" y="3364743"/>
                <a:ext cx="1158113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K. Green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Accounting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341A8D-27FC-4F43-914E-D171115B80DD}"/>
                  </a:ext>
                </a:extLst>
              </p:cNvPr>
              <p:cNvSpPr txBox="1"/>
              <p:nvPr/>
            </p:nvSpPr>
            <p:spPr>
              <a:xfrm>
                <a:off x="6542266" y="3367407"/>
                <a:ext cx="1135813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Dr. T. Rhodes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Music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3F4A13C-AEF7-4C3F-B1AF-180DA8C7C274}"/>
                  </a:ext>
                </a:extLst>
              </p:cNvPr>
              <p:cNvSpPr txBox="1"/>
              <p:nvPr/>
            </p:nvSpPr>
            <p:spPr>
              <a:xfrm>
                <a:off x="7544662" y="3362081"/>
                <a:ext cx="1316071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Ben Myers 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Communication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017FB6-9CA1-41EF-85A0-4C0A596FFBB2}"/>
                  </a:ext>
                </a:extLst>
              </p:cNvPr>
              <p:cNvSpPr txBox="1"/>
              <p:nvPr/>
            </p:nvSpPr>
            <p:spPr>
              <a:xfrm>
                <a:off x="8758031" y="3366044"/>
                <a:ext cx="1011306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A. Ray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Physics</a:t>
                </a: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63EEF55-837E-495A-AA42-4F4CA9732630}"/>
                </a:ext>
              </a:extLst>
            </p:cNvPr>
            <p:cNvSpPr txBox="1"/>
            <p:nvPr/>
          </p:nvSpPr>
          <p:spPr>
            <a:xfrm>
              <a:off x="5208841" y="1878378"/>
              <a:ext cx="4084214" cy="356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Peer University Recruitment Practices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32EB5C4-2D33-405F-ADA8-DC7EBF99B75E}"/>
              </a:ext>
            </a:extLst>
          </p:cNvPr>
          <p:cNvGrpSpPr/>
          <p:nvPr/>
        </p:nvGrpSpPr>
        <p:grpSpPr>
          <a:xfrm>
            <a:off x="1141557" y="5910040"/>
            <a:ext cx="3918770" cy="900192"/>
            <a:chOff x="5515280" y="1520793"/>
            <a:chExt cx="4542962" cy="104357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ADE29F-726C-42B4-80E1-E4D5A3FAB7E3}"/>
                </a:ext>
              </a:extLst>
            </p:cNvPr>
            <p:cNvGrpSpPr/>
            <p:nvPr/>
          </p:nvGrpSpPr>
          <p:grpSpPr>
            <a:xfrm>
              <a:off x="8162230" y="1550548"/>
              <a:ext cx="1896012" cy="1013821"/>
              <a:chOff x="7044861" y="547980"/>
              <a:chExt cx="1896012" cy="1013821"/>
            </a:xfrm>
          </p:grpSpPr>
          <p:pic>
            <p:nvPicPr>
              <p:cNvPr id="3078" name="Picture 6" descr="Heben Research Group">
                <a:extLst>
                  <a:ext uri="{FF2B5EF4-FFF2-40B4-BE49-F238E27FC236}">
                    <a16:creationId xmlns:a16="http://schemas.microsoft.com/office/drawing/2014/main" id="{F4F3B3FB-4C69-45AC-B93F-406AE53D9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73" t="2088" r="20986" b="51173"/>
              <a:stretch/>
            </p:blipFill>
            <p:spPr bwMode="auto">
              <a:xfrm>
                <a:off x="8234940" y="547980"/>
                <a:ext cx="705933" cy="9975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483A270-1448-4DF5-8827-552E0BB97BB7}"/>
                  </a:ext>
                </a:extLst>
              </p:cNvPr>
              <p:cNvSpPr txBox="1"/>
              <p:nvPr/>
            </p:nvSpPr>
            <p:spPr>
              <a:xfrm>
                <a:off x="7044861" y="1082722"/>
                <a:ext cx="1208289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M. Heben</a:t>
                </a:r>
              </a:p>
              <a:p>
                <a:pPr algn="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Physics</a:t>
                </a: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DBDA165-8CA5-4152-A3E5-9A5464A2F696}"/>
                </a:ext>
              </a:extLst>
            </p:cNvPr>
            <p:cNvSpPr txBox="1"/>
            <p:nvPr/>
          </p:nvSpPr>
          <p:spPr>
            <a:xfrm>
              <a:off x="5515280" y="1520793"/>
              <a:ext cx="3863042" cy="606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Advisor on </a:t>
              </a:r>
            </a:p>
            <a:p>
              <a:pPr algn="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Recruitment Events</a:t>
              </a:r>
              <a:endParaRPr lang="en-US" sz="1400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4F36AF2-0A39-32A3-D7E4-1AED810ABA0F}"/>
              </a:ext>
            </a:extLst>
          </p:cNvPr>
          <p:cNvSpPr txBox="1"/>
          <p:nvPr/>
        </p:nvSpPr>
        <p:spPr>
          <a:xfrm>
            <a:off x="6052415" y="6009428"/>
            <a:ext cx="27799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Arial" panose="020B0604020202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71674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048FB7-F29E-42AC-B30D-55504A35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D6810A2-ECAC-43E5-9798-D6E220500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40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46729-4565-9854-1650-1A1C84ED7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064" y="201738"/>
            <a:ext cx="9312982" cy="81591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Summary of RRC Responsibilities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A146-2DB1-70B7-9E10-5CFAA2383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54" y="1287505"/>
            <a:ext cx="9144000" cy="635622"/>
          </a:xfrm>
        </p:spPr>
        <p:txBody>
          <a:bodyPr>
            <a:noAutofit/>
          </a:bodyPr>
          <a:lstStyle/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Review UToledo’s past and present recruitment and retention practices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B83929-1817-F775-4D3D-EAB31C6520F9}"/>
              </a:ext>
            </a:extLst>
          </p:cNvPr>
          <p:cNvSpPr txBox="1">
            <a:spLocks/>
          </p:cNvSpPr>
          <p:nvPr/>
        </p:nvSpPr>
        <p:spPr>
          <a:xfrm>
            <a:off x="82419" y="3440933"/>
            <a:ext cx="8903796" cy="815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 opportunities to enhance UToledo faculty involvement in the student recruitment and retention process</a:t>
            </a:r>
          </a:p>
          <a:p>
            <a:pPr marL="58737" indent="0">
              <a:spcBef>
                <a:spcPts val="0"/>
              </a:spcBef>
              <a:buNone/>
            </a:pP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3225D3B-0ED7-36DB-77B8-417657593C45}"/>
              </a:ext>
            </a:extLst>
          </p:cNvPr>
          <p:cNvSpPr txBox="1">
            <a:spLocks/>
          </p:cNvSpPr>
          <p:nvPr/>
        </p:nvSpPr>
        <p:spPr>
          <a:xfrm>
            <a:off x="81158" y="2345531"/>
            <a:ext cx="8727269" cy="7820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Benchmark other universities’ student recruitment and retention practices</a:t>
            </a:r>
          </a:p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69A7106-B475-4FE4-D445-36BB29B36ABA}"/>
              </a:ext>
            </a:extLst>
          </p:cNvPr>
          <p:cNvSpPr txBox="1">
            <a:spLocks/>
          </p:cNvSpPr>
          <p:nvPr/>
        </p:nvSpPr>
        <p:spPr>
          <a:xfrm>
            <a:off x="90089" y="4593981"/>
            <a:ext cx="9144000" cy="815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 metrics for faculty involvement in student recruitment and retention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3207011-3DB5-388E-92DB-D4D4B1C34823}"/>
              </a:ext>
            </a:extLst>
          </p:cNvPr>
          <p:cNvSpPr txBox="1">
            <a:spLocks/>
          </p:cNvSpPr>
          <p:nvPr/>
        </p:nvSpPr>
        <p:spPr>
          <a:xfrm>
            <a:off x="83874" y="5686278"/>
            <a:ext cx="9068090" cy="1031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Advise University Administrators on the resources needed to enhance collaboration with faculty on recruitment and retention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3F8249-41F0-6F8F-37E8-9A1AD4BD1DF2}"/>
              </a:ext>
            </a:extLst>
          </p:cNvPr>
          <p:cNvSpPr/>
          <p:nvPr/>
        </p:nvSpPr>
        <p:spPr>
          <a:xfrm>
            <a:off x="165390" y="1294303"/>
            <a:ext cx="8905057" cy="72897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8465E6-BE6F-E514-ED9F-AC5C300F0C53}"/>
              </a:ext>
            </a:extLst>
          </p:cNvPr>
          <p:cNvSpPr/>
          <p:nvPr/>
        </p:nvSpPr>
        <p:spPr>
          <a:xfrm>
            <a:off x="61804" y="2350475"/>
            <a:ext cx="8905057" cy="72897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1EC430-8940-DF19-6188-83906052748B}"/>
              </a:ext>
            </a:extLst>
          </p:cNvPr>
          <p:cNvSpPr/>
          <p:nvPr/>
        </p:nvSpPr>
        <p:spPr>
          <a:xfrm>
            <a:off x="61805" y="3421163"/>
            <a:ext cx="9103462" cy="728973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0C7666-3263-4CCD-6587-28E2FFE92AE5}"/>
              </a:ext>
            </a:extLst>
          </p:cNvPr>
          <p:cNvSpPr/>
          <p:nvPr/>
        </p:nvSpPr>
        <p:spPr>
          <a:xfrm>
            <a:off x="61804" y="4491063"/>
            <a:ext cx="9068091" cy="91883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8292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918A05C9-9456-4075-BAC4-06625C833CAA}"/>
              </a:ext>
            </a:extLst>
          </p:cNvPr>
          <p:cNvSpPr/>
          <p:nvPr/>
        </p:nvSpPr>
        <p:spPr>
          <a:xfrm>
            <a:off x="2601111" y="5902863"/>
            <a:ext cx="2828644" cy="921017"/>
          </a:xfrm>
          <a:prstGeom prst="roundRect">
            <a:avLst/>
          </a:prstGeom>
          <a:solidFill>
            <a:schemeClr val="accent4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: Rounded Corners 99">
            <a:extLst>
              <a:ext uri="{FF2B5EF4-FFF2-40B4-BE49-F238E27FC236}">
                <a16:creationId xmlns:a16="http://schemas.microsoft.com/office/drawing/2014/main" id="{3F9158DD-E89A-4634-870A-E50D19B10CC3}"/>
              </a:ext>
            </a:extLst>
          </p:cNvPr>
          <p:cNvSpPr/>
          <p:nvPr/>
        </p:nvSpPr>
        <p:spPr>
          <a:xfrm>
            <a:off x="4214114" y="4229902"/>
            <a:ext cx="4902590" cy="1630778"/>
          </a:xfrm>
          <a:prstGeom prst="roundRect">
            <a:avLst/>
          </a:prstGeom>
          <a:solidFill>
            <a:srgbClr val="0033C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: Rounded Corners 98">
            <a:extLst>
              <a:ext uri="{FF2B5EF4-FFF2-40B4-BE49-F238E27FC236}">
                <a16:creationId xmlns:a16="http://schemas.microsoft.com/office/drawing/2014/main" id="{28A1F028-FC93-4B95-B164-A407665D310E}"/>
              </a:ext>
            </a:extLst>
          </p:cNvPr>
          <p:cNvSpPr/>
          <p:nvPr/>
        </p:nvSpPr>
        <p:spPr>
          <a:xfrm>
            <a:off x="46367" y="4241182"/>
            <a:ext cx="4104666" cy="1630778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4953B24F-DAB5-4F1B-BD4F-219FFEC3BC0F}"/>
              </a:ext>
            </a:extLst>
          </p:cNvPr>
          <p:cNvSpPr/>
          <p:nvPr/>
        </p:nvSpPr>
        <p:spPr>
          <a:xfrm>
            <a:off x="5143638" y="2502650"/>
            <a:ext cx="3973066" cy="1630778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DE32C5EC-57D3-422C-94F5-AE84C3D4A041}"/>
              </a:ext>
            </a:extLst>
          </p:cNvPr>
          <p:cNvSpPr/>
          <p:nvPr/>
        </p:nvSpPr>
        <p:spPr>
          <a:xfrm>
            <a:off x="10294" y="2513930"/>
            <a:ext cx="5065524" cy="1630778"/>
          </a:xfrm>
          <a:prstGeom prst="roundRect">
            <a:avLst/>
          </a:prstGeom>
          <a:solidFill>
            <a:srgbClr val="0033C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F9122095-4E07-4C9C-BA09-DEA6DA41D6C0}"/>
              </a:ext>
            </a:extLst>
          </p:cNvPr>
          <p:cNvSpPr/>
          <p:nvPr/>
        </p:nvSpPr>
        <p:spPr>
          <a:xfrm>
            <a:off x="5298134" y="776014"/>
            <a:ext cx="3786690" cy="1630778"/>
          </a:xfrm>
          <a:prstGeom prst="roundRect">
            <a:avLst/>
          </a:prstGeom>
          <a:solidFill>
            <a:srgbClr val="0033CC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6B0922C7-52F8-40D0-978B-BA5E644ED739}"/>
              </a:ext>
            </a:extLst>
          </p:cNvPr>
          <p:cNvSpPr/>
          <p:nvPr/>
        </p:nvSpPr>
        <p:spPr>
          <a:xfrm>
            <a:off x="127200" y="766822"/>
            <a:ext cx="5104211" cy="1630778"/>
          </a:xfrm>
          <a:prstGeom prst="round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63DDFE-36E1-C340-E843-38E5506B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349" y="-33509"/>
            <a:ext cx="8749302" cy="780040"/>
          </a:xfrm>
        </p:spPr>
        <p:txBody>
          <a:bodyPr>
            <a:normAutofit/>
          </a:bodyPr>
          <a:lstStyle/>
          <a:p>
            <a:pPr algn="ctr"/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RRC Subcommittee Members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F3E5C6B-FA22-445C-BA98-295356C4B2E2}"/>
              </a:ext>
            </a:extLst>
          </p:cNvPr>
          <p:cNvGrpSpPr/>
          <p:nvPr/>
        </p:nvGrpSpPr>
        <p:grpSpPr>
          <a:xfrm>
            <a:off x="127200" y="787294"/>
            <a:ext cx="5088273" cy="1610842"/>
            <a:chOff x="-130408" y="721021"/>
            <a:chExt cx="5898744" cy="186742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A859544-DB38-4342-B9D1-B5F82C2F84C3}"/>
                </a:ext>
              </a:extLst>
            </p:cNvPr>
            <p:cNvGrpSpPr/>
            <p:nvPr/>
          </p:nvGrpSpPr>
          <p:grpSpPr>
            <a:xfrm>
              <a:off x="-130408" y="1113022"/>
              <a:ext cx="5898744" cy="1475420"/>
              <a:chOff x="2687597" y="5273484"/>
              <a:chExt cx="6817910" cy="1705322"/>
            </a:xfrm>
          </p:grpSpPr>
          <p:pic>
            <p:nvPicPr>
              <p:cNvPr id="21" name="Picture 2" descr="Daniel McInnis">
                <a:extLst>
                  <a:ext uri="{FF2B5EF4-FFF2-40B4-BE49-F238E27FC236}">
                    <a16:creationId xmlns:a16="http://schemas.microsoft.com/office/drawing/2014/main" id="{5C2530E3-2ADD-4DE4-80B0-49203818BD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2483" y="5281943"/>
                <a:ext cx="759442" cy="1136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Photo of Dr. Linda Lewin">
                <a:extLst>
                  <a:ext uri="{FF2B5EF4-FFF2-40B4-BE49-F238E27FC236}">
                    <a16:creationId xmlns:a16="http://schemas.microsoft.com/office/drawing/2014/main" id="{61C480F7-401D-4191-8631-8DFAC10004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04693" y="5274555"/>
                <a:ext cx="759233" cy="11435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6" descr="Jeff Schneiderman - Program Director EMS Education, Clinical Faculty  Emergency Medicine - The University of Toledo | LinkedIn">
                <a:extLst>
                  <a:ext uri="{FF2B5EF4-FFF2-40B4-BE49-F238E27FC236}">
                    <a16:creationId xmlns:a16="http://schemas.microsoft.com/office/drawing/2014/main" id="{05227F33-37A8-47DD-9E05-33E26AFAA5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52" r="11904"/>
              <a:stretch/>
            </p:blipFill>
            <p:spPr bwMode="auto">
              <a:xfrm>
                <a:off x="6800386" y="5281940"/>
                <a:ext cx="838948" cy="1136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8" descr="Thomas McLoughlin">
                <a:extLst>
                  <a:ext uri="{FF2B5EF4-FFF2-40B4-BE49-F238E27FC236}">
                    <a16:creationId xmlns:a16="http://schemas.microsoft.com/office/drawing/2014/main" id="{88AE0D75-4E0C-472F-AE48-F2BEE5AECA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37958" y="5285210"/>
                <a:ext cx="755240" cy="113285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0" descr="tammy">
                <a:extLst>
                  <a:ext uri="{FF2B5EF4-FFF2-40B4-BE49-F238E27FC236}">
                    <a16:creationId xmlns:a16="http://schemas.microsoft.com/office/drawing/2014/main" id="{336623C2-C6C2-4F46-9B10-A828D05C3F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41478" y="5273484"/>
                <a:ext cx="768111" cy="1136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6171F57-7DB6-4876-BF7C-3D58FCA86F87}"/>
                  </a:ext>
                </a:extLst>
              </p:cNvPr>
              <p:cNvSpPr txBox="1"/>
              <p:nvPr/>
            </p:nvSpPr>
            <p:spPr>
              <a:xfrm>
                <a:off x="2687597" y="6414713"/>
                <a:ext cx="1465302" cy="553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D. McInnis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Humanities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B4748DA-D003-47C7-994B-4813EFE01FC2}"/>
                  </a:ext>
                </a:extLst>
              </p:cNvPr>
              <p:cNvSpPr txBox="1"/>
              <p:nvPr/>
            </p:nvSpPr>
            <p:spPr>
              <a:xfrm>
                <a:off x="4063486" y="6409862"/>
                <a:ext cx="1326198" cy="553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L. Lewin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Nursing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F11CEC8-B93B-4764-A0FE-B3D2A1DC1678}"/>
                  </a:ext>
                </a:extLst>
              </p:cNvPr>
              <p:cNvSpPr txBox="1"/>
              <p:nvPr/>
            </p:nvSpPr>
            <p:spPr>
              <a:xfrm>
                <a:off x="5165546" y="6414511"/>
                <a:ext cx="1495464" cy="553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T. Phares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Bioengineering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3301A01-CA99-4DE6-9476-230358DC3EBC}"/>
                  </a:ext>
                </a:extLst>
              </p:cNvPr>
              <p:cNvSpPr txBox="1"/>
              <p:nvPr/>
            </p:nvSpPr>
            <p:spPr>
              <a:xfrm>
                <a:off x="6398992" y="6408323"/>
                <a:ext cx="1553827" cy="5704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J. Schneiderman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EMS Education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30647D6-1743-4B59-BEE4-364581AC9FEF}"/>
                  </a:ext>
                </a:extLst>
              </p:cNvPr>
              <p:cNvSpPr txBox="1"/>
              <p:nvPr/>
            </p:nvSpPr>
            <p:spPr>
              <a:xfrm>
                <a:off x="7776012" y="6409854"/>
                <a:ext cx="1729495" cy="5537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T. McLoughlin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Exercise Science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F05524B-3251-43BB-8BFC-38A76A7D87E7}"/>
                </a:ext>
              </a:extLst>
            </p:cNvPr>
            <p:cNvSpPr txBox="1"/>
            <p:nvPr/>
          </p:nvSpPr>
          <p:spPr>
            <a:xfrm>
              <a:off x="773774" y="721021"/>
              <a:ext cx="3859581" cy="356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UToledo Recruitment Practices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5384B61-4A72-47F9-88AA-51E73169B75D}"/>
              </a:ext>
            </a:extLst>
          </p:cNvPr>
          <p:cNvGrpSpPr/>
          <p:nvPr/>
        </p:nvGrpSpPr>
        <p:grpSpPr>
          <a:xfrm>
            <a:off x="10069" y="2508223"/>
            <a:ext cx="5040374" cy="1650190"/>
            <a:chOff x="-185476" y="2594968"/>
            <a:chExt cx="5843220" cy="191303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F3A7A01-4D1F-46D0-ADE3-EC4F7D56B8C2}"/>
                </a:ext>
              </a:extLst>
            </p:cNvPr>
            <p:cNvGrpSpPr/>
            <p:nvPr/>
          </p:nvGrpSpPr>
          <p:grpSpPr>
            <a:xfrm>
              <a:off x="-185476" y="3009739"/>
              <a:ext cx="5843220" cy="1498263"/>
              <a:chOff x="-498132" y="2696946"/>
              <a:chExt cx="5843220" cy="1498263"/>
            </a:xfrm>
          </p:grpSpPr>
          <p:pic>
            <p:nvPicPr>
              <p:cNvPr id="35" name="Picture 2" descr="photo">
                <a:extLst>
                  <a:ext uri="{FF2B5EF4-FFF2-40B4-BE49-F238E27FC236}">
                    <a16:creationId xmlns:a16="http://schemas.microsoft.com/office/drawing/2014/main" id="{CFEAA836-F300-48B6-898D-1039D36624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980" r="31223" b="41508"/>
              <a:stretch/>
            </p:blipFill>
            <p:spPr bwMode="auto">
              <a:xfrm>
                <a:off x="2161758" y="2696946"/>
                <a:ext cx="705936" cy="99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4" descr="Julie DeSantis - Program Director - The University of Toledo | LinkedIn">
                <a:extLst>
                  <a:ext uri="{FF2B5EF4-FFF2-40B4-BE49-F238E27FC236}">
                    <a16:creationId xmlns:a16="http://schemas.microsoft.com/office/drawing/2014/main" id="{5475BEA3-B9F8-4E50-BB86-B74C62AD30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86" r="20894"/>
              <a:stretch/>
            </p:blipFill>
            <p:spPr bwMode="auto">
              <a:xfrm>
                <a:off x="1025359" y="2696946"/>
                <a:ext cx="699333" cy="99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6" descr="Dr. Steve Wallace">
                <a:extLst>
                  <a:ext uri="{FF2B5EF4-FFF2-40B4-BE49-F238E27FC236}">
                    <a16:creationId xmlns:a16="http://schemas.microsoft.com/office/drawing/2014/main" id="{60FFDA21-07E8-4E39-8668-5EEF8525E1F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22" t="8872" r="16070" b="28463"/>
              <a:stretch/>
            </p:blipFill>
            <p:spPr bwMode="auto">
              <a:xfrm>
                <a:off x="-78720" y="2704261"/>
                <a:ext cx="705935" cy="99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8" descr="Bryan Bosch">
                <a:extLst>
                  <a:ext uri="{FF2B5EF4-FFF2-40B4-BE49-F238E27FC236}">
                    <a16:creationId xmlns:a16="http://schemas.microsoft.com/office/drawing/2014/main" id="{7120A837-B275-47CD-84FA-30099E7911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951"/>
              <a:stretch/>
            </p:blipFill>
            <p:spPr bwMode="auto">
              <a:xfrm>
                <a:off x="4449419" y="2704261"/>
                <a:ext cx="705935" cy="99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74" name="Picture 2" descr="Lisa Pescara Kovach">
                <a:extLst>
                  <a:ext uri="{FF2B5EF4-FFF2-40B4-BE49-F238E27FC236}">
                    <a16:creationId xmlns:a16="http://schemas.microsoft.com/office/drawing/2014/main" id="{8E0AAD08-D011-4681-B5B4-7440BE40BC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6995" y="2704261"/>
                <a:ext cx="706924" cy="98295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D79CD39-F821-46BC-BB41-5D7B4F9E6913}"/>
                  </a:ext>
                </a:extLst>
              </p:cNvPr>
              <p:cNvSpPr txBox="1"/>
              <p:nvPr/>
            </p:nvSpPr>
            <p:spPr>
              <a:xfrm>
                <a:off x="-498132" y="3701810"/>
                <a:ext cx="1563229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S. Wallace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Information Systems</a:t>
                </a: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FD5BC59-BC5C-4C9C-9D1C-9D1175D9F19D}"/>
                  </a:ext>
                </a:extLst>
              </p:cNvPr>
              <p:cNvSpPr txBox="1"/>
              <p:nvPr/>
            </p:nvSpPr>
            <p:spPr>
              <a:xfrm>
                <a:off x="762822" y="3697613"/>
                <a:ext cx="1344347" cy="4790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J. Desantis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Urology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2E44E67-CBE8-4C28-8626-9698FC0AA910}"/>
                  </a:ext>
                </a:extLst>
              </p:cNvPr>
              <p:cNvSpPr txBox="1"/>
              <p:nvPr/>
            </p:nvSpPr>
            <p:spPr>
              <a:xfrm>
                <a:off x="1849018" y="3701635"/>
                <a:ext cx="1380776" cy="4935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A. Spivak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Civil Engineering</a:t>
                </a: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1D7480D6-50DA-4A66-8C3D-E6D5C1013067}"/>
                  </a:ext>
                </a:extLst>
              </p:cNvPr>
              <p:cNvSpPr txBox="1"/>
              <p:nvPr/>
            </p:nvSpPr>
            <p:spPr>
              <a:xfrm>
                <a:off x="3035182" y="3696284"/>
                <a:ext cx="1344347" cy="4935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L. Kovach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Education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30CF1091-27AE-4B6B-BEF6-2F461232EEC4}"/>
                  </a:ext>
                </a:extLst>
              </p:cNvPr>
              <p:cNvSpPr txBox="1"/>
              <p:nvPr/>
            </p:nvSpPr>
            <p:spPr>
              <a:xfrm>
                <a:off x="4343073" y="3697610"/>
                <a:ext cx="1002015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B. Bosch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Engineering</a:t>
                </a:r>
              </a:p>
            </p:txBody>
          </p: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F1AE7CD-9374-4F21-B757-C396A0F654A3}"/>
                </a:ext>
              </a:extLst>
            </p:cNvPr>
            <p:cNvSpPr txBox="1"/>
            <p:nvPr/>
          </p:nvSpPr>
          <p:spPr>
            <a:xfrm>
              <a:off x="841274" y="2594968"/>
              <a:ext cx="3859581" cy="356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UToledo Retention Practices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126E847F-A923-4DF1-8A27-58A5ACA9E8B9}"/>
              </a:ext>
            </a:extLst>
          </p:cNvPr>
          <p:cNvGrpSpPr/>
          <p:nvPr/>
        </p:nvGrpSpPr>
        <p:grpSpPr>
          <a:xfrm>
            <a:off x="5101254" y="2511683"/>
            <a:ext cx="4082250" cy="1630274"/>
            <a:chOff x="5187702" y="3522835"/>
            <a:chExt cx="4732483" cy="1889949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56F9DC8-550D-4129-89DB-9ACFA9E3D073}"/>
                </a:ext>
              </a:extLst>
            </p:cNvPr>
            <p:cNvGrpSpPr/>
            <p:nvPr/>
          </p:nvGrpSpPr>
          <p:grpSpPr>
            <a:xfrm>
              <a:off x="5187702" y="3930075"/>
              <a:ext cx="4732483" cy="1482709"/>
              <a:chOff x="5187702" y="3930075"/>
              <a:chExt cx="4732483" cy="1482709"/>
            </a:xfrm>
          </p:grpSpPr>
          <p:pic>
            <p:nvPicPr>
              <p:cNvPr id="43" name="Picture 2" descr="Directory">
                <a:extLst>
                  <a:ext uri="{FF2B5EF4-FFF2-40B4-BE49-F238E27FC236}">
                    <a16:creationId xmlns:a16="http://schemas.microsoft.com/office/drawing/2014/main" id="{6C3FDB4C-0DEB-47EB-A5FE-60CF1B50C6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52" r="15898"/>
              <a:stretch/>
            </p:blipFill>
            <p:spPr bwMode="auto">
              <a:xfrm>
                <a:off x="5506427" y="3938489"/>
                <a:ext cx="706924" cy="988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" descr="jreynolds 2017">
                <a:extLst>
                  <a:ext uri="{FF2B5EF4-FFF2-40B4-BE49-F238E27FC236}">
                    <a16:creationId xmlns:a16="http://schemas.microsoft.com/office/drawing/2014/main" id="{9D96E3DA-DD88-4951-8FE5-FB38225A09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2" t="3707" r="7658" b="16468"/>
              <a:stretch/>
            </p:blipFill>
            <p:spPr bwMode="auto">
              <a:xfrm>
                <a:off x="6626770" y="3930076"/>
                <a:ext cx="706924" cy="988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6" descr="Seegert Michelle">
                <a:extLst>
                  <a:ext uri="{FF2B5EF4-FFF2-40B4-BE49-F238E27FC236}">
                    <a16:creationId xmlns:a16="http://schemas.microsoft.com/office/drawing/2014/main" id="{9A8C51CC-77E3-4634-B34E-2006B7849B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37" t="-357" r="19604" b="28741"/>
              <a:stretch/>
            </p:blipFill>
            <p:spPr bwMode="auto">
              <a:xfrm>
                <a:off x="8890448" y="3930075"/>
                <a:ext cx="706924" cy="9929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8" descr="Ammon Allred | The Guardian">
                <a:extLst>
                  <a:ext uri="{FF2B5EF4-FFF2-40B4-BE49-F238E27FC236}">
                    <a16:creationId xmlns:a16="http://schemas.microsoft.com/office/drawing/2014/main" id="{F9DBED9A-2535-4926-BC9B-FEEF8DA096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26" r="14225"/>
              <a:stretch/>
            </p:blipFill>
            <p:spPr bwMode="auto">
              <a:xfrm>
                <a:off x="7764211" y="3938489"/>
                <a:ext cx="706925" cy="98803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1B462F6-AD7F-403A-82D8-C24DE6DF51D9}"/>
                  </a:ext>
                </a:extLst>
              </p:cNvPr>
              <p:cNvSpPr txBox="1"/>
              <p:nvPr/>
            </p:nvSpPr>
            <p:spPr>
              <a:xfrm>
                <a:off x="5187702" y="4931044"/>
                <a:ext cx="1371821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S. Robinson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Mathematics</a:t>
                </a: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FD87DF9D-CB25-4A0C-98E3-2E4F145FBA9E}"/>
                  </a:ext>
                </a:extLst>
              </p:cNvPr>
              <p:cNvSpPr txBox="1"/>
              <p:nvPr/>
            </p:nvSpPr>
            <p:spPr>
              <a:xfrm>
                <a:off x="6370958" y="4933705"/>
                <a:ext cx="1340229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J. Reynolds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Human Services</a:t>
                </a:r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96986E03-9F4C-429D-A2AB-3753A984E4DB}"/>
                  </a:ext>
                </a:extLst>
              </p:cNvPr>
              <p:cNvSpPr txBox="1"/>
              <p:nvPr/>
            </p:nvSpPr>
            <p:spPr>
              <a:xfrm>
                <a:off x="7568866" y="4928379"/>
                <a:ext cx="1126522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A. Allred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Philosophy</a:t>
                </a: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C7C49DE-13E7-48F5-871B-A16B1D862BE4}"/>
                  </a:ext>
                </a:extLst>
              </p:cNvPr>
              <p:cNvSpPr txBox="1"/>
              <p:nvPr/>
            </p:nvSpPr>
            <p:spPr>
              <a:xfrm>
                <a:off x="8630130" y="4932342"/>
                <a:ext cx="1290055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M. Seegert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Pharmacy</a:t>
                </a:r>
              </a:p>
            </p:txBody>
          </p: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A8B8B91-B5D8-4735-8771-F1C9EA5878F9}"/>
                </a:ext>
              </a:extLst>
            </p:cNvPr>
            <p:cNvSpPr txBox="1"/>
            <p:nvPr/>
          </p:nvSpPr>
          <p:spPr>
            <a:xfrm>
              <a:off x="5565593" y="3522835"/>
              <a:ext cx="3859579" cy="356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Peer University Retention Practices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96D94A4-9B19-4F21-A658-C97058105EFE}"/>
              </a:ext>
            </a:extLst>
          </p:cNvPr>
          <p:cNvGrpSpPr/>
          <p:nvPr/>
        </p:nvGrpSpPr>
        <p:grpSpPr>
          <a:xfrm>
            <a:off x="-16714" y="4235719"/>
            <a:ext cx="4234972" cy="1620003"/>
            <a:chOff x="-1010701" y="4852736"/>
            <a:chExt cx="4909522" cy="187804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B428721-1367-4A46-B160-17B32EFF6792}"/>
                </a:ext>
              </a:extLst>
            </p:cNvPr>
            <p:cNvGrpSpPr/>
            <p:nvPr/>
          </p:nvGrpSpPr>
          <p:grpSpPr>
            <a:xfrm>
              <a:off x="-1010701" y="5258786"/>
              <a:ext cx="4909522" cy="1471994"/>
              <a:chOff x="-364350" y="5449812"/>
              <a:chExt cx="4909522" cy="1471994"/>
            </a:xfrm>
          </p:grpSpPr>
          <p:pic>
            <p:nvPicPr>
              <p:cNvPr id="47" name="Picture 2" descr="Photo of Dr. Tonya Schmitt">
                <a:extLst>
                  <a:ext uri="{FF2B5EF4-FFF2-40B4-BE49-F238E27FC236}">
                    <a16:creationId xmlns:a16="http://schemas.microsoft.com/office/drawing/2014/main" id="{ECC55070-02CB-4A73-9044-880E2FEB7F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08732" y="5455765"/>
                <a:ext cx="640568" cy="9837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4" descr="bazettjones">
                <a:extLst>
                  <a:ext uri="{FF2B5EF4-FFF2-40B4-BE49-F238E27FC236}">
                    <a16:creationId xmlns:a16="http://schemas.microsoft.com/office/drawing/2014/main" id="{E9BC5687-FDEC-4C3E-9AF5-DFAF769C31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9791" y="5450619"/>
                <a:ext cx="657917" cy="986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6" descr="Jon-Jama Scott portrait photo">
                <a:extLst>
                  <a:ext uri="{FF2B5EF4-FFF2-40B4-BE49-F238E27FC236}">
                    <a16:creationId xmlns:a16="http://schemas.microsoft.com/office/drawing/2014/main" id="{9B496E28-16FF-470E-B282-0FA0333938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52" t="3804" r="25372" b="55508"/>
              <a:stretch/>
            </p:blipFill>
            <p:spPr bwMode="auto">
              <a:xfrm>
                <a:off x="1030846" y="5449812"/>
                <a:ext cx="657917" cy="9868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0871EAF-F1A2-4E4D-9F30-18318A0E5994}"/>
                  </a:ext>
                </a:extLst>
              </p:cNvPr>
              <p:cNvSpPr txBox="1"/>
              <p:nvPr/>
            </p:nvSpPr>
            <p:spPr>
              <a:xfrm>
                <a:off x="-364350" y="6440063"/>
                <a:ext cx="1234304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T. Schmitt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Nursing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87BEF7D1-C7F2-48A0-8FCC-7104E90D1F86}"/>
                  </a:ext>
                </a:extLst>
              </p:cNvPr>
              <p:cNvSpPr txBox="1"/>
              <p:nvPr/>
            </p:nvSpPr>
            <p:spPr>
              <a:xfrm>
                <a:off x="803101" y="6442727"/>
                <a:ext cx="1191562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J.-J. Scott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Upward Bound</a:t>
                </a:r>
              </a:p>
            </p:txBody>
          </p: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90E90AD1-1099-41F4-8C5D-6BC62A2F7AAC}"/>
                  </a:ext>
                </a:extLst>
              </p:cNvPr>
              <p:cNvGrpSpPr/>
              <p:nvPr/>
            </p:nvGrpSpPr>
            <p:grpSpPr>
              <a:xfrm>
                <a:off x="1946010" y="5455911"/>
                <a:ext cx="1135811" cy="1460577"/>
                <a:chOff x="1928082" y="5455911"/>
                <a:chExt cx="1135811" cy="1460577"/>
              </a:xfrm>
            </p:grpSpPr>
            <p:pic>
              <p:nvPicPr>
                <p:cNvPr id="50" name="Picture 8" descr="Julia Martin">
                  <a:extLst>
                    <a:ext uri="{FF2B5EF4-FFF2-40B4-BE49-F238E27FC236}">
                      <a16:creationId xmlns:a16="http://schemas.microsoft.com/office/drawing/2014/main" id="{96A350FC-F956-45B8-804B-D96B1AE0EFB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0678" y="5455911"/>
                  <a:ext cx="657916" cy="9868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C04E332-015C-415D-8688-9D1981615141}"/>
                    </a:ext>
                  </a:extLst>
                </p:cNvPr>
                <p:cNvSpPr txBox="1"/>
                <p:nvPr/>
              </p:nvSpPr>
              <p:spPr>
                <a:xfrm>
                  <a:off x="1928082" y="6437409"/>
                  <a:ext cx="1135811" cy="47907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Prof. J. Martin</a:t>
                  </a:r>
                </a:p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Libraries</a:t>
                  </a:r>
                </a:p>
              </p:txBody>
            </p:sp>
          </p:grp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4B97D42-E554-4CFB-A436-2C8CE8D58ACF}"/>
                  </a:ext>
                </a:extLst>
              </p:cNvPr>
              <p:cNvSpPr txBox="1"/>
              <p:nvPr/>
            </p:nvSpPr>
            <p:spPr>
              <a:xfrm>
                <a:off x="2926195" y="6441369"/>
                <a:ext cx="1618977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D. Bazett-Jones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Athletic Training</a:t>
                </a:r>
              </a:p>
            </p:txBody>
          </p:sp>
        </p:grp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CDCE149B-E777-4A2A-91A2-051956EC7563}"/>
                </a:ext>
              </a:extLst>
            </p:cNvPr>
            <p:cNvSpPr txBox="1"/>
            <p:nvPr/>
          </p:nvSpPr>
          <p:spPr>
            <a:xfrm>
              <a:off x="-648189" y="4852736"/>
              <a:ext cx="3859581" cy="3568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Faculty Engagement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BD509E5-D7A0-4A65-9171-655D451BD6D9}"/>
              </a:ext>
            </a:extLst>
          </p:cNvPr>
          <p:cNvGrpSpPr/>
          <p:nvPr/>
        </p:nvGrpSpPr>
        <p:grpSpPr>
          <a:xfrm>
            <a:off x="4142471" y="4238160"/>
            <a:ext cx="5036132" cy="1622214"/>
            <a:chOff x="3790123" y="5030718"/>
            <a:chExt cx="5838300" cy="18806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B2E5FED-2A47-4E23-874E-4A053E1D45B7}"/>
                </a:ext>
              </a:extLst>
            </p:cNvPr>
            <p:cNvGrpSpPr/>
            <p:nvPr/>
          </p:nvGrpSpPr>
          <p:grpSpPr>
            <a:xfrm>
              <a:off x="3790123" y="5429949"/>
              <a:ext cx="5838300" cy="1481373"/>
              <a:chOff x="3652273" y="5002323"/>
              <a:chExt cx="7772916" cy="197225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7C3505BB-DFEC-4E4A-86D6-E3558EA27174}"/>
                  </a:ext>
                </a:extLst>
              </p:cNvPr>
              <p:cNvGrpSpPr/>
              <p:nvPr/>
            </p:nvGrpSpPr>
            <p:grpSpPr>
              <a:xfrm>
                <a:off x="3652273" y="5007639"/>
                <a:ext cx="6120479" cy="1966940"/>
                <a:chOff x="3716071" y="4986373"/>
                <a:chExt cx="6120479" cy="196694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B15397E3-EC77-4AAC-AED6-703F474AA612}"/>
                    </a:ext>
                  </a:extLst>
                </p:cNvPr>
                <p:cNvGrpSpPr/>
                <p:nvPr/>
              </p:nvGrpSpPr>
              <p:grpSpPr>
                <a:xfrm>
                  <a:off x="4127017" y="4986373"/>
                  <a:ext cx="5414488" cy="1325563"/>
                  <a:chOff x="4650437" y="5130659"/>
                  <a:chExt cx="4825128" cy="1181277"/>
                </a:xfrm>
              </p:grpSpPr>
              <p:pic>
                <p:nvPicPr>
                  <p:cNvPr id="16" name="Picture 2" descr="Arunan Nadarajah, Ph.D.">
                    <a:extLst>
                      <a:ext uri="{FF2B5EF4-FFF2-40B4-BE49-F238E27FC236}">
                        <a16:creationId xmlns:a16="http://schemas.microsoft.com/office/drawing/2014/main" id="{2C08E3EA-BE05-429B-8181-B19934F44C6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6660" t="-551" r="5099" b="551"/>
                  <a:stretch/>
                </p:blipFill>
                <p:spPr bwMode="auto">
                  <a:xfrm>
                    <a:off x="4650437" y="5130659"/>
                    <a:ext cx="868640" cy="11812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7" name="Picture 4" descr="Mohammad Elahinia">
                    <a:extLst>
                      <a:ext uri="{FF2B5EF4-FFF2-40B4-BE49-F238E27FC236}">
                        <a16:creationId xmlns:a16="http://schemas.microsoft.com/office/drawing/2014/main" id="{65D388C3-D19B-4898-8DAF-7BF8BA9DD1F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314763" y="5130659"/>
                    <a:ext cx="786086" cy="11812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8" name="Picture 6" descr="Ashley Pryor">
                    <a:extLst>
                      <a:ext uri="{FF2B5EF4-FFF2-40B4-BE49-F238E27FC236}">
                        <a16:creationId xmlns:a16="http://schemas.microsoft.com/office/drawing/2014/main" id="{26CB9F45-629F-4076-8BE5-9753D1AD94B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005937" y="5130659"/>
                    <a:ext cx="789624" cy="11812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19" name="Picture 8" descr="Barbara Miner">
                    <a:extLst>
                      <a:ext uri="{FF2B5EF4-FFF2-40B4-BE49-F238E27FC236}">
                        <a16:creationId xmlns:a16="http://schemas.microsoft.com/office/drawing/2014/main" id="{0470ED2F-F34F-4EA1-9225-5452B1F72B6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2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0772" r="19191"/>
                  <a:stretch/>
                </p:blipFill>
                <p:spPr bwMode="auto">
                  <a:xfrm>
                    <a:off x="8648228" y="5130659"/>
                    <a:ext cx="827337" cy="1181277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EBE8B4D-5A68-4ECF-969B-CBE604D8CD00}"/>
                    </a:ext>
                  </a:extLst>
                </p:cNvPr>
                <p:cNvSpPr txBox="1"/>
                <p:nvPr/>
              </p:nvSpPr>
              <p:spPr>
                <a:xfrm>
                  <a:off x="5401221" y="6311936"/>
                  <a:ext cx="1413219" cy="637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Prof. A. Prior</a:t>
                  </a:r>
                </a:p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Humanities</a:t>
                  </a:r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F82DAB4-0D3F-402F-A4BF-E8E8A1AA1BAB}"/>
                    </a:ext>
                  </a:extLst>
                </p:cNvPr>
                <p:cNvSpPr txBox="1"/>
                <p:nvPr/>
              </p:nvSpPr>
              <p:spPr>
                <a:xfrm>
                  <a:off x="3716071" y="6308388"/>
                  <a:ext cx="1903096" cy="637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Prof. A. Nadarajah</a:t>
                  </a:r>
                </a:p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Bioengineering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B7763B01-B75F-475C-BBEF-6461BC01193F}"/>
                    </a:ext>
                  </a:extLst>
                </p:cNvPr>
                <p:cNvSpPr txBox="1"/>
                <p:nvPr/>
              </p:nvSpPr>
              <p:spPr>
                <a:xfrm>
                  <a:off x="6691072" y="6315481"/>
                  <a:ext cx="1729910" cy="637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Prof. M. Elahinia</a:t>
                  </a:r>
                </a:p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MIME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4D2EAFE-25FD-4F3B-B53D-21EFD6DA8359}"/>
                    </a:ext>
                  </a:extLst>
                </p:cNvPr>
                <p:cNvSpPr txBox="1"/>
                <p:nvPr/>
              </p:nvSpPr>
              <p:spPr>
                <a:xfrm>
                  <a:off x="8346631" y="6308388"/>
                  <a:ext cx="1489919" cy="6378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Prof. B. Miner</a:t>
                  </a:r>
                </a:p>
                <a:p>
                  <a:pPr algn="ctr">
                    <a:lnSpc>
                      <a:spcPts val="1280"/>
                    </a:lnSpc>
                  </a:pPr>
                  <a:r>
                    <a:rPr lang="en-US" sz="1000">
                      <a:latin typeface="Arial" panose="020B0604020202020204" pitchFamily="34" charset="0"/>
                      <a:cs typeface="Arial" panose="020B0604020202020204" pitchFamily="34" charset="0"/>
                    </a:rPr>
                    <a:t>Dept. of Art</a:t>
                  </a:r>
                </a:p>
              </p:txBody>
            </p:sp>
          </p:grp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3CBAEBC0-6F3E-4A96-92C9-CCB60E99BB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5"/>
              <a:srcRect l="7141" r="7455"/>
              <a:stretch/>
            </p:blipFill>
            <p:spPr>
              <a:xfrm>
                <a:off x="10076262" y="5002323"/>
                <a:ext cx="928390" cy="1341413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BD61804-A4E9-4B21-8E0D-E8C446694B1F}"/>
                  </a:ext>
                </a:extLst>
              </p:cNvPr>
              <p:cNvSpPr txBox="1"/>
              <p:nvPr/>
            </p:nvSpPr>
            <p:spPr>
              <a:xfrm>
                <a:off x="9705177" y="6319018"/>
                <a:ext cx="1720012" cy="637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R. Suliman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Business</a:t>
                </a:r>
              </a:p>
            </p:txBody>
          </p:sp>
        </p:grp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075D746-7185-4B3B-9067-ACB366D3717B}"/>
                </a:ext>
              </a:extLst>
            </p:cNvPr>
            <p:cNvSpPr txBox="1"/>
            <p:nvPr/>
          </p:nvSpPr>
          <p:spPr>
            <a:xfrm>
              <a:off x="4625849" y="5030718"/>
              <a:ext cx="3859581" cy="356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UToledo Value Proposition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816C419-57C3-46C5-B467-51F37C432DF4}"/>
              </a:ext>
            </a:extLst>
          </p:cNvPr>
          <p:cNvGrpSpPr/>
          <p:nvPr/>
        </p:nvGrpSpPr>
        <p:grpSpPr>
          <a:xfrm>
            <a:off x="5289877" y="769246"/>
            <a:ext cx="3746199" cy="1601437"/>
            <a:chOff x="5045870" y="1878378"/>
            <a:chExt cx="4342904" cy="185652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819055C-D8F9-4D46-BACF-B1B9CCA9AB9D}"/>
                </a:ext>
              </a:extLst>
            </p:cNvPr>
            <p:cNvGrpSpPr/>
            <p:nvPr/>
          </p:nvGrpSpPr>
          <p:grpSpPr>
            <a:xfrm>
              <a:off x="5045870" y="2271186"/>
              <a:ext cx="4342904" cy="1463712"/>
              <a:chOff x="5426433" y="2382774"/>
              <a:chExt cx="4342904" cy="1463712"/>
            </a:xfrm>
          </p:grpSpPr>
          <p:pic>
            <p:nvPicPr>
              <p:cNvPr id="31" name="Picture 2" descr="Rhodes RMB headshot">
                <a:extLst>
                  <a:ext uri="{FF2B5EF4-FFF2-40B4-BE49-F238E27FC236}">
                    <a16:creationId xmlns:a16="http://schemas.microsoft.com/office/drawing/2014/main" id="{870E39D1-B9C9-4F38-8817-959F21B475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62155" y="2382774"/>
                <a:ext cx="654518" cy="981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4" descr="Dr. Karen Green">
                <a:extLst>
                  <a:ext uri="{FF2B5EF4-FFF2-40B4-BE49-F238E27FC236}">
                    <a16:creationId xmlns:a16="http://schemas.microsoft.com/office/drawing/2014/main" id="{8D6CB911-A621-47B0-9A92-5F469EEC1A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33" t="9782" r="17498" b="26129"/>
              <a:stretch/>
            </p:blipFill>
            <p:spPr bwMode="auto">
              <a:xfrm>
                <a:off x="5656133" y="2388348"/>
                <a:ext cx="681889" cy="9773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6" descr="Aniruddha Ray">
                <a:extLst>
                  <a:ext uri="{FF2B5EF4-FFF2-40B4-BE49-F238E27FC236}">
                    <a16:creationId xmlns:a16="http://schemas.microsoft.com/office/drawing/2014/main" id="{78B532F9-8202-4CE2-8A44-692418E2E4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263" r="18159"/>
              <a:stretch/>
            </p:blipFill>
            <p:spPr bwMode="auto">
              <a:xfrm>
                <a:off x="8928512" y="2382774"/>
                <a:ext cx="654518" cy="9817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8" descr="Ben Myers">
                <a:extLst>
                  <a:ext uri="{FF2B5EF4-FFF2-40B4-BE49-F238E27FC236}">
                    <a16:creationId xmlns:a16="http://schemas.microsoft.com/office/drawing/2014/main" id="{72017D1E-D115-4214-A528-9840EC9232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64249" y="2384843"/>
                <a:ext cx="654518" cy="9817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D5CA759-328E-41B8-A0CE-2F1935D8F766}"/>
                  </a:ext>
                </a:extLst>
              </p:cNvPr>
              <p:cNvSpPr txBox="1"/>
              <p:nvPr/>
            </p:nvSpPr>
            <p:spPr>
              <a:xfrm>
                <a:off x="5426433" y="3364743"/>
                <a:ext cx="1158113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K. Green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Accounting</a:t>
                </a: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341A8D-27FC-4F43-914E-D171115B80DD}"/>
                  </a:ext>
                </a:extLst>
              </p:cNvPr>
              <p:cNvSpPr txBox="1"/>
              <p:nvPr/>
            </p:nvSpPr>
            <p:spPr>
              <a:xfrm>
                <a:off x="6542266" y="3367407"/>
                <a:ext cx="1135813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Dr. T. Rhodes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Music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3F4A13C-AEF7-4C3F-B1AF-180DA8C7C274}"/>
                  </a:ext>
                </a:extLst>
              </p:cNvPr>
              <p:cNvSpPr txBox="1"/>
              <p:nvPr/>
            </p:nvSpPr>
            <p:spPr>
              <a:xfrm>
                <a:off x="7544662" y="3362081"/>
                <a:ext cx="1316071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Ben Myers 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Communication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7017FB6-9CA1-41EF-85A0-4C0A596FFBB2}"/>
                  </a:ext>
                </a:extLst>
              </p:cNvPr>
              <p:cNvSpPr txBox="1"/>
              <p:nvPr/>
            </p:nvSpPr>
            <p:spPr>
              <a:xfrm>
                <a:off x="8758031" y="3366044"/>
                <a:ext cx="1011306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A. Ray</a:t>
                </a:r>
              </a:p>
              <a:p>
                <a:pPr algn="ct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Physics</a:t>
                </a:r>
              </a:p>
            </p:txBody>
          </p:sp>
        </p:grp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63EEF55-837E-495A-AA42-4F4CA9732630}"/>
                </a:ext>
              </a:extLst>
            </p:cNvPr>
            <p:cNvSpPr txBox="1"/>
            <p:nvPr/>
          </p:nvSpPr>
          <p:spPr>
            <a:xfrm>
              <a:off x="5208841" y="1878378"/>
              <a:ext cx="4084214" cy="3568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Peer University Recruitment Practices</a:t>
              </a:r>
              <a:endParaRPr lang="en-US" sz="1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32EB5C4-2D33-405F-ADA8-DC7EBF99B75E}"/>
              </a:ext>
            </a:extLst>
          </p:cNvPr>
          <p:cNvGrpSpPr/>
          <p:nvPr/>
        </p:nvGrpSpPr>
        <p:grpSpPr>
          <a:xfrm>
            <a:off x="1141557" y="5910040"/>
            <a:ext cx="3918770" cy="900192"/>
            <a:chOff x="5515280" y="1520793"/>
            <a:chExt cx="4542962" cy="1043576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03ADE29F-726C-42B4-80E1-E4D5A3FAB7E3}"/>
                </a:ext>
              </a:extLst>
            </p:cNvPr>
            <p:cNvGrpSpPr/>
            <p:nvPr/>
          </p:nvGrpSpPr>
          <p:grpSpPr>
            <a:xfrm>
              <a:off x="8162230" y="1550548"/>
              <a:ext cx="1896012" cy="1013821"/>
              <a:chOff x="7044861" y="547980"/>
              <a:chExt cx="1896012" cy="1013821"/>
            </a:xfrm>
          </p:grpSpPr>
          <p:pic>
            <p:nvPicPr>
              <p:cNvPr id="3078" name="Picture 6" descr="Heben Research Group">
                <a:extLst>
                  <a:ext uri="{FF2B5EF4-FFF2-40B4-BE49-F238E27FC236}">
                    <a16:creationId xmlns:a16="http://schemas.microsoft.com/office/drawing/2014/main" id="{F4F3B3FB-4C69-45AC-B93F-406AE53D9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873" t="2088" r="20986" b="51173"/>
              <a:stretch/>
            </p:blipFill>
            <p:spPr bwMode="auto">
              <a:xfrm>
                <a:off x="8234940" y="547980"/>
                <a:ext cx="705933" cy="9975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483A270-1448-4DF5-8827-552E0BB97BB7}"/>
                  </a:ext>
                </a:extLst>
              </p:cNvPr>
              <p:cNvSpPr txBox="1"/>
              <p:nvPr/>
            </p:nvSpPr>
            <p:spPr>
              <a:xfrm>
                <a:off x="7044861" y="1082722"/>
                <a:ext cx="1208289" cy="4790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Prof. M. Heben</a:t>
                </a:r>
              </a:p>
              <a:p>
                <a:pPr algn="r">
                  <a:lnSpc>
                    <a:spcPts val="1280"/>
                  </a:lnSpc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Physics</a:t>
                </a:r>
              </a:p>
            </p:txBody>
          </p: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DBDA165-8CA5-4152-A3E5-9A5464A2F696}"/>
                </a:ext>
              </a:extLst>
            </p:cNvPr>
            <p:cNvSpPr txBox="1"/>
            <p:nvPr/>
          </p:nvSpPr>
          <p:spPr>
            <a:xfrm>
              <a:off x="5515280" y="1520793"/>
              <a:ext cx="3863042" cy="6065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Advisor on </a:t>
              </a:r>
            </a:p>
            <a:p>
              <a:pPr algn="r"/>
              <a:r>
                <a:rPr lang="en-US" sz="1400" b="1">
                  <a:latin typeface="Arial" panose="020B0604020202020204" pitchFamily="34" charset="0"/>
                  <a:cs typeface="Arial" panose="020B0604020202020204" pitchFamily="34" charset="0"/>
                </a:rPr>
                <a:t>Recruitment Events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03145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906E3-BAB1-75C8-6698-2A45C3D27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091" y="99301"/>
            <a:ext cx="881791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RRC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EC642-0806-18BC-9599-019B8774C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365" y="1322028"/>
            <a:ext cx="8973879" cy="306215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1600"/>
              </a:spcBef>
            </a:pPr>
            <a:r>
              <a:rPr lang="en-US" sz="2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23: 	The Recruitment and Retention 				Committee (RRC) obtained its charge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30: 	Kick-off meeting			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14: 	Subcommittees presented their initial 			plans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594355-2E64-4A17-B567-C2E455C26880}"/>
              </a:ext>
            </a:extLst>
          </p:cNvPr>
          <p:cNvSpPr txBox="1">
            <a:spLocks/>
          </p:cNvSpPr>
          <p:nvPr/>
        </p:nvSpPr>
        <p:spPr>
          <a:xfrm>
            <a:off x="185840" y="3541189"/>
            <a:ext cx="9176938" cy="2690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600"/>
              </a:spcBef>
            </a:pPr>
            <a:endParaRPr lang="en-US" sz="2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1: 	RRC brief report to senate</a:t>
            </a:r>
            <a:r>
              <a:rPr lang="en-US" sz="2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November 29: 	RRC preliminary report to senate </a:t>
            </a:r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Today</a:t>
            </a:r>
            <a:r>
              <a:rPr lang="en-US" sz="2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sz="2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end: 	RRC final report to senate </a:t>
            </a: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sz="180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60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3140-D3A3-BA4B-CF6C-870DB2379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2367" y="1640474"/>
            <a:ext cx="6959266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ea typeface="Times New Roman" panose="02020603050405020304" pitchFamily="18" charset="0"/>
              </a:rPr>
              <a:t>Preliminary Findings and Working Hypotheses </a:t>
            </a:r>
            <a:endParaRPr lang="en-US" sz="36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A4DF4-5F65-42CB-BDF6-1D94CACFB3BF}"/>
              </a:ext>
            </a:extLst>
          </p:cNvPr>
          <p:cNvSpPr txBox="1"/>
          <p:nvPr/>
        </p:nvSpPr>
        <p:spPr>
          <a:xfrm>
            <a:off x="409074" y="3113195"/>
            <a:ext cx="85103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fall RCC report represents the committee's </a:t>
            </a: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preliminary findings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and provides a </a:t>
            </a:r>
            <a:r>
              <a:rPr lang="en-US" sz="1800" b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working hypothesis</a:t>
            </a: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for our continued studies in the spring semester. </a:t>
            </a:r>
          </a:p>
          <a:p>
            <a:pPr algn="just"/>
            <a:endParaRPr lang="en-US" i="1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/>
            <a:r>
              <a:rPr lang="en-US" sz="1800" i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However, due to the situation's urgency, we would like the UToledo administration to start adopting recommendations from this preliminary report immediately.</a:t>
            </a:r>
            <a:endParaRPr lang="en-US" i="1"/>
          </a:p>
        </p:txBody>
      </p:sp>
    </p:spTree>
    <p:extLst>
      <p:ext uri="{BB962C8B-B14F-4D97-AF65-F5344CB8AC3E}">
        <p14:creationId xmlns:p14="http://schemas.microsoft.com/office/powerpoint/2010/main" val="3381536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D3140-D3A3-BA4B-CF6C-870DB2379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u="sng">
                <a:latin typeface="Arial" panose="020B0604020202020204" pitchFamily="34" charset="0"/>
                <a:ea typeface="Times New Roman" panose="02020603050405020304" pitchFamily="18" charset="0"/>
              </a:rPr>
              <a:t>T</a:t>
            </a:r>
            <a:r>
              <a:rPr lang="en-US" sz="3600" b="1" u="sng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hree strategic areas</a:t>
            </a:r>
            <a:r>
              <a:rPr lang="en-US" sz="3600" b="1" u="sng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en-US" sz="3600" b="1" u="sng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en-US" sz="36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that need immediate attention</a:t>
            </a: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0F296-FDFC-8AF9-41AA-1DE3352D5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101" y="1849688"/>
            <a:ext cx="8399797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R="0" lvl="0" algn="just">
              <a:spcAft>
                <a:spcPts val="1200"/>
              </a:spcAft>
              <a:buFont typeface="Arial" panose="020F0302020204030204"/>
              <a:buChar char="•"/>
            </a:pPr>
            <a:r>
              <a:rPr lang="en-US" sz="2000" b="1">
                <a:effectLst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Increasing </a:t>
            </a:r>
            <a:r>
              <a:rPr 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yield </a:t>
            </a: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by </a:t>
            </a:r>
            <a:r>
              <a:rPr lang="en-US" sz="2000">
                <a:effectLst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significantly improving </a:t>
            </a:r>
            <a:r>
              <a:rPr lang="en-US" sz="2000" b="1">
                <a:effectLst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engagement of prospective students</a:t>
            </a:r>
            <a:r>
              <a:rPr lang="en-US" sz="2000">
                <a:effectLst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after they have made first contact with UToledo, including by mail, face-to-face outreach, and during visits to UToledo</a:t>
            </a:r>
          </a:p>
          <a:p>
            <a:pPr algn="just">
              <a:spcAft>
                <a:spcPts val="1200"/>
              </a:spcAft>
              <a:buFont typeface="Arial" panose="020F0302020204030204"/>
              <a:buChar char="•"/>
            </a:pPr>
            <a:r>
              <a:rPr lang="en-US" sz="2000">
                <a:effectLst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Dramatic improvement in </a:t>
            </a: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recruitment-related experience by  </a:t>
            </a:r>
            <a:r>
              <a:rPr 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coordinating</a:t>
            </a: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across various UToledo units</a:t>
            </a: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</a:t>
            </a:r>
            <a:r>
              <a:rPr lang="en-US" sz="2000">
                <a:effectLst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and improving communication </a:t>
            </a: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between administration, faculty, and staff </a:t>
            </a:r>
            <a:endParaRPr lang="en-US" sz="2000">
              <a:effectLst/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 algn="just">
              <a:buFont typeface="Arial" panose="020F0302020204030204"/>
              <a:buChar char="•"/>
            </a:pPr>
            <a:r>
              <a:rPr 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Reallocation of </a:t>
            </a:r>
            <a:r>
              <a:rPr lang="en-US" sz="2000" b="1">
                <a:effectLst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financial </a:t>
            </a:r>
            <a:r>
              <a:rPr 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resources</a:t>
            </a: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toward critical </a:t>
            </a:r>
            <a:r>
              <a:rPr lang="en-US" sz="2000">
                <a:effectLst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recruitment efforts, including college-based recruiters, </a:t>
            </a: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campus tours/experience days</a:t>
            </a:r>
            <a:r>
              <a:rPr lang="en-US" sz="2000">
                <a:effectLst/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university website improvements, and </a:t>
            </a: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advertisement</a:t>
            </a:r>
          </a:p>
          <a:p>
            <a:pPr marL="342900" marR="0" lvl="0" indent="-342900">
              <a:spcBef>
                <a:spcPts val="1200"/>
              </a:spcBef>
              <a:spcAft>
                <a:spcPts val="600"/>
              </a:spcAft>
              <a:buAutoNum type="arabicPeriod"/>
            </a:pPr>
            <a:endParaRPr lang="en-US" sz="180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19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3B950-40EA-5278-A90D-53CC20836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4088"/>
            <a:ext cx="9144000" cy="1213133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>
                <a:effectLst/>
                <a:latin typeface="Arial"/>
                <a:ea typeface="Times New Roman" panose="02020603050405020304" pitchFamily="18" charset="0"/>
                <a:cs typeface="Arial"/>
              </a:rPr>
              <a:t>Approach</a:t>
            </a:r>
            <a:r>
              <a:rPr lang="en-US" sz="3600" b="1">
                <a:effectLst/>
                <a:latin typeface="Arial"/>
                <a:ea typeface="Times New Roman" panose="02020603050405020304" pitchFamily="18" charset="0"/>
                <a:cs typeface="Arial"/>
              </a:rPr>
              <a:t>: Break down silos and </a:t>
            </a:r>
            <a:br>
              <a:rPr lang="en-US" sz="3600" b="1">
                <a:effectLst/>
                <a:latin typeface="Arial"/>
                <a:ea typeface="Times New Roman" panose="02020603050405020304" pitchFamily="18" charset="0"/>
                <a:cs typeface="Arial"/>
              </a:rPr>
            </a:br>
            <a:r>
              <a:rPr lang="en-US" sz="3600" b="1">
                <a:effectLst/>
                <a:latin typeface="Arial"/>
                <a:ea typeface="Times New Roman" panose="02020603050405020304" pitchFamily="18" charset="0"/>
                <a:cs typeface="Arial"/>
              </a:rPr>
              <a:t> align responsibility with authority</a:t>
            </a:r>
            <a:endParaRPr lang="en-US" sz="3600" b="1">
              <a:latin typeface="Arial"/>
              <a:cs typeface="Arial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A334B3-7E2B-C3FB-3427-0C80EC894C71}"/>
              </a:ext>
            </a:extLst>
          </p:cNvPr>
          <p:cNvSpPr txBox="1">
            <a:spLocks/>
          </p:cNvSpPr>
          <p:nvPr/>
        </p:nvSpPr>
        <p:spPr>
          <a:xfrm>
            <a:off x="194807" y="1468240"/>
            <a:ext cx="8812835" cy="481224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400"/>
              </a:spcAft>
              <a:buSzPct val="130000"/>
            </a:pP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UToledo must declare solving the </a:t>
            </a:r>
            <a:r>
              <a:rPr 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enrollment crisis</a:t>
            </a: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its top priority</a:t>
            </a:r>
          </a:p>
          <a:p>
            <a:pPr>
              <a:spcAft>
                <a:spcPts val="2400"/>
              </a:spcAft>
              <a:buSzPct val="130000"/>
            </a:pP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To this end, the RRC recommends appointing a high-level administrator (i.e., a full-time Executive Vice President for Enrollment) to govern all aspects related to this effort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SzPct val="130000"/>
            </a:pP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This  administrator </a:t>
            </a:r>
            <a:r>
              <a:rPr 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will direct all offices related to student recruitment and experience </a:t>
            </a:r>
            <a:r>
              <a:rPr lang="en-US" sz="2000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(outside of academics and athletics), including Enrollment Management, Marketing and Communication, Parking and Transportation Services, Dining Services, and others, </a:t>
            </a:r>
            <a:r>
              <a:rPr lang="en-US" sz="2000" b="1"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which often work in silos</a:t>
            </a:r>
          </a:p>
          <a:p>
            <a:pPr lvl="1">
              <a:spcAft>
                <a:spcPts val="2400"/>
              </a:spcAft>
              <a:buFont typeface="Symbol" panose="05050102010706020507" pitchFamily="18" charset="2"/>
              <a:buChar char="-"/>
            </a:pPr>
            <a:r>
              <a:rPr lang="en-US" sz="1800">
                <a:solidFill>
                  <a:srgbClr val="000099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The administrator will coordinate with academics and athletics at a high level</a:t>
            </a:r>
            <a:endParaRPr lang="en-US" sz="1800" b="1">
              <a:solidFill>
                <a:srgbClr val="000099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pPr>
              <a:spcAft>
                <a:spcPts val="1800"/>
              </a:spcAft>
              <a:buSzPct val="130000"/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To support their efforts, we propose to form a </a:t>
            </a:r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student and faculty advisory board 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that will aid in the continuous improvement of </a:t>
            </a:r>
            <a:r>
              <a:rPr lang="en-US" sz="2000" err="1">
                <a:latin typeface="Arial" panose="020B0604020202020204" pitchFamily="34" charset="0"/>
                <a:cs typeface="Arial" panose="020B0604020202020204" pitchFamily="34" charset="0"/>
              </a:rPr>
              <a:t>UToledo’s</a:t>
            </a: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 recruitment and retention efforts</a:t>
            </a:r>
          </a:p>
          <a:p>
            <a:pPr>
              <a:spcAft>
                <a:spcPts val="1800"/>
              </a:spcAft>
              <a:buFont typeface="Symbol" panose="05050102010706020507" pitchFamily="18" charset="2"/>
              <a:buChar char="-"/>
            </a:pP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29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" dur="indefinite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" dur="indefinite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4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0A146-2DB1-70B7-9E10-5CFAA2383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4" y="813193"/>
            <a:ext cx="4223657" cy="635622"/>
          </a:xfrm>
        </p:spPr>
        <p:txBody>
          <a:bodyPr>
            <a:noAutofit/>
          </a:bodyPr>
          <a:lstStyle/>
          <a:p>
            <a:pPr marL="342900" indent="-284163">
              <a:spcBef>
                <a:spcPts val="0"/>
              </a:spcBef>
              <a:buFont typeface="Symbol" pitchFamily="2" charset="2"/>
              <a:buChar char=""/>
            </a:pPr>
            <a:r>
              <a:rPr lang="en-US" sz="2400" u="sng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Key Preliminary Findings</a:t>
            </a:r>
            <a:r>
              <a:rPr lang="en-US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19FD8E55-951F-47C8-82E2-99F40C1AA381}"/>
              </a:ext>
            </a:extLst>
          </p:cNvPr>
          <p:cNvSpPr txBox="1">
            <a:spLocks/>
          </p:cNvSpPr>
          <p:nvPr/>
        </p:nvSpPr>
        <p:spPr>
          <a:xfrm>
            <a:off x="303551" y="2037718"/>
            <a:ext cx="4070528" cy="90916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lnSpc>
                <a:spcPct val="10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Between 2011 and 2022, there has been a ~40% decline in newly enrolled students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D71AFCC9-95A0-411F-9461-28358AE4E602}"/>
              </a:ext>
            </a:extLst>
          </p:cNvPr>
          <p:cNvSpPr txBox="1">
            <a:spLocks/>
          </p:cNvSpPr>
          <p:nvPr/>
        </p:nvSpPr>
        <p:spPr>
          <a:xfrm>
            <a:off x="875842" y="5312496"/>
            <a:ext cx="8512130" cy="58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/>
            </a:pPr>
            <a:r>
              <a:rPr lang="en-US" sz="16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Poor communication between </a:t>
            </a:r>
            <a:r>
              <a:rPr lang="en-US" sz="160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UToledo’s</a:t>
            </a:r>
            <a:r>
              <a:rPr lang="en-US" sz="16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recruitment office and academic units contributing to uncompetitive sales pitches and on-campus recruitment events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99FDA145-AEAA-42DE-B331-D0750B47F31F}"/>
              </a:ext>
            </a:extLst>
          </p:cNvPr>
          <p:cNvSpPr txBox="1">
            <a:spLocks/>
          </p:cNvSpPr>
          <p:nvPr/>
        </p:nvSpPr>
        <p:spPr>
          <a:xfrm>
            <a:off x="303551" y="2961296"/>
            <a:ext cx="4111298" cy="1086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decline reflects a drastic downturn in the yield of admitted students, which has dropped from ~37% to ~22%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7DBEF2CC-245A-499F-B8AE-F3B874F6744E}"/>
              </a:ext>
            </a:extLst>
          </p:cNvPr>
          <p:cNvSpPr txBox="1">
            <a:spLocks/>
          </p:cNvSpPr>
          <p:nvPr/>
        </p:nvSpPr>
        <p:spPr>
          <a:xfrm>
            <a:off x="303550" y="4173534"/>
            <a:ext cx="8988536" cy="860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This reduction in new students has decreased the total student headcount from 22,610 to 15,603 (despite the retention rates increasing from 62% to 75%) 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4C1FB88-D968-422F-92F8-0F7EAF6027F5}"/>
              </a:ext>
            </a:extLst>
          </p:cNvPr>
          <p:cNvSpPr txBox="1">
            <a:spLocks/>
          </p:cNvSpPr>
          <p:nvPr/>
        </p:nvSpPr>
        <p:spPr>
          <a:xfrm>
            <a:off x="303550" y="4890718"/>
            <a:ext cx="6866147" cy="58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lnSpc>
                <a:spcPct val="110000"/>
              </a:lnSpc>
              <a:spcBef>
                <a:spcPts val="0"/>
              </a:spcBef>
              <a:buFont typeface="Symbol" panose="05050102010706020507" pitchFamily="18" charset="2"/>
              <a:buChar char=""/>
            </a:pPr>
            <a:r>
              <a:rPr lang="en-US" sz="18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Apparent causes contributing to this decline:</a:t>
            </a:r>
            <a:endParaRPr lang="en-US" sz="1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1C33036D-737E-4AEC-92E7-167A1198383D}"/>
              </a:ext>
            </a:extLst>
          </p:cNvPr>
          <p:cNvSpPr txBox="1">
            <a:spLocks/>
          </p:cNvSpPr>
          <p:nvPr/>
        </p:nvSpPr>
        <p:spPr>
          <a:xfrm>
            <a:off x="876812" y="5917608"/>
            <a:ext cx="8204667" cy="58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 startAt="2"/>
            </a:pPr>
            <a:r>
              <a:rPr lang="en-US" sz="16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Inadequate </a:t>
            </a:r>
            <a:r>
              <a:rPr lang="en-US" sz="160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MarComm</a:t>
            </a:r>
            <a:r>
              <a:rPr lang="en-US" sz="16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support (inconsistent/slow response to requests) 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F91CADC0-479B-4FC9-85C0-85C649E36C1C}"/>
              </a:ext>
            </a:extLst>
          </p:cNvPr>
          <p:cNvSpPr txBox="1">
            <a:spLocks/>
          </p:cNvSpPr>
          <p:nvPr/>
        </p:nvSpPr>
        <p:spPr>
          <a:xfrm>
            <a:off x="871959" y="6393809"/>
            <a:ext cx="6996605" cy="41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1637" indent="-342900">
              <a:spcBef>
                <a:spcPts val="0"/>
              </a:spcBef>
              <a:buFont typeface="+mj-lt"/>
              <a:buAutoNum type="arabicParenR" startAt="3"/>
            </a:pPr>
            <a:r>
              <a:rPr lang="en-US" sz="160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Insufficient communication with students in the enrollment funnel</a:t>
            </a:r>
            <a:endParaRPr lang="en-US" sz="2000">
              <a:solidFill>
                <a:srgbClr val="00009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132578D-620A-46B6-83AB-4EDAF371D41C}"/>
              </a:ext>
            </a:extLst>
          </p:cNvPr>
          <p:cNvSpPr/>
          <p:nvPr/>
        </p:nvSpPr>
        <p:spPr>
          <a:xfrm>
            <a:off x="157629" y="1943458"/>
            <a:ext cx="4223657" cy="1039026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1D09DF5-13C8-4C32-A7FF-EB93AC99DA61}"/>
              </a:ext>
            </a:extLst>
          </p:cNvPr>
          <p:cNvSpPr/>
          <p:nvPr/>
        </p:nvSpPr>
        <p:spPr>
          <a:xfrm>
            <a:off x="303111" y="2939897"/>
            <a:ext cx="4019157" cy="1198737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D6C9B8A-A4D4-46FA-9C3A-AA12D51F8F0C}"/>
              </a:ext>
            </a:extLst>
          </p:cNvPr>
          <p:cNvSpPr/>
          <p:nvPr/>
        </p:nvSpPr>
        <p:spPr>
          <a:xfrm>
            <a:off x="189940" y="4157283"/>
            <a:ext cx="8962081" cy="58544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931D05F3-0C84-49D9-A8D6-B337C5B14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064" y="-26264"/>
            <a:ext cx="9312982" cy="815913"/>
          </a:xfrm>
        </p:spPr>
        <p:txBody>
          <a:bodyPr>
            <a:norm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UToledo Recruitment Practices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A9DDAB4-D4A9-405C-B0BA-BE3EC493C326}"/>
              </a:ext>
            </a:extLst>
          </p:cNvPr>
          <p:cNvGrpSpPr/>
          <p:nvPr/>
        </p:nvGrpSpPr>
        <p:grpSpPr>
          <a:xfrm>
            <a:off x="4350680" y="847362"/>
            <a:ext cx="4666631" cy="3044778"/>
            <a:chOff x="4350680" y="847362"/>
            <a:chExt cx="4666631" cy="3044778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291A87D-35D9-4AE7-9F40-CB4DC0F536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18914" y="2583898"/>
              <a:ext cx="89748" cy="190819"/>
            </a:xfrm>
            <a:prstGeom prst="line">
              <a:avLst/>
            </a:prstGeom>
            <a:ln w="9525">
              <a:solidFill>
                <a:srgbClr val="2F559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B9A5928E-7808-4E91-8C56-C1961BCA30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0819" y="1816252"/>
              <a:ext cx="298037" cy="174765"/>
            </a:xfrm>
            <a:prstGeom prst="line">
              <a:avLst/>
            </a:prstGeom>
            <a:ln w="9525">
              <a:solidFill>
                <a:srgbClr val="2F5597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1" name="Chart 20">
              <a:extLst>
                <a:ext uri="{FF2B5EF4-FFF2-40B4-BE49-F238E27FC236}">
                  <a16:creationId xmlns:a16="http://schemas.microsoft.com/office/drawing/2014/main" id="{6BCC2556-7BA5-4A97-A457-BFF91C06F15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258053063"/>
                </p:ext>
              </p:extLst>
            </p:nvPr>
          </p:nvGraphicFramePr>
          <p:xfrm>
            <a:off x="4350680" y="847362"/>
            <a:ext cx="4666631" cy="304477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D82179A-64F5-4BB7-8540-55DD552D32ED}"/>
                </a:ext>
              </a:extLst>
            </p:cNvPr>
            <p:cNvSpPr txBox="1"/>
            <p:nvPr/>
          </p:nvSpPr>
          <p:spPr>
            <a:xfrm>
              <a:off x="7178346" y="3156390"/>
              <a:ext cx="183896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u="sng">
                  <a:latin typeface="Arial" panose="020B0604020202020204" pitchFamily="34" charset="0"/>
                  <a:cs typeface="Arial" panose="020B0604020202020204" pitchFamily="34" charset="0"/>
                </a:rPr>
                <a:t>Data Source</a:t>
              </a:r>
              <a:r>
                <a:rPr lang="en-US" sz="900">
                  <a:latin typeface="Arial" panose="020B0604020202020204" pitchFamily="34" charset="0"/>
                  <a:cs typeface="Arial" panose="020B0604020202020204" pitchFamily="34" charset="0"/>
                </a:rPr>
                <a:t>: Census ODS Data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AA70A8-A738-4D18-ABEC-37C32F55B473}"/>
                </a:ext>
              </a:extLst>
            </p:cNvPr>
            <p:cNvSpPr txBox="1"/>
            <p:nvPr/>
          </p:nvSpPr>
          <p:spPr>
            <a:xfrm>
              <a:off x="5689208" y="2709104"/>
              <a:ext cx="1084592" cy="2385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tlCol="0">
              <a:spAutoFit/>
            </a:bodyPr>
            <a:lstStyle/>
            <a:p>
              <a:r>
                <a:rPr lang="en-US" sz="950">
                  <a:latin typeface="Arial" panose="020B0604020202020204" pitchFamily="34" charset="0"/>
                  <a:cs typeface="Arial" panose="020B0604020202020204" pitchFamily="34" charset="0"/>
                </a:rPr>
                <a:t>Admitted Students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62D3C5-2510-4919-8E5F-84B2D761CA6F}"/>
                </a:ext>
              </a:extLst>
            </p:cNvPr>
            <p:cNvSpPr txBox="1"/>
            <p:nvPr/>
          </p:nvSpPr>
          <p:spPr>
            <a:xfrm>
              <a:off x="5689208" y="2986048"/>
              <a:ext cx="1050929" cy="23852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rtlCol="0">
              <a:spAutoFit/>
            </a:bodyPr>
            <a:lstStyle/>
            <a:p>
              <a:r>
                <a:rPr lang="en-US" sz="950">
                  <a:latin typeface="Arial" panose="020B0604020202020204" pitchFamily="34" charset="0"/>
                  <a:cs typeface="Arial" panose="020B0604020202020204" pitchFamily="34" charset="0"/>
                </a:rPr>
                <a:t>Enrolled Students</a:t>
              </a: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99C3A705-94BE-4688-8C2F-051D9C08FD27}"/>
              </a:ext>
            </a:extLst>
          </p:cNvPr>
          <p:cNvSpPr txBox="1">
            <a:spLocks/>
          </p:cNvSpPr>
          <p:nvPr/>
        </p:nvSpPr>
        <p:spPr>
          <a:xfrm>
            <a:off x="296344" y="1229459"/>
            <a:ext cx="4109881" cy="909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737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UToledo is severely underperforming relative to peers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3" grpId="0"/>
      <p:bldP spid="44" grpId="0"/>
      <p:bldP spid="53" grpId="0" animBg="1"/>
      <p:bldP spid="54" grpId="0" animBg="1"/>
      <p:bldP spid="55" grpId="0" animBg="1"/>
      <p:bldP spid="2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09AE29CA548C4EBFD8F38156649EB5" ma:contentTypeVersion="35" ma:contentTypeDescription="Create a new document." ma:contentTypeScope="" ma:versionID="99c252fd306cbc8b72b8444cf82a6b51">
  <xsd:schema xmlns:xsd="http://www.w3.org/2001/XMLSchema" xmlns:xs="http://www.w3.org/2001/XMLSchema" xmlns:p="http://schemas.microsoft.com/office/2006/metadata/properties" xmlns:ns3="d377a0f9-a80c-4c59-b28b-994775d7ffc1" xmlns:ns4="40e46005-88cc-4e18-bf50-15d4361c3d69" targetNamespace="http://schemas.microsoft.com/office/2006/metadata/properties" ma:root="true" ma:fieldsID="7cd9bfc8ba9fcba4534cb60be6e4c969" ns3:_="" ns4:_="">
    <xsd:import namespace="d377a0f9-a80c-4c59-b28b-994775d7ffc1"/>
    <xsd:import namespace="40e46005-88cc-4e18-bf50-15d4361c3d6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Distribution_Groups" minOccurs="0"/>
                <xsd:element ref="ns3:LMS_Mapping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7a0f9-a80c-4c59-b28b-994775d7f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NotebookType" ma:index="22" nillable="true" ma:displayName="Notebook Type" ma:internalName="NotebookType">
      <xsd:simpleType>
        <xsd:restriction base="dms:Text"/>
      </xsd:simpleType>
    </xsd:element>
    <xsd:element name="FolderType" ma:index="23" nillable="true" ma:displayName="Folder Type" ma:internalName="FolderType">
      <xsd:simpleType>
        <xsd:restriction base="dms:Text"/>
      </xsd:simpleType>
    </xsd:element>
    <xsd:element name="CultureName" ma:index="24" nillable="true" ma:displayName="Culture Name" ma:internalName="CultureName">
      <xsd:simpleType>
        <xsd:restriction base="dms:Text"/>
      </xsd:simpleType>
    </xsd:element>
    <xsd:element name="AppVersion" ma:index="25" nillable="true" ma:displayName="App Version" ma:internalName="AppVersion">
      <xsd:simpleType>
        <xsd:restriction base="dms:Text"/>
      </xsd:simpleType>
    </xsd:element>
    <xsd:element name="TeamsChannelId" ma:index="26" nillable="true" ma:displayName="Teams Channel Id" ma:internalName="TeamsChannelId">
      <xsd:simpleType>
        <xsd:restriction base="dms:Text"/>
      </xsd:simpleType>
    </xsd:element>
    <xsd:element name="Owner" ma:index="27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8" nillable="true" ma:displayName="Math Settings" ma:internalName="Math_Settings">
      <xsd:simpleType>
        <xsd:restriction base="dms:Text"/>
      </xsd:simpleType>
    </xsd:element>
    <xsd:element name="DefaultSectionNames" ma:index="2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31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32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3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5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8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0" nillable="true" ma:displayName="Is Collaboration Space Locked" ma:internalName="Is_Collaboration_Space_Locked">
      <xsd:simpleType>
        <xsd:restriction base="dms:Boolean"/>
      </xsd:simpleType>
    </xsd:element>
    <xsd:element name="IsNotebookLocked" ma:index="41" nillable="true" ma:displayName="Is Notebook Locked" ma:internalName="IsNotebookLocked">
      <xsd:simpleType>
        <xsd:restriction base="dms:Boolean"/>
      </xsd:simpleType>
    </xsd:element>
    <xsd:element name="Teams_Channel_Section_Location" ma:index="42" nillable="true" ma:displayName="Teams Channel Section Location" ma:internalName="Teams_Channel_Section_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e46005-88cc-4e18-bf50-15d4361c3d6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d377a0f9-a80c-4c59-b28b-994775d7ffc1" xsi:nil="true"/>
    <Student_Groups xmlns="d377a0f9-a80c-4c59-b28b-994775d7ffc1">
      <UserInfo>
        <DisplayName/>
        <AccountId xsi:nil="true"/>
        <AccountType/>
      </UserInfo>
    </Student_Groups>
    <Templates xmlns="d377a0f9-a80c-4c59-b28b-994775d7ffc1" xsi:nil="true"/>
    <Teams_Channel_Section_Location xmlns="d377a0f9-a80c-4c59-b28b-994775d7ffc1" xsi:nil="true"/>
    <Owner xmlns="d377a0f9-a80c-4c59-b28b-994775d7ffc1">
      <UserInfo>
        <DisplayName/>
        <AccountId xsi:nil="true"/>
        <AccountType/>
      </UserInfo>
    </Owner>
    <Math_Settings xmlns="d377a0f9-a80c-4c59-b28b-994775d7ffc1" xsi:nil="true"/>
    <AppVersion xmlns="d377a0f9-a80c-4c59-b28b-994775d7ffc1" xsi:nil="true"/>
    <TeamsChannelId xmlns="d377a0f9-a80c-4c59-b28b-994775d7ffc1" xsi:nil="true"/>
    <FolderType xmlns="d377a0f9-a80c-4c59-b28b-994775d7ffc1" xsi:nil="true"/>
    <Students xmlns="d377a0f9-a80c-4c59-b28b-994775d7ffc1">
      <UserInfo>
        <DisplayName/>
        <AccountId xsi:nil="true"/>
        <AccountType/>
      </UserInfo>
    </Students>
    <Distribution_Groups xmlns="d377a0f9-a80c-4c59-b28b-994775d7ffc1" xsi:nil="true"/>
    <Has_Teacher_Only_SectionGroup xmlns="d377a0f9-a80c-4c59-b28b-994775d7ffc1" xsi:nil="true"/>
    <DefaultSectionNames xmlns="d377a0f9-a80c-4c59-b28b-994775d7ffc1" xsi:nil="true"/>
    <LMS_Mappings xmlns="d377a0f9-a80c-4c59-b28b-994775d7ffc1" xsi:nil="true"/>
    <Invited_Students xmlns="d377a0f9-a80c-4c59-b28b-994775d7ffc1" xsi:nil="true"/>
    <Teachers xmlns="d377a0f9-a80c-4c59-b28b-994775d7ffc1">
      <UserInfo>
        <DisplayName/>
        <AccountId xsi:nil="true"/>
        <AccountType/>
      </UserInfo>
    </Teachers>
    <Invited_Teachers xmlns="d377a0f9-a80c-4c59-b28b-994775d7ffc1" xsi:nil="true"/>
    <IsNotebookLocked xmlns="d377a0f9-a80c-4c59-b28b-994775d7ffc1" xsi:nil="true"/>
    <CultureName xmlns="d377a0f9-a80c-4c59-b28b-994775d7ffc1" xsi:nil="true"/>
    <Self_Registration_Enabled xmlns="d377a0f9-a80c-4c59-b28b-994775d7ffc1" xsi:nil="true"/>
    <Is_Collaboration_Space_Locked xmlns="d377a0f9-a80c-4c59-b28b-994775d7ffc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DD8601-4DD8-4058-9100-5311986ACA72}">
  <ds:schemaRefs>
    <ds:schemaRef ds:uri="40e46005-88cc-4e18-bf50-15d4361c3d69"/>
    <ds:schemaRef ds:uri="d377a0f9-a80c-4c59-b28b-994775d7ff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B0E9FA6-D6B5-47DA-99B1-9AAEF11FECC3}">
  <ds:schemaRefs>
    <ds:schemaRef ds:uri="http://purl.org/dc/dcmitype/"/>
    <ds:schemaRef ds:uri="d377a0f9-a80c-4c59-b28b-994775d7ffc1"/>
    <ds:schemaRef ds:uri="40e46005-88cc-4e18-bf50-15d4361c3d69"/>
    <ds:schemaRef ds:uri="http://purl.org/dc/terms/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21315712-57EA-4B3B-B305-D627422A1E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1904</Words>
  <Application>Microsoft Office PowerPoint</Application>
  <PresentationFormat>On-screen Show (4:3)</PresentationFormat>
  <Paragraphs>364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Arial,Sans-Serif</vt:lpstr>
      <vt:lpstr>Calibri</vt:lpstr>
      <vt:lpstr>Calibri Light</vt:lpstr>
      <vt:lpstr>Helvetica Neue</vt:lpstr>
      <vt:lpstr>Symbol</vt:lpstr>
      <vt:lpstr>Times New Roman</vt:lpstr>
      <vt:lpstr>Office Theme</vt:lpstr>
      <vt:lpstr>Faculty Senate Ad Hoc Recruitment and Retention Committee (RRC)</vt:lpstr>
      <vt:lpstr>UToledo is facing an existential enrollment crisis</vt:lpstr>
      <vt:lpstr>Summary of RRC Responsibilities</vt:lpstr>
      <vt:lpstr>RRC Subcommittee Members</vt:lpstr>
      <vt:lpstr>RRC Timeline</vt:lpstr>
      <vt:lpstr>Preliminary Findings and Working Hypotheses </vt:lpstr>
      <vt:lpstr>Three strategic areas that need immediate attention</vt:lpstr>
      <vt:lpstr>Approach: Break down silos and   align responsibility with authority</vt:lpstr>
      <vt:lpstr>UToledo Recruitment Practices</vt:lpstr>
      <vt:lpstr>UToledo Recruitment Practices</vt:lpstr>
      <vt:lpstr>Peer University Recruitment Practices</vt:lpstr>
      <vt:lpstr>Peer University Recruitment Practices</vt:lpstr>
      <vt:lpstr>PowerPoint Presentation</vt:lpstr>
      <vt:lpstr>UToledo’s Retention Practices</vt:lpstr>
      <vt:lpstr>UToledo’s Retention Practices Continued</vt:lpstr>
      <vt:lpstr>Peer University Retention Practices </vt:lpstr>
      <vt:lpstr>Peer University Retention Practices </vt:lpstr>
      <vt:lpstr>Faculty Engagement</vt:lpstr>
      <vt:lpstr>UToledo’s Value Proposition</vt:lpstr>
      <vt:lpstr>UToledo’s Triple Value Proposition (3VP)</vt:lpstr>
      <vt:lpstr>College of Engineering Triple Value Proposition (3VP)  </vt:lpstr>
      <vt:lpstr>Summary of Preliminary Findings</vt:lpstr>
      <vt:lpstr>RRC Subcommittee Members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Senate Ad-hoc Committee on Recruitment and Retention</dc:title>
  <dc:creator>Avidor-Reiss, Tomer</dc:creator>
  <cp:lastModifiedBy>facsen</cp:lastModifiedBy>
  <cp:revision>2</cp:revision>
  <cp:lastPrinted>2022-10-14T09:47:44Z</cp:lastPrinted>
  <dcterms:created xsi:type="dcterms:W3CDTF">2022-09-24T14:46:14Z</dcterms:created>
  <dcterms:modified xsi:type="dcterms:W3CDTF">2022-11-29T20:07:28Z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0x0101006E09AE29CA548C4EBFD8F38156649EB5</vt:lpwstr>
  </property>
</Properties>
</file>