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328" r:id="rId5"/>
    <p:sldId id="329" r:id="rId6"/>
    <p:sldId id="330" r:id="rId7"/>
    <p:sldId id="338" r:id="rId8"/>
    <p:sldId id="331" r:id="rId9"/>
    <p:sldId id="309" r:id="rId10"/>
    <p:sldId id="310" r:id="rId11"/>
    <p:sldId id="311" r:id="rId12"/>
    <p:sldId id="341" r:id="rId13"/>
    <p:sldId id="293" r:id="rId14"/>
    <p:sldId id="342" r:id="rId15"/>
    <p:sldId id="295" r:id="rId16"/>
    <p:sldId id="299" r:id="rId17"/>
    <p:sldId id="317" r:id="rId18"/>
    <p:sldId id="300" r:id="rId19"/>
    <p:sldId id="340" r:id="rId20"/>
    <p:sldId id="318" r:id="rId21"/>
    <p:sldId id="319" r:id="rId22"/>
    <p:sldId id="343" r:id="rId23"/>
    <p:sldId id="320" r:id="rId24"/>
    <p:sldId id="321" r:id="rId25"/>
    <p:sldId id="344" r:id="rId26"/>
    <p:sldId id="302" r:id="rId27"/>
    <p:sldId id="334" r:id="rId28"/>
    <p:sldId id="345" r:id="rId29"/>
    <p:sldId id="316" r:id="rId30"/>
    <p:sldId id="322" r:id="rId31"/>
    <p:sldId id="346" r:id="rId32"/>
    <p:sldId id="303" r:id="rId33"/>
    <p:sldId id="332" r:id="rId34"/>
    <p:sldId id="333" r:id="rId35"/>
    <p:sldId id="31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nate 2022 10 18 report" id="{E76FF028-B6BB-B84A-8912-762DF9CD35BD}">
          <p14:sldIdLst>
            <p14:sldId id="328"/>
            <p14:sldId id="329"/>
            <p14:sldId id="330"/>
            <p14:sldId id="338"/>
            <p14:sldId id="331"/>
            <p14:sldId id="309"/>
            <p14:sldId id="310"/>
            <p14:sldId id="311"/>
            <p14:sldId id="341"/>
            <p14:sldId id="293"/>
            <p14:sldId id="342"/>
            <p14:sldId id="295"/>
            <p14:sldId id="299"/>
            <p14:sldId id="317"/>
            <p14:sldId id="300"/>
            <p14:sldId id="340"/>
            <p14:sldId id="318"/>
            <p14:sldId id="319"/>
            <p14:sldId id="343"/>
            <p14:sldId id="320"/>
            <p14:sldId id="321"/>
            <p14:sldId id="344"/>
            <p14:sldId id="302"/>
            <p14:sldId id="334"/>
            <p14:sldId id="345"/>
            <p14:sldId id="316"/>
            <p14:sldId id="322"/>
            <p14:sldId id="346"/>
            <p14:sldId id="303"/>
            <p14:sldId id="332"/>
            <p14:sldId id="333"/>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a:srgbClr val="0033CC"/>
    <a:srgbClr val="2F5597"/>
    <a:srgbClr val="008000"/>
    <a:srgbClr val="009900"/>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97213-6F6A-42E1-8E3A-817EA3E0EB73}" v="15" dt="2023-04-25T14:26:28.054"/>
    <p1510:client id="{2C2DF42D-97E4-C44E-982F-FA58876144F3}" v="12" dt="2023-04-25T15:39:59.116"/>
    <p1510:client id="{D0030327-283A-46A5-95B4-552FD44BFE66}" v="1" dt="2023-04-25T18:16:35.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94694"/>
  </p:normalViewPr>
  <p:slideViewPr>
    <p:cSldViewPr snapToGrid="0">
      <p:cViewPr varScale="1">
        <p:scale>
          <a:sx n="69" d="100"/>
          <a:sy n="69" d="100"/>
        </p:scale>
        <p:origin x="12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ocketsutoledo-my.sharepoint.com/personal/ylapits_rockets_utoledo_edu/Documents/2022-10-14%20Ohio%20Public%20University%20Enrollment%20Tren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562059398877"/>
          <c:y val="5.092595451712327E-2"/>
          <c:w val="0.60937270596109483"/>
          <c:h val="0.69525882181393994"/>
        </c:manualLayout>
      </c:layout>
      <c:scatterChart>
        <c:scatterStyle val="smoothMarker"/>
        <c:varyColors val="0"/>
        <c:ser>
          <c:idx val="5"/>
          <c:order val="0"/>
          <c:tx>
            <c:strRef>
              <c:f>Sheet1!$P$17</c:f>
              <c:strCache>
                <c:ptCount val="1"/>
                <c:pt idx="0">
                  <c:v>U Cincinnati</c:v>
                </c:pt>
              </c:strCache>
            </c:strRef>
          </c:tx>
          <c:spPr>
            <a:ln w="19050" cap="rnd">
              <a:solidFill>
                <a:schemeClr val="accent6"/>
              </a:solidFill>
              <a:round/>
            </a:ln>
            <a:effectLst/>
          </c:spPr>
          <c:marker>
            <c:symbol val="diamond"/>
            <c:size val="9"/>
            <c:spPr>
              <a:solidFill>
                <a:schemeClr val="accent6"/>
              </a:solidFill>
              <a:ln w="9525">
                <a:solidFill>
                  <a:schemeClr val="accent6"/>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Sheet1!$P$18:$P$24</c:f>
              <c:numCache>
                <c:formatCode>General</c:formatCode>
                <c:ptCount val="7"/>
                <c:pt idx="0">
                  <c:v>100</c:v>
                </c:pt>
                <c:pt idx="1">
                  <c:v>101.52409454928369</c:v>
                </c:pt>
                <c:pt idx="2">
                  <c:v>103.09529747554519</c:v>
                </c:pt>
                <c:pt idx="3">
                  <c:v>105.47288497242775</c:v>
                </c:pt>
                <c:pt idx="4">
                  <c:v>107.30456951256686</c:v>
                </c:pt>
                <c:pt idx="5">
                  <c:v>108.13866489317483</c:v>
                </c:pt>
                <c:pt idx="6">
                  <c:v>111.62191370853769</c:v>
                </c:pt>
              </c:numCache>
            </c:numRef>
          </c:yVal>
          <c:smooth val="1"/>
          <c:extLst>
            <c:ext xmlns:c16="http://schemas.microsoft.com/office/drawing/2014/chart" uri="{C3380CC4-5D6E-409C-BE32-E72D297353CC}">
              <c16:uniqueId val="{00000000-110C-4892-8917-0872C8DAA49E}"/>
            </c:ext>
          </c:extLst>
        </c:ser>
        <c:ser>
          <c:idx val="0"/>
          <c:order val="1"/>
          <c:tx>
            <c:strRef>
              <c:f>Sheet1!$K$17</c:f>
              <c:strCache>
                <c:ptCount val="1"/>
                <c:pt idx="0">
                  <c:v>Bowling Green</c:v>
                </c:pt>
              </c:strCache>
            </c:strRef>
          </c:tx>
          <c:spPr>
            <a:ln w="19050" cap="rnd">
              <a:solidFill>
                <a:schemeClr val="accent1"/>
              </a:solidFill>
              <a:round/>
            </a:ln>
            <a:effectLst/>
          </c:spPr>
          <c:marker>
            <c:symbol val="square"/>
            <c:size val="8"/>
            <c:spPr>
              <a:solidFill>
                <a:schemeClr val="accent1"/>
              </a:solidFill>
              <a:ln w="9525">
                <a:solidFill>
                  <a:schemeClr val="accent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Sheet1!$K$18:$K$24</c:f>
              <c:numCache>
                <c:formatCode>General</c:formatCode>
                <c:ptCount val="7"/>
                <c:pt idx="0">
                  <c:v>100</c:v>
                </c:pt>
                <c:pt idx="1">
                  <c:v>104.36376537369915</c:v>
                </c:pt>
                <c:pt idx="2">
                  <c:v>102.65491958372752</c:v>
                </c:pt>
                <c:pt idx="3">
                  <c:v>103.73107852412488</c:v>
                </c:pt>
                <c:pt idx="4">
                  <c:v>104.86045411542099</c:v>
                </c:pt>
                <c:pt idx="5">
                  <c:v>107.30250709555345</c:v>
                </c:pt>
                <c:pt idx="6">
                  <c:v>104.36967833491013</c:v>
                </c:pt>
              </c:numCache>
            </c:numRef>
          </c:yVal>
          <c:smooth val="1"/>
          <c:extLst>
            <c:ext xmlns:c16="http://schemas.microsoft.com/office/drawing/2014/chart" uri="{C3380CC4-5D6E-409C-BE32-E72D297353CC}">
              <c16:uniqueId val="{00000001-110C-4892-8917-0872C8DAA49E}"/>
            </c:ext>
          </c:extLst>
        </c:ser>
        <c:ser>
          <c:idx val="6"/>
          <c:order val="2"/>
          <c:tx>
            <c:strRef>
              <c:f>Sheet1!$Q$17</c:f>
              <c:strCache>
                <c:ptCount val="1"/>
                <c:pt idx="0">
                  <c:v>Ohio State</c:v>
                </c:pt>
              </c:strCache>
            </c:strRef>
          </c:tx>
          <c:spPr>
            <a:ln w="19050" cap="rnd">
              <a:solidFill>
                <a:schemeClr val="accent1">
                  <a:lumMod val="60000"/>
                </a:schemeClr>
              </a:solidFill>
              <a:round/>
            </a:ln>
            <a:effectLst/>
          </c:spPr>
          <c:marker>
            <c:symbol val="circle"/>
            <c:size val="8"/>
            <c:spPr>
              <a:solidFill>
                <a:schemeClr val="bg1"/>
              </a:solidFill>
              <a:ln w="15875">
                <a:solidFill>
                  <a:schemeClr val="accent1">
                    <a:lumMod val="60000"/>
                  </a:schemeClr>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Sheet1!$Q$18:$Q$24</c:f>
              <c:numCache>
                <c:formatCode>General</c:formatCode>
                <c:ptCount val="7"/>
                <c:pt idx="0">
                  <c:v>100</c:v>
                </c:pt>
                <c:pt idx="1">
                  <c:v>101.39610998414675</c:v>
                </c:pt>
                <c:pt idx="2">
                  <c:v>102.00126144247652</c:v>
                </c:pt>
                <c:pt idx="3">
                  <c:v>104.27356255220496</c:v>
                </c:pt>
                <c:pt idx="4">
                  <c:v>104.65029064316521</c:v>
                </c:pt>
                <c:pt idx="5">
                  <c:v>104.6127882992687</c:v>
                </c:pt>
                <c:pt idx="6">
                  <c:v>105.13782111381961</c:v>
                </c:pt>
              </c:numCache>
            </c:numRef>
          </c:yVal>
          <c:smooth val="1"/>
          <c:extLst>
            <c:ext xmlns:c16="http://schemas.microsoft.com/office/drawing/2014/chart" uri="{C3380CC4-5D6E-409C-BE32-E72D297353CC}">
              <c16:uniqueId val="{00000002-110C-4892-8917-0872C8DAA49E}"/>
            </c:ext>
          </c:extLst>
        </c:ser>
        <c:ser>
          <c:idx val="2"/>
          <c:order val="4"/>
          <c:tx>
            <c:strRef>
              <c:f>Sheet1!$M$17</c:f>
              <c:strCache>
                <c:ptCount val="1"/>
                <c:pt idx="0">
                  <c:v>Miami U</c:v>
                </c:pt>
              </c:strCache>
            </c:strRef>
          </c:tx>
          <c:spPr>
            <a:ln w="19050" cap="rnd">
              <a:solidFill>
                <a:schemeClr val="accent3"/>
              </a:solidFill>
              <a:round/>
            </a:ln>
            <a:effectLst/>
          </c:spPr>
          <c:marker>
            <c:symbol val="triangle"/>
            <c:size val="8"/>
            <c:spPr>
              <a:solidFill>
                <a:schemeClr val="accent3"/>
              </a:solidFill>
              <a:ln w="9525">
                <a:solidFill>
                  <a:schemeClr val="accent3"/>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Sheet1!$M$18:$M$24</c:f>
              <c:numCache>
                <c:formatCode>General</c:formatCode>
                <c:ptCount val="7"/>
                <c:pt idx="0">
                  <c:v>100</c:v>
                </c:pt>
                <c:pt idx="1">
                  <c:v>103.54108396221437</c:v>
                </c:pt>
                <c:pt idx="2">
                  <c:v>103.6888490157792</c:v>
                </c:pt>
                <c:pt idx="3">
                  <c:v>104.82875085756504</c:v>
                </c:pt>
                <c:pt idx="4">
                  <c:v>104.02132038630008</c:v>
                </c:pt>
                <c:pt idx="5">
                  <c:v>99.535595545939103</c:v>
                </c:pt>
                <c:pt idx="6">
                  <c:v>101.66235685260436</c:v>
                </c:pt>
              </c:numCache>
            </c:numRef>
          </c:yVal>
          <c:smooth val="1"/>
          <c:extLst>
            <c:ext xmlns:c16="http://schemas.microsoft.com/office/drawing/2014/chart" uri="{C3380CC4-5D6E-409C-BE32-E72D297353CC}">
              <c16:uniqueId val="{00000003-110C-4892-8917-0872C8DAA49E}"/>
            </c:ext>
          </c:extLst>
        </c:ser>
        <c:ser>
          <c:idx val="3"/>
          <c:order val="5"/>
          <c:tx>
            <c:strRef>
              <c:f>Sheet1!$N$17</c:f>
              <c:strCache>
                <c:ptCount val="1"/>
                <c:pt idx="0">
                  <c:v>Youngstown State</c:v>
                </c:pt>
              </c:strCache>
            </c:strRef>
          </c:tx>
          <c:spPr>
            <a:ln w="19050" cap="rnd">
              <a:solidFill>
                <a:schemeClr val="accent4"/>
              </a:solidFill>
              <a:round/>
            </a:ln>
            <a:effectLst/>
          </c:spPr>
          <c:marker>
            <c:symbol val="diamond"/>
            <c:size val="9"/>
            <c:spPr>
              <a:solidFill>
                <a:schemeClr val="accent4"/>
              </a:solidFill>
              <a:ln w="9525">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Sheet1!$N$18:$N$24</c:f>
              <c:numCache>
                <c:formatCode>General</c:formatCode>
                <c:ptCount val="7"/>
                <c:pt idx="0">
                  <c:v>100</c:v>
                </c:pt>
                <c:pt idx="1">
                  <c:v>102.28530190040894</c:v>
                </c:pt>
                <c:pt idx="2">
                  <c:v>101.38721834656404</c:v>
                </c:pt>
                <c:pt idx="3">
                  <c:v>101.80418571084917</c:v>
                </c:pt>
                <c:pt idx="4">
                  <c:v>97.466121401651833</c:v>
                </c:pt>
                <c:pt idx="5">
                  <c:v>94.523294042177852</c:v>
                </c:pt>
                <c:pt idx="6">
                  <c:v>90.59417849410633</c:v>
                </c:pt>
              </c:numCache>
            </c:numRef>
          </c:yVal>
          <c:smooth val="1"/>
          <c:extLst>
            <c:ext xmlns:c16="http://schemas.microsoft.com/office/drawing/2014/chart" uri="{C3380CC4-5D6E-409C-BE32-E72D297353CC}">
              <c16:uniqueId val="{00000004-110C-4892-8917-0872C8DAA49E}"/>
            </c:ext>
          </c:extLst>
        </c:ser>
        <c:ser>
          <c:idx val="9"/>
          <c:order val="6"/>
          <c:tx>
            <c:strRef>
              <c:f>Sheet1!$T$17</c:f>
              <c:strCache>
                <c:ptCount val="1"/>
                <c:pt idx="0">
                  <c:v>Cleveland State</c:v>
                </c:pt>
              </c:strCache>
            </c:strRef>
          </c:tx>
          <c:spPr>
            <a:ln w="19050" cap="rnd">
              <a:solidFill>
                <a:schemeClr val="accent4">
                  <a:lumMod val="60000"/>
                </a:schemeClr>
              </a:solidFill>
              <a:round/>
            </a:ln>
            <a:effectLst/>
          </c:spPr>
          <c:marker>
            <c:symbol val="square"/>
            <c:size val="8"/>
            <c:spPr>
              <a:solidFill>
                <a:schemeClr val="accent4">
                  <a:lumMod val="60000"/>
                </a:schemeClr>
              </a:solidFill>
              <a:ln w="12700">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Sheet1!$T$18:$T$24</c:f>
              <c:numCache>
                <c:formatCode>General</c:formatCode>
                <c:ptCount val="7"/>
                <c:pt idx="0">
                  <c:v>100</c:v>
                </c:pt>
                <c:pt idx="1">
                  <c:v>98.1981460023175</c:v>
                </c:pt>
                <c:pt idx="2">
                  <c:v>96.216685979142525</c:v>
                </c:pt>
                <c:pt idx="3">
                  <c:v>94.577056778679022</c:v>
                </c:pt>
                <c:pt idx="4">
                  <c:v>90.660486674391663</c:v>
                </c:pt>
                <c:pt idx="5">
                  <c:v>89.073001158748554</c:v>
                </c:pt>
                <c:pt idx="6">
                  <c:v>89.594438006952487</c:v>
                </c:pt>
              </c:numCache>
            </c:numRef>
          </c:yVal>
          <c:smooth val="1"/>
          <c:extLst>
            <c:ext xmlns:c16="http://schemas.microsoft.com/office/drawing/2014/chart" uri="{C3380CC4-5D6E-409C-BE32-E72D297353CC}">
              <c16:uniqueId val="{00000005-110C-4892-8917-0872C8DAA49E}"/>
            </c:ext>
          </c:extLst>
        </c:ser>
        <c:ser>
          <c:idx val="8"/>
          <c:order val="7"/>
          <c:tx>
            <c:strRef>
              <c:f>Sheet1!$S$17</c:f>
              <c:strCache>
                <c:ptCount val="1"/>
                <c:pt idx="0">
                  <c:v>Kent State</c:v>
                </c:pt>
              </c:strCache>
            </c:strRef>
          </c:tx>
          <c:spPr>
            <a:ln w="19050" cap="rnd">
              <a:solidFill>
                <a:srgbClr val="FF0000"/>
              </a:solidFill>
              <a:round/>
            </a:ln>
            <a:effectLst/>
          </c:spPr>
          <c:marker>
            <c:symbol val="circle"/>
            <c:size val="8"/>
            <c:spPr>
              <a:solidFill>
                <a:srgbClr val="FF0000"/>
              </a:solidFill>
              <a:ln w="9525">
                <a:solidFill>
                  <a:srgbClr val="FF0000"/>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Sheet1!$S$18:$S$24</c:f>
              <c:numCache>
                <c:formatCode>General</c:formatCode>
                <c:ptCount val="7"/>
                <c:pt idx="0">
                  <c:v>100</c:v>
                </c:pt>
                <c:pt idx="1">
                  <c:v>100.42786653324592</c:v>
                </c:pt>
                <c:pt idx="2">
                  <c:v>96.756495635071246</c:v>
                </c:pt>
                <c:pt idx="3">
                  <c:v>93.657913805596777</c:v>
                </c:pt>
                <c:pt idx="4">
                  <c:v>92.488181912287359</c:v>
                </c:pt>
                <c:pt idx="5">
                  <c:v>89.534522618267147</c:v>
                </c:pt>
                <c:pt idx="6">
                  <c:v>88.437251992684864</c:v>
                </c:pt>
              </c:numCache>
            </c:numRef>
          </c:yVal>
          <c:smooth val="1"/>
          <c:extLst>
            <c:ext xmlns:c16="http://schemas.microsoft.com/office/drawing/2014/chart" uri="{C3380CC4-5D6E-409C-BE32-E72D297353CC}">
              <c16:uniqueId val="{00000006-110C-4892-8917-0872C8DAA49E}"/>
            </c:ext>
          </c:extLst>
        </c:ser>
        <c:ser>
          <c:idx val="4"/>
          <c:order val="8"/>
          <c:tx>
            <c:strRef>
              <c:f>Sheet1!$O$17</c:f>
              <c:strCache>
                <c:ptCount val="1"/>
                <c:pt idx="0">
                  <c:v>Ohio U</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Sheet1!$O$18:$O$24</c:f>
              <c:numCache>
                <c:formatCode>General</c:formatCode>
                <c:ptCount val="7"/>
                <c:pt idx="0">
                  <c:v>100</c:v>
                </c:pt>
                <c:pt idx="1">
                  <c:v>102.01555747623163</c:v>
                </c:pt>
                <c:pt idx="2">
                  <c:v>101.53846153846153</c:v>
                </c:pt>
                <c:pt idx="3">
                  <c:v>98.212618841832324</c:v>
                </c:pt>
                <c:pt idx="4">
                  <c:v>93.420916162489192</c:v>
                </c:pt>
                <c:pt idx="5">
                  <c:v>87.616248919619707</c:v>
                </c:pt>
                <c:pt idx="6">
                  <c:v>84.456352636127917</c:v>
                </c:pt>
              </c:numCache>
            </c:numRef>
          </c:yVal>
          <c:smooth val="1"/>
          <c:extLst>
            <c:ext xmlns:c16="http://schemas.microsoft.com/office/drawing/2014/chart" uri="{C3380CC4-5D6E-409C-BE32-E72D297353CC}">
              <c16:uniqueId val="{00000007-110C-4892-8917-0872C8DAA49E}"/>
            </c:ext>
          </c:extLst>
        </c:ser>
        <c:ser>
          <c:idx val="7"/>
          <c:order val="9"/>
          <c:tx>
            <c:strRef>
              <c:f>Sheet1!$R$17</c:f>
              <c:strCache>
                <c:ptCount val="1"/>
                <c:pt idx="0">
                  <c:v>UToledo</c:v>
                </c:pt>
              </c:strCache>
            </c:strRef>
          </c:tx>
          <c:spPr>
            <a:ln w="19050" cap="rnd">
              <a:solidFill>
                <a:srgbClr val="0033CC"/>
              </a:solidFill>
              <a:round/>
            </a:ln>
            <a:effectLst/>
          </c:spPr>
          <c:marker>
            <c:symbol val="triangle"/>
            <c:size val="9"/>
            <c:spPr>
              <a:solidFill>
                <a:srgbClr val="FFFF00"/>
              </a:solidFill>
              <a:ln w="22225">
                <a:solidFill>
                  <a:srgbClr val="0033CC"/>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Sheet1!$R$18:$R$24</c:f>
              <c:numCache>
                <c:formatCode>General</c:formatCode>
                <c:ptCount val="7"/>
                <c:pt idx="0">
                  <c:v>100</c:v>
                </c:pt>
                <c:pt idx="1">
                  <c:v>101.31004366812226</c:v>
                </c:pt>
                <c:pt idx="2">
                  <c:v>100.97149305725921</c:v>
                </c:pt>
                <c:pt idx="3">
                  <c:v>99.622197144399195</c:v>
                </c:pt>
                <c:pt idx="4">
                  <c:v>97.060988175261272</c:v>
                </c:pt>
                <c:pt idx="5">
                  <c:v>90.525489426426574</c:v>
                </c:pt>
                <c:pt idx="6">
                  <c:v>83.754477209165401</c:v>
                </c:pt>
              </c:numCache>
            </c:numRef>
          </c:yVal>
          <c:smooth val="1"/>
          <c:extLst>
            <c:ext xmlns:c16="http://schemas.microsoft.com/office/drawing/2014/chart" uri="{C3380CC4-5D6E-409C-BE32-E72D297353CC}">
              <c16:uniqueId val="{00000008-110C-4892-8917-0872C8DAA49E}"/>
            </c:ext>
          </c:extLst>
        </c:ser>
        <c:ser>
          <c:idx val="13"/>
          <c:order val="10"/>
          <c:tx>
            <c:strRef>
              <c:f>Sheet1!$X$17</c:f>
              <c:strCache>
                <c:ptCount val="1"/>
                <c:pt idx="0">
                  <c:v>UAkron</c:v>
                </c:pt>
              </c:strCache>
            </c:strRef>
          </c:tx>
          <c:spPr>
            <a:ln w="19050" cap="rnd">
              <a:solidFill>
                <a:schemeClr val="tx1">
                  <a:alpha val="97000"/>
                </a:schemeClr>
              </a:solidFill>
              <a:round/>
            </a:ln>
            <a:effectLst/>
          </c:spPr>
          <c:marker>
            <c:symbol val="diamond"/>
            <c:size val="9"/>
            <c:spPr>
              <a:solidFill>
                <a:schemeClr val="bg1"/>
              </a:solidFill>
              <a:ln w="19050">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Sheet1!$X$18:$X$24</c:f>
              <c:numCache>
                <c:formatCode>General</c:formatCode>
                <c:ptCount val="7"/>
                <c:pt idx="0">
                  <c:v>100</c:v>
                </c:pt>
                <c:pt idx="1">
                  <c:v>91.572451885734012</c:v>
                </c:pt>
                <c:pt idx="2">
                  <c:v>87.598170363338227</c:v>
                </c:pt>
                <c:pt idx="3">
                  <c:v>80.823336497799261</c:v>
                </c:pt>
                <c:pt idx="4">
                  <c:v>76.564253042202466</c:v>
                </c:pt>
                <c:pt idx="5">
                  <c:v>69.759212911020967</c:v>
                </c:pt>
                <c:pt idx="6">
                  <c:v>63.066367480797446</c:v>
                </c:pt>
              </c:numCache>
            </c:numRef>
          </c:yVal>
          <c:smooth val="1"/>
          <c:extLst>
            <c:ext xmlns:c16="http://schemas.microsoft.com/office/drawing/2014/chart" uri="{C3380CC4-5D6E-409C-BE32-E72D297353CC}">
              <c16:uniqueId val="{00000009-110C-4892-8917-0872C8DAA49E}"/>
            </c:ext>
          </c:extLst>
        </c:ser>
        <c:ser>
          <c:idx val="10"/>
          <c:order val="11"/>
          <c:tx>
            <c:strRef>
              <c:f>Sheet1!$U$17</c:f>
              <c:strCache>
                <c:ptCount val="1"/>
                <c:pt idx="0">
                  <c:v>Wright State</c:v>
                </c:pt>
              </c:strCache>
            </c:strRef>
          </c:tx>
          <c:spPr>
            <a:ln w="19050" cap="rnd">
              <a:solidFill>
                <a:schemeClr val="accent5">
                  <a:lumMod val="60000"/>
                </a:schemeClr>
              </a:solidFill>
              <a:round/>
            </a:ln>
            <a:effectLst/>
          </c:spPr>
          <c:marker>
            <c:symbol val="circle"/>
            <c:size val="8"/>
            <c:spPr>
              <a:solidFill>
                <a:schemeClr val="accent5">
                  <a:lumMod val="60000"/>
                </a:schemeClr>
              </a:solidFill>
              <a:ln w="9525">
                <a:solidFill>
                  <a:schemeClr val="accent5">
                    <a:lumMod val="60000"/>
                  </a:schemeClr>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Sheet1!$U$18:$U$24</c:f>
              <c:numCache>
                <c:formatCode>General</c:formatCode>
                <c:ptCount val="7"/>
                <c:pt idx="0">
                  <c:v>100</c:v>
                </c:pt>
                <c:pt idx="1">
                  <c:v>97.568834212067955</c:v>
                </c:pt>
                <c:pt idx="2">
                  <c:v>93.011130638547158</c:v>
                </c:pt>
                <c:pt idx="3">
                  <c:v>83.85471587580551</c:v>
                </c:pt>
                <c:pt idx="4">
                  <c:v>72.776801405975405</c:v>
                </c:pt>
                <c:pt idx="5">
                  <c:v>63.895723491505564</c:v>
                </c:pt>
                <c:pt idx="6">
                  <c:v>60.128881077914464</c:v>
                </c:pt>
              </c:numCache>
            </c:numRef>
          </c:yVal>
          <c:smooth val="1"/>
          <c:extLst>
            <c:ext xmlns:c16="http://schemas.microsoft.com/office/drawing/2014/chart" uri="{C3380CC4-5D6E-409C-BE32-E72D297353CC}">
              <c16:uniqueId val="{0000000A-110C-4892-8917-0872C8DAA49E}"/>
            </c:ext>
          </c:extLst>
        </c:ser>
        <c:ser>
          <c:idx val="14"/>
          <c:order val="14"/>
          <c:spPr>
            <a:ln w="22225" cap="rnd">
              <a:solidFill>
                <a:schemeClr val="tx1"/>
              </a:solidFill>
              <a:prstDash val="dash"/>
              <a:round/>
            </a:ln>
            <a:effectLst/>
          </c:spPr>
          <c:marker>
            <c:symbol val="none"/>
          </c:marker>
          <c:xVal>
            <c:numRef>
              <c:f>Sheet1!$J$18:$J$25</c:f>
              <c:numCache>
                <c:formatCode>General</c:formatCode>
                <c:ptCount val="8"/>
                <c:pt idx="0">
                  <c:v>2015</c:v>
                </c:pt>
                <c:pt idx="1">
                  <c:v>2016</c:v>
                </c:pt>
                <c:pt idx="2">
                  <c:v>2017</c:v>
                </c:pt>
                <c:pt idx="3">
                  <c:v>2018</c:v>
                </c:pt>
                <c:pt idx="4">
                  <c:v>2019</c:v>
                </c:pt>
                <c:pt idx="5">
                  <c:v>2020</c:v>
                </c:pt>
                <c:pt idx="6">
                  <c:v>2021</c:v>
                </c:pt>
                <c:pt idx="7">
                  <c:v>2022</c:v>
                </c:pt>
              </c:numCache>
            </c:numRef>
          </c:xVal>
          <c:yVal>
            <c:numRef>
              <c:f>Sheet1!$Y$18:$Y$25</c:f>
              <c:numCache>
                <c:formatCode>General</c:formatCode>
                <c:ptCount val="8"/>
                <c:pt idx="0">
                  <c:v>100</c:v>
                </c:pt>
                <c:pt idx="1">
                  <c:v>100</c:v>
                </c:pt>
                <c:pt idx="2">
                  <c:v>100</c:v>
                </c:pt>
                <c:pt idx="3">
                  <c:v>100</c:v>
                </c:pt>
                <c:pt idx="4">
                  <c:v>100</c:v>
                </c:pt>
                <c:pt idx="5">
                  <c:v>100</c:v>
                </c:pt>
                <c:pt idx="6">
                  <c:v>100</c:v>
                </c:pt>
                <c:pt idx="7">
                  <c:v>100</c:v>
                </c:pt>
              </c:numCache>
            </c:numRef>
          </c:yVal>
          <c:smooth val="1"/>
          <c:extLst>
            <c:ext xmlns:c16="http://schemas.microsoft.com/office/drawing/2014/chart" uri="{C3380CC4-5D6E-409C-BE32-E72D297353CC}">
              <c16:uniqueId val="{0000000B-110C-4892-8917-0872C8DAA49E}"/>
            </c:ext>
          </c:extLst>
        </c:ser>
        <c:dLbls>
          <c:showLegendKey val="0"/>
          <c:showVal val="0"/>
          <c:showCatName val="0"/>
          <c:showSerName val="0"/>
          <c:showPercent val="0"/>
          <c:showBubbleSize val="0"/>
        </c:dLbls>
        <c:axId val="810173855"/>
        <c:axId val="810175103"/>
        <c:extLst>
          <c:ext xmlns:c15="http://schemas.microsoft.com/office/drawing/2012/chart" uri="{02D57815-91ED-43cb-92C2-25804820EDAC}">
            <c15:filteredScatterSeries>
              <c15:ser>
                <c:idx val="1"/>
                <c:order val="3"/>
                <c:tx>
                  <c:strRef>
                    <c:extLst>
                      <c:ext uri="{02D57815-91ED-43cb-92C2-25804820EDAC}">
                        <c15:formulaRef>
                          <c15:sqref>Sheet1!$L$17</c15:sqref>
                        </c15:formulaRef>
                      </c:ext>
                    </c:extLst>
                    <c:strCache>
                      <c:ptCount val="1"/>
                      <c:pt idx="0">
                        <c:v>NE Ohio Medical U</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c:ext uri="{02D57815-91ED-43cb-92C2-25804820EDAC}">
                        <c15:formulaRef>
                          <c15:sqref>Sheet1!$L$18:$L$24</c15:sqref>
                        </c15:formulaRef>
                      </c:ext>
                    </c:extLst>
                    <c:numCache>
                      <c:formatCode>General</c:formatCode>
                      <c:ptCount val="7"/>
                      <c:pt idx="0">
                        <c:v>100</c:v>
                      </c:pt>
                      <c:pt idx="1">
                        <c:v>104.01301518438177</c:v>
                      </c:pt>
                      <c:pt idx="2">
                        <c:v>100.86767895878526</c:v>
                      </c:pt>
                      <c:pt idx="3">
                        <c:v>102.16919739696313</c:v>
                      </c:pt>
                      <c:pt idx="4">
                        <c:v>103.90455531453362</c:v>
                      </c:pt>
                      <c:pt idx="5">
                        <c:v>106.61605206073752</c:v>
                      </c:pt>
                      <c:pt idx="6">
                        <c:v>109.65292841648591</c:v>
                      </c:pt>
                    </c:numCache>
                  </c:numRef>
                </c:yVal>
                <c:smooth val="1"/>
                <c:extLst>
                  <c:ext xmlns:c16="http://schemas.microsoft.com/office/drawing/2014/chart" uri="{C3380CC4-5D6E-409C-BE32-E72D297353CC}">
                    <c16:uniqueId val="{0000000C-110C-4892-8917-0872C8DAA49E}"/>
                  </c:ext>
                </c:extLst>
              </c15:ser>
            </c15:filteredScatterSeries>
            <c15:filteredScatterSeries>
              <c15:ser>
                <c:idx val="11"/>
                <c:order val="12"/>
                <c:tx>
                  <c:strRef>
                    <c:extLst xmlns:c15="http://schemas.microsoft.com/office/drawing/2012/chart">
                      <c:ext xmlns:c15="http://schemas.microsoft.com/office/drawing/2012/chart" uri="{02D57815-91ED-43cb-92C2-25804820EDAC}">
                        <c15:formulaRef>
                          <c15:sqref>Sheet1!$V$17</c15:sqref>
                        </c15:formulaRef>
                      </c:ext>
                    </c:extLst>
                    <c:strCache>
                      <c:ptCount val="1"/>
                      <c:pt idx="0">
                        <c:v>Shawnee State U</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xmlns:c15="http://schemas.microsoft.com/office/drawing/2012/chart">
                      <c:ext xmlns:c15="http://schemas.microsoft.com/office/drawing/2012/chart" uri="{02D57815-91ED-43cb-92C2-25804820EDAC}">
                        <c15:formulaRef>
                          <c15:sqref>Sheet1!$V$18:$V$24</c15:sqref>
                        </c15:formulaRef>
                      </c:ext>
                    </c:extLst>
                    <c:numCache>
                      <c:formatCode>General</c:formatCode>
                      <c:ptCount val="7"/>
                      <c:pt idx="0">
                        <c:v>100</c:v>
                      </c:pt>
                      <c:pt idx="1">
                        <c:v>97.191445503736148</c:v>
                      </c:pt>
                      <c:pt idx="2">
                        <c:v>91.72893584127803</c:v>
                      </c:pt>
                      <c:pt idx="3">
                        <c:v>83.94743622777635</c:v>
                      </c:pt>
                      <c:pt idx="4">
                        <c:v>93.816026797217205</c:v>
                      </c:pt>
                      <c:pt idx="5">
                        <c:v>89.7964442154084</c:v>
                      </c:pt>
                      <c:pt idx="6">
                        <c:v>80.778149961350167</c:v>
                      </c:pt>
                    </c:numCache>
                  </c:numRef>
                </c:yVal>
                <c:smooth val="1"/>
                <c:extLst xmlns:c15="http://schemas.microsoft.com/office/drawing/2012/chart">
                  <c:ext xmlns:c16="http://schemas.microsoft.com/office/drawing/2014/chart" uri="{C3380CC4-5D6E-409C-BE32-E72D297353CC}">
                    <c16:uniqueId val="{0000000D-110C-4892-8917-0872C8DAA49E}"/>
                  </c:ext>
                </c:extLst>
              </c15:ser>
            </c15:filteredScatterSeries>
            <c15:filteredScatterSeries>
              <c15:ser>
                <c:idx val="12"/>
                <c:order val="13"/>
                <c:tx>
                  <c:strRef>
                    <c:extLst xmlns:c15="http://schemas.microsoft.com/office/drawing/2012/chart">
                      <c:ext xmlns:c15="http://schemas.microsoft.com/office/drawing/2012/chart" uri="{02D57815-91ED-43cb-92C2-25804820EDAC}">
                        <c15:formulaRef>
                          <c15:sqref>Sheet1!$W$17</c15:sqref>
                        </c15:formulaRef>
                      </c:ext>
                    </c:extLst>
                    <c:strCache>
                      <c:ptCount val="1"/>
                      <c:pt idx="0">
                        <c:v>Central State U</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xmlns:c15="http://schemas.microsoft.com/office/drawing/2012/chart">
                      <c:ext xmlns:c15="http://schemas.microsoft.com/office/drawing/2012/chart" uri="{02D57815-91ED-43cb-92C2-25804820EDAC}">
                        <c15:formulaRef>
                          <c15:sqref>Sheet1!$W$18:$W$24</c15:sqref>
                        </c15:formulaRef>
                      </c:ext>
                    </c:extLst>
                    <c:numCache>
                      <c:formatCode>General</c:formatCode>
                      <c:ptCount val="7"/>
                      <c:pt idx="0">
                        <c:v>100</c:v>
                      </c:pt>
                      <c:pt idx="1">
                        <c:v>96.563192904656319</c:v>
                      </c:pt>
                      <c:pt idx="2">
                        <c:v>98.891352549889135</c:v>
                      </c:pt>
                      <c:pt idx="3">
                        <c:v>116.35254988913526</c:v>
                      </c:pt>
                      <c:pt idx="4">
                        <c:v>112.6940133037694</c:v>
                      </c:pt>
                      <c:pt idx="5">
                        <c:v>222.89356984478937</c:v>
                      </c:pt>
                      <c:pt idx="6">
                        <c:v>335.0332594235033</c:v>
                      </c:pt>
                    </c:numCache>
                  </c:numRef>
                </c:yVal>
                <c:smooth val="1"/>
                <c:extLst xmlns:c15="http://schemas.microsoft.com/office/drawing/2012/chart">
                  <c:ext xmlns:c16="http://schemas.microsoft.com/office/drawing/2014/chart" uri="{C3380CC4-5D6E-409C-BE32-E72D297353CC}">
                    <c16:uniqueId val="{0000000E-110C-4892-8917-0872C8DAA49E}"/>
                  </c:ext>
                </c:extLst>
              </c15:ser>
            </c15:filteredScatterSeries>
          </c:ext>
        </c:extLst>
      </c:scatterChart>
      <c:valAx>
        <c:axId val="810173855"/>
        <c:scaling>
          <c:orientation val="minMax"/>
          <c:max val="2022"/>
          <c:min val="2015"/>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Year</a:t>
                </a:r>
              </a:p>
            </c:rich>
          </c:tx>
          <c:layout>
            <c:manualLayout>
              <c:xMode val="edge"/>
              <c:yMode val="edge"/>
              <c:x val="0.39420407210792047"/>
              <c:y val="0.82215680556270343"/>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0175103"/>
        <c:crosses val="autoZero"/>
        <c:crossBetween val="midCat"/>
        <c:majorUnit val="1"/>
        <c:minorUnit val="1"/>
      </c:valAx>
      <c:valAx>
        <c:axId val="810175103"/>
        <c:scaling>
          <c:orientation val="minMax"/>
          <c:max val="120"/>
          <c:min val="60"/>
        </c:scaling>
        <c:delete val="0"/>
        <c:axPos val="l"/>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0173855"/>
        <c:crosses val="autoZero"/>
        <c:crossBetween val="midCat"/>
        <c:minorUnit val="5"/>
      </c:valAx>
      <c:spPr>
        <a:noFill/>
        <a:ln w="19050">
          <a:noFill/>
        </a:ln>
        <a:effectLst/>
      </c:spPr>
    </c:plotArea>
    <c:legend>
      <c:legendPos val="b"/>
      <c:legendEntry>
        <c:idx val="11"/>
        <c:delete val="1"/>
      </c:legendEntry>
      <c:layout>
        <c:manualLayout>
          <c:xMode val="edge"/>
          <c:yMode val="edge"/>
          <c:x val="0.75911731170217944"/>
          <c:y val="7.0020414114902299E-2"/>
          <c:w val="0.24088266974856545"/>
          <c:h val="0.6660906969962087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90174-6CF3-4E20-A660-C9FBDBA8E85C}"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084F-8B24-4438-B1EA-F74F074538B1}" type="slidenum">
              <a:rPr lang="en-US" smtClean="0"/>
              <a:t>‹#›</a:t>
            </a:fld>
            <a:endParaRPr lang="en-US"/>
          </a:p>
        </p:txBody>
      </p:sp>
    </p:spTree>
    <p:extLst>
      <p:ext uri="{BB962C8B-B14F-4D97-AF65-F5344CB8AC3E}">
        <p14:creationId xmlns:p14="http://schemas.microsoft.com/office/powerpoint/2010/main" val="315466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a:t>
            </a:fld>
            <a:endParaRPr lang="en-US"/>
          </a:p>
        </p:txBody>
      </p:sp>
    </p:spTree>
    <p:extLst>
      <p:ext uri="{BB962C8B-B14F-4D97-AF65-F5344CB8AC3E}">
        <p14:creationId xmlns:p14="http://schemas.microsoft.com/office/powerpoint/2010/main" val="148763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15</a:t>
            </a:fld>
            <a:endParaRPr lang="en-US"/>
          </a:p>
        </p:txBody>
      </p:sp>
    </p:spTree>
    <p:extLst>
      <p:ext uri="{BB962C8B-B14F-4D97-AF65-F5344CB8AC3E}">
        <p14:creationId xmlns:p14="http://schemas.microsoft.com/office/powerpoint/2010/main" val="67058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16</a:t>
            </a:fld>
            <a:endParaRPr lang="en-US"/>
          </a:p>
        </p:txBody>
      </p:sp>
    </p:spTree>
    <p:extLst>
      <p:ext uri="{BB962C8B-B14F-4D97-AF65-F5344CB8AC3E}">
        <p14:creationId xmlns:p14="http://schemas.microsoft.com/office/powerpoint/2010/main" val="385011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23</a:t>
            </a:fld>
            <a:endParaRPr lang="en-US"/>
          </a:p>
        </p:txBody>
      </p:sp>
    </p:spTree>
    <p:extLst>
      <p:ext uri="{BB962C8B-B14F-4D97-AF65-F5344CB8AC3E}">
        <p14:creationId xmlns:p14="http://schemas.microsoft.com/office/powerpoint/2010/main" val="182076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27</a:t>
            </a:fld>
            <a:endParaRPr lang="en-US"/>
          </a:p>
        </p:txBody>
      </p:sp>
    </p:spTree>
    <p:extLst>
      <p:ext uri="{BB962C8B-B14F-4D97-AF65-F5344CB8AC3E}">
        <p14:creationId xmlns:p14="http://schemas.microsoft.com/office/powerpoint/2010/main" val="54939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28</a:t>
            </a:fld>
            <a:endParaRPr lang="en-US"/>
          </a:p>
        </p:txBody>
      </p:sp>
    </p:spTree>
    <p:extLst>
      <p:ext uri="{BB962C8B-B14F-4D97-AF65-F5344CB8AC3E}">
        <p14:creationId xmlns:p14="http://schemas.microsoft.com/office/powerpoint/2010/main" val="217808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29</a:t>
            </a:fld>
            <a:endParaRPr lang="en-US"/>
          </a:p>
        </p:txBody>
      </p:sp>
    </p:spTree>
    <p:extLst>
      <p:ext uri="{BB962C8B-B14F-4D97-AF65-F5344CB8AC3E}">
        <p14:creationId xmlns:p14="http://schemas.microsoft.com/office/powerpoint/2010/main" val="56982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3</a:t>
            </a:fld>
            <a:endParaRPr lang="en-US"/>
          </a:p>
        </p:txBody>
      </p:sp>
    </p:spTree>
    <p:extLst>
      <p:ext uri="{BB962C8B-B14F-4D97-AF65-F5344CB8AC3E}">
        <p14:creationId xmlns:p14="http://schemas.microsoft.com/office/powerpoint/2010/main" val="8920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4</a:t>
            </a:fld>
            <a:endParaRPr lang="en-US"/>
          </a:p>
        </p:txBody>
      </p:sp>
    </p:spTree>
    <p:extLst>
      <p:ext uri="{BB962C8B-B14F-4D97-AF65-F5344CB8AC3E}">
        <p14:creationId xmlns:p14="http://schemas.microsoft.com/office/powerpoint/2010/main" val="132929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9</a:t>
            </a:fld>
            <a:endParaRPr lang="en-US"/>
          </a:p>
        </p:txBody>
      </p:sp>
    </p:spTree>
    <p:extLst>
      <p:ext uri="{BB962C8B-B14F-4D97-AF65-F5344CB8AC3E}">
        <p14:creationId xmlns:p14="http://schemas.microsoft.com/office/powerpoint/2010/main" val="247664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10</a:t>
            </a:fld>
            <a:endParaRPr lang="en-US"/>
          </a:p>
        </p:txBody>
      </p:sp>
    </p:spTree>
    <p:extLst>
      <p:ext uri="{BB962C8B-B14F-4D97-AF65-F5344CB8AC3E}">
        <p14:creationId xmlns:p14="http://schemas.microsoft.com/office/powerpoint/2010/main" val="337312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084F-8B24-4438-B1EA-F74F074538B1}" type="slidenum">
              <a:rPr lang="en-US" smtClean="0"/>
              <a:t>11</a:t>
            </a:fld>
            <a:endParaRPr lang="en-US"/>
          </a:p>
        </p:txBody>
      </p:sp>
    </p:spTree>
    <p:extLst>
      <p:ext uri="{BB962C8B-B14F-4D97-AF65-F5344CB8AC3E}">
        <p14:creationId xmlns:p14="http://schemas.microsoft.com/office/powerpoint/2010/main" val="271514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12</a:t>
            </a:fld>
            <a:endParaRPr lang="en-US"/>
          </a:p>
        </p:txBody>
      </p:sp>
    </p:spTree>
    <p:extLst>
      <p:ext uri="{BB962C8B-B14F-4D97-AF65-F5344CB8AC3E}">
        <p14:creationId xmlns:p14="http://schemas.microsoft.com/office/powerpoint/2010/main" val="50586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13</a:t>
            </a:fld>
            <a:endParaRPr lang="en-US"/>
          </a:p>
        </p:txBody>
      </p:sp>
    </p:spTree>
    <p:extLst>
      <p:ext uri="{BB962C8B-B14F-4D97-AF65-F5344CB8AC3E}">
        <p14:creationId xmlns:p14="http://schemas.microsoft.com/office/powerpoint/2010/main" val="67882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14</a:t>
            </a:fld>
            <a:endParaRPr lang="en-US"/>
          </a:p>
        </p:txBody>
      </p:sp>
    </p:spTree>
    <p:extLst>
      <p:ext uri="{BB962C8B-B14F-4D97-AF65-F5344CB8AC3E}">
        <p14:creationId xmlns:p14="http://schemas.microsoft.com/office/powerpoint/2010/main" val="19312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4BC868-4B2B-1C4C-BC43-7B148B186DC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3102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1077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5735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10115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BC868-4B2B-1C4C-BC43-7B148B186DC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4325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BC868-4B2B-1C4C-BC43-7B148B186DC6}"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5914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BC868-4B2B-1C4C-BC43-7B148B186DC6}"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85396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4BC868-4B2B-1C4C-BC43-7B148B186DC6}"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3579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C868-4B2B-1C4C-BC43-7B148B186DC6}"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16444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08475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97986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C868-4B2B-1C4C-BC43-7B148B186DC6}" type="datetimeFigureOut">
              <a:rPr lang="en-US" smtClean="0"/>
              <a:t>5/4/2023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7C970-F389-C647-A411-B348222293E3}" type="slidenum">
              <a:rPr lang="en-US" smtClean="0"/>
              <a:t>‹#›</a:t>
            </a:fld>
            <a:endParaRPr lang="en-US"/>
          </a:p>
        </p:txBody>
      </p:sp>
    </p:spTree>
    <p:extLst>
      <p:ext uri="{BB962C8B-B14F-4D97-AF65-F5344CB8AC3E}">
        <p14:creationId xmlns:p14="http://schemas.microsoft.com/office/powerpoint/2010/main" val="1605337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knocking.wiche.edu/" TargetMode="Externa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emf"/><Relationship Id="rId25" Type="http://schemas.openxmlformats.org/officeDocument/2006/relationships/image" Target="../media/image23.jpeg"/><Relationship Id="rId33"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8"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4DC-D5BF-1D72-598A-63FD3DDA5611}"/>
              </a:ext>
            </a:extLst>
          </p:cNvPr>
          <p:cNvSpPr>
            <a:spLocks noGrp="1"/>
          </p:cNvSpPr>
          <p:nvPr>
            <p:ph type="ctrTitle"/>
          </p:nvPr>
        </p:nvSpPr>
        <p:spPr/>
        <p:txBody>
          <a:bodyPr>
            <a:noAutofit/>
          </a:bodyPr>
          <a:lstStyle/>
          <a:p>
            <a:r>
              <a:rPr lang="en-US" sz="4600" b="1">
                <a:latin typeface="Arial" panose="020B0604020202020204" pitchFamily="34" charset="0"/>
                <a:cs typeface="Arial" panose="020B0604020202020204" pitchFamily="34" charset="0"/>
              </a:rPr>
              <a:t>Faculty Senate Ad Hoc Recruitment and Retention Committee (RRC)</a:t>
            </a:r>
          </a:p>
        </p:txBody>
      </p:sp>
      <p:sp>
        <p:nvSpPr>
          <p:cNvPr id="3" name="Subtitle 2">
            <a:extLst>
              <a:ext uri="{FF2B5EF4-FFF2-40B4-BE49-F238E27FC236}">
                <a16:creationId xmlns:a16="http://schemas.microsoft.com/office/drawing/2014/main" id="{92775DDF-D829-8DE7-0CA9-33959690D675}"/>
              </a:ext>
            </a:extLst>
          </p:cNvPr>
          <p:cNvSpPr>
            <a:spLocks noGrp="1"/>
          </p:cNvSpPr>
          <p:nvPr>
            <p:ph type="subTitle" idx="1"/>
          </p:nvPr>
        </p:nvSpPr>
        <p:spPr>
          <a:xfrm>
            <a:off x="1073728" y="3796001"/>
            <a:ext cx="6858000" cy="450417"/>
          </a:xfrm>
        </p:spPr>
        <p:txBody>
          <a:bodyPr>
            <a:normAutofit/>
          </a:bodyPr>
          <a:lstStyle/>
          <a:p>
            <a:r>
              <a:rPr lang="en-US">
                <a:latin typeface="Arial" panose="020B0604020202020204" pitchFamily="34" charset="0"/>
                <a:cs typeface="Arial" panose="020B0604020202020204" pitchFamily="34" charset="0"/>
              </a:rPr>
              <a:t>2022 / 2023</a:t>
            </a:r>
          </a:p>
        </p:txBody>
      </p:sp>
      <p:sp>
        <p:nvSpPr>
          <p:cNvPr id="4" name="TextBox 3">
            <a:extLst>
              <a:ext uri="{FF2B5EF4-FFF2-40B4-BE49-F238E27FC236}">
                <a16:creationId xmlns:a16="http://schemas.microsoft.com/office/drawing/2014/main" id="{3F9FE5ED-32F0-C293-CA45-79999F464DEE}"/>
              </a:ext>
            </a:extLst>
          </p:cNvPr>
          <p:cNvSpPr txBox="1"/>
          <p:nvPr/>
        </p:nvSpPr>
        <p:spPr>
          <a:xfrm>
            <a:off x="1752539" y="4675910"/>
            <a:ext cx="5500377" cy="830997"/>
          </a:xfrm>
          <a:prstGeom prst="rect">
            <a:avLst/>
          </a:prstGeom>
          <a:noFill/>
        </p:spPr>
        <p:txBody>
          <a:bodyPr wrap="square" rtlCol="0">
            <a:spAutoFit/>
          </a:bodyPr>
          <a:lstStyle/>
          <a:p>
            <a:pPr algn="ctr"/>
            <a:r>
              <a:rPr lang="en-US" sz="2400" i="0" strike="noStrike">
                <a:solidFill>
                  <a:srgbClr val="000000"/>
                </a:solidFill>
                <a:effectLst/>
                <a:latin typeface="Arial" panose="020B0604020202020204" pitchFamily="34" charset="0"/>
                <a:cs typeface="Arial" panose="020B0604020202020204" pitchFamily="34" charset="0"/>
              </a:rPr>
              <a:t>April 25</a:t>
            </a:r>
            <a:r>
              <a:rPr lang="en-US" sz="2400">
                <a:latin typeface="Arial" panose="020B0604020202020204" pitchFamily="34" charset="0"/>
                <a:cs typeface="Arial" panose="020B0604020202020204" pitchFamily="34" charset="0"/>
              </a:rPr>
              <a:t>, 2023</a:t>
            </a:r>
          </a:p>
          <a:p>
            <a:pPr algn="ctr"/>
            <a:r>
              <a:rPr lang="en-US" sz="2400" b="1">
                <a:latin typeface="Arial" panose="020B0604020202020204" pitchFamily="34" charset="0"/>
                <a:cs typeface="Arial" panose="020B0604020202020204" pitchFamily="34" charset="0"/>
              </a:rPr>
              <a:t>Final Report</a:t>
            </a:r>
          </a:p>
        </p:txBody>
      </p:sp>
    </p:spTree>
    <p:extLst>
      <p:ext uri="{BB962C8B-B14F-4D97-AF65-F5344CB8AC3E}">
        <p14:creationId xmlns:p14="http://schemas.microsoft.com/office/powerpoint/2010/main" val="180494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52094" y="813193"/>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45413" y="2145718"/>
            <a:ext cx="4244726" cy="909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lnSpc>
                <a:spcPct val="100000"/>
              </a:lnSpc>
              <a:spcBef>
                <a:spcPts val="0"/>
              </a:spcBef>
              <a:buFont typeface="Symbol" panose="05050102010706020507" pitchFamily="18" charset="2"/>
              <a:buChar char=""/>
            </a:pPr>
            <a:r>
              <a:rPr lang="en-US" sz="1700" dirty="0">
                <a:effectLst/>
                <a:latin typeface="Arial" panose="020B0604020202020204" pitchFamily="34" charset="0"/>
                <a:ea typeface="Times New Roman" panose="02020603050405020304" pitchFamily="18" charset="0"/>
              </a:rPr>
              <a:t>Between 2011 and 2022, there has been a ~45% decline in newly enrolled students</a:t>
            </a:r>
            <a:endParaRPr lang="en-US" sz="1700" dirty="0">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245412" y="3176362"/>
            <a:ext cx="4287241" cy="1086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This decline reflects a sharp downturn in the yield of admitted students, which has dropped from ~37% to ~22%</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7DBEF2CC-245A-499F-B8AE-F3B874F6744E}"/>
              </a:ext>
            </a:extLst>
          </p:cNvPr>
          <p:cNvSpPr txBox="1">
            <a:spLocks/>
          </p:cNvSpPr>
          <p:nvPr/>
        </p:nvSpPr>
        <p:spPr>
          <a:xfrm>
            <a:off x="245413" y="4133732"/>
            <a:ext cx="4261394" cy="1232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This decline in new students has decreased the total student headcount from 22,610 to 15,603 (despite the retention rates rising from 62% to 75%) </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64C1FB88-D968-422F-92F8-0F7EAF6027F5}"/>
              </a:ext>
            </a:extLst>
          </p:cNvPr>
          <p:cNvSpPr txBox="1">
            <a:spLocks/>
          </p:cNvSpPr>
          <p:nvPr/>
        </p:nvSpPr>
        <p:spPr>
          <a:xfrm>
            <a:off x="245413" y="5351246"/>
            <a:ext cx="4453108" cy="128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Crucially, the drop in total undergraduate enrollment and newly enrolled first-time students </a:t>
            </a:r>
            <a:r>
              <a:rPr lang="en-US" sz="1700" i="1" u="sng">
                <a:effectLst/>
                <a:latin typeface="Arial" panose="020B0604020202020204" pitchFamily="34" charset="0"/>
                <a:ea typeface="Times New Roman" panose="02020603050405020304" pitchFamily="18" charset="0"/>
              </a:rPr>
              <a:t>far exceeds</a:t>
            </a:r>
            <a:r>
              <a:rPr lang="en-US" sz="1700">
                <a:effectLst/>
                <a:latin typeface="Arial" panose="020B0604020202020204" pitchFamily="34" charset="0"/>
                <a:ea typeface="Times New Roman" panose="02020603050405020304" pitchFamily="18" charset="0"/>
              </a:rPr>
              <a:t> the reduction in Ohio’s high school graduates </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sp>
        <p:nvSpPr>
          <p:cNvPr id="25" name="Content Placeholder 2">
            <a:extLst>
              <a:ext uri="{FF2B5EF4-FFF2-40B4-BE49-F238E27FC236}">
                <a16:creationId xmlns:a16="http://schemas.microsoft.com/office/drawing/2014/main" id="{99C3A705-94BE-4688-8C2F-051D9C08FD27}"/>
              </a:ext>
            </a:extLst>
          </p:cNvPr>
          <p:cNvSpPr txBox="1">
            <a:spLocks/>
          </p:cNvSpPr>
          <p:nvPr/>
        </p:nvSpPr>
        <p:spPr>
          <a:xfrm>
            <a:off x="238206" y="1279949"/>
            <a:ext cx="4109881" cy="909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nSpc>
                <a:spcPct val="100000"/>
              </a:lnSpc>
              <a:spcBef>
                <a:spcPts val="0"/>
              </a:spcBef>
              <a:buNone/>
            </a:pPr>
            <a:r>
              <a:rPr lang="en-US" sz="2000" dirty="0">
                <a:effectLst/>
                <a:latin typeface="Arial" panose="020B0604020202020204" pitchFamily="34" charset="0"/>
                <a:ea typeface="Times New Roman" panose="02020603050405020304" pitchFamily="18" charset="0"/>
              </a:rPr>
              <a:t>UToledo is severely underperforming relative to peers</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2A54742A-764D-8787-7E39-A7E0A1960523}"/>
              </a:ext>
            </a:extLst>
          </p:cNvPr>
          <p:cNvGrpSpPr/>
          <p:nvPr/>
        </p:nvGrpSpPr>
        <p:grpSpPr>
          <a:xfrm>
            <a:off x="4634320" y="769604"/>
            <a:ext cx="4443074" cy="2699774"/>
            <a:chOff x="4548055" y="827114"/>
            <a:chExt cx="4443074" cy="2699774"/>
          </a:xfrm>
        </p:grpSpPr>
        <p:grpSp>
          <p:nvGrpSpPr>
            <p:cNvPr id="18" name="Group 17">
              <a:extLst>
                <a:ext uri="{FF2B5EF4-FFF2-40B4-BE49-F238E27FC236}">
                  <a16:creationId xmlns:a16="http://schemas.microsoft.com/office/drawing/2014/main" id="{04813BB9-958E-8769-E31C-21D83C0E81C3}"/>
                </a:ext>
              </a:extLst>
            </p:cNvPr>
            <p:cNvGrpSpPr/>
            <p:nvPr/>
          </p:nvGrpSpPr>
          <p:grpSpPr>
            <a:xfrm>
              <a:off x="4548055" y="1167957"/>
              <a:ext cx="4443074" cy="2358931"/>
              <a:chOff x="4548055" y="1167957"/>
              <a:chExt cx="4443074" cy="2358931"/>
            </a:xfrm>
          </p:grpSpPr>
          <p:sp>
            <p:nvSpPr>
              <p:cNvPr id="10" name="TextBox 9">
                <a:extLst>
                  <a:ext uri="{FF2B5EF4-FFF2-40B4-BE49-F238E27FC236}">
                    <a16:creationId xmlns:a16="http://schemas.microsoft.com/office/drawing/2014/main" id="{D1F49DD2-CCFF-08EB-2167-0492E435CB82}"/>
                  </a:ext>
                </a:extLst>
              </p:cNvPr>
              <p:cNvSpPr txBox="1"/>
              <p:nvPr/>
            </p:nvSpPr>
            <p:spPr>
              <a:xfrm rot="16200000">
                <a:off x="3598436" y="2117576"/>
                <a:ext cx="2191626"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Normalized # of Students</a:t>
                </a:r>
              </a:p>
            </p:txBody>
          </p:sp>
          <p:grpSp>
            <p:nvGrpSpPr>
              <p:cNvPr id="12" name="Group 11">
                <a:extLst>
                  <a:ext uri="{FF2B5EF4-FFF2-40B4-BE49-F238E27FC236}">
                    <a16:creationId xmlns:a16="http://schemas.microsoft.com/office/drawing/2014/main" id="{330168EE-DD1C-EAF7-5725-BB51FA9FC2CC}"/>
                  </a:ext>
                </a:extLst>
              </p:cNvPr>
              <p:cNvGrpSpPr/>
              <p:nvPr/>
            </p:nvGrpSpPr>
            <p:grpSpPr>
              <a:xfrm>
                <a:off x="4819254" y="1381842"/>
                <a:ext cx="4171875" cy="2145046"/>
                <a:chOff x="4819254" y="1381842"/>
                <a:chExt cx="4171875" cy="2145046"/>
              </a:xfrm>
            </p:grpSpPr>
            <p:grpSp>
              <p:nvGrpSpPr>
                <p:cNvPr id="9" name="Group 8">
                  <a:extLst>
                    <a:ext uri="{FF2B5EF4-FFF2-40B4-BE49-F238E27FC236}">
                      <a16:creationId xmlns:a16="http://schemas.microsoft.com/office/drawing/2014/main" id="{D4C348DE-83E4-6C43-B128-6818403BAA4F}"/>
                    </a:ext>
                  </a:extLst>
                </p:cNvPr>
                <p:cNvGrpSpPr/>
                <p:nvPr/>
              </p:nvGrpSpPr>
              <p:grpSpPr>
                <a:xfrm>
                  <a:off x="4819254" y="1381842"/>
                  <a:ext cx="4171875" cy="1944552"/>
                  <a:chOff x="4819254" y="1381842"/>
                  <a:chExt cx="4171875" cy="1944552"/>
                </a:xfrm>
              </p:grpSpPr>
              <p:pic>
                <p:nvPicPr>
                  <p:cNvPr id="8" name="Picture 7" descr="Chart, line chart&#10;&#10;Description automatically generated">
                    <a:extLst>
                      <a:ext uri="{FF2B5EF4-FFF2-40B4-BE49-F238E27FC236}">
                        <a16:creationId xmlns:a16="http://schemas.microsoft.com/office/drawing/2014/main" id="{0981DD8F-1572-A18C-1E02-06C26C7A2401}"/>
                      </a:ext>
                    </a:extLst>
                  </p:cNvPr>
                  <p:cNvPicPr>
                    <a:picLocks noChangeAspect="1"/>
                  </p:cNvPicPr>
                  <p:nvPr/>
                </p:nvPicPr>
                <p:blipFill rotWithShape="1">
                  <a:blip r:embed="rId3"/>
                  <a:srcRect l="10145" t="20009" b="7245"/>
                  <a:stretch/>
                </p:blipFill>
                <p:spPr>
                  <a:xfrm>
                    <a:off x="4819254" y="1381842"/>
                    <a:ext cx="4171875" cy="1944552"/>
                  </a:xfrm>
                  <a:prstGeom prst="rect">
                    <a:avLst/>
                  </a:prstGeom>
                </p:spPr>
              </p:pic>
              <p:sp>
                <p:nvSpPr>
                  <p:cNvPr id="6" name="TextBox 5">
                    <a:extLst>
                      <a:ext uri="{FF2B5EF4-FFF2-40B4-BE49-F238E27FC236}">
                        <a16:creationId xmlns:a16="http://schemas.microsoft.com/office/drawing/2014/main" id="{A9C6BA5D-4FD6-72E4-8D8C-6CB396D7D5EE}"/>
                      </a:ext>
                    </a:extLst>
                  </p:cNvPr>
                  <p:cNvSpPr txBox="1"/>
                  <p:nvPr/>
                </p:nvSpPr>
                <p:spPr>
                  <a:xfrm>
                    <a:off x="7175555" y="2802307"/>
                    <a:ext cx="1648208" cy="215444"/>
                  </a:xfrm>
                  <a:prstGeom prst="rect">
                    <a:avLst/>
                  </a:prstGeom>
                  <a:noFill/>
                </p:spPr>
                <p:txBody>
                  <a:bodyPr wrap="none" rtlCol="0">
                    <a:spAutoFit/>
                  </a:bodyPr>
                  <a:lstStyle/>
                  <a:p>
                    <a:r>
                      <a:rPr lang="en-US" sz="800" u="sng" dirty="0">
                        <a:latin typeface="Arial" panose="020B0604020202020204" pitchFamily="34" charset="0"/>
                        <a:cs typeface="Arial" panose="020B0604020202020204" pitchFamily="34" charset="0"/>
                      </a:rPr>
                      <a:t>Data Source</a:t>
                    </a:r>
                    <a:r>
                      <a:rPr lang="en-US" sz="800" dirty="0">
                        <a:latin typeface="Arial" panose="020B0604020202020204" pitchFamily="34" charset="0"/>
                        <a:cs typeface="Arial" panose="020B0604020202020204" pitchFamily="34" charset="0"/>
                      </a:rPr>
                      <a:t>: Banner ODS Data</a:t>
                    </a:r>
                  </a:p>
                </p:txBody>
              </p:sp>
            </p:grpSp>
            <p:sp>
              <p:nvSpPr>
                <p:cNvPr id="11" name="TextBox 10">
                  <a:extLst>
                    <a:ext uri="{FF2B5EF4-FFF2-40B4-BE49-F238E27FC236}">
                      <a16:creationId xmlns:a16="http://schemas.microsoft.com/office/drawing/2014/main" id="{71E4274D-FED4-A4B4-AB3B-C4549E9BD2B6}"/>
                    </a:ext>
                  </a:extLst>
                </p:cNvPr>
                <p:cNvSpPr txBox="1"/>
                <p:nvPr/>
              </p:nvSpPr>
              <p:spPr>
                <a:xfrm>
                  <a:off x="6711113" y="3234500"/>
                  <a:ext cx="536172"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Year</a:t>
                  </a:r>
                </a:p>
              </p:txBody>
            </p:sp>
          </p:grpSp>
        </p:grpSp>
        <p:sp>
          <p:nvSpPr>
            <p:cNvPr id="19" name="TextBox 18">
              <a:extLst>
                <a:ext uri="{FF2B5EF4-FFF2-40B4-BE49-F238E27FC236}">
                  <a16:creationId xmlns:a16="http://schemas.microsoft.com/office/drawing/2014/main" id="{9B82EC1E-52A1-948D-3071-F03AFD0699A6}"/>
                </a:ext>
              </a:extLst>
            </p:cNvPr>
            <p:cNvSpPr txBox="1"/>
            <p:nvPr/>
          </p:nvSpPr>
          <p:spPr>
            <a:xfrm>
              <a:off x="5078509" y="827114"/>
              <a:ext cx="3775808" cy="584775"/>
            </a:xfrm>
            <a:prstGeom prst="rect">
              <a:avLst/>
            </a:prstGeom>
            <a:noFill/>
          </p:spPr>
          <p:txBody>
            <a:bodyPr wrap="square" rtlCol="0">
              <a:spAutoFit/>
            </a:bodyPr>
            <a:lstStyle/>
            <a:p>
              <a:pPr algn="ctr"/>
              <a:r>
                <a:rPr lang="en-US" sz="1600" b="1"/>
                <a:t>Numbers of New </a:t>
              </a:r>
              <a:r>
                <a:rPr lang="en-US" sz="1600" b="1" baseline="0"/>
                <a:t>Students Joining UToledo Each Fall Have Sharply Declined</a:t>
              </a:r>
              <a:endParaRPr lang="en-US" sz="1600" b="1"/>
            </a:p>
          </p:txBody>
        </p:sp>
      </p:grpSp>
      <p:grpSp>
        <p:nvGrpSpPr>
          <p:cNvPr id="7" name="Group 6">
            <a:extLst>
              <a:ext uri="{FF2B5EF4-FFF2-40B4-BE49-F238E27FC236}">
                <a16:creationId xmlns:a16="http://schemas.microsoft.com/office/drawing/2014/main" id="{EC43CB4F-A15F-58A0-E894-E1C66C962758}"/>
              </a:ext>
            </a:extLst>
          </p:cNvPr>
          <p:cNvGrpSpPr/>
          <p:nvPr/>
        </p:nvGrpSpPr>
        <p:grpSpPr>
          <a:xfrm>
            <a:off x="4082716" y="3544204"/>
            <a:ext cx="5145202" cy="3283018"/>
            <a:chOff x="4082716" y="3544204"/>
            <a:chExt cx="5145202" cy="3283018"/>
          </a:xfrm>
        </p:grpSpPr>
        <p:grpSp>
          <p:nvGrpSpPr>
            <p:cNvPr id="32" name="Group 31">
              <a:extLst>
                <a:ext uri="{FF2B5EF4-FFF2-40B4-BE49-F238E27FC236}">
                  <a16:creationId xmlns:a16="http://schemas.microsoft.com/office/drawing/2014/main" id="{34A2D5A4-F4CD-BABA-A8F8-6FCEACA5019B}"/>
                </a:ext>
              </a:extLst>
            </p:cNvPr>
            <p:cNvGrpSpPr/>
            <p:nvPr/>
          </p:nvGrpSpPr>
          <p:grpSpPr>
            <a:xfrm>
              <a:off x="4082716" y="3544204"/>
              <a:ext cx="5145202" cy="3283018"/>
              <a:chOff x="4082716" y="3544204"/>
              <a:chExt cx="5145202" cy="3283018"/>
            </a:xfrm>
          </p:grpSpPr>
          <p:grpSp>
            <p:nvGrpSpPr>
              <p:cNvPr id="29" name="Group 28">
                <a:extLst>
                  <a:ext uri="{FF2B5EF4-FFF2-40B4-BE49-F238E27FC236}">
                    <a16:creationId xmlns:a16="http://schemas.microsoft.com/office/drawing/2014/main" id="{39E5D3C0-7503-1DAD-250B-448AEFC3E7E6}"/>
                  </a:ext>
                </a:extLst>
              </p:cNvPr>
              <p:cNvGrpSpPr/>
              <p:nvPr/>
            </p:nvGrpSpPr>
            <p:grpSpPr>
              <a:xfrm>
                <a:off x="4637194" y="3544204"/>
                <a:ext cx="4518991" cy="2965923"/>
                <a:chOff x="4550929" y="3669342"/>
                <a:chExt cx="4518991" cy="2965923"/>
              </a:xfrm>
            </p:grpSpPr>
            <p:grpSp>
              <p:nvGrpSpPr>
                <p:cNvPr id="28" name="Group 27">
                  <a:extLst>
                    <a:ext uri="{FF2B5EF4-FFF2-40B4-BE49-F238E27FC236}">
                      <a16:creationId xmlns:a16="http://schemas.microsoft.com/office/drawing/2014/main" id="{BB798076-0BD8-A1B6-CA37-50B1E571557E}"/>
                    </a:ext>
                  </a:extLst>
                </p:cNvPr>
                <p:cNvGrpSpPr/>
                <p:nvPr/>
              </p:nvGrpSpPr>
              <p:grpSpPr>
                <a:xfrm>
                  <a:off x="4550929" y="4068113"/>
                  <a:ext cx="4518991" cy="2567152"/>
                  <a:chOff x="4550929" y="3803567"/>
                  <a:chExt cx="4518991" cy="2567152"/>
                </a:xfrm>
              </p:grpSpPr>
              <p:grpSp>
                <p:nvGrpSpPr>
                  <p:cNvPr id="17" name="Group 16">
                    <a:extLst>
                      <a:ext uri="{FF2B5EF4-FFF2-40B4-BE49-F238E27FC236}">
                        <a16:creationId xmlns:a16="http://schemas.microsoft.com/office/drawing/2014/main" id="{6D58AAC4-224A-9C56-DA80-175AB6B100F5}"/>
                      </a:ext>
                    </a:extLst>
                  </p:cNvPr>
                  <p:cNvGrpSpPr/>
                  <p:nvPr/>
                </p:nvGrpSpPr>
                <p:grpSpPr>
                  <a:xfrm>
                    <a:off x="4550929" y="3804758"/>
                    <a:ext cx="4518991" cy="2565961"/>
                    <a:chOff x="4550929" y="3804758"/>
                    <a:chExt cx="4518991" cy="2565961"/>
                  </a:xfrm>
                </p:grpSpPr>
                <p:grpSp>
                  <p:nvGrpSpPr>
                    <p:cNvPr id="15" name="Group 14">
                      <a:extLst>
                        <a:ext uri="{FF2B5EF4-FFF2-40B4-BE49-F238E27FC236}">
                          <a16:creationId xmlns:a16="http://schemas.microsoft.com/office/drawing/2014/main" id="{91C15A90-18AB-B97F-E39E-404EB2D1AB38}"/>
                        </a:ext>
                      </a:extLst>
                    </p:cNvPr>
                    <p:cNvGrpSpPr/>
                    <p:nvPr/>
                  </p:nvGrpSpPr>
                  <p:grpSpPr>
                    <a:xfrm>
                      <a:off x="4842471" y="3822266"/>
                      <a:ext cx="4227449" cy="2548453"/>
                      <a:chOff x="4842471" y="3822266"/>
                      <a:chExt cx="4227449" cy="2548453"/>
                    </a:xfrm>
                  </p:grpSpPr>
                  <p:pic>
                    <p:nvPicPr>
                      <p:cNvPr id="5" name="Picture 4" descr="Chart, line chart&#10;&#10;Description automatically generated">
                        <a:extLst>
                          <a:ext uri="{FF2B5EF4-FFF2-40B4-BE49-F238E27FC236}">
                            <a16:creationId xmlns:a16="http://schemas.microsoft.com/office/drawing/2014/main" id="{1B1E44D5-DCE5-BFF3-763E-EAAD20C19B2F}"/>
                          </a:ext>
                        </a:extLst>
                      </p:cNvPr>
                      <p:cNvPicPr>
                        <a:picLocks noChangeAspect="1"/>
                      </p:cNvPicPr>
                      <p:nvPr/>
                    </p:nvPicPr>
                    <p:blipFill rotWithShape="1">
                      <a:blip r:embed="rId4"/>
                      <a:srcRect l="6809" t="16440" b="7699"/>
                      <a:stretch/>
                    </p:blipFill>
                    <p:spPr>
                      <a:xfrm>
                        <a:off x="4842471" y="3822266"/>
                        <a:ext cx="4227449" cy="2264434"/>
                      </a:xfrm>
                      <a:prstGeom prst="rect">
                        <a:avLst/>
                      </a:prstGeom>
                    </p:spPr>
                  </p:pic>
                  <p:sp>
                    <p:nvSpPr>
                      <p:cNvPr id="14" name="TextBox 13">
                        <a:extLst>
                          <a:ext uri="{FF2B5EF4-FFF2-40B4-BE49-F238E27FC236}">
                            <a16:creationId xmlns:a16="http://schemas.microsoft.com/office/drawing/2014/main" id="{7DBAD0BE-9E9A-A65E-C70E-96AE196EF1C9}"/>
                          </a:ext>
                        </a:extLst>
                      </p:cNvPr>
                      <p:cNvSpPr txBox="1"/>
                      <p:nvPr/>
                    </p:nvSpPr>
                    <p:spPr>
                      <a:xfrm>
                        <a:off x="6708236" y="6078331"/>
                        <a:ext cx="536172"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Year</a:t>
                        </a:r>
                      </a:p>
                    </p:txBody>
                  </p:sp>
                </p:grpSp>
                <p:sp>
                  <p:nvSpPr>
                    <p:cNvPr id="16" name="TextBox 15">
                      <a:extLst>
                        <a:ext uri="{FF2B5EF4-FFF2-40B4-BE49-F238E27FC236}">
                          <a16:creationId xmlns:a16="http://schemas.microsoft.com/office/drawing/2014/main" id="{D568C554-0D97-1E6F-13C4-21A39144A704}"/>
                        </a:ext>
                      </a:extLst>
                    </p:cNvPr>
                    <p:cNvSpPr txBox="1"/>
                    <p:nvPr/>
                  </p:nvSpPr>
                  <p:spPr>
                    <a:xfrm rot="16200000">
                      <a:off x="3601310" y="4754377"/>
                      <a:ext cx="2191626"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Normalized # of Students</a:t>
                      </a:r>
                    </a:p>
                  </p:txBody>
                </p:sp>
              </p:grpSp>
              <p:sp>
                <p:nvSpPr>
                  <p:cNvPr id="27" name="Rectangle 26">
                    <a:extLst>
                      <a:ext uri="{FF2B5EF4-FFF2-40B4-BE49-F238E27FC236}">
                        <a16:creationId xmlns:a16="http://schemas.microsoft.com/office/drawing/2014/main" id="{18BA6F20-D47A-7E6E-C4F7-E04E041DC0D1}"/>
                      </a:ext>
                    </a:extLst>
                  </p:cNvPr>
                  <p:cNvSpPr/>
                  <p:nvPr/>
                </p:nvSpPr>
                <p:spPr>
                  <a:xfrm>
                    <a:off x="6771218" y="3803567"/>
                    <a:ext cx="568044" cy="8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TextBox 25">
                  <a:extLst>
                    <a:ext uri="{FF2B5EF4-FFF2-40B4-BE49-F238E27FC236}">
                      <a16:creationId xmlns:a16="http://schemas.microsoft.com/office/drawing/2014/main" id="{DB382F93-13C8-21D1-9113-65910C5620C1}"/>
                    </a:ext>
                  </a:extLst>
                </p:cNvPr>
                <p:cNvSpPr txBox="1"/>
                <p:nvPr/>
              </p:nvSpPr>
              <p:spPr>
                <a:xfrm>
                  <a:off x="4873818" y="3669342"/>
                  <a:ext cx="4117311" cy="584775"/>
                </a:xfrm>
                <a:prstGeom prst="rect">
                  <a:avLst/>
                </a:prstGeom>
                <a:noFill/>
              </p:spPr>
              <p:txBody>
                <a:bodyPr wrap="square" rtlCol="0">
                  <a:spAutoFit/>
                </a:bodyPr>
                <a:lstStyle/>
                <a:p>
                  <a:pPr algn="ctr"/>
                  <a:r>
                    <a:rPr lang="en-US" sz="1600" b="1" baseline="0" err="1"/>
                    <a:t>UToledo’s</a:t>
                  </a:r>
                  <a:r>
                    <a:rPr lang="en-US" sz="1600" b="1" baseline="0"/>
                    <a:t> Decline</a:t>
                  </a:r>
                  <a:r>
                    <a:rPr lang="en-US" sz="1600" b="1"/>
                    <a:t> in Enrollment Far Exceeds That in Ohio’s High School Graduates</a:t>
                  </a:r>
                </a:p>
              </p:txBody>
            </p:sp>
          </p:grpSp>
          <p:sp>
            <p:nvSpPr>
              <p:cNvPr id="31" name="TextBox 30">
                <a:extLst>
                  <a:ext uri="{FF2B5EF4-FFF2-40B4-BE49-F238E27FC236}">
                    <a16:creationId xmlns:a16="http://schemas.microsoft.com/office/drawing/2014/main" id="{DA97ECF7-4C61-8CEB-BF5A-E3AF5D01401D}"/>
                  </a:ext>
                </a:extLst>
              </p:cNvPr>
              <p:cNvSpPr txBox="1"/>
              <p:nvPr/>
            </p:nvSpPr>
            <p:spPr>
              <a:xfrm>
                <a:off x="4082716" y="6488668"/>
                <a:ext cx="5145202" cy="338554"/>
              </a:xfrm>
              <a:prstGeom prst="rect">
                <a:avLst/>
              </a:prstGeom>
              <a:noFill/>
            </p:spPr>
            <p:txBody>
              <a:bodyPr wrap="square">
                <a:spAutoFit/>
              </a:bodyPr>
              <a:lstStyle/>
              <a:p>
                <a:r>
                  <a:rPr lang="en-US" sz="800" u="sng" dirty="0">
                    <a:latin typeface="Arial" panose="020B0604020202020204" pitchFamily="34" charset="0"/>
                    <a:cs typeface="Arial" panose="020B0604020202020204" pitchFamily="34" charset="0"/>
                  </a:rPr>
                  <a:t>Data Sources</a:t>
                </a:r>
                <a:r>
                  <a:rPr lang="en-US" sz="800" dirty="0">
                    <a:latin typeface="Arial" panose="020B0604020202020204" pitchFamily="34" charset="0"/>
                    <a:cs typeface="Arial" panose="020B0604020202020204" pitchFamily="34" charset="0"/>
                  </a:rPr>
                  <a:t>: Institutional Research historical enrollment, retention and graduation rate reports and (for the HS graduate numbers) the Western Interstate Commission for Higher Education (</a:t>
                </a:r>
                <a:r>
                  <a:rPr lang="en-US" sz="800" dirty="0">
                    <a:latin typeface="Arial" panose="020B0604020202020204" pitchFamily="34" charset="0"/>
                    <a:cs typeface="Arial" panose="020B0604020202020204" pitchFamily="34" charset="0"/>
                    <a:hlinkClick r:id="rId5"/>
                  </a:rPr>
                  <a:t>www.knocking.wiche.edu</a:t>
                </a:r>
                <a:r>
                  <a:rPr lang="en-US" sz="800" dirty="0">
                    <a:latin typeface="Arial" panose="020B0604020202020204" pitchFamily="34" charset="0"/>
                    <a:cs typeface="Arial" panose="020B0604020202020204" pitchFamily="34" charset="0"/>
                  </a:rPr>
                  <a:t>) </a:t>
                </a:r>
              </a:p>
            </p:txBody>
          </p:sp>
        </p:grpSp>
        <p:sp>
          <p:nvSpPr>
            <p:cNvPr id="4" name="TextBox 3">
              <a:extLst>
                <a:ext uri="{FF2B5EF4-FFF2-40B4-BE49-F238E27FC236}">
                  <a16:creationId xmlns:a16="http://schemas.microsoft.com/office/drawing/2014/main" id="{6E8F3436-A561-02D8-C4C1-318470D9E291}"/>
                </a:ext>
              </a:extLst>
            </p:cNvPr>
            <p:cNvSpPr txBox="1"/>
            <p:nvPr/>
          </p:nvSpPr>
          <p:spPr>
            <a:xfrm>
              <a:off x="5624839" y="5462611"/>
              <a:ext cx="1631216" cy="230832"/>
            </a:xfrm>
            <a:prstGeom prst="rect">
              <a:avLst/>
            </a:prstGeom>
            <a:solidFill>
              <a:schemeClr val="bg1"/>
            </a:solidFill>
          </p:spPr>
          <p:txBody>
            <a:bodyPr wrap="none" lIns="0" rtlCol="0">
              <a:spAutoFit/>
            </a:bodyPr>
            <a:lstStyle/>
            <a:p>
              <a:r>
                <a:rPr lang="en-US" sz="900" dirty="0">
                  <a:latin typeface="Arial" panose="020B0604020202020204" pitchFamily="34" charset="0"/>
                  <a:cs typeface="Arial" panose="020B0604020202020204" pitchFamily="34" charset="0"/>
                </a:rPr>
                <a:t>First-Time Student Headcount</a:t>
              </a:r>
            </a:p>
          </p:txBody>
        </p:sp>
      </p:grpSp>
    </p:spTree>
    <p:extLst>
      <p:ext uri="{BB962C8B-B14F-4D97-AF65-F5344CB8AC3E}">
        <p14:creationId xmlns:p14="http://schemas.microsoft.com/office/powerpoint/2010/main" val="16965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9" presetClass="emph" presetSubtype="0" grpId="1" nodeType="withEffect">
                                  <p:stCondLst>
                                    <p:cond delay="0"/>
                                  </p:stCondLst>
                                  <p:childTnLst>
                                    <p:set>
                                      <p:cBhvr>
                                        <p:cTn id="14" dur="indefinite"/>
                                        <p:tgtEl>
                                          <p:spTgt spid="37"/>
                                        </p:tgtEl>
                                        <p:attrNameLst>
                                          <p:attrName>style.opacity</p:attrName>
                                        </p:attrNameLst>
                                      </p:cBhvr>
                                      <p:to>
                                        <p:strVal val="0.5"/>
                                      </p:to>
                                    </p:set>
                                    <p:animEffect filter="image" prLst="opacity: 0.5">
                                      <p:cBhvr rctx="IE">
                                        <p:cTn id="15" dur="indefinite"/>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p:cTn id="19" dur="indefinite"/>
                                        <p:tgtEl>
                                          <p:spTgt spid="39"/>
                                        </p:tgtEl>
                                        <p:attrNameLst>
                                          <p:attrName>style.opacity</p:attrName>
                                        </p:attrNameLst>
                                      </p:cBhvr>
                                      <p:to>
                                        <p:strVal val="0.5"/>
                                      </p:to>
                                    </p:set>
                                    <p:animEffect filter="image" prLst="opacity: 0.5">
                                      <p:cBhvr rctx="IE">
                                        <p:cTn id="20" dur="indefinite"/>
                                        <p:tgtEl>
                                          <p:spTgt spid="3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9" presetClass="emph" presetSubtype="0" grpId="1" nodeType="withEffect">
                                  <p:stCondLst>
                                    <p:cond delay="0"/>
                                  </p:stCondLst>
                                  <p:childTnLst>
                                    <p:set>
                                      <p:cBhvr>
                                        <p:cTn id="28" dur="indefinite"/>
                                        <p:tgtEl>
                                          <p:spTgt spid="40"/>
                                        </p:tgtEl>
                                        <p:attrNameLst>
                                          <p:attrName>style.opacity</p:attrName>
                                        </p:attrNameLst>
                                      </p:cBhvr>
                                      <p:to>
                                        <p:strVal val="0.5"/>
                                      </p:to>
                                    </p:set>
                                    <p:animEffect filter="image" prLst="opacity: 0.5">
                                      <p:cBhvr rctx="IE">
                                        <p:cTn id="29" dur="indefinite"/>
                                        <p:tgtEl>
                                          <p:spTgt spid="40"/>
                                        </p:tgtEl>
                                      </p:cBhvr>
                                    </p:animEffect>
                                  </p:childTnLst>
                                </p:cTn>
                              </p:par>
                              <p:par>
                                <p:cTn id="30" presetID="9" presetClass="emph" presetSubtype="0" nodeType="withEffect">
                                  <p:stCondLst>
                                    <p:cond delay="0"/>
                                  </p:stCondLst>
                                  <p:childTnLst>
                                    <p:set>
                                      <p:cBhvr>
                                        <p:cTn id="31" dur="indefinite"/>
                                        <p:tgtEl>
                                          <p:spTgt spid="20"/>
                                        </p:tgtEl>
                                        <p:attrNameLst>
                                          <p:attrName>style.opacity</p:attrName>
                                        </p:attrNameLst>
                                      </p:cBhvr>
                                      <p:to>
                                        <p:strVal val="0.5"/>
                                      </p:to>
                                    </p:set>
                                    <p:animEffect filter="image" prLst="opacity: 0.5">
                                      <p:cBhvr rctx="IE">
                                        <p:cTn id="32" dur="indefinite"/>
                                        <p:tgtEl>
                                          <p:spTgt spid="20"/>
                                        </p:tgtEl>
                                      </p:cBhvr>
                                    </p:animEffec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9" grpId="0"/>
      <p:bldP spid="39" grpId="1"/>
      <p:bldP spid="40" grpId="0"/>
      <p:bldP spid="40" grpId="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grpSp>
        <p:nvGrpSpPr>
          <p:cNvPr id="43" name="Group 42">
            <a:extLst>
              <a:ext uri="{FF2B5EF4-FFF2-40B4-BE49-F238E27FC236}">
                <a16:creationId xmlns:a16="http://schemas.microsoft.com/office/drawing/2014/main" id="{9D68D43A-D1C0-68B2-7884-14C866CBFBC9}"/>
              </a:ext>
            </a:extLst>
          </p:cNvPr>
          <p:cNvGrpSpPr/>
          <p:nvPr/>
        </p:nvGrpSpPr>
        <p:grpSpPr>
          <a:xfrm>
            <a:off x="66606" y="4453411"/>
            <a:ext cx="9010788" cy="2031277"/>
            <a:chOff x="66607" y="4677804"/>
            <a:chExt cx="9010788" cy="2031277"/>
          </a:xfrm>
        </p:grpSpPr>
        <p:sp>
          <p:nvSpPr>
            <p:cNvPr id="36" name="Rectangle: Rounded Corners 35">
              <a:extLst>
                <a:ext uri="{FF2B5EF4-FFF2-40B4-BE49-F238E27FC236}">
                  <a16:creationId xmlns:a16="http://schemas.microsoft.com/office/drawing/2014/main" id="{D3A0D743-C64D-A1F0-A63F-4D3DE641FB39}"/>
                </a:ext>
              </a:extLst>
            </p:cNvPr>
            <p:cNvSpPr/>
            <p:nvPr/>
          </p:nvSpPr>
          <p:spPr>
            <a:xfrm>
              <a:off x="66607" y="4677804"/>
              <a:ext cx="9010788" cy="203127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AACECB60-0A37-B979-91F4-8595A8EFE8E6}"/>
                </a:ext>
              </a:extLst>
            </p:cNvPr>
            <p:cNvSpPr txBox="1">
              <a:spLocks/>
            </p:cNvSpPr>
            <p:nvPr/>
          </p:nvSpPr>
          <p:spPr>
            <a:xfrm>
              <a:off x="2142315" y="4690459"/>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42" name="Content Placeholder 2">
              <a:extLst>
                <a:ext uri="{FF2B5EF4-FFF2-40B4-BE49-F238E27FC236}">
                  <a16:creationId xmlns:a16="http://schemas.microsoft.com/office/drawing/2014/main" id="{BCD15721-E0D9-80B8-B6F9-85BA5DC32040}"/>
                </a:ext>
              </a:extLst>
            </p:cNvPr>
            <p:cNvSpPr txBox="1">
              <a:spLocks/>
            </p:cNvSpPr>
            <p:nvPr/>
          </p:nvSpPr>
          <p:spPr>
            <a:xfrm>
              <a:off x="285516" y="5390874"/>
              <a:ext cx="855949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must abandon the narrative of the declines in enrollment being caused by shifts in the demographics and focus on making its recruitment strategies more competitive </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
        <p:nvSpPr>
          <p:cNvPr id="7" name="Content Placeholder 2">
            <a:extLst>
              <a:ext uri="{FF2B5EF4-FFF2-40B4-BE49-F238E27FC236}">
                <a16:creationId xmlns:a16="http://schemas.microsoft.com/office/drawing/2014/main" id="{BF8EC570-2157-605F-27D9-2879CFD71881}"/>
              </a:ext>
            </a:extLst>
          </p:cNvPr>
          <p:cNvSpPr txBox="1">
            <a:spLocks/>
          </p:cNvSpPr>
          <p:nvPr/>
        </p:nvSpPr>
        <p:spPr>
          <a:xfrm>
            <a:off x="423681" y="1483090"/>
            <a:ext cx="8730551" cy="585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a:pPr>
            <a:r>
              <a:rPr lang="en-US" sz="1850" dirty="0">
                <a:solidFill>
                  <a:srgbClr val="000099"/>
                </a:solidFill>
                <a:effectLst/>
                <a:latin typeface="Arial" panose="020B0604020202020204" pitchFamily="34" charset="0"/>
                <a:ea typeface="Times New Roman" panose="02020603050405020304" pitchFamily="18" charset="0"/>
              </a:rPr>
              <a:t>Poor communication between </a:t>
            </a:r>
            <a:r>
              <a:rPr lang="en-US" sz="1850" dirty="0" err="1">
                <a:solidFill>
                  <a:srgbClr val="000099"/>
                </a:solidFill>
                <a:effectLst/>
                <a:latin typeface="Arial" panose="020B0604020202020204" pitchFamily="34" charset="0"/>
                <a:ea typeface="Times New Roman" panose="02020603050405020304" pitchFamily="18" charset="0"/>
              </a:rPr>
              <a:t>UToledo’s</a:t>
            </a:r>
            <a:r>
              <a:rPr lang="en-US" sz="1850" dirty="0">
                <a:solidFill>
                  <a:srgbClr val="000099"/>
                </a:solidFill>
                <a:effectLst/>
                <a:latin typeface="Arial" panose="020B0604020202020204" pitchFamily="34" charset="0"/>
                <a:ea typeface="Times New Roman" panose="02020603050405020304" pitchFamily="18" charset="0"/>
              </a:rPr>
              <a:t> recruitment office and academic units contributing to uncompetitive sales pitches and on-campus recruitment events</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6C27F948-3CF4-CD65-FFF9-5C3094D5F606}"/>
              </a:ext>
            </a:extLst>
          </p:cNvPr>
          <p:cNvSpPr txBox="1">
            <a:spLocks/>
          </p:cNvSpPr>
          <p:nvPr/>
        </p:nvSpPr>
        <p:spPr>
          <a:xfrm>
            <a:off x="424652" y="2263683"/>
            <a:ext cx="8415199" cy="58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startAt="2"/>
            </a:pPr>
            <a:r>
              <a:rPr lang="en-US" sz="1850" dirty="0">
                <a:solidFill>
                  <a:srgbClr val="000099"/>
                </a:solidFill>
                <a:effectLst/>
                <a:latin typeface="Arial" panose="020B0604020202020204" pitchFamily="34" charset="0"/>
                <a:ea typeface="Times New Roman" panose="02020603050405020304" pitchFamily="18" charset="0"/>
              </a:rPr>
              <a:t>Inadequate </a:t>
            </a:r>
            <a:r>
              <a:rPr lang="en-US" sz="1850" dirty="0" err="1">
                <a:solidFill>
                  <a:srgbClr val="000099"/>
                </a:solidFill>
                <a:effectLst/>
                <a:latin typeface="Arial" panose="020B0604020202020204" pitchFamily="34" charset="0"/>
                <a:ea typeface="Times New Roman" panose="02020603050405020304" pitchFamily="18" charset="0"/>
              </a:rPr>
              <a:t>MarComm</a:t>
            </a:r>
            <a:r>
              <a:rPr lang="en-US" sz="1850" dirty="0">
                <a:solidFill>
                  <a:srgbClr val="000099"/>
                </a:solidFill>
                <a:effectLst/>
                <a:latin typeface="Arial" panose="020B0604020202020204" pitchFamily="34" charset="0"/>
                <a:ea typeface="Times New Roman" panose="02020603050405020304" pitchFamily="18" charset="0"/>
              </a:rPr>
              <a:t> support (inconsistent/slow response to requests) </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68701A6B-4102-1D70-9588-DD19C5A98B5F}"/>
              </a:ext>
            </a:extLst>
          </p:cNvPr>
          <p:cNvSpPr txBox="1">
            <a:spLocks/>
          </p:cNvSpPr>
          <p:nvPr/>
        </p:nvSpPr>
        <p:spPr>
          <a:xfrm>
            <a:off x="419798" y="2872952"/>
            <a:ext cx="8742659" cy="416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startAt="3"/>
            </a:pPr>
            <a:r>
              <a:rPr lang="en-US" sz="1850" dirty="0">
                <a:solidFill>
                  <a:srgbClr val="000099"/>
                </a:solidFill>
                <a:effectLst/>
                <a:latin typeface="Arial" panose="020B0604020202020204" pitchFamily="34" charset="0"/>
                <a:ea typeface="Times New Roman" panose="02020603050405020304" pitchFamily="18" charset="0"/>
              </a:rPr>
              <a:t>Insufficient engagement/communication with students in the enrollment funnel</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02A67F4-B9F4-11A2-84F8-EA3E7143E52E}"/>
              </a:ext>
            </a:extLst>
          </p:cNvPr>
          <p:cNvSpPr txBox="1"/>
          <p:nvPr/>
        </p:nvSpPr>
        <p:spPr>
          <a:xfrm>
            <a:off x="708518" y="3524606"/>
            <a:ext cx="8210222" cy="677108"/>
          </a:xfrm>
          <a:prstGeom prst="rect">
            <a:avLst/>
          </a:prstGeom>
          <a:noFill/>
        </p:spPr>
        <p:txBody>
          <a:bodyPr wrap="square">
            <a:spAutoFit/>
          </a:bodyPr>
          <a:lstStyle/>
          <a:p>
            <a:r>
              <a:rPr lang="en-US" sz="1900" i="1" dirty="0">
                <a:solidFill>
                  <a:srgbClr val="800000"/>
                </a:solidFill>
                <a:effectLst/>
                <a:latin typeface="Arial" panose="020B0604020202020204" pitchFamily="34" charset="0"/>
                <a:ea typeface="Times New Roman" panose="02020603050405020304" pitchFamily="18" charset="0"/>
              </a:rPr>
              <a:t>Notably, the sharper declines in enrollment correlate with a recruitment strategy change from college-dedicated recruiters to centralized recruiters</a:t>
            </a:r>
            <a:endParaRPr lang="en-US" sz="1900" i="1" dirty="0">
              <a:solidFill>
                <a:srgbClr val="800000"/>
              </a:solidFill>
            </a:endParaRPr>
          </a:p>
        </p:txBody>
      </p:sp>
      <p:sp>
        <p:nvSpPr>
          <p:cNvPr id="34" name="Content Placeholder 2">
            <a:extLst>
              <a:ext uri="{FF2B5EF4-FFF2-40B4-BE49-F238E27FC236}">
                <a16:creationId xmlns:a16="http://schemas.microsoft.com/office/drawing/2014/main" id="{7DE12CF7-B2F9-FD27-C88B-FE9101453353}"/>
              </a:ext>
            </a:extLst>
          </p:cNvPr>
          <p:cNvSpPr txBox="1">
            <a:spLocks/>
          </p:cNvSpPr>
          <p:nvPr/>
        </p:nvSpPr>
        <p:spPr>
          <a:xfrm>
            <a:off x="180517" y="888911"/>
            <a:ext cx="7041199" cy="635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dirty="0">
                <a:effectLst/>
                <a:latin typeface="Arial" panose="020B0604020202020204" pitchFamily="34" charset="0"/>
                <a:ea typeface="Times New Roman" panose="02020603050405020304" pitchFamily="18" charset="0"/>
              </a:rPr>
              <a:t>Apparent causes contributing to this decline:</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3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9" presetClass="emph" presetSubtype="0" grpId="1" nodeType="withEffect">
                                  <p:stCondLst>
                                    <p:cond delay="0"/>
                                  </p:stCondLst>
                                  <p:childTnLst>
                                    <p:set>
                                      <p:cBhvr>
                                        <p:cTn id="15" dur="indefinite"/>
                                        <p:tgtEl>
                                          <p:spTgt spid="21"/>
                                        </p:tgtEl>
                                        <p:attrNameLst>
                                          <p:attrName>style.opacity</p:attrName>
                                        </p:attrNameLst>
                                      </p:cBhvr>
                                      <p:to>
                                        <p:strVal val="0.5"/>
                                      </p:to>
                                    </p:set>
                                    <p:animEffect filter="image" prLst="opacity: 0.5">
                                      <p:cBhvr rctx="IE">
                                        <p:cTn id="16" dur="indefinite"/>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22"/>
                                        </p:tgtEl>
                                        <p:attrNameLst>
                                          <p:attrName>style.opacity</p:attrName>
                                        </p:attrNameLst>
                                      </p:cBhvr>
                                      <p:to>
                                        <p:strVal val="0.5"/>
                                      </p:to>
                                    </p:set>
                                    <p:animEffect filter="image" prLst="opacity: 0.5">
                                      <p:cBhvr rctx="IE">
                                        <p:cTn id="23" dur="indefinite"/>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9" presetClass="emph" presetSubtype="0" grpId="1" nodeType="withEffect">
                                  <p:stCondLst>
                                    <p:cond delay="0"/>
                                  </p:stCondLst>
                                  <p:childTnLst>
                                    <p:set>
                                      <p:cBhvr>
                                        <p:cTn id="29" dur="indefinite"/>
                                        <p:tgtEl>
                                          <p:spTgt spid="24"/>
                                        </p:tgtEl>
                                        <p:attrNameLst>
                                          <p:attrName>style.opacity</p:attrName>
                                        </p:attrNameLst>
                                      </p:cBhvr>
                                      <p:to>
                                        <p:strVal val="0.5"/>
                                      </p:to>
                                    </p:set>
                                    <p:animEffect filter="image" prLst="opacity: 0.5">
                                      <p:cBhvr rctx="IE">
                                        <p:cTn id="30" dur="indefinite"/>
                                        <p:tgtEl>
                                          <p:spTgt spid="24"/>
                                        </p:tgtEl>
                                      </p:cBhvr>
                                    </p:animEffect>
                                  </p:childTnLst>
                                </p:cTn>
                              </p:par>
                              <p:par>
                                <p:cTn id="31" presetID="9" presetClass="emph" presetSubtype="0" grpId="0" nodeType="withEffect">
                                  <p:stCondLst>
                                    <p:cond delay="0"/>
                                  </p:stCondLst>
                                  <p:childTnLst>
                                    <p:set>
                                      <p:cBhvr>
                                        <p:cTn id="32" dur="indefinite"/>
                                        <p:tgtEl>
                                          <p:spTgt spid="34"/>
                                        </p:tgtEl>
                                        <p:attrNameLst>
                                          <p:attrName>style.opacity</p:attrName>
                                        </p:attrNameLst>
                                      </p:cBhvr>
                                      <p:to>
                                        <p:strVal val="0.5"/>
                                      </p:to>
                                    </p:set>
                                    <p:animEffect filter="image" prLst="opacity: 0.5">
                                      <p:cBhvr rctx="IE">
                                        <p:cTn id="33"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1" grpId="1"/>
      <p:bldP spid="22" grpId="0"/>
      <p:bldP spid="22" grpId="1"/>
      <p:bldP spid="24" grpId="0"/>
      <p:bldP spid="24" grpId="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5064" y="-75692"/>
            <a:ext cx="9312982" cy="815913"/>
          </a:xfrm>
        </p:spPr>
        <p:txBody>
          <a:bodyPr>
            <a:normAutofit/>
          </a:bodyPr>
          <a:lstStyle/>
          <a:p>
            <a:pPr algn="ctr"/>
            <a:r>
              <a:rPr lang="en-US" sz="3600" b="1" dirty="0">
                <a:latin typeface="Arial" panose="020B0604020202020204" pitchFamily="34" charset="0"/>
                <a:cs typeface="Arial" panose="020B0604020202020204" pitchFamily="34" charset="0"/>
              </a:rPr>
              <a:t>UToledo Recruitment Practices</a:t>
            </a: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02501"/>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01098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Strengthen communications between Enrollment Services and academic units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342752"/>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Increase faculty/academic unit communication with recruiters to provide them with accurate, up-to-date program information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239382" y="292796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Increase staffing of </a:t>
            </a:r>
            <a:r>
              <a:rPr lang="en-US" sz="1800" dirty="0" err="1">
                <a:effectLst/>
                <a:latin typeface="Arial" panose="020B0604020202020204" pitchFamily="34" charset="0"/>
                <a:ea typeface="Times New Roman" panose="02020603050405020304" pitchFamily="18" charset="0"/>
              </a:rPr>
              <a:t>UToledo’s</a:t>
            </a:r>
            <a:r>
              <a:rPr lang="en-US" sz="1800" dirty="0">
                <a:effectLst/>
                <a:latin typeface="Arial" panose="020B0604020202020204" pitchFamily="34" charset="0"/>
                <a:ea typeface="Times New Roman" panose="02020603050405020304" pitchFamily="18" charset="0"/>
              </a:rPr>
              <a:t> </a:t>
            </a:r>
            <a:r>
              <a:rPr lang="en-US" sz="1800" dirty="0">
                <a:latin typeface="Arial" panose="020B0604020202020204" pitchFamily="34" charset="0"/>
                <a:ea typeface="Times New Roman" panose="02020603050405020304" pitchFamily="18" charset="0"/>
              </a:rPr>
              <a:t>recruiting efforts/events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6" y="1850537"/>
            <a:ext cx="8555673"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Employ over-communication/critical redundancies in communication between Enrollment Management and academic programs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349241"/>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Enhance Enrollment Management and </a:t>
            </a:r>
            <a:r>
              <a:rPr lang="en-US" sz="1600" dirty="0" err="1">
                <a:solidFill>
                  <a:srgbClr val="000099"/>
                </a:solidFill>
                <a:latin typeface="Arial" panose="020B0604020202020204" pitchFamily="34" charset="0"/>
                <a:ea typeface="Times New Roman" panose="02020603050405020304" pitchFamily="18" charset="0"/>
              </a:rPr>
              <a:t>MarComm’s</a:t>
            </a:r>
            <a:r>
              <a:rPr lang="en-US" sz="1600" dirty="0">
                <a:solidFill>
                  <a:srgbClr val="000099"/>
                </a:solidFill>
                <a:latin typeface="Arial" panose="020B0604020202020204" pitchFamily="34" charset="0"/>
                <a:ea typeface="Times New Roman" panose="02020603050405020304" pitchFamily="18" charset="0"/>
              </a:rPr>
              <a:t> responsiveness to inquiries/requests from </a:t>
            </a:r>
            <a:r>
              <a:rPr lang="en-US" sz="1600" dirty="0" err="1">
                <a:solidFill>
                  <a:srgbClr val="000099"/>
                </a:solidFill>
                <a:latin typeface="Arial" panose="020B0604020202020204" pitchFamily="34" charset="0"/>
                <a:ea typeface="Times New Roman" panose="02020603050405020304" pitchFamily="18" charset="0"/>
              </a:rPr>
              <a:t>UToledo’s</a:t>
            </a:r>
            <a:r>
              <a:rPr lang="en-US" sz="1600" dirty="0">
                <a:solidFill>
                  <a:srgbClr val="000099"/>
                </a:solidFill>
                <a:latin typeface="Arial" panose="020B0604020202020204" pitchFamily="34" charset="0"/>
                <a:ea typeface="Times New Roman" panose="02020603050405020304" pitchFamily="18" charset="0"/>
              </a:rPr>
              <a:t> academic programs/faculty</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2362" y="3246947"/>
            <a:ext cx="8173657" cy="347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Provide Colleges with dedicated recruiters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83775" y="4023286"/>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Increase incentives for UToledo tour guides and student recruitment event volunteers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726704"/>
            <a:ext cx="817126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Schedule tours at times that increase UToledo student and faculty availability</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4395256"/>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Tailor on-campus visits to demonstrate </a:t>
            </a:r>
            <a:r>
              <a:rPr lang="en-US" sz="1800" dirty="0" err="1">
                <a:effectLst/>
                <a:latin typeface="Arial" panose="020B0604020202020204" pitchFamily="34" charset="0"/>
                <a:ea typeface="Times New Roman" panose="02020603050405020304" pitchFamily="18" charset="0"/>
              </a:rPr>
              <a:t>UToledo’s</a:t>
            </a:r>
            <a:r>
              <a:rPr lang="en-US" sz="1800" dirty="0">
                <a:effectLst/>
                <a:latin typeface="Arial" panose="020B0604020202020204" pitchFamily="34" charset="0"/>
                <a:ea typeface="Times New Roman" panose="02020603050405020304" pitchFamily="18" charset="0"/>
              </a:rPr>
              <a:t> student-centeredness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026798"/>
            <a:ext cx="8420003" cy="407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385570"/>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Enhance academic program marketing to transfer students and adult learners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5685725"/>
            <a:ext cx="8557951"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Leverage remote/hybrid course formats to increase program appeal to adult learners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76072" y="5989320"/>
            <a:ext cx="8555672" cy="45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Broaden opportunities for professional license renewal-focused continued education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8" name="Content Placeholder 2">
            <a:extLst>
              <a:ext uri="{FF2B5EF4-FFF2-40B4-BE49-F238E27FC236}">
                <a16:creationId xmlns:a16="http://schemas.microsoft.com/office/drawing/2014/main" id="{08CD808B-8FE4-415C-AB11-FDBF49045368}"/>
              </a:ext>
            </a:extLst>
          </p:cNvPr>
          <p:cNvSpPr txBox="1">
            <a:spLocks/>
          </p:cNvSpPr>
          <p:nvPr/>
        </p:nvSpPr>
        <p:spPr>
          <a:xfrm>
            <a:off x="588328" y="6272773"/>
            <a:ext cx="855567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Offer micro-courses that can be applied toward degree requirements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9" name="Content Placeholder 2">
            <a:extLst>
              <a:ext uri="{FF2B5EF4-FFF2-40B4-BE49-F238E27FC236}">
                <a16:creationId xmlns:a16="http://schemas.microsoft.com/office/drawing/2014/main" id="{15ADF7DB-1558-4F47-9A46-C961AA2746CF}"/>
              </a:ext>
            </a:extLst>
          </p:cNvPr>
          <p:cNvSpPr txBox="1">
            <a:spLocks/>
          </p:cNvSpPr>
          <p:nvPr/>
        </p:nvSpPr>
        <p:spPr>
          <a:xfrm>
            <a:off x="590600" y="6540723"/>
            <a:ext cx="855567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dirty="0">
                <a:solidFill>
                  <a:srgbClr val="000099"/>
                </a:solidFill>
                <a:latin typeface="Arial" panose="020B0604020202020204" pitchFamily="34" charset="0"/>
                <a:ea typeface="Times New Roman" panose="02020603050405020304" pitchFamily="18" charset="0"/>
              </a:rPr>
              <a:t>Develop additional community college affiliations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D192C01-6E39-F933-394A-10DC0BD02BA6}"/>
              </a:ext>
            </a:extLst>
          </p:cNvPr>
          <p:cNvSpPr txBox="1">
            <a:spLocks/>
          </p:cNvSpPr>
          <p:nvPr/>
        </p:nvSpPr>
        <p:spPr>
          <a:xfrm>
            <a:off x="576072" y="3536538"/>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Strengthen engagement of high school students by recruiters, interested faculty, and members of student organizations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38032ED5-BA05-E486-2417-820F806A0326}"/>
              </a:ext>
            </a:extLst>
          </p:cNvPr>
          <p:cNvSpPr txBox="1">
            <a:spLocks/>
          </p:cNvSpPr>
          <p:nvPr/>
        </p:nvSpPr>
        <p:spPr>
          <a:xfrm>
            <a:off x="576072" y="3538728"/>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Strengthen engagement of high school students by recruiters, interested faculty, and members of student organizations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7911FE2-AA03-0299-0EE5-870D1A58DCC9}"/>
              </a:ext>
            </a:extLst>
          </p:cNvPr>
          <p:cNvSpPr txBox="1">
            <a:spLocks/>
          </p:cNvSpPr>
          <p:nvPr/>
        </p:nvSpPr>
        <p:spPr>
          <a:xfrm>
            <a:off x="576072" y="5989320"/>
            <a:ext cx="8555672" cy="45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Broaden opportunities for professional license renewal-focused continued education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1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44"/>
                                        </p:tgtEl>
                                        <p:attrNameLst>
                                          <p:attrName>style.opacity</p:attrName>
                                        </p:attrNameLst>
                                      </p:cBhvr>
                                      <p:to>
                                        <p:strVal val="0.5"/>
                                      </p:to>
                                    </p:set>
                                    <p:animEffect filter="image" prLst="opacity: 0.5">
                                      <p:cBhvr rctx="IE">
                                        <p:cTn id="13" dur="indefinite"/>
                                        <p:tgtEl>
                                          <p:spTgt spid="44"/>
                                        </p:tgtEl>
                                      </p:cBhvr>
                                    </p:animEffect>
                                  </p:childTnLst>
                                </p:cTn>
                              </p:par>
                              <p:par>
                                <p:cTn id="14" presetID="9" presetClass="emph" presetSubtype="0" grpId="1" nodeType="withEffect">
                                  <p:stCondLst>
                                    <p:cond delay="0"/>
                                  </p:stCondLst>
                                  <p:childTnLst>
                                    <p:set>
                                      <p:cBhvr>
                                        <p:cTn id="15" dur="indefinite"/>
                                        <p:tgtEl>
                                          <p:spTgt spid="43"/>
                                        </p:tgtEl>
                                        <p:attrNameLst>
                                          <p:attrName>style.opacity</p:attrName>
                                        </p:attrNameLst>
                                      </p:cBhvr>
                                      <p:to>
                                        <p:strVal val="0.5"/>
                                      </p:to>
                                    </p:set>
                                    <p:animEffect filter="image" prLst="opacity: 0.5">
                                      <p:cBhvr rctx="IE">
                                        <p:cTn id="16" dur="indefinite"/>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38"/>
                                        </p:tgtEl>
                                        <p:attrNameLst>
                                          <p:attrName>style.opacity</p:attrName>
                                        </p:attrNameLst>
                                      </p:cBhvr>
                                      <p:to>
                                        <p:strVal val="0.5"/>
                                      </p:to>
                                    </p:set>
                                    <p:animEffect filter="image" prLst="opacity: 0.5">
                                      <p:cBhvr rctx="IE">
                                        <p:cTn id="23" dur="indefinite"/>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par>
                                <p:cTn id="30" presetID="9" presetClass="emph" presetSubtype="0" grpId="1" nodeType="withEffect">
                                  <p:stCondLst>
                                    <p:cond delay="0"/>
                                  </p:stCondLst>
                                  <p:childTnLst>
                                    <p:set>
                                      <p:cBhvr>
                                        <p:cTn id="31" dur="indefinite"/>
                                        <p:tgtEl>
                                          <p:spTgt spid="46"/>
                                        </p:tgtEl>
                                        <p:attrNameLst>
                                          <p:attrName>style.opacity</p:attrName>
                                        </p:attrNameLst>
                                      </p:cBhvr>
                                      <p:to>
                                        <p:strVal val="0.5"/>
                                      </p:to>
                                    </p:set>
                                    <p:animEffect filter="image" prLst="opacity: 0.5">
                                      <p:cBhvr rctx="IE">
                                        <p:cTn id="32" dur="indefinite"/>
                                        <p:tgtEl>
                                          <p:spTgt spid="4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9" presetClass="emph" presetSubtype="0" grpId="1" nodeType="withEffect">
                                  <p:stCondLst>
                                    <p:cond delay="0"/>
                                  </p:stCondLst>
                                  <p:childTnLst>
                                    <p:set>
                                      <p:cBhvr>
                                        <p:cTn id="36" dur="indefinite"/>
                                        <p:tgtEl>
                                          <p:spTgt spid="4"/>
                                        </p:tgtEl>
                                        <p:attrNameLst>
                                          <p:attrName>style.opacity</p:attrName>
                                        </p:attrNameLst>
                                      </p:cBhvr>
                                      <p:to>
                                        <p:strVal val="0.5"/>
                                      </p:to>
                                    </p:set>
                                    <p:animEffect filter="image" prLst="opacity: 0.5">
                                      <p:cBhvr rctx="IE">
                                        <p:cTn id="37" dur="indefinite"/>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9" presetClass="emph" presetSubtype="0" grpId="1" nodeType="withEffect">
                                  <p:stCondLst>
                                    <p:cond delay="0"/>
                                  </p:stCondLst>
                                  <p:childTnLst>
                                    <p:set>
                                      <p:cBhvr>
                                        <p:cTn id="43" dur="indefinite"/>
                                        <p:tgtEl>
                                          <p:spTgt spid="42"/>
                                        </p:tgtEl>
                                        <p:attrNameLst>
                                          <p:attrName>style.opacity</p:attrName>
                                        </p:attrNameLst>
                                      </p:cBhvr>
                                      <p:to>
                                        <p:strVal val="0.5"/>
                                      </p:to>
                                    </p:set>
                                    <p:animEffect filter="image" prLst="opacity: 0.5">
                                      <p:cBhvr rctx="IE">
                                        <p:cTn id="44" dur="indefinite"/>
                                        <p:tgtEl>
                                          <p:spTgt spid="42"/>
                                        </p:tgtEl>
                                      </p:cBhvr>
                                    </p:animEffect>
                                  </p:childTnLst>
                                </p:cTn>
                              </p:par>
                              <p:par>
                                <p:cTn id="45" presetID="1" presetClass="exit" presetSubtype="0" fill="hold" grpId="2"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9" presetClass="emph" presetSubtype="0" grpId="1" nodeType="withEffect">
                                  <p:stCondLst>
                                    <p:cond delay="0"/>
                                  </p:stCondLst>
                                  <p:childTnLst>
                                    <p:set>
                                      <p:cBhvr>
                                        <p:cTn id="52" dur="indefinite"/>
                                        <p:tgtEl>
                                          <p:spTgt spid="7"/>
                                        </p:tgtEl>
                                        <p:attrNameLst>
                                          <p:attrName>style.opacity</p:attrName>
                                        </p:attrNameLst>
                                      </p:cBhvr>
                                      <p:to>
                                        <p:strVal val="0.5"/>
                                      </p:to>
                                    </p:set>
                                    <p:animEffect filter="image" prLst="opacity: 0.5">
                                      <p:cBhvr rctx="IE">
                                        <p:cTn id="53" dur="indefinite"/>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9" presetClass="emph" presetSubtype="0" grpId="1" nodeType="withEffect">
                                  <p:stCondLst>
                                    <p:cond delay="0"/>
                                  </p:stCondLst>
                                  <p:childTnLst>
                                    <p:set>
                                      <p:cBhvr>
                                        <p:cTn id="61" dur="indefinite"/>
                                        <p:tgtEl>
                                          <p:spTgt spid="49"/>
                                        </p:tgtEl>
                                        <p:attrNameLst>
                                          <p:attrName>style.opacity</p:attrName>
                                        </p:attrNameLst>
                                      </p:cBhvr>
                                      <p:to>
                                        <p:strVal val="0.5"/>
                                      </p:to>
                                    </p:set>
                                    <p:animEffect filter="image" prLst="opacity: 0.5">
                                      <p:cBhvr rctx="IE">
                                        <p:cTn id="62" dur="indefinite"/>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9" presetClass="emph" presetSubtype="0" grpId="1" nodeType="withEffect">
                                  <p:stCondLst>
                                    <p:cond delay="0"/>
                                  </p:stCondLst>
                                  <p:childTnLst>
                                    <p:set>
                                      <p:cBhvr>
                                        <p:cTn id="68" dur="indefinite"/>
                                        <p:tgtEl>
                                          <p:spTgt spid="47"/>
                                        </p:tgtEl>
                                        <p:attrNameLst>
                                          <p:attrName>style.opacity</p:attrName>
                                        </p:attrNameLst>
                                      </p:cBhvr>
                                      <p:to>
                                        <p:strVal val="0.5"/>
                                      </p:to>
                                    </p:set>
                                    <p:animEffect filter="image" prLst="opacity: 0.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par>
                                <p:cTn id="80" presetID="9" presetClass="emph" presetSubtype="0" grpId="1" nodeType="withEffect">
                                  <p:stCondLst>
                                    <p:cond delay="0"/>
                                  </p:stCondLst>
                                  <p:childTnLst>
                                    <p:set>
                                      <p:cBhvr>
                                        <p:cTn id="81" dur="indefinite"/>
                                        <p:tgtEl>
                                          <p:spTgt spid="58"/>
                                        </p:tgtEl>
                                        <p:attrNameLst>
                                          <p:attrName>style.opacity</p:attrName>
                                        </p:attrNameLst>
                                      </p:cBhvr>
                                      <p:to>
                                        <p:strVal val="0.5"/>
                                      </p:to>
                                    </p:set>
                                    <p:animEffect filter="image" prLst="opacity: 0.5">
                                      <p:cBhvr rctx="IE">
                                        <p:cTn id="82" dur="indefinite"/>
                                        <p:tgtEl>
                                          <p:spTgt spid="58"/>
                                        </p:tgtEl>
                                      </p:cBhvr>
                                    </p:animEffect>
                                  </p:childTnLst>
                                </p:cTn>
                              </p:par>
                              <p:par>
                                <p:cTn id="83" presetID="9" presetClass="emph" presetSubtype="0" grpId="1" nodeType="withEffect">
                                  <p:stCondLst>
                                    <p:cond delay="0"/>
                                  </p:stCondLst>
                                  <p:childTnLst>
                                    <p:set>
                                      <p:cBhvr>
                                        <p:cTn id="84" dur="indefinite"/>
                                        <p:tgtEl>
                                          <p:spTgt spid="59"/>
                                        </p:tgtEl>
                                        <p:attrNameLst>
                                          <p:attrName>style.opacity</p:attrName>
                                        </p:attrNameLst>
                                      </p:cBhvr>
                                      <p:to>
                                        <p:strVal val="0.5"/>
                                      </p:to>
                                    </p:set>
                                    <p:animEffect filter="image" prLst="opacity: 0.5">
                                      <p:cBhvr rctx="IE">
                                        <p:cTn id="85" dur="indefinite"/>
                                        <p:tgtEl>
                                          <p:spTgt spid="59"/>
                                        </p:tgtEl>
                                      </p:cBhvr>
                                    </p:animEffect>
                                  </p:childTnLst>
                                </p:cTn>
                              </p:par>
                              <p:par>
                                <p:cTn id="86" presetID="9" presetClass="emph" presetSubtype="0" grpId="1" nodeType="withEffect">
                                  <p:stCondLst>
                                    <p:cond delay="0"/>
                                  </p:stCondLst>
                                  <p:childTnLst>
                                    <p:set>
                                      <p:cBhvr>
                                        <p:cTn id="87" dur="indefinite"/>
                                        <p:tgtEl>
                                          <p:spTgt spid="57"/>
                                        </p:tgtEl>
                                        <p:attrNameLst>
                                          <p:attrName>style.opacity</p:attrName>
                                        </p:attrNameLst>
                                      </p:cBhvr>
                                      <p:to>
                                        <p:strVal val="0.5"/>
                                      </p:to>
                                    </p:set>
                                    <p:animEffect filter="image" prLst="opacity: 0.5">
                                      <p:cBhvr rctx="IE">
                                        <p:cTn id="88" dur="indefinite"/>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mph" presetSubtype="0" grpId="1" nodeType="clickEffect">
                                  <p:stCondLst>
                                    <p:cond delay="0"/>
                                  </p:stCondLst>
                                  <p:childTnLst>
                                    <p:set>
                                      <p:cBhvr>
                                        <p:cTn id="92" dur="indefinite"/>
                                        <p:tgtEl>
                                          <p:spTgt spid="52"/>
                                        </p:tgtEl>
                                        <p:attrNameLst>
                                          <p:attrName>style.opacity</p:attrName>
                                        </p:attrNameLst>
                                      </p:cBhvr>
                                      <p:to>
                                        <p:strVal val="0.5"/>
                                      </p:to>
                                    </p:set>
                                    <p:animEffect filter="image" prLst="opacity: 0.5">
                                      <p:cBhvr rctx="IE">
                                        <p:cTn id="93" dur="indefinite"/>
                                        <p:tgtEl>
                                          <p:spTgt spid="52"/>
                                        </p:tgtEl>
                                      </p:cBhvr>
                                    </p:animEffect>
                                  </p:childTnLst>
                                </p:cTn>
                              </p:par>
                              <p:par>
                                <p:cTn id="94" presetID="1" presetClass="exit" presetSubtype="0" fill="hold" grpId="2" nodeType="withEffect">
                                  <p:stCondLst>
                                    <p:cond delay="0"/>
                                  </p:stCondLst>
                                  <p:childTnLst>
                                    <p:set>
                                      <p:cBhvr>
                                        <p:cTn id="95" dur="1" fill="hold">
                                          <p:stCondLst>
                                            <p:cond delay="0"/>
                                          </p:stCondLst>
                                        </p:cTn>
                                        <p:tgtEl>
                                          <p:spTgt spid="57"/>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43" grpId="0"/>
      <p:bldP spid="43" grpId="1"/>
      <p:bldP spid="44" grpId="0"/>
      <p:bldP spid="44" grpId="1"/>
      <p:bldP spid="42" grpId="0"/>
      <p:bldP spid="42" grpId="1"/>
      <p:bldP spid="46" grpId="0"/>
      <p:bldP spid="46" grpId="1"/>
      <p:bldP spid="47" grpId="0"/>
      <p:bldP spid="47" grpId="1"/>
      <p:bldP spid="48" grpId="0"/>
      <p:bldP spid="49" grpId="0"/>
      <p:bldP spid="49" grpId="1"/>
      <p:bldP spid="51" grpId="0"/>
      <p:bldP spid="52" grpId="0"/>
      <p:bldP spid="52" grpId="1"/>
      <p:bldP spid="57" grpId="0"/>
      <p:bldP spid="57" grpId="1"/>
      <p:bldP spid="57" grpId="2"/>
      <p:bldP spid="58" grpId="0"/>
      <p:bldP spid="58" grpId="1"/>
      <p:bldP spid="59" grpId="0"/>
      <p:bldP spid="59" grpId="1"/>
      <p:bldP spid="4" grpId="0"/>
      <p:bldP spid="4" grpId="1"/>
      <p:bldP spid="4" grpId="2"/>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16724" y="880686"/>
            <a:ext cx="4223657" cy="635622"/>
          </a:xfrm>
        </p:spPr>
        <p:txBody>
          <a:bodyPr>
            <a:noAutofit/>
          </a:bodyPr>
          <a:lstStyle/>
          <a:p>
            <a:pPr marL="342900" indent="-284163">
              <a:spcBef>
                <a:spcPts val="0"/>
              </a:spcBef>
              <a:buFont typeface="Symbol" pitchFamily="2" charset="2"/>
              <a:buChar char=""/>
            </a:pPr>
            <a:r>
              <a:rPr lang="en-US" sz="2400" u="sng">
                <a:effectLst/>
                <a:latin typeface="Arial" panose="020B0604020202020204" pitchFamily="34" charset="0"/>
                <a:ea typeface="Calibri" panose="020F0502020204030204" pitchFamily="34" charset="0"/>
                <a:cs typeface="Arial" panose="020B0604020202020204" pitchFamily="34" charset="0"/>
              </a:rPr>
              <a:t>Methods Used</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71818" y="149242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a:pPr>
            <a:r>
              <a:rPr lang="en-US" sz="2200">
                <a:solidFill>
                  <a:srgbClr val="000000"/>
                </a:solidFill>
                <a:effectLst/>
                <a:latin typeface="Arial" panose="020B0604020202020204" pitchFamily="34" charset="0"/>
                <a:ea typeface="Times New Roman" panose="02020603050405020304" pitchFamily="18" charset="0"/>
              </a:rPr>
              <a:t>Analyze/compare peer university/competitor websites          </a:t>
            </a:r>
            <a:r>
              <a:rPr lang="en-US" sz="2000">
                <a:solidFill>
                  <a:srgbClr val="000099"/>
                </a:solidFill>
                <a:effectLst/>
                <a:latin typeface="Arial" panose="020B0604020202020204" pitchFamily="34" charset="0"/>
                <a:ea typeface="Times New Roman" panose="02020603050405020304" pitchFamily="18" charset="0"/>
              </a:rPr>
              <a:t>(overall appearance and numbers of clicks needed to schedule visits)</a:t>
            </a:r>
            <a:endParaRPr lang="en-US" sz="22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132578D-620A-46B6-83AB-4EDAF371D41C}"/>
              </a:ext>
            </a:extLst>
          </p:cNvPr>
          <p:cNvSpPr/>
          <p:nvPr/>
        </p:nvSpPr>
        <p:spPr>
          <a:xfrm>
            <a:off x="273213" y="1492427"/>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Content Placeholder 2">
            <a:extLst>
              <a:ext uri="{FF2B5EF4-FFF2-40B4-BE49-F238E27FC236}">
                <a16:creationId xmlns:a16="http://schemas.microsoft.com/office/drawing/2014/main" id="{51C48A26-6C2F-42B8-9C45-2D9CAA5502A6}"/>
              </a:ext>
            </a:extLst>
          </p:cNvPr>
          <p:cNvSpPr txBox="1">
            <a:spLocks/>
          </p:cNvSpPr>
          <p:nvPr/>
        </p:nvSpPr>
        <p:spPr>
          <a:xfrm>
            <a:off x="371819" y="238840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2"/>
            </a:pPr>
            <a:r>
              <a:rPr lang="en-US" sz="2200">
                <a:solidFill>
                  <a:srgbClr val="000000"/>
                </a:solidFill>
                <a:effectLst/>
                <a:latin typeface="Arial" panose="020B0604020202020204" pitchFamily="34" charset="0"/>
                <a:ea typeface="Times New Roman" panose="02020603050405020304" pitchFamily="18" charset="0"/>
              </a:rPr>
              <a:t>Reach out to personal connections at other universities</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4190EA74-A2EC-45D9-8D08-A65CA29F10CE}"/>
              </a:ext>
            </a:extLst>
          </p:cNvPr>
          <p:cNvSpPr txBox="1">
            <a:spLocks/>
          </p:cNvSpPr>
          <p:nvPr/>
        </p:nvSpPr>
        <p:spPr>
          <a:xfrm>
            <a:off x="371820" y="3110298"/>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3"/>
            </a:pPr>
            <a:r>
              <a:rPr lang="en-US" sz="2200">
                <a:solidFill>
                  <a:srgbClr val="000000"/>
                </a:solidFill>
                <a:effectLst/>
                <a:latin typeface="Arial" panose="020B0604020202020204" pitchFamily="34" charset="0"/>
                <a:ea typeface="Times New Roman" panose="02020603050405020304" pitchFamily="18" charset="0"/>
              </a:rPr>
              <a:t>Be a secret shopper and request information from peer universities/competitors (along with UToledo for comparison)</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1E44C9AC-8321-4C05-8C75-85F14D253B94}"/>
              </a:ext>
            </a:extLst>
          </p:cNvPr>
          <p:cNvSpPr txBox="1">
            <a:spLocks/>
          </p:cNvSpPr>
          <p:nvPr/>
        </p:nvSpPr>
        <p:spPr>
          <a:xfrm>
            <a:off x="377262" y="417580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4"/>
            </a:pPr>
            <a:r>
              <a:rPr lang="en-US" sz="2200">
                <a:solidFill>
                  <a:srgbClr val="000000"/>
                </a:solidFill>
                <a:effectLst/>
                <a:latin typeface="Arial" panose="020B0604020202020204" pitchFamily="34" charset="0"/>
                <a:ea typeface="Times New Roman" panose="02020603050405020304" pitchFamily="18" charset="0"/>
              </a:rPr>
              <a:t>Survey of UToledo faculty with household members looking at colleges </a:t>
            </a:r>
            <a:r>
              <a:rPr lang="en-US" sz="2000">
                <a:solidFill>
                  <a:srgbClr val="000099"/>
                </a:solidFill>
                <a:effectLst/>
                <a:latin typeface="Arial" panose="020B0604020202020204" pitchFamily="34" charset="0"/>
                <a:ea typeface="Times New Roman" panose="02020603050405020304" pitchFamily="18" charset="0"/>
              </a:rPr>
              <a:t>(59 total responses)</a:t>
            </a:r>
            <a:r>
              <a:rPr lang="en-US" sz="2000">
                <a:solidFill>
                  <a:srgbClr val="000000"/>
                </a:solidFill>
                <a:effectLst/>
                <a:latin typeface="Arial" panose="020B0604020202020204" pitchFamily="34" charset="0"/>
                <a:ea typeface="Times New Roman" panose="02020603050405020304" pitchFamily="18" charset="0"/>
              </a:rPr>
              <a:t> </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F7BA8216-37A2-4F76-AA8D-2C0B4917370D}"/>
              </a:ext>
            </a:extLst>
          </p:cNvPr>
          <p:cNvSpPr/>
          <p:nvPr/>
        </p:nvSpPr>
        <p:spPr>
          <a:xfrm>
            <a:off x="208455" y="2202479"/>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a:extLst>
              <a:ext uri="{FF2B5EF4-FFF2-40B4-BE49-F238E27FC236}">
                <a16:creationId xmlns:a16="http://schemas.microsoft.com/office/drawing/2014/main" id="{AF079B4A-4CDC-4D7D-B9E3-4A59630D471D}"/>
              </a:ext>
            </a:extLst>
          </p:cNvPr>
          <p:cNvSpPr/>
          <p:nvPr/>
        </p:nvSpPr>
        <p:spPr>
          <a:xfrm>
            <a:off x="273212" y="3149446"/>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33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p:bldP spid="40" grpId="0"/>
      <p:bldP spid="57" grpId="0"/>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39376" y="944854"/>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EFEE67B-3BB1-4F60-8CBC-FCA5F20B7911}"/>
              </a:ext>
            </a:extLst>
          </p:cNvPr>
          <p:cNvGrpSpPr/>
          <p:nvPr/>
        </p:nvGrpSpPr>
        <p:grpSpPr>
          <a:xfrm>
            <a:off x="31833" y="2898343"/>
            <a:ext cx="4043300" cy="1417423"/>
            <a:chOff x="31833" y="2898343"/>
            <a:chExt cx="4043300" cy="1417423"/>
          </a:xfrm>
        </p:grpSpPr>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403314" y="3730326"/>
              <a:ext cx="3511357" cy="58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a:pPr>
              <a:r>
                <a:rPr lang="en-US" sz="1800">
                  <a:solidFill>
                    <a:srgbClr val="000099"/>
                  </a:solidFill>
                  <a:effectLst/>
                  <a:latin typeface="Arial" panose="020B0604020202020204" pitchFamily="34" charset="0"/>
                  <a:ea typeface="Times New Roman" panose="02020603050405020304" pitchFamily="18" charset="0"/>
                </a:rPr>
                <a:t>Uncompetitive quality of campus tours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64C1FB88-D968-422F-92F8-0F7EAF6027F5}"/>
                </a:ext>
              </a:extLst>
            </p:cNvPr>
            <p:cNvSpPr txBox="1">
              <a:spLocks/>
            </p:cNvSpPr>
            <p:nvPr/>
          </p:nvSpPr>
          <p:spPr>
            <a:xfrm>
              <a:off x="31833" y="2898343"/>
              <a:ext cx="4043300" cy="75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10000"/>
                </a:lnSpc>
                <a:spcBef>
                  <a:spcPts val="0"/>
                </a:spcBef>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rPr>
                <a:t>Specific areas of concern include:</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404284" y="4484075"/>
            <a:ext cx="4609975" cy="565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2"/>
            </a:pPr>
            <a:r>
              <a:rPr lang="en-US" sz="1800">
                <a:solidFill>
                  <a:srgbClr val="000099"/>
                </a:solidFill>
                <a:effectLst/>
                <a:latin typeface="Arial" panose="020B0604020202020204" pitchFamily="34" charset="0"/>
                <a:ea typeface="Times New Roman" panose="02020603050405020304" pitchFamily="18" charset="0"/>
              </a:rPr>
              <a:t>Slow and impersonal communication with students in the enrollment funnel </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399431" y="5262646"/>
            <a:ext cx="6996605"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3"/>
            </a:pPr>
            <a:r>
              <a:rPr lang="en-US" sz="1800">
                <a:solidFill>
                  <a:srgbClr val="000099"/>
                </a:solidFill>
                <a:latin typeface="Arial" panose="020B0604020202020204" pitchFamily="34" charset="0"/>
                <a:ea typeface="Times New Roman" panose="02020603050405020304" pitchFamily="18" charset="0"/>
              </a:rPr>
              <a:t>Relatively few campus visit opportunities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61" name="Content Placeholder 2">
            <a:extLst>
              <a:ext uri="{FF2B5EF4-FFF2-40B4-BE49-F238E27FC236}">
                <a16:creationId xmlns:a16="http://schemas.microsoft.com/office/drawing/2014/main" id="{9B7D1A5B-DA8E-4949-8859-56F0ED4DBDE5}"/>
              </a:ext>
            </a:extLst>
          </p:cNvPr>
          <p:cNvSpPr txBox="1">
            <a:spLocks/>
          </p:cNvSpPr>
          <p:nvPr/>
        </p:nvSpPr>
        <p:spPr>
          <a:xfrm>
            <a:off x="414375" y="5793566"/>
            <a:ext cx="847861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4"/>
            </a:pPr>
            <a:r>
              <a:rPr lang="en-US" sz="1800">
                <a:solidFill>
                  <a:srgbClr val="000099"/>
                </a:solidFill>
                <a:latin typeface="Arial" panose="020B0604020202020204" pitchFamily="34" charset="0"/>
                <a:ea typeface="Times New Roman" panose="02020603050405020304" pitchFamily="18" charset="0"/>
              </a:rPr>
              <a:t>Lackluster website relative to nearby institutions (e.g., BGSU and EMU)</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1833" y="1490898"/>
            <a:ext cx="4138994"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2000" dirty="0">
                <a:latin typeface="Arial" panose="020B0604020202020204" pitchFamily="34" charset="0"/>
                <a:ea typeface="Times New Roman" panose="02020603050405020304" pitchFamily="18" charset="0"/>
              </a:rPr>
              <a:t>UToledo uses many of the same recruiting tactics as peer institutions but is uncompetitive in their execution</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806138D1-D187-4937-A7C0-6F02D373EE64}"/>
              </a:ext>
            </a:extLst>
          </p:cNvPr>
          <p:cNvGrpSpPr/>
          <p:nvPr/>
        </p:nvGrpSpPr>
        <p:grpSpPr>
          <a:xfrm>
            <a:off x="3932844" y="956318"/>
            <a:ext cx="5205029" cy="3706289"/>
            <a:chOff x="4028460" y="1225239"/>
            <a:chExt cx="5205029" cy="3706289"/>
          </a:xfrm>
        </p:grpSpPr>
        <p:grpSp>
          <p:nvGrpSpPr>
            <p:cNvPr id="11" name="Group 10">
              <a:extLst>
                <a:ext uri="{FF2B5EF4-FFF2-40B4-BE49-F238E27FC236}">
                  <a16:creationId xmlns:a16="http://schemas.microsoft.com/office/drawing/2014/main" id="{1A154533-B46D-4B9E-84AF-73AC61F8F205}"/>
                </a:ext>
              </a:extLst>
            </p:cNvPr>
            <p:cNvGrpSpPr/>
            <p:nvPr/>
          </p:nvGrpSpPr>
          <p:grpSpPr>
            <a:xfrm>
              <a:off x="4028460" y="1225239"/>
              <a:ext cx="5205029" cy="3414391"/>
              <a:chOff x="4025286" y="693347"/>
              <a:chExt cx="5205029" cy="3414391"/>
            </a:xfrm>
          </p:grpSpPr>
          <p:sp>
            <p:nvSpPr>
              <p:cNvPr id="42" name="TextBox 41">
                <a:extLst>
                  <a:ext uri="{FF2B5EF4-FFF2-40B4-BE49-F238E27FC236}">
                    <a16:creationId xmlns:a16="http://schemas.microsoft.com/office/drawing/2014/main" id="{8A62A42B-6206-4238-B2E2-A6B3ABE7ECDE}"/>
                  </a:ext>
                </a:extLst>
              </p:cNvPr>
              <p:cNvSpPr txBox="1"/>
              <p:nvPr/>
            </p:nvSpPr>
            <p:spPr>
              <a:xfrm>
                <a:off x="4306587" y="693347"/>
                <a:ext cx="492372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b="1" err="1">
                    <a:latin typeface="Arial"/>
                    <a:cs typeface="Times New Roman"/>
                  </a:rPr>
                  <a:t>UToledo’s</a:t>
                </a:r>
                <a:r>
                  <a:rPr lang="en-US" sz="1350" b="1">
                    <a:latin typeface="Arial"/>
                    <a:cs typeface="Times New Roman"/>
                  </a:rPr>
                  <a:t> Campus Tours Compared to Other Universities</a:t>
                </a:r>
                <a:endParaRPr lang="en-US" sz="1350" b="1">
                  <a:cs typeface="Calibri" panose="020F0502020204030204"/>
                </a:endParaRPr>
              </a:p>
            </p:txBody>
          </p:sp>
          <p:grpSp>
            <p:nvGrpSpPr>
              <p:cNvPr id="9" name="Group 8">
                <a:extLst>
                  <a:ext uri="{FF2B5EF4-FFF2-40B4-BE49-F238E27FC236}">
                    <a16:creationId xmlns:a16="http://schemas.microsoft.com/office/drawing/2014/main" id="{40791503-CA4C-44C5-9A4D-7C99B0281A5E}"/>
                  </a:ext>
                </a:extLst>
              </p:cNvPr>
              <p:cNvGrpSpPr/>
              <p:nvPr/>
            </p:nvGrpSpPr>
            <p:grpSpPr>
              <a:xfrm>
                <a:off x="4025286" y="1104971"/>
                <a:ext cx="5088834" cy="3002767"/>
                <a:chOff x="4055166" y="1051187"/>
                <a:chExt cx="5088834" cy="3002767"/>
              </a:xfrm>
            </p:grpSpPr>
            <p:grpSp>
              <p:nvGrpSpPr>
                <p:cNvPr id="4" name="Group 3">
                  <a:extLst>
                    <a:ext uri="{FF2B5EF4-FFF2-40B4-BE49-F238E27FC236}">
                      <a16:creationId xmlns:a16="http://schemas.microsoft.com/office/drawing/2014/main" id="{38C0FFFC-44D5-488B-9549-6313690B82FF}"/>
                    </a:ext>
                  </a:extLst>
                </p:cNvPr>
                <p:cNvGrpSpPr/>
                <p:nvPr/>
              </p:nvGrpSpPr>
              <p:grpSpPr>
                <a:xfrm>
                  <a:off x="4055166" y="1051187"/>
                  <a:ext cx="5088834" cy="3002767"/>
                  <a:chOff x="4055166" y="1051187"/>
                  <a:chExt cx="5088834" cy="3002767"/>
                </a:xfrm>
              </p:grpSpPr>
              <p:pic>
                <p:nvPicPr>
                  <p:cNvPr id="36" name="Picture 35">
                    <a:extLst>
                      <a:ext uri="{FF2B5EF4-FFF2-40B4-BE49-F238E27FC236}">
                        <a16:creationId xmlns:a16="http://schemas.microsoft.com/office/drawing/2014/main" id="{B188A6AE-558F-4B67-B82D-862AC02AFBF2}"/>
                      </a:ext>
                    </a:extLst>
                  </p:cNvPr>
                  <p:cNvPicPr>
                    <a:picLocks noChangeAspect="1"/>
                  </p:cNvPicPr>
                  <p:nvPr/>
                </p:nvPicPr>
                <p:blipFill rotWithShape="1">
                  <a:blip r:embed="rId3">
                    <a:extLst>
                      <a:ext uri="{28A0092B-C50C-407E-A947-70E740481C1C}">
                        <a14:useLocalDpi xmlns:a14="http://schemas.microsoft.com/office/drawing/2010/main" val="0"/>
                      </a:ext>
                    </a:extLst>
                  </a:blip>
                  <a:srcRect r="7637"/>
                  <a:stretch/>
                </p:blipFill>
                <p:spPr bwMode="auto">
                  <a:xfrm>
                    <a:off x="4767444" y="1051187"/>
                    <a:ext cx="4290302" cy="2947670"/>
                  </a:xfrm>
                  <a:prstGeom prst="rect">
                    <a:avLst/>
                  </a:prstGeom>
                  <a:noFill/>
                  <a:ln>
                    <a:noFill/>
                  </a:ln>
                </p:spPr>
              </p:pic>
              <p:sp>
                <p:nvSpPr>
                  <p:cNvPr id="2" name="TextBox 1">
                    <a:extLst>
                      <a:ext uri="{FF2B5EF4-FFF2-40B4-BE49-F238E27FC236}">
                        <a16:creationId xmlns:a16="http://schemas.microsoft.com/office/drawing/2014/main" id="{C5043A57-657D-46BF-9B2B-C98615E3C0E0}"/>
                      </a:ext>
                    </a:extLst>
                  </p:cNvPr>
                  <p:cNvSpPr txBox="1"/>
                  <p:nvPr/>
                </p:nvSpPr>
                <p:spPr>
                  <a:xfrm>
                    <a:off x="4566729" y="1130609"/>
                    <a:ext cx="1009971"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Much worse</a:t>
                    </a:r>
                  </a:p>
                </p:txBody>
              </p:sp>
              <p:sp>
                <p:nvSpPr>
                  <p:cNvPr id="45" name="TextBox 44">
                    <a:extLst>
                      <a:ext uri="{FF2B5EF4-FFF2-40B4-BE49-F238E27FC236}">
                        <a16:creationId xmlns:a16="http://schemas.microsoft.com/office/drawing/2014/main" id="{A97D068B-28E3-4E3E-8DE7-2088A93DB34B}"/>
                      </a:ext>
                    </a:extLst>
                  </p:cNvPr>
                  <p:cNvSpPr txBox="1"/>
                  <p:nvPr/>
                </p:nvSpPr>
                <p:spPr>
                  <a:xfrm>
                    <a:off x="4185222" y="1530099"/>
                    <a:ext cx="1391478"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Moderately worse</a:t>
                    </a:r>
                  </a:p>
                </p:txBody>
              </p:sp>
              <p:sp>
                <p:nvSpPr>
                  <p:cNvPr id="46" name="TextBox 45">
                    <a:extLst>
                      <a:ext uri="{FF2B5EF4-FFF2-40B4-BE49-F238E27FC236}">
                        <a16:creationId xmlns:a16="http://schemas.microsoft.com/office/drawing/2014/main" id="{D3A83CC3-E0EA-40BC-8B46-AB21AB366D5D}"/>
                      </a:ext>
                    </a:extLst>
                  </p:cNvPr>
                  <p:cNvSpPr txBox="1"/>
                  <p:nvPr/>
                </p:nvSpPr>
                <p:spPr>
                  <a:xfrm>
                    <a:off x="4435503" y="1909112"/>
                    <a:ext cx="1141197"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Slightly worse</a:t>
                    </a:r>
                  </a:p>
                </p:txBody>
              </p:sp>
              <p:sp>
                <p:nvSpPr>
                  <p:cNvPr id="47" name="TextBox 46">
                    <a:extLst>
                      <a:ext uri="{FF2B5EF4-FFF2-40B4-BE49-F238E27FC236}">
                        <a16:creationId xmlns:a16="http://schemas.microsoft.com/office/drawing/2014/main" id="{AAAAD005-2C24-4BCA-9E35-528AD33FD628}"/>
                      </a:ext>
                    </a:extLst>
                  </p:cNvPr>
                  <p:cNvSpPr txBox="1"/>
                  <p:nvPr/>
                </p:nvSpPr>
                <p:spPr>
                  <a:xfrm>
                    <a:off x="4312562" y="2295622"/>
                    <a:ext cx="1256186"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About the same</a:t>
                    </a:r>
                  </a:p>
                </p:txBody>
              </p:sp>
              <p:sp>
                <p:nvSpPr>
                  <p:cNvPr id="48" name="TextBox 47">
                    <a:extLst>
                      <a:ext uri="{FF2B5EF4-FFF2-40B4-BE49-F238E27FC236}">
                        <a16:creationId xmlns:a16="http://schemas.microsoft.com/office/drawing/2014/main" id="{CF8D67F2-BCAE-406C-AF87-6A11ADF60FBB}"/>
                      </a:ext>
                    </a:extLst>
                  </p:cNvPr>
                  <p:cNvSpPr txBox="1"/>
                  <p:nvPr/>
                </p:nvSpPr>
                <p:spPr>
                  <a:xfrm>
                    <a:off x="4294165" y="2689713"/>
                    <a:ext cx="1256186"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Slightly better</a:t>
                    </a:r>
                  </a:p>
                </p:txBody>
              </p:sp>
              <p:sp>
                <p:nvSpPr>
                  <p:cNvPr id="49" name="TextBox 48">
                    <a:extLst>
                      <a:ext uri="{FF2B5EF4-FFF2-40B4-BE49-F238E27FC236}">
                        <a16:creationId xmlns:a16="http://schemas.microsoft.com/office/drawing/2014/main" id="{92603780-D17C-4521-8162-2FF9625D3EDB}"/>
                      </a:ext>
                    </a:extLst>
                  </p:cNvPr>
                  <p:cNvSpPr txBox="1"/>
                  <p:nvPr/>
                </p:nvSpPr>
                <p:spPr>
                  <a:xfrm>
                    <a:off x="4055166" y="3068724"/>
                    <a:ext cx="1500488"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Moderately better</a:t>
                    </a:r>
                  </a:p>
                </p:txBody>
              </p:sp>
              <p:sp>
                <p:nvSpPr>
                  <p:cNvPr id="50" name="TextBox 49">
                    <a:extLst>
                      <a:ext uri="{FF2B5EF4-FFF2-40B4-BE49-F238E27FC236}">
                        <a16:creationId xmlns:a16="http://schemas.microsoft.com/office/drawing/2014/main" id="{1A2CDB6B-3CC9-4F73-8D37-417F1C7EB744}"/>
                      </a:ext>
                    </a:extLst>
                  </p:cNvPr>
                  <p:cNvSpPr txBox="1"/>
                  <p:nvPr/>
                </p:nvSpPr>
                <p:spPr>
                  <a:xfrm>
                    <a:off x="4299463" y="3458342"/>
                    <a:ext cx="1256186"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Much better</a:t>
                    </a:r>
                  </a:p>
                </p:txBody>
              </p:sp>
              <p:sp>
                <p:nvSpPr>
                  <p:cNvPr id="51" name="TextBox 50">
                    <a:extLst>
                      <a:ext uri="{FF2B5EF4-FFF2-40B4-BE49-F238E27FC236}">
                        <a16:creationId xmlns:a16="http://schemas.microsoft.com/office/drawing/2014/main" id="{64422FD6-62A0-419F-A4B6-49311201CED5}"/>
                      </a:ext>
                    </a:extLst>
                  </p:cNvPr>
                  <p:cNvSpPr txBox="1"/>
                  <p:nvPr/>
                </p:nvSpPr>
                <p:spPr>
                  <a:xfrm>
                    <a:off x="5440063" y="3823122"/>
                    <a:ext cx="3703937" cy="230832"/>
                  </a:xfrm>
                  <a:prstGeom prst="rect">
                    <a:avLst/>
                  </a:prstGeom>
                  <a:solidFill>
                    <a:schemeClr val="bg1"/>
                  </a:solidFill>
                </p:spPr>
                <p:txBody>
                  <a:bodyPr wrap="square" tIns="0" rtlCol="0">
                    <a:spAutoFit/>
                  </a:bodyPr>
                  <a:lstStyle/>
                  <a:p>
                    <a:r>
                      <a:rPr lang="en-US" sz="1200">
                        <a:latin typeface="Arial" panose="020B0604020202020204" pitchFamily="34" charset="0"/>
                        <a:cs typeface="Arial" panose="020B0604020202020204" pitchFamily="34" charset="0"/>
                      </a:rPr>
                      <a:t>0         1         </a:t>
                    </a:r>
                    <a:r>
                      <a:rPr lang="en-US" sz="6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2        </a:t>
                    </a:r>
                    <a:r>
                      <a:rPr lang="en-US" sz="9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3         4         5         6         7</a:t>
                    </a:r>
                  </a:p>
                </p:txBody>
              </p:sp>
            </p:grpSp>
            <p:cxnSp>
              <p:nvCxnSpPr>
                <p:cNvPr id="7" name="Straight Connector 6">
                  <a:extLst>
                    <a:ext uri="{FF2B5EF4-FFF2-40B4-BE49-F238E27FC236}">
                      <a16:creationId xmlns:a16="http://schemas.microsoft.com/office/drawing/2014/main" id="{26EB95D3-8238-44E3-9D31-9093C25ED9F5}"/>
                    </a:ext>
                  </a:extLst>
                </p:cNvPr>
                <p:cNvCxnSpPr/>
                <p:nvPr/>
              </p:nvCxnSpPr>
              <p:spPr>
                <a:xfrm>
                  <a:off x="5580676" y="1093305"/>
                  <a:ext cx="0" cy="269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22D2AA-77D4-4645-A68F-EB475E92A767}"/>
                    </a:ext>
                  </a:extLst>
                </p:cNvPr>
                <p:cNvCxnSpPr>
                  <a:cxnSpLocks/>
                </p:cNvCxnSpPr>
                <p:nvPr/>
              </p:nvCxnSpPr>
              <p:spPr>
                <a:xfrm flipH="1">
                  <a:off x="5579875" y="3781784"/>
                  <a:ext cx="3474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TextBox 62">
              <a:extLst>
                <a:ext uri="{FF2B5EF4-FFF2-40B4-BE49-F238E27FC236}">
                  <a16:creationId xmlns:a16="http://schemas.microsoft.com/office/drawing/2014/main" id="{27902033-630F-416D-8705-956DD32BDD74}"/>
                </a:ext>
              </a:extLst>
            </p:cNvPr>
            <p:cNvSpPr txBox="1"/>
            <p:nvPr/>
          </p:nvSpPr>
          <p:spPr>
            <a:xfrm>
              <a:off x="6231751" y="4639140"/>
              <a:ext cx="230466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latin typeface="Arial"/>
                  <a:cs typeface="Times New Roman"/>
                </a:rPr>
                <a:t>Number of Responses</a:t>
              </a:r>
              <a:endParaRPr lang="en-US" sz="1300" b="1">
                <a:cs typeface="Calibri" panose="020F0502020204030204"/>
              </a:endParaRPr>
            </a:p>
          </p:txBody>
        </p:sp>
      </p:grpSp>
      <p:sp>
        <p:nvSpPr>
          <p:cNvPr id="53" name="Rectangle 52">
            <a:extLst>
              <a:ext uri="{FF2B5EF4-FFF2-40B4-BE49-F238E27FC236}">
                <a16:creationId xmlns:a16="http://schemas.microsoft.com/office/drawing/2014/main" id="{3132578D-620A-46B6-83AB-4EDAF371D41C}"/>
              </a:ext>
            </a:extLst>
          </p:cNvPr>
          <p:cNvSpPr/>
          <p:nvPr/>
        </p:nvSpPr>
        <p:spPr>
          <a:xfrm>
            <a:off x="631847" y="3638447"/>
            <a:ext cx="3371243"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Rounded Corners 15">
            <a:extLst>
              <a:ext uri="{FF2B5EF4-FFF2-40B4-BE49-F238E27FC236}">
                <a16:creationId xmlns:a16="http://schemas.microsoft.com/office/drawing/2014/main" id="{D0335CF7-6C79-40C9-A357-283989735E19}"/>
              </a:ext>
            </a:extLst>
          </p:cNvPr>
          <p:cNvSpPr/>
          <p:nvPr/>
        </p:nvSpPr>
        <p:spPr>
          <a:xfrm>
            <a:off x="4098756" y="899159"/>
            <a:ext cx="4993167" cy="1671881"/>
          </a:xfrm>
          <a:prstGeom prst="roundRect">
            <a:avLst/>
          </a:prstGeom>
          <a:solidFill>
            <a:srgbClr val="C00000">
              <a:alpha val="15000"/>
            </a:srgbClr>
          </a:solidFill>
          <a:ln w="222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ontent Placeholder 2">
            <a:extLst>
              <a:ext uri="{FF2B5EF4-FFF2-40B4-BE49-F238E27FC236}">
                <a16:creationId xmlns:a16="http://schemas.microsoft.com/office/drawing/2014/main" id="{96F4B4D9-3F67-4CD3-BBDD-0CCEBEB5B912}"/>
              </a:ext>
            </a:extLst>
          </p:cNvPr>
          <p:cNvSpPr txBox="1">
            <a:spLocks/>
          </p:cNvSpPr>
          <p:nvPr/>
        </p:nvSpPr>
        <p:spPr>
          <a:xfrm>
            <a:off x="417365" y="6298568"/>
            <a:ext cx="847861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5"/>
            </a:pPr>
            <a:r>
              <a:rPr lang="en-US" sz="1800">
                <a:solidFill>
                  <a:srgbClr val="000099"/>
                </a:solidFill>
                <a:latin typeface="Arial" panose="020B0604020202020204" pitchFamily="34" charset="0"/>
                <a:ea typeface="Times New Roman" panose="02020603050405020304" pitchFamily="18" charset="0"/>
              </a:rPr>
              <a:t>Weak branding of </a:t>
            </a:r>
            <a:r>
              <a:rPr lang="en-US" sz="1800" err="1">
                <a:solidFill>
                  <a:srgbClr val="000099"/>
                </a:solidFill>
                <a:latin typeface="Arial" panose="020B0604020202020204" pitchFamily="34" charset="0"/>
                <a:ea typeface="Times New Roman" panose="02020603050405020304" pitchFamily="18" charset="0"/>
              </a:rPr>
              <a:t>UToledo’s</a:t>
            </a:r>
            <a:r>
              <a:rPr lang="en-US" sz="1800">
                <a:solidFill>
                  <a:srgbClr val="000099"/>
                </a:solidFill>
                <a:latin typeface="Arial" panose="020B0604020202020204" pitchFamily="34" charset="0"/>
                <a:ea typeface="Times New Roman" panose="02020603050405020304" pitchFamily="18" charset="0"/>
              </a:rPr>
              <a:t> academic programs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CC7CC1EC-0B8B-4669-8BC3-A47FE5A4E8EA}"/>
              </a:ext>
            </a:extLst>
          </p:cNvPr>
          <p:cNvSpPr/>
          <p:nvPr/>
        </p:nvSpPr>
        <p:spPr>
          <a:xfrm>
            <a:off x="235729" y="4417018"/>
            <a:ext cx="4510575" cy="63234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FB9D2BC7-AB7F-4D74-BB32-81FDC54BE18C}"/>
              </a:ext>
            </a:extLst>
          </p:cNvPr>
          <p:cNvSpPr/>
          <p:nvPr/>
        </p:nvSpPr>
        <p:spPr>
          <a:xfrm>
            <a:off x="453983" y="5164391"/>
            <a:ext cx="4863758" cy="54052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5239FF7E-14F3-44E5-98D0-DF466D62435B}"/>
              </a:ext>
            </a:extLst>
          </p:cNvPr>
          <p:cNvSpPr/>
          <p:nvPr/>
        </p:nvSpPr>
        <p:spPr>
          <a:xfrm>
            <a:off x="487869" y="5731479"/>
            <a:ext cx="7913076" cy="54052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865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1" grpId="0"/>
      <p:bldP spid="53" grpId="0" animBg="1"/>
      <p:bldP spid="16" grpId="0" animBg="1"/>
      <p:bldP spid="16" grpId="1" animBg="1"/>
      <p:bldP spid="64" grpId="0"/>
      <p:bldP spid="65"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93053"/>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12863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advertising efforts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528949"/>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Strengthen branding/advertisement of individual UToledo programs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7" y="1929764"/>
            <a:ext cx="8215750"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a:solidFill>
                  <a:srgbClr val="000099"/>
                </a:solidFill>
                <a:latin typeface="Arial" panose="020B0604020202020204" pitchFamily="34" charset="0"/>
                <a:ea typeface="Calibri" panose="020F0502020204030204" pitchFamily="34" charset="0"/>
              </a:rPr>
              <a:t>Enhance advertisement of student activities and the overall college experience in the City and University of Toledo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498407"/>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Regularly update marketing materials/stop distributing outdated handouts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41D09DF5-13C8-4C32-A7FF-EB93AC99DA61}"/>
              </a:ext>
            </a:extLst>
          </p:cNvPr>
          <p:cNvSpPr/>
          <p:nvPr/>
        </p:nvSpPr>
        <p:spPr>
          <a:xfrm>
            <a:off x="483567" y="1484448"/>
            <a:ext cx="8311487" cy="38930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1382" y="3270445"/>
            <a:ext cx="8173657" cy="57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5"/>
            </a:pPr>
            <a:r>
              <a:rPr lang="en-US" sz="1600">
                <a:solidFill>
                  <a:srgbClr val="000099"/>
                </a:solidFill>
                <a:latin typeface="Arial" panose="020B0604020202020204" pitchFamily="34" charset="0"/>
                <a:ea typeface="Times New Roman" panose="02020603050405020304" pitchFamily="18" charset="0"/>
              </a:rPr>
              <a:t>Increase outreach to high school students in Northwest Ohio/Southeast Michigan, including prospective college credit plus (CCP) students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77799" y="4833853"/>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a:solidFill>
                  <a:srgbClr val="000099"/>
                </a:solidFill>
                <a:latin typeface="Arial" panose="020B0604020202020204" pitchFamily="34" charset="0"/>
                <a:ea typeface="Times New Roman" panose="02020603050405020304" pitchFamily="18" charset="0"/>
              </a:rPr>
              <a:t>Ensure that campus tours are staffed with excited personnel who are knowledgeable about dorms, financial aid, etc.</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271117"/>
            <a:ext cx="8171264" cy="589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Add a greater personal touch to campus visits (e.g., engage visitors one-on-one rather than showing them UToledo commercials)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389105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campus visits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386419"/>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765509"/>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Improve communication with students in the enrollment funnel</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6103784"/>
            <a:ext cx="865430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Increase quantity/consistency of communication with prospective and admitted applicants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88328" y="6496707"/>
            <a:ext cx="8555672" cy="45429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a:solidFill>
                  <a:srgbClr val="000099"/>
                </a:solidFill>
                <a:latin typeface="Arial" panose="020B0604020202020204" pitchFamily="34" charset="0"/>
                <a:cs typeface="Arial" panose="020B0604020202020204" pitchFamily="34" charset="0"/>
              </a:rPr>
              <a:t>Modernize communication modalities to include texting and personalized videos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349F694B-F82A-483B-A474-90F426ADA5CA}"/>
              </a:ext>
            </a:extLst>
          </p:cNvPr>
          <p:cNvSpPr/>
          <p:nvPr/>
        </p:nvSpPr>
        <p:spPr>
          <a:xfrm>
            <a:off x="270997" y="1933578"/>
            <a:ext cx="8850409" cy="50361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Rectangle 61">
            <a:extLst>
              <a:ext uri="{FF2B5EF4-FFF2-40B4-BE49-F238E27FC236}">
                <a16:creationId xmlns:a16="http://schemas.microsoft.com/office/drawing/2014/main" id="{98A6DD4F-E22C-4AF8-B85C-4D5AB1BEB3BE}"/>
              </a:ext>
            </a:extLst>
          </p:cNvPr>
          <p:cNvSpPr/>
          <p:nvPr/>
        </p:nvSpPr>
        <p:spPr>
          <a:xfrm>
            <a:off x="198516" y="1127924"/>
            <a:ext cx="8555672" cy="38229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a:extLst>
              <a:ext uri="{FF2B5EF4-FFF2-40B4-BE49-F238E27FC236}">
                <a16:creationId xmlns:a16="http://schemas.microsoft.com/office/drawing/2014/main" id="{BB824505-8743-4FCC-B612-EEFB5936A353}"/>
              </a:ext>
            </a:extLst>
          </p:cNvPr>
          <p:cNvSpPr/>
          <p:nvPr/>
        </p:nvSpPr>
        <p:spPr>
          <a:xfrm>
            <a:off x="333905" y="2471735"/>
            <a:ext cx="8795054" cy="41131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Rectangle 64">
            <a:extLst>
              <a:ext uri="{FF2B5EF4-FFF2-40B4-BE49-F238E27FC236}">
                <a16:creationId xmlns:a16="http://schemas.microsoft.com/office/drawing/2014/main" id="{E3691D39-2900-4511-980B-CF2F9E464CA3}"/>
              </a:ext>
            </a:extLst>
          </p:cNvPr>
          <p:cNvSpPr/>
          <p:nvPr/>
        </p:nvSpPr>
        <p:spPr>
          <a:xfrm>
            <a:off x="176772" y="3209036"/>
            <a:ext cx="8555672" cy="62080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BE514302-7679-40F8-A5FE-FDF70EDD17AD}"/>
              </a:ext>
            </a:extLst>
          </p:cNvPr>
          <p:cNvSpPr/>
          <p:nvPr/>
        </p:nvSpPr>
        <p:spPr>
          <a:xfrm>
            <a:off x="483567" y="4240987"/>
            <a:ext cx="8555672" cy="60944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8FB1E924-BDD2-49AF-84BE-EFE8E5DC55C7}"/>
              </a:ext>
            </a:extLst>
          </p:cNvPr>
          <p:cNvSpPr/>
          <p:nvPr/>
        </p:nvSpPr>
        <p:spPr>
          <a:xfrm>
            <a:off x="418365" y="4803449"/>
            <a:ext cx="8555672" cy="58297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ectangle 67">
            <a:extLst>
              <a:ext uri="{FF2B5EF4-FFF2-40B4-BE49-F238E27FC236}">
                <a16:creationId xmlns:a16="http://schemas.microsoft.com/office/drawing/2014/main" id="{6CFDF3B4-164A-4A9A-949A-4E7373850719}"/>
              </a:ext>
            </a:extLst>
          </p:cNvPr>
          <p:cNvSpPr/>
          <p:nvPr/>
        </p:nvSpPr>
        <p:spPr>
          <a:xfrm>
            <a:off x="0" y="3890279"/>
            <a:ext cx="8555672" cy="34532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a:extLst>
              <a:ext uri="{FF2B5EF4-FFF2-40B4-BE49-F238E27FC236}">
                <a16:creationId xmlns:a16="http://schemas.microsoft.com/office/drawing/2014/main" id="{46ED0FF1-1ADC-4DEA-A997-B6DDD4F289DE}"/>
              </a:ext>
            </a:extLst>
          </p:cNvPr>
          <p:cNvSpPr/>
          <p:nvPr/>
        </p:nvSpPr>
        <p:spPr>
          <a:xfrm>
            <a:off x="-28029" y="5421937"/>
            <a:ext cx="8555672" cy="2668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itle 1">
            <a:extLst>
              <a:ext uri="{FF2B5EF4-FFF2-40B4-BE49-F238E27FC236}">
                <a16:creationId xmlns:a16="http://schemas.microsoft.com/office/drawing/2014/main" id="{39D7C6A3-15A3-4D5C-8B4A-EAF291C775FB}"/>
              </a:ext>
            </a:extLst>
          </p:cNvPr>
          <p:cNvSpPr txBox="1">
            <a:spLocks/>
          </p:cNvSpPr>
          <p:nvPr/>
        </p:nvSpPr>
        <p:spPr>
          <a:xfrm>
            <a:off x="-85064" y="-26264"/>
            <a:ext cx="931298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70" name="Content Placeholder 2">
            <a:extLst>
              <a:ext uri="{FF2B5EF4-FFF2-40B4-BE49-F238E27FC236}">
                <a16:creationId xmlns:a16="http://schemas.microsoft.com/office/drawing/2014/main" id="{CC1F5626-AA7C-41BE-8313-D18F0638148C}"/>
              </a:ext>
            </a:extLst>
          </p:cNvPr>
          <p:cNvSpPr txBox="1">
            <a:spLocks/>
          </p:cNvSpPr>
          <p:nvPr/>
        </p:nvSpPr>
        <p:spPr>
          <a:xfrm>
            <a:off x="585343" y="2895846"/>
            <a:ext cx="8555673" cy="354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a:solidFill>
                  <a:srgbClr val="000099"/>
                </a:solidFill>
                <a:latin typeface="Arial" panose="020B0604020202020204" pitchFamily="34" charset="0"/>
                <a:ea typeface="Times New Roman" panose="02020603050405020304" pitchFamily="18" charset="0"/>
              </a:rPr>
              <a:t>Add short videos to </a:t>
            </a:r>
            <a:r>
              <a:rPr lang="en-US" sz="1600" err="1">
                <a:solidFill>
                  <a:srgbClr val="000099"/>
                </a:solidFill>
                <a:latin typeface="Arial" panose="020B0604020202020204" pitchFamily="34" charset="0"/>
                <a:ea typeface="Times New Roman" panose="02020603050405020304" pitchFamily="18" charset="0"/>
              </a:rPr>
              <a:t>UToledo’s</a:t>
            </a:r>
            <a:r>
              <a:rPr lang="en-US" sz="1600">
                <a:solidFill>
                  <a:srgbClr val="000099"/>
                </a:solidFill>
                <a:latin typeface="Arial" panose="020B0604020202020204" pitchFamily="34" charset="0"/>
                <a:ea typeface="Times New Roman" panose="02020603050405020304" pitchFamily="18" charset="0"/>
              </a:rPr>
              <a:t> website with information on and highlights of campus life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2296EDA-6894-4CFA-82A6-F091AE25A6B2}"/>
              </a:ext>
            </a:extLst>
          </p:cNvPr>
          <p:cNvSpPr/>
          <p:nvPr/>
        </p:nvSpPr>
        <p:spPr>
          <a:xfrm>
            <a:off x="573287" y="2867605"/>
            <a:ext cx="8555672" cy="39447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CC4CE0BA-B0FC-4AC2-86CB-86D67A1AAB39}"/>
              </a:ext>
            </a:extLst>
          </p:cNvPr>
          <p:cNvSpPr/>
          <p:nvPr/>
        </p:nvSpPr>
        <p:spPr>
          <a:xfrm>
            <a:off x="230278" y="6439349"/>
            <a:ext cx="8964243" cy="2668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20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P spid="44" grpId="0"/>
      <p:bldP spid="54" grpId="0" animBg="1"/>
      <p:bldP spid="42" grpId="0"/>
      <p:bldP spid="46" grpId="0"/>
      <p:bldP spid="47" grpId="0"/>
      <p:bldP spid="48" grpId="0"/>
      <p:bldP spid="49" grpId="0"/>
      <p:bldP spid="51" grpId="0"/>
      <p:bldP spid="52" grpId="0"/>
      <p:bldP spid="57" grpId="0"/>
      <p:bldP spid="60" grpId="0" animBg="1"/>
      <p:bldP spid="60" grpId="1" animBg="1"/>
      <p:bldP spid="62" grpId="0" animBg="1"/>
      <p:bldP spid="65" grpId="0" animBg="1"/>
      <p:bldP spid="65" grpId="1" animBg="1"/>
      <p:bldP spid="67" grpId="0" animBg="1"/>
      <p:bldP spid="68" grpId="0" animBg="1"/>
      <p:bldP spid="70"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93053"/>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12863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advertising efforts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528949"/>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Strengthen branding/advertisement of individual UToledo programs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7" y="1929764"/>
            <a:ext cx="8215750"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a:solidFill>
                  <a:srgbClr val="000099"/>
                </a:solidFill>
                <a:latin typeface="Arial" panose="020B0604020202020204" pitchFamily="34" charset="0"/>
                <a:ea typeface="Calibri" panose="020F0502020204030204" pitchFamily="34" charset="0"/>
              </a:rPr>
              <a:t>Enhance advertisement of student activities and the overall college experience in the City and University of Toledo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498407"/>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Regularly update marketing materials/stop distributing outdated handouts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1382" y="3270445"/>
            <a:ext cx="8173657" cy="57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5"/>
            </a:pPr>
            <a:r>
              <a:rPr lang="en-US" sz="1600">
                <a:solidFill>
                  <a:srgbClr val="000099"/>
                </a:solidFill>
                <a:latin typeface="Arial" panose="020B0604020202020204" pitchFamily="34" charset="0"/>
                <a:ea typeface="Times New Roman" panose="02020603050405020304" pitchFamily="18" charset="0"/>
              </a:rPr>
              <a:t>Increase outreach to high school students in Northwest Ohio/Southeast Michigan, including prospective college credit plus (CCP) students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77799" y="4833853"/>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a:solidFill>
                  <a:srgbClr val="000099"/>
                </a:solidFill>
                <a:latin typeface="Arial" panose="020B0604020202020204" pitchFamily="34" charset="0"/>
                <a:ea typeface="Times New Roman" panose="02020603050405020304" pitchFamily="18" charset="0"/>
              </a:rPr>
              <a:t>Ensure that campus tours are staffed with excited personnel who are knowledgeable about dorms, financial aid, etc.</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271117"/>
            <a:ext cx="8171264" cy="589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Add a greater personal touch to campus visits (e.g., engage visitors one-on-one rather than showing them UToledo commercials)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389105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campus visits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386419"/>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765509"/>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Improve communication with students in the enrollment funnel</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6103784"/>
            <a:ext cx="865430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Increase quantity/consistency of communication with prospective and admitted applicants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88328" y="6496707"/>
            <a:ext cx="8555672" cy="45429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a:solidFill>
                  <a:srgbClr val="000099"/>
                </a:solidFill>
                <a:latin typeface="Arial" panose="020B0604020202020204" pitchFamily="34" charset="0"/>
                <a:cs typeface="Arial" panose="020B0604020202020204" pitchFamily="34" charset="0"/>
              </a:rPr>
              <a:t>Modernize communication modalities to include texting and personalized videos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1" name="Title 1">
            <a:extLst>
              <a:ext uri="{FF2B5EF4-FFF2-40B4-BE49-F238E27FC236}">
                <a16:creationId xmlns:a16="http://schemas.microsoft.com/office/drawing/2014/main" id="{39D7C6A3-15A3-4D5C-8B4A-EAF291C775FB}"/>
              </a:ext>
            </a:extLst>
          </p:cNvPr>
          <p:cNvSpPr txBox="1">
            <a:spLocks/>
          </p:cNvSpPr>
          <p:nvPr/>
        </p:nvSpPr>
        <p:spPr>
          <a:xfrm>
            <a:off x="-85064" y="-26264"/>
            <a:ext cx="931298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70" name="Content Placeholder 2">
            <a:extLst>
              <a:ext uri="{FF2B5EF4-FFF2-40B4-BE49-F238E27FC236}">
                <a16:creationId xmlns:a16="http://schemas.microsoft.com/office/drawing/2014/main" id="{CC1F5626-AA7C-41BE-8313-D18F0638148C}"/>
              </a:ext>
            </a:extLst>
          </p:cNvPr>
          <p:cNvSpPr txBox="1">
            <a:spLocks/>
          </p:cNvSpPr>
          <p:nvPr/>
        </p:nvSpPr>
        <p:spPr>
          <a:xfrm>
            <a:off x="585343" y="2895846"/>
            <a:ext cx="8555673" cy="354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a:solidFill>
                  <a:srgbClr val="000099"/>
                </a:solidFill>
                <a:latin typeface="Arial" panose="020B0604020202020204" pitchFamily="34" charset="0"/>
                <a:ea typeface="Times New Roman" panose="02020603050405020304" pitchFamily="18" charset="0"/>
              </a:rPr>
              <a:t>Add short videos to </a:t>
            </a:r>
            <a:r>
              <a:rPr lang="en-US" sz="1600" err="1">
                <a:solidFill>
                  <a:srgbClr val="000099"/>
                </a:solidFill>
                <a:latin typeface="Arial" panose="020B0604020202020204" pitchFamily="34" charset="0"/>
                <a:ea typeface="Times New Roman" panose="02020603050405020304" pitchFamily="18" charset="0"/>
              </a:rPr>
              <a:t>UToledo’s</a:t>
            </a:r>
            <a:r>
              <a:rPr lang="en-US" sz="1600">
                <a:solidFill>
                  <a:srgbClr val="000099"/>
                </a:solidFill>
                <a:latin typeface="Arial" panose="020B0604020202020204" pitchFamily="34" charset="0"/>
                <a:ea typeface="Times New Roman" panose="02020603050405020304" pitchFamily="18" charset="0"/>
              </a:rPr>
              <a:t> website with information on and highlights of campus life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46A01F9-63C8-CBB9-A537-74860C8EBC2D}"/>
              </a:ext>
            </a:extLst>
          </p:cNvPr>
          <p:cNvSpPr/>
          <p:nvPr/>
        </p:nvSpPr>
        <p:spPr>
          <a:xfrm>
            <a:off x="-12185" y="129741"/>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BED75B-73AA-38A9-3F61-D399FBE78773}"/>
              </a:ext>
            </a:extLst>
          </p:cNvPr>
          <p:cNvGrpSpPr/>
          <p:nvPr/>
        </p:nvGrpSpPr>
        <p:grpSpPr>
          <a:xfrm>
            <a:off x="64474" y="2012798"/>
            <a:ext cx="9010788" cy="2031277"/>
            <a:chOff x="66607" y="1883057"/>
            <a:chExt cx="9010788" cy="2031277"/>
          </a:xfrm>
        </p:grpSpPr>
        <p:sp>
          <p:nvSpPr>
            <p:cNvPr id="7" name="Rectangle: Rounded Corners 6">
              <a:extLst>
                <a:ext uri="{FF2B5EF4-FFF2-40B4-BE49-F238E27FC236}">
                  <a16:creationId xmlns:a16="http://schemas.microsoft.com/office/drawing/2014/main" id="{947EB18E-7452-7D48-94CE-5A94CA708E46}"/>
                </a:ext>
              </a:extLst>
            </p:cNvPr>
            <p:cNvSpPr/>
            <p:nvPr/>
          </p:nvSpPr>
          <p:spPr>
            <a:xfrm>
              <a:off x="66607" y="1883057"/>
              <a:ext cx="9010788" cy="203127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4402783-C23A-31D2-35DF-486BE8F7A748}"/>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9" name="Content Placeholder 2">
              <a:extLst>
                <a:ext uri="{FF2B5EF4-FFF2-40B4-BE49-F238E27FC236}">
                  <a16:creationId xmlns:a16="http://schemas.microsoft.com/office/drawing/2014/main" id="{BD7E66EB-D460-AB97-E8A0-0EF11CF1F591}"/>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should increase engagement and communication consistency with high school students and improve its campus visit programs and website</a:t>
              </a:r>
            </a:p>
            <a:p>
              <a:pPr marL="58737" indent="0" algn="just">
                <a:spcBef>
                  <a:spcPts val="0"/>
                </a:spcBef>
                <a:buNone/>
              </a:pP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5216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559074" y="110818"/>
            <a:ext cx="7886700" cy="691082"/>
          </a:xfrm>
        </p:spPr>
        <p:txBody>
          <a:bodyPr>
            <a:normAutofit/>
          </a:bodyPr>
          <a:lstStyle/>
          <a:p>
            <a:pPr marL="457200" lvl="1" algn="ctr">
              <a:lnSpc>
                <a:spcPct val="110000"/>
              </a:lnSpc>
              <a:spcAft>
                <a:spcPts val="1500"/>
              </a:spcAft>
            </a:pPr>
            <a:r>
              <a:rPr lang="en-US" sz="3100" b="1" dirty="0">
                <a:latin typeface="Arial"/>
                <a:cs typeface="Arial"/>
              </a:rPr>
              <a:t>UToledo’s Retention Practices</a:t>
            </a:r>
          </a:p>
        </p:txBody>
      </p:sp>
      <p:sp>
        <p:nvSpPr>
          <p:cNvPr id="5" name="TextBox 4">
            <a:extLst>
              <a:ext uri="{FF2B5EF4-FFF2-40B4-BE49-F238E27FC236}">
                <a16:creationId xmlns:a16="http://schemas.microsoft.com/office/drawing/2014/main" id="{592AD01A-0A95-697E-1738-B39A4782E5FD}"/>
              </a:ext>
            </a:extLst>
          </p:cNvPr>
          <p:cNvSpPr txBox="1"/>
          <p:nvPr/>
        </p:nvSpPr>
        <p:spPr>
          <a:xfrm>
            <a:off x="117881" y="2731396"/>
            <a:ext cx="43580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rial" panose="020B0604020202020204" pitchFamily="34" charset="0"/>
                <a:cs typeface="Arial" panose="020B0604020202020204" pitchFamily="34" charset="0"/>
              </a:rPr>
              <a:t>UToledo's first year retention rates for 2016 – 2021 ranges between 73-78%</a:t>
            </a:r>
          </a:p>
        </p:txBody>
      </p:sp>
      <p:sp>
        <p:nvSpPr>
          <p:cNvPr id="3" name="TextBox 2">
            <a:extLst>
              <a:ext uri="{FF2B5EF4-FFF2-40B4-BE49-F238E27FC236}">
                <a16:creationId xmlns:a16="http://schemas.microsoft.com/office/drawing/2014/main" id="{881B6D99-3865-DF39-D22B-7AEA34AB89ED}"/>
              </a:ext>
            </a:extLst>
          </p:cNvPr>
          <p:cNvSpPr txBox="1"/>
          <p:nvPr/>
        </p:nvSpPr>
        <p:spPr>
          <a:xfrm>
            <a:off x="71165" y="662339"/>
            <a:ext cx="25281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panose="020F0502020204030204"/>
              <a:cs typeface="Calibri" panose="020F0502020204030204"/>
            </a:endParaRPr>
          </a:p>
          <a:p>
            <a:endParaRPr lang="en-US">
              <a:latin typeface="Arial"/>
              <a:cs typeface="Arial"/>
            </a:endParaRPr>
          </a:p>
        </p:txBody>
      </p:sp>
      <p:sp>
        <p:nvSpPr>
          <p:cNvPr id="7" name="TextBox 1">
            <a:extLst>
              <a:ext uri="{FF2B5EF4-FFF2-40B4-BE49-F238E27FC236}">
                <a16:creationId xmlns:a16="http://schemas.microsoft.com/office/drawing/2014/main" id="{59FD4987-3A21-4FDB-C60D-9BFD59A6B3AF}"/>
              </a:ext>
            </a:extLst>
          </p:cNvPr>
          <p:cNvSpPr txBox="1"/>
          <p:nvPr/>
        </p:nvSpPr>
        <p:spPr>
          <a:xfrm>
            <a:off x="109871" y="6028924"/>
            <a:ext cx="892425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latin typeface="Arial" panose="020B0604020202020204" pitchFamily="34" charset="0"/>
                <a:ea typeface="+mn-lt"/>
                <a:cs typeface="Arial" panose="020B0604020202020204" pitchFamily="34" charset="0"/>
              </a:rPr>
              <a:t>Insufficient Parking: Sample Social Media Posts:</a:t>
            </a:r>
            <a:endParaRPr lang="en-US" sz="1600" dirty="0">
              <a:latin typeface="Arial" panose="020B0604020202020204" pitchFamily="34" charset="0"/>
              <a:cs typeface="Arial" panose="020B0604020202020204" pitchFamily="34" charset="0"/>
            </a:endParaRPr>
          </a:p>
          <a:p>
            <a:pPr marL="114300" indent="-114300">
              <a:buFont typeface="Arial,Sans-Serif"/>
              <a:buChar char="•"/>
            </a:pPr>
            <a:r>
              <a:rPr lang="en-US" sz="1600" dirty="0">
                <a:latin typeface="Arial" panose="020B0604020202020204" pitchFamily="34" charset="0"/>
                <a:ea typeface="+mn-lt"/>
                <a:cs typeface="Arial" panose="020B0604020202020204" pitchFamily="34" charset="0"/>
              </a:rPr>
              <a:t>"25 minutes of trying to find a parking spot …looks like I’m skipping today"</a:t>
            </a:r>
          </a:p>
          <a:p>
            <a:pPr marL="114300" indent="-114300">
              <a:buFont typeface="Arial,Sans-Serif"/>
              <a:buChar char="•"/>
            </a:pPr>
            <a:r>
              <a:rPr lang="en-US" sz="1600" dirty="0">
                <a:latin typeface="Arial" panose="020B0604020202020204" pitchFamily="34" charset="0"/>
                <a:ea typeface="+mn-lt"/>
                <a:cs typeface="Arial" panose="020B0604020202020204" pitchFamily="34" charset="0"/>
              </a:rPr>
              <a:t>"Is it even possible for me to come to class today? Like is there anywhere to park on campus?"</a:t>
            </a:r>
          </a:p>
        </p:txBody>
      </p:sp>
      <p:sp>
        <p:nvSpPr>
          <p:cNvPr id="6" name="Content Placeholder 2">
            <a:extLst>
              <a:ext uri="{FF2B5EF4-FFF2-40B4-BE49-F238E27FC236}">
                <a16:creationId xmlns:a16="http://schemas.microsoft.com/office/drawing/2014/main" id="{D59D77E7-3D13-C376-94FA-C8BF4DB3C1A2}"/>
              </a:ext>
            </a:extLst>
          </p:cNvPr>
          <p:cNvSpPr>
            <a:spLocks noGrp="1"/>
          </p:cNvSpPr>
          <p:nvPr>
            <p:ph idx="1"/>
          </p:nvPr>
        </p:nvSpPr>
        <p:spPr>
          <a:xfrm>
            <a:off x="212940" y="2298513"/>
            <a:ext cx="2602461" cy="425684"/>
          </a:xfrm>
        </p:spPr>
        <p:txBody>
          <a:bodyPr>
            <a:noAutofit/>
          </a:bodyPr>
          <a:lstStyle/>
          <a:p>
            <a:pPr marL="58737" indent="0">
              <a:spcBef>
                <a:spcPts val="0"/>
              </a:spcBef>
              <a:buNone/>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276873B-CD5C-C14B-6F6A-F30B9329D2AB}"/>
              </a:ext>
            </a:extLst>
          </p:cNvPr>
          <p:cNvSpPr txBox="1"/>
          <p:nvPr/>
        </p:nvSpPr>
        <p:spPr>
          <a:xfrm>
            <a:off x="4668117" y="2244722"/>
            <a:ext cx="4047660" cy="3839513"/>
          </a:xfrm>
          <a:prstGeom prst="rect">
            <a:avLst/>
          </a:prstGeom>
          <a:noFill/>
        </p:spPr>
        <p:txBody>
          <a:bodyPr wrap="square">
            <a:spAutoFit/>
          </a:bodyPr>
          <a:lstStyle/>
          <a:p>
            <a:pPr>
              <a:spcBef>
                <a:spcPts val="600"/>
              </a:spcBef>
            </a:pPr>
            <a:r>
              <a:rPr lang="en-US" b="1" dirty="0">
                <a:latin typeface="Arial" panose="020B0604020202020204" pitchFamily="34" charset="0"/>
                <a:cs typeface="Arial" panose="020B0604020202020204" pitchFamily="34" charset="0"/>
              </a:rPr>
              <a:t>Primary Issues</a:t>
            </a: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Many unretained students are: </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Improperly prepared for STEM gateway classes</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Lack</a:t>
            </a:r>
            <a:r>
              <a:rPr lang="en-US" dirty="0">
                <a:latin typeface="Arial" panose="020B0604020202020204" pitchFamily="34" charset="0"/>
                <a:ea typeface="+mn-lt"/>
                <a:cs typeface="Arial" panose="020B0604020202020204" pitchFamily="34" charset="0"/>
              </a:rPr>
              <a:t> of college-level writing skills</a:t>
            </a:r>
          </a:p>
          <a:p>
            <a:pPr marL="285750" lvl="1" indent="-225425">
              <a:spcBef>
                <a:spcPts val="300"/>
              </a:spcBef>
              <a:buFont typeface="Symbol" panose="05050102010706020507" pitchFamily="18" charset="2"/>
              <a:buChar char="-"/>
            </a:pPr>
            <a:r>
              <a:rPr lang="en-US" dirty="0">
                <a:latin typeface="Arial" panose="020B0604020202020204" pitchFamily="34" charset="0"/>
                <a:ea typeface="+mn-lt"/>
                <a:cs typeface="Arial" panose="020B0604020202020204" pitchFamily="34" charset="0"/>
              </a:rPr>
              <a:t>Unable to continue paying for tuition, fees, or room &amp; board</a:t>
            </a:r>
          </a:p>
          <a:p>
            <a:pPr marL="285750" lvl="1" indent="-225425">
              <a:spcBef>
                <a:spcPts val="300"/>
              </a:spcBef>
              <a:buFont typeface="Symbol" panose="05050102010706020507" pitchFamily="18" charset="2"/>
              <a:buChar char="-"/>
            </a:pPr>
            <a:r>
              <a:rPr lang="en-US" dirty="0">
                <a:latin typeface="Arial" panose="020B0604020202020204" pitchFamily="34" charset="0"/>
                <a:ea typeface="+mn-lt"/>
                <a:cs typeface="Arial" panose="020B0604020202020204" pitchFamily="34" charset="0"/>
              </a:rPr>
              <a:t>Lack of sense of belonging</a:t>
            </a:r>
          </a:p>
          <a:p>
            <a:pPr>
              <a:spcBef>
                <a:spcPts val="600"/>
              </a:spcBef>
            </a:pPr>
            <a:r>
              <a:rPr lang="en-US" b="1" dirty="0">
                <a:latin typeface="Arial" panose="020B0604020202020204" pitchFamily="34" charset="0"/>
                <a:cs typeface="Arial" panose="020B0604020202020204" pitchFamily="34" charset="0"/>
              </a:rPr>
              <a:t>Secondary Issues</a:t>
            </a:r>
            <a:endParaRPr lang="en-US" dirty="0">
              <a:latin typeface="Arial" panose="020B0604020202020204" pitchFamily="34" charset="0"/>
              <a:cs typeface="Arial" panose="020B0604020202020204" pitchFamily="34" charset="0"/>
            </a:endParaRP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Insufficient parking  </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Inadequate dorm conditions</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Limited dining options</a:t>
            </a:r>
          </a:p>
        </p:txBody>
      </p:sp>
      <p:grpSp>
        <p:nvGrpSpPr>
          <p:cNvPr id="11" name="Group 10">
            <a:extLst>
              <a:ext uri="{FF2B5EF4-FFF2-40B4-BE49-F238E27FC236}">
                <a16:creationId xmlns:a16="http://schemas.microsoft.com/office/drawing/2014/main" id="{4F2FBCE2-7018-F907-ED5E-49EDD30EF88C}"/>
              </a:ext>
            </a:extLst>
          </p:cNvPr>
          <p:cNvGrpSpPr/>
          <p:nvPr/>
        </p:nvGrpSpPr>
        <p:grpSpPr>
          <a:xfrm>
            <a:off x="439556" y="3474846"/>
            <a:ext cx="3591589" cy="2283140"/>
            <a:chOff x="332631" y="2523744"/>
            <a:chExt cx="3591589" cy="2283140"/>
          </a:xfrm>
        </p:grpSpPr>
        <p:pic>
          <p:nvPicPr>
            <p:cNvPr id="8" name="Picture 8" descr="Chart, line chart&#10;&#10;Description automatically generated">
              <a:extLst>
                <a:ext uri="{FF2B5EF4-FFF2-40B4-BE49-F238E27FC236}">
                  <a16:creationId xmlns:a16="http://schemas.microsoft.com/office/drawing/2014/main" id="{FC34ABF8-AF77-03E7-1EE1-826A1D9A5ECF}"/>
                </a:ext>
              </a:extLst>
            </p:cNvPr>
            <p:cNvPicPr>
              <a:picLocks noChangeAspect="1"/>
            </p:cNvPicPr>
            <p:nvPr/>
          </p:nvPicPr>
          <p:blipFill>
            <a:blip r:embed="rId2"/>
            <a:stretch>
              <a:fillRect/>
            </a:stretch>
          </p:blipFill>
          <p:spPr>
            <a:xfrm>
              <a:off x="332631" y="2523744"/>
              <a:ext cx="3591589" cy="2283140"/>
            </a:xfrm>
            <a:prstGeom prst="rect">
              <a:avLst/>
            </a:prstGeom>
          </p:spPr>
        </p:pic>
        <p:sp>
          <p:nvSpPr>
            <p:cNvPr id="4" name="TextBox 3">
              <a:extLst>
                <a:ext uri="{FF2B5EF4-FFF2-40B4-BE49-F238E27FC236}">
                  <a16:creationId xmlns:a16="http://schemas.microsoft.com/office/drawing/2014/main" id="{2A011757-8F84-1C6E-46FC-1BA2BA8CA060}"/>
                </a:ext>
              </a:extLst>
            </p:cNvPr>
            <p:cNvSpPr txBox="1"/>
            <p:nvPr/>
          </p:nvSpPr>
          <p:spPr>
            <a:xfrm>
              <a:off x="2042506" y="3064679"/>
              <a:ext cx="966931"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Plateau</a:t>
              </a:r>
            </a:p>
          </p:txBody>
        </p:sp>
      </p:grpSp>
      <p:sp>
        <p:nvSpPr>
          <p:cNvPr id="12" name="TextBox 11">
            <a:extLst>
              <a:ext uri="{FF2B5EF4-FFF2-40B4-BE49-F238E27FC236}">
                <a16:creationId xmlns:a16="http://schemas.microsoft.com/office/drawing/2014/main" id="{73057F80-FA09-F0C3-79FB-CDF170A2BD37}"/>
              </a:ext>
            </a:extLst>
          </p:cNvPr>
          <p:cNvSpPr txBox="1"/>
          <p:nvPr/>
        </p:nvSpPr>
        <p:spPr>
          <a:xfrm>
            <a:off x="212940" y="730809"/>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2118C26F-C42B-2F1E-DF0B-8B5567641101}"/>
              </a:ext>
            </a:extLst>
          </p:cNvPr>
          <p:cNvSpPr txBox="1"/>
          <p:nvPr/>
        </p:nvSpPr>
        <p:spPr>
          <a:xfrm>
            <a:off x="298999" y="1100014"/>
            <a:ext cx="4098497" cy="1089529"/>
          </a:xfrm>
          <a:prstGeom prst="rect">
            <a:avLst/>
          </a:prstGeom>
          <a:solidFill>
            <a:schemeClr val="bg1"/>
          </a:solidFill>
          <a:ln>
            <a:noFill/>
          </a:ln>
        </p:spPr>
        <p:txBody>
          <a:bodyPr wrap="square" rtlCol="0">
            <a:spAutoFit/>
          </a:bodyPr>
          <a:lstStyle/>
          <a:p>
            <a:pPr algn="just">
              <a:lnSpc>
                <a:spcPct val="90000"/>
              </a:lnSpc>
            </a:pPr>
            <a:r>
              <a:rPr lang="en-US" b="0" i="0" dirty="0">
                <a:effectLst/>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rPr>
              <a:t>Ohio Department of Higher Education (ODHE) data on </a:t>
            </a:r>
            <a:r>
              <a:rPr lang="en-US" b="0" i="0" dirty="0">
                <a:effectLst/>
                <a:latin typeface="Arial" panose="020B0604020202020204" pitchFamily="34" charset="0"/>
                <a:cs typeface="Arial" panose="020B0604020202020204" pitchFamily="34" charset="0"/>
              </a:rPr>
              <a:t>first- to second-year retention of first-time, full-time, degree-seeking freshmen</a:t>
            </a:r>
            <a:endParaRPr lang="en-US"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5D16C588-058C-D8A7-5097-E501EBF64340}"/>
              </a:ext>
            </a:extLst>
          </p:cNvPr>
          <p:cNvGrpSpPr/>
          <p:nvPr/>
        </p:nvGrpSpPr>
        <p:grpSpPr>
          <a:xfrm>
            <a:off x="4475885" y="751236"/>
            <a:ext cx="4668115" cy="937962"/>
            <a:chOff x="4475885" y="751236"/>
            <a:chExt cx="4668115" cy="937962"/>
          </a:xfrm>
        </p:grpSpPr>
        <p:sp>
          <p:nvSpPr>
            <p:cNvPr id="10" name="Content Placeholder 2">
              <a:extLst>
                <a:ext uri="{FF2B5EF4-FFF2-40B4-BE49-F238E27FC236}">
                  <a16:creationId xmlns:a16="http://schemas.microsoft.com/office/drawing/2014/main" id="{97A824A4-4E71-40B0-0C18-AA8A6828CCF7}"/>
                </a:ext>
              </a:extLst>
            </p:cNvPr>
            <p:cNvSpPr txBox="1">
              <a:spLocks/>
            </p:cNvSpPr>
            <p:nvPr/>
          </p:nvSpPr>
          <p:spPr>
            <a:xfrm>
              <a:off x="4483555" y="1109610"/>
              <a:ext cx="4660445" cy="579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3"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Discussion with</a:t>
              </a:r>
              <a:r>
                <a:rPr lang="en-US" sz="1800" dirty="0">
                  <a:effectLst/>
                  <a:latin typeface="Arial" panose="020B0604020202020204" pitchFamily="34" charset="0"/>
                  <a:ea typeface="Times New Roman" panose="02020603050405020304" pitchFamily="18" charset="0"/>
                </a:rPr>
                <a:t> Deans’ Offices and other stakeholders</a:t>
              </a:r>
              <a:r>
                <a:rPr lang="en-US" sz="1800" dirty="0">
                  <a:latin typeface="Arial" panose="020B0604020202020204" pitchFamily="34" charset="0"/>
                  <a:ea typeface="Calibri" panose="020F0502020204030204" pitchFamily="34" charset="0"/>
                  <a:cs typeface="Arial" panose="020B0604020202020204" pitchFamily="34" charset="0"/>
                </a:rPr>
                <a:t> identified more than 40 issues</a:t>
              </a:r>
            </a:p>
          </p:txBody>
        </p:sp>
        <p:sp>
          <p:nvSpPr>
            <p:cNvPr id="14" name="TextBox 13">
              <a:extLst>
                <a:ext uri="{FF2B5EF4-FFF2-40B4-BE49-F238E27FC236}">
                  <a16:creationId xmlns:a16="http://schemas.microsoft.com/office/drawing/2014/main" id="{6D6269B9-D6E7-8665-FEB1-E9FCE879CFA9}"/>
                </a:ext>
              </a:extLst>
            </p:cNvPr>
            <p:cNvSpPr txBox="1"/>
            <p:nvPr/>
          </p:nvSpPr>
          <p:spPr>
            <a:xfrm>
              <a:off x="4475885" y="751236"/>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grpSp>
      <p:sp>
        <p:nvSpPr>
          <p:cNvPr id="15" name="Content Placeholder 2">
            <a:extLst>
              <a:ext uri="{FF2B5EF4-FFF2-40B4-BE49-F238E27FC236}">
                <a16:creationId xmlns:a16="http://schemas.microsoft.com/office/drawing/2014/main" id="{3799F77A-408D-D9E9-A159-1B96DE7352A9}"/>
              </a:ext>
            </a:extLst>
          </p:cNvPr>
          <p:cNvSpPr txBox="1">
            <a:spLocks/>
          </p:cNvSpPr>
          <p:nvPr/>
        </p:nvSpPr>
        <p:spPr>
          <a:xfrm>
            <a:off x="4502424" y="1801161"/>
            <a:ext cx="2602461" cy="425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Font typeface="Arial" panose="020B0604020202020204" pitchFamily="34" charset="0"/>
              <a:buNone/>
            </a:pPr>
            <a:r>
              <a:rPr lang="en-US" sz="2400" u="sng" dirty="0">
                <a:latin typeface="Arial" panose="020B0604020202020204" pitchFamily="34" charset="0"/>
                <a:ea typeface="Calibri" panose="020F0502020204030204" pitchFamily="34" charset="0"/>
                <a:cs typeface="Arial" panose="020B0604020202020204" pitchFamily="34" charset="0"/>
              </a:rPr>
              <a:t>Key Findings</a:t>
            </a:r>
            <a:r>
              <a:rPr lang="en-US" sz="24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3821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build="p"/>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174661" y="0"/>
            <a:ext cx="8462507" cy="691082"/>
          </a:xfrm>
        </p:spPr>
        <p:txBody>
          <a:bodyPr>
            <a:normAutofit fontScale="90000"/>
          </a:bodyPr>
          <a:lstStyle/>
          <a:p>
            <a:pPr marL="457200" lvl="1" algn="ctr">
              <a:lnSpc>
                <a:spcPct val="110000"/>
              </a:lnSpc>
              <a:spcAft>
                <a:spcPts val="1500"/>
              </a:spcAft>
            </a:pPr>
            <a:r>
              <a:rPr lang="en-US" sz="3200" b="1">
                <a:latin typeface="Arial"/>
                <a:cs typeface="Arial"/>
              </a:rPr>
              <a:t>UToledo’s Retention Practices Continued</a:t>
            </a:r>
          </a:p>
        </p:txBody>
      </p:sp>
      <p:sp>
        <p:nvSpPr>
          <p:cNvPr id="5" name="TextBox 4">
            <a:extLst>
              <a:ext uri="{FF2B5EF4-FFF2-40B4-BE49-F238E27FC236}">
                <a16:creationId xmlns:a16="http://schemas.microsoft.com/office/drawing/2014/main" id="{271E8591-9A84-0091-9848-1632658D6F83}"/>
              </a:ext>
            </a:extLst>
          </p:cNvPr>
          <p:cNvSpPr txBox="1"/>
          <p:nvPr/>
        </p:nvSpPr>
        <p:spPr>
          <a:xfrm>
            <a:off x="291775" y="1054957"/>
            <a:ext cx="8800241" cy="5750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Remediation</a:t>
            </a:r>
            <a:endParaRPr lang="en-US" sz="1600" dirty="0">
              <a:solidFill>
                <a:srgbClr val="0E101A"/>
              </a:solidFill>
              <a:effectLst/>
              <a:latin typeface="Arial" panose="020B0604020202020204" pitchFamily="34" charset="0"/>
              <a:cs typeface="Arial" panose="020B0604020202020204" pitchFamily="34" charset="0"/>
            </a:endParaRP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Provide programs more control on classes out of the major </a:t>
            </a: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Review and update remediation classes and programs</a:t>
            </a:r>
          </a:p>
          <a:p>
            <a:pPr marL="460375" indent="-241300">
              <a:spcBef>
                <a:spcPts val="0"/>
              </a:spcBef>
              <a:spcAft>
                <a:spcPts val="200"/>
              </a:spcAft>
              <a:buFont typeface="+mj-lt"/>
              <a:buAutoNum type="arabicPeriod"/>
            </a:pPr>
            <a:r>
              <a:rPr lang="en-US" sz="1400" dirty="0">
                <a:solidFill>
                  <a:schemeClr val="bg1">
                    <a:lumMod val="75000"/>
                  </a:schemeClr>
                </a:solidFill>
                <a:latin typeface="Arial" panose="020B0604020202020204" pitchFamily="34" charset="0"/>
                <a:cs typeface="Arial" panose="020B0604020202020204" pitchFamily="34" charset="0"/>
              </a:rPr>
              <a:t>Policies and procedures need to be student-centered </a:t>
            </a:r>
          </a:p>
          <a:p>
            <a:pPr marL="460375" indent="-241300">
              <a:spcBef>
                <a:spcPts val="0"/>
              </a:spcBef>
              <a:spcAft>
                <a:spcPts val="200"/>
              </a:spcAft>
              <a:buFont typeface="+mj-lt"/>
              <a:buAutoNum type="arabicPeriod"/>
            </a:pPr>
            <a:r>
              <a:rPr lang="en-US" sz="1400" dirty="0">
                <a:solidFill>
                  <a:schemeClr val="bg1">
                    <a:lumMod val="75000"/>
                  </a:schemeClr>
                </a:solidFill>
                <a:latin typeface="Arial" panose="020B0604020202020204" pitchFamily="34" charset="0"/>
                <a:cs typeface="Arial" panose="020B0604020202020204" pitchFamily="34" charset="0"/>
              </a:rPr>
              <a:t>Inform </a:t>
            </a:r>
            <a:r>
              <a:rPr lang="en-US" sz="1400" dirty="0">
                <a:solidFill>
                  <a:schemeClr val="bg1">
                    <a:lumMod val="75000"/>
                  </a:schemeClr>
                </a:solidFill>
                <a:effectLst/>
                <a:latin typeface="Arial" panose="020B0604020202020204" pitchFamily="34" charset="0"/>
                <a:cs typeface="Arial" panose="020B0604020202020204" pitchFamily="34" charset="0"/>
              </a:rPr>
              <a:t>faculty/staff about retention issues </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Modify placement exams to reflect the student's skills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Place students in the proper level-based performance in introductory courses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Provide more help and tutoring for select STEM classes  </a:t>
            </a:r>
          </a:p>
          <a:p>
            <a:pPr marL="460375" indent="-241300">
              <a:spcBef>
                <a:spcPts val="0"/>
              </a:spcBef>
              <a:spcAft>
                <a:spcPts val="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Retention issues should be the responsibility of all university stakeholders, not only faculty </a:t>
            </a:r>
          </a:p>
          <a:p>
            <a:pPr>
              <a:spcBef>
                <a:spcPts val="0"/>
              </a:spcBef>
              <a:spcAft>
                <a:spcPts val="0"/>
              </a:spcAft>
            </a:pPr>
            <a:r>
              <a:rPr lang="en-US" sz="1000" dirty="0">
                <a:solidFill>
                  <a:srgbClr val="0E101A"/>
                </a:solidFill>
                <a:effectLst/>
                <a:latin typeface="Arial" panose="020B0604020202020204" pitchFamily="34" charset="0"/>
                <a:cs typeface="Arial" panose="020B0604020202020204" pitchFamily="34" charset="0"/>
              </a:rPr>
              <a:t> </a:t>
            </a: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Increase student sense of belonging</a:t>
            </a:r>
            <a:endParaRPr lang="en-US" sz="1600" dirty="0">
              <a:solidFill>
                <a:srgbClr val="0E101A"/>
              </a:solidFill>
              <a:effectLst/>
              <a:latin typeface="Arial" panose="020B0604020202020204" pitchFamily="34" charset="0"/>
              <a:cs typeface="Arial" panose="020B0604020202020204" pitchFamily="34" charset="0"/>
            </a:endParaRPr>
          </a:p>
          <a:p>
            <a:pPr marL="233363">
              <a:spcAft>
                <a:spcPts val="200"/>
              </a:spcAft>
            </a:pPr>
            <a:r>
              <a:rPr lang="en-US" sz="1400" dirty="0">
                <a:solidFill>
                  <a:srgbClr val="0E101A"/>
                </a:solidFill>
                <a:latin typeface="Arial" panose="020B0604020202020204" pitchFamily="34" charset="0"/>
                <a:cs typeface="Arial" panose="020B0604020202020204" pitchFamily="34" charset="0"/>
              </a:rPr>
              <a:t>1. Expand student mentor/ambassador programs (beyond the first year)</a:t>
            </a:r>
          </a:p>
          <a:p>
            <a:pPr marL="233363">
              <a:spcBef>
                <a:spcPts val="0"/>
              </a:spcBef>
              <a:spcAft>
                <a:spcPts val="200"/>
              </a:spcAft>
            </a:pPr>
            <a:r>
              <a:rPr lang="en-US" sz="1400" dirty="0">
                <a:effectLst/>
                <a:latin typeface="Arial" panose="020B0604020202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More student programming, including activities during the weekend to combat isolation</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chemeClr val="bg1">
                    <a:lumMod val="75000"/>
                  </a:schemeClr>
                </a:solidFill>
                <a:effectLst/>
                <a:latin typeface="Arial" panose="020B0604020202020204" pitchFamily="34" charset="0"/>
                <a:cs typeface="Arial" panose="020B0604020202020204" pitchFamily="34" charset="0"/>
              </a:rPr>
              <a:t>3. </a:t>
            </a:r>
            <a:r>
              <a:rPr lang="en-US" sz="1400" dirty="0">
                <a:solidFill>
                  <a:schemeClr val="bg1">
                    <a:lumMod val="75000"/>
                  </a:schemeClr>
                </a:solidFill>
                <a:latin typeface="Arial" panose="020B0604020202020204" pitchFamily="34" charset="0"/>
                <a:cs typeface="Arial" panose="020B0604020202020204" pitchFamily="34" charset="0"/>
              </a:rPr>
              <a:t>More success coaches and advisors to handle the high number of at-risk students  </a:t>
            </a:r>
            <a:endParaRPr lang="en-US" sz="1400" dirty="0">
              <a:solidFill>
                <a:schemeClr val="bg1">
                  <a:lumMod val="75000"/>
                </a:schemeClr>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solidFill>
                  <a:schemeClr val="bg1">
                    <a:lumMod val="75000"/>
                  </a:schemeClr>
                </a:solidFill>
                <a:effectLst/>
                <a:latin typeface="Arial" panose="020B0604020202020204" pitchFamily="34" charset="0"/>
                <a:cs typeface="Arial" panose="020B0604020202020204" pitchFamily="34" charset="0"/>
              </a:rPr>
              <a:t>4. More support for student groups to help create much-needed student communities</a:t>
            </a: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buFont typeface="Symbol" panose="05050102010706020507" pitchFamily="18" charset="2"/>
              <a:buChar char="-"/>
            </a:pPr>
            <a:r>
              <a:rPr lang="en-US" sz="1600" b="1" dirty="0">
                <a:solidFill>
                  <a:srgbClr val="0E101A"/>
                </a:solidFill>
                <a:latin typeface="Arial" panose="020B0604020202020204" pitchFamily="34" charset="0"/>
                <a:cs typeface="Arial" panose="020B0604020202020204" pitchFamily="34" charset="0"/>
              </a:rPr>
              <a:t>Financial needs, dorms, and dining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effectLst/>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Better assessments for identifying students with financial needs</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a:t>
            </a:r>
            <a:r>
              <a:rPr lang="en-US" sz="1400" dirty="0">
                <a:solidFill>
                  <a:srgbClr val="0E101A"/>
                </a:solidFill>
                <a:latin typeface="Arial" panose="020B0604020202020204" pitchFamily="34" charset="0"/>
                <a:cs typeface="Arial" panose="020B0604020202020204" pitchFamily="34" charset="0"/>
              </a:rPr>
              <a:t>More oversight on the dorms and fixing dorm issues promptly </a:t>
            </a:r>
            <a:endParaRPr lang="en-US" sz="14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solidFill>
                  <a:schemeClr val="bg1">
                    <a:lumMod val="75000"/>
                  </a:schemeClr>
                </a:solidFill>
                <a:latin typeface="Arial" panose="020B0604020202020204" pitchFamily="34" charset="0"/>
                <a:cs typeface="Arial" panose="020B0604020202020204" pitchFamily="34" charset="0"/>
              </a:rPr>
              <a:t>3. More dining options. More hours and more places to eat</a:t>
            </a:r>
            <a:endParaRPr lang="en-US" sz="1400" dirty="0">
              <a:solidFill>
                <a:schemeClr val="bg1">
                  <a:lumMod val="75000"/>
                </a:schemeClr>
              </a:solidFill>
              <a:effectLst/>
              <a:latin typeface="Arial" panose="020B0604020202020204" pitchFamily="34" charset="0"/>
              <a:cs typeface="Arial" panose="020B0604020202020204" pitchFamily="34" charset="0"/>
            </a:endParaRP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Parking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1. Provide more information about parking issues </a:t>
            </a:r>
          </a:p>
          <a:p>
            <a:pPr marL="233363">
              <a:spcBef>
                <a:spcPts val="0"/>
              </a:spcBef>
              <a:spcAft>
                <a:spcPts val="0"/>
              </a:spcAft>
            </a:pPr>
            <a:r>
              <a:rPr lang="en-US" sz="1400" dirty="0">
                <a:solidFill>
                  <a:srgbClr val="0E101A"/>
                </a:solidFill>
                <a:effectLst/>
                <a:latin typeface="Arial" panose="020B0604020202020204" pitchFamily="34" charset="0"/>
                <a:cs typeface="Arial" panose="020B0604020202020204" pitchFamily="34" charset="0"/>
              </a:rPr>
              <a:t>2. Better alternative than towing students’ car (paying $150 to the tow lot)</a:t>
            </a:r>
          </a:p>
        </p:txBody>
      </p:sp>
      <p:sp>
        <p:nvSpPr>
          <p:cNvPr id="6" name="Content Placeholder 2">
            <a:extLst>
              <a:ext uri="{FF2B5EF4-FFF2-40B4-BE49-F238E27FC236}">
                <a16:creationId xmlns:a16="http://schemas.microsoft.com/office/drawing/2014/main" id="{F9D4B39D-CFE9-C557-3BE7-E19EAE643835}"/>
              </a:ext>
            </a:extLst>
          </p:cNvPr>
          <p:cNvSpPr txBox="1">
            <a:spLocks/>
          </p:cNvSpPr>
          <p:nvPr/>
        </p:nvSpPr>
        <p:spPr>
          <a:xfrm>
            <a:off x="296938" y="691082"/>
            <a:ext cx="3018635"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7198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2" end="2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174661" y="0"/>
            <a:ext cx="8462507" cy="691082"/>
          </a:xfrm>
        </p:spPr>
        <p:txBody>
          <a:bodyPr>
            <a:normAutofit fontScale="90000"/>
          </a:bodyPr>
          <a:lstStyle/>
          <a:p>
            <a:pPr marL="457200" lvl="1" algn="ctr">
              <a:lnSpc>
                <a:spcPct val="110000"/>
              </a:lnSpc>
              <a:spcAft>
                <a:spcPts val="1500"/>
              </a:spcAft>
            </a:pPr>
            <a:r>
              <a:rPr lang="en-US" sz="3200" b="1">
                <a:latin typeface="Arial"/>
                <a:cs typeface="Arial"/>
              </a:rPr>
              <a:t>UToledo’s Retention Practices Continued</a:t>
            </a:r>
          </a:p>
        </p:txBody>
      </p:sp>
      <p:sp>
        <p:nvSpPr>
          <p:cNvPr id="5" name="TextBox 4">
            <a:extLst>
              <a:ext uri="{FF2B5EF4-FFF2-40B4-BE49-F238E27FC236}">
                <a16:creationId xmlns:a16="http://schemas.microsoft.com/office/drawing/2014/main" id="{271E8591-9A84-0091-9848-1632658D6F83}"/>
              </a:ext>
            </a:extLst>
          </p:cNvPr>
          <p:cNvSpPr txBox="1"/>
          <p:nvPr/>
        </p:nvSpPr>
        <p:spPr>
          <a:xfrm>
            <a:off x="291775" y="1054957"/>
            <a:ext cx="8800241" cy="5534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Remediation</a:t>
            </a:r>
            <a:endParaRPr lang="en-US" sz="1600" dirty="0">
              <a:solidFill>
                <a:srgbClr val="0E101A"/>
              </a:solidFill>
              <a:effectLst/>
              <a:latin typeface="Arial" panose="020B0604020202020204" pitchFamily="34" charset="0"/>
              <a:cs typeface="Arial" panose="020B0604020202020204" pitchFamily="34" charset="0"/>
            </a:endParaRP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Provide programs more control on classes out of the major </a:t>
            </a: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Review and update remediation classes and programs</a:t>
            </a:r>
          </a:p>
          <a:p>
            <a:pPr marL="460375" indent="-241300">
              <a:spcBef>
                <a:spcPts val="0"/>
              </a:spcBef>
              <a:spcAft>
                <a:spcPts val="200"/>
              </a:spcAft>
              <a:buFont typeface="+mj-lt"/>
              <a:buAutoNum type="arabicPeriod"/>
            </a:pPr>
            <a:r>
              <a:rPr lang="en-US" sz="1400" dirty="0">
                <a:latin typeface="Arial" panose="020B0604020202020204" pitchFamily="34" charset="0"/>
                <a:cs typeface="Arial" panose="020B0604020202020204" pitchFamily="34" charset="0"/>
              </a:rPr>
              <a:t>Policies and procedures need to be student-centered </a:t>
            </a:r>
          </a:p>
          <a:p>
            <a:pPr marL="460375" indent="-241300">
              <a:spcBef>
                <a:spcPts val="0"/>
              </a:spcBef>
              <a:spcAft>
                <a:spcPts val="200"/>
              </a:spcAft>
              <a:buFont typeface="+mj-lt"/>
              <a:buAutoNum type="arabicPeriod"/>
            </a:pPr>
            <a:r>
              <a:rPr lang="en-US" sz="1400" dirty="0">
                <a:latin typeface="Arial" panose="020B0604020202020204" pitchFamily="34" charset="0"/>
                <a:cs typeface="Arial" panose="020B0604020202020204" pitchFamily="34" charset="0"/>
              </a:rPr>
              <a:t>Inform </a:t>
            </a:r>
            <a:r>
              <a:rPr lang="en-US" sz="1400" dirty="0">
                <a:solidFill>
                  <a:schemeClr val="bg1">
                    <a:lumMod val="75000"/>
                  </a:schemeClr>
                </a:solidFill>
                <a:effectLst/>
                <a:latin typeface="Arial" panose="020B0604020202020204" pitchFamily="34" charset="0"/>
                <a:cs typeface="Arial" panose="020B0604020202020204" pitchFamily="34" charset="0"/>
              </a:rPr>
              <a:t>faculty/staff about retention issues </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Modify placement exams to reflect the student's skills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Place students in the proper level-based performance in introductory courses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Provide more help and tutoring for select STEM classes  </a:t>
            </a:r>
          </a:p>
          <a:p>
            <a:pPr marL="460375" indent="-241300">
              <a:spcBef>
                <a:spcPts val="0"/>
              </a:spcBef>
              <a:spcAft>
                <a:spcPts val="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Retention issues should be the responsibility of all university stakeholders, not only faculty </a:t>
            </a:r>
          </a:p>
          <a:p>
            <a:pPr>
              <a:spcBef>
                <a:spcPts val="0"/>
              </a:spcBef>
              <a:spcAft>
                <a:spcPts val="0"/>
              </a:spcAft>
            </a:pPr>
            <a:r>
              <a:rPr lang="en-US" sz="1000" dirty="0">
                <a:solidFill>
                  <a:srgbClr val="0E101A"/>
                </a:solidFill>
                <a:effectLst/>
                <a:latin typeface="Arial" panose="020B0604020202020204" pitchFamily="34" charset="0"/>
                <a:cs typeface="Arial" panose="020B0604020202020204" pitchFamily="34" charset="0"/>
              </a:rPr>
              <a:t> </a:t>
            </a: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Increase student sense of belonging</a:t>
            </a:r>
            <a:endParaRPr lang="en-US" sz="1600" dirty="0">
              <a:solidFill>
                <a:srgbClr val="0E101A"/>
              </a:solidFill>
              <a:effectLst/>
              <a:latin typeface="Arial" panose="020B0604020202020204" pitchFamily="34" charset="0"/>
              <a:cs typeface="Arial" panose="020B0604020202020204" pitchFamily="34" charset="0"/>
            </a:endParaRPr>
          </a:p>
          <a:p>
            <a:pPr marL="233363">
              <a:spcAft>
                <a:spcPts val="200"/>
              </a:spcAft>
            </a:pPr>
            <a:r>
              <a:rPr lang="en-US" sz="1400" dirty="0">
                <a:solidFill>
                  <a:srgbClr val="0E101A"/>
                </a:solidFill>
                <a:latin typeface="Arial" panose="020B0604020202020204" pitchFamily="34" charset="0"/>
                <a:cs typeface="Arial" panose="020B0604020202020204" pitchFamily="34" charset="0"/>
              </a:rPr>
              <a:t>1. Expand student mentor/ambassador programs (beyond the first year)</a:t>
            </a: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More success coaches and advisors to handle the high number of at-risk students  </a:t>
            </a: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3. </a:t>
            </a:r>
            <a:r>
              <a:rPr lang="en-US" sz="1400" dirty="0">
                <a:solidFill>
                  <a:schemeClr val="bg1">
                    <a:lumMod val="75000"/>
                  </a:schemeClr>
                </a:solidFill>
                <a:effectLst/>
                <a:latin typeface="Arial" panose="020B0604020202020204" pitchFamily="34" charset="0"/>
                <a:cs typeface="Arial" panose="020B0604020202020204" pitchFamily="34" charset="0"/>
              </a:rPr>
              <a:t>More student programming, including activities during the weekend to combat isolation</a:t>
            </a:r>
          </a:p>
          <a:p>
            <a:pPr marL="233363">
              <a:spcBef>
                <a:spcPts val="0"/>
              </a:spcBef>
              <a:spcAft>
                <a:spcPts val="0"/>
              </a:spcAft>
            </a:pPr>
            <a:r>
              <a:rPr lang="en-US" sz="1400" dirty="0">
                <a:solidFill>
                  <a:schemeClr val="bg1">
                    <a:lumMod val="75000"/>
                  </a:schemeClr>
                </a:solidFill>
                <a:effectLst/>
                <a:latin typeface="Arial" panose="020B0604020202020204" pitchFamily="34" charset="0"/>
                <a:cs typeface="Arial" panose="020B0604020202020204" pitchFamily="34" charset="0"/>
              </a:rPr>
              <a:t>4. More support for student groups to help create much-needed student communities</a:t>
            </a: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buFont typeface="Symbol" panose="05050102010706020507" pitchFamily="18" charset="2"/>
              <a:buChar char="-"/>
            </a:pPr>
            <a:r>
              <a:rPr lang="en-US" sz="1600" b="1" dirty="0">
                <a:solidFill>
                  <a:srgbClr val="0E101A"/>
                </a:solidFill>
                <a:latin typeface="Arial" panose="020B0604020202020204" pitchFamily="34" charset="0"/>
                <a:cs typeface="Arial" panose="020B0604020202020204" pitchFamily="34" charset="0"/>
              </a:rPr>
              <a:t>Financial needs, dorms, and dining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effectLst/>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Better assessments for identifying students with financial needs</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a:t>
            </a:r>
            <a:r>
              <a:rPr lang="en-US" sz="1400" dirty="0">
                <a:solidFill>
                  <a:srgbClr val="0E101A"/>
                </a:solidFill>
                <a:latin typeface="Arial" panose="020B0604020202020204" pitchFamily="34" charset="0"/>
                <a:cs typeface="Arial" panose="020B0604020202020204" pitchFamily="34" charset="0"/>
              </a:rPr>
              <a:t>More oversight on the dorms and fixing dorm issues promptly </a:t>
            </a:r>
            <a:endParaRPr lang="en-US" sz="14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latin typeface="Arial" panose="020B0604020202020204" pitchFamily="34" charset="0"/>
                <a:cs typeface="Arial" panose="020B0604020202020204" pitchFamily="34" charset="0"/>
              </a:rPr>
              <a:t>3. More dining options. More hours and more places to eat</a:t>
            </a:r>
            <a:endParaRPr lang="en-US" sz="1400" dirty="0">
              <a:effectLst/>
              <a:latin typeface="Arial" panose="020B0604020202020204" pitchFamily="34" charset="0"/>
              <a:cs typeface="Arial" panose="020B0604020202020204" pitchFamily="34" charset="0"/>
            </a:endParaRP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Parking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1. Provide more information about parking issues </a:t>
            </a:r>
          </a:p>
          <a:p>
            <a:pPr marL="233363">
              <a:spcBef>
                <a:spcPts val="0"/>
              </a:spcBef>
              <a:spcAft>
                <a:spcPts val="0"/>
              </a:spcAft>
            </a:pPr>
            <a:r>
              <a:rPr lang="en-US" sz="1400" dirty="0">
                <a:solidFill>
                  <a:srgbClr val="0E101A"/>
                </a:solidFill>
                <a:effectLst/>
                <a:latin typeface="Arial" panose="020B0604020202020204" pitchFamily="34" charset="0"/>
                <a:cs typeface="Arial" panose="020B0604020202020204" pitchFamily="34" charset="0"/>
              </a:rPr>
              <a:t>2. Better alternative than towing students’ car (paying $150 to the tow lot)</a:t>
            </a:r>
          </a:p>
        </p:txBody>
      </p:sp>
      <p:sp>
        <p:nvSpPr>
          <p:cNvPr id="6" name="Content Placeholder 2">
            <a:extLst>
              <a:ext uri="{FF2B5EF4-FFF2-40B4-BE49-F238E27FC236}">
                <a16:creationId xmlns:a16="http://schemas.microsoft.com/office/drawing/2014/main" id="{F9D4B39D-CFE9-C557-3BE7-E19EAE643835}"/>
              </a:ext>
            </a:extLst>
          </p:cNvPr>
          <p:cNvSpPr txBox="1">
            <a:spLocks/>
          </p:cNvSpPr>
          <p:nvPr/>
        </p:nvSpPr>
        <p:spPr>
          <a:xfrm>
            <a:off x="296938" y="691082"/>
            <a:ext cx="3018635"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83E53DF0-19DE-0BC3-C55F-1A97A607F91E}"/>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8EDADF8-E35E-5B91-51F0-8A826D469E0E}"/>
              </a:ext>
            </a:extLst>
          </p:cNvPr>
          <p:cNvGrpSpPr/>
          <p:nvPr/>
        </p:nvGrpSpPr>
        <p:grpSpPr>
          <a:xfrm>
            <a:off x="64474" y="2012798"/>
            <a:ext cx="9010788" cy="2559202"/>
            <a:chOff x="66607" y="1883057"/>
            <a:chExt cx="9010788" cy="2559202"/>
          </a:xfrm>
        </p:grpSpPr>
        <p:sp>
          <p:nvSpPr>
            <p:cNvPr id="8" name="Rectangle: Rounded Corners 6">
              <a:extLst>
                <a:ext uri="{FF2B5EF4-FFF2-40B4-BE49-F238E27FC236}">
                  <a16:creationId xmlns:a16="http://schemas.microsoft.com/office/drawing/2014/main" id="{85F6196F-783C-92DA-715C-57162560D030}"/>
                </a:ext>
              </a:extLst>
            </p:cNvPr>
            <p:cNvSpPr/>
            <p:nvPr/>
          </p:nvSpPr>
          <p:spPr>
            <a:xfrm>
              <a:off x="66607" y="1883057"/>
              <a:ext cx="9010788" cy="2559202"/>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D901740-5DFC-3296-53C9-192442F8DC6B}"/>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10" name="Content Placeholder 2">
              <a:extLst>
                <a:ext uri="{FF2B5EF4-FFF2-40B4-BE49-F238E27FC236}">
                  <a16:creationId xmlns:a16="http://schemas.microsoft.com/office/drawing/2014/main" id="{800A47C3-7A79-4C3F-DC56-B7F90F168494}"/>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student retention can be improved by providing students with (1) better preparation for STEM gateway classes and college-level writing, (2) an increased sense of belonging, and (3) more help with overcoming financial barriers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3462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7E1F-F9FD-C69C-697E-847EF4E7DD3C}"/>
              </a:ext>
            </a:extLst>
          </p:cNvPr>
          <p:cNvSpPr>
            <a:spLocks noGrp="1"/>
          </p:cNvSpPr>
          <p:nvPr>
            <p:ph type="title"/>
          </p:nvPr>
        </p:nvSpPr>
        <p:spPr>
          <a:xfrm>
            <a:off x="-237614" y="223468"/>
            <a:ext cx="9525443" cy="752305"/>
          </a:xfrm>
        </p:spPr>
        <p:txBody>
          <a:bodyPr>
            <a:normAutofit fontScale="90000"/>
          </a:bodyPr>
          <a:lstStyle/>
          <a:p>
            <a:pPr algn="ctr"/>
            <a:r>
              <a:rPr lang="en-US" sz="3200" b="1">
                <a:latin typeface="Arial" panose="020B0604020202020204" pitchFamily="34" charset="0"/>
                <a:cs typeface="Arial" panose="020B0604020202020204" pitchFamily="34" charset="0"/>
              </a:rPr>
              <a:t>UToledo is facing an existential enrollment crisis</a:t>
            </a:r>
          </a:p>
        </p:txBody>
      </p:sp>
      <p:grpSp>
        <p:nvGrpSpPr>
          <p:cNvPr id="11" name="Group 10">
            <a:extLst>
              <a:ext uri="{FF2B5EF4-FFF2-40B4-BE49-F238E27FC236}">
                <a16:creationId xmlns:a16="http://schemas.microsoft.com/office/drawing/2014/main" id="{2A6653F9-4322-4C16-A2AF-4814C1FFA6F0}"/>
              </a:ext>
            </a:extLst>
          </p:cNvPr>
          <p:cNvGrpSpPr/>
          <p:nvPr/>
        </p:nvGrpSpPr>
        <p:grpSpPr>
          <a:xfrm>
            <a:off x="2847602" y="1338957"/>
            <a:ext cx="4088932" cy="1477043"/>
            <a:chOff x="1558659" y="1628043"/>
            <a:chExt cx="2884626" cy="929589"/>
          </a:xfrm>
        </p:grpSpPr>
        <p:sp>
          <p:nvSpPr>
            <p:cNvPr id="8" name="Oval 7">
              <a:extLst>
                <a:ext uri="{FF2B5EF4-FFF2-40B4-BE49-F238E27FC236}">
                  <a16:creationId xmlns:a16="http://schemas.microsoft.com/office/drawing/2014/main" id="{85896645-634D-41DF-91E8-64F2CEB9E4D5}"/>
                </a:ext>
              </a:extLst>
            </p:cNvPr>
            <p:cNvSpPr/>
            <p:nvPr/>
          </p:nvSpPr>
          <p:spPr>
            <a:xfrm rot="21166635">
              <a:off x="1847171" y="1929344"/>
              <a:ext cx="2009604" cy="628288"/>
            </a:xfrm>
            <a:custGeom>
              <a:avLst/>
              <a:gdLst>
                <a:gd name="connsiteX0" fmla="*/ 0 w 1657957"/>
                <a:gd name="connsiteY0" fmla="*/ 305985 h 611970"/>
                <a:gd name="connsiteX1" fmla="*/ 828979 w 1657957"/>
                <a:gd name="connsiteY1" fmla="*/ 0 h 611970"/>
                <a:gd name="connsiteX2" fmla="*/ 1657958 w 1657957"/>
                <a:gd name="connsiteY2" fmla="*/ 305985 h 611970"/>
                <a:gd name="connsiteX3" fmla="*/ 828979 w 1657957"/>
                <a:gd name="connsiteY3" fmla="*/ 611970 h 611970"/>
                <a:gd name="connsiteX4" fmla="*/ 0 w 1657957"/>
                <a:gd name="connsiteY4" fmla="*/ 305985 h 611970"/>
                <a:gd name="connsiteX0" fmla="*/ 0 w 1657958"/>
                <a:gd name="connsiteY0" fmla="*/ 306000 h 611985"/>
                <a:gd name="connsiteX1" fmla="*/ 828979 w 1657958"/>
                <a:gd name="connsiteY1" fmla="*/ 15 h 611985"/>
                <a:gd name="connsiteX2" fmla="*/ 1657958 w 1657958"/>
                <a:gd name="connsiteY2" fmla="*/ 306000 h 611985"/>
                <a:gd name="connsiteX3" fmla="*/ 828979 w 1657958"/>
                <a:gd name="connsiteY3" fmla="*/ 611985 h 611985"/>
                <a:gd name="connsiteX4" fmla="*/ 0 w 1657958"/>
                <a:gd name="connsiteY4" fmla="*/ 306000 h 611985"/>
                <a:gd name="connsiteX0" fmla="*/ 0 w 1660786"/>
                <a:gd name="connsiteY0" fmla="*/ 306000 h 621596"/>
                <a:gd name="connsiteX1" fmla="*/ 828979 w 1660786"/>
                <a:gd name="connsiteY1" fmla="*/ 15 h 621596"/>
                <a:gd name="connsiteX2" fmla="*/ 1657958 w 1660786"/>
                <a:gd name="connsiteY2" fmla="*/ 306000 h 621596"/>
                <a:gd name="connsiteX3" fmla="*/ 828979 w 1660786"/>
                <a:gd name="connsiteY3" fmla="*/ 611985 h 621596"/>
                <a:gd name="connsiteX4" fmla="*/ 0 w 1660786"/>
                <a:gd name="connsiteY4" fmla="*/ 306000 h 621596"/>
                <a:gd name="connsiteX0" fmla="*/ 256 w 1661042"/>
                <a:gd name="connsiteY0" fmla="*/ 306000 h 621596"/>
                <a:gd name="connsiteX1" fmla="*/ 829235 w 1661042"/>
                <a:gd name="connsiteY1" fmla="*/ 15 h 621596"/>
                <a:gd name="connsiteX2" fmla="*/ 1658214 w 1661042"/>
                <a:gd name="connsiteY2" fmla="*/ 306000 h 621596"/>
                <a:gd name="connsiteX3" fmla="*/ 829235 w 1661042"/>
                <a:gd name="connsiteY3" fmla="*/ 611985 h 621596"/>
                <a:gd name="connsiteX4" fmla="*/ 256 w 1661042"/>
                <a:gd name="connsiteY4" fmla="*/ 306000 h 621596"/>
                <a:gd name="connsiteX0" fmla="*/ 157 w 1739819"/>
                <a:gd name="connsiteY0" fmla="*/ 262750 h 624966"/>
                <a:gd name="connsiteX1" fmla="*/ 908772 w 1739819"/>
                <a:gd name="connsiteY1" fmla="*/ 173 h 624966"/>
                <a:gd name="connsiteX2" fmla="*/ 1737751 w 1739819"/>
                <a:gd name="connsiteY2" fmla="*/ 306158 h 624966"/>
                <a:gd name="connsiteX3" fmla="*/ 908772 w 1739819"/>
                <a:gd name="connsiteY3" fmla="*/ 612143 h 624966"/>
                <a:gd name="connsiteX4" fmla="*/ 157 w 1739819"/>
                <a:gd name="connsiteY4" fmla="*/ 262750 h 624966"/>
                <a:gd name="connsiteX0" fmla="*/ 110 w 2068316"/>
                <a:gd name="connsiteY0" fmla="*/ 225356 h 628288"/>
                <a:gd name="connsiteX1" fmla="*/ 1237070 w 2068316"/>
                <a:gd name="connsiteY1" fmla="*/ 690 h 628288"/>
                <a:gd name="connsiteX2" fmla="*/ 2066049 w 2068316"/>
                <a:gd name="connsiteY2" fmla="*/ 306675 h 628288"/>
                <a:gd name="connsiteX3" fmla="*/ 1237070 w 2068316"/>
                <a:gd name="connsiteY3" fmla="*/ 612660 h 628288"/>
                <a:gd name="connsiteX4" fmla="*/ 110 w 2068316"/>
                <a:gd name="connsiteY4" fmla="*/ 225356 h 62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316" h="628288">
                  <a:moveTo>
                    <a:pt x="110" y="225356"/>
                  </a:moveTo>
                  <a:cubicBezTo>
                    <a:pt x="-11483" y="177050"/>
                    <a:pt x="892747" y="-12863"/>
                    <a:pt x="1237070" y="690"/>
                  </a:cubicBezTo>
                  <a:cubicBezTo>
                    <a:pt x="1581393" y="14243"/>
                    <a:pt x="2006626" y="-6809"/>
                    <a:pt x="2066049" y="306675"/>
                  </a:cubicBezTo>
                  <a:cubicBezTo>
                    <a:pt x="2107104" y="706670"/>
                    <a:pt x="1581393" y="626213"/>
                    <a:pt x="1237070" y="612660"/>
                  </a:cubicBezTo>
                  <a:cubicBezTo>
                    <a:pt x="892747" y="599107"/>
                    <a:pt x="11703" y="273662"/>
                    <a:pt x="110" y="225356"/>
                  </a:cubicBezTo>
                  <a:close/>
                </a:path>
              </a:pathLst>
            </a:custGeom>
            <a:solidFill>
              <a:srgbClr val="0099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A10463-9A42-484B-A94D-0052D52FF4DE}"/>
                </a:ext>
              </a:extLst>
            </p:cNvPr>
            <p:cNvSpPr txBox="1"/>
            <p:nvPr/>
          </p:nvSpPr>
          <p:spPr>
            <a:xfrm>
              <a:off x="1558659" y="1628043"/>
              <a:ext cx="2884626" cy="213072"/>
            </a:xfrm>
            <a:prstGeom prst="rect">
              <a:avLst/>
            </a:prstGeom>
            <a:noFill/>
          </p:spPr>
          <p:txBody>
            <a:bodyPr wrap="square" rtlCol="0">
              <a:spAutoFit/>
            </a:bodyPr>
            <a:lstStyle/>
            <a:p>
              <a:r>
                <a:rPr lang="en-US" sz="1600">
                  <a:solidFill>
                    <a:srgbClr val="008000"/>
                  </a:solidFill>
                  <a:latin typeface="Arial" panose="020B0604020202020204" pitchFamily="34" charset="0"/>
                  <a:cs typeface="Arial" panose="020B0604020202020204" pitchFamily="34" charset="0"/>
                </a:rPr>
                <a:t>Institutions Making the Right Moves</a:t>
              </a:r>
            </a:p>
          </p:txBody>
        </p:sp>
      </p:grpSp>
      <p:grpSp>
        <p:nvGrpSpPr>
          <p:cNvPr id="12" name="Group 11">
            <a:extLst>
              <a:ext uri="{FF2B5EF4-FFF2-40B4-BE49-F238E27FC236}">
                <a16:creationId xmlns:a16="http://schemas.microsoft.com/office/drawing/2014/main" id="{EEDAFF21-B2A8-4A3A-9EDE-C8A30E1D1148}"/>
              </a:ext>
            </a:extLst>
          </p:cNvPr>
          <p:cNvGrpSpPr/>
          <p:nvPr/>
        </p:nvGrpSpPr>
        <p:grpSpPr>
          <a:xfrm>
            <a:off x="1802658" y="2407208"/>
            <a:ext cx="5285322" cy="1572238"/>
            <a:chOff x="821481" y="2300356"/>
            <a:chExt cx="3728645" cy="989501"/>
          </a:xfrm>
        </p:grpSpPr>
        <p:sp>
          <p:nvSpPr>
            <p:cNvPr id="7" name="Oval 6">
              <a:extLst>
                <a:ext uri="{FF2B5EF4-FFF2-40B4-BE49-F238E27FC236}">
                  <a16:creationId xmlns:a16="http://schemas.microsoft.com/office/drawing/2014/main" id="{89EBC381-D6CE-4F8D-9CB0-E286A0DB1A5C}"/>
                </a:ext>
              </a:extLst>
            </p:cNvPr>
            <p:cNvSpPr/>
            <p:nvPr/>
          </p:nvSpPr>
          <p:spPr>
            <a:xfrm>
              <a:off x="821481" y="2300356"/>
              <a:ext cx="2940662" cy="908974"/>
            </a:xfrm>
            <a:custGeom>
              <a:avLst/>
              <a:gdLst>
                <a:gd name="connsiteX0" fmla="*/ 0 w 2586126"/>
                <a:gd name="connsiteY0" fmla="*/ 123416 h 246832"/>
                <a:gd name="connsiteX1" fmla="*/ 1293063 w 2586126"/>
                <a:gd name="connsiteY1" fmla="*/ 0 h 246832"/>
                <a:gd name="connsiteX2" fmla="*/ 2586126 w 2586126"/>
                <a:gd name="connsiteY2" fmla="*/ 123416 h 246832"/>
                <a:gd name="connsiteX3" fmla="*/ 1293063 w 2586126"/>
                <a:gd name="connsiteY3" fmla="*/ 246832 h 246832"/>
                <a:gd name="connsiteX4" fmla="*/ 0 w 2586126"/>
                <a:gd name="connsiteY4" fmla="*/ 123416 h 246832"/>
                <a:gd name="connsiteX0" fmla="*/ 0 w 2812749"/>
                <a:gd name="connsiteY0" fmla="*/ 162124 h 856056"/>
                <a:gd name="connsiteX1" fmla="*/ 1293063 w 2812749"/>
                <a:gd name="connsiteY1" fmla="*/ 38708 h 856056"/>
                <a:gd name="connsiteX2" fmla="*/ 2812749 w 2812749"/>
                <a:gd name="connsiteY2" fmla="*/ 849900 h 856056"/>
                <a:gd name="connsiteX3" fmla="*/ 1293063 w 2812749"/>
                <a:gd name="connsiteY3" fmla="*/ 285540 h 856056"/>
                <a:gd name="connsiteX4" fmla="*/ 0 w 2812749"/>
                <a:gd name="connsiteY4" fmla="*/ 162124 h 856056"/>
                <a:gd name="connsiteX0" fmla="*/ 0 w 2820140"/>
                <a:gd name="connsiteY0" fmla="*/ 162124 h 856056"/>
                <a:gd name="connsiteX1" fmla="*/ 1293063 w 2820140"/>
                <a:gd name="connsiteY1" fmla="*/ 38708 h 856056"/>
                <a:gd name="connsiteX2" fmla="*/ 2812749 w 2820140"/>
                <a:gd name="connsiteY2" fmla="*/ 849900 h 856056"/>
                <a:gd name="connsiteX3" fmla="*/ 1293063 w 2820140"/>
                <a:gd name="connsiteY3" fmla="*/ 285540 h 856056"/>
                <a:gd name="connsiteX4" fmla="*/ 0 w 2820140"/>
                <a:gd name="connsiteY4" fmla="*/ 162124 h 856056"/>
                <a:gd name="connsiteX0" fmla="*/ 0 w 2820140"/>
                <a:gd name="connsiteY0" fmla="*/ 162124 h 868484"/>
                <a:gd name="connsiteX1" fmla="*/ 1293063 w 2820140"/>
                <a:gd name="connsiteY1" fmla="*/ 38708 h 868484"/>
                <a:gd name="connsiteX2" fmla="*/ 2812749 w 2820140"/>
                <a:gd name="connsiteY2" fmla="*/ 849900 h 868484"/>
                <a:gd name="connsiteX3" fmla="*/ 1293063 w 2820140"/>
                <a:gd name="connsiteY3" fmla="*/ 285540 h 868484"/>
                <a:gd name="connsiteX4" fmla="*/ 0 w 2820140"/>
                <a:gd name="connsiteY4" fmla="*/ 162124 h 868484"/>
                <a:gd name="connsiteX0" fmla="*/ 0 w 2856854"/>
                <a:gd name="connsiteY0" fmla="*/ 159208 h 824434"/>
                <a:gd name="connsiteX1" fmla="*/ 1293063 w 2856854"/>
                <a:gd name="connsiteY1" fmla="*/ 35792 h 824434"/>
                <a:gd name="connsiteX2" fmla="*/ 2849641 w 2856854"/>
                <a:gd name="connsiteY2" fmla="*/ 804821 h 824434"/>
                <a:gd name="connsiteX3" fmla="*/ 1293063 w 2856854"/>
                <a:gd name="connsiteY3" fmla="*/ 282624 h 824434"/>
                <a:gd name="connsiteX4" fmla="*/ 0 w 2856854"/>
                <a:gd name="connsiteY4" fmla="*/ 159208 h 824434"/>
                <a:gd name="connsiteX0" fmla="*/ 56 w 2856910"/>
                <a:gd name="connsiteY0" fmla="*/ 186468 h 851694"/>
                <a:gd name="connsiteX1" fmla="*/ 1293119 w 2856910"/>
                <a:gd name="connsiteY1" fmla="*/ 63052 h 851694"/>
                <a:gd name="connsiteX2" fmla="*/ 2849697 w 2856910"/>
                <a:gd name="connsiteY2" fmla="*/ 832081 h 851694"/>
                <a:gd name="connsiteX3" fmla="*/ 1293119 w 2856910"/>
                <a:gd name="connsiteY3" fmla="*/ 309884 h 851694"/>
                <a:gd name="connsiteX4" fmla="*/ 56 w 2856910"/>
                <a:gd name="connsiteY4" fmla="*/ 186468 h 851694"/>
                <a:gd name="connsiteX0" fmla="*/ 53 w 2907022"/>
                <a:gd name="connsiteY0" fmla="*/ 143118 h 893093"/>
                <a:gd name="connsiteX1" fmla="*/ 1343184 w 2907022"/>
                <a:gd name="connsiteY1" fmla="*/ 104027 h 893093"/>
                <a:gd name="connsiteX2" fmla="*/ 2899762 w 2907022"/>
                <a:gd name="connsiteY2" fmla="*/ 873056 h 893093"/>
                <a:gd name="connsiteX3" fmla="*/ 1343184 w 2907022"/>
                <a:gd name="connsiteY3" fmla="*/ 350859 h 893093"/>
                <a:gd name="connsiteX4" fmla="*/ 53 w 2907022"/>
                <a:gd name="connsiteY4" fmla="*/ 143118 h 893093"/>
                <a:gd name="connsiteX0" fmla="*/ 7 w 2906976"/>
                <a:gd name="connsiteY0" fmla="*/ 121338 h 871313"/>
                <a:gd name="connsiteX1" fmla="*/ 1343138 w 2906976"/>
                <a:gd name="connsiteY1" fmla="*/ 82247 h 871313"/>
                <a:gd name="connsiteX2" fmla="*/ 2899716 w 2906976"/>
                <a:gd name="connsiteY2" fmla="*/ 851276 h 871313"/>
                <a:gd name="connsiteX3" fmla="*/ 1343138 w 2906976"/>
                <a:gd name="connsiteY3" fmla="*/ 329079 h 871313"/>
                <a:gd name="connsiteX4" fmla="*/ 7 w 2906976"/>
                <a:gd name="connsiteY4" fmla="*/ 121338 h 871313"/>
                <a:gd name="connsiteX0" fmla="*/ 7 w 2907067"/>
                <a:gd name="connsiteY0" fmla="*/ 131359 h 881334"/>
                <a:gd name="connsiteX1" fmla="*/ 1358949 w 2907067"/>
                <a:gd name="connsiteY1" fmla="*/ 44835 h 881334"/>
                <a:gd name="connsiteX2" fmla="*/ 2899716 w 2907067"/>
                <a:gd name="connsiteY2" fmla="*/ 861297 h 881334"/>
                <a:gd name="connsiteX3" fmla="*/ 1343138 w 2907067"/>
                <a:gd name="connsiteY3" fmla="*/ 339100 h 881334"/>
                <a:gd name="connsiteX4" fmla="*/ 7 w 2907067"/>
                <a:gd name="connsiteY4" fmla="*/ 131359 h 881334"/>
                <a:gd name="connsiteX0" fmla="*/ 5 w 2907065"/>
                <a:gd name="connsiteY0" fmla="*/ 129896 h 878173"/>
                <a:gd name="connsiteX1" fmla="*/ 1358947 w 2907065"/>
                <a:gd name="connsiteY1" fmla="*/ 43372 h 878173"/>
                <a:gd name="connsiteX2" fmla="*/ 2899714 w 2907065"/>
                <a:gd name="connsiteY2" fmla="*/ 859834 h 878173"/>
                <a:gd name="connsiteX3" fmla="*/ 1372123 w 2907065"/>
                <a:gd name="connsiteY3" fmla="*/ 279664 h 878173"/>
                <a:gd name="connsiteX4" fmla="*/ 5 w 2907065"/>
                <a:gd name="connsiteY4" fmla="*/ 129896 h 878173"/>
                <a:gd name="connsiteX0" fmla="*/ 135 w 2907195"/>
                <a:gd name="connsiteY0" fmla="*/ 162532 h 910809"/>
                <a:gd name="connsiteX1" fmla="*/ 1359077 w 2907195"/>
                <a:gd name="connsiteY1" fmla="*/ 76008 h 910809"/>
                <a:gd name="connsiteX2" fmla="*/ 2899844 w 2907195"/>
                <a:gd name="connsiteY2" fmla="*/ 892470 h 910809"/>
                <a:gd name="connsiteX3" fmla="*/ 1372253 w 2907195"/>
                <a:gd name="connsiteY3" fmla="*/ 312300 h 910809"/>
                <a:gd name="connsiteX4" fmla="*/ 135 w 2907195"/>
                <a:gd name="connsiteY4" fmla="*/ 162532 h 910809"/>
                <a:gd name="connsiteX0" fmla="*/ 1 w 2907061"/>
                <a:gd name="connsiteY0" fmla="*/ 157178 h 905455"/>
                <a:gd name="connsiteX1" fmla="*/ 1358943 w 2907061"/>
                <a:gd name="connsiteY1" fmla="*/ 70654 h 905455"/>
                <a:gd name="connsiteX2" fmla="*/ 2899710 w 2907061"/>
                <a:gd name="connsiteY2" fmla="*/ 887116 h 905455"/>
                <a:gd name="connsiteX3" fmla="*/ 1372119 w 2907061"/>
                <a:gd name="connsiteY3" fmla="*/ 306946 h 905455"/>
                <a:gd name="connsiteX4" fmla="*/ 1 w 2907061"/>
                <a:gd name="connsiteY4" fmla="*/ 157178 h 905455"/>
                <a:gd name="connsiteX0" fmla="*/ 1 w 2907061"/>
                <a:gd name="connsiteY0" fmla="*/ 152871 h 901148"/>
                <a:gd name="connsiteX1" fmla="*/ 1358943 w 2907061"/>
                <a:gd name="connsiteY1" fmla="*/ 66347 h 901148"/>
                <a:gd name="connsiteX2" fmla="*/ 2899710 w 2907061"/>
                <a:gd name="connsiteY2" fmla="*/ 882809 h 901148"/>
                <a:gd name="connsiteX3" fmla="*/ 1372119 w 2907061"/>
                <a:gd name="connsiteY3" fmla="*/ 302639 h 901148"/>
                <a:gd name="connsiteX4" fmla="*/ 1 w 2907061"/>
                <a:gd name="connsiteY4" fmla="*/ 152871 h 901148"/>
                <a:gd name="connsiteX0" fmla="*/ 4 w 2907064"/>
                <a:gd name="connsiteY0" fmla="*/ 147556 h 895833"/>
                <a:gd name="connsiteX1" fmla="*/ 1358946 w 2907064"/>
                <a:gd name="connsiteY1" fmla="*/ 61032 h 895833"/>
                <a:gd name="connsiteX2" fmla="*/ 2899713 w 2907064"/>
                <a:gd name="connsiteY2" fmla="*/ 877494 h 895833"/>
                <a:gd name="connsiteX3" fmla="*/ 1372122 w 2907064"/>
                <a:gd name="connsiteY3" fmla="*/ 297324 h 895833"/>
                <a:gd name="connsiteX4" fmla="*/ 4 w 2907064"/>
                <a:gd name="connsiteY4" fmla="*/ 147556 h 895833"/>
                <a:gd name="connsiteX0" fmla="*/ 4 w 2912551"/>
                <a:gd name="connsiteY0" fmla="*/ 147556 h 895833"/>
                <a:gd name="connsiteX1" fmla="*/ 1358946 w 2912551"/>
                <a:gd name="connsiteY1" fmla="*/ 61032 h 895833"/>
                <a:gd name="connsiteX2" fmla="*/ 2899713 w 2912551"/>
                <a:gd name="connsiteY2" fmla="*/ 877494 h 895833"/>
                <a:gd name="connsiteX3" fmla="*/ 1372122 w 2912551"/>
                <a:gd name="connsiteY3" fmla="*/ 297324 h 895833"/>
                <a:gd name="connsiteX4" fmla="*/ 4 w 2912551"/>
                <a:gd name="connsiteY4" fmla="*/ 147556 h 895833"/>
                <a:gd name="connsiteX0" fmla="*/ 4 w 2941307"/>
                <a:gd name="connsiteY0" fmla="*/ 144537 h 852942"/>
                <a:gd name="connsiteX1" fmla="*/ 1358946 w 2941307"/>
                <a:gd name="connsiteY1" fmla="*/ 58013 h 852942"/>
                <a:gd name="connsiteX2" fmla="*/ 2928700 w 2941307"/>
                <a:gd name="connsiteY2" fmla="*/ 833634 h 852942"/>
                <a:gd name="connsiteX3" fmla="*/ 1372122 w 2941307"/>
                <a:gd name="connsiteY3" fmla="*/ 294305 h 852942"/>
                <a:gd name="connsiteX4" fmla="*/ 4 w 2941307"/>
                <a:gd name="connsiteY4" fmla="*/ 144537 h 852942"/>
                <a:gd name="connsiteX0" fmla="*/ 4 w 2941331"/>
                <a:gd name="connsiteY0" fmla="*/ 119012 h 827416"/>
                <a:gd name="connsiteX1" fmla="*/ 1358946 w 2941331"/>
                <a:gd name="connsiteY1" fmla="*/ 32488 h 827416"/>
                <a:gd name="connsiteX2" fmla="*/ 2928700 w 2941331"/>
                <a:gd name="connsiteY2" fmla="*/ 808109 h 827416"/>
                <a:gd name="connsiteX3" fmla="*/ 1372122 w 2941331"/>
                <a:gd name="connsiteY3" fmla="*/ 268780 h 827416"/>
                <a:gd name="connsiteX4" fmla="*/ 4 w 2941331"/>
                <a:gd name="connsiteY4" fmla="*/ 119012 h 827416"/>
                <a:gd name="connsiteX0" fmla="*/ 204 w 2940855"/>
                <a:gd name="connsiteY0" fmla="*/ 103286 h 811690"/>
                <a:gd name="connsiteX1" fmla="*/ 1282726 w 2940855"/>
                <a:gd name="connsiteY1" fmla="*/ 16762 h 811690"/>
                <a:gd name="connsiteX2" fmla="*/ 2928900 w 2940855"/>
                <a:gd name="connsiteY2" fmla="*/ 792383 h 811690"/>
                <a:gd name="connsiteX3" fmla="*/ 1372322 w 2940855"/>
                <a:gd name="connsiteY3" fmla="*/ 253054 h 811690"/>
                <a:gd name="connsiteX4" fmla="*/ 204 w 2940855"/>
                <a:gd name="connsiteY4" fmla="*/ 103286 h 811690"/>
                <a:gd name="connsiteX0" fmla="*/ 621 w 2941272"/>
                <a:gd name="connsiteY0" fmla="*/ 103004 h 810921"/>
                <a:gd name="connsiteX1" fmla="*/ 1283143 w 2941272"/>
                <a:gd name="connsiteY1" fmla="*/ 16480 h 810921"/>
                <a:gd name="connsiteX2" fmla="*/ 2929317 w 2941272"/>
                <a:gd name="connsiteY2" fmla="*/ 792101 h 810921"/>
                <a:gd name="connsiteX3" fmla="*/ 1441253 w 2941272"/>
                <a:gd name="connsiteY3" fmla="*/ 235955 h 810921"/>
                <a:gd name="connsiteX4" fmla="*/ 621 w 2941272"/>
                <a:gd name="connsiteY4" fmla="*/ 103004 h 810921"/>
                <a:gd name="connsiteX0" fmla="*/ 621 w 2941272"/>
                <a:gd name="connsiteY0" fmla="*/ 103004 h 809809"/>
                <a:gd name="connsiteX1" fmla="*/ 1283143 w 2941272"/>
                <a:gd name="connsiteY1" fmla="*/ 16480 h 809809"/>
                <a:gd name="connsiteX2" fmla="*/ 2929317 w 2941272"/>
                <a:gd name="connsiteY2" fmla="*/ 792101 h 809809"/>
                <a:gd name="connsiteX3" fmla="*/ 1441253 w 2941272"/>
                <a:gd name="connsiteY3" fmla="*/ 235955 h 809809"/>
                <a:gd name="connsiteX4" fmla="*/ 621 w 2941272"/>
                <a:gd name="connsiteY4" fmla="*/ 103004 h 809809"/>
                <a:gd name="connsiteX0" fmla="*/ 544 w 2941195"/>
                <a:gd name="connsiteY0" fmla="*/ 103326 h 810627"/>
                <a:gd name="connsiteX1" fmla="*/ 1283066 w 2941195"/>
                <a:gd name="connsiteY1" fmla="*/ 16802 h 810627"/>
                <a:gd name="connsiteX2" fmla="*/ 2929240 w 2941195"/>
                <a:gd name="connsiteY2" fmla="*/ 792423 h 810627"/>
                <a:gd name="connsiteX3" fmla="*/ 1430635 w 2941195"/>
                <a:gd name="connsiteY3" fmla="*/ 255496 h 810627"/>
                <a:gd name="connsiteX4" fmla="*/ 544 w 2941195"/>
                <a:gd name="connsiteY4" fmla="*/ 103326 h 810627"/>
                <a:gd name="connsiteX0" fmla="*/ 3 w 2940654"/>
                <a:gd name="connsiteY0" fmla="*/ 141157 h 848458"/>
                <a:gd name="connsiteX1" fmla="*/ 1282525 w 2940654"/>
                <a:gd name="connsiteY1" fmla="*/ 54633 h 848458"/>
                <a:gd name="connsiteX2" fmla="*/ 2928699 w 2940654"/>
                <a:gd name="connsiteY2" fmla="*/ 830254 h 848458"/>
                <a:gd name="connsiteX3" fmla="*/ 1430094 w 2940654"/>
                <a:gd name="connsiteY3" fmla="*/ 293327 h 848458"/>
                <a:gd name="connsiteX4" fmla="*/ 3 w 2940654"/>
                <a:gd name="connsiteY4" fmla="*/ 141157 h 848458"/>
                <a:gd name="connsiteX0" fmla="*/ 11 w 2940662"/>
                <a:gd name="connsiteY0" fmla="*/ 121386 h 828687"/>
                <a:gd name="connsiteX1" fmla="*/ 1282533 w 2940662"/>
                <a:gd name="connsiteY1" fmla="*/ 34862 h 828687"/>
                <a:gd name="connsiteX2" fmla="*/ 2928707 w 2940662"/>
                <a:gd name="connsiteY2" fmla="*/ 810483 h 828687"/>
                <a:gd name="connsiteX3" fmla="*/ 1430102 w 2940662"/>
                <a:gd name="connsiteY3" fmla="*/ 273556 h 828687"/>
                <a:gd name="connsiteX4" fmla="*/ 11 w 2940662"/>
                <a:gd name="connsiteY4" fmla="*/ 121386 h 8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662" h="828687">
                  <a:moveTo>
                    <a:pt x="11" y="121386"/>
                  </a:moveTo>
                  <a:cubicBezTo>
                    <a:pt x="-3503" y="-19296"/>
                    <a:pt x="791782" y="-22330"/>
                    <a:pt x="1282533" y="34862"/>
                  </a:cubicBezTo>
                  <a:cubicBezTo>
                    <a:pt x="1773284" y="92054"/>
                    <a:pt x="3078911" y="582982"/>
                    <a:pt x="2928707" y="810483"/>
                  </a:cubicBezTo>
                  <a:cubicBezTo>
                    <a:pt x="2770597" y="939252"/>
                    <a:pt x="1786460" y="345162"/>
                    <a:pt x="1430102" y="273556"/>
                  </a:cubicBezTo>
                  <a:cubicBezTo>
                    <a:pt x="1073744" y="201950"/>
                    <a:pt x="3525" y="262068"/>
                    <a:pt x="11" y="121386"/>
                  </a:cubicBezTo>
                  <a:close/>
                </a:path>
              </a:pathLst>
            </a:cu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14" name="TextBox 13">
              <a:extLst>
                <a:ext uri="{FF2B5EF4-FFF2-40B4-BE49-F238E27FC236}">
                  <a16:creationId xmlns:a16="http://schemas.microsoft.com/office/drawing/2014/main" id="{D7723E11-8348-44B1-B8CE-D8D489141A76}"/>
                </a:ext>
              </a:extLst>
            </p:cNvPr>
            <p:cNvSpPr txBox="1"/>
            <p:nvPr/>
          </p:nvSpPr>
          <p:spPr>
            <a:xfrm>
              <a:off x="3771542" y="3076785"/>
              <a:ext cx="778584" cy="213072"/>
            </a:xfrm>
            <a:prstGeom prst="rect">
              <a:avLst/>
            </a:prstGeom>
            <a:noFill/>
          </p:spPr>
          <p:txBody>
            <a:bodyPr wrap="square" rtlCol="0">
              <a:spAutoFit/>
            </a:bodyPr>
            <a:lstStyle/>
            <a:p>
              <a:r>
                <a:rPr lang="en-US" sz="1600">
                  <a:solidFill>
                    <a:srgbClr val="0033CC"/>
                  </a:solidFill>
                  <a:latin typeface="Arial" panose="020B0604020202020204" pitchFamily="34" charset="0"/>
                  <a:cs typeface="Arial" panose="020B0604020202020204" pitchFamily="34" charset="0"/>
                </a:rPr>
                <a:t>UToledo</a:t>
              </a:r>
            </a:p>
          </p:txBody>
        </p:sp>
      </p:grpSp>
      <p:graphicFrame>
        <p:nvGraphicFramePr>
          <p:cNvPr id="16" name="Chart 15">
            <a:extLst>
              <a:ext uri="{FF2B5EF4-FFF2-40B4-BE49-F238E27FC236}">
                <a16:creationId xmlns:a16="http://schemas.microsoft.com/office/drawing/2014/main" id="{40637855-BF60-45C7-BABE-0E62A6CA47B1}"/>
              </a:ext>
            </a:extLst>
          </p:cNvPr>
          <p:cNvGraphicFramePr>
            <a:graphicFrameLocks/>
          </p:cNvGraphicFramePr>
          <p:nvPr/>
        </p:nvGraphicFramePr>
        <p:xfrm>
          <a:off x="863194" y="975773"/>
          <a:ext cx="7649737" cy="5738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18FC253-983C-B1C7-C742-AC3713C77EFA}"/>
              </a:ext>
            </a:extLst>
          </p:cNvPr>
          <p:cNvSpPr txBox="1"/>
          <p:nvPr/>
        </p:nvSpPr>
        <p:spPr>
          <a:xfrm>
            <a:off x="29525" y="2332841"/>
            <a:ext cx="1649573" cy="1477328"/>
          </a:xfrm>
          <a:prstGeom prst="rect">
            <a:avLst/>
          </a:prstGeom>
          <a:noFill/>
        </p:spPr>
        <p:txBody>
          <a:bodyPr wrap="square">
            <a:spAutoFit/>
          </a:bodyPr>
          <a:lstStyle/>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Fall</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Enrollment</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(as % of</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2015</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Numbers)</a:t>
            </a:r>
          </a:p>
        </p:txBody>
      </p:sp>
      <p:sp>
        <p:nvSpPr>
          <p:cNvPr id="19" name="TextBox 18">
            <a:extLst>
              <a:ext uri="{FF2B5EF4-FFF2-40B4-BE49-F238E27FC236}">
                <a16:creationId xmlns:a16="http://schemas.microsoft.com/office/drawing/2014/main" id="{58FC4150-DA36-43C3-BF74-90E1FCB48794}"/>
              </a:ext>
            </a:extLst>
          </p:cNvPr>
          <p:cNvSpPr txBox="1"/>
          <p:nvPr/>
        </p:nvSpPr>
        <p:spPr>
          <a:xfrm>
            <a:off x="0" y="6210020"/>
            <a:ext cx="6292107"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a:t>
            </a:r>
            <a:r>
              <a:rPr lang="en-US" sz="1200" u="sng">
                <a:latin typeface="Arial" panose="020B0604020202020204" pitchFamily="34" charset="0"/>
                <a:cs typeface="Arial" panose="020B0604020202020204" pitchFamily="34" charset="0"/>
              </a:rPr>
              <a:t>Data Source</a:t>
            </a:r>
            <a:r>
              <a:rPr lang="en-US" sz="1200">
                <a:latin typeface="Arial" panose="020B0604020202020204" pitchFamily="34" charset="0"/>
                <a:cs typeface="Arial" panose="020B0604020202020204" pitchFamily="34" charset="0"/>
              </a:rPr>
              <a:t>: Ohio Department of Higher Education (ODHE) Preliminary Headcount Data</a:t>
            </a:r>
          </a:p>
        </p:txBody>
      </p:sp>
      <p:grpSp>
        <p:nvGrpSpPr>
          <p:cNvPr id="25" name="Group 24">
            <a:extLst>
              <a:ext uri="{FF2B5EF4-FFF2-40B4-BE49-F238E27FC236}">
                <a16:creationId xmlns:a16="http://schemas.microsoft.com/office/drawing/2014/main" id="{6489700A-CE8B-43C6-9686-8DC069B04220}"/>
              </a:ext>
            </a:extLst>
          </p:cNvPr>
          <p:cNvGrpSpPr/>
          <p:nvPr/>
        </p:nvGrpSpPr>
        <p:grpSpPr>
          <a:xfrm>
            <a:off x="5819960" y="3720038"/>
            <a:ext cx="650878" cy="550513"/>
            <a:chOff x="5524655" y="4521187"/>
            <a:chExt cx="650878" cy="550513"/>
          </a:xfrm>
        </p:grpSpPr>
        <p:cxnSp>
          <p:nvCxnSpPr>
            <p:cNvPr id="26" name="Straight Connector 25">
              <a:extLst>
                <a:ext uri="{FF2B5EF4-FFF2-40B4-BE49-F238E27FC236}">
                  <a16:creationId xmlns:a16="http://schemas.microsoft.com/office/drawing/2014/main" id="{AA676A76-3E12-4305-AB1A-DAE9CE71B04A}"/>
                </a:ext>
              </a:extLst>
            </p:cNvPr>
            <p:cNvCxnSpPr>
              <a:cxnSpLocks/>
            </p:cNvCxnSpPr>
            <p:nvPr/>
          </p:nvCxnSpPr>
          <p:spPr>
            <a:xfrm>
              <a:off x="5524655" y="4521187"/>
              <a:ext cx="549858" cy="437717"/>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Flowchart: Summing Junction 26">
              <a:extLst>
                <a:ext uri="{FF2B5EF4-FFF2-40B4-BE49-F238E27FC236}">
                  <a16:creationId xmlns:a16="http://schemas.microsoft.com/office/drawing/2014/main" id="{5C997F9D-88D8-4C14-8007-4DCFEB15CECB}"/>
                </a:ext>
              </a:extLst>
            </p:cNvPr>
            <p:cNvSpPr/>
            <p:nvPr/>
          </p:nvSpPr>
          <p:spPr>
            <a:xfrm>
              <a:off x="5973492" y="4869659"/>
              <a:ext cx="202041" cy="202041"/>
            </a:xfrm>
            <a:prstGeom prst="flowChartSummingJunction">
              <a:avLst/>
            </a:prstGeom>
            <a:solidFill>
              <a:srgbClr val="FFFF00"/>
            </a:solidFill>
            <a:ln w="2222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2D51FFB-6BA2-4C43-B385-D10C2ABE3882}"/>
              </a:ext>
            </a:extLst>
          </p:cNvPr>
          <p:cNvGrpSpPr/>
          <p:nvPr/>
        </p:nvGrpSpPr>
        <p:grpSpPr>
          <a:xfrm>
            <a:off x="89473" y="6505279"/>
            <a:ext cx="4118001" cy="276999"/>
            <a:chOff x="89473" y="6505279"/>
            <a:chExt cx="4118001" cy="276999"/>
          </a:xfrm>
        </p:grpSpPr>
        <p:sp>
          <p:nvSpPr>
            <p:cNvPr id="20" name="TextBox 19">
              <a:extLst>
                <a:ext uri="{FF2B5EF4-FFF2-40B4-BE49-F238E27FC236}">
                  <a16:creationId xmlns:a16="http://schemas.microsoft.com/office/drawing/2014/main" id="{D8BD57EC-564E-469F-A7C0-F4854C25DFA8}"/>
                </a:ext>
              </a:extLst>
            </p:cNvPr>
            <p:cNvSpPr txBox="1"/>
            <p:nvPr/>
          </p:nvSpPr>
          <p:spPr>
            <a:xfrm>
              <a:off x="179384" y="6505279"/>
              <a:ext cx="4028090" cy="276999"/>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Last Data Point is Based on UToledo’s Fall 2022 Census</a:t>
              </a:r>
            </a:p>
          </p:txBody>
        </p:sp>
        <p:sp>
          <p:nvSpPr>
            <p:cNvPr id="28" name="Flowchart: Summing Junction 27">
              <a:extLst>
                <a:ext uri="{FF2B5EF4-FFF2-40B4-BE49-F238E27FC236}">
                  <a16:creationId xmlns:a16="http://schemas.microsoft.com/office/drawing/2014/main" id="{1D09C445-CB2B-481E-B367-12A96B681CFB}"/>
                </a:ext>
              </a:extLst>
            </p:cNvPr>
            <p:cNvSpPr/>
            <p:nvPr/>
          </p:nvSpPr>
          <p:spPr>
            <a:xfrm>
              <a:off x="89473" y="6571227"/>
              <a:ext cx="151749" cy="151749"/>
            </a:xfrm>
            <a:prstGeom prst="flowChartSummingJunction">
              <a:avLst/>
            </a:prstGeom>
            <a:solidFill>
              <a:srgbClr val="FFFF00"/>
            </a:solidFill>
            <a:ln w="2222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CCEAFE-46AA-EFAC-B232-BD60EFB96DA6}"/>
              </a:ext>
            </a:extLst>
          </p:cNvPr>
          <p:cNvSpPr txBox="1"/>
          <p:nvPr/>
        </p:nvSpPr>
        <p:spPr>
          <a:xfrm>
            <a:off x="6769096" y="5283781"/>
            <a:ext cx="2385667" cy="1519903"/>
          </a:xfrm>
          <a:prstGeom prst="rect">
            <a:avLst/>
          </a:prstGeom>
          <a:noFill/>
        </p:spPr>
        <p:txBody>
          <a:bodyPr wrap="square" rtlCol="0">
            <a:spAutoFit/>
          </a:bodyPr>
          <a:lstStyle/>
          <a:p>
            <a:r>
              <a:rPr lang="en-US" sz="1600" dirty="0">
                <a:solidFill>
                  <a:srgbClr val="000000"/>
                </a:solidFill>
                <a:effectLst/>
                <a:latin typeface="Helvetica Neue" panose="02000503000000020004" pitchFamily="2" charset="0"/>
              </a:rPr>
              <a:t>National undergraduate fall enrollment decline slows down</a:t>
            </a:r>
          </a:p>
          <a:p>
            <a:r>
              <a:rPr lang="en-US" sz="1600" dirty="0">
                <a:solidFill>
                  <a:srgbClr val="000000"/>
                </a:solidFill>
                <a:effectLst/>
                <a:latin typeface="Helvetica Neue" panose="02000503000000020004" pitchFamily="2" charset="0"/>
              </a:rPr>
              <a:t>from -</a:t>
            </a:r>
            <a:r>
              <a:rPr lang="en-US" sz="1600" b="1" dirty="0">
                <a:solidFill>
                  <a:srgbClr val="000000"/>
                </a:solidFill>
                <a:latin typeface="Helvetica Neue" panose="02000503000000020004" pitchFamily="2" charset="0"/>
              </a:rPr>
              <a:t>3.1% in 2021 </a:t>
            </a:r>
          </a:p>
          <a:p>
            <a:r>
              <a:rPr lang="en-US" sz="1600" dirty="0">
                <a:solidFill>
                  <a:srgbClr val="000000"/>
                </a:solidFill>
                <a:effectLst/>
                <a:latin typeface="Helvetica Neue" panose="02000503000000020004" pitchFamily="2" charset="0"/>
              </a:rPr>
              <a:t>to     -</a:t>
            </a:r>
            <a:r>
              <a:rPr lang="en-US" sz="1600" b="1" dirty="0">
                <a:solidFill>
                  <a:srgbClr val="000000"/>
                </a:solidFill>
                <a:effectLst/>
                <a:latin typeface="Helvetica Neue" panose="02000503000000020004" pitchFamily="2" charset="0"/>
              </a:rPr>
              <a:t>1.1% in 2022</a:t>
            </a:r>
          </a:p>
          <a:p>
            <a:pPr>
              <a:lnSpc>
                <a:spcPts val="1760"/>
              </a:lnSpc>
            </a:pPr>
            <a:r>
              <a:rPr lang="en-US" sz="800" dirty="0">
                <a:latin typeface="Arial" panose="020B0604020202020204" pitchFamily="34" charset="0"/>
                <a:cs typeface="Arial" panose="020B0604020202020204" pitchFamily="34" charset="0"/>
              </a:rPr>
              <a:t>https://nscresearchcenter.org/stay-informed/</a:t>
            </a:r>
          </a:p>
        </p:txBody>
      </p:sp>
    </p:spTree>
    <p:extLst>
      <p:ext uri="{BB962C8B-B14F-4D97-AF65-F5344CB8AC3E}">
        <p14:creationId xmlns:p14="http://schemas.microsoft.com/office/powerpoint/2010/main" val="41580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605063" y="206690"/>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pic>
        <p:nvPicPr>
          <p:cNvPr id="12" name="Picture 12">
            <a:extLst>
              <a:ext uri="{FF2B5EF4-FFF2-40B4-BE49-F238E27FC236}">
                <a16:creationId xmlns:a16="http://schemas.microsoft.com/office/drawing/2014/main" id="{E60DC9CB-22AC-ABF1-3613-DA5156E5E629}"/>
              </a:ext>
            </a:extLst>
          </p:cNvPr>
          <p:cNvPicPr>
            <a:picLocks noChangeAspect="1"/>
          </p:cNvPicPr>
          <p:nvPr/>
        </p:nvPicPr>
        <p:blipFill>
          <a:blip r:embed="rId2"/>
          <a:srcRect/>
          <a:stretch/>
        </p:blipFill>
        <p:spPr>
          <a:xfrm>
            <a:off x="233451" y="2571257"/>
            <a:ext cx="4604345" cy="4114800"/>
          </a:xfrm>
          <a:prstGeom prst="rect">
            <a:avLst/>
          </a:prstGeom>
        </p:spPr>
      </p:pic>
      <p:sp>
        <p:nvSpPr>
          <p:cNvPr id="3" name="TextBox 2">
            <a:extLst>
              <a:ext uri="{FF2B5EF4-FFF2-40B4-BE49-F238E27FC236}">
                <a16:creationId xmlns:a16="http://schemas.microsoft.com/office/drawing/2014/main" id="{9F9A88E0-B83F-674D-29CF-2C8F0B0FBCA8}"/>
              </a:ext>
            </a:extLst>
          </p:cNvPr>
          <p:cNvSpPr txBox="1"/>
          <p:nvPr/>
        </p:nvSpPr>
        <p:spPr>
          <a:xfrm>
            <a:off x="4396093" y="1231090"/>
            <a:ext cx="460434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80000"/>
              </a:lnSpc>
              <a:spcAft>
                <a:spcPts val="600"/>
              </a:spcAft>
            </a:pPr>
            <a:r>
              <a:rPr lang="en-US" dirty="0">
                <a:latin typeface="Arial"/>
              </a:rPr>
              <a:t>UToledo’s retention rate is:</a:t>
            </a:r>
          </a:p>
          <a:p>
            <a:pPr marL="285750" indent="-285750">
              <a:lnSpc>
                <a:spcPct val="80000"/>
              </a:lnSpc>
              <a:spcAft>
                <a:spcPts val="600"/>
              </a:spcAft>
              <a:buFont typeface="Symbol" panose="05050102010706020507" pitchFamily="18" charset="2"/>
              <a:buChar char="-"/>
            </a:pPr>
            <a:r>
              <a:rPr lang="en-US" dirty="0">
                <a:latin typeface="Arial"/>
              </a:rPr>
              <a:t>Comparable to institutions with similar acceptance rates </a:t>
            </a:r>
            <a:endParaRPr lang="en-US" dirty="0">
              <a:latin typeface="Arial"/>
              <a:cs typeface="Calibri" panose="020F0502020204030204"/>
            </a:endParaRPr>
          </a:p>
          <a:p>
            <a:pPr marL="285750" indent="-285750">
              <a:lnSpc>
                <a:spcPct val="80000"/>
              </a:lnSpc>
              <a:spcAft>
                <a:spcPts val="600"/>
              </a:spcAft>
              <a:buFont typeface="Symbol" panose="05050102010706020507" pitchFamily="18" charset="2"/>
              <a:buChar char="-"/>
            </a:pPr>
            <a:r>
              <a:rPr lang="en-US" dirty="0">
                <a:latin typeface="Arial"/>
              </a:rPr>
              <a:t>Below average compared to all 4-year Ohio institutions </a:t>
            </a:r>
            <a:endParaRPr lang="en-US" dirty="0">
              <a:latin typeface="Arial"/>
              <a:cs typeface="Calibri"/>
            </a:endParaRPr>
          </a:p>
        </p:txBody>
      </p:sp>
      <p:sp>
        <p:nvSpPr>
          <p:cNvPr id="5" name="Content Placeholder 2">
            <a:extLst>
              <a:ext uri="{FF2B5EF4-FFF2-40B4-BE49-F238E27FC236}">
                <a16:creationId xmlns:a16="http://schemas.microsoft.com/office/drawing/2014/main" id="{F1A67A61-A493-79A7-FE70-8ABCF0CA4ECF}"/>
              </a:ext>
            </a:extLst>
          </p:cNvPr>
          <p:cNvSpPr>
            <a:spLocks noGrp="1"/>
          </p:cNvSpPr>
          <p:nvPr>
            <p:ph idx="1"/>
          </p:nvPr>
        </p:nvSpPr>
        <p:spPr>
          <a:xfrm>
            <a:off x="4313386" y="734671"/>
            <a:ext cx="4223657" cy="473347"/>
          </a:xfrm>
        </p:spPr>
        <p:txBody>
          <a:bodyPr>
            <a:noAutofit/>
          </a:bodyPr>
          <a:lstStyle/>
          <a:p>
            <a:pPr marL="58737" indent="0">
              <a:spcBef>
                <a:spcPts val="0"/>
              </a:spcBef>
              <a:buNone/>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Frame 6">
            <a:extLst>
              <a:ext uri="{FF2B5EF4-FFF2-40B4-BE49-F238E27FC236}">
                <a16:creationId xmlns:a16="http://schemas.microsoft.com/office/drawing/2014/main" id="{507D5F6C-6898-516C-C047-54E0FEC4050D}"/>
              </a:ext>
            </a:extLst>
          </p:cNvPr>
          <p:cNvSpPr/>
          <p:nvPr/>
        </p:nvSpPr>
        <p:spPr>
          <a:xfrm>
            <a:off x="2772175" y="3425106"/>
            <a:ext cx="2153393" cy="102586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807B4E84-B3DD-D776-9B63-59BA97388BC5}"/>
              </a:ext>
            </a:extLst>
          </p:cNvPr>
          <p:cNvGrpSpPr/>
          <p:nvPr/>
        </p:nvGrpSpPr>
        <p:grpSpPr>
          <a:xfrm>
            <a:off x="5074347" y="2814113"/>
            <a:ext cx="4118238" cy="2704330"/>
            <a:chOff x="5092810" y="2649108"/>
            <a:chExt cx="4118238" cy="2704330"/>
          </a:xfrm>
        </p:grpSpPr>
        <p:sp>
          <p:nvSpPr>
            <p:cNvPr id="6" name="TextBox 5">
              <a:extLst>
                <a:ext uri="{FF2B5EF4-FFF2-40B4-BE49-F238E27FC236}">
                  <a16:creationId xmlns:a16="http://schemas.microsoft.com/office/drawing/2014/main" id="{BD06ABD8-6A82-3D55-3332-AA2D2C304B08}"/>
                </a:ext>
              </a:extLst>
            </p:cNvPr>
            <p:cNvSpPr txBox="1"/>
            <p:nvPr/>
          </p:nvSpPr>
          <p:spPr>
            <a:xfrm>
              <a:off x="5092810" y="2649108"/>
              <a:ext cx="4118238" cy="1081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80000"/>
                </a:lnSpc>
              </a:pPr>
              <a:r>
                <a:rPr lang="en-US" sz="2000">
                  <a:latin typeface="Arial"/>
                  <a:cs typeface="Arial"/>
                </a:rPr>
                <a:t>Toledo's persistence rates</a:t>
              </a:r>
            </a:p>
            <a:p>
              <a:pPr algn="ctr">
                <a:lnSpc>
                  <a:spcPct val="80000"/>
                </a:lnSpc>
              </a:pPr>
              <a:r>
                <a:rPr lang="en-US" sz="2000">
                  <a:latin typeface="Arial"/>
                  <a:cs typeface="Arial"/>
                </a:rPr>
                <a:t>for 2010 – 2020</a:t>
              </a:r>
            </a:p>
            <a:p>
              <a:pPr algn="ctr">
                <a:lnSpc>
                  <a:spcPct val="80000"/>
                </a:lnSpc>
              </a:pPr>
              <a:r>
                <a:rPr lang="en-US" sz="2000">
                  <a:latin typeface="Arial"/>
                  <a:cs typeface="Arial"/>
                </a:rPr>
                <a:t>increased by ~15% but plateau in the last 5 years around 75% </a:t>
              </a:r>
              <a:endParaRPr lang="en-US" sz="2000">
                <a:latin typeface="Calibri" panose="020F0502020204030204"/>
                <a:cs typeface="Calibri"/>
              </a:endParaRPr>
            </a:p>
          </p:txBody>
        </p:sp>
        <p:pic>
          <p:nvPicPr>
            <p:cNvPr id="8" name="Picture 3" descr="Chart, line chart&#10;&#10;Description automatically generated">
              <a:extLst>
                <a:ext uri="{FF2B5EF4-FFF2-40B4-BE49-F238E27FC236}">
                  <a16:creationId xmlns:a16="http://schemas.microsoft.com/office/drawing/2014/main" id="{2B027532-974A-8E7B-D6B7-322060A0EDBB}"/>
                </a:ext>
              </a:extLst>
            </p:cNvPr>
            <p:cNvPicPr>
              <a:picLocks noChangeAspect="1"/>
            </p:cNvPicPr>
            <p:nvPr/>
          </p:nvPicPr>
          <p:blipFill>
            <a:blip r:embed="rId3"/>
            <a:stretch>
              <a:fillRect/>
            </a:stretch>
          </p:blipFill>
          <p:spPr>
            <a:xfrm>
              <a:off x="5186251" y="3776638"/>
              <a:ext cx="3713990" cy="1576800"/>
            </a:xfrm>
            <a:prstGeom prst="rect">
              <a:avLst/>
            </a:prstGeom>
          </p:spPr>
        </p:pic>
        <p:sp>
          <p:nvSpPr>
            <p:cNvPr id="4" name="Frame 3">
              <a:extLst>
                <a:ext uri="{FF2B5EF4-FFF2-40B4-BE49-F238E27FC236}">
                  <a16:creationId xmlns:a16="http://schemas.microsoft.com/office/drawing/2014/main" id="{287FB049-F38C-5B71-27C1-C4978B25F4E6}"/>
                </a:ext>
              </a:extLst>
            </p:cNvPr>
            <p:cNvSpPr/>
            <p:nvPr/>
          </p:nvSpPr>
          <p:spPr>
            <a:xfrm>
              <a:off x="7680463" y="3906918"/>
              <a:ext cx="1156437" cy="333239"/>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921E3FE7-BCB2-F1BF-5162-67C380923EB9}"/>
                </a:ext>
              </a:extLst>
            </p:cNvPr>
            <p:cNvSpPr txBox="1"/>
            <p:nvPr/>
          </p:nvSpPr>
          <p:spPr>
            <a:xfrm>
              <a:off x="7815194" y="4185771"/>
              <a:ext cx="886974" cy="369332"/>
            </a:xfrm>
            <a:prstGeom prst="rect">
              <a:avLst/>
            </a:prstGeom>
            <a:noFill/>
          </p:spPr>
          <p:txBody>
            <a:bodyPr wrap="none" rtlCol="0">
              <a:spAutoFit/>
            </a:bodyPr>
            <a:lstStyle/>
            <a:p>
              <a:r>
                <a:rPr lang="en-US"/>
                <a:t>Plateau</a:t>
              </a:r>
            </a:p>
          </p:txBody>
        </p:sp>
        <p:cxnSp>
          <p:nvCxnSpPr>
            <p:cNvPr id="11" name="Straight Arrow Connector 10">
              <a:extLst>
                <a:ext uri="{FF2B5EF4-FFF2-40B4-BE49-F238E27FC236}">
                  <a16:creationId xmlns:a16="http://schemas.microsoft.com/office/drawing/2014/main" id="{AEEF7F4E-EA5D-28E6-2463-93E53F223CB1}"/>
                </a:ext>
              </a:extLst>
            </p:cNvPr>
            <p:cNvCxnSpPr/>
            <p:nvPr/>
          </p:nvCxnSpPr>
          <p:spPr>
            <a:xfrm flipV="1">
              <a:off x="6055272" y="4068783"/>
              <a:ext cx="792480" cy="307484"/>
            </a:xfrm>
            <a:prstGeom prst="straightConnector1">
              <a:avLst/>
            </a:prstGeom>
            <a:ln w="63500">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9903F9A-C202-EB71-CFE5-1B2B40125CB7}"/>
              </a:ext>
            </a:extLst>
          </p:cNvPr>
          <p:cNvSpPr txBox="1"/>
          <p:nvPr/>
        </p:nvSpPr>
        <p:spPr>
          <a:xfrm>
            <a:off x="338013" y="1208018"/>
            <a:ext cx="3639421" cy="1338828"/>
          </a:xfrm>
          <a:prstGeom prst="rect">
            <a:avLst/>
          </a:prstGeom>
          <a:solidFill>
            <a:schemeClr val="bg1"/>
          </a:solidFill>
          <a:ln>
            <a:noFill/>
          </a:ln>
        </p:spPr>
        <p:txBody>
          <a:bodyPr wrap="square" rtlCol="0">
            <a:spAutoFit/>
          </a:bodyPr>
          <a:lstStyle/>
          <a:p>
            <a:pPr algn="just">
              <a:lnSpc>
                <a:spcPct val="90000"/>
              </a:lnSpc>
            </a:pPr>
            <a:r>
              <a:rPr lang="en-US" b="0" i="0" dirty="0">
                <a:effectLst/>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rPr>
              <a:t>Ohio Department of Higher Education (ODHE) data on </a:t>
            </a:r>
            <a:r>
              <a:rPr lang="en-US" b="0" i="0" dirty="0">
                <a:effectLst/>
                <a:latin typeface="Arial" panose="020B0604020202020204" pitchFamily="34" charset="0"/>
                <a:cs typeface="Arial" panose="020B0604020202020204" pitchFamily="34" charset="0"/>
              </a:rPr>
              <a:t>first- to second-year retention of first-time, full-time, degree-seeking freshmen</a:t>
            </a: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929D58-D052-1395-9074-F0D2DA660648}"/>
              </a:ext>
            </a:extLst>
          </p:cNvPr>
          <p:cNvSpPr txBox="1"/>
          <p:nvPr/>
        </p:nvSpPr>
        <p:spPr>
          <a:xfrm>
            <a:off x="226555" y="793395"/>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013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14019BB-7C5F-974F-98F7-18E15A0F146F}"/>
              </a:ext>
            </a:extLst>
          </p:cNvPr>
          <p:cNvSpPr txBox="1">
            <a:spLocks/>
          </p:cNvSpPr>
          <p:nvPr/>
        </p:nvSpPr>
        <p:spPr>
          <a:xfrm>
            <a:off x="143879" y="1998780"/>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p:txBody>
      </p:sp>
      <p:sp>
        <p:nvSpPr>
          <p:cNvPr id="7" name="Title 1">
            <a:extLst>
              <a:ext uri="{FF2B5EF4-FFF2-40B4-BE49-F238E27FC236}">
                <a16:creationId xmlns:a16="http://schemas.microsoft.com/office/drawing/2014/main" id="{15C7159A-8C96-4DAA-A57D-7A5CE95D7931}"/>
              </a:ext>
            </a:extLst>
          </p:cNvPr>
          <p:cNvSpPr>
            <a:spLocks noGrp="1"/>
          </p:cNvSpPr>
          <p:nvPr>
            <p:ph type="title"/>
          </p:nvPr>
        </p:nvSpPr>
        <p:spPr>
          <a:xfrm>
            <a:off x="613084" y="138084"/>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sp>
        <p:nvSpPr>
          <p:cNvPr id="2" name="TextBox 1">
            <a:extLst>
              <a:ext uri="{FF2B5EF4-FFF2-40B4-BE49-F238E27FC236}">
                <a16:creationId xmlns:a16="http://schemas.microsoft.com/office/drawing/2014/main" id="{C91F027E-1076-0EAB-A5E9-5D3AFF453DBB}"/>
              </a:ext>
            </a:extLst>
          </p:cNvPr>
          <p:cNvSpPr txBox="1"/>
          <p:nvPr/>
        </p:nvSpPr>
        <p:spPr>
          <a:xfrm>
            <a:off x="202654" y="660468"/>
            <a:ext cx="8738690" cy="1409617"/>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to 23 peer institutions inquired about best practices for improving retention and ways to increase the faculty role and interest in this area</a:t>
            </a:r>
          </a:p>
          <a:p>
            <a:pPr marL="800100" lvl="1" indent="-342900">
              <a:spcAft>
                <a:spcPts val="600"/>
              </a:spcAft>
              <a:buFont typeface="Arial" panose="020B0604020202020204" pitchFamily="34" charset="0"/>
              <a:buChar char="•"/>
            </a:pPr>
            <a:r>
              <a:rPr lang="en-US" b="0" i="0" dirty="0">
                <a:solidFill>
                  <a:srgbClr val="000000"/>
                </a:solidFill>
                <a:effectLst/>
                <a:latin typeface="Arial" panose="020B0604020202020204" pitchFamily="34" charset="0"/>
              </a:rPr>
              <a:t>Received 6 responses from faculty across 5 institutions </a:t>
            </a:r>
          </a:p>
        </p:txBody>
      </p:sp>
      <p:sp>
        <p:nvSpPr>
          <p:cNvPr id="5" name="TextBox 4">
            <a:extLst>
              <a:ext uri="{FF2B5EF4-FFF2-40B4-BE49-F238E27FC236}">
                <a16:creationId xmlns:a16="http://schemas.microsoft.com/office/drawing/2014/main" id="{D0DADAD5-CC55-8064-08E6-F4144F55CFC8}"/>
              </a:ext>
            </a:extLst>
          </p:cNvPr>
          <p:cNvSpPr txBox="1"/>
          <p:nvPr/>
        </p:nvSpPr>
        <p:spPr>
          <a:xfrm>
            <a:off x="1778957" y="3158783"/>
            <a:ext cx="4850444" cy="369332"/>
          </a:xfrm>
          <a:prstGeom prst="rect">
            <a:avLst/>
          </a:prstGeom>
          <a:noFill/>
        </p:spPr>
        <p:txBody>
          <a:bodyPr wrap="square">
            <a:spAutoFit/>
          </a:bodyPr>
          <a:lstStyle/>
          <a:p>
            <a:pPr marL="342900" indent="-284163">
              <a:spcBef>
                <a:spcPts val="0"/>
              </a:spcBef>
              <a:buFont typeface="Symbol" pitchFamily="2" charset="2"/>
              <a:buChar char=""/>
            </a:pP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120770-30E8-D586-A392-2F7BB4A584D2}"/>
              </a:ext>
            </a:extLst>
          </p:cNvPr>
          <p:cNvSpPr txBox="1"/>
          <p:nvPr/>
        </p:nvSpPr>
        <p:spPr>
          <a:xfrm>
            <a:off x="68252" y="2391004"/>
            <a:ext cx="8873093" cy="4224233"/>
          </a:xfrm>
          <a:prstGeom prst="rect">
            <a:avLst/>
          </a:prstGeom>
          <a:noFill/>
        </p:spPr>
        <p:txBody>
          <a:bodyPr wrap="square" rtlCol="0">
            <a:spAutoFit/>
          </a:bodyPr>
          <a:lstStyle/>
          <a:p>
            <a:pPr marL="115888" indent="-115888" algn="just"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Raise the debt threshold that prevent students from enrolling</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UToledo should apply retention efforts across all colleges with college-specific adaptations</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College administration should work with faculty to design faculty-specific, intentional activities to promote retention</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Provide each college with retention specialists to work with departments and faculty</a:t>
            </a:r>
            <a:endParaRPr lang="en-US" sz="1600" b="1" i="0">
              <a:solidFill>
                <a:srgbClr val="000000"/>
              </a:solidFill>
              <a:effectLst/>
              <a:latin typeface="Arial" panose="020B0604020202020204" pitchFamily="34" charset="0"/>
            </a:endParaRP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the ability for colleges to flag and connect with students that have dropped most or all courses within a semester.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Increase faculty responsiveness and personal attention to students.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more opportunities for students and faculty to learn from each other and engage with one another inside and outside of the classroom.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Provide Undergraduate to Graduate research opportunities.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Creating a portal to match students to lab openings.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Creating short-term research opportunities to increase “graduate-like” research.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incentives and promotion for students to utilize the tutoring center.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incentives and promotion for students to utilize success coaches.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opportunities to drop down to a preceding foundational course to improve skills when difficulty within coursework is identified early in the semester </a:t>
            </a:r>
          </a:p>
          <a:p>
            <a:pPr marL="115888" indent="-115888" algn="just"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Faculty and staff contributing to these efforts should be compensated and/or their efforts outlined in workload to demonstrate the value of their time and work and encourage more participation.</a:t>
            </a:r>
            <a:endParaRPr lang="en-US" sz="1200">
              <a:solidFill>
                <a:schemeClr val="bg1">
                  <a:lumMod val="75000"/>
                </a:schemeClr>
              </a:solidFill>
            </a:endParaRPr>
          </a:p>
        </p:txBody>
      </p:sp>
    </p:spTree>
    <p:extLst>
      <p:ext uri="{BB962C8B-B14F-4D97-AF65-F5344CB8AC3E}">
        <p14:creationId xmlns:p14="http://schemas.microsoft.com/office/powerpoint/2010/main" val="41610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14019BB-7C5F-974F-98F7-18E15A0F146F}"/>
              </a:ext>
            </a:extLst>
          </p:cNvPr>
          <p:cNvSpPr txBox="1">
            <a:spLocks/>
          </p:cNvSpPr>
          <p:nvPr/>
        </p:nvSpPr>
        <p:spPr>
          <a:xfrm>
            <a:off x="143879" y="1998780"/>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p:txBody>
      </p:sp>
      <p:sp>
        <p:nvSpPr>
          <p:cNvPr id="7" name="Title 1">
            <a:extLst>
              <a:ext uri="{FF2B5EF4-FFF2-40B4-BE49-F238E27FC236}">
                <a16:creationId xmlns:a16="http://schemas.microsoft.com/office/drawing/2014/main" id="{15C7159A-8C96-4DAA-A57D-7A5CE95D7931}"/>
              </a:ext>
            </a:extLst>
          </p:cNvPr>
          <p:cNvSpPr>
            <a:spLocks noGrp="1"/>
          </p:cNvSpPr>
          <p:nvPr>
            <p:ph type="title"/>
          </p:nvPr>
        </p:nvSpPr>
        <p:spPr>
          <a:xfrm>
            <a:off x="613084" y="138084"/>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sp>
        <p:nvSpPr>
          <p:cNvPr id="2" name="TextBox 1">
            <a:extLst>
              <a:ext uri="{FF2B5EF4-FFF2-40B4-BE49-F238E27FC236}">
                <a16:creationId xmlns:a16="http://schemas.microsoft.com/office/drawing/2014/main" id="{C91F027E-1076-0EAB-A5E9-5D3AFF453DBB}"/>
              </a:ext>
            </a:extLst>
          </p:cNvPr>
          <p:cNvSpPr txBox="1"/>
          <p:nvPr/>
        </p:nvSpPr>
        <p:spPr>
          <a:xfrm>
            <a:off x="202654" y="660468"/>
            <a:ext cx="8738690" cy="1409617"/>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to 23 peer institutions inquired about best practices for improving retention and ways to increase the faculty role and interest in this area</a:t>
            </a:r>
          </a:p>
          <a:p>
            <a:pPr marL="800100" lvl="1" indent="-342900">
              <a:spcAft>
                <a:spcPts val="600"/>
              </a:spcAft>
              <a:buFont typeface="Arial" panose="020B0604020202020204" pitchFamily="34" charset="0"/>
              <a:buChar char="•"/>
            </a:pPr>
            <a:r>
              <a:rPr lang="en-US" b="0" i="0" dirty="0">
                <a:solidFill>
                  <a:srgbClr val="000000"/>
                </a:solidFill>
                <a:effectLst/>
                <a:latin typeface="Arial" panose="020B0604020202020204" pitchFamily="34" charset="0"/>
              </a:rPr>
              <a:t>Received 6 responses from faculty across 5 institutions </a:t>
            </a:r>
          </a:p>
        </p:txBody>
      </p:sp>
      <p:sp>
        <p:nvSpPr>
          <p:cNvPr id="5" name="TextBox 4">
            <a:extLst>
              <a:ext uri="{FF2B5EF4-FFF2-40B4-BE49-F238E27FC236}">
                <a16:creationId xmlns:a16="http://schemas.microsoft.com/office/drawing/2014/main" id="{D0DADAD5-CC55-8064-08E6-F4144F55CFC8}"/>
              </a:ext>
            </a:extLst>
          </p:cNvPr>
          <p:cNvSpPr txBox="1"/>
          <p:nvPr/>
        </p:nvSpPr>
        <p:spPr>
          <a:xfrm>
            <a:off x="1778957" y="3158783"/>
            <a:ext cx="4850444" cy="369332"/>
          </a:xfrm>
          <a:prstGeom prst="rect">
            <a:avLst/>
          </a:prstGeom>
          <a:noFill/>
        </p:spPr>
        <p:txBody>
          <a:bodyPr wrap="square">
            <a:spAutoFit/>
          </a:bodyPr>
          <a:lstStyle/>
          <a:p>
            <a:pPr marL="342900" indent="-284163">
              <a:spcBef>
                <a:spcPts val="0"/>
              </a:spcBef>
              <a:buFont typeface="Symbol" pitchFamily="2" charset="2"/>
              <a:buChar char=""/>
            </a:pP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120770-30E8-D586-A392-2F7BB4A584D2}"/>
              </a:ext>
            </a:extLst>
          </p:cNvPr>
          <p:cNvSpPr txBox="1"/>
          <p:nvPr/>
        </p:nvSpPr>
        <p:spPr>
          <a:xfrm>
            <a:off x="68252" y="2391004"/>
            <a:ext cx="8873093" cy="4224233"/>
          </a:xfrm>
          <a:prstGeom prst="rect">
            <a:avLst/>
          </a:prstGeom>
          <a:noFill/>
        </p:spPr>
        <p:txBody>
          <a:bodyPr wrap="square" rtlCol="0">
            <a:spAutoFit/>
          </a:bodyPr>
          <a:lstStyle/>
          <a:p>
            <a:pPr marL="115888" indent="-115888" algn="just" fontAlgn="base">
              <a:spcBef>
                <a:spcPts val="300"/>
              </a:spcBef>
              <a:buFont typeface="Arial" panose="020B0604020202020204" pitchFamily="34" charset="0"/>
              <a:buChar char="•"/>
            </a:pPr>
            <a:r>
              <a:rPr lang="en-US" sz="1600" i="0" dirty="0">
                <a:effectLst/>
                <a:latin typeface="Arial" panose="020B0604020202020204" pitchFamily="34" charset="0"/>
              </a:rPr>
              <a:t>Raise the debt threshold that prevent students from enrolling</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UToledo should apply retention efforts across all colleges with college-specific adaptations</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College administration should work with faculty to design faculty-specific, intentional activities to promote retention</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Provide each college with retention specialists to work with departments and faculty</a:t>
            </a:r>
            <a:endParaRPr lang="en-US" sz="1600" b="1" i="0" dirty="0">
              <a:effectLst/>
              <a:latin typeface="Arial" panose="020B0604020202020204" pitchFamily="34" charset="0"/>
            </a:endParaRP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the ability for colleges to flag and connect with students that have dropped most or all courses within a semester.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Increase faculty responsiveness and personal attention to students.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more opportunities for students and faculty to learn from each other and engage with one another inside and outside of the classroom.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Provide Undergraduate to Graduate research opportunities.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Creating a portal to match students to lab openings.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Creating short-term research opportunities to increase “graduate-like” research.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incentives and promotion for students to utilize the tutoring center.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incentives and promotion for students to utilize success coaches.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opportunities to drop down to a preceding foundational course to improve skills when difficulty within coursework is identified early in the semester </a:t>
            </a:r>
          </a:p>
          <a:p>
            <a:pPr marL="115888" indent="-115888" algn="just" fontAlgn="base">
              <a:spcBef>
                <a:spcPts val="300"/>
              </a:spcBef>
              <a:buFont typeface="Arial" panose="020B0604020202020204" pitchFamily="34" charset="0"/>
              <a:buChar char="•"/>
            </a:pPr>
            <a:r>
              <a:rPr lang="en-US" sz="1200" b="0" i="0" dirty="0">
                <a:effectLst/>
                <a:latin typeface="Arial" panose="020B0604020202020204" pitchFamily="34" charset="0"/>
              </a:rPr>
              <a:t>Faculty and staff contributing to these efforts should be compensated and/or their efforts outlined in workload to demonstrate the value of their time and work and encourage more participation.</a:t>
            </a:r>
            <a:endParaRPr lang="en-US" sz="1200" dirty="0"/>
          </a:p>
        </p:txBody>
      </p:sp>
      <p:sp>
        <p:nvSpPr>
          <p:cNvPr id="11" name="Rectangle 10">
            <a:extLst>
              <a:ext uri="{FF2B5EF4-FFF2-40B4-BE49-F238E27FC236}">
                <a16:creationId xmlns:a16="http://schemas.microsoft.com/office/drawing/2014/main" id="{BB570F4D-F47F-6B2A-83EA-9E4BDAA8B97C}"/>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93ABD98-6877-3E6C-7377-2572CFD1F732}"/>
              </a:ext>
            </a:extLst>
          </p:cNvPr>
          <p:cNvGrpSpPr/>
          <p:nvPr/>
        </p:nvGrpSpPr>
        <p:grpSpPr>
          <a:xfrm>
            <a:off x="64474" y="2012799"/>
            <a:ext cx="9010788" cy="1862034"/>
            <a:chOff x="66607" y="1883057"/>
            <a:chExt cx="9010788" cy="2559202"/>
          </a:xfrm>
        </p:grpSpPr>
        <p:sp>
          <p:nvSpPr>
            <p:cNvPr id="4" name="Rectangle: Rounded Corners 6">
              <a:extLst>
                <a:ext uri="{FF2B5EF4-FFF2-40B4-BE49-F238E27FC236}">
                  <a16:creationId xmlns:a16="http://schemas.microsoft.com/office/drawing/2014/main" id="{33431BEA-6086-BAB1-7E8B-4D08306B8A2B}"/>
                </a:ext>
              </a:extLst>
            </p:cNvPr>
            <p:cNvSpPr/>
            <p:nvPr/>
          </p:nvSpPr>
          <p:spPr>
            <a:xfrm>
              <a:off x="66607" y="1883057"/>
              <a:ext cx="9010788" cy="2559202"/>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D5DE387-AC53-D1CF-C30A-6C10B4FD1BC8}"/>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10" name="Content Placeholder 2">
              <a:extLst>
                <a:ext uri="{FF2B5EF4-FFF2-40B4-BE49-F238E27FC236}">
                  <a16:creationId xmlns:a16="http://schemas.microsoft.com/office/drawing/2014/main" id="{A3131907-4EBE-4F00-F855-FE43E9370E39}"/>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UToledo’s administration, faculty, and staff can significantly improve student retention by having more open cross-campus dialogue and a collective sense of urgency.</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6286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202654" y="342900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from survey</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153129" y="3860083"/>
            <a:ext cx="8145860" cy="782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Over </a:t>
            </a:r>
            <a:r>
              <a:rPr lang="en-US" sz="1800" b="1">
                <a:latin typeface="Arial" panose="020B0604020202020204" pitchFamily="34" charset="0"/>
                <a:cs typeface="Arial" panose="020B0604020202020204" pitchFamily="34" charset="0"/>
              </a:rPr>
              <a:t>80%</a:t>
            </a:r>
            <a:r>
              <a:rPr lang="en-US" sz="1800">
                <a:latin typeface="Arial" panose="020B0604020202020204" pitchFamily="34" charset="0"/>
                <a:cs typeface="Arial" panose="020B0604020202020204" pitchFamily="34" charset="0"/>
              </a:rPr>
              <a:t> of faculty indicate that they are willing to participate in recruitment activities and over </a:t>
            </a:r>
            <a:r>
              <a:rPr lang="en-US" sz="1800" b="1">
                <a:latin typeface="Arial" panose="020B0604020202020204" pitchFamily="34" charset="0"/>
                <a:cs typeface="Arial" panose="020B0604020202020204" pitchFamily="34" charset="0"/>
              </a:rPr>
              <a:t>90%</a:t>
            </a:r>
            <a:r>
              <a:rPr lang="en-US" sz="1800">
                <a:latin typeface="Arial" panose="020B0604020202020204" pitchFamily="34" charset="0"/>
                <a:cs typeface="Arial" panose="020B0604020202020204" pitchFamily="34" charset="0"/>
              </a:rPr>
              <a:t> of faculty indicate that they are willing to participate in retention activities </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153128" y="4942132"/>
            <a:ext cx="8469503" cy="945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Only </a:t>
            </a:r>
            <a:r>
              <a:rPr lang="en-US" sz="1800" b="1">
                <a:latin typeface="Arial" panose="020B0604020202020204" pitchFamily="34" charset="0"/>
                <a:cs typeface="Arial" panose="020B0604020202020204" pitchFamily="34" charset="0"/>
              </a:rPr>
              <a:t>52%</a:t>
            </a:r>
            <a:r>
              <a:rPr lang="en-US" sz="1800">
                <a:latin typeface="Arial" panose="020B0604020202020204" pitchFamily="34" charset="0"/>
                <a:cs typeface="Arial" panose="020B0604020202020204" pitchFamily="34" charset="0"/>
              </a:rPr>
              <a:t> of faculty agree that they are informed about recruitment activities and only </a:t>
            </a:r>
            <a:r>
              <a:rPr lang="en-US" sz="1800" b="1">
                <a:latin typeface="Arial" panose="020B0604020202020204" pitchFamily="34" charset="0"/>
                <a:cs typeface="Arial" panose="020B0604020202020204" pitchFamily="34" charset="0"/>
              </a:rPr>
              <a:t>54%</a:t>
            </a:r>
            <a:r>
              <a:rPr lang="en-US" sz="1800">
                <a:latin typeface="Arial" panose="020B0604020202020204" pitchFamily="34" charset="0"/>
                <a:cs typeface="Arial" panose="020B0604020202020204" pitchFamily="34" charset="0"/>
              </a:rPr>
              <a:t> of faculty agree that they are informed about retention activities </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2" name="TextBox 1">
            <a:extLst>
              <a:ext uri="{FF2B5EF4-FFF2-40B4-BE49-F238E27FC236}">
                <a16:creationId xmlns:a16="http://schemas.microsoft.com/office/drawing/2014/main" id="{6FDA8706-BD48-D99A-C8DE-206977808628}"/>
              </a:ext>
            </a:extLst>
          </p:cNvPr>
          <p:cNvSpPr txBox="1"/>
          <p:nvPr/>
        </p:nvSpPr>
        <p:spPr>
          <a:xfrm>
            <a:off x="202654" y="841577"/>
            <a:ext cx="8738692" cy="2317558"/>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171450" indent="-1714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UToledo member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inquired about their willingness to participate in recruitment and retention activities, and their </a:t>
            </a:r>
            <a:r>
              <a:rPr lang="en-US" dirty="0" err="1">
                <a:latin typeface="Arial" panose="020B0604020202020204" pitchFamily="34" charset="0"/>
                <a:cs typeface="Arial" panose="020B0604020202020204" pitchFamily="34" charset="0"/>
              </a:rPr>
              <a:t>informedness</a:t>
            </a:r>
            <a:r>
              <a:rPr lang="en-US" dirty="0">
                <a:latin typeface="Arial" panose="020B0604020202020204" pitchFamily="34" charset="0"/>
                <a:cs typeface="Arial" panose="020B0604020202020204" pitchFamily="34" charset="0"/>
              </a:rPr>
              <a:t> about and </a:t>
            </a:r>
            <a:r>
              <a:rPr lang="en-US" dirty="0" err="1">
                <a:latin typeface="Arial" panose="020B0604020202020204" pitchFamily="34" charset="0"/>
                <a:cs typeface="Arial" panose="020B0604020202020204" pitchFamily="34" charset="0"/>
              </a:rPr>
              <a:t>invitedness</a:t>
            </a:r>
            <a:r>
              <a:rPr lang="en-US" dirty="0">
                <a:latin typeface="Arial" panose="020B0604020202020204" pitchFamily="34" charset="0"/>
                <a:cs typeface="Arial" panose="020B0604020202020204" pitchFamily="34" charset="0"/>
              </a:rPr>
              <a:t> to partake in these activities</a:t>
            </a:r>
          </a:p>
          <a:p>
            <a:pPr marL="171450" indent="-171450">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 total of 159 faculty members and 5 staff members responded to the survey</a:t>
            </a:r>
          </a:p>
          <a:p>
            <a:pPr marL="171450" indent="-171450">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63 individuals indicated their willingness to participate in </a:t>
            </a:r>
            <a:r>
              <a:rPr lang="en-US" sz="1800" b="1" dirty="0">
                <a:effectLst/>
                <a:latin typeface="Arial" panose="020B0604020202020204" pitchFamily="34" charset="0"/>
                <a:ea typeface="Times New Roman" panose="02020603050405020304" pitchFamily="18" charset="0"/>
                <a:cs typeface="Arial" panose="020B0604020202020204" pitchFamily="34" charset="0"/>
              </a:rPr>
              <a:t>focus groups </a:t>
            </a:r>
            <a:r>
              <a:rPr lang="en-US" sz="1800" dirty="0">
                <a:effectLst/>
                <a:latin typeface="Arial" panose="020B0604020202020204" pitchFamily="34" charset="0"/>
                <a:ea typeface="Times New Roman" panose="02020603050405020304" pitchFamily="18" charset="0"/>
                <a:cs typeface="Arial" panose="020B0604020202020204" pitchFamily="34" charset="0"/>
              </a:rPr>
              <a:t>and </a:t>
            </a:r>
            <a:r>
              <a:rPr lang="en-US" sz="1800" dirty="0">
                <a:effectLst/>
                <a:latin typeface="Arial" panose="020B0604020202020204" pitchFamily="34" charset="0"/>
                <a:ea typeface="Times New Roman" panose="02020603050405020304" pitchFamily="18" charset="0"/>
              </a:rPr>
              <a:t>7 faculty participated in them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4" name="Content Placeholder 2">
            <a:extLst>
              <a:ext uri="{FF2B5EF4-FFF2-40B4-BE49-F238E27FC236}">
                <a16:creationId xmlns:a16="http://schemas.microsoft.com/office/drawing/2014/main" id="{C37062FF-489D-58BB-4C3A-BA0D92B2631C}"/>
              </a:ext>
            </a:extLst>
          </p:cNvPr>
          <p:cNvSpPr txBox="1">
            <a:spLocks/>
          </p:cNvSpPr>
          <p:nvPr/>
        </p:nvSpPr>
        <p:spPr>
          <a:xfrm>
            <a:off x="153129" y="5823066"/>
            <a:ext cx="8350140" cy="635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Only </a:t>
            </a:r>
            <a:r>
              <a:rPr lang="en-US" sz="1800" b="1">
                <a:latin typeface="Arial" panose="020B0604020202020204" pitchFamily="34" charset="0"/>
                <a:cs typeface="Arial" panose="020B0604020202020204" pitchFamily="34" charset="0"/>
              </a:rPr>
              <a:t>65%</a:t>
            </a:r>
            <a:r>
              <a:rPr lang="en-US" sz="1800">
                <a:latin typeface="Arial" panose="020B0604020202020204" pitchFamily="34" charset="0"/>
                <a:cs typeface="Arial" panose="020B0604020202020204" pitchFamily="34" charset="0"/>
              </a:rPr>
              <a:t> of faculty agree that they have been invited or encouraged to participate in recruitment or retention activities</a:t>
            </a:r>
            <a:endParaRPr lang="en-US" sz="18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62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37">
                                            <p:txEl>
                                              <p:pRg st="0" end="0"/>
                                            </p:txEl>
                                          </p:spTgt>
                                        </p:tgtEl>
                                        <p:attrNameLst>
                                          <p:attrName>style.opacity</p:attrName>
                                        </p:attrNameLst>
                                      </p:cBhvr>
                                      <p:to>
                                        <p:strVal val="0.5"/>
                                      </p:to>
                                    </p:set>
                                    <p:animEffect filter="image" prLst="opacity: 0.5">
                                      <p:cBhvr rctx="IE">
                                        <p:cTn id="15" dur="indefinite"/>
                                        <p:tgtEl>
                                          <p:spTgt spid="37">
                                            <p:txEl>
                                              <p:pRg st="0" end="0"/>
                                            </p:txEl>
                                          </p:spTgt>
                                        </p:tgtEl>
                                      </p:cBhvr>
                                    </p:animEffect>
                                  </p:childTnLst>
                                </p:cTn>
                              </p:par>
                              <p:par>
                                <p:cTn id="16" presetID="9" presetClass="emph" presetSubtype="0" grpId="0" nodeType="withEffect">
                                  <p:stCondLst>
                                    <p:cond delay="0"/>
                                  </p:stCondLst>
                                  <p:childTnLst>
                                    <p:set>
                                      <p:cBhvr>
                                        <p:cTn id="17" dur="indefinite"/>
                                        <p:tgtEl>
                                          <p:spTgt spid="39"/>
                                        </p:tgtEl>
                                        <p:attrNameLst>
                                          <p:attrName>style.opacity</p:attrName>
                                        </p:attrNameLst>
                                      </p:cBhvr>
                                      <p:to>
                                        <p:strVal val="0.5"/>
                                      </p:to>
                                    </p:set>
                                    <p:animEffect filter="image" prLst="opacity: 0.5">
                                      <p:cBhvr rctx="IE">
                                        <p:cTn id="18" dur="indefinite"/>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9" presetClass="emph" presetSubtype="0" grpId="0" nodeType="with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 grpId="0" build="allAtOnce"/>
      <p:bldP spid="3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DD6257-337D-FB90-C8CC-81082D6FBD12}"/>
              </a:ext>
            </a:extLst>
          </p:cNvPr>
          <p:cNvSpPr txBox="1">
            <a:spLocks/>
          </p:cNvSpPr>
          <p:nvPr/>
        </p:nvSpPr>
        <p:spPr>
          <a:xfrm>
            <a:off x="213910" y="3741658"/>
            <a:ext cx="4049486" cy="45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Key 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A8A5C4F-1DEE-F859-85CC-B01F5CB5C117}"/>
              </a:ext>
            </a:extLst>
          </p:cNvPr>
          <p:cNvSpPr txBox="1">
            <a:spLocks/>
          </p:cNvSpPr>
          <p:nvPr/>
        </p:nvSpPr>
        <p:spPr>
          <a:xfrm>
            <a:off x="162817" y="4181757"/>
            <a:ext cx="8818364" cy="2475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sz="2000">
                <a:latin typeface="Arial" panose="020B0604020202020204" pitchFamily="34" charset="0"/>
                <a:cs typeface="Arial" panose="020B0604020202020204" pitchFamily="34" charset="0"/>
              </a:rPr>
              <a:t>Each College should have 2 positions to coordinate recruitment and retention-related efforts</a:t>
            </a:r>
          </a:p>
          <a:p>
            <a:pPr lvl="1">
              <a:lnSpc>
                <a:spcPct val="80000"/>
              </a:lnSpc>
            </a:pPr>
            <a:r>
              <a:rPr lang="en-US" sz="2000">
                <a:latin typeface="Arial" panose="020B0604020202020204" pitchFamily="34" charset="0"/>
                <a:cs typeface="Arial" panose="020B0604020202020204" pitchFamily="34" charset="0"/>
              </a:rPr>
              <a:t>A College Recruiter (a </a:t>
            </a:r>
            <a:r>
              <a:rPr lang="en-US" sz="2000" u="sng">
                <a:latin typeface="Arial" panose="020B0604020202020204" pitchFamily="34" charset="0"/>
                <a:cs typeface="Arial" panose="020B0604020202020204" pitchFamily="34" charset="0"/>
              </a:rPr>
              <a:t>staff</a:t>
            </a:r>
            <a:r>
              <a:rPr lang="en-US" sz="2000">
                <a:latin typeface="Arial" panose="020B0604020202020204" pitchFamily="34" charset="0"/>
                <a:cs typeface="Arial" panose="020B0604020202020204" pitchFamily="34" charset="0"/>
              </a:rPr>
              <a:t> position)</a:t>
            </a:r>
          </a:p>
          <a:p>
            <a:pPr lvl="1">
              <a:lnSpc>
                <a:spcPct val="80000"/>
              </a:lnSpc>
            </a:pPr>
            <a:r>
              <a:rPr lang="en-US" sz="2000">
                <a:latin typeface="Arial" panose="020B0604020202020204" pitchFamily="34" charset="0"/>
                <a:cs typeface="Arial" panose="020B0604020202020204" pitchFamily="34" charset="0"/>
              </a:rPr>
              <a:t>A Recruitment &amp; Retention Coordinator (a designated </a:t>
            </a:r>
            <a:r>
              <a:rPr lang="en-US" sz="2000" u="sng">
                <a:latin typeface="Arial" panose="020B0604020202020204" pitchFamily="34" charset="0"/>
                <a:cs typeface="Arial" panose="020B0604020202020204" pitchFamily="34" charset="0"/>
              </a:rPr>
              <a:t>faculty </a:t>
            </a:r>
            <a:r>
              <a:rPr lang="en-US" sz="2000">
                <a:latin typeface="Arial" panose="020B0604020202020204" pitchFamily="34" charset="0"/>
                <a:cs typeface="Arial" panose="020B0604020202020204" pitchFamily="34" charset="0"/>
              </a:rPr>
              <a:t>member)</a:t>
            </a:r>
          </a:p>
          <a:p>
            <a:pPr lvl="1">
              <a:lnSpc>
                <a:spcPct val="80000"/>
              </a:lnSpc>
            </a:pPr>
            <a:r>
              <a:rPr lang="en-US" sz="2000">
                <a:latin typeface="Arial" panose="020B0604020202020204" pitchFamily="34" charset="0"/>
                <a:cs typeface="Arial" panose="020B0604020202020204" pitchFamily="34" charset="0"/>
              </a:rPr>
              <a:t>Both will work together to coordinate recruitment events and communicate with administrators and faculty about enrolment-related opportunities </a:t>
            </a:r>
          </a:p>
          <a:p>
            <a:pPr>
              <a:lnSpc>
                <a:spcPct val="80000"/>
              </a:lnSpc>
            </a:pPr>
            <a:r>
              <a:rPr lang="en-US" sz="2000">
                <a:latin typeface="Arial" panose="020B0604020202020204" pitchFamily="34" charset="0"/>
                <a:cs typeface="Arial" panose="020B0604020202020204" pitchFamily="34" charset="0"/>
              </a:rPr>
              <a:t>Improve availability of resources for faculty on retention improvement</a:t>
            </a:r>
          </a:p>
        </p:txBody>
      </p:sp>
      <p:sp>
        <p:nvSpPr>
          <p:cNvPr id="9" name="Title 1">
            <a:extLst>
              <a:ext uri="{FF2B5EF4-FFF2-40B4-BE49-F238E27FC236}">
                <a16:creationId xmlns:a16="http://schemas.microsoft.com/office/drawing/2014/main" id="{02189DC4-F3F9-5D41-A5DE-ABF0C647B7C9}"/>
              </a:ext>
            </a:extLst>
          </p:cNvPr>
          <p:cNvSpPr>
            <a:spLocks noGrp="1"/>
          </p:cNvSpPr>
          <p:nvPr>
            <p:ph type="title"/>
          </p:nvPr>
        </p:nvSpPr>
        <p:spPr>
          <a:xfrm>
            <a:off x="213910" y="0"/>
            <a:ext cx="8542525"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10" name="Content Placeholder 2">
            <a:extLst>
              <a:ext uri="{FF2B5EF4-FFF2-40B4-BE49-F238E27FC236}">
                <a16:creationId xmlns:a16="http://schemas.microsoft.com/office/drawing/2014/main" id="{E158B3E8-C185-6282-34CA-A1BED139C0B5}"/>
              </a:ext>
            </a:extLst>
          </p:cNvPr>
          <p:cNvSpPr>
            <a:spLocks noGrp="1"/>
          </p:cNvSpPr>
          <p:nvPr>
            <p:ph idx="1"/>
          </p:nvPr>
        </p:nvSpPr>
        <p:spPr>
          <a:xfrm>
            <a:off x="153128" y="68163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a:t>
            </a:r>
            <a:r>
              <a:rPr lang="en-US" sz="2400" u="sng">
                <a:latin typeface="Arial" panose="020B0604020202020204" pitchFamily="34" charset="0"/>
                <a:ea typeface="Calibri" panose="020F0502020204030204" pitchFamily="34" charset="0"/>
                <a:cs typeface="Arial" panose="020B0604020202020204" pitchFamily="34" charset="0"/>
              </a:rPr>
              <a:t>from focus groups</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AE2455-5512-7233-79D0-E07665B21E83}"/>
              </a:ext>
            </a:extLst>
          </p:cNvPr>
          <p:cNvSpPr txBox="1"/>
          <p:nvPr/>
        </p:nvSpPr>
        <p:spPr>
          <a:xfrm>
            <a:off x="42460" y="1073898"/>
            <a:ext cx="9059079" cy="2475165"/>
          </a:xfrm>
          <a:prstGeom prst="rect">
            <a:avLst/>
          </a:prstGeom>
          <a:noFill/>
        </p:spPr>
        <p:txBody>
          <a:bodyPr wrap="square" rtlCol="0">
            <a:spAutoFit/>
          </a:bodyPr>
          <a:lstStyle/>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Many faculty are interested in participating in both recruitment and retention activities as they understand they play a role in these endeavors</a:t>
            </a:r>
          </a:p>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feel like they could be better informed</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Limited communication from event organizers</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This limited communication often happens last minute</a:t>
            </a:r>
            <a:r>
              <a:rPr lang="en-US">
                <a:latin typeface="Arial" panose="020B0604020202020204" pitchFamily="34" charset="0"/>
                <a:ea typeface="Times New Roman" panose="02020603050405020304" pitchFamily="18" charset="0"/>
                <a:cs typeface="Arial" panose="020B0604020202020204" pitchFamily="34" charset="0"/>
              </a:rPr>
              <a:t> (creates frustration)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do not know whom to ask or where to obtain information about these opportunities</a:t>
            </a:r>
          </a:p>
          <a:p>
            <a:pPr marL="34290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rPr>
              <a:t>Many faculty indicate that they have never been asked to participate or told that they were important to these efforts</a:t>
            </a:r>
            <a:endParaRPr lang="en-US"/>
          </a:p>
        </p:txBody>
      </p:sp>
    </p:spTree>
    <p:extLst>
      <p:ext uri="{BB962C8B-B14F-4D97-AF65-F5344CB8AC3E}">
        <p14:creationId xmlns:p14="http://schemas.microsoft.com/office/powerpoint/2010/main" val="23148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DD6257-337D-FB90-C8CC-81082D6FBD12}"/>
              </a:ext>
            </a:extLst>
          </p:cNvPr>
          <p:cNvSpPr txBox="1">
            <a:spLocks/>
          </p:cNvSpPr>
          <p:nvPr/>
        </p:nvSpPr>
        <p:spPr>
          <a:xfrm>
            <a:off x="213910" y="3741658"/>
            <a:ext cx="4049486" cy="45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Key 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A8A5C4F-1DEE-F859-85CC-B01F5CB5C117}"/>
              </a:ext>
            </a:extLst>
          </p:cNvPr>
          <p:cNvSpPr txBox="1">
            <a:spLocks/>
          </p:cNvSpPr>
          <p:nvPr/>
        </p:nvSpPr>
        <p:spPr>
          <a:xfrm>
            <a:off x="162817" y="4181757"/>
            <a:ext cx="8818364" cy="2475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sz="2000">
                <a:latin typeface="Arial" panose="020B0604020202020204" pitchFamily="34" charset="0"/>
                <a:cs typeface="Arial" panose="020B0604020202020204" pitchFamily="34" charset="0"/>
              </a:rPr>
              <a:t>Each College should have 2 positions to coordinate recruitment and retention-related efforts</a:t>
            </a:r>
          </a:p>
          <a:p>
            <a:pPr lvl="1">
              <a:lnSpc>
                <a:spcPct val="80000"/>
              </a:lnSpc>
            </a:pPr>
            <a:r>
              <a:rPr lang="en-US" sz="2000">
                <a:latin typeface="Arial" panose="020B0604020202020204" pitchFamily="34" charset="0"/>
                <a:cs typeface="Arial" panose="020B0604020202020204" pitchFamily="34" charset="0"/>
              </a:rPr>
              <a:t>A College Recruiter (a </a:t>
            </a:r>
            <a:r>
              <a:rPr lang="en-US" sz="2000" u="sng">
                <a:latin typeface="Arial" panose="020B0604020202020204" pitchFamily="34" charset="0"/>
                <a:cs typeface="Arial" panose="020B0604020202020204" pitchFamily="34" charset="0"/>
              </a:rPr>
              <a:t>staff</a:t>
            </a:r>
            <a:r>
              <a:rPr lang="en-US" sz="2000">
                <a:latin typeface="Arial" panose="020B0604020202020204" pitchFamily="34" charset="0"/>
                <a:cs typeface="Arial" panose="020B0604020202020204" pitchFamily="34" charset="0"/>
              </a:rPr>
              <a:t> position)</a:t>
            </a:r>
          </a:p>
          <a:p>
            <a:pPr lvl="1">
              <a:lnSpc>
                <a:spcPct val="80000"/>
              </a:lnSpc>
            </a:pPr>
            <a:r>
              <a:rPr lang="en-US" sz="2000">
                <a:latin typeface="Arial" panose="020B0604020202020204" pitchFamily="34" charset="0"/>
                <a:cs typeface="Arial" panose="020B0604020202020204" pitchFamily="34" charset="0"/>
              </a:rPr>
              <a:t>A Recruitment &amp; Retention Coordinator (a designated </a:t>
            </a:r>
            <a:r>
              <a:rPr lang="en-US" sz="2000" u="sng">
                <a:latin typeface="Arial" panose="020B0604020202020204" pitchFamily="34" charset="0"/>
                <a:cs typeface="Arial" panose="020B0604020202020204" pitchFamily="34" charset="0"/>
              </a:rPr>
              <a:t>faculty </a:t>
            </a:r>
            <a:r>
              <a:rPr lang="en-US" sz="2000">
                <a:latin typeface="Arial" panose="020B0604020202020204" pitchFamily="34" charset="0"/>
                <a:cs typeface="Arial" panose="020B0604020202020204" pitchFamily="34" charset="0"/>
              </a:rPr>
              <a:t>member)</a:t>
            </a:r>
          </a:p>
          <a:p>
            <a:pPr lvl="1">
              <a:lnSpc>
                <a:spcPct val="80000"/>
              </a:lnSpc>
            </a:pPr>
            <a:r>
              <a:rPr lang="en-US" sz="2000">
                <a:latin typeface="Arial" panose="020B0604020202020204" pitchFamily="34" charset="0"/>
                <a:cs typeface="Arial" panose="020B0604020202020204" pitchFamily="34" charset="0"/>
              </a:rPr>
              <a:t>Both will work together to coordinate recruitment events and communicate with administrators and faculty about enrolment-related opportunities </a:t>
            </a:r>
          </a:p>
          <a:p>
            <a:pPr>
              <a:lnSpc>
                <a:spcPct val="80000"/>
              </a:lnSpc>
            </a:pPr>
            <a:r>
              <a:rPr lang="en-US" sz="2000">
                <a:latin typeface="Arial" panose="020B0604020202020204" pitchFamily="34" charset="0"/>
                <a:cs typeface="Arial" panose="020B0604020202020204" pitchFamily="34" charset="0"/>
              </a:rPr>
              <a:t>Improve availability of resources for faculty on retention improvement</a:t>
            </a:r>
          </a:p>
        </p:txBody>
      </p:sp>
      <p:sp>
        <p:nvSpPr>
          <p:cNvPr id="9" name="Title 1">
            <a:extLst>
              <a:ext uri="{FF2B5EF4-FFF2-40B4-BE49-F238E27FC236}">
                <a16:creationId xmlns:a16="http://schemas.microsoft.com/office/drawing/2014/main" id="{02189DC4-F3F9-5D41-A5DE-ABF0C647B7C9}"/>
              </a:ext>
            </a:extLst>
          </p:cNvPr>
          <p:cNvSpPr>
            <a:spLocks noGrp="1"/>
          </p:cNvSpPr>
          <p:nvPr>
            <p:ph type="title"/>
          </p:nvPr>
        </p:nvSpPr>
        <p:spPr>
          <a:xfrm>
            <a:off x="213910" y="0"/>
            <a:ext cx="8542525"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10" name="Content Placeholder 2">
            <a:extLst>
              <a:ext uri="{FF2B5EF4-FFF2-40B4-BE49-F238E27FC236}">
                <a16:creationId xmlns:a16="http://schemas.microsoft.com/office/drawing/2014/main" id="{E158B3E8-C185-6282-34CA-A1BED139C0B5}"/>
              </a:ext>
            </a:extLst>
          </p:cNvPr>
          <p:cNvSpPr>
            <a:spLocks noGrp="1"/>
          </p:cNvSpPr>
          <p:nvPr>
            <p:ph idx="1"/>
          </p:nvPr>
        </p:nvSpPr>
        <p:spPr>
          <a:xfrm>
            <a:off x="153128" y="68163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a:t>
            </a:r>
            <a:r>
              <a:rPr lang="en-US" sz="2400" u="sng">
                <a:latin typeface="Arial" panose="020B0604020202020204" pitchFamily="34" charset="0"/>
                <a:ea typeface="Calibri" panose="020F0502020204030204" pitchFamily="34" charset="0"/>
                <a:cs typeface="Arial" panose="020B0604020202020204" pitchFamily="34" charset="0"/>
              </a:rPr>
              <a:t>from focus groups</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AE2455-5512-7233-79D0-E07665B21E83}"/>
              </a:ext>
            </a:extLst>
          </p:cNvPr>
          <p:cNvSpPr txBox="1"/>
          <p:nvPr/>
        </p:nvSpPr>
        <p:spPr>
          <a:xfrm>
            <a:off x="42460" y="1073898"/>
            <a:ext cx="9059079" cy="2475165"/>
          </a:xfrm>
          <a:prstGeom prst="rect">
            <a:avLst/>
          </a:prstGeom>
          <a:noFill/>
        </p:spPr>
        <p:txBody>
          <a:bodyPr wrap="square" rtlCol="0">
            <a:spAutoFit/>
          </a:bodyPr>
          <a:lstStyle/>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Many faculty are interested in participating in both recruitment and retention activities as they understand they play a role in these endeavors</a:t>
            </a:r>
          </a:p>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feel like they could be better informed</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Limited communication from event organizers</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This limited communication often happens last minute</a:t>
            </a:r>
            <a:r>
              <a:rPr lang="en-US">
                <a:latin typeface="Arial" panose="020B0604020202020204" pitchFamily="34" charset="0"/>
                <a:ea typeface="Times New Roman" panose="02020603050405020304" pitchFamily="18" charset="0"/>
                <a:cs typeface="Arial" panose="020B0604020202020204" pitchFamily="34" charset="0"/>
              </a:rPr>
              <a:t> (creates frustration)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do not know whom to ask or where to obtain information about these opportunities</a:t>
            </a:r>
          </a:p>
          <a:p>
            <a:pPr marL="34290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rPr>
              <a:t>Many faculty indicate that they have never been asked to participate or told that they were important to these efforts</a:t>
            </a:r>
            <a:endParaRPr lang="en-US"/>
          </a:p>
        </p:txBody>
      </p:sp>
      <p:sp>
        <p:nvSpPr>
          <p:cNvPr id="8" name="Rectangle 7">
            <a:extLst>
              <a:ext uri="{FF2B5EF4-FFF2-40B4-BE49-F238E27FC236}">
                <a16:creationId xmlns:a16="http://schemas.microsoft.com/office/drawing/2014/main" id="{A26E80EA-BFAD-1881-DA96-5C111D985F43}"/>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BAFFE72-D39F-6080-E730-C80C547333B4}"/>
              </a:ext>
            </a:extLst>
          </p:cNvPr>
          <p:cNvGrpSpPr/>
          <p:nvPr/>
        </p:nvGrpSpPr>
        <p:grpSpPr>
          <a:xfrm>
            <a:off x="64474" y="2012798"/>
            <a:ext cx="9010788" cy="2475165"/>
            <a:chOff x="66607" y="1883056"/>
            <a:chExt cx="9010788" cy="3401897"/>
          </a:xfrm>
        </p:grpSpPr>
        <p:sp>
          <p:nvSpPr>
            <p:cNvPr id="3" name="Rectangle: Rounded Corners 6">
              <a:extLst>
                <a:ext uri="{FF2B5EF4-FFF2-40B4-BE49-F238E27FC236}">
                  <a16:creationId xmlns:a16="http://schemas.microsoft.com/office/drawing/2014/main" id="{5DC80E7E-3447-07D3-A0E5-3537EB8926FE}"/>
                </a:ext>
              </a:extLst>
            </p:cNvPr>
            <p:cNvSpPr/>
            <p:nvPr/>
          </p:nvSpPr>
          <p:spPr>
            <a:xfrm>
              <a:off x="66607" y="1883056"/>
              <a:ext cx="9010788" cy="340189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D863E01-3FA3-C23D-E0B4-3684DBFAEA69}"/>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7" name="Content Placeholder 2">
              <a:extLst>
                <a:ext uri="{FF2B5EF4-FFF2-40B4-BE49-F238E27FC236}">
                  <a16:creationId xmlns:a16="http://schemas.microsoft.com/office/drawing/2014/main" id="{83F3835A-E699-67E4-5D22-16BDAE6E4E35}"/>
                </a:ext>
              </a:extLst>
            </p:cNvPr>
            <p:cNvSpPr txBox="1">
              <a:spLocks/>
            </p:cNvSpPr>
            <p:nvPr/>
          </p:nvSpPr>
          <p:spPr>
            <a:xfrm>
              <a:off x="550507" y="2624178"/>
              <a:ext cx="8035065" cy="2239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Many faculty/staff members are willing to and interested in participating in recruitment and retention activities, but many feel uninformed and do not feel invited to partake in these efforts; interested faculty members may be redeployed toward recruitment and retention initiatives.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6093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C80C-0533-3ED7-9E8D-4B480691FCE8}"/>
              </a:ext>
            </a:extLst>
          </p:cNvPr>
          <p:cNvSpPr>
            <a:spLocks noGrp="1"/>
          </p:cNvSpPr>
          <p:nvPr>
            <p:ph type="title"/>
          </p:nvPr>
        </p:nvSpPr>
        <p:spPr>
          <a:xfrm>
            <a:off x="628650" y="219158"/>
            <a:ext cx="7886700" cy="932532"/>
          </a:xfrm>
        </p:spPr>
        <p:txBody>
          <a:bodyPr/>
          <a:lstStyle/>
          <a:p>
            <a:pPr algn="ctr"/>
            <a:r>
              <a:rPr lang="en-US" sz="4000" b="1">
                <a:latin typeface="Arial"/>
                <a:ea typeface="+mj-lt"/>
                <a:cs typeface="+mj-lt"/>
              </a:rPr>
              <a:t>UToledo’s Value Proposition</a:t>
            </a:r>
            <a:endParaRPr lang="en-US">
              <a:latin typeface="Arial"/>
            </a:endParaRPr>
          </a:p>
        </p:txBody>
      </p:sp>
      <p:sp>
        <p:nvSpPr>
          <p:cNvPr id="4" name="TextBox 3">
            <a:extLst>
              <a:ext uri="{FF2B5EF4-FFF2-40B4-BE49-F238E27FC236}">
                <a16:creationId xmlns:a16="http://schemas.microsoft.com/office/drawing/2014/main" id="{F47553A1-E905-EF43-3B75-AA4F73CB6F91}"/>
              </a:ext>
            </a:extLst>
          </p:cNvPr>
          <p:cNvSpPr txBox="1"/>
          <p:nvPr/>
        </p:nvSpPr>
        <p:spPr>
          <a:xfrm>
            <a:off x="353399" y="3489291"/>
            <a:ext cx="868059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a:latin typeface="Arial"/>
              </a:rPr>
              <a:t>Implementing a hybrid recruitment effort, both University-level and College-specific with a unified value proposition message</a:t>
            </a:r>
            <a:endParaRPr lang="en-US" sz="2000">
              <a:latin typeface="Calibri" panose="020F0502020204030204"/>
              <a:cs typeface="Calibri" panose="020F0502020204030204"/>
            </a:endParaRPr>
          </a:p>
          <a:p>
            <a:pPr marL="457200" indent="-457200">
              <a:buAutoNum type="arabicPeriod"/>
            </a:pPr>
            <a:endParaRPr lang="en-US" sz="2000">
              <a:latin typeface="Arial"/>
              <a:cs typeface="Arial"/>
            </a:endParaRPr>
          </a:p>
          <a:p>
            <a:pPr marL="457200" indent="-457200">
              <a:buAutoNum type="arabicPeriod"/>
            </a:pPr>
            <a:r>
              <a:rPr lang="en-US" sz="2000">
                <a:latin typeface="Arial"/>
              </a:rPr>
              <a:t>Use a University-wide and College-specific value proposition called the PPP Plan, based on three values: Practical, Partnership, and Place</a:t>
            </a:r>
            <a:endParaRPr lang="en-US" sz="2000">
              <a:latin typeface="Calibri" panose="020F0502020204030204"/>
              <a:cs typeface="Calibri"/>
            </a:endParaRPr>
          </a:p>
          <a:p>
            <a:pPr marL="457200" indent="-457200">
              <a:buAutoNum type="arabicPeriod"/>
            </a:pPr>
            <a:endParaRPr lang="en-US" sz="2000">
              <a:latin typeface="Arial"/>
              <a:cs typeface="Arial"/>
            </a:endParaRPr>
          </a:p>
          <a:p>
            <a:pPr marL="457200" indent="-457200">
              <a:buAutoNum type="arabicPeriod"/>
            </a:pPr>
            <a:r>
              <a:rPr lang="en-US" sz="2000">
                <a:latin typeface="Arial"/>
              </a:rPr>
              <a:t>The plan should be distributed to faculty and recruiters for use and continued improvement</a:t>
            </a:r>
            <a:endParaRPr lang="en-US" sz="2000">
              <a:cs typeface="Calibri"/>
            </a:endParaRPr>
          </a:p>
        </p:txBody>
      </p:sp>
      <p:sp>
        <p:nvSpPr>
          <p:cNvPr id="6" name="Content Placeholder 2">
            <a:extLst>
              <a:ext uri="{FF2B5EF4-FFF2-40B4-BE49-F238E27FC236}">
                <a16:creationId xmlns:a16="http://schemas.microsoft.com/office/drawing/2014/main" id="{A28C845A-B32A-9F4D-1AEB-F9A14C9B867E}"/>
              </a:ext>
            </a:extLst>
          </p:cNvPr>
          <p:cNvSpPr txBox="1">
            <a:spLocks/>
          </p:cNvSpPr>
          <p:nvPr/>
        </p:nvSpPr>
        <p:spPr>
          <a:xfrm>
            <a:off x="303032" y="2951551"/>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5E2842B-7C2C-7194-5752-8726014D27B2}"/>
              </a:ext>
            </a:extLst>
          </p:cNvPr>
          <p:cNvSpPr>
            <a:spLocks noGrp="1"/>
          </p:cNvSpPr>
          <p:nvPr>
            <p:ph idx="1"/>
          </p:nvPr>
        </p:nvSpPr>
        <p:spPr>
          <a:xfrm>
            <a:off x="389280" y="1297658"/>
            <a:ext cx="7580325" cy="1207567"/>
          </a:xfrm>
        </p:spPr>
        <p:txBody>
          <a:bodyPr>
            <a:noAutofit/>
          </a:bodyPr>
          <a:lstStyle/>
          <a:p>
            <a:pPr marL="0" indent="0">
              <a:lnSpc>
                <a:spcPct val="100000"/>
              </a:lnSpc>
              <a:buNone/>
            </a:pPr>
            <a:r>
              <a:rPr lang="en-US" sz="2400" u="sng">
                <a:latin typeface="Arial" panose="020B0604020202020204" pitchFamily="34" charset="0"/>
                <a:cs typeface="Arial" panose="020B0604020202020204" pitchFamily="34" charset="0"/>
              </a:rPr>
              <a:t>Data collection</a:t>
            </a:r>
            <a:r>
              <a:rPr lang="en-US" sz="2400">
                <a:latin typeface="Arial" panose="020B0604020202020204" pitchFamily="34" charset="0"/>
                <a:cs typeface="Arial" panose="020B0604020202020204" pitchFamily="34" charset="0"/>
              </a:rPr>
              <a:t>:</a:t>
            </a:r>
          </a:p>
          <a:p>
            <a:pPr marL="0" indent="0">
              <a:lnSpc>
                <a:spcPct val="100000"/>
              </a:lnSpc>
              <a:buNone/>
            </a:pPr>
            <a:r>
              <a:rPr lang="en-US" sz="2400">
                <a:latin typeface="Arial" panose="020B0604020202020204" pitchFamily="34" charset="0"/>
                <a:cs typeface="Arial" panose="020B0604020202020204" pitchFamily="34" charset="0"/>
              </a:rPr>
              <a:t>Wide-ranging discussions with faculty and deans from all the UToledo colleges about our core advantages</a:t>
            </a:r>
          </a:p>
        </p:txBody>
      </p:sp>
    </p:spTree>
    <p:extLst>
      <p:ext uri="{BB962C8B-B14F-4D97-AF65-F5344CB8AC3E}">
        <p14:creationId xmlns:p14="http://schemas.microsoft.com/office/powerpoint/2010/main" val="32243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89D-EE67-7E82-E5D6-47B4EE38B76D}"/>
              </a:ext>
            </a:extLst>
          </p:cNvPr>
          <p:cNvSpPr>
            <a:spLocks noGrp="1"/>
          </p:cNvSpPr>
          <p:nvPr>
            <p:ph type="title"/>
          </p:nvPr>
        </p:nvSpPr>
        <p:spPr>
          <a:xfrm>
            <a:off x="250678" y="72892"/>
            <a:ext cx="8706434" cy="807887"/>
          </a:xfrm>
        </p:spPr>
        <p:txBody>
          <a:bodyPr>
            <a:normAutofit fontScale="90000"/>
          </a:bodyPr>
          <a:lstStyle/>
          <a:p>
            <a:pPr algn="ctr">
              <a:spcBef>
                <a:spcPts val="1800"/>
              </a:spcBef>
            </a:pPr>
            <a:r>
              <a:rPr lang="en-US" sz="3600" b="1">
                <a:latin typeface="Arial" panose="020B0604020202020204" pitchFamily="34" charset="0"/>
                <a:cs typeface="Arial" panose="020B0604020202020204" pitchFamily="34" charset="0"/>
              </a:rPr>
              <a:t>UToledo’s Triple Value Proposition (PPP)</a:t>
            </a:r>
            <a:endParaRPr lang="en-US" sz="3600" b="1">
              <a:latin typeface="Arial"/>
              <a:cs typeface="Arial"/>
            </a:endParaRPr>
          </a:p>
        </p:txBody>
      </p:sp>
      <p:sp>
        <p:nvSpPr>
          <p:cNvPr id="3" name="Content Placeholder 2">
            <a:extLst>
              <a:ext uri="{FF2B5EF4-FFF2-40B4-BE49-F238E27FC236}">
                <a16:creationId xmlns:a16="http://schemas.microsoft.com/office/drawing/2014/main" id="{C2725F63-34DE-2A38-A6F2-D0550D72A71C}"/>
              </a:ext>
            </a:extLst>
          </p:cNvPr>
          <p:cNvSpPr>
            <a:spLocks noGrp="1"/>
          </p:cNvSpPr>
          <p:nvPr>
            <p:ph idx="1"/>
          </p:nvPr>
        </p:nvSpPr>
        <p:spPr>
          <a:xfrm>
            <a:off x="258604" y="1026141"/>
            <a:ext cx="8690581" cy="3671980"/>
          </a:xfrm>
        </p:spPr>
        <p:txBody>
          <a:bodyPr vert="horz" lIns="91440" tIns="45720" rIns="91440" bIns="45720" rtlCol="0" anchor="t">
            <a:normAutofit fontScale="92500" lnSpcReduction="10000"/>
          </a:bodyPr>
          <a:lstStyle/>
          <a:p>
            <a:pPr>
              <a:spcBef>
                <a:spcPts val="1800"/>
              </a:spcBef>
              <a:spcAft>
                <a:spcPts val="1200"/>
              </a:spcAft>
              <a:buSzPct val="75000"/>
            </a:pPr>
            <a:r>
              <a:rPr lang="en-US" sz="2400" b="1" u="sng">
                <a:latin typeface="Arial" panose="020B0604020202020204" pitchFamily="34" charset="0"/>
                <a:cs typeface="Arial" panose="020B0604020202020204" pitchFamily="34" charset="0"/>
              </a:rPr>
              <a:t>Practical</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 university that emphasizes the practical side of education, with a strong emphasis on hands-on learning in every major, but also emphasizing the need for creativity</a:t>
            </a:r>
          </a:p>
          <a:p>
            <a:pPr>
              <a:spcBef>
                <a:spcPts val="1200"/>
              </a:spcBef>
              <a:spcAft>
                <a:spcPts val="1200"/>
              </a:spcAft>
              <a:buSzPct val="75000"/>
            </a:pPr>
            <a:r>
              <a:rPr lang="en-US" sz="2400" b="1" u="sng">
                <a:latin typeface="Arial" panose="020B0604020202020204" pitchFamily="34" charset="0"/>
                <a:cs typeface="Arial" panose="020B0604020202020204" pitchFamily="34" charset="0"/>
              </a:rPr>
              <a:t>Partnership</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believe education is a partnership between faculty and students, with strong mentorship and high expectations</a:t>
            </a:r>
          </a:p>
          <a:p>
            <a:pPr>
              <a:spcBef>
                <a:spcPts val="1200"/>
              </a:spcBef>
              <a:buSzPct val="75000"/>
            </a:pPr>
            <a:r>
              <a:rPr lang="en-US" sz="2400" b="1" u="sng">
                <a:latin typeface="Arial" panose="020B0604020202020204" pitchFamily="34" charset="0"/>
                <a:cs typeface="Arial" panose="020B0604020202020204" pitchFamily="34" charset="0"/>
              </a:rPr>
              <a:t>Place</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an urban institution that is strongly engaged with the community, the Greater Toledo Area and Northwest Ohio &amp; Southeast Michigan, but also open to, and interacting with the rest of Ohio, the country, and the world.  This is reflected in the majors we offer, our emphasis on internships, and our commitment to diversity</a:t>
            </a:r>
          </a:p>
          <a:p>
            <a:pPr>
              <a:spcBef>
                <a:spcPts val="1200"/>
              </a:spcBef>
              <a:buSzPct val="75000"/>
            </a:pPr>
            <a:endParaRPr lang="en-US" sz="2400">
              <a:latin typeface="Arial"/>
              <a:cs typeface="Arial"/>
            </a:endParaRPr>
          </a:p>
          <a:p>
            <a:pPr marL="0" indent="0">
              <a:buNone/>
            </a:pPr>
            <a:endParaRPr lang="en-US" sz="2700"/>
          </a:p>
          <a:p>
            <a:pPr marL="0" indent="0">
              <a:buNone/>
            </a:pPr>
            <a:endParaRPr lang="en-US" sz="2700"/>
          </a:p>
          <a:p>
            <a:pPr marL="0" indent="0">
              <a:buNone/>
            </a:pPr>
            <a:endParaRPr lang="en-US" sz="2700"/>
          </a:p>
        </p:txBody>
      </p:sp>
      <p:sp>
        <p:nvSpPr>
          <p:cNvPr id="15" name="Content Placeholder 2">
            <a:extLst>
              <a:ext uri="{FF2B5EF4-FFF2-40B4-BE49-F238E27FC236}">
                <a16:creationId xmlns:a16="http://schemas.microsoft.com/office/drawing/2014/main" id="{92F4B095-6E09-4011-C907-C05CF41825D6}"/>
              </a:ext>
            </a:extLst>
          </p:cNvPr>
          <p:cNvSpPr txBox="1">
            <a:spLocks/>
          </p:cNvSpPr>
          <p:nvPr/>
        </p:nvSpPr>
        <p:spPr>
          <a:xfrm>
            <a:off x="772985" y="4623477"/>
            <a:ext cx="8018071" cy="179789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75000"/>
              <a:buNone/>
            </a:pPr>
            <a:r>
              <a:rPr lang="en-US" sz="9600">
                <a:solidFill>
                  <a:srgbClr val="0070C0"/>
                </a:solidFill>
                <a:latin typeface="Arial"/>
                <a:cs typeface="Arial"/>
              </a:rPr>
              <a:t>Four colleges developed</a:t>
            </a:r>
          </a:p>
          <a:p>
            <a:pPr marL="0" indent="0" algn="ctr">
              <a:lnSpc>
                <a:spcPct val="100000"/>
              </a:lnSpc>
              <a:spcBef>
                <a:spcPts val="0"/>
              </a:spcBef>
              <a:buSzPct val="75000"/>
              <a:buNone/>
            </a:pPr>
            <a:r>
              <a:rPr lang="en-US" sz="9600">
                <a:solidFill>
                  <a:srgbClr val="0070C0"/>
                </a:solidFill>
                <a:latin typeface="Arial"/>
                <a:cs typeface="Arial"/>
              </a:rPr>
              <a:t>college-specific value propositions:</a:t>
            </a:r>
          </a:p>
          <a:p>
            <a:pPr marL="0" indent="0" algn="ctr">
              <a:lnSpc>
                <a:spcPct val="100000"/>
              </a:lnSpc>
              <a:spcBef>
                <a:spcPts val="0"/>
              </a:spcBef>
              <a:buSzPct val="75000"/>
              <a:buNone/>
            </a:pPr>
            <a:endParaRPr lang="en-US" sz="9600">
              <a:solidFill>
                <a:srgbClr val="0070C0"/>
              </a:solidFill>
              <a:latin typeface="Arial"/>
              <a:cs typeface="Arial"/>
            </a:endParaRPr>
          </a:p>
          <a:p>
            <a:pPr marL="233363" indent="0">
              <a:lnSpc>
                <a:spcPct val="100000"/>
              </a:lnSpc>
              <a:spcBef>
                <a:spcPts val="0"/>
              </a:spcBef>
              <a:buSzPct val="75000"/>
              <a:buNone/>
            </a:pPr>
            <a:r>
              <a:rPr lang="en-US" sz="8000">
                <a:latin typeface="Arial"/>
                <a:cs typeface="Arial"/>
              </a:rPr>
              <a:t>- College of Engineering</a:t>
            </a:r>
          </a:p>
          <a:p>
            <a:pPr marL="233363" indent="0">
              <a:lnSpc>
                <a:spcPct val="100000"/>
              </a:lnSpc>
              <a:spcBef>
                <a:spcPts val="300"/>
              </a:spcBef>
              <a:buSzPct val="75000"/>
              <a:buNone/>
            </a:pPr>
            <a:r>
              <a:rPr lang="en-US" sz="8000">
                <a:latin typeface="Arial"/>
                <a:cs typeface="Arial"/>
              </a:rPr>
              <a:t>- Neff College of Business and Innovation</a:t>
            </a:r>
          </a:p>
          <a:p>
            <a:pPr marL="233363" indent="0">
              <a:lnSpc>
                <a:spcPct val="100000"/>
              </a:lnSpc>
              <a:spcBef>
                <a:spcPts val="300"/>
              </a:spcBef>
              <a:buSzPct val="75000"/>
              <a:buNone/>
            </a:pPr>
            <a:r>
              <a:rPr lang="en-US" sz="8000">
                <a:latin typeface="Arial"/>
                <a:cs typeface="Arial"/>
              </a:rPr>
              <a:t>- College of Arts and Letters</a:t>
            </a:r>
          </a:p>
          <a:p>
            <a:pPr marL="233363" indent="0">
              <a:lnSpc>
                <a:spcPct val="100000"/>
              </a:lnSpc>
              <a:spcBef>
                <a:spcPts val="300"/>
              </a:spcBef>
              <a:buSzPct val="75000"/>
              <a:buNone/>
            </a:pPr>
            <a:r>
              <a:rPr lang="en-US" sz="8000">
                <a:latin typeface="Arial"/>
                <a:cs typeface="Arial"/>
              </a:rPr>
              <a:t>- College of Pharmacy</a:t>
            </a:r>
          </a:p>
          <a:p>
            <a:pPr marL="0" indent="0">
              <a:lnSpc>
                <a:spcPct val="100000"/>
              </a:lnSpc>
              <a:spcBef>
                <a:spcPts val="0"/>
              </a:spcBef>
              <a:buSzPct val="75000"/>
              <a:buNone/>
            </a:pPr>
            <a:endParaRPr lang="en-US" sz="9600">
              <a:solidFill>
                <a:srgbClr val="0070C0"/>
              </a:solidFill>
              <a:latin typeface="Arial"/>
              <a:cs typeface="Arial"/>
            </a:endParaRPr>
          </a:p>
          <a:p>
            <a:pPr marL="0" indent="0" algn="ctr">
              <a:lnSpc>
                <a:spcPct val="100000"/>
              </a:lnSpc>
              <a:spcBef>
                <a:spcPts val="0"/>
              </a:spcBef>
              <a:buSzPct val="75000"/>
              <a:buNone/>
            </a:pPr>
            <a:endParaRPr lang="en-US" sz="2400">
              <a:solidFill>
                <a:srgbClr val="0070C0"/>
              </a:solidFill>
              <a:latin typeface="Arial"/>
              <a:cs typeface="Arial"/>
            </a:endParaRPr>
          </a:p>
        </p:txBody>
      </p:sp>
    </p:spTree>
    <p:extLst>
      <p:ext uri="{BB962C8B-B14F-4D97-AF65-F5344CB8AC3E}">
        <p14:creationId xmlns:p14="http://schemas.microsoft.com/office/powerpoint/2010/main" val="41748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3">
                                            <p:txEl>
                                              <p:pRg st="1" end="1"/>
                                            </p:txEl>
                                          </p:spTgt>
                                        </p:tgtEl>
                                        <p:attrNameLst>
                                          <p:attrName>style.opacity</p:attrName>
                                        </p:attrNameLst>
                                      </p:cBhvr>
                                      <p:to>
                                        <p:strVal val="0.5"/>
                                      </p:to>
                                    </p:set>
                                    <p:animEffect filter="image" prLst="opacity: 0.5">
                                      <p:cBhvr rctx="IE">
                                        <p:cTn id="16" dur="indefinite"/>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9" presetClass="emph" presetSubtype="0" nodeType="withEffect">
                                  <p:stCondLst>
                                    <p:cond delay="0"/>
                                  </p:stCondLst>
                                  <p:childTnLst>
                                    <p:set>
                                      <p:cBhvr>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89D-EE67-7E82-E5D6-47B4EE38B76D}"/>
              </a:ext>
            </a:extLst>
          </p:cNvPr>
          <p:cNvSpPr>
            <a:spLocks noGrp="1"/>
          </p:cNvSpPr>
          <p:nvPr>
            <p:ph type="title"/>
          </p:nvPr>
        </p:nvSpPr>
        <p:spPr>
          <a:xfrm>
            <a:off x="250678" y="72892"/>
            <a:ext cx="8706434" cy="807887"/>
          </a:xfrm>
        </p:spPr>
        <p:txBody>
          <a:bodyPr>
            <a:normAutofit fontScale="90000"/>
          </a:bodyPr>
          <a:lstStyle/>
          <a:p>
            <a:pPr algn="ctr">
              <a:spcBef>
                <a:spcPts val="1800"/>
              </a:spcBef>
            </a:pPr>
            <a:r>
              <a:rPr lang="en-US" sz="3600" b="1">
                <a:latin typeface="Arial" panose="020B0604020202020204" pitchFamily="34" charset="0"/>
                <a:cs typeface="Arial" panose="020B0604020202020204" pitchFamily="34" charset="0"/>
              </a:rPr>
              <a:t>UToledo’s Triple Value Proposition (PPP)</a:t>
            </a:r>
            <a:endParaRPr lang="en-US" sz="3600" b="1">
              <a:latin typeface="Arial"/>
              <a:cs typeface="Arial"/>
            </a:endParaRPr>
          </a:p>
        </p:txBody>
      </p:sp>
      <p:sp>
        <p:nvSpPr>
          <p:cNvPr id="3" name="Content Placeholder 2">
            <a:extLst>
              <a:ext uri="{FF2B5EF4-FFF2-40B4-BE49-F238E27FC236}">
                <a16:creationId xmlns:a16="http://schemas.microsoft.com/office/drawing/2014/main" id="{C2725F63-34DE-2A38-A6F2-D0550D72A71C}"/>
              </a:ext>
            </a:extLst>
          </p:cNvPr>
          <p:cNvSpPr>
            <a:spLocks noGrp="1"/>
          </p:cNvSpPr>
          <p:nvPr>
            <p:ph idx="1"/>
          </p:nvPr>
        </p:nvSpPr>
        <p:spPr>
          <a:xfrm>
            <a:off x="258604" y="1026141"/>
            <a:ext cx="8690581" cy="3671980"/>
          </a:xfrm>
        </p:spPr>
        <p:txBody>
          <a:bodyPr vert="horz" lIns="91440" tIns="45720" rIns="91440" bIns="45720" rtlCol="0" anchor="t">
            <a:normAutofit fontScale="92500" lnSpcReduction="10000"/>
          </a:bodyPr>
          <a:lstStyle/>
          <a:p>
            <a:pPr>
              <a:spcBef>
                <a:spcPts val="1800"/>
              </a:spcBef>
              <a:spcAft>
                <a:spcPts val="1200"/>
              </a:spcAft>
              <a:buSzPct val="75000"/>
            </a:pPr>
            <a:r>
              <a:rPr lang="en-US" sz="2400" b="1" u="sng">
                <a:latin typeface="Arial" panose="020B0604020202020204" pitchFamily="34" charset="0"/>
                <a:cs typeface="Arial" panose="020B0604020202020204" pitchFamily="34" charset="0"/>
              </a:rPr>
              <a:t>Practical</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 university that emphasizes the practical side of education, with a strong emphasis on hands-on learning in every major, but also emphasizing the need for creativity</a:t>
            </a:r>
          </a:p>
          <a:p>
            <a:pPr>
              <a:spcBef>
                <a:spcPts val="1200"/>
              </a:spcBef>
              <a:spcAft>
                <a:spcPts val="1200"/>
              </a:spcAft>
              <a:buSzPct val="75000"/>
            </a:pPr>
            <a:r>
              <a:rPr lang="en-US" sz="2400" b="1" u="sng">
                <a:latin typeface="Arial" panose="020B0604020202020204" pitchFamily="34" charset="0"/>
                <a:cs typeface="Arial" panose="020B0604020202020204" pitchFamily="34" charset="0"/>
              </a:rPr>
              <a:t>Partnership</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believe education is a partnership between faculty and students, with strong mentorship and high expectations</a:t>
            </a:r>
          </a:p>
          <a:p>
            <a:pPr>
              <a:spcBef>
                <a:spcPts val="1200"/>
              </a:spcBef>
              <a:buSzPct val="75000"/>
            </a:pPr>
            <a:r>
              <a:rPr lang="en-US" sz="2400" b="1" u="sng">
                <a:latin typeface="Arial" panose="020B0604020202020204" pitchFamily="34" charset="0"/>
                <a:cs typeface="Arial" panose="020B0604020202020204" pitchFamily="34" charset="0"/>
              </a:rPr>
              <a:t>Place</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an urban institution that is strongly engaged with the community, the Greater Toledo Area and Northwest Ohio &amp; Southeast Michigan, but also open to, and interacting with the rest of Ohio, the country, and the world.  This is reflected in the majors we offer, our emphasis on internships, and our commitment to diversity</a:t>
            </a:r>
          </a:p>
          <a:p>
            <a:pPr>
              <a:spcBef>
                <a:spcPts val="1200"/>
              </a:spcBef>
              <a:buSzPct val="75000"/>
            </a:pPr>
            <a:endParaRPr lang="en-US" sz="2400">
              <a:latin typeface="Arial"/>
              <a:cs typeface="Arial"/>
            </a:endParaRPr>
          </a:p>
          <a:p>
            <a:pPr marL="0" indent="0">
              <a:buNone/>
            </a:pPr>
            <a:endParaRPr lang="en-US" sz="2700"/>
          </a:p>
          <a:p>
            <a:pPr marL="0" indent="0">
              <a:buNone/>
            </a:pPr>
            <a:endParaRPr lang="en-US" sz="2700"/>
          </a:p>
          <a:p>
            <a:pPr marL="0" indent="0">
              <a:buNone/>
            </a:pPr>
            <a:endParaRPr lang="en-US" sz="2700"/>
          </a:p>
        </p:txBody>
      </p:sp>
      <p:sp>
        <p:nvSpPr>
          <p:cNvPr id="15" name="Content Placeholder 2">
            <a:extLst>
              <a:ext uri="{FF2B5EF4-FFF2-40B4-BE49-F238E27FC236}">
                <a16:creationId xmlns:a16="http://schemas.microsoft.com/office/drawing/2014/main" id="{92F4B095-6E09-4011-C907-C05CF41825D6}"/>
              </a:ext>
            </a:extLst>
          </p:cNvPr>
          <p:cNvSpPr txBox="1">
            <a:spLocks/>
          </p:cNvSpPr>
          <p:nvPr/>
        </p:nvSpPr>
        <p:spPr>
          <a:xfrm>
            <a:off x="772985" y="4623477"/>
            <a:ext cx="8018071" cy="179789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75000"/>
              <a:buNone/>
            </a:pPr>
            <a:r>
              <a:rPr lang="en-US" sz="9600">
                <a:solidFill>
                  <a:srgbClr val="0070C0"/>
                </a:solidFill>
                <a:latin typeface="Arial"/>
                <a:cs typeface="Arial"/>
              </a:rPr>
              <a:t>Four colleges developed</a:t>
            </a:r>
          </a:p>
          <a:p>
            <a:pPr marL="0" indent="0" algn="ctr">
              <a:lnSpc>
                <a:spcPct val="100000"/>
              </a:lnSpc>
              <a:spcBef>
                <a:spcPts val="0"/>
              </a:spcBef>
              <a:buSzPct val="75000"/>
              <a:buNone/>
            </a:pPr>
            <a:r>
              <a:rPr lang="en-US" sz="9600">
                <a:solidFill>
                  <a:srgbClr val="0070C0"/>
                </a:solidFill>
                <a:latin typeface="Arial"/>
                <a:cs typeface="Arial"/>
              </a:rPr>
              <a:t>college-specific value propositions:</a:t>
            </a:r>
          </a:p>
          <a:p>
            <a:pPr marL="0" indent="0" algn="ctr">
              <a:lnSpc>
                <a:spcPct val="100000"/>
              </a:lnSpc>
              <a:spcBef>
                <a:spcPts val="0"/>
              </a:spcBef>
              <a:buSzPct val="75000"/>
              <a:buNone/>
            </a:pPr>
            <a:endParaRPr lang="en-US" sz="9600">
              <a:solidFill>
                <a:srgbClr val="0070C0"/>
              </a:solidFill>
              <a:latin typeface="Arial"/>
              <a:cs typeface="Arial"/>
            </a:endParaRPr>
          </a:p>
          <a:p>
            <a:pPr marL="233363" indent="0">
              <a:lnSpc>
                <a:spcPct val="100000"/>
              </a:lnSpc>
              <a:spcBef>
                <a:spcPts val="0"/>
              </a:spcBef>
              <a:buSzPct val="75000"/>
              <a:buNone/>
            </a:pPr>
            <a:r>
              <a:rPr lang="en-US" sz="8000">
                <a:latin typeface="Arial"/>
                <a:cs typeface="Arial"/>
              </a:rPr>
              <a:t>- College of Engineering</a:t>
            </a:r>
          </a:p>
          <a:p>
            <a:pPr marL="233363" indent="0">
              <a:lnSpc>
                <a:spcPct val="100000"/>
              </a:lnSpc>
              <a:spcBef>
                <a:spcPts val="300"/>
              </a:spcBef>
              <a:buSzPct val="75000"/>
              <a:buNone/>
            </a:pPr>
            <a:r>
              <a:rPr lang="en-US" sz="8000">
                <a:latin typeface="Arial"/>
                <a:cs typeface="Arial"/>
              </a:rPr>
              <a:t>- Neff College of Business and Innovation</a:t>
            </a:r>
          </a:p>
          <a:p>
            <a:pPr marL="233363" indent="0">
              <a:lnSpc>
                <a:spcPct val="100000"/>
              </a:lnSpc>
              <a:spcBef>
                <a:spcPts val="300"/>
              </a:spcBef>
              <a:buSzPct val="75000"/>
              <a:buNone/>
            </a:pPr>
            <a:r>
              <a:rPr lang="en-US" sz="8000">
                <a:latin typeface="Arial"/>
                <a:cs typeface="Arial"/>
              </a:rPr>
              <a:t>- College of Arts and Letters</a:t>
            </a:r>
          </a:p>
          <a:p>
            <a:pPr marL="233363" indent="0">
              <a:lnSpc>
                <a:spcPct val="100000"/>
              </a:lnSpc>
              <a:spcBef>
                <a:spcPts val="300"/>
              </a:spcBef>
              <a:buSzPct val="75000"/>
              <a:buNone/>
            </a:pPr>
            <a:r>
              <a:rPr lang="en-US" sz="8000">
                <a:latin typeface="Arial"/>
                <a:cs typeface="Arial"/>
              </a:rPr>
              <a:t>- College of Pharmacy</a:t>
            </a:r>
          </a:p>
          <a:p>
            <a:pPr marL="0" indent="0">
              <a:lnSpc>
                <a:spcPct val="100000"/>
              </a:lnSpc>
              <a:spcBef>
                <a:spcPts val="0"/>
              </a:spcBef>
              <a:buSzPct val="75000"/>
              <a:buNone/>
            </a:pPr>
            <a:endParaRPr lang="en-US" sz="9600">
              <a:solidFill>
                <a:srgbClr val="0070C0"/>
              </a:solidFill>
              <a:latin typeface="Arial"/>
              <a:cs typeface="Arial"/>
            </a:endParaRPr>
          </a:p>
          <a:p>
            <a:pPr marL="0" indent="0" algn="ctr">
              <a:lnSpc>
                <a:spcPct val="100000"/>
              </a:lnSpc>
              <a:spcBef>
                <a:spcPts val="0"/>
              </a:spcBef>
              <a:buSzPct val="75000"/>
              <a:buNone/>
            </a:pPr>
            <a:endParaRPr lang="en-US" sz="2400">
              <a:solidFill>
                <a:srgbClr val="0070C0"/>
              </a:solidFill>
              <a:latin typeface="Arial"/>
              <a:cs typeface="Arial"/>
            </a:endParaRPr>
          </a:p>
        </p:txBody>
      </p:sp>
      <p:sp>
        <p:nvSpPr>
          <p:cNvPr id="8" name="Rectangle 7">
            <a:extLst>
              <a:ext uri="{FF2B5EF4-FFF2-40B4-BE49-F238E27FC236}">
                <a16:creationId xmlns:a16="http://schemas.microsoft.com/office/drawing/2014/main" id="{A7A02C96-6D78-59C4-C4C4-4725019A0FFF}"/>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F7E0A8F-6E52-765A-0460-E1F640A7717A}"/>
              </a:ext>
            </a:extLst>
          </p:cNvPr>
          <p:cNvGrpSpPr/>
          <p:nvPr/>
        </p:nvGrpSpPr>
        <p:grpSpPr>
          <a:xfrm>
            <a:off x="64474" y="2012799"/>
            <a:ext cx="9010788" cy="1972868"/>
            <a:chOff x="66607" y="1883056"/>
            <a:chExt cx="9010788" cy="3166617"/>
          </a:xfrm>
        </p:grpSpPr>
        <p:sp>
          <p:nvSpPr>
            <p:cNvPr id="5" name="Rectangle: Rounded Corners 6">
              <a:extLst>
                <a:ext uri="{FF2B5EF4-FFF2-40B4-BE49-F238E27FC236}">
                  <a16:creationId xmlns:a16="http://schemas.microsoft.com/office/drawing/2014/main" id="{525EA4A3-111E-4457-D5CD-66501F00ABEC}"/>
                </a:ext>
              </a:extLst>
            </p:cNvPr>
            <p:cNvSpPr/>
            <p:nvPr/>
          </p:nvSpPr>
          <p:spPr>
            <a:xfrm>
              <a:off x="66607" y="1883056"/>
              <a:ext cx="9010788" cy="316661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D6B0FA-1D9B-11F4-20C6-9C22D72B85BE}"/>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7" name="Content Placeholder 2">
              <a:extLst>
                <a:ext uri="{FF2B5EF4-FFF2-40B4-BE49-F238E27FC236}">
                  <a16:creationId xmlns:a16="http://schemas.microsoft.com/office/drawing/2014/main" id="{F56ECFD7-AC62-40E9-7C1F-509B68F13CC5}"/>
                </a:ext>
              </a:extLst>
            </p:cNvPr>
            <p:cNvSpPr txBox="1">
              <a:spLocks/>
            </p:cNvSpPr>
            <p:nvPr/>
          </p:nvSpPr>
          <p:spPr>
            <a:xfrm>
              <a:off x="550507" y="2624179"/>
              <a:ext cx="8035065" cy="1999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should adopt university- and college-wide PPP value proposition plans and implement a hybrid recruitment strategy (blending centralized/university-level and college-level approaches).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0856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04B3CE39-97F4-1BC7-FFA0-8DD384FA64CF}"/>
              </a:ext>
            </a:extLst>
          </p:cNvPr>
          <p:cNvPicPr>
            <a:picLocks noChangeAspect="1"/>
          </p:cNvPicPr>
          <p:nvPr/>
        </p:nvPicPr>
        <p:blipFill>
          <a:blip r:embed="rId3"/>
          <a:stretch>
            <a:fillRect/>
          </a:stretch>
        </p:blipFill>
        <p:spPr>
          <a:xfrm>
            <a:off x="3502106" y="4422818"/>
            <a:ext cx="5508386" cy="2377440"/>
          </a:xfrm>
          <a:prstGeom prst="rect">
            <a:avLst/>
          </a:prstGeom>
        </p:spPr>
      </p:pic>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4491" y="105314"/>
            <a:ext cx="9312982" cy="815913"/>
          </a:xfrm>
        </p:spPr>
        <p:txBody>
          <a:bodyPr>
            <a:normAutofit/>
          </a:bodyPr>
          <a:lstStyle/>
          <a:p>
            <a:pPr algn="ctr"/>
            <a:r>
              <a:rPr lang="en-US" sz="3600" b="1">
                <a:latin typeface="Arial" panose="020B0604020202020204" pitchFamily="34" charset="0"/>
                <a:cs typeface="Arial" panose="020B0604020202020204" pitchFamily="34" charset="0"/>
              </a:rPr>
              <a:t>Summary of Findings</a:t>
            </a: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3" y="838883"/>
            <a:ext cx="8907113" cy="9268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3845">
              <a:spcBef>
                <a:spcPts val="0"/>
              </a:spcBef>
              <a:buFont typeface="Symbol" pitchFamily="2" charset="2"/>
              <a:buChar char=""/>
            </a:pPr>
            <a:r>
              <a:rPr lang="en-US" sz="2100" dirty="0">
                <a:latin typeface="Arial"/>
                <a:ea typeface="Calibri" panose="020F0502020204030204" pitchFamily="34" charset="0"/>
                <a:cs typeface="Arial"/>
              </a:rPr>
              <a:t>UToledo’s losses in undergraduate student enrollment are primarily caused by a sharp reduction in </a:t>
            </a:r>
            <a:r>
              <a:rPr lang="en-US" sz="2100" dirty="0">
                <a:latin typeface="Arial"/>
                <a:ea typeface="+mn-lt"/>
                <a:cs typeface="+mn-lt"/>
              </a:rPr>
              <a:t>yield of enrolling </a:t>
            </a:r>
            <a:r>
              <a:rPr lang="en-US" sz="2100" dirty="0">
                <a:latin typeface="Arial"/>
                <a:ea typeface="Calibri" panose="020F0502020204030204" pitchFamily="34" charset="0"/>
                <a:cs typeface="Arial"/>
              </a:rPr>
              <a:t>students</a:t>
            </a:r>
            <a:endParaRPr lang="en-US" sz="2100" dirty="0">
              <a:latin typeface="Arial"/>
              <a:cs typeface="Arial"/>
            </a:endParaRPr>
          </a:p>
          <a:p>
            <a:pPr marL="342900" indent="-283845">
              <a:spcBef>
                <a:spcPts val="0"/>
              </a:spcBef>
              <a:buFont typeface="Symbol" pitchFamily="2"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106186" y="3083637"/>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solidFill>
                  <a:srgbClr val="000099"/>
                </a:solidFill>
                <a:effectLst/>
                <a:latin typeface="Arial" panose="020B0604020202020204" pitchFamily="34" charset="0"/>
                <a:ea typeface="Times New Roman" panose="02020603050405020304" pitchFamily="18" charset="0"/>
              </a:rPr>
              <a:t>Strengthen communications between Enrollment Services and academic units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106186" y="3592278"/>
            <a:ext cx="8829555" cy="6994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320" indent="-342900">
              <a:spcBef>
                <a:spcPts val="0"/>
              </a:spcBef>
              <a:buFont typeface="Symbol" panose="05050102010706020507" pitchFamily="18" charset="2"/>
              <a:buChar char=""/>
            </a:pPr>
            <a:r>
              <a:rPr lang="en-US" sz="1800">
                <a:solidFill>
                  <a:srgbClr val="000099"/>
                </a:solidFill>
                <a:latin typeface="Arial"/>
                <a:ea typeface="Times New Roman" panose="02020603050405020304" pitchFamily="18" charset="0"/>
                <a:cs typeface="Arial"/>
              </a:rPr>
              <a:t>Improve</a:t>
            </a:r>
            <a:r>
              <a:rPr lang="en-US" sz="1800">
                <a:solidFill>
                  <a:srgbClr val="000099"/>
                </a:solidFill>
                <a:effectLst/>
                <a:latin typeface="Arial"/>
                <a:ea typeface="Times New Roman" panose="02020603050405020304" pitchFamily="18" charset="0"/>
                <a:cs typeface="Arial"/>
              </a:rPr>
              <a:t> staffing of UToledo’s </a:t>
            </a:r>
            <a:r>
              <a:rPr lang="en-US" sz="1800">
                <a:solidFill>
                  <a:srgbClr val="000099"/>
                </a:solidFill>
                <a:latin typeface="Arial"/>
                <a:ea typeface="Times New Roman" panose="02020603050405020304" pitchFamily="18" charset="0"/>
                <a:cs typeface="Arial"/>
              </a:rPr>
              <a:t>recruiting efforts/events</a:t>
            </a:r>
            <a:endParaRPr lang="en-US" sz="1800">
              <a:solidFill>
                <a:srgbClr val="000099"/>
              </a:solidFill>
              <a:latin typeface="Arial"/>
              <a:ea typeface="Calibri" panose="020F0502020204030204" pitchFamily="34" charset="0"/>
              <a:cs typeface="Arial"/>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79719" y="4092934"/>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solidFill>
                  <a:srgbClr val="000099"/>
                </a:solidFill>
                <a:effectLst/>
                <a:latin typeface="Arial" panose="020B0604020202020204" pitchFamily="34" charset="0"/>
                <a:ea typeface="Times New Roman" panose="02020603050405020304" pitchFamily="18" charset="0"/>
              </a:rPr>
              <a:t>Tailor on-campus visits to demonstrate UToledo’s student-centeredness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29AAB46A-13D6-4EA2-B900-C3E05A02CCD3}"/>
              </a:ext>
            </a:extLst>
          </p:cNvPr>
          <p:cNvSpPr txBox="1">
            <a:spLocks/>
          </p:cNvSpPr>
          <p:nvPr/>
        </p:nvSpPr>
        <p:spPr>
          <a:xfrm>
            <a:off x="2162" y="1676389"/>
            <a:ext cx="9141838" cy="8044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3845">
              <a:spcBef>
                <a:spcPts val="0"/>
              </a:spcBef>
              <a:buFont typeface="Symbol" pitchFamily="2" charset="2"/>
              <a:buChar char=""/>
            </a:pPr>
            <a:r>
              <a:rPr lang="en-US" sz="2100">
                <a:latin typeface="Arial"/>
                <a:ea typeface="+mn-lt"/>
                <a:cs typeface="+mn-lt"/>
              </a:rPr>
              <a:t>UToledo recruitment is underperforming relative to peers; </a:t>
            </a:r>
            <a:r>
              <a:rPr lang="en-US" sz="2100">
                <a:latin typeface="Arial"/>
                <a:ea typeface="+mn-lt"/>
                <a:cs typeface="Arial"/>
              </a:rPr>
              <a:t>reduction correlates with </a:t>
            </a:r>
            <a:r>
              <a:rPr lang="en-US" sz="2100" err="1">
                <a:latin typeface="Arial"/>
                <a:ea typeface="+mn-lt"/>
                <a:cs typeface="Arial"/>
              </a:rPr>
              <a:t>UToledo’s</a:t>
            </a:r>
            <a:r>
              <a:rPr lang="en-US" sz="2100">
                <a:latin typeface="Arial"/>
                <a:ea typeface="+mn-lt"/>
                <a:cs typeface="Arial"/>
              </a:rPr>
              <a:t> currently uncompetitive recruitment practices</a:t>
            </a:r>
            <a:endParaRPr lang="en-US" sz="2100">
              <a:latin typeface="Arial"/>
              <a:ea typeface="Calibri" panose="020F0502020204030204" pitchFamily="34" charset="0"/>
              <a:cs typeface="Arial"/>
            </a:endParaRPr>
          </a:p>
          <a:p>
            <a:pPr marL="342900" indent="-283845">
              <a:spcBef>
                <a:spcPts val="0"/>
              </a:spcBef>
              <a:buFont typeface="Symbol" pitchFamily="2" charset="2"/>
              <a:buChar char=""/>
            </a:pPr>
            <a:endParaRPr lang="en-US" sz="2100">
              <a:latin typeface="Arial" panose="020B0604020202020204" pitchFamily="34" charset="0"/>
              <a:ea typeface="Calibri" panose="020F0502020204030204" pitchFamily="34" charset="0"/>
              <a:cs typeface="Arial" panose="020B0604020202020204" pitchFamily="34" charset="0"/>
            </a:endParaRPr>
          </a:p>
        </p:txBody>
      </p:sp>
      <p:sp>
        <p:nvSpPr>
          <p:cNvPr id="61" name="Content Placeholder 2">
            <a:extLst>
              <a:ext uri="{FF2B5EF4-FFF2-40B4-BE49-F238E27FC236}">
                <a16:creationId xmlns:a16="http://schemas.microsoft.com/office/drawing/2014/main" id="{BB091073-E036-4813-9B2E-3D969B982605}"/>
              </a:ext>
            </a:extLst>
          </p:cNvPr>
          <p:cNvSpPr txBox="1">
            <a:spLocks/>
          </p:cNvSpPr>
          <p:nvPr/>
        </p:nvSpPr>
        <p:spPr>
          <a:xfrm>
            <a:off x="2161" y="2551179"/>
            <a:ext cx="9062119" cy="926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100">
                <a:solidFill>
                  <a:srgbClr val="000099"/>
                </a:solidFill>
                <a:latin typeface="Arial" panose="020B0604020202020204" pitchFamily="34" charset="0"/>
                <a:ea typeface="Calibri" panose="020F0502020204030204" pitchFamily="34" charset="0"/>
                <a:cs typeface="Arial" panose="020B0604020202020204" pitchFamily="34" charset="0"/>
              </a:rPr>
              <a:t>To reverse these trends, the RRC’s final recommendations are to:</a:t>
            </a:r>
          </a:p>
          <a:p>
            <a:pPr marL="342900" indent="-284163">
              <a:spcBef>
                <a:spcPts val="0"/>
              </a:spcBef>
              <a:buFont typeface="Symbol" pitchFamily="2" charset="2"/>
              <a:buChar char=""/>
            </a:pPr>
            <a:endParaRPr lang="en-US" sz="2100">
              <a:latin typeface="Arial" panose="020B0604020202020204" pitchFamily="34" charset="0"/>
              <a:ea typeface="Calibri" panose="020F0502020204030204" pitchFamily="34" charset="0"/>
              <a:cs typeface="Arial" panose="020B0604020202020204" pitchFamily="34" charset="0"/>
            </a:endParaRPr>
          </a:p>
        </p:txBody>
      </p:sp>
      <p:sp>
        <p:nvSpPr>
          <p:cNvPr id="70" name="Content Placeholder 2">
            <a:extLst>
              <a:ext uri="{FF2B5EF4-FFF2-40B4-BE49-F238E27FC236}">
                <a16:creationId xmlns:a16="http://schemas.microsoft.com/office/drawing/2014/main" id="{46D8711C-908E-4CB5-88AB-50C86D6E8064}"/>
              </a:ext>
            </a:extLst>
          </p:cNvPr>
          <p:cNvSpPr txBox="1">
            <a:spLocks/>
          </p:cNvSpPr>
          <p:nvPr/>
        </p:nvSpPr>
        <p:spPr>
          <a:xfrm>
            <a:off x="79719" y="4583524"/>
            <a:ext cx="3995167" cy="1435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2000">
                <a:solidFill>
                  <a:srgbClr val="000099"/>
                </a:solidFill>
                <a:effectLst/>
                <a:latin typeface="Arial" panose="020B0604020202020204" pitchFamily="34" charset="0"/>
                <a:ea typeface="Times New Roman" panose="02020603050405020304" pitchFamily="18" charset="0"/>
              </a:rPr>
              <a:t>Appoint a </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senior administrator</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and a student and faculty</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advisory board</a:t>
            </a:r>
          </a:p>
          <a:p>
            <a:pPr marL="58737" indent="0">
              <a:spcBef>
                <a:spcPts val="0"/>
              </a:spcBef>
              <a:buNone/>
            </a:pPr>
            <a:r>
              <a:rPr lang="en-US" sz="2000">
                <a:solidFill>
                  <a:srgbClr val="000099"/>
                </a:solidFill>
                <a:latin typeface="Arial" panose="020B0604020202020204" pitchFamily="34" charset="0"/>
                <a:ea typeface="Times New Roman" panose="02020603050405020304" pitchFamily="18" charset="0"/>
              </a:rPr>
              <a:t>     </a:t>
            </a:r>
            <a:r>
              <a:rPr lang="en-US" sz="2000">
                <a:solidFill>
                  <a:srgbClr val="000099"/>
                </a:solidFill>
                <a:effectLst/>
                <a:latin typeface="Arial" panose="020B0604020202020204" pitchFamily="34" charset="0"/>
                <a:ea typeface="Times New Roman" panose="02020603050405020304" pitchFamily="18" charset="0"/>
              </a:rPr>
              <a:t>to oversee these efforts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60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8"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5064" y="201738"/>
            <a:ext cx="9312982" cy="815913"/>
          </a:xfrm>
        </p:spPr>
        <p:txBody>
          <a:bodyPr>
            <a:normAutofit/>
          </a:bodyPr>
          <a:lstStyle/>
          <a:p>
            <a:pPr algn="ctr"/>
            <a:r>
              <a:rPr lang="en-US" sz="4000" b="1">
                <a:latin typeface="Arial" panose="020B0604020202020204" pitchFamily="34" charset="0"/>
                <a:cs typeface="Arial" panose="020B0604020202020204" pitchFamily="34" charset="0"/>
              </a:rPr>
              <a:t>Summary of RRC Responsibilities</a:t>
            </a:r>
          </a:p>
        </p:txBody>
      </p:sp>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86254" y="1287505"/>
            <a:ext cx="9144000" cy="635622"/>
          </a:xfrm>
        </p:spPr>
        <p:txBody>
          <a:bodyPr>
            <a:noAutofit/>
          </a:bodyPr>
          <a:lstStyle/>
          <a:p>
            <a:pPr marL="342900" indent="-284163">
              <a:spcBef>
                <a:spcPts val="0"/>
              </a:spcBef>
              <a:buFont typeface="Symbol" pitchFamily="2" charset="2"/>
              <a:buChar char=""/>
            </a:pPr>
            <a:r>
              <a:rPr lang="en-US" sz="2400">
                <a:effectLst/>
                <a:latin typeface="Arial" panose="020B0604020202020204" pitchFamily="34" charset="0"/>
                <a:ea typeface="Calibri" panose="020F0502020204030204" pitchFamily="34" charset="0"/>
                <a:cs typeface="Arial" panose="020B0604020202020204" pitchFamily="34" charset="0"/>
              </a:rPr>
              <a:t>Review UToledo’s past and present recruitment and retention practices</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E8B83929-1817-F775-4D3D-EAB31C6520F9}"/>
              </a:ext>
            </a:extLst>
          </p:cNvPr>
          <p:cNvSpPr txBox="1">
            <a:spLocks/>
          </p:cNvSpPr>
          <p:nvPr/>
        </p:nvSpPr>
        <p:spPr>
          <a:xfrm>
            <a:off x="82419" y="3440933"/>
            <a:ext cx="8903796" cy="815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Identify opportunities to enhance UToledo faculty involvement in the student recruitment and retention process</a:t>
            </a:r>
          </a:p>
          <a:p>
            <a:pPr marL="58737" indent="0">
              <a:spcBef>
                <a:spcPts val="0"/>
              </a:spcBef>
              <a:buNone/>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81158" y="2345531"/>
            <a:ext cx="8727269" cy="782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Benchmark other universities’ student recruitment and retention practices</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69A7106-B475-4FE4-D445-36BB29B36ABA}"/>
              </a:ext>
            </a:extLst>
          </p:cNvPr>
          <p:cNvSpPr txBox="1">
            <a:spLocks/>
          </p:cNvSpPr>
          <p:nvPr/>
        </p:nvSpPr>
        <p:spPr>
          <a:xfrm>
            <a:off x="90089" y="4593981"/>
            <a:ext cx="9144000" cy="815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Define metrics for faculty involvement in student recruitment and retention</a:t>
            </a:r>
          </a:p>
        </p:txBody>
      </p:sp>
      <p:sp>
        <p:nvSpPr>
          <p:cNvPr id="7" name="Content Placeholder 2">
            <a:extLst>
              <a:ext uri="{FF2B5EF4-FFF2-40B4-BE49-F238E27FC236}">
                <a16:creationId xmlns:a16="http://schemas.microsoft.com/office/drawing/2014/main" id="{F3207011-3DB5-388E-92DB-D4D4B1C34823}"/>
              </a:ext>
            </a:extLst>
          </p:cNvPr>
          <p:cNvSpPr txBox="1">
            <a:spLocks/>
          </p:cNvSpPr>
          <p:nvPr/>
        </p:nvSpPr>
        <p:spPr>
          <a:xfrm>
            <a:off x="83874" y="5686278"/>
            <a:ext cx="9068090" cy="1031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Advise University Administrators on the resources needed to enhance collaboration with faculty on recruitment and retention</a:t>
            </a:r>
          </a:p>
        </p:txBody>
      </p:sp>
      <p:sp>
        <p:nvSpPr>
          <p:cNvPr id="8" name="Rectangle 7">
            <a:extLst>
              <a:ext uri="{FF2B5EF4-FFF2-40B4-BE49-F238E27FC236}">
                <a16:creationId xmlns:a16="http://schemas.microsoft.com/office/drawing/2014/main" id="{4C3F8249-41F0-6F8F-37E8-9A1AD4BD1DF2}"/>
              </a:ext>
            </a:extLst>
          </p:cNvPr>
          <p:cNvSpPr/>
          <p:nvPr/>
        </p:nvSpPr>
        <p:spPr>
          <a:xfrm>
            <a:off x="165390" y="1294303"/>
            <a:ext cx="8905057"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38465E6-BE6F-E514-ED9F-AC5C300F0C53}"/>
              </a:ext>
            </a:extLst>
          </p:cNvPr>
          <p:cNvSpPr/>
          <p:nvPr/>
        </p:nvSpPr>
        <p:spPr>
          <a:xfrm>
            <a:off x="61804" y="2350475"/>
            <a:ext cx="8905057"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F1EC430-8940-DF19-6188-83906052748B}"/>
              </a:ext>
            </a:extLst>
          </p:cNvPr>
          <p:cNvSpPr/>
          <p:nvPr/>
        </p:nvSpPr>
        <p:spPr>
          <a:xfrm>
            <a:off x="61805" y="3421163"/>
            <a:ext cx="9103462"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C80C7666-3263-4CCD-6587-28E2FFE92AE5}"/>
              </a:ext>
            </a:extLst>
          </p:cNvPr>
          <p:cNvSpPr/>
          <p:nvPr/>
        </p:nvSpPr>
        <p:spPr>
          <a:xfrm>
            <a:off x="61804" y="4491063"/>
            <a:ext cx="9068091" cy="9188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820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7E3-9973-0DA0-5555-F8FC23C5E820}"/>
              </a:ext>
            </a:extLst>
          </p:cNvPr>
          <p:cNvSpPr>
            <a:spLocks noGrp="1"/>
          </p:cNvSpPr>
          <p:nvPr>
            <p:ph type="title"/>
          </p:nvPr>
        </p:nvSpPr>
        <p:spPr/>
        <p:txBody>
          <a:bodyPr>
            <a:normAutofit/>
          </a:bodyPr>
          <a:lstStyle/>
          <a:p>
            <a:pPr algn="ctr"/>
            <a:r>
              <a:rPr lang="en-US" sz="3200" b="1">
                <a:latin typeface="Arial" panose="020B0604020202020204" pitchFamily="34" charset="0"/>
                <a:cs typeface="Arial" panose="020B0604020202020204" pitchFamily="34" charset="0"/>
              </a:rPr>
              <a:t>Recommendation to </a:t>
            </a:r>
            <a:r>
              <a:rPr lang="en-US" sz="3200" b="1" dirty="0">
                <a:latin typeface="Arial" panose="020B0604020202020204" pitchFamily="34" charset="0"/>
                <a:cs typeface="Arial" panose="020B0604020202020204" pitchFamily="34" charset="0"/>
              </a:rPr>
              <a:t>Next Year’s</a:t>
            </a:r>
            <a:r>
              <a:rPr lang="en-US" sz="3200" b="1">
                <a:latin typeface="Arial" panose="020B0604020202020204" pitchFamily="34" charset="0"/>
                <a:cs typeface="Arial" panose="020B0604020202020204" pitchFamily="34" charset="0"/>
              </a:rPr>
              <a:t> Senate</a:t>
            </a:r>
          </a:p>
        </p:txBody>
      </p:sp>
      <p:sp>
        <p:nvSpPr>
          <p:cNvPr id="3" name="Content Placeholder 2">
            <a:extLst>
              <a:ext uri="{FF2B5EF4-FFF2-40B4-BE49-F238E27FC236}">
                <a16:creationId xmlns:a16="http://schemas.microsoft.com/office/drawing/2014/main" id="{8D479129-9FA4-0F13-DFE9-6721D6495EF8}"/>
              </a:ext>
            </a:extLst>
          </p:cNvPr>
          <p:cNvSpPr>
            <a:spLocks noGrp="1"/>
          </p:cNvSpPr>
          <p:nvPr>
            <p:ph idx="1"/>
          </p:nvPr>
        </p:nvSpPr>
        <p:spPr>
          <a:xfrm>
            <a:off x="644693" y="2643773"/>
            <a:ext cx="8146382" cy="1430922"/>
          </a:xfrm>
        </p:spPr>
        <p:txBody>
          <a:bodyPr/>
          <a:lstStyle/>
          <a:p>
            <a:pPr marL="0" indent="0">
              <a:buNone/>
            </a:pPr>
            <a:r>
              <a:rPr lang="en-US">
                <a:latin typeface="Arial" panose="020B0604020202020204" pitchFamily="34" charset="0"/>
                <a:cs typeface="Arial" panose="020B0604020202020204" pitchFamily="34" charset="0"/>
              </a:rPr>
              <a:t>Reconstitute the RRC during AY 2023/2024 to follow up with and assist the administration with adapting this year’s RRC recommendations </a:t>
            </a:r>
          </a:p>
        </p:txBody>
      </p:sp>
    </p:spTree>
    <p:extLst>
      <p:ext uri="{BB962C8B-B14F-4D97-AF65-F5344CB8AC3E}">
        <p14:creationId xmlns:p14="http://schemas.microsoft.com/office/powerpoint/2010/main" val="387435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7CA05-C68D-CD71-9AEE-7ADE6564A52A}"/>
              </a:ext>
            </a:extLst>
          </p:cNvPr>
          <p:cNvSpPr>
            <a:spLocks noGrp="1"/>
          </p:cNvSpPr>
          <p:nvPr>
            <p:ph idx="1"/>
          </p:nvPr>
        </p:nvSpPr>
        <p:spPr>
          <a:xfrm>
            <a:off x="628650" y="1235242"/>
            <a:ext cx="7886700" cy="5438274"/>
          </a:xfrm>
        </p:spPr>
        <p:txBody>
          <a:bodyPr>
            <a:normAutofit fontScale="77500" lnSpcReduction="20000"/>
          </a:bodyPr>
          <a:lstStyle/>
          <a:p>
            <a:pPr>
              <a:lnSpc>
                <a:spcPct val="100000"/>
              </a:lnSpc>
              <a:spcAft>
                <a:spcPts val="600"/>
              </a:spcAft>
            </a:pPr>
            <a:r>
              <a:rPr lang="en-US" sz="2100" dirty="0">
                <a:latin typeface="Arial" panose="020B0604020202020204" pitchFamily="34" charset="0"/>
                <a:cs typeface="Arial" panose="020B0604020202020204" pitchFamily="34" charset="0"/>
              </a:rPr>
              <a:t>UToledo must abandon the narrative of the declines in enrollment being caused by shifts in the demographics and focus on making its recruitment strategies more competitive</a:t>
            </a:r>
          </a:p>
          <a:p>
            <a:pPr>
              <a:lnSpc>
                <a:spcPct val="100000"/>
              </a:lnSpc>
              <a:spcAft>
                <a:spcPts val="600"/>
              </a:spcAft>
            </a:pPr>
            <a:r>
              <a:rPr lang="en-US" sz="2100" dirty="0">
                <a:latin typeface="Arial" panose="020B0604020202020204" pitchFamily="34" charset="0"/>
                <a:cs typeface="Arial" panose="020B0604020202020204" pitchFamily="34" charset="0"/>
              </a:rPr>
              <a:t>UToledo should increase engagement and communication consistency with high school students and improve its campus visit programs and website</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UToledo student retention can be improved by providing students with (1) better preparation for STEM gateway classes and college-level writing, (2) an increased sense of belonging, and (3) more help with overcoming financial barriers</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With a more open cross-campus dialogue and a collective sense of urgency, UToledo’s administration, faculty, and staff can significantly improve student retention</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Faculty/staff members are willing to and interested in participating in recruitment and retention activities, but many feel uninformed and/or do not feel invited to partake in these efforts; interested faculty members may be redeployed toward recruitment and retention initiatives </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UToledo should adopt university- and college-wide PPP value proposition plans and implement a hybrid recruitment strategy (blending centralized/university-level and college-level approaches)</a:t>
            </a:r>
          </a:p>
          <a:p>
            <a:pPr>
              <a:spcAft>
                <a:spcPts val="600"/>
              </a:spcAft>
            </a:pPr>
            <a:endParaRPr lang="en-US" dirty="0"/>
          </a:p>
        </p:txBody>
      </p:sp>
      <p:sp>
        <p:nvSpPr>
          <p:cNvPr id="4" name="Title 3">
            <a:extLst>
              <a:ext uri="{FF2B5EF4-FFF2-40B4-BE49-F238E27FC236}">
                <a16:creationId xmlns:a16="http://schemas.microsoft.com/office/drawing/2014/main" id="{9240BFCC-48FC-0C6F-567D-709B25DB24C9}"/>
              </a:ext>
            </a:extLst>
          </p:cNvPr>
          <p:cNvSpPr txBox="1">
            <a:spLocks noGrp="1"/>
          </p:cNvSpPr>
          <p:nvPr>
            <p:ph type="title"/>
          </p:nvPr>
        </p:nvSpPr>
        <p:spPr>
          <a:xfrm>
            <a:off x="1611073" y="440971"/>
            <a:ext cx="6122189" cy="480131"/>
          </a:xfrm>
          <a:prstGeom prst="rect">
            <a:avLst/>
          </a:prstGeom>
          <a:noFill/>
        </p:spPr>
        <p:txBody>
          <a:bodyPr wrap="none" rtlCol="0">
            <a:spAutoFit/>
          </a:bodyPr>
          <a:lstStyle/>
          <a:p>
            <a:pPr algn="ctr"/>
            <a:r>
              <a:rPr lang="en-US" sz="2800" b="1" i="0">
                <a:solidFill>
                  <a:srgbClr val="000000"/>
                </a:solidFill>
                <a:effectLst/>
                <a:latin typeface="Arial" panose="020B0604020202020204" pitchFamily="34" charset="0"/>
                <a:cs typeface="Arial" panose="020B0604020202020204" pitchFamily="34" charset="0"/>
              </a:rPr>
              <a:t>Subcommittees’ Main Conclusions</a:t>
            </a:r>
            <a:endParaRPr lang="en-US" sz="2800" b="1">
              <a:latin typeface="Arial" panose="020B0604020202020204" pitchFamily="34" charset="0"/>
            </a:endParaRPr>
          </a:p>
        </p:txBody>
      </p:sp>
      <p:sp>
        <p:nvSpPr>
          <p:cNvPr id="5" name="TextBox 4">
            <a:extLst>
              <a:ext uri="{FF2B5EF4-FFF2-40B4-BE49-F238E27FC236}">
                <a16:creationId xmlns:a16="http://schemas.microsoft.com/office/drawing/2014/main" id="{CB431AFC-EC45-B503-349B-28109ECE8632}"/>
              </a:ext>
            </a:extLst>
          </p:cNvPr>
          <p:cNvSpPr txBox="1"/>
          <p:nvPr/>
        </p:nvSpPr>
        <p:spPr>
          <a:xfrm rot="19147547">
            <a:off x="-7778" y="494221"/>
            <a:ext cx="1595309"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Questions</a:t>
            </a:r>
            <a:r>
              <a:rPr lang="en-US" sz="2000" b="1">
                <a:solidFill>
                  <a:srgbClr val="FF0000"/>
                </a:solidFill>
                <a:latin typeface="Arial" panose="020B0604020202020204" pitchFamily="34" charset="0"/>
              </a:rPr>
              <a:t>?</a:t>
            </a:r>
            <a:endParaRPr lang="en-US" sz="2000">
              <a:solidFill>
                <a:srgbClr val="FF0000"/>
              </a:solidFill>
            </a:endParaRPr>
          </a:p>
        </p:txBody>
      </p:sp>
    </p:spTree>
    <p:extLst>
      <p:ext uri="{BB962C8B-B14F-4D97-AF65-F5344CB8AC3E}">
        <p14:creationId xmlns:p14="http://schemas.microsoft.com/office/powerpoint/2010/main" val="414186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48FB7-F29E-42AC-B30D-55504A35B3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204194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DDFE-36E1-C340-E843-38E5506B4F8C}"/>
              </a:ext>
            </a:extLst>
          </p:cNvPr>
          <p:cNvSpPr>
            <a:spLocks noGrp="1"/>
          </p:cNvSpPr>
          <p:nvPr>
            <p:ph type="title"/>
          </p:nvPr>
        </p:nvSpPr>
        <p:spPr>
          <a:xfrm>
            <a:off x="197349" y="42696"/>
            <a:ext cx="8749302" cy="463141"/>
          </a:xfrm>
        </p:spPr>
        <p:txBody>
          <a:bodyPr>
            <a:normAutofit fontScale="90000"/>
          </a:bodyPr>
          <a:lstStyle/>
          <a:p>
            <a:pPr algn="ctr"/>
            <a:r>
              <a:rPr lang="en-US" sz="2800" b="1">
                <a:latin typeface="Arial" panose="020B0604020202020204" pitchFamily="34" charset="0"/>
                <a:cs typeface="Arial" panose="020B0604020202020204" pitchFamily="34" charset="0"/>
              </a:rPr>
              <a:t>RRC Subcommittee Members</a:t>
            </a:r>
          </a:p>
        </p:txBody>
      </p:sp>
      <p:grpSp>
        <p:nvGrpSpPr>
          <p:cNvPr id="3" name="Group 2">
            <a:extLst>
              <a:ext uri="{FF2B5EF4-FFF2-40B4-BE49-F238E27FC236}">
                <a16:creationId xmlns:a16="http://schemas.microsoft.com/office/drawing/2014/main" id="{5B9358D4-B349-5206-2C73-EA59C0401243}"/>
              </a:ext>
            </a:extLst>
          </p:cNvPr>
          <p:cNvGrpSpPr/>
          <p:nvPr/>
        </p:nvGrpSpPr>
        <p:grpSpPr>
          <a:xfrm>
            <a:off x="73072" y="591220"/>
            <a:ext cx="9009218" cy="6129353"/>
            <a:chOff x="1636876" y="453295"/>
            <a:chExt cx="9009218" cy="6129353"/>
          </a:xfrm>
        </p:grpSpPr>
        <p:sp>
          <p:nvSpPr>
            <p:cNvPr id="5" name="Rectangle: Rounded Corners 4">
              <a:extLst>
                <a:ext uri="{FF2B5EF4-FFF2-40B4-BE49-F238E27FC236}">
                  <a16:creationId xmlns:a16="http://schemas.microsoft.com/office/drawing/2014/main" id="{4350A01D-55BC-7E70-9B18-8FC8B1180A1A}"/>
                </a:ext>
              </a:extLst>
            </p:cNvPr>
            <p:cNvSpPr/>
            <p:nvPr/>
          </p:nvSpPr>
          <p:spPr>
            <a:xfrm>
              <a:off x="6592069" y="2093976"/>
              <a:ext cx="4030725"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00">
              <a:extLst>
                <a:ext uri="{FF2B5EF4-FFF2-40B4-BE49-F238E27FC236}">
                  <a16:creationId xmlns:a16="http://schemas.microsoft.com/office/drawing/2014/main" id="{73FCBEF2-ABB3-30C1-A176-66A33910EDCD}"/>
                </a:ext>
              </a:extLst>
            </p:cNvPr>
            <p:cNvSpPr/>
            <p:nvPr/>
          </p:nvSpPr>
          <p:spPr>
            <a:xfrm>
              <a:off x="1689028" y="5330952"/>
              <a:ext cx="3013464" cy="1251696"/>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65A3C6C-8B36-14DF-EA33-C6B6E005190D}"/>
                </a:ext>
              </a:extLst>
            </p:cNvPr>
            <p:cNvSpPr/>
            <p:nvPr/>
          </p:nvSpPr>
          <p:spPr>
            <a:xfrm>
              <a:off x="4749787" y="5329002"/>
              <a:ext cx="2317093" cy="1251696"/>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CEEDC96-6069-2880-6257-BFF91EFB2111}"/>
                </a:ext>
              </a:extLst>
            </p:cNvPr>
            <p:cNvSpPr/>
            <p:nvPr/>
          </p:nvSpPr>
          <p:spPr>
            <a:xfrm>
              <a:off x="5738115" y="3715632"/>
              <a:ext cx="4802687"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844A0B7-19CD-546E-A285-26CF67DFB62B}"/>
                </a:ext>
              </a:extLst>
            </p:cNvPr>
            <p:cNvSpPr/>
            <p:nvPr/>
          </p:nvSpPr>
          <p:spPr>
            <a:xfrm>
              <a:off x="1651200" y="3715129"/>
              <a:ext cx="4023833"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08C522B-F0C3-B0BE-0B51-79B6EEFA21FB}"/>
                </a:ext>
              </a:extLst>
            </p:cNvPr>
            <p:cNvSpPr/>
            <p:nvPr/>
          </p:nvSpPr>
          <p:spPr>
            <a:xfrm>
              <a:off x="1651200" y="2093065"/>
              <a:ext cx="4906700"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2EE55156-2ABE-9779-CB09-138203860C50}"/>
                </a:ext>
              </a:extLst>
            </p:cNvPr>
            <p:cNvSpPr/>
            <p:nvPr/>
          </p:nvSpPr>
          <p:spPr>
            <a:xfrm>
              <a:off x="7089356" y="474087"/>
              <a:ext cx="3519467"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6" descr="Dr. Steve Wallace">
              <a:extLst>
                <a:ext uri="{FF2B5EF4-FFF2-40B4-BE49-F238E27FC236}">
                  <a16:creationId xmlns:a16="http://schemas.microsoft.com/office/drawing/2014/main" id="{CD28D99F-666E-0D9F-3260-E8E1E9C28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22" t="8872" r="16070" b="28463"/>
            <a:stretch/>
          </p:blipFill>
          <p:spPr bwMode="auto">
            <a:xfrm>
              <a:off x="1929976" y="2423880"/>
              <a:ext cx="608941" cy="85421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F6818416-8E6D-C7AB-9472-2A0C1BE4D23D}"/>
                </a:ext>
              </a:extLst>
            </p:cNvPr>
            <p:cNvSpPr txBox="1"/>
            <p:nvPr/>
          </p:nvSpPr>
          <p:spPr>
            <a:xfrm>
              <a:off x="1746030" y="3292560"/>
              <a:ext cx="101181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S. Wallace</a:t>
              </a:r>
            </a:p>
            <a:p>
              <a:pPr algn="ctr">
                <a:lnSpc>
                  <a:spcPts val="1000"/>
                </a:lnSpc>
              </a:pPr>
              <a:r>
                <a:rPr lang="en-US" sz="900">
                  <a:latin typeface="Arial" panose="020B0604020202020204" pitchFamily="34" charset="0"/>
                  <a:cs typeface="Arial" panose="020B0604020202020204" pitchFamily="34" charset="0"/>
                </a:rPr>
                <a:t>Info. Systems</a:t>
              </a:r>
            </a:p>
          </p:txBody>
        </p:sp>
        <p:sp>
          <p:nvSpPr>
            <p:cNvPr id="67" name="TextBox 66">
              <a:extLst>
                <a:ext uri="{FF2B5EF4-FFF2-40B4-BE49-F238E27FC236}">
                  <a16:creationId xmlns:a16="http://schemas.microsoft.com/office/drawing/2014/main" id="{683137BF-C14A-F325-850E-B1AEB303E37F}"/>
                </a:ext>
              </a:extLst>
            </p:cNvPr>
            <p:cNvSpPr txBox="1"/>
            <p:nvPr/>
          </p:nvSpPr>
          <p:spPr>
            <a:xfrm>
              <a:off x="2628596" y="3292560"/>
              <a:ext cx="1159637"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J. Desantis</a:t>
              </a:r>
            </a:p>
            <a:p>
              <a:pPr algn="ctr">
                <a:lnSpc>
                  <a:spcPts val="1000"/>
                </a:lnSpc>
              </a:pPr>
              <a:r>
                <a:rPr lang="en-US" sz="900">
                  <a:latin typeface="Arial" panose="020B0604020202020204" pitchFamily="34" charset="0"/>
                  <a:cs typeface="Arial" panose="020B0604020202020204" pitchFamily="34" charset="0"/>
                </a:rPr>
                <a:t>Urology</a:t>
              </a:r>
            </a:p>
          </p:txBody>
        </p:sp>
        <p:sp>
          <p:nvSpPr>
            <p:cNvPr id="74" name="TextBox 73">
              <a:extLst>
                <a:ext uri="{FF2B5EF4-FFF2-40B4-BE49-F238E27FC236}">
                  <a16:creationId xmlns:a16="http://schemas.microsoft.com/office/drawing/2014/main" id="{81331672-63AA-A15A-4FF3-AC34DAAFE54E}"/>
                </a:ext>
              </a:extLst>
            </p:cNvPr>
            <p:cNvSpPr txBox="1"/>
            <p:nvPr/>
          </p:nvSpPr>
          <p:spPr>
            <a:xfrm>
              <a:off x="3505083" y="3292560"/>
              <a:ext cx="119106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A. Spivak</a:t>
              </a:r>
            </a:p>
            <a:p>
              <a:pPr algn="ctr">
                <a:lnSpc>
                  <a:spcPts val="1000"/>
                </a:lnSpc>
              </a:pPr>
              <a:r>
                <a:rPr lang="en-US" sz="900">
                  <a:latin typeface="Arial" panose="020B0604020202020204" pitchFamily="34" charset="0"/>
                  <a:cs typeface="Arial" panose="020B0604020202020204" pitchFamily="34" charset="0"/>
                </a:rPr>
                <a:t>Civil Engineering</a:t>
              </a:r>
            </a:p>
          </p:txBody>
        </p:sp>
        <p:sp>
          <p:nvSpPr>
            <p:cNvPr id="75" name="TextBox 74">
              <a:extLst>
                <a:ext uri="{FF2B5EF4-FFF2-40B4-BE49-F238E27FC236}">
                  <a16:creationId xmlns:a16="http://schemas.microsoft.com/office/drawing/2014/main" id="{0AB879B6-863A-B4F1-4853-E109D85723E5}"/>
                </a:ext>
              </a:extLst>
            </p:cNvPr>
            <p:cNvSpPr txBox="1"/>
            <p:nvPr/>
          </p:nvSpPr>
          <p:spPr>
            <a:xfrm>
              <a:off x="4534994" y="3292560"/>
              <a:ext cx="1159637"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Kovach</a:t>
              </a:r>
            </a:p>
            <a:p>
              <a:pPr algn="ctr">
                <a:lnSpc>
                  <a:spcPts val="1000"/>
                </a:lnSpc>
              </a:pPr>
              <a:r>
                <a:rPr lang="en-US" sz="900">
                  <a:latin typeface="Arial" panose="020B0604020202020204" pitchFamily="34" charset="0"/>
                  <a:cs typeface="Arial" panose="020B0604020202020204" pitchFamily="34" charset="0"/>
                </a:rPr>
                <a:t>Education</a:t>
              </a:r>
            </a:p>
          </p:txBody>
        </p:sp>
        <p:sp>
          <p:nvSpPr>
            <p:cNvPr id="81" name="TextBox 80">
              <a:extLst>
                <a:ext uri="{FF2B5EF4-FFF2-40B4-BE49-F238E27FC236}">
                  <a16:creationId xmlns:a16="http://schemas.microsoft.com/office/drawing/2014/main" id="{514A37CD-9D2E-BDF1-BD11-40F4746E29F3}"/>
                </a:ext>
              </a:extLst>
            </p:cNvPr>
            <p:cNvSpPr txBox="1"/>
            <p:nvPr/>
          </p:nvSpPr>
          <p:spPr>
            <a:xfrm>
              <a:off x="5651716" y="3292560"/>
              <a:ext cx="80021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B. Bosch</a:t>
              </a:r>
            </a:p>
            <a:p>
              <a:pPr algn="ctr">
                <a:lnSpc>
                  <a:spcPts val="1000"/>
                </a:lnSpc>
              </a:pPr>
              <a:r>
                <a:rPr lang="en-US" sz="900">
                  <a:latin typeface="Arial" panose="020B0604020202020204" pitchFamily="34" charset="0"/>
                  <a:cs typeface="Arial" panose="020B0604020202020204" pitchFamily="34" charset="0"/>
                </a:rPr>
                <a:t>Engineering</a:t>
              </a:r>
            </a:p>
          </p:txBody>
        </p:sp>
        <p:sp>
          <p:nvSpPr>
            <p:cNvPr id="84" name="TextBox 83">
              <a:extLst>
                <a:ext uri="{FF2B5EF4-FFF2-40B4-BE49-F238E27FC236}">
                  <a16:creationId xmlns:a16="http://schemas.microsoft.com/office/drawing/2014/main" id="{802810C7-216D-7DEF-7523-17C1AFEEDA2B}"/>
                </a:ext>
              </a:extLst>
            </p:cNvPr>
            <p:cNvSpPr txBox="1"/>
            <p:nvPr/>
          </p:nvSpPr>
          <p:spPr>
            <a:xfrm>
              <a:off x="2419747" y="2073609"/>
              <a:ext cx="3329283"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Retention Practices</a:t>
              </a:r>
              <a:endParaRPr lang="en-US" sz="14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4D23EAE-5E54-A516-D0D7-2BABFAD9480B}"/>
                </a:ext>
              </a:extLst>
            </p:cNvPr>
            <p:cNvSpPr txBox="1"/>
            <p:nvPr/>
          </p:nvSpPr>
          <p:spPr>
            <a:xfrm>
              <a:off x="6604302" y="3292560"/>
              <a:ext cx="10887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S. Robinson</a:t>
              </a:r>
            </a:p>
            <a:p>
              <a:pPr algn="ctr">
                <a:lnSpc>
                  <a:spcPts val="1000"/>
                </a:lnSpc>
              </a:pPr>
              <a:r>
                <a:rPr lang="en-US" sz="900">
                  <a:latin typeface="Arial" panose="020B0604020202020204" pitchFamily="34" charset="0"/>
                  <a:cs typeface="Arial" panose="020B0604020202020204" pitchFamily="34" charset="0"/>
                </a:rPr>
                <a:t>Mathematics</a:t>
              </a:r>
            </a:p>
          </p:txBody>
        </p:sp>
        <p:sp>
          <p:nvSpPr>
            <p:cNvPr id="86" name="TextBox 85">
              <a:extLst>
                <a:ext uri="{FF2B5EF4-FFF2-40B4-BE49-F238E27FC236}">
                  <a16:creationId xmlns:a16="http://schemas.microsoft.com/office/drawing/2014/main" id="{BFF07742-A209-D9A7-BC87-0F5A624DDEBF}"/>
                </a:ext>
              </a:extLst>
            </p:cNvPr>
            <p:cNvSpPr txBox="1"/>
            <p:nvPr/>
          </p:nvSpPr>
          <p:spPr>
            <a:xfrm>
              <a:off x="7637827" y="3292560"/>
              <a:ext cx="1063112"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J. Reynolds</a:t>
              </a:r>
            </a:p>
            <a:p>
              <a:pPr algn="ctr">
                <a:lnSpc>
                  <a:spcPts val="1000"/>
                </a:lnSpc>
              </a:pPr>
              <a:r>
                <a:rPr lang="en-US" sz="900">
                  <a:latin typeface="Arial" panose="020B0604020202020204" pitchFamily="34" charset="0"/>
                  <a:cs typeface="Arial" panose="020B0604020202020204" pitchFamily="34" charset="0"/>
                </a:rPr>
                <a:t>Human Services</a:t>
              </a:r>
            </a:p>
          </p:txBody>
        </p:sp>
        <p:sp>
          <p:nvSpPr>
            <p:cNvPr id="87" name="TextBox 86">
              <a:extLst>
                <a:ext uri="{FF2B5EF4-FFF2-40B4-BE49-F238E27FC236}">
                  <a16:creationId xmlns:a16="http://schemas.microsoft.com/office/drawing/2014/main" id="{A7014C4F-B0C5-8AEF-49E0-3075BC97C726}"/>
                </a:ext>
              </a:extLst>
            </p:cNvPr>
            <p:cNvSpPr txBox="1"/>
            <p:nvPr/>
          </p:nvSpPr>
          <p:spPr>
            <a:xfrm>
              <a:off x="8688830" y="3292560"/>
              <a:ext cx="89639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Allred</a:t>
              </a:r>
            </a:p>
            <a:p>
              <a:pPr algn="ctr">
                <a:lnSpc>
                  <a:spcPts val="1000"/>
                </a:lnSpc>
              </a:pPr>
              <a:r>
                <a:rPr lang="en-US" sz="900">
                  <a:latin typeface="Arial" panose="020B0604020202020204" pitchFamily="34" charset="0"/>
                  <a:cs typeface="Arial" panose="020B0604020202020204" pitchFamily="34" charset="0"/>
                </a:rPr>
                <a:t>Philosophy</a:t>
              </a:r>
            </a:p>
          </p:txBody>
        </p:sp>
        <p:sp>
          <p:nvSpPr>
            <p:cNvPr id="113" name="TextBox 112">
              <a:extLst>
                <a:ext uri="{FF2B5EF4-FFF2-40B4-BE49-F238E27FC236}">
                  <a16:creationId xmlns:a16="http://schemas.microsoft.com/office/drawing/2014/main" id="{1E622AEC-C9B4-2AE6-FE98-521D88771F9E}"/>
                </a:ext>
              </a:extLst>
            </p:cNvPr>
            <p:cNvSpPr txBox="1"/>
            <p:nvPr/>
          </p:nvSpPr>
          <p:spPr>
            <a:xfrm>
              <a:off x="9604663" y="3292560"/>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Seegert</a:t>
              </a:r>
            </a:p>
            <a:p>
              <a:pPr algn="ctr">
                <a:lnSpc>
                  <a:spcPts val="1000"/>
                </a:lnSpc>
              </a:pPr>
              <a:r>
                <a:rPr lang="en-US" sz="900">
                  <a:latin typeface="Arial" panose="020B0604020202020204" pitchFamily="34" charset="0"/>
                  <a:cs typeface="Arial" panose="020B0604020202020204" pitchFamily="34" charset="0"/>
                </a:rPr>
                <a:t>Pharmacy</a:t>
              </a:r>
            </a:p>
          </p:txBody>
        </p:sp>
        <p:sp>
          <p:nvSpPr>
            <p:cNvPr id="120" name="TextBox 119">
              <a:extLst>
                <a:ext uri="{FF2B5EF4-FFF2-40B4-BE49-F238E27FC236}">
                  <a16:creationId xmlns:a16="http://schemas.microsoft.com/office/drawing/2014/main" id="{BFC3B9E4-7CE5-B72A-2C85-FDA51A180500}"/>
                </a:ext>
              </a:extLst>
            </p:cNvPr>
            <p:cNvSpPr txBox="1"/>
            <p:nvPr/>
          </p:nvSpPr>
          <p:spPr>
            <a:xfrm>
              <a:off x="6951225" y="2073609"/>
              <a:ext cx="3329281"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Peer University Retention Practices</a:t>
              </a:r>
              <a:endParaRPr lang="en-US" sz="1400">
                <a:latin typeface="Arial" panose="020B0604020202020204" pitchFamily="34" charset="0"/>
                <a:cs typeface="Arial" panose="020B0604020202020204" pitchFamily="34" charset="0"/>
              </a:endParaRPr>
            </a:p>
          </p:txBody>
        </p:sp>
        <p:pic>
          <p:nvPicPr>
            <p:cNvPr id="122" name="Picture 2" descr="Photo of Dr. Tonya Schmitt">
              <a:extLst>
                <a:ext uri="{FF2B5EF4-FFF2-40B4-BE49-F238E27FC236}">
                  <a16:creationId xmlns:a16="http://schemas.microsoft.com/office/drawing/2014/main" id="{5E8A7965-B27D-E929-E9C2-845190FA0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604" y="4065264"/>
              <a:ext cx="552556" cy="848567"/>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300EB773-9F82-E33E-D998-3ADBA497129C}"/>
                </a:ext>
              </a:extLst>
            </p:cNvPr>
            <p:cNvSpPr txBox="1"/>
            <p:nvPr/>
          </p:nvSpPr>
          <p:spPr>
            <a:xfrm>
              <a:off x="1665539" y="4924800"/>
              <a:ext cx="97975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Schmitt</a:t>
              </a:r>
            </a:p>
            <a:p>
              <a:pPr algn="ctr">
                <a:lnSpc>
                  <a:spcPts val="1000"/>
                </a:lnSpc>
              </a:pPr>
              <a:r>
                <a:rPr lang="en-US" sz="900">
                  <a:latin typeface="Arial" panose="020B0604020202020204" pitchFamily="34" charset="0"/>
                  <a:cs typeface="Arial" panose="020B0604020202020204" pitchFamily="34" charset="0"/>
                </a:rPr>
                <a:t>Nursing</a:t>
              </a:r>
            </a:p>
          </p:txBody>
        </p:sp>
        <p:sp>
          <p:nvSpPr>
            <p:cNvPr id="127" name="TextBox 126">
              <a:extLst>
                <a:ext uri="{FF2B5EF4-FFF2-40B4-BE49-F238E27FC236}">
                  <a16:creationId xmlns:a16="http://schemas.microsoft.com/office/drawing/2014/main" id="{5ABBADF2-7778-E756-2CAA-8A623BDE24B5}"/>
                </a:ext>
              </a:extLst>
            </p:cNvPr>
            <p:cNvSpPr txBox="1"/>
            <p:nvPr/>
          </p:nvSpPr>
          <p:spPr>
            <a:xfrm>
              <a:off x="2602179" y="4924800"/>
              <a:ext cx="94769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J.-J. Scott</a:t>
              </a:r>
            </a:p>
            <a:p>
              <a:pPr algn="ctr">
                <a:lnSpc>
                  <a:spcPts val="1000"/>
                </a:lnSpc>
              </a:pPr>
              <a:r>
                <a:rPr lang="en-US" sz="900">
                  <a:latin typeface="Arial" panose="020B0604020202020204" pitchFamily="34" charset="0"/>
                  <a:cs typeface="Arial" panose="020B0604020202020204" pitchFamily="34" charset="0"/>
                </a:rPr>
                <a:t>Upward Bound</a:t>
              </a:r>
            </a:p>
          </p:txBody>
        </p:sp>
        <p:sp>
          <p:nvSpPr>
            <p:cNvPr id="1025" name="TextBox 1024">
              <a:extLst>
                <a:ext uri="{FF2B5EF4-FFF2-40B4-BE49-F238E27FC236}">
                  <a16:creationId xmlns:a16="http://schemas.microsoft.com/office/drawing/2014/main" id="{162DF1A3-A3DC-D5DA-D043-C5FCAEB68DFA}"/>
                </a:ext>
              </a:extLst>
            </p:cNvPr>
            <p:cNvSpPr txBox="1"/>
            <p:nvPr/>
          </p:nvSpPr>
          <p:spPr>
            <a:xfrm>
              <a:off x="3572804" y="4924800"/>
              <a:ext cx="90281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J. Martin</a:t>
              </a:r>
            </a:p>
            <a:p>
              <a:pPr algn="ctr">
                <a:lnSpc>
                  <a:spcPts val="1000"/>
                </a:lnSpc>
              </a:pPr>
              <a:r>
                <a:rPr lang="en-US" sz="900">
                  <a:latin typeface="Arial" panose="020B0604020202020204" pitchFamily="34" charset="0"/>
                  <a:cs typeface="Arial" panose="020B0604020202020204" pitchFamily="34" charset="0"/>
                </a:rPr>
                <a:t>Libraries</a:t>
              </a:r>
            </a:p>
          </p:txBody>
        </p:sp>
        <p:sp>
          <p:nvSpPr>
            <p:cNvPr id="1027" name="TextBox 1026">
              <a:extLst>
                <a:ext uri="{FF2B5EF4-FFF2-40B4-BE49-F238E27FC236}">
                  <a16:creationId xmlns:a16="http://schemas.microsoft.com/office/drawing/2014/main" id="{FBDCF58E-2FAE-C36B-4F59-0E31BAE65543}"/>
                </a:ext>
              </a:extLst>
            </p:cNvPr>
            <p:cNvSpPr txBox="1"/>
            <p:nvPr/>
          </p:nvSpPr>
          <p:spPr>
            <a:xfrm>
              <a:off x="4403431" y="4924800"/>
              <a:ext cx="12811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D. Bazett-Jones</a:t>
              </a:r>
            </a:p>
            <a:p>
              <a:pPr algn="ctr">
                <a:lnSpc>
                  <a:spcPts val="1000"/>
                </a:lnSpc>
              </a:pPr>
              <a:r>
                <a:rPr lang="en-US" sz="900">
                  <a:latin typeface="Arial" panose="020B0604020202020204" pitchFamily="34" charset="0"/>
                  <a:cs typeface="Arial" panose="020B0604020202020204" pitchFamily="34" charset="0"/>
                </a:rPr>
                <a:t>Athletic Training</a:t>
              </a:r>
            </a:p>
          </p:txBody>
        </p:sp>
        <p:sp>
          <p:nvSpPr>
            <p:cNvPr id="1028" name="TextBox 1027">
              <a:extLst>
                <a:ext uri="{FF2B5EF4-FFF2-40B4-BE49-F238E27FC236}">
                  <a16:creationId xmlns:a16="http://schemas.microsoft.com/office/drawing/2014/main" id="{FB25941B-16A1-D5DB-C23A-64E8655177AA}"/>
                </a:ext>
              </a:extLst>
            </p:cNvPr>
            <p:cNvSpPr txBox="1"/>
            <p:nvPr/>
          </p:nvSpPr>
          <p:spPr>
            <a:xfrm>
              <a:off x="1921583" y="3695917"/>
              <a:ext cx="3329289"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Faculty Engagement</a:t>
              </a:r>
              <a:endParaRPr lang="en-US" sz="1400">
                <a:latin typeface="Arial" panose="020B0604020202020204" pitchFamily="34" charset="0"/>
                <a:cs typeface="Arial" panose="020B0604020202020204" pitchFamily="34" charset="0"/>
              </a:endParaRPr>
            </a:p>
          </p:txBody>
        </p:sp>
        <p:sp>
          <p:nvSpPr>
            <p:cNvPr id="1029" name="TextBox 1028">
              <a:extLst>
                <a:ext uri="{FF2B5EF4-FFF2-40B4-BE49-F238E27FC236}">
                  <a16:creationId xmlns:a16="http://schemas.microsoft.com/office/drawing/2014/main" id="{DBD15F93-E81F-C8E8-BC66-77C39C405DC9}"/>
                </a:ext>
              </a:extLst>
            </p:cNvPr>
            <p:cNvSpPr txBox="1"/>
            <p:nvPr/>
          </p:nvSpPr>
          <p:spPr>
            <a:xfrm>
              <a:off x="6759441" y="4924800"/>
              <a:ext cx="845103"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Prior</a:t>
              </a:r>
            </a:p>
            <a:p>
              <a:pPr algn="ctr">
                <a:lnSpc>
                  <a:spcPts val="1000"/>
                </a:lnSpc>
              </a:pPr>
              <a:r>
                <a:rPr lang="en-US" sz="900">
                  <a:latin typeface="Arial" panose="020B0604020202020204" pitchFamily="34" charset="0"/>
                  <a:cs typeface="Arial" panose="020B0604020202020204" pitchFamily="34" charset="0"/>
                </a:rPr>
                <a:t>Humanities</a:t>
              </a:r>
            </a:p>
          </p:txBody>
        </p:sp>
        <p:sp>
          <p:nvSpPr>
            <p:cNvPr id="1030" name="TextBox 1029">
              <a:extLst>
                <a:ext uri="{FF2B5EF4-FFF2-40B4-BE49-F238E27FC236}">
                  <a16:creationId xmlns:a16="http://schemas.microsoft.com/office/drawing/2014/main" id="{1A1824A0-1A07-2BAC-8699-97A039D009C0}"/>
                </a:ext>
              </a:extLst>
            </p:cNvPr>
            <p:cNvSpPr txBox="1"/>
            <p:nvPr/>
          </p:nvSpPr>
          <p:spPr>
            <a:xfrm>
              <a:off x="5709341" y="4924800"/>
              <a:ext cx="1133644"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Nadarajah</a:t>
              </a:r>
            </a:p>
            <a:p>
              <a:pPr algn="ctr">
                <a:lnSpc>
                  <a:spcPts val="1000"/>
                </a:lnSpc>
              </a:pPr>
              <a:r>
                <a:rPr lang="en-US" sz="900">
                  <a:latin typeface="Arial" panose="020B0604020202020204" pitchFamily="34" charset="0"/>
                  <a:cs typeface="Arial" panose="020B0604020202020204" pitchFamily="34" charset="0"/>
                </a:rPr>
                <a:t>Bioengineering</a:t>
              </a:r>
            </a:p>
          </p:txBody>
        </p:sp>
        <p:sp>
          <p:nvSpPr>
            <p:cNvPr id="1031" name="TextBox 1030">
              <a:extLst>
                <a:ext uri="{FF2B5EF4-FFF2-40B4-BE49-F238E27FC236}">
                  <a16:creationId xmlns:a16="http://schemas.microsoft.com/office/drawing/2014/main" id="{9EBE90A7-4564-EB98-3C9D-59020CF92E2D}"/>
                </a:ext>
              </a:extLst>
            </p:cNvPr>
            <p:cNvSpPr txBox="1"/>
            <p:nvPr/>
          </p:nvSpPr>
          <p:spPr>
            <a:xfrm>
              <a:off x="7604763" y="4924800"/>
              <a:ext cx="103105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Elahinia</a:t>
              </a:r>
            </a:p>
            <a:p>
              <a:pPr algn="ctr">
                <a:lnSpc>
                  <a:spcPts val="1000"/>
                </a:lnSpc>
              </a:pPr>
              <a:r>
                <a:rPr lang="en-US" sz="900">
                  <a:latin typeface="Arial" panose="020B0604020202020204" pitchFamily="34" charset="0"/>
                  <a:cs typeface="Arial" panose="020B0604020202020204" pitchFamily="34" charset="0"/>
                </a:rPr>
                <a:t>MIME</a:t>
              </a:r>
            </a:p>
          </p:txBody>
        </p:sp>
        <p:sp>
          <p:nvSpPr>
            <p:cNvPr id="1032" name="TextBox 1031">
              <a:extLst>
                <a:ext uri="{FF2B5EF4-FFF2-40B4-BE49-F238E27FC236}">
                  <a16:creationId xmlns:a16="http://schemas.microsoft.com/office/drawing/2014/main" id="{147C2840-D9B4-1D93-7E6A-1D70E61F218A}"/>
                </a:ext>
              </a:extLst>
            </p:cNvPr>
            <p:cNvSpPr txBox="1"/>
            <p:nvPr/>
          </p:nvSpPr>
          <p:spPr>
            <a:xfrm>
              <a:off x="8663374" y="4924800"/>
              <a:ext cx="88998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B. Miner</a:t>
              </a:r>
            </a:p>
            <a:p>
              <a:pPr algn="ctr">
                <a:lnSpc>
                  <a:spcPts val="1000"/>
                </a:lnSpc>
              </a:pPr>
              <a:r>
                <a:rPr lang="en-US" sz="900">
                  <a:latin typeface="Arial" panose="020B0604020202020204" pitchFamily="34" charset="0"/>
                  <a:cs typeface="Arial" panose="020B0604020202020204" pitchFamily="34" charset="0"/>
                </a:rPr>
                <a:t>Dept. of Art</a:t>
              </a:r>
            </a:p>
          </p:txBody>
        </p:sp>
        <p:sp>
          <p:nvSpPr>
            <p:cNvPr id="1033" name="TextBox 1032">
              <a:extLst>
                <a:ext uri="{FF2B5EF4-FFF2-40B4-BE49-F238E27FC236}">
                  <a16:creationId xmlns:a16="http://schemas.microsoft.com/office/drawing/2014/main" id="{48C503FD-1CBC-754E-B887-4F1E80320008}"/>
                </a:ext>
              </a:extLst>
            </p:cNvPr>
            <p:cNvSpPr txBox="1"/>
            <p:nvPr/>
          </p:nvSpPr>
          <p:spPr>
            <a:xfrm>
              <a:off x="9564839" y="4924800"/>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R. Suliman</a:t>
              </a:r>
            </a:p>
            <a:p>
              <a:pPr algn="ctr">
                <a:lnSpc>
                  <a:spcPts val="1000"/>
                </a:lnSpc>
              </a:pPr>
              <a:r>
                <a:rPr lang="en-US" sz="900">
                  <a:latin typeface="Arial" panose="020B0604020202020204" pitchFamily="34" charset="0"/>
                  <a:cs typeface="Arial" panose="020B0604020202020204" pitchFamily="34" charset="0"/>
                </a:rPr>
                <a:t>Business</a:t>
              </a:r>
            </a:p>
          </p:txBody>
        </p:sp>
        <p:sp>
          <p:nvSpPr>
            <p:cNvPr id="1034" name="TextBox 1033">
              <a:extLst>
                <a:ext uri="{FF2B5EF4-FFF2-40B4-BE49-F238E27FC236}">
                  <a16:creationId xmlns:a16="http://schemas.microsoft.com/office/drawing/2014/main" id="{6A3926DA-6868-113C-3F1D-43538212AF7D}"/>
                </a:ext>
              </a:extLst>
            </p:cNvPr>
            <p:cNvSpPr txBox="1"/>
            <p:nvPr/>
          </p:nvSpPr>
          <p:spPr>
            <a:xfrm>
              <a:off x="6387370" y="3695917"/>
              <a:ext cx="3329284"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Value Proposition</a:t>
              </a:r>
              <a:endParaRPr lang="en-US" sz="1400">
                <a:latin typeface="Arial" panose="020B0604020202020204" pitchFamily="34" charset="0"/>
                <a:cs typeface="Arial" panose="020B0604020202020204" pitchFamily="34" charset="0"/>
              </a:endParaRPr>
            </a:p>
          </p:txBody>
        </p:sp>
        <p:sp>
          <p:nvSpPr>
            <p:cNvPr id="1035" name="TextBox 1034">
              <a:extLst>
                <a:ext uri="{FF2B5EF4-FFF2-40B4-BE49-F238E27FC236}">
                  <a16:creationId xmlns:a16="http://schemas.microsoft.com/office/drawing/2014/main" id="{FAD0FC56-4099-FE66-77F8-185333E9EA92}"/>
                </a:ext>
              </a:extLst>
            </p:cNvPr>
            <p:cNvSpPr txBox="1"/>
            <p:nvPr/>
          </p:nvSpPr>
          <p:spPr>
            <a:xfrm>
              <a:off x="7159403" y="1660320"/>
              <a:ext cx="92204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K. Green</a:t>
              </a:r>
            </a:p>
            <a:p>
              <a:pPr algn="ctr">
                <a:lnSpc>
                  <a:spcPts val="1000"/>
                </a:lnSpc>
              </a:pPr>
              <a:r>
                <a:rPr lang="en-US" sz="900">
                  <a:latin typeface="Arial" panose="020B0604020202020204" pitchFamily="34" charset="0"/>
                  <a:cs typeface="Arial" panose="020B0604020202020204" pitchFamily="34" charset="0"/>
                </a:rPr>
                <a:t>Accounting</a:t>
              </a:r>
            </a:p>
          </p:txBody>
        </p:sp>
        <p:sp>
          <p:nvSpPr>
            <p:cNvPr id="1036" name="TextBox 1035">
              <a:extLst>
                <a:ext uri="{FF2B5EF4-FFF2-40B4-BE49-F238E27FC236}">
                  <a16:creationId xmlns:a16="http://schemas.microsoft.com/office/drawing/2014/main" id="{642B7C01-BFB4-7D76-AF28-79304E08C090}"/>
                </a:ext>
              </a:extLst>
            </p:cNvPr>
            <p:cNvSpPr txBox="1"/>
            <p:nvPr/>
          </p:nvSpPr>
          <p:spPr>
            <a:xfrm>
              <a:off x="7935879" y="1660320"/>
              <a:ext cx="107273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Dr. T. Rhodes</a:t>
              </a:r>
            </a:p>
            <a:p>
              <a:pPr algn="ctr">
                <a:lnSpc>
                  <a:spcPts val="1000"/>
                </a:lnSpc>
              </a:pPr>
              <a:r>
                <a:rPr lang="en-US" sz="900">
                  <a:latin typeface="Arial" panose="020B0604020202020204" pitchFamily="34" charset="0"/>
                  <a:cs typeface="Arial" panose="020B0604020202020204" pitchFamily="34" charset="0"/>
                </a:rPr>
                <a:t>Music</a:t>
              </a:r>
            </a:p>
          </p:txBody>
        </p:sp>
        <p:sp>
          <p:nvSpPr>
            <p:cNvPr id="1037" name="TextBox 1036">
              <a:extLst>
                <a:ext uri="{FF2B5EF4-FFF2-40B4-BE49-F238E27FC236}">
                  <a16:creationId xmlns:a16="http://schemas.microsoft.com/office/drawing/2014/main" id="{C189D3DE-8C93-BA5E-AE50-EEB8910F9742}"/>
                </a:ext>
              </a:extLst>
            </p:cNvPr>
            <p:cNvSpPr txBox="1"/>
            <p:nvPr/>
          </p:nvSpPr>
          <p:spPr>
            <a:xfrm>
              <a:off x="8749835" y="1660320"/>
              <a:ext cx="115630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B. Myers </a:t>
              </a:r>
            </a:p>
            <a:p>
              <a:pPr algn="ctr">
                <a:lnSpc>
                  <a:spcPts val="1000"/>
                </a:lnSpc>
              </a:pPr>
              <a:r>
                <a:rPr lang="en-US" sz="900">
                  <a:latin typeface="Arial" panose="020B0604020202020204" pitchFamily="34" charset="0"/>
                  <a:cs typeface="Arial" panose="020B0604020202020204" pitchFamily="34" charset="0"/>
                </a:rPr>
                <a:t>Communication</a:t>
              </a:r>
            </a:p>
          </p:txBody>
        </p:sp>
        <p:sp>
          <p:nvSpPr>
            <p:cNvPr id="1038" name="TextBox 1037">
              <a:extLst>
                <a:ext uri="{FF2B5EF4-FFF2-40B4-BE49-F238E27FC236}">
                  <a16:creationId xmlns:a16="http://schemas.microsoft.com/office/drawing/2014/main" id="{B1EE1A97-5EFA-8E08-2472-7436B7E0BBEA}"/>
                </a:ext>
              </a:extLst>
            </p:cNvPr>
            <p:cNvSpPr txBox="1"/>
            <p:nvPr/>
          </p:nvSpPr>
          <p:spPr>
            <a:xfrm>
              <a:off x="9740962" y="1660320"/>
              <a:ext cx="80663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Ray</a:t>
              </a:r>
            </a:p>
            <a:p>
              <a:pPr algn="ctr">
                <a:lnSpc>
                  <a:spcPts val="1000"/>
                </a:lnSpc>
              </a:pPr>
              <a:r>
                <a:rPr lang="en-US" sz="900">
                  <a:latin typeface="Arial" panose="020B0604020202020204" pitchFamily="34" charset="0"/>
                  <a:cs typeface="Arial" panose="020B0604020202020204" pitchFamily="34" charset="0"/>
                </a:rPr>
                <a:t>Physics</a:t>
              </a:r>
            </a:p>
          </p:txBody>
        </p:sp>
        <p:sp>
          <p:nvSpPr>
            <p:cNvPr id="1039" name="TextBox 1038">
              <a:extLst>
                <a:ext uri="{FF2B5EF4-FFF2-40B4-BE49-F238E27FC236}">
                  <a16:creationId xmlns:a16="http://schemas.microsoft.com/office/drawing/2014/main" id="{F1AAA384-1849-4F26-DD8F-55307438E3E3}"/>
                </a:ext>
              </a:extLst>
            </p:cNvPr>
            <p:cNvSpPr txBox="1"/>
            <p:nvPr/>
          </p:nvSpPr>
          <p:spPr>
            <a:xfrm>
              <a:off x="7123041" y="453295"/>
              <a:ext cx="3523053" cy="307776"/>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Peer University Recruitment Practices</a:t>
              </a:r>
              <a:endParaRPr lang="en-US" sz="1400">
                <a:latin typeface="Arial" panose="020B0604020202020204" pitchFamily="34" charset="0"/>
                <a:cs typeface="Arial" panose="020B0604020202020204" pitchFamily="34" charset="0"/>
              </a:endParaRPr>
            </a:p>
          </p:txBody>
        </p:sp>
        <p:pic>
          <p:nvPicPr>
            <p:cNvPr id="1040" name="Picture 6" descr="Heben Research Group">
              <a:extLst>
                <a:ext uri="{FF2B5EF4-FFF2-40B4-BE49-F238E27FC236}">
                  <a16:creationId xmlns:a16="http://schemas.microsoft.com/office/drawing/2014/main" id="{7FDCC392-E1AA-4703-5DDB-733D5943DF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873" t="2088" r="20986" b="51173"/>
            <a:stretch/>
          </p:blipFill>
          <p:spPr bwMode="auto">
            <a:xfrm>
              <a:off x="6171957" y="5361624"/>
              <a:ext cx="608939" cy="860524"/>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D2F6F0EE-1901-25C8-222F-5C3309CC6222}"/>
                </a:ext>
              </a:extLst>
            </p:cNvPr>
            <p:cNvSpPr txBox="1"/>
            <p:nvPr/>
          </p:nvSpPr>
          <p:spPr>
            <a:xfrm>
              <a:off x="5974800" y="6221160"/>
              <a:ext cx="9605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Heben</a:t>
              </a:r>
            </a:p>
            <a:p>
              <a:pPr algn="ctr">
                <a:lnSpc>
                  <a:spcPts val="1000"/>
                </a:lnSpc>
              </a:pPr>
              <a:r>
                <a:rPr lang="en-US" sz="900">
                  <a:latin typeface="Arial" panose="020B0604020202020204" pitchFamily="34" charset="0"/>
                  <a:cs typeface="Arial" panose="020B0604020202020204" pitchFamily="34" charset="0"/>
                </a:rPr>
                <a:t>Physics</a:t>
              </a:r>
            </a:p>
          </p:txBody>
        </p:sp>
        <p:sp>
          <p:nvSpPr>
            <p:cNvPr id="1042" name="TextBox 1041">
              <a:extLst>
                <a:ext uri="{FF2B5EF4-FFF2-40B4-BE49-F238E27FC236}">
                  <a16:creationId xmlns:a16="http://schemas.microsoft.com/office/drawing/2014/main" id="{03474511-4AB0-1C29-0750-14BE4F1FA30C}"/>
                </a:ext>
              </a:extLst>
            </p:cNvPr>
            <p:cNvSpPr txBox="1"/>
            <p:nvPr/>
          </p:nvSpPr>
          <p:spPr>
            <a:xfrm>
              <a:off x="4965323" y="5336179"/>
              <a:ext cx="1248040" cy="738664"/>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Advisor on </a:t>
              </a:r>
            </a:p>
            <a:p>
              <a:pPr algn="ctr"/>
              <a:r>
                <a:rPr lang="en-US" sz="1400" b="1">
                  <a:latin typeface="Arial" panose="020B0604020202020204" pitchFamily="34" charset="0"/>
                  <a:cs typeface="Arial" panose="020B0604020202020204" pitchFamily="34" charset="0"/>
                </a:rPr>
                <a:t>Recruitment </a:t>
              </a:r>
            </a:p>
            <a:p>
              <a:pPr algn="ctr"/>
              <a:r>
                <a:rPr lang="en-US" sz="1400" b="1">
                  <a:latin typeface="Arial" panose="020B0604020202020204" pitchFamily="34" charset="0"/>
                  <a:cs typeface="Arial" panose="020B0604020202020204" pitchFamily="34" charset="0"/>
                </a:rPr>
                <a:t>Events</a:t>
              </a:r>
              <a:endParaRPr lang="en-US" sz="1400"/>
            </a:p>
          </p:txBody>
        </p:sp>
        <p:grpSp>
          <p:nvGrpSpPr>
            <p:cNvPr id="1043" name="Group 1042">
              <a:extLst>
                <a:ext uri="{FF2B5EF4-FFF2-40B4-BE49-F238E27FC236}">
                  <a16:creationId xmlns:a16="http://schemas.microsoft.com/office/drawing/2014/main" id="{C90AEDFD-F790-67B6-5448-3DD4A393998E}"/>
                </a:ext>
              </a:extLst>
            </p:cNvPr>
            <p:cNvGrpSpPr/>
            <p:nvPr/>
          </p:nvGrpSpPr>
          <p:grpSpPr>
            <a:xfrm>
              <a:off x="7319071" y="800784"/>
              <a:ext cx="588199" cy="843095"/>
              <a:chOff x="7219590" y="702450"/>
              <a:chExt cx="588199" cy="843095"/>
            </a:xfrm>
          </p:grpSpPr>
          <p:pic>
            <p:nvPicPr>
              <p:cNvPr id="3118" name="Picture 4" descr="Dr. Karen Green">
                <a:extLst>
                  <a:ext uri="{FF2B5EF4-FFF2-40B4-BE49-F238E27FC236}">
                    <a16:creationId xmlns:a16="http://schemas.microsoft.com/office/drawing/2014/main" id="{FA9FF71C-5D50-1AA8-278B-83DDE60DCE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33" t="9782" r="17498" b="26129"/>
              <a:stretch/>
            </p:blipFill>
            <p:spPr bwMode="auto">
              <a:xfrm>
                <a:off x="7219590" y="702450"/>
                <a:ext cx="588199" cy="843095"/>
              </a:xfrm>
              <a:prstGeom prst="rect">
                <a:avLst/>
              </a:prstGeom>
              <a:noFill/>
              <a:extLst>
                <a:ext uri="{909E8E84-426E-40DD-AFC4-6F175D3DCCD1}">
                  <a14:hiddenFill xmlns:a14="http://schemas.microsoft.com/office/drawing/2010/main">
                    <a:solidFill>
                      <a:srgbClr val="FFFFFF"/>
                    </a:solidFill>
                  </a14:hiddenFill>
                </a:ext>
              </a:extLst>
            </p:spPr>
          </p:pic>
          <p:sp>
            <p:nvSpPr>
              <p:cNvPr id="3119" name="5-Point Star 8">
                <a:extLst>
                  <a:ext uri="{FF2B5EF4-FFF2-40B4-BE49-F238E27FC236}">
                    <a16:creationId xmlns:a16="http://schemas.microsoft.com/office/drawing/2014/main" id="{FE7AB3F8-3B21-A0F0-EE03-B9AFB4229EB7}"/>
                  </a:ext>
                </a:extLst>
              </p:cNvPr>
              <p:cNvSpPr/>
              <p:nvPr/>
            </p:nvSpPr>
            <p:spPr>
              <a:xfrm>
                <a:off x="738212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1043">
              <a:extLst>
                <a:ext uri="{FF2B5EF4-FFF2-40B4-BE49-F238E27FC236}">
                  <a16:creationId xmlns:a16="http://schemas.microsoft.com/office/drawing/2014/main" id="{9B136FA0-C926-92D6-4F78-086AFA906DD5}"/>
                </a:ext>
              </a:extLst>
            </p:cNvPr>
            <p:cNvGrpSpPr/>
            <p:nvPr/>
          </p:nvGrpSpPr>
          <p:grpSpPr>
            <a:xfrm>
              <a:off x="8151177" y="800784"/>
              <a:ext cx="564589" cy="846882"/>
              <a:chOff x="8048575" y="702449"/>
              <a:chExt cx="564589" cy="846882"/>
            </a:xfrm>
          </p:grpSpPr>
          <p:pic>
            <p:nvPicPr>
              <p:cNvPr id="3116" name="Picture 2" descr="Rhodes RMB headshot">
                <a:extLst>
                  <a:ext uri="{FF2B5EF4-FFF2-40B4-BE49-F238E27FC236}">
                    <a16:creationId xmlns:a16="http://schemas.microsoft.com/office/drawing/2014/main" id="{7147E1E2-907B-35D3-DEBB-48868F5CD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575"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7" name="5-Point Star 41">
                <a:extLst>
                  <a:ext uri="{FF2B5EF4-FFF2-40B4-BE49-F238E27FC236}">
                    <a16:creationId xmlns:a16="http://schemas.microsoft.com/office/drawing/2014/main" id="{A6609E62-C030-6816-BFD8-4D71CF72A13A}"/>
                  </a:ext>
                </a:extLst>
              </p:cNvPr>
              <p:cNvSpPr/>
              <p:nvPr/>
            </p:nvSpPr>
            <p:spPr>
              <a:xfrm>
                <a:off x="8199582"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ED502EC4-9915-ABE1-C432-53822F47B16B}"/>
                </a:ext>
              </a:extLst>
            </p:cNvPr>
            <p:cNvGrpSpPr/>
            <p:nvPr/>
          </p:nvGrpSpPr>
          <p:grpSpPr>
            <a:xfrm>
              <a:off x="8994255" y="800784"/>
              <a:ext cx="564589" cy="846882"/>
              <a:chOff x="8916744" y="702449"/>
              <a:chExt cx="564589" cy="846882"/>
            </a:xfrm>
          </p:grpSpPr>
          <p:pic>
            <p:nvPicPr>
              <p:cNvPr id="3114" name="Picture 8" descr="Ben Myers">
                <a:extLst>
                  <a:ext uri="{FF2B5EF4-FFF2-40B4-BE49-F238E27FC236}">
                    <a16:creationId xmlns:a16="http://schemas.microsoft.com/office/drawing/2014/main" id="{D196660B-03D9-4FFB-FA67-3481D445E6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6744"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5" name="5-Point Star 65">
                <a:extLst>
                  <a:ext uri="{FF2B5EF4-FFF2-40B4-BE49-F238E27FC236}">
                    <a16:creationId xmlns:a16="http://schemas.microsoft.com/office/drawing/2014/main" id="{2E6DDF0F-DFC5-954B-6876-2193B938E906}"/>
                  </a:ext>
                </a:extLst>
              </p:cNvPr>
              <p:cNvSpPr/>
              <p:nvPr/>
            </p:nvSpPr>
            <p:spPr>
              <a:xfrm>
                <a:off x="907017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1045">
              <a:extLst>
                <a:ext uri="{FF2B5EF4-FFF2-40B4-BE49-F238E27FC236}">
                  <a16:creationId xmlns:a16="http://schemas.microsoft.com/office/drawing/2014/main" id="{68186928-E31A-8117-924C-0839640A2567}"/>
                </a:ext>
              </a:extLst>
            </p:cNvPr>
            <p:cNvGrpSpPr/>
            <p:nvPr/>
          </p:nvGrpSpPr>
          <p:grpSpPr>
            <a:xfrm>
              <a:off x="9855157" y="800784"/>
              <a:ext cx="564589" cy="846882"/>
              <a:chOff x="9834779" y="702449"/>
              <a:chExt cx="564589" cy="846882"/>
            </a:xfrm>
          </p:grpSpPr>
          <p:pic>
            <p:nvPicPr>
              <p:cNvPr id="3112" name="Picture 6" descr="Aniruddha Ray">
                <a:extLst>
                  <a:ext uri="{FF2B5EF4-FFF2-40B4-BE49-F238E27FC236}">
                    <a16:creationId xmlns:a16="http://schemas.microsoft.com/office/drawing/2014/main" id="{F33002B8-9004-6BA4-8A39-E1E7898F4C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63" r="18159"/>
              <a:stretch/>
            </p:blipFill>
            <p:spPr bwMode="auto">
              <a:xfrm>
                <a:off x="9834779"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3" name="5-Point Star 71">
                <a:extLst>
                  <a:ext uri="{FF2B5EF4-FFF2-40B4-BE49-F238E27FC236}">
                    <a16:creationId xmlns:a16="http://schemas.microsoft.com/office/drawing/2014/main" id="{C3EB8C9F-7734-01FE-569A-368DCE35D3B7}"/>
                  </a:ext>
                </a:extLst>
              </p:cNvPr>
              <p:cNvSpPr/>
              <p:nvPr/>
            </p:nvSpPr>
            <p:spPr>
              <a:xfrm>
                <a:off x="10018537"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046">
              <a:extLst>
                <a:ext uri="{FF2B5EF4-FFF2-40B4-BE49-F238E27FC236}">
                  <a16:creationId xmlns:a16="http://schemas.microsoft.com/office/drawing/2014/main" id="{0BD4FFC4-B183-DDDF-736E-23068B851E7E}"/>
                </a:ext>
              </a:extLst>
            </p:cNvPr>
            <p:cNvGrpSpPr/>
            <p:nvPr/>
          </p:nvGrpSpPr>
          <p:grpSpPr>
            <a:xfrm>
              <a:off x="6831947" y="2423880"/>
              <a:ext cx="609794" cy="852279"/>
              <a:chOff x="6900187" y="2374836"/>
              <a:chExt cx="609794" cy="852279"/>
            </a:xfrm>
          </p:grpSpPr>
          <p:pic>
            <p:nvPicPr>
              <p:cNvPr id="3110" name="Picture 2" descr="Directory">
                <a:extLst>
                  <a:ext uri="{FF2B5EF4-FFF2-40B4-BE49-F238E27FC236}">
                    <a16:creationId xmlns:a16="http://schemas.microsoft.com/office/drawing/2014/main" id="{BDCD470C-339F-36FF-F2F3-3B156FF1424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552" r="15898"/>
              <a:stretch/>
            </p:blipFill>
            <p:spPr bwMode="auto">
              <a:xfrm>
                <a:off x="6900187" y="2374836"/>
                <a:ext cx="609794" cy="852279"/>
              </a:xfrm>
              <a:prstGeom prst="rect">
                <a:avLst/>
              </a:prstGeom>
              <a:noFill/>
              <a:extLst>
                <a:ext uri="{909E8E84-426E-40DD-AFC4-6F175D3DCCD1}">
                  <a14:hiddenFill xmlns:a14="http://schemas.microsoft.com/office/drawing/2010/main">
                    <a:solidFill>
                      <a:srgbClr val="FFFFFF"/>
                    </a:solidFill>
                  </a14:hiddenFill>
                </a:ext>
              </a:extLst>
            </p:spPr>
          </p:pic>
          <p:sp>
            <p:nvSpPr>
              <p:cNvPr id="3111" name="5-Point Star 87">
                <a:extLst>
                  <a:ext uri="{FF2B5EF4-FFF2-40B4-BE49-F238E27FC236}">
                    <a16:creationId xmlns:a16="http://schemas.microsoft.com/office/drawing/2014/main" id="{982F0827-77A7-67AC-D4DA-B3FAAEA0784C}"/>
                  </a:ext>
                </a:extLst>
              </p:cNvPr>
              <p:cNvSpPr/>
              <p:nvPr/>
            </p:nvSpPr>
            <p:spPr>
              <a:xfrm>
                <a:off x="7116873"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1047">
              <a:extLst>
                <a:ext uri="{FF2B5EF4-FFF2-40B4-BE49-F238E27FC236}">
                  <a16:creationId xmlns:a16="http://schemas.microsoft.com/office/drawing/2014/main" id="{65ADD740-08E1-E36D-E1C3-380A018B93CA}"/>
                </a:ext>
              </a:extLst>
            </p:cNvPr>
            <p:cNvGrpSpPr/>
            <p:nvPr/>
          </p:nvGrpSpPr>
          <p:grpSpPr>
            <a:xfrm>
              <a:off x="7812005" y="2423880"/>
              <a:ext cx="609794" cy="852279"/>
              <a:chOff x="7866597" y="2374836"/>
              <a:chExt cx="609794" cy="852279"/>
            </a:xfrm>
          </p:grpSpPr>
          <p:pic>
            <p:nvPicPr>
              <p:cNvPr id="3108" name="Picture 4" descr="jreynolds 2017">
                <a:extLst>
                  <a:ext uri="{FF2B5EF4-FFF2-40B4-BE49-F238E27FC236}">
                    <a16:creationId xmlns:a16="http://schemas.microsoft.com/office/drawing/2014/main" id="{41DCEE4F-8A95-CCCE-0A6B-150416AA14F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672" t="3707" r="7658" b="16468"/>
              <a:stretch/>
            </p:blipFill>
            <p:spPr bwMode="auto">
              <a:xfrm>
                <a:off x="7866597" y="2374836"/>
                <a:ext cx="609794" cy="852279"/>
              </a:xfrm>
              <a:prstGeom prst="rect">
                <a:avLst/>
              </a:prstGeom>
              <a:noFill/>
              <a:extLst>
                <a:ext uri="{909E8E84-426E-40DD-AFC4-6F175D3DCCD1}">
                  <a14:hiddenFill xmlns:a14="http://schemas.microsoft.com/office/drawing/2010/main">
                    <a:solidFill>
                      <a:srgbClr val="FFFFFF"/>
                    </a:solidFill>
                  </a14:hiddenFill>
                </a:ext>
              </a:extLst>
            </p:spPr>
          </p:pic>
          <p:sp>
            <p:nvSpPr>
              <p:cNvPr id="3109" name="5-Point Star 88">
                <a:extLst>
                  <a:ext uri="{FF2B5EF4-FFF2-40B4-BE49-F238E27FC236}">
                    <a16:creationId xmlns:a16="http://schemas.microsoft.com/office/drawing/2014/main" id="{62104D95-E88C-5EE8-948B-85A5F0BE97E2}"/>
                  </a:ext>
                </a:extLst>
              </p:cNvPr>
              <p:cNvSpPr/>
              <p:nvPr/>
            </p:nvSpPr>
            <p:spPr>
              <a:xfrm>
                <a:off x="8087874"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1048">
              <a:extLst>
                <a:ext uri="{FF2B5EF4-FFF2-40B4-BE49-F238E27FC236}">
                  <a16:creationId xmlns:a16="http://schemas.microsoft.com/office/drawing/2014/main" id="{2A9311B8-5B65-0E32-36A1-86988E194E8C}"/>
                </a:ext>
              </a:extLst>
            </p:cNvPr>
            <p:cNvGrpSpPr/>
            <p:nvPr/>
          </p:nvGrpSpPr>
          <p:grpSpPr>
            <a:xfrm>
              <a:off x="8819665" y="2423880"/>
              <a:ext cx="609795" cy="852279"/>
              <a:chOff x="8922025" y="2374836"/>
              <a:chExt cx="609795" cy="852279"/>
            </a:xfrm>
          </p:grpSpPr>
          <p:pic>
            <p:nvPicPr>
              <p:cNvPr id="3106" name="Picture 8" descr="Ammon Allred | The Guardian">
                <a:extLst>
                  <a:ext uri="{FF2B5EF4-FFF2-40B4-BE49-F238E27FC236}">
                    <a16:creationId xmlns:a16="http://schemas.microsoft.com/office/drawing/2014/main" id="{87A95A13-D6A4-B7CD-EF80-AD946B8C93C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226" r="14225"/>
              <a:stretch/>
            </p:blipFill>
            <p:spPr bwMode="auto">
              <a:xfrm>
                <a:off x="8922025" y="2374836"/>
                <a:ext cx="609795" cy="852279"/>
              </a:xfrm>
              <a:prstGeom prst="rect">
                <a:avLst/>
              </a:prstGeom>
              <a:noFill/>
              <a:extLst>
                <a:ext uri="{909E8E84-426E-40DD-AFC4-6F175D3DCCD1}">
                  <a14:hiddenFill xmlns:a14="http://schemas.microsoft.com/office/drawing/2010/main">
                    <a:solidFill>
                      <a:srgbClr val="FFFFFF"/>
                    </a:solidFill>
                  </a14:hiddenFill>
                </a:ext>
              </a:extLst>
            </p:spPr>
          </p:pic>
          <p:sp>
            <p:nvSpPr>
              <p:cNvPr id="3107" name="5-Point Star 89">
                <a:extLst>
                  <a:ext uri="{FF2B5EF4-FFF2-40B4-BE49-F238E27FC236}">
                    <a16:creationId xmlns:a16="http://schemas.microsoft.com/office/drawing/2014/main" id="{E37CAD46-FD6E-18C0-E25B-7B173C678AC5}"/>
                  </a:ext>
                </a:extLst>
              </p:cNvPr>
              <p:cNvSpPr/>
              <p:nvPr/>
            </p:nvSpPr>
            <p:spPr>
              <a:xfrm>
                <a:off x="9095237"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1049">
              <a:extLst>
                <a:ext uri="{FF2B5EF4-FFF2-40B4-BE49-F238E27FC236}">
                  <a16:creationId xmlns:a16="http://schemas.microsoft.com/office/drawing/2014/main" id="{2F9186DD-4557-A24F-233E-05CD9D8116DC}"/>
                </a:ext>
              </a:extLst>
            </p:cNvPr>
            <p:cNvGrpSpPr/>
            <p:nvPr/>
          </p:nvGrpSpPr>
          <p:grpSpPr>
            <a:xfrm>
              <a:off x="9785131" y="2423880"/>
              <a:ext cx="609794" cy="856544"/>
              <a:chOff x="9819251" y="2374835"/>
              <a:chExt cx="609794" cy="856544"/>
            </a:xfrm>
          </p:grpSpPr>
          <p:pic>
            <p:nvPicPr>
              <p:cNvPr id="3104" name="Picture 6" descr="Seegert Michelle">
                <a:extLst>
                  <a:ext uri="{FF2B5EF4-FFF2-40B4-BE49-F238E27FC236}">
                    <a16:creationId xmlns:a16="http://schemas.microsoft.com/office/drawing/2014/main" id="{5B3DF382-81F6-1A0A-CCAE-195A2B26BDA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437" t="-357" r="19604" b="28741"/>
              <a:stretch/>
            </p:blipFill>
            <p:spPr bwMode="auto">
              <a:xfrm>
                <a:off x="9819251" y="2374835"/>
                <a:ext cx="609794" cy="856544"/>
              </a:xfrm>
              <a:prstGeom prst="rect">
                <a:avLst/>
              </a:prstGeom>
              <a:noFill/>
              <a:extLst>
                <a:ext uri="{909E8E84-426E-40DD-AFC4-6F175D3DCCD1}">
                  <a14:hiddenFill xmlns:a14="http://schemas.microsoft.com/office/drawing/2010/main">
                    <a:solidFill>
                      <a:srgbClr val="FFFFFF"/>
                    </a:solidFill>
                  </a14:hiddenFill>
                </a:ext>
              </a:extLst>
            </p:spPr>
          </p:pic>
          <p:sp>
            <p:nvSpPr>
              <p:cNvPr id="3105" name="5-Point Star 90">
                <a:extLst>
                  <a:ext uri="{FF2B5EF4-FFF2-40B4-BE49-F238E27FC236}">
                    <a16:creationId xmlns:a16="http://schemas.microsoft.com/office/drawing/2014/main" id="{E2B4DA1B-9E8B-8104-AFF7-ACD751B68ED9}"/>
                  </a:ext>
                </a:extLst>
              </p:cNvPr>
              <p:cNvSpPr/>
              <p:nvPr/>
            </p:nvSpPr>
            <p:spPr>
              <a:xfrm>
                <a:off x="10004619"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23A522AD-1395-A6F0-F065-C10703AFF073}"/>
                </a:ext>
              </a:extLst>
            </p:cNvPr>
            <p:cNvGrpSpPr/>
            <p:nvPr/>
          </p:nvGrpSpPr>
          <p:grpSpPr>
            <a:xfrm>
              <a:off x="6884117" y="4065264"/>
              <a:ext cx="574093" cy="858840"/>
              <a:chOff x="6918237" y="4087529"/>
              <a:chExt cx="574093" cy="858840"/>
            </a:xfrm>
          </p:grpSpPr>
          <p:pic>
            <p:nvPicPr>
              <p:cNvPr id="3102" name="Picture 6" descr="Ashley Pryor">
                <a:extLst>
                  <a:ext uri="{FF2B5EF4-FFF2-40B4-BE49-F238E27FC236}">
                    <a16:creationId xmlns:a16="http://schemas.microsoft.com/office/drawing/2014/main" id="{640A0622-2F38-B714-7AF6-9BC917DF32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8237" y="4087529"/>
                <a:ext cx="574093" cy="858840"/>
              </a:xfrm>
              <a:prstGeom prst="rect">
                <a:avLst/>
              </a:prstGeom>
              <a:noFill/>
              <a:extLst>
                <a:ext uri="{909E8E84-426E-40DD-AFC4-6F175D3DCCD1}">
                  <a14:hiddenFill xmlns:a14="http://schemas.microsoft.com/office/drawing/2010/main">
                    <a:solidFill>
                      <a:srgbClr val="FFFFFF"/>
                    </a:solidFill>
                  </a14:hiddenFill>
                </a:ext>
              </a:extLst>
            </p:spPr>
          </p:pic>
          <p:sp>
            <p:nvSpPr>
              <p:cNvPr id="3103" name="5-Point Star 92">
                <a:extLst>
                  <a:ext uri="{FF2B5EF4-FFF2-40B4-BE49-F238E27FC236}">
                    <a16:creationId xmlns:a16="http://schemas.microsoft.com/office/drawing/2014/main" id="{33568A76-6341-3C9C-C564-6D3CB94C07A3}"/>
                  </a:ext>
                </a:extLst>
              </p:cNvPr>
              <p:cNvSpPr/>
              <p:nvPr/>
            </p:nvSpPr>
            <p:spPr>
              <a:xfrm>
                <a:off x="7116873" y="4661101"/>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1051">
              <a:extLst>
                <a:ext uri="{FF2B5EF4-FFF2-40B4-BE49-F238E27FC236}">
                  <a16:creationId xmlns:a16="http://schemas.microsoft.com/office/drawing/2014/main" id="{76846781-6543-955E-0376-896DB33672B5}"/>
                </a:ext>
              </a:extLst>
            </p:cNvPr>
            <p:cNvGrpSpPr/>
            <p:nvPr/>
          </p:nvGrpSpPr>
          <p:grpSpPr>
            <a:xfrm>
              <a:off x="7835692" y="4065264"/>
              <a:ext cx="571520" cy="858840"/>
              <a:chOff x="7869812" y="4087529"/>
              <a:chExt cx="571520" cy="858840"/>
            </a:xfrm>
          </p:grpSpPr>
          <p:pic>
            <p:nvPicPr>
              <p:cNvPr id="3100" name="Picture 4" descr="Mohammad Elahinia">
                <a:extLst>
                  <a:ext uri="{FF2B5EF4-FFF2-40B4-BE49-F238E27FC236}">
                    <a16:creationId xmlns:a16="http://schemas.microsoft.com/office/drawing/2014/main" id="{F8302B97-04D1-FF06-34D4-2831D4D5B6A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9812" y="4087529"/>
                <a:ext cx="571520" cy="858840"/>
              </a:xfrm>
              <a:prstGeom prst="rect">
                <a:avLst/>
              </a:prstGeom>
              <a:noFill/>
              <a:extLst>
                <a:ext uri="{909E8E84-426E-40DD-AFC4-6F175D3DCCD1}">
                  <a14:hiddenFill xmlns:a14="http://schemas.microsoft.com/office/drawing/2010/main">
                    <a:solidFill>
                      <a:srgbClr val="FFFFFF"/>
                    </a:solidFill>
                  </a14:hiddenFill>
                </a:ext>
              </a:extLst>
            </p:spPr>
          </p:pic>
          <p:sp>
            <p:nvSpPr>
              <p:cNvPr id="3101" name="5-Point Star 93">
                <a:extLst>
                  <a:ext uri="{FF2B5EF4-FFF2-40B4-BE49-F238E27FC236}">
                    <a16:creationId xmlns:a16="http://schemas.microsoft.com/office/drawing/2014/main" id="{6211D547-C706-4394-E577-975E8DE1496B}"/>
                  </a:ext>
                </a:extLst>
              </p:cNvPr>
              <p:cNvSpPr/>
              <p:nvPr/>
            </p:nvSpPr>
            <p:spPr>
              <a:xfrm>
                <a:off x="8049567" y="467203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00B36684-FA82-EE3B-4DEF-758318D90F9B}"/>
                </a:ext>
              </a:extLst>
            </p:cNvPr>
            <p:cNvGrpSpPr/>
            <p:nvPr/>
          </p:nvGrpSpPr>
          <p:grpSpPr>
            <a:xfrm>
              <a:off x="8798358" y="4065264"/>
              <a:ext cx="601512" cy="858840"/>
              <a:chOff x="8839302" y="4087529"/>
              <a:chExt cx="601512" cy="858840"/>
            </a:xfrm>
          </p:grpSpPr>
          <p:pic>
            <p:nvPicPr>
              <p:cNvPr id="3098" name="Picture 8" descr="Barbara Miner">
                <a:extLst>
                  <a:ext uri="{FF2B5EF4-FFF2-40B4-BE49-F238E27FC236}">
                    <a16:creationId xmlns:a16="http://schemas.microsoft.com/office/drawing/2014/main" id="{C0C542D6-CBD3-D302-7369-CD8D66B3598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772" r="19191"/>
              <a:stretch/>
            </p:blipFill>
            <p:spPr bwMode="auto">
              <a:xfrm>
                <a:off x="8839302" y="4087529"/>
                <a:ext cx="601512" cy="858840"/>
              </a:xfrm>
              <a:prstGeom prst="rect">
                <a:avLst/>
              </a:prstGeom>
              <a:noFill/>
              <a:extLst>
                <a:ext uri="{909E8E84-426E-40DD-AFC4-6F175D3DCCD1}">
                  <a14:hiddenFill xmlns:a14="http://schemas.microsoft.com/office/drawing/2010/main">
                    <a:solidFill>
                      <a:srgbClr val="FFFFFF"/>
                    </a:solidFill>
                  </a14:hiddenFill>
                </a:ext>
              </a:extLst>
            </p:spPr>
          </p:pic>
          <p:sp>
            <p:nvSpPr>
              <p:cNvPr id="3099" name="5-Point Star 94">
                <a:extLst>
                  <a:ext uri="{FF2B5EF4-FFF2-40B4-BE49-F238E27FC236}">
                    <a16:creationId xmlns:a16="http://schemas.microsoft.com/office/drawing/2014/main" id="{859BBC1B-70A6-3FE3-B436-03C611094D77}"/>
                  </a:ext>
                </a:extLst>
              </p:cNvPr>
              <p:cNvSpPr/>
              <p:nvPr/>
            </p:nvSpPr>
            <p:spPr>
              <a:xfrm>
                <a:off x="9046295" y="466919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a:extLst>
                <a:ext uri="{FF2B5EF4-FFF2-40B4-BE49-F238E27FC236}">
                  <a16:creationId xmlns:a16="http://schemas.microsoft.com/office/drawing/2014/main" id="{08006D69-D0F3-7DF5-1D16-BD101C5522FB}"/>
                </a:ext>
              </a:extLst>
            </p:cNvPr>
            <p:cNvGrpSpPr/>
            <p:nvPr/>
          </p:nvGrpSpPr>
          <p:grpSpPr>
            <a:xfrm>
              <a:off x="9760384" y="4065264"/>
              <a:ext cx="601511" cy="869109"/>
              <a:chOff x="9828624" y="4087530"/>
              <a:chExt cx="601511" cy="869109"/>
            </a:xfrm>
          </p:grpSpPr>
          <p:pic>
            <p:nvPicPr>
              <p:cNvPr id="3096" name="Picture 3095">
                <a:extLst>
                  <a:ext uri="{FF2B5EF4-FFF2-40B4-BE49-F238E27FC236}">
                    <a16:creationId xmlns:a16="http://schemas.microsoft.com/office/drawing/2014/main" id="{5C490C46-FE73-80D9-CC0A-AA20E9F63BB0}"/>
                  </a:ext>
                </a:extLst>
              </p:cNvPr>
              <p:cNvPicPr>
                <a:picLocks noChangeAspect="1"/>
              </p:cNvPicPr>
              <p:nvPr/>
            </p:nvPicPr>
            <p:blipFill rotWithShape="1">
              <a:blip r:embed="rId17"/>
              <a:srcRect l="7141" r="7455"/>
              <a:stretch/>
            </p:blipFill>
            <p:spPr>
              <a:xfrm>
                <a:off x="9828624" y="4087530"/>
                <a:ext cx="601511" cy="869109"/>
              </a:xfrm>
              <a:prstGeom prst="rect">
                <a:avLst/>
              </a:prstGeom>
            </p:spPr>
          </p:pic>
          <p:sp>
            <p:nvSpPr>
              <p:cNvPr id="3097" name="5-Point Star 101">
                <a:extLst>
                  <a:ext uri="{FF2B5EF4-FFF2-40B4-BE49-F238E27FC236}">
                    <a16:creationId xmlns:a16="http://schemas.microsoft.com/office/drawing/2014/main" id="{BFBA343A-5B8A-C837-7E8D-50413DCBD4CD}"/>
                  </a:ext>
                </a:extLst>
              </p:cNvPr>
              <p:cNvSpPr/>
              <p:nvPr/>
            </p:nvSpPr>
            <p:spPr>
              <a:xfrm>
                <a:off x="10012751" y="4683864"/>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297E945E-F193-22B3-2659-7601C9319773}"/>
                </a:ext>
              </a:extLst>
            </p:cNvPr>
            <p:cNvGrpSpPr/>
            <p:nvPr/>
          </p:nvGrpSpPr>
          <p:grpSpPr>
            <a:xfrm>
              <a:off x="2758555" y="4065264"/>
              <a:ext cx="567522" cy="851279"/>
              <a:chOff x="2710787" y="4087530"/>
              <a:chExt cx="567522" cy="851279"/>
            </a:xfrm>
          </p:grpSpPr>
          <p:pic>
            <p:nvPicPr>
              <p:cNvPr id="3094" name="Picture 6" descr="Jon-Jama Scott portrait photo">
                <a:extLst>
                  <a:ext uri="{FF2B5EF4-FFF2-40B4-BE49-F238E27FC236}">
                    <a16:creationId xmlns:a16="http://schemas.microsoft.com/office/drawing/2014/main" id="{FEE84F8F-ADB8-D881-FD69-CC3C1E0CCD4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4052" t="3804" r="25372" b="55508"/>
              <a:stretch/>
            </p:blipFill>
            <p:spPr bwMode="auto">
              <a:xfrm>
                <a:off x="2710787" y="4087530"/>
                <a:ext cx="567522" cy="851279"/>
              </a:xfrm>
              <a:prstGeom prst="rect">
                <a:avLst/>
              </a:prstGeom>
              <a:noFill/>
              <a:extLst>
                <a:ext uri="{909E8E84-426E-40DD-AFC4-6F175D3DCCD1}">
                  <a14:hiddenFill xmlns:a14="http://schemas.microsoft.com/office/drawing/2010/main">
                    <a:solidFill>
                      <a:srgbClr val="FFFFFF"/>
                    </a:solidFill>
                  </a14:hiddenFill>
                </a:ext>
              </a:extLst>
            </p:spPr>
          </p:pic>
          <p:sp>
            <p:nvSpPr>
              <p:cNvPr id="3095" name="5-Point Star 103">
                <a:extLst>
                  <a:ext uri="{FF2B5EF4-FFF2-40B4-BE49-F238E27FC236}">
                    <a16:creationId xmlns:a16="http://schemas.microsoft.com/office/drawing/2014/main" id="{61BC4D62-3FBD-9685-A4A7-33CD757A2967}"/>
                  </a:ext>
                </a:extLst>
              </p:cNvPr>
              <p:cNvSpPr/>
              <p:nvPr/>
            </p:nvSpPr>
            <p:spPr>
              <a:xfrm>
                <a:off x="2921377" y="46705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055">
              <a:extLst>
                <a:ext uri="{FF2B5EF4-FFF2-40B4-BE49-F238E27FC236}">
                  <a16:creationId xmlns:a16="http://schemas.microsoft.com/office/drawing/2014/main" id="{6D120FDD-7989-8618-1028-1F01AA353A99}"/>
                </a:ext>
              </a:extLst>
            </p:cNvPr>
            <p:cNvGrpSpPr/>
            <p:nvPr/>
          </p:nvGrpSpPr>
          <p:grpSpPr>
            <a:xfrm>
              <a:off x="3734970" y="4065264"/>
              <a:ext cx="567521" cy="851278"/>
              <a:chOff x="3700850" y="4087529"/>
              <a:chExt cx="567521" cy="851278"/>
            </a:xfrm>
          </p:grpSpPr>
          <p:pic>
            <p:nvPicPr>
              <p:cNvPr id="3092" name="Picture 8" descr="Julia Martin">
                <a:extLst>
                  <a:ext uri="{FF2B5EF4-FFF2-40B4-BE49-F238E27FC236}">
                    <a16:creationId xmlns:a16="http://schemas.microsoft.com/office/drawing/2014/main" id="{CD1E972B-971E-55C9-D76D-3757689FEB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00850" y="4087529"/>
                <a:ext cx="567521" cy="851278"/>
              </a:xfrm>
              <a:prstGeom prst="rect">
                <a:avLst/>
              </a:prstGeom>
              <a:noFill/>
              <a:extLst>
                <a:ext uri="{909E8E84-426E-40DD-AFC4-6F175D3DCCD1}">
                  <a14:hiddenFill xmlns:a14="http://schemas.microsoft.com/office/drawing/2010/main">
                    <a:solidFill>
                      <a:srgbClr val="FFFFFF"/>
                    </a:solidFill>
                  </a14:hiddenFill>
                </a:ext>
              </a:extLst>
            </p:spPr>
          </p:pic>
          <p:sp>
            <p:nvSpPr>
              <p:cNvPr id="3093" name="5-Point Star 104">
                <a:extLst>
                  <a:ext uri="{FF2B5EF4-FFF2-40B4-BE49-F238E27FC236}">
                    <a16:creationId xmlns:a16="http://schemas.microsoft.com/office/drawing/2014/main" id="{8C27E8FA-1A26-57DA-152B-324A852D19AB}"/>
                  </a:ext>
                </a:extLst>
              </p:cNvPr>
              <p:cNvSpPr/>
              <p:nvPr/>
            </p:nvSpPr>
            <p:spPr>
              <a:xfrm>
                <a:off x="3888938" y="466768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1056">
              <a:extLst>
                <a:ext uri="{FF2B5EF4-FFF2-40B4-BE49-F238E27FC236}">
                  <a16:creationId xmlns:a16="http://schemas.microsoft.com/office/drawing/2014/main" id="{B1A0E764-A0F1-BBFF-4298-AF404CEA417E}"/>
                </a:ext>
              </a:extLst>
            </p:cNvPr>
            <p:cNvGrpSpPr/>
            <p:nvPr/>
          </p:nvGrpSpPr>
          <p:grpSpPr>
            <a:xfrm>
              <a:off x="4763908" y="4065264"/>
              <a:ext cx="567522" cy="851279"/>
              <a:chOff x="4702492" y="4087530"/>
              <a:chExt cx="567522" cy="851279"/>
            </a:xfrm>
          </p:grpSpPr>
          <p:pic>
            <p:nvPicPr>
              <p:cNvPr id="3090" name="Picture 4" descr="bazettjones">
                <a:extLst>
                  <a:ext uri="{FF2B5EF4-FFF2-40B4-BE49-F238E27FC236}">
                    <a16:creationId xmlns:a16="http://schemas.microsoft.com/office/drawing/2014/main" id="{DF85B60E-164E-C261-D741-330163E1823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02492" y="4087530"/>
                <a:ext cx="567522" cy="851279"/>
              </a:xfrm>
              <a:prstGeom prst="rect">
                <a:avLst/>
              </a:prstGeom>
              <a:noFill/>
              <a:extLst>
                <a:ext uri="{909E8E84-426E-40DD-AFC4-6F175D3DCCD1}">
                  <a14:hiddenFill xmlns:a14="http://schemas.microsoft.com/office/drawing/2010/main">
                    <a:solidFill>
                      <a:srgbClr val="FFFFFF"/>
                    </a:solidFill>
                  </a14:hiddenFill>
                </a:ext>
              </a:extLst>
            </p:spPr>
          </p:pic>
          <p:sp>
            <p:nvSpPr>
              <p:cNvPr id="3091" name="5-Point Star 105">
                <a:extLst>
                  <a:ext uri="{FF2B5EF4-FFF2-40B4-BE49-F238E27FC236}">
                    <a16:creationId xmlns:a16="http://schemas.microsoft.com/office/drawing/2014/main" id="{9D638E1E-AB27-9011-1396-ABA812B6D1B7}"/>
                  </a:ext>
                </a:extLst>
              </p:cNvPr>
              <p:cNvSpPr/>
              <p:nvPr/>
            </p:nvSpPr>
            <p:spPr>
              <a:xfrm>
                <a:off x="4857206" y="4652016"/>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8" name="Group 1057">
              <a:extLst>
                <a:ext uri="{FF2B5EF4-FFF2-40B4-BE49-F238E27FC236}">
                  <a16:creationId xmlns:a16="http://schemas.microsoft.com/office/drawing/2014/main" id="{044FB413-498E-3798-386D-D4624070EAB6}"/>
                </a:ext>
              </a:extLst>
            </p:cNvPr>
            <p:cNvGrpSpPr/>
            <p:nvPr/>
          </p:nvGrpSpPr>
          <p:grpSpPr>
            <a:xfrm>
              <a:off x="5925903" y="4065264"/>
              <a:ext cx="631541" cy="858840"/>
              <a:chOff x="5932727" y="4087529"/>
              <a:chExt cx="631541" cy="858840"/>
            </a:xfrm>
          </p:grpSpPr>
          <p:pic>
            <p:nvPicPr>
              <p:cNvPr id="3088" name="Picture 2" descr="Arunan Nadarajah, Ph.D.">
                <a:extLst>
                  <a:ext uri="{FF2B5EF4-FFF2-40B4-BE49-F238E27FC236}">
                    <a16:creationId xmlns:a16="http://schemas.microsoft.com/office/drawing/2014/main" id="{DC5B8565-E89A-4135-5A7B-251161E35F2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660" t="-551" r="5099" b="551"/>
              <a:stretch/>
            </p:blipFill>
            <p:spPr bwMode="auto">
              <a:xfrm>
                <a:off x="5932727" y="4087529"/>
                <a:ext cx="631541" cy="858840"/>
              </a:xfrm>
              <a:prstGeom prst="rect">
                <a:avLst/>
              </a:prstGeom>
              <a:noFill/>
              <a:extLst>
                <a:ext uri="{909E8E84-426E-40DD-AFC4-6F175D3DCCD1}">
                  <a14:hiddenFill xmlns:a14="http://schemas.microsoft.com/office/drawing/2010/main">
                    <a:solidFill>
                      <a:srgbClr val="FFFFFF"/>
                    </a:solidFill>
                  </a14:hiddenFill>
                </a:ext>
              </a:extLst>
            </p:spPr>
          </p:pic>
          <p:sp>
            <p:nvSpPr>
              <p:cNvPr id="3089" name="5-Point Star 106">
                <a:extLst>
                  <a:ext uri="{FF2B5EF4-FFF2-40B4-BE49-F238E27FC236}">
                    <a16:creationId xmlns:a16="http://schemas.microsoft.com/office/drawing/2014/main" id="{B70A13B0-C56A-ABFA-4E94-31B8F78C5AE2}"/>
                  </a:ext>
                </a:extLst>
              </p:cNvPr>
              <p:cNvSpPr/>
              <p:nvPr/>
            </p:nvSpPr>
            <p:spPr>
              <a:xfrm>
                <a:off x="6153502" y="4653526"/>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58">
              <a:extLst>
                <a:ext uri="{FF2B5EF4-FFF2-40B4-BE49-F238E27FC236}">
                  <a16:creationId xmlns:a16="http://schemas.microsoft.com/office/drawing/2014/main" id="{E9D980F4-9B81-CC1B-5ADE-387B8BF80686}"/>
                </a:ext>
              </a:extLst>
            </p:cNvPr>
            <p:cNvGrpSpPr/>
            <p:nvPr/>
          </p:nvGrpSpPr>
          <p:grpSpPr>
            <a:xfrm>
              <a:off x="2855060" y="2423880"/>
              <a:ext cx="603246" cy="854215"/>
              <a:chOff x="2848236" y="2374836"/>
              <a:chExt cx="603246" cy="854215"/>
            </a:xfrm>
          </p:grpSpPr>
          <p:pic>
            <p:nvPicPr>
              <p:cNvPr id="3086" name="Picture 4" descr="Julie DeSantis - Program Director - The University of Toledo | LinkedIn">
                <a:extLst>
                  <a:ext uri="{FF2B5EF4-FFF2-40B4-BE49-F238E27FC236}">
                    <a16:creationId xmlns:a16="http://schemas.microsoft.com/office/drawing/2014/main" id="{A1B68D3B-F5D4-8818-EA11-2BE3896F4EF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486" r="20894"/>
              <a:stretch/>
            </p:blipFill>
            <p:spPr bwMode="auto">
              <a:xfrm>
                <a:off x="2848236" y="2374836"/>
                <a:ext cx="603246" cy="854215"/>
              </a:xfrm>
              <a:prstGeom prst="rect">
                <a:avLst/>
              </a:prstGeom>
              <a:noFill/>
              <a:extLst>
                <a:ext uri="{909E8E84-426E-40DD-AFC4-6F175D3DCCD1}">
                  <a14:hiddenFill xmlns:a14="http://schemas.microsoft.com/office/drawing/2010/main">
                    <a:solidFill>
                      <a:srgbClr val="FFFFFF"/>
                    </a:solidFill>
                  </a14:hiddenFill>
                </a:ext>
              </a:extLst>
            </p:spPr>
          </p:pic>
          <p:sp>
            <p:nvSpPr>
              <p:cNvPr id="3087" name="5-Point Star 107">
                <a:extLst>
                  <a:ext uri="{FF2B5EF4-FFF2-40B4-BE49-F238E27FC236}">
                    <a16:creationId xmlns:a16="http://schemas.microsoft.com/office/drawing/2014/main" id="{70A510F7-2E7B-F0DF-F451-9E3925E14ABA}"/>
                  </a:ext>
                </a:extLst>
              </p:cNvPr>
              <p:cNvSpPr/>
              <p:nvPr/>
            </p:nvSpPr>
            <p:spPr>
              <a:xfrm>
                <a:off x="3039046"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59">
              <a:extLst>
                <a:ext uri="{FF2B5EF4-FFF2-40B4-BE49-F238E27FC236}">
                  <a16:creationId xmlns:a16="http://schemas.microsoft.com/office/drawing/2014/main" id="{46F4F5E9-9AAC-F28C-9C4C-02CAD068C3C3}"/>
                </a:ext>
              </a:extLst>
            </p:cNvPr>
            <p:cNvGrpSpPr/>
            <p:nvPr/>
          </p:nvGrpSpPr>
          <p:grpSpPr>
            <a:xfrm>
              <a:off x="3801200" y="2423880"/>
              <a:ext cx="608942" cy="854215"/>
              <a:chOff x="3828496" y="2374836"/>
              <a:chExt cx="608942" cy="854215"/>
            </a:xfrm>
          </p:grpSpPr>
          <p:pic>
            <p:nvPicPr>
              <p:cNvPr id="3084" name="Picture 2" descr="photo">
                <a:extLst>
                  <a:ext uri="{FF2B5EF4-FFF2-40B4-BE49-F238E27FC236}">
                    <a16:creationId xmlns:a16="http://schemas.microsoft.com/office/drawing/2014/main" id="{2C3AAC64-2A60-D1CE-92B2-F3C02B6F10D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5980" r="31223" b="41508"/>
              <a:stretch/>
            </p:blipFill>
            <p:spPr bwMode="auto">
              <a:xfrm>
                <a:off x="3828496" y="2374836"/>
                <a:ext cx="608942" cy="854215"/>
              </a:xfrm>
              <a:prstGeom prst="rect">
                <a:avLst/>
              </a:prstGeom>
              <a:noFill/>
              <a:extLst>
                <a:ext uri="{909E8E84-426E-40DD-AFC4-6F175D3DCCD1}">
                  <a14:hiddenFill xmlns:a14="http://schemas.microsoft.com/office/drawing/2010/main">
                    <a:solidFill>
                      <a:srgbClr val="FFFFFF"/>
                    </a:solidFill>
                  </a14:hiddenFill>
                </a:ext>
              </a:extLst>
            </p:spPr>
          </p:pic>
          <p:sp>
            <p:nvSpPr>
              <p:cNvPr id="3085" name="5-Point Star 108">
                <a:extLst>
                  <a:ext uri="{FF2B5EF4-FFF2-40B4-BE49-F238E27FC236}">
                    <a16:creationId xmlns:a16="http://schemas.microsoft.com/office/drawing/2014/main" id="{D8F312D7-EB5F-46BA-6EF1-9B8AA2289F85}"/>
                  </a:ext>
                </a:extLst>
              </p:cNvPr>
              <p:cNvSpPr/>
              <p:nvPr/>
            </p:nvSpPr>
            <p:spPr>
              <a:xfrm>
                <a:off x="3989422"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60">
              <a:extLst>
                <a:ext uri="{FF2B5EF4-FFF2-40B4-BE49-F238E27FC236}">
                  <a16:creationId xmlns:a16="http://schemas.microsoft.com/office/drawing/2014/main" id="{BD889F66-FE23-3CAD-CF14-07415B44843D}"/>
                </a:ext>
              </a:extLst>
            </p:cNvPr>
            <p:cNvGrpSpPr/>
            <p:nvPr/>
          </p:nvGrpSpPr>
          <p:grpSpPr>
            <a:xfrm>
              <a:off x="4769460" y="2423880"/>
              <a:ext cx="609794" cy="847904"/>
              <a:chOff x="4816380" y="2374835"/>
              <a:chExt cx="609794" cy="847904"/>
            </a:xfrm>
          </p:grpSpPr>
          <p:pic>
            <p:nvPicPr>
              <p:cNvPr id="3082" name="Picture 2" descr="Lisa Pescara Kovach">
                <a:extLst>
                  <a:ext uri="{FF2B5EF4-FFF2-40B4-BE49-F238E27FC236}">
                    <a16:creationId xmlns:a16="http://schemas.microsoft.com/office/drawing/2014/main" id="{9BEED00A-F820-8BCA-F285-B6BAB36DD0E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16380" y="2374835"/>
                <a:ext cx="609794" cy="847904"/>
              </a:xfrm>
              <a:prstGeom prst="rect">
                <a:avLst/>
              </a:prstGeom>
              <a:noFill/>
              <a:extLst>
                <a:ext uri="{909E8E84-426E-40DD-AFC4-6F175D3DCCD1}">
                  <a14:hiddenFill xmlns:a14="http://schemas.microsoft.com/office/drawing/2010/main">
                    <a:solidFill>
                      <a:srgbClr val="FFFFFF"/>
                    </a:solidFill>
                  </a14:hiddenFill>
                </a:ext>
              </a:extLst>
            </p:spPr>
          </p:pic>
          <p:sp>
            <p:nvSpPr>
              <p:cNvPr id="3083" name="5-Point Star 109">
                <a:extLst>
                  <a:ext uri="{FF2B5EF4-FFF2-40B4-BE49-F238E27FC236}">
                    <a16:creationId xmlns:a16="http://schemas.microsoft.com/office/drawing/2014/main" id="{059A19FF-8DC1-E949-E569-B20DBC4385DC}"/>
                  </a:ext>
                </a:extLst>
              </p:cNvPr>
              <p:cNvSpPr/>
              <p:nvPr/>
            </p:nvSpPr>
            <p:spPr>
              <a:xfrm>
                <a:off x="4996785"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2" name="Group 1061">
              <a:extLst>
                <a:ext uri="{FF2B5EF4-FFF2-40B4-BE49-F238E27FC236}">
                  <a16:creationId xmlns:a16="http://schemas.microsoft.com/office/drawing/2014/main" id="{233CFB10-2CE9-BA4D-4A86-6460178D227C}"/>
                </a:ext>
              </a:extLst>
            </p:cNvPr>
            <p:cNvGrpSpPr/>
            <p:nvPr/>
          </p:nvGrpSpPr>
          <p:grpSpPr>
            <a:xfrm>
              <a:off x="5711390" y="2423880"/>
              <a:ext cx="608941" cy="854215"/>
              <a:chOff x="5801838" y="2374836"/>
              <a:chExt cx="608941" cy="854215"/>
            </a:xfrm>
          </p:grpSpPr>
          <p:pic>
            <p:nvPicPr>
              <p:cNvPr id="3080" name="Picture 8" descr="Bryan Bosch">
                <a:extLst>
                  <a:ext uri="{FF2B5EF4-FFF2-40B4-BE49-F238E27FC236}">
                    <a16:creationId xmlns:a16="http://schemas.microsoft.com/office/drawing/2014/main" id="{BFF06FF2-95A6-6C54-C8E8-068CB4F1CE4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r="4951"/>
              <a:stretch/>
            </p:blipFill>
            <p:spPr bwMode="auto">
              <a:xfrm>
                <a:off x="5801838" y="2374836"/>
                <a:ext cx="608941" cy="854215"/>
              </a:xfrm>
              <a:prstGeom prst="rect">
                <a:avLst/>
              </a:prstGeom>
              <a:noFill/>
              <a:extLst>
                <a:ext uri="{909E8E84-426E-40DD-AFC4-6F175D3DCCD1}">
                  <a14:hiddenFill xmlns:a14="http://schemas.microsoft.com/office/drawing/2010/main">
                    <a:solidFill>
                      <a:srgbClr val="FFFFFF"/>
                    </a:solidFill>
                  </a14:hiddenFill>
                </a:ext>
              </a:extLst>
            </p:spPr>
          </p:pic>
          <p:sp>
            <p:nvSpPr>
              <p:cNvPr id="3081" name="5-Point Star 110">
                <a:extLst>
                  <a:ext uri="{FF2B5EF4-FFF2-40B4-BE49-F238E27FC236}">
                    <a16:creationId xmlns:a16="http://schemas.microsoft.com/office/drawing/2014/main" id="{88E2C8D1-8737-2AC3-2E3A-BB775FEF0D9F}"/>
                  </a:ext>
                </a:extLst>
              </p:cNvPr>
              <p:cNvSpPr/>
              <p:nvPr/>
            </p:nvSpPr>
            <p:spPr>
              <a:xfrm>
                <a:off x="5974917"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3" name="5-Point Star 111">
              <a:extLst>
                <a:ext uri="{FF2B5EF4-FFF2-40B4-BE49-F238E27FC236}">
                  <a16:creationId xmlns:a16="http://schemas.microsoft.com/office/drawing/2014/main" id="{9B5BE874-A398-DA67-C2E8-1DD5E5938E25}"/>
                </a:ext>
              </a:extLst>
            </p:cNvPr>
            <p:cNvSpPr/>
            <p:nvPr/>
          </p:nvSpPr>
          <p:spPr>
            <a:xfrm>
              <a:off x="2096066" y="2925629"/>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5-Point Star 117">
              <a:extLst>
                <a:ext uri="{FF2B5EF4-FFF2-40B4-BE49-F238E27FC236}">
                  <a16:creationId xmlns:a16="http://schemas.microsoft.com/office/drawing/2014/main" id="{B4B9A5AB-5AEC-B3BB-6E33-333234B0E626}"/>
                </a:ext>
              </a:extLst>
            </p:cNvPr>
            <p:cNvSpPr/>
            <p:nvPr/>
          </p:nvSpPr>
          <p:spPr>
            <a:xfrm>
              <a:off x="2293851" y="5482549"/>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TextBox 1064">
              <a:extLst>
                <a:ext uri="{FF2B5EF4-FFF2-40B4-BE49-F238E27FC236}">
                  <a16:creationId xmlns:a16="http://schemas.microsoft.com/office/drawing/2014/main" id="{6E6EF6B9-A451-E65E-9936-40A27328EF1F}"/>
                </a:ext>
              </a:extLst>
            </p:cNvPr>
            <p:cNvSpPr txBox="1"/>
            <p:nvPr/>
          </p:nvSpPr>
          <p:spPr>
            <a:xfrm>
              <a:off x="2443565" y="5429628"/>
              <a:ext cx="1452678" cy="1077218"/>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Served both in fall and spring semesters</a:t>
              </a:r>
            </a:p>
          </p:txBody>
        </p:sp>
        <p:sp>
          <p:nvSpPr>
            <p:cNvPr id="1066" name="Rectangle: Rounded Corners 1065">
              <a:extLst>
                <a:ext uri="{FF2B5EF4-FFF2-40B4-BE49-F238E27FC236}">
                  <a16:creationId xmlns:a16="http://schemas.microsoft.com/office/drawing/2014/main" id="{93D57EA4-F63B-28B1-59A7-F305905E4B92}"/>
                </a:ext>
              </a:extLst>
            </p:cNvPr>
            <p:cNvSpPr/>
            <p:nvPr/>
          </p:nvSpPr>
          <p:spPr>
            <a:xfrm>
              <a:off x="1651201" y="464895"/>
              <a:ext cx="5389381"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7" name="Picture 2" descr="Daniel McInnis">
              <a:extLst>
                <a:ext uri="{FF2B5EF4-FFF2-40B4-BE49-F238E27FC236}">
                  <a16:creationId xmlns:a16="http://schemas.microsoft.com/office/drawing/2014/main" id="{9A5CCF08-5E96-D59E-013E-1056CEAECB6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57648" y="800784"/>
              <a:ext cx="566779" cy="847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6" descr="Jeff Schneiderman - Program Director EMS Education, Clinical Faculty  Emergency Medicine - The University of Toledo | LinkedIn">
              <a:extLst>
                <a:ext uri="{FF2B5EF4-FFF2-40B4-BE49-F238E27FC236}">
                  <a16:creationId xmlns:a16="http://schemas.microsoft.com/office/drawing/2014/main" id="{113E8B38-7CDB-9100-3574-6D8FBEBA4E94}"/>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4252" r="11904"/>
            <a:stretch/>
          </p:blipFill>
          <p:spPr bwMode="auto">
            <a:xfrm>
              <a:off x="6197428" y="800784"/>
              <a:ext cx="626115" cy="847904"/>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8" descr="Thomas McLoughlin">
              <a:extLst>
                <a:ext uri="{FF2B5EF4-FFF2-40B4-BE49-F238E27FC236}">
                  <a16:creationId xmlns:a16="http://schemas.microsoft.com/office/drawing/2014/main" id="{2D8A816C-9F92-DD97-D6C3-998F7513FB9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44201" y="800784"/>
              <a:ext cx="563643" cy="845465"/>
            </a:xfrm>
            <a:prstGeom prst="rect">
              <a:avLst/>
            </a:prstGeom>
            <a:noFill/>
            <a:extLst>
              <a:ext uri="{909E8E84-426E-40DD-AFC4-6F175D3DCCD1}">
                <a14:hiddenFill xmlns:a14="http://schemas.microsoft.com/office/drawing/2010/main">
                  <a:solidFill>
                    <a:srgbClr val="FFFFFF"/>
                  </a:solidFill>
                </a14:hiddenFill>
              </a:ext>
            </a:extLst>
          </p:spPr>
        </p:pic>
        <p:sp>
          <p:nvSpPr>
            <p:cNvPr id="1070" name="TextBox 1069">
              <a:extLst>
                <a:ext uri="{FF2B5EF4-FFF2-40B4-BE49-F238E27FC236}">
                  <a16:creationId xmlns:a16="http://schemas.microsoft.com/office/drawing/2014/main" id="{810CD7E7-692A-4448-E65C-DD15C6C3E23D}"/>
                </a:ext>
              </a:extLst>
            </p:cNvPr>
            <p:cNvSpPr txBox="1"/>
            <p:nvPr/>
          </p:nvSpPr>
          <p:spPr>
            <a:xfrm>
              <a:off x="1636876" y="1660320"/>
              <a:ext cx="1005403"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D. McInnis</a:t>
              </a:r>
            </a:p>
            <a:p>
              <a:pPr algn="ctr">
                <a:lnSpc>
                  <a:spcPts val="1000"/>
                </a:lnSpc>
              </a:pPr>
              <a:r>
                <a:rPr lang="en-US" sz="900">
                  <a:latin typeface="Arial" panose="020B0604020202020204" pitchFamily="34" charset="0"/>
                  <a:cs typeface="Arial" panose="020B0604020202020204" pitchFamily="34" charset="0"/>
                </a:rPr>
                <a:t>Humanities</a:t>
              </a:r>
            </a:p>
          </p:txBody>
        </p:sp>
        <p:sp>
          <p:nvSpPr>
            <p:cNvPr id="1071" name="TextBox 1070">
              <a:extLst>
                <a:ext uri="{FF2B5EF4-FFF2-40B4-BE49-F238E27FC236}">
                  <a16:creationId xmlns:a16="http://schemas.microsoft.com/office/drawing/2014/main" id="{35FC6CDF-3AA2-F33E-86FD-2F7E13BCC0DB}"/>
                </a:ext>
              </a:extLst>
            </p:cNvPr>
            <p:cNvSpPr txBox="1"/>
            <p:nvPr/>
          </p:nvSpPr>
          <p:spPr>
            <a:xfrm>
              <a:off x="2513806" y="1660320"/>
              <a:ext cx="989755"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Lewin</a:t>
              </a:r>
            </a:p>
            <a:p>
              <a:pPr algn="ctr">
                <a:lnSpc>
                  <a:spcPts val="1000"/>
                </a:lnSpc>
              </a:pPr>
              <a:r>
                <a:rPr lang="en-US" sz="900">
                  <a:latin typeface="Arial" panose="020B0604020202020204" pitchFamily="34" charset="0"/>
                  <a:cs typeface="Arial" panose="020B0604020202020204" pitchFamily="34" charset="0"/>
                </a:rPr>
                <a:t>Nursing</a:t>
              </a:r>
            </a:p>
          </p:txBody>
        </p:sp>
        <p:sp>
          <p:nvSpPr>
            <p:cNvPr id="1072" name="TextBox 1071">
              <a:extLst>
                <a:ext uri="{FF2B5EF4-FFF2-40B4-BE49-F238E27FC236}">
                  <a16:creationId xmlns:a16="http://schemas.microsoft.com/office/drawing/2014/main" id="{EDDB86BC-A7D0-48C5-A047-6D871E8CB7DD}"/>
                </a:ext>
              </a:extLst>
            </p:cNvPr>
            <p:cNvSpPr txBox="1"/>
            <p:nvPr/>
          </p:nvSpPr>
          <p:spPr>
            <a:xfrm>
              <a:off x="3288596" y="1660320"/>
              <a:ext cx="1116079"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T. Phares</a:t>
              </a:r>
            </a:p>
            <a:p>
              <a:pPr algn="ctr">
                <a:lnSpc>
                  <a:spcPts val="1000"/>
                </a:lnSpc>
              </a:pPr>
              <a:r>
                <a:rPr lang="en-US" sz="900">
                  <a:latin typeface="Arial" panose="020B0604020202020204" pitchFamily="34" charset="0"/>
                  <a:cs typeface="Arial" panose="020B0604020202020204" pitchFamily="34" charset="0"/>
                </a:rPr>
                <a:t>Bioengineering</a:t>
              </a:r>
            </a:p>
          </p:txBody>
        </p:sp>
        <p:sp>
          <p:nvSpPr>
            <p:cNvPr id="1073" name="TextBox 1072">
              <a:extLst>
                <a:ext uri="{FF2B5EF4-FFF2-40B4-BE49-F238E27FC236}">
                  <a16:creationId xmlns:a16="http://schemas.microsoft.com/office/drawing/2014/main" id="{7E44E9F2-6BF5-B2BD-5202-AED42D923B55}"/>
                </a:ext>
              </a:extLst>
            </p:cNvPr>
            <p:cNvSpPr txBox="1"/>
            <p:nvPr/>
          </p:nvSpPr>
          <p:spPr>
            <a:xfrm>
              <a:off x="5993492" y="1660320"/>
              <a:ext cx="1084858"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J. Schneiderman</a:t>
              </a:r>
            </a:p>
            <a:p>
              <a:pPr algn="ctr">
                <a:lnSpc>
                  <a:spcPts val="1000"/>
                </a:lnSpc>
              </a:pPr>
              <a:r>
                <a:rPr lang="en-US" sz="900">
                  <a:latin typeface="Arial" panose="020B0604020202020204" pitchFamily="34" charset="0"/>
                  <a:cs typeface="Arial" panose="020B0604020202020204" pitchFamily="34" charset="0"/>
                </a:rPr>
                <a:t>EMS Education</a:t>
              </a:r>
            </a:p>
          </p:txBody>
        </p:sp>
        <p:sp>
          <p:nvSpPr>
            <p:cNvPr id="1074" name="TextBox 1073">
              <a:extLst>
                <a:ext uri="{FF2B5EF4-FFF2-40B4-BE49-F238E27FC236}">
                  <a16:creationId xmlns:a16="http://schemas.microsoft.com/office/drawing/2014/main" id="{1B4508C0-7B12-1689-1D3E-997950F2F522}"/>
                </a:ext>
              </a:extLst>
            </p:cNvPr>
            <p:cNvSpPr txBox="1"/>
            <p:nvPr/>
          </p:nvSpPr>
          <p:spPr>
            <a:xfrm>
              <a:off x="4116562" y="1660320"/>
              <a:ext cx="118494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McLoughlin</a:t>
              </a:r>
            </a:p>
            <a:p>
              <a:pPr algn="ctr">
                <a:lnSpc>
                  <a:spcPts val="1000"/>
                </a:lnSpc>
              </a:pPr>
              <a:r>
                <a:rPr lang="en-US" sz="900">
                  <a:latin typeface="Arial" panose="020B0604020202020204" pitchFamily="34" charset="0"/>
                  <a:cs typeface="Arial" panose="020B0604020202020204" pitchFamily="34" charset="0"/>
                </a:rPr>
                <a:t>Exercise Sci.</a:t>
              </a:r>
            </a:p>
          </p:txBody>
        </p:sp>
        <p:sp>
          <p:nvSpPr>
            <p:cNvPr id="1075" name="TextBox 1074">
              <a:extLst>
                <a:ext uri="{FF2B5EF4-FFF2-40B4-BE49-F238E27FC236}">
                  <a16:creationId xmlns:a16="http://schemas.microsoft.com/office/drawing/2014/main" id="{4E37A097-132B-CF72-9AE0-D2014AFFCF22}"/>
                </a:ext>
              </a:extLst>
            </p:cNvPr>
            <p:cNvSpPr txBox="1"/>
            <p:nvPr/>
          </p:nvSpPr>
          <p:spPr>
            <a:xfrm>
              <a:off x="2686409" y="473501"/>
              <a:ext cx="3329295" cy="307778"/>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Recruitment Practices</a:t>
              </a:r>
              <a:endParaRPr lang="en-US" sz="1400">
                <a:latin typeface="Arial" panose="020B0604020202020204" pitchFamily="34" charset="0"/>
                <a:cs typeface="Arial" panose="020B0604020202020204" pitchFamily="34" charset="0"/>
              </a:endParaRPr>
            </a:p>
          </p:txBody>
        </p:sp>
        <p:grpSp>
          <p:nvGrpSpPr>
            <p:cNvPr id="1076" name="Group 1075">
              <a:extLst>
                <a:ext uri="{FF2B5EF4-FFF2-40B4-BE49-F238E27FC236}">
                  <a16:creationId xmlns:a16="http://schemas.microsoft.com/office/drawing/2014/main" id="{C31F4BD6-3B94-3CD0-B29B-A38112DE849B}"/>
                </a:ext>
              </a:extLst>
            </p:cNvPr>
            <p:cNvGrpSpPr/>
            <p:nvPr/>
          </p:nvGrpSpPr>
          <p:grpSpPr>
            <a:xfrm>
              <a:off x="3569157" y="800784"/>
              <a:ext cx="573249" cy="847904"/>
              <a:chOff x="3595961" y="702449"/>
              <a:chExt cx="573249" cy="847904"/>
            </a:xfrm>
          </p:grpSpPr>
          <p:pic>
            <p:nvPicPr>
              <p:cNvPr id="3077" name="Picture 10" descr="tammy">
                <a:extLst>
                  <a:ext uri="{FF2B5EF4-FFF2-40B4-BE49-F238E27FC236}">
                    <a16:creationId xmlns:a16="http://schemas.microsoft.com/office/drawing/2014/main" id="{8699C67D-2F68-AEAA-1936-90BA20B80B6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95961" y="702449"/>
                <a:ext cx="573249" cy="847904"/>
              </a:xfrm>
              <a:prstGeom prst="rect">
                <a:avLst/>
              </a:prstGeom>
              <a:noFill/>
              <a:extLst>
                <a:ext uri="{909E8E84-426E-40DD-AFC4-6F175D3DCCD1}">
                  <a14:hiddenFill xmlns:a14="http://schemas.microsoft.com/office/drawing/2010/main">
                    <a:solidFill>
                      <a:srgbClr val="FFFFFF"/>
                    </a:solidFill>
                  </a14:hiddenFill>
                </a:ext>
              </a:extLst>
            </p:spPr>
          </p:pic>
          <p:sp>
            <p:nvSpPr>
              <p:cNvPr id="3079" name="5-Point Star 7">
                <a:extLst>
                  <a:ext uri="{FF2B5EF4-FFF2-40B4-BE49-F238E27FC236}">
                    <a16:creationId xmlns:a16="http://schemas.microsoft.com/office/drawing/2014/main" id="{40E20543-43C3-47DD-4442-1670BA44B1D4}"/>
                  </a:ext>
                </a:extLst>
              </p:cNvPr>
              <p:cNvSpPr/>
              <p:nvPr/>
            </p:nvSpPr>
            <p:spPr>
              <a:xfrm>
                <a:off x="375706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7" name="TextBox 1076">
              <a:extLst>
                <a:ext uri="{FF2B5EF4-FFF2-40B4-BE49-F238E27FC236}">
                  <a16:creationId xmlns:a16="http://schemas.microsoft.com/office/drawing/2014/main" id="{626641F1-F2D7-4F7A-3FB6-C61B087E9F12}"/>
                </a:ext>
              </a:extLst>
            </p:cNvPr>
            <p:cNvSpPr txBox="1"/>
            <p:nvPr/>
          </p:nvSpPr>
          <p:spPr>
            <a:xfrm>
              <a:off x="5115303" y="1660320"/>
              <a:ext cx="1050288"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L. Mata </a:t>
              </a:r>
            </a:p>
            <a:p>
              <a:pPr algn="ctr">
                <a:lnSpc>
                  <a:spcPts val="1000"/>
                </a:lnSpc>
              </a:pPr>
              <a:r>
                <a:rPr lang="en-US" sz="900">
                  <a:latin typeface="Arial" panose="020B0604020202020204" pitchFamily="34" charset="0"/>
                  <a:cs typeface="Arial" panose="020B0604020202020204" pitchFamily="34" charset="0"/>
                </a:rPr>
                <a:t>Eng. Technology</a:t>
              </a:r>
            </a:p>
          </p:txBody>
        </p:sp>
        <p:pic>
          <p:nvPicPr>
            <p:cNvPr id="1078" name="Picture 2" descr="Luis Mata">
              <a:extLst>
                <a:ext uri="{FF2B5EF4-FFF2-40B4-BE49-F238E27FC236}">
                  <a16:creationId xmlns:a16="http://schemas.microsoft.com/office/drawing/2014/main" id="{ABCAE717-4325-4ED0-BAD7-2605A2D0FA3E}"/>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3841" t="-40" r="4939" b="40"/>
            <a:stretch/>
          </p:blipFill>
          <p:spPr bwMode="auto">
            <a:xfrm>
              <a:off x="5343785" y="800784"/>
              <a:ext cx="556887" cy="859482"/>
            </a:xfrm>
            <a:prstGeom prst="rect">
              <a:avLst/>
            </a:prstGeom>
            <a:noFill/>
            <a:extLst>
              <a:ext uri="{909E8E84-426E-40DD-AFC4-6F175D3DCCD1}">
                <a14:hiddenFill xmlns:a14="http://schemas.microsoft.com/office/drawing/2010/main">
                  <a:solidFill>
                    <a:srgbClr val="FFFFFF"/>
                  </a:solidFill>
                </a14:hiddenFill>
              </a:ext>
            </a:extLst>
          </p:spPr>
        </p:pic>
        <p:sp>
          <p:nvSpPr>
            <p:cNvPr id="1079" name="Rectangle: Rounded Corners 98">
              <a:extLst>
                <a:ext uri="{FF2B5EF4-FFF2-40B4-BE49-F238E27FC236}">
                  <a16:creationId xmlns:a16="http://schemas.microsoft.com/office/drawing/2014/main" id="{F5BD7710-A3FB-6630-DCA7-0DF925891DCC}"/>
                </a:ext>
              </a:extLst>
            </p:cNvPr>
            <p:cNvSpPr/>
            <p:nvPr/>
          </p:nvSpPr>
          <p:spPr>
            <a:xfrm>
              <a:off x="7114175" y="5330952"/>
              <a:ext cx="3416998" cy="1251696"/>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extBox 1079">
              <a:extLst>
                <a:ext uri="{FF2B5EF4-FFF2-40B4-BE49-F238E27FC236}">
                  <a16:creationId xmlns:a16="http://schemas.microsoft.com/office/drawing/2014/main" id="{948B1F36-CC0B-655C-10FB-B226A7D9C72F}"/>
                </a:ext>
              </a:extLst>
            </p:cNvPr>
            <p:cNvSpPr txBox="1"/>
            <p:nvPr/>
          </p:nvSpPr>
          <p:spPr>
            <a:xfrm>
              <a:off x="9330354" y="5368579"/>
              <a:ext cx="1248040" cy="738664"/>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RRC Committee Co-chairs</a:t>
              </a:r>
              <a:endParaRPr lang="en-US" sz="1400"/>
            </a:p>
          </p:txBody>
        </p:sp>
        <p:sp>
          <p:nvSpPr>
            <p:cNvPr id="1081" name="TextBox 1080">
              <a:extLst>
                <a:ext uri="{FF2B5EF4-FFF2-40B4-BE49-F238E27FC236}">
                  <a16:creationId xmlns:a16="http://schemas.microsoft.com/office/drawing/2014/main" id="{C0B14CB6-8F5B-299E-CAC3-BCD46C35D893}"/>
                </a:ext>
              </a:extLst>
            </p:cNvPr>
            <p:cNvSpPr txBox="1"/>
            <p:nvPr/>
          </p:nvSpPr>
          <p:spPr>
            <a:xfrm>
              <a:off x="7248500" y="6221160"/>
              <a:ext cx="12490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Avidor-Reiss</a:t>
              </a:r>
            </a:p>
            <a:p>
              <a:pPr algn="ctr">
                <a:lnSpc>
                  <a:spcPts val="1000"/>
                </a:lnSpc>
              </a:pPr>
              <a:r>
                <a:rPr lang="en-US" sz="900">
                  <a:latin typeface="Arial" panose="020B0604020202020204" pitchFamily="34" charset="0"/>
                  <a:cs typeface="Arial" panose="020B0604020202020204" pitchFamily="34" charset="0"/>
                </a:rPr>
                <a:t>Biology</a:t>
              </a:r>
            </a:p>
          </p:txBody>
        </p:sp>
        <p:sp>
          <p:nvSpPr>
            <p:cNvPr id="1082" name="TextBox 1081">
              <a:extLst>
                <a:ext uri="{FF2B5EF4-FFF2-40B4-BE49-F238E27FC236}">
                  <a16:creationId xmlns:a16="http://schemas.microsoft.com/office/drawing/2014/main" id="{60D2FC8D-505E-2339-3E74-8F2012597159}"/>
                </a:ext>
              </a:extLst>
            </p:cNvPr>
            <p:cNvSpPr txBox="1"/>
            <p:nvPr/>
          </p:nvSpPr>
          <p:spPr>
            <a:xfrm>
              <a:off x="8232933" y="6221160"/>
              <a:ext cx="152962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Y. Lapitsky</a:t>
              </a:r>
            </a:p>
            <a:p>
              <a:pPr algn="ctr">
                <a:lnSpc>
                  <a:spcPts val="1000"/>
                </a:lnSpc>
              </a:pPr>
              <a:r>
                <a:rPr lang="en-US" sz="900">
                  <a:latin typeface="Arial" panose="020B0604020202020204" pitchFamily="34" charset="0"/>
                  <a:cs typeface="Arial" panose="020B0604020202020204" pitchFamily="34" charset="0"/>
                </a:rPr>
                <a:t>Chemical Engineering</a:t>
              </a:r>
            </a:p>
          </p:txBody>
        </p:sp>
        <p:grpSp>
          <p:nvGrpSpPr>
            <p:cNvPr id="1083" name="Group 1082">
              <a:extLst>
                <a:ext uri="{FF2B5EF4-FFF2-40B4-BE49-F238E27FC236}">
                  <a16:creationId xmlns:a16="http://schemas.microsoft.com/office/drawing/2014/main" id="{8E4A8236-7D86-D591-B4E7-BD131BB88EA7}"/>
                </a:ext>
              </a:extLst>
            </p:cNvPr>
            <p:cNvGrpSpPr/>
            <p:nvPr/>
          </p:nvGrpSpPr>
          <p:grpSpPr>
            <a:xfrm>
              <a:off x="8669274" y="5361624"/>
              <a:ext cx="606484" cy="859536"/>
              <a:chOff x="8613164" y="5524186"/>
              <a:chExt cx="606484" cy="859536"/>
            </a:xfrm>
          </p:grpSpPr>
          <p:pic>
            <p:nvPicPr>
              <p:cNvPr id="3075" name="Picture 3074" descr="A person in a suit&#10;&#10;Description automatically generated with medium confidence">
                <a:extLst>
                  <a:ext uri="{FF2B5EF4-FFF2-40B4-BE49-F238E27FC236}">
                    <a16:creationId xmlns:a16="http://schemas.microsoft.com/office/drawing/2014/main" id="{0541ECD0-4F67-BE00-AA67-B0530530D794}"/>
                  </a:ext>
                </a:extLst>
              </p:cNvPr>
              <p:cNvPicPr>
                <a:picLocks noChangeAspect="1"/>
              </p:cNvPicPr>
              <p:nvPr/>
            </p:nvPicPr>
            <p:blipFill rotWithShape="1">
              <a:blip r:embed="rId31"/>
              <a:srcRect r="6156"/>
              <a:stretch/>
            </p:blipFill>
            <p:spPr>
              <a:xfrm>
                <a:off x="8613164" y="5524186"/>
                <a:ext cx="606484" cy="859536"/>
              </a:xfrm>
              <a:prstGeom prst="rect">
                <a:avLst/>
              </a:prstGeom>
            </p:spPr>
          </p:pic>
          <p:sp>
            <p:nvSpPr>
              <p:cNvPr id="3076" name="5-Point Star 125">
                <a:extLst>
                  <a:ext uri="{FF2B5EF4-FFF2-40B4-BE49-F238E27FC236}">
                    <a16:creationId xmlns:a16="http://schemas.microsoft.com/office/drawing/2014/main" id="{ABF7BBFF-270B-09FE-01F4-D312172F6BFD}"/>
                  </a:ext>
                </a:extLst>
              </p:cNvPr>
              <p:cNvSpPr/>
              <p:nvPr/>
            </p:nvSpPr>
            <p:spPr>
              <a:xfrm>
                <a:off x="8772748" y="6098541"/>
                <a:ext cx="241751" cy="244562"/>
              </a:xfrm>
              <a:prstGeom prst="star5">
                <a:avLst>
                  <a:gd name="adj" fmla="val 158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703946DA-1BE2-4F31-1781-FC1428B7C8B9}"/>
                </a:ext>
              </a:extLst>
            </p:cNvPr>
            <p:cNvGrpSpPr/>
            <p:nvPr/>
          </p:nvGrpSpPr>
          <p:grpSpPr>
            <a:xfrm>
              <a:off x="7604983" y="5361624"/>
              <a:ext cx="572355" cy="859536"/>
              <a:chOff x="7604983" y="5526258"/>
              <a:chExt cx="572355" cy="859536"/>
            </a:xfrm>
          </p:grpSpPr>
          <p:pic>
            <p:nvPicPr>
              <p:cNvPr id="3072" name="Picture 3071" descr="A person wearing glasses and a grey shirt&#10;&#10;Description automatically generated with low confidence">
                <a:extLst>
                  <a:ext uri="{FF2B5EF4-FFF2-40B4-BE49-F238E27FC236}">
                    <a16:creationId xmlns:a16="http://schemas.microsoft.com/office/drawing/2014/main" id="{E3EE351F-1281-9B6E-A11B-687B716ACC68}"/>
                  </a:ext>
                </a:extLst>
              </p:cNvPr>
              <p:cNvPicPr>
                <a:picLocks noChangeAspect="1"/>
              </p:cNvPicPr>
              <p:nvPr/>
            </p:nvPicPr>
            <p:blipFill>
              <a:blip r:embed="rId32"/>
              <a:stretch>
                <a:fillRect/>
              </a:stretch>
            </p:blipFill>
            <p:spPr>
              <a:xfrm>
                <a:off x="7604983" y="5526258"/>
                <a:ext cx="572355" cy="859536"/>
              </a:xfrm>
              <a:prstGeom prst="rect">
                <a:avLst/>
              </a:prstGeom>
            </p:spPr>
          </p:pic>
          <p:sp>
            <p:nvSpPr>
              <p:cNvPr id="3073" name="5-Point Star 1023">
                <a:extLst>
                  <a:ext uri="{FF2B5EF4-FFF2-40B4-BE49-F238E27FC236}">
                    <a16:creationId xmlns:a16="http://schemas.microsoft.com/office/drawing/2014/main" id="{0876CB43-0509-AAE0-DBBD-EE5029C7C4BE}"/>
                  </a:ext>
                </a:extLst>
              </p:cNvPr>
              <p:cNvSpPr/>
              <p:nvPr/>
            </p:nvSpPr>
            <p:spPr>
              <a:xfrm>
                <a:off x="7785138" y="612114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5" name="Group 1084">
              <a:extLst>
                <a:ext uri="{FF2B5EF4-FFF2-40B4-BE49-F238E27FC236}">
                  <a16:creationId xmlns:a16="http://schemas.microsoft.com/office/drawing/2014/main" id="{874F1BDF-A94F-C03C-300E-81FC3F3C128C}"/>
                </a:ext>
              </a:extLst>
            </p:cNvPr>
            <p:cNvGrpSpPr/>
            <p:nvPr/>
          </p:nvGrpSpPr>
          <p:grpSpPr>
            <a:xfrm>
              <a:off x="2703702" y="800784"/>
              <a:ext cx="566623" cy="853416"/>
              <a:chOff x="2719695" y="702449"/>
              <a:chExt cx="566623" cy="853416"/>
            </a:xfrm>
          </p:grpSpPr>
          <p:pic>
            <p:nvPicPr>
              <p:cNvPr id="1086" name="Picture 4" descr="Photo of Dr. Linda Lewin">
                <a:extLst>
                  <a:ext uri="{FF2B5EF4-FFF2-40B4-BE49-F238E27FC236}">
                    <a16:creationId xmlns:a16="http://schemas.microsoft.com/office/drawing/2014/main" id="{AAAB80CF-C221-DA33-F070-10FDEC04FCF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19695" y="702449"/>
                <a:ext cx="566623" cy="853416"/>
              </a:xfrm>
              <a:prstGeom prst="rect">
                <a:avLst/>
              </a:prstGeom>
              <a:noFill/>
              <a:extLst>
                <a:ext uri="{909E8E84-426E-40DD-AFC4-6F175D3DCCD1}">
                  <a14:hiddenFill xmlns:a14="http://schemas.microsoft.com/office/drawing/2010/main">
                    <a:solidFill>
                      <a:srgbClr val="FFFFFF"/>
                    </a:solidFill>
                  </a14:hiddenFill>
                </a:ext>
              </a:extLst>
            </p:spPr>
          </p:pic>
          <p:sp>
            <p:nvSpPr>
              <p:cNvPr id="1087" name="5-Point Star 7">
                <a:extLst>
                  <a:ext uri="{FF2B5EF4-FFF2-40B4-BE49-F238E27FC236}">
                    <a16:creationId xmlns:a16="http://schemas.microsoft.com/office/drawing/2014/main" id="{EF3EF555-CBB1-462F-850E-146B9E3D3E68}"/>
                  </a:ext>
                </a:extLst>
              </p:cNvPr>
              <p:cNvSpPr/>
              <p:nvPr/>
            </p:nvSpPr>
            <p:spPr>
              <a:xfrm>
                <a:off x="2905530" y="1278854"/>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6206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06E3-BAB1-75C8-6698-2A45C3D2731D}"/>
              </a:ext>
            </a:extLst>
          </p:cNvPr>
          <p:cNvSpPr>
            <a:spLocks noGrp="1"/>
          </p:cNvSpPr>
          <p:nvPr>
            <p:ph type="title"/>
          </p:nvPr>
        </p:nvSpPr>
        <p:spPr>
          <a:xfrm>
            <a:off x="326090" y="165017"/>
            <a:ext cx="8817910" cy="527091"/>
          </a:xfrm>
        </p:spPr>
        <p:txBody>
          <a:bodyPr>
            <a:normAutofit fontScale="90000"/>
          </a:bodyPr>
          <a:lstStyle/>
          <a:p>
            <a:pPr algn="ctr"/>
            <a:r>
              <a:rPr lang="en-US" sz="4000" b="1">
                <a:latin typeface="Arial" panose="020B0604020202020204" pitchFamily="34" charset="0"/>
                <a:cs typeface="Arial" panose="020B0604020202020204" pitchFamily="34" charset="0"/>
              </a:rPr>
              <a:t>RRC Timeline</a:t>
            </a:r>
          </a:p>
        </p:txBody>
      </p:sp>
      <p:sp>
        <p:nvSpPr>
          <p:cNvPr id="3" name="Content Placeholder 2">
            <a:extLst>
              <a:ext uri="{FF2B5EF4-FFF2-40B4-BE49-F238E27FC236}">
                <a16:creationId xmlns:a16="http://schemas.microsoft.com/office/drawing/2014/main" id="{E3DEC642-0806-18BC-9599-019B8774C81B}"/>
              </a:ext>
            </a:extLst>
          </p:cNvPr>
          <p:cNvSpPr>
            <a:spLocks noGrp="1"/>
          </p:cNvSpPr>
          <p:nvPr>
            <p:ph idx="1"/>
          </p:nvPr>
        </p:nvSpPr>
        <p:spPr>
          <a:xfrm>
            <a:off x="185840" y="692107"/>
            <a:ext cx="9022327" cy="6000876"/>
          </a:xfrm>
        </p:spPr>
        <p:txBody>
          <a:bodyPr>
            <a:noAutofit/>
          </a:bodyPr>
          <a:lstStyle/>
          <a:p>
            <a:pPr marL="0" indent="0">
              <a:lnSpc>
                <a:spcPct val="100000"/>
              </a:lnSpc>
              <a:spcBef>
                <a:spcPts val="300"/>
              </a:spcBef>
              <a:buNone/>
            </a:pPr>
            <a:r>
              <a:rPr lang="en-US" sz="1600" b="1">
                <a:latin typeface="Arial" panose="020B0604020202020204" pitchFamily="34" charset="0"/>
                <a:cs typeface="Arial" panose="020B0604020202020204" pitchFamily="34" charset="0"/>
              </a:rPr>
              <a:t>Full RRC Fall semester meetings</a:t>
            </a:r>
            <a:endParaRPr lang="en-US" sz="1600">
              <a:solidFill>
                <a:schemeClr val="bg1">
                  <a:lumMod val="75000"/>
                </a:schemeClr>
              </a:solidFill>
              <a:latin typeface="Arial" panose="020B0604020202020204" pitchFamily="34" charset="0"/>
              <a:cs typeface="Arial" panose="020B0604020202020204" pitchFamily="34" charset="0"/>
            </a:endParaRP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September 23: 	The Recruitment and Retention Committee (RRC) obtained its charge</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September 30: 	Kick-off meeting			</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October 14: 	Subcommittees presented their initial plans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November 1: 	RRC brief report to senate</a:t>
            </a:r>
            <a:r>
              <a:rPr lang="en-US" sz="1600">
                <a:solidFill>
                  <a:srgbClr val="0070C0"/>
                </a:solidFill>
                <a:latin typeface="Arial" panose="020B0604020202020204" pitchFamily="34" charset="0"/>
                <a:cs typeface="Arial" panose="020B0604020202020204" pitchFamily="34" charset="0"/>
              </a:rPr>
              <a:t>	</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November 29: 	RRC preliminary report to senate</a:t>
            </a:r>
          </a:p>
          <a:p>
            <a:pPr marL="0" indent="0">
              <a:lnSpc>
                <a:spcPct val="100000"/>
              </a:lnSpc>
              <a:spcBef>
                <a:spcPts val="300"/>
              </a:spcBef>
              <a:buNone/>
            </a:pPr>
            <a:r>
              <a:rPr lang="en-US" sz="1600" b="1">
                <a:latin typeface="Arial" panose="020B0604020202020204" pitchFamily="34" charset="0"/>
                <a:cs typeface="Arial" panose="020B0604020202020204" pitchFamily="34" charset="0"/>
              </a:rPr>
              <a:t>Full RRC Spring semester meetings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January 13: 	Meeting with Dr. Dave Meredith, Vice President for Enrollment Management, 		and Dr. Adrienne King, Vice President for Marketing and Communications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January 27: 	UToledo Value Proposition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6:	Meeting with Provost Dickson and Angela Paprocki (Chief of Staff for 			Academic Operations </a:t>
            </a:r>
            <a:r>
              <a:rPr lang="en-US" sz="1600" dirty="0">
                <a:solidFill>
                  <a:schemeClr val="bg1">
                    <a:lumMod val="75000"/>
                  </a:schemeClr>
                </a:solidFill>
                <a:latin typeface="Arial" panose="020B0604020202020204" pitchFamily="34" charset="0"/>
                <a:cs typeface="Arial" panose="020B0604020202020204" pitchFamily="34" charset="0"/>
              </a:rPr>
              <a:t>&amp; </a:t>
            </a:r>
            <a:r>
              <a:rPr lang="en-US" sz="1600">
                <a:solidFill>
                  <a:schemeClr val="bg1">
                    <a:lumMod val="75000"/>
                  </a:schemeClr>
                </a:solidFill>
                <a:latin typeface="Arial" panose="020B0604020202020204" pitchFamily="34" charset="0"/>
                <a:cs typeface="Arial" panose="020B0604020202020204" pitchFamily="34" charset="0"/>
              </a:rPr>
              <a:t>Associate Vice Provost for Institutional </a:t>
            </a:r>
            <a:r>
              <a:rPr lang="en-US" sz="1600" dirty="0">
                <a:solidFill>
                  <a:schemeClr val="bg1">
                    <a:lumMod val="75000"/>
                  </a:schemeClr>
                </a:solidFill>
                <a:latin typeface="Arial" panose="020B0604020202020204" pitchFamily="34" charset="0"/>
                <a:cs typeface="Arial" panose="020B0604020202020204" pitchFamily="34" charset="0"/>
              </a:rPr>
              <a:t>Effectiveness)</a:t>
            </a:r>
            <a:endParaRPr lang="en-US" sz="1600">
              <a:solidFill>
                <a:schemeClr val="bg1">
                  <a:lumMod val="75000"/>
                </a:schemeClr>
              </a:solidFill>
              <a:latin typeface="Arial" panose="020B0604020202020204" pitchFamily="34" charset="0"/>
              <a:cs typeface="Arial" panose="020B0604020202020204" pitchFamily="34" charset="0"/>
            </a:endParaRP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10: 	Faculty Engagement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24: 	Peer University Retention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3: 	RRC meet Dave Meredith (Vice President for Enrollment Management) &amp; 		Mary Humphrys (Department of Applied Organizational Technology)</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10: 	UToledo Retention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17: 	Peer University Recruitment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20:	Special RRC Meeting on 1:15 Meetings with Dave Garcia</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31: 	UToledo Recruitment Practices will present their finding to all RRC</a:t>
            </a:r>
          </a:p>
          <a:p>
            <a:pPr>
              <a:lnSpc>
                <a:spcPct val="100000"/>
              </a:lnSpc>
              <a:spcBef>
                <a:spcPts val="300"/>
              </a:spcBef>
            </a:pPr>
            <a:r>
              <a:rPr lang="en-US" sz="1600">
                <a:solidFill>
                  <a:srgbClr val="0070C0"/>
                </a:solidFill>
                <a:latin typeface="Arial" panose="020B0604020202020204" pitchFamily="34" charset="0"/>
                <a:cs typeface="Arial" panose="020B0604020202020204" pitchFamily="34" charset="0"/>
              </a:rPr>
              <a:t>Spring end: 	RRC final report to senate - </a:t>
            </a:r>
            <a:r>
              <a:rPr lang="en-US" sz="1600">
                <a:solidFill>
                  <a:srgbClr val="FF0000"/>
                </a:solidFill>
                <a:latin typeface="Arial" panose="020B0604020202020204" pitchFamily="34" charset="0"/>
                <a:cs typeface="Arial" panose="020B0604020202020204" pitchFamily="34" charset="0"/>
              </a:rPr>
              <a:t>Today </a:t>
            </a:r>
            <a:endParaRPr lang="en-US" sz="1800">
              <a:solidFill>
                <a:schemeClr val="bg1">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87E02B-6AD0-78A3-09A1-8044573E85D0}"/>
              </a:ext>
            </a:extLst>
          </p:cNvPr>
          <p:cNvSpPr txBox="1"/>
          <p:nvPr/>
        </p:nvSpPr>
        <p:spPr>
          <a:xfrm>
            <a:off x="5201733" y="1998203"/>
            <a:ext cx="3942267" cy="584775"/>
          </a:xfrm>
          <a:prstGeom prst="rect">
            <a:avLst/>
          </a:prstGeom>
          <a:noFill/>
        </p:spPr>
        <p:txBody>
          <a:bodyPr wrap="square" rtlCol="0">
            <a:spAutoFit/>
          </a:bodyPr>
          <a:lstStyle/>
          <a:p>
            <a:r>
              <a:rPr lang="en-US" sz="1600" b="1" i="1">
                <a:solidFill>
                  <a:schemeClr val="accent1"/>
                </a:solidFill>
                <a:latin typeface="Arial" panose="020B0604020202020204" pitchFamily="34" charset="0"/>
                <a:cs typeface="Arial" panose="020B0604020202020204" pitchFamily="34" charset="0"/>
              </a:rPr>
              <a:t>There were also many subcommittee meetings throughout the year  </a:t>
            </a:r>
          </a:p>
        </p:txBody>
      </p:sp>
    </p:spTree>
    <p:extLst>
      <p:ext uri="{BB962C8B-B14F-4D97-AF65-F5344CB8AC3E}">
        <p14:creationId xmlns:p14="http://schemas.microsoft.com/office/powerpoint/2010/main" val="29722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3140-D3A3-BA4B-CF6C-870DB23792B3}"/>
              </a:ext>
            </a:extLst>
          </p:cNvPr>
          <p:cNvSpPr>
            <a:spLocks noGrp="1"/>
          </p:cNvSpPr>
          <p:nvPr>
            <p:ph type="title"/>
          </p:nvPr>
        </p:nvSpPr>
        <p:spPr>
          <a:xfrm>
            <a:off x="980073" y="2378411"/>
            <a:ext cx="7313696" cy="1325563"/>
          </a:xfrm>
        </p:spPr>
        <p:txBody>
          <a:bodyPr>
            <a:normAutofit fontScale="90000"/>
          </a:bodyPr>
          <a:lstStyle/>
          <a:p>
            <a:pPr algn="ctr"/>
            <a:r>
              <a:rPr lang="en-US" sz="3600" b="1">
                <a:latin typeface="Arial" panose="020B0604020202020204" pitchFamily="34" charset="0"/>
                <a:ea typeface="Times New Roman" panose="02020603050405020304" pitchFamily="18" charset="0"/>
              </a:rPr>
              <a:t>Final Findings and Action Items</a:t>
            </a:r>
            <a:br>
              <a:rPr lang="en-US" sz="3600" b="1">
                <a:latin typeface="Arial" panose="020B0604020202020204" pitchFamily="34" charset="0"/>
                <a:ea typeface="Times New Roman" panose="02020603050405020304" pitchFamily="18" charset="0"/>
              </a:rPr>
            </a:br>
            <a:br>
              <a:rPr lang="en-US" sz="3600" b="1">
                <a:latin typeface="Arial" panose="020B0604020202020204" pitchFamily="34" charset="0"/>
                <a:ea typeface="Times New Roman" panose="02020603050405020304" pitchFamily="18" charset="0"/>
              </a:rPr>
            </a:br>
            <a:r>
              <a:rPr lang="en-US" sz="1800">
                <a:latin typeface="Arial" panose="020B0604020202020204" pitchFamily="34" charset="0"/>
                <a:ea typeface="Times New Roman" panose="02020603050405020304" pitchFamily="18" charset="0"/>
              </a:rPr>
              <a:t>(For more details see </a:t>
            </a:r>
            <a:r>
              <a:rPr lang="en-US" sz="1800" i="0" u="none" strike="noStrike">
                <a:solidFill>
                  <a:srgbClr val="242424"/>
                </a:solidFill>
                <a:effectLst/>
                <a:latin typeface="Arial" panose="020B0604020202020204" pitchFamily="34" charset="0"/>
              </a:rPr>
              <a:t>the 34-page final RRC report)</a:t>
            </a:r>
            <a:r>
              <a:rPr lang="en-US" sz="1800">
                <a:latin typeface="Arial" panose="020B0604020202020204" pitchFamily="34" charset="0"/>
                <a:ea typeface="Times New Roman" panose="02020603050405020304" pitchFamily="18" charset="0"/>
              </a:rPr>
              <a:t> </a:t>
            </a:r>
            <a:endParaRPr lang="en-US" sz="1800"/>
          </a:p>
        </p:txBody>
      </p:sp>
    </p:spTree>
    <p:extLst>
      <p:ext uri="{BB962C8B-B14F-4D97-AF65-F5344CB8AC3E}">
        <p14:creationId xmlns:p14="http://schemas.microsoft.com/office/powerpoint/2010/main" val="338153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3140-D3A3-BA4B-CF6C-870DB23792B3}"/>
              </a:ext>
            </a:extLst>
          </p:cNvPr>
          <p:cNvSpPr>
            <a:spLocks noGrp="1"/>
          </p:cNvSpPr>
          <p:nvPr>
            <p:ph type="title"/>
          </p:nvPr>
        </p:nvSpPr>
        <p:spPr/>
        <p:txBody>
          <a:bodyPr>
            <a:normAutofit/>
          </a:bodyPr>
          <a:lstStyle/>
          <a:p>
            <a:pPr algn="ctr"/>
            <a:r>
              <a:rPr lang="en-US" sz="3600" b="1" u="sng">
                <a:latin typeface="Arial" panose="020B0604020202020204" pitchFamily="34" charset="0"/>
                <a:ea typeface="Times New Roman" panose="02020603050405020304" pitchFamily="18" charset="0"/>
              </a:rPr>
              <a:t>T</a:t>
            </a:r>
            <a:r>
              <a:rPr lang="en-US" sz="3600" b="1" u="sng">
                <a:effectLst/>
                <a:latin typeface="Arial" panose="020B0604020202020204" pitchFamily="34" charset="0"/>
                <a:ea typeface="Times New Roman" panose="02020603050405020304" pitchFamily="18" charset="0"/>
              </a:rPr>
              <a:t>hree strategic areas</a:t>
            </a:r>
            <a:br>
              <a:rPr lang="en-US" sz="3600" b="1" u="sng">
                <a:latin typeface="Arial" panose="020B0604020202020204" pitchFamily="34" charset="0"/>
                <a:ea typeface="Times New Roman" panose="02020603050405020304" pitchFamily="18" charset="0"/>
              </a:rPr>
            </a:br>
            <a:r>
              <a:rPr lang="en-US" sz="3600">
                <a:effectLst/>
                <a:latin typeface="Arial" panose="020B0604020202020204" pitchFamily="34" charset="0"/>
                <a:ea typeface="Times New Roman" panose="02020603050405020304" pitchFamily="18" charset="0"/>
              </a:rPr>
              <a:t>that need immediate attention</a:t>
            </a:r>
            <a:endParaRPr lang="en-US" sz="3600"/>
          </a:p>
        </p:txBody>
      </p:sp>
      <p:sp>
        <p:nvSpPr>
          <p:cNvPr id="3" name="Content Placeholder 2">
            <a:extLst>
              <a:ext uri="{FF2B5EF4-FFF2-40B4-BE49-F238E27FC236}">
                <a16:creationId xmlns:a16="http://schemas.microsoft.com/office/drawing/2014/main" id="{3500F296-FDFC-8AF9-41AA-1DE3352D5491}"/>
              </a:ext>
            </a:extLst>
          </p:cNvPr>
          <p:cNvSpPr>
            <a:spLocks noGrp="1"/>
          </p:cNvSpPr>
          <p:nvPr>
            <p:ph idx="1"/>
          </p:nvPr>
        </p:nvSpPr>
        <p:spPr>
          <a:xfrm>
            <a:off x="372101" y="1849688"/>
            <a:ext cx="8399797" cy="3142726"/>
          </a:xfrm>
        </p:spPr>
        <p:txBody>
          <a:bodyPr vert="horz" lIns="91440" tIns="45720" rIns="91440" bIns="45720" rtlCol="0" anchor="t">
            <a:normAutofit/>
          </a:bodyPr>
          <a:lstStyle/>
          <a:p>
            <a:pPr marR="0" lvl="0" algn="just">
              <a:spcAft>
                <a:spcPts val="1200"/>
              </a:spcAft>
              <a:buFont typeface="Arial" panose="020F0302020204030204"/>
              <a:buChar char="•"/>
            </a:pPr>
            <a:r>
              <a:rPr lang="en-US" sz="2000" b="1">
                <a:effectLst/>
                <a:latin typeface="Arial" panose="020B0604020202020204" pitchFamily="34" charset="0"/>
                <a:ea typeface="+mn-lt"/>
                <a:cs typeface="Arial" panose="020B0604020202020204" pitchFamily="34" charset="0"/>
              </a:rPr>
              <a:t>Increasing </a:t>
            </a:r>
            <a:r>
              <a:rPr lang="en-US" sz="2000" b="1">
                <a:latin typeface="Arial" panose="020B0604020202020204" pitchFamily="34" charset="0"/>
                <a:ea typeface="+mn-lt"/>
                <a:cs typeface="Arial" panose="020B0604020202020204" pitchFamily="34" charset="0"/>
              </a:rPr>
              <a:t>yield </a:t>
            </a:r>
            <a:r>
              <a:rPr lang="en-US" sz="2000">
                <a:latin typeface="Arial" panose="020B0604020202020204" pitchFamily="34" charset="0"/>
                <a:ea typeface="+mn-lt"/>
                <a:cs typeface="Arial" panose="020B0604020202020204" pitchFamily="34" charset="0"/>
              </a:rPr>
              <a:t>by </a:t>
            </a:r>
            <a:r>
              <a:rPr lang="en-US" sz="2000">
                <a:effectLst/>
                <a:latin typeface="Arial" panose="020B0604020202020204" pitchFamily="34" charset="0"/>
                <a:ea typeface="+mn-lt"/>
                <a:cs typeface="Arial" panose="020B0604020202020204" pitchFamily="34" charset="0"/>
              </a:rPr>
              <a:t>significantly improving </a:t>
            </a:r>
            <a:r>
              <a:rPr lang="en-US" sz="2000" b="1">
                <a:effectLst/>
                <a:latin typeface="Arial" panose="020B0604020202020204" pitchFamily="34" charset="0"/>
                <a:ea typeface="+mn-lt"/>
                <a:cs typeface="Arial" panose="020B0604020202020204" pitchFamily="34" charset="0"/>
              </a:rPr>
              <a:t>engagement of prospective students</a:t>
            </a:r>
            <a:r>
              <a:rPr lang="en-US" sz="2000">
                <a:effectLst/>
                <a:latin typeface="Arial" panose="020B0604020202020204" pitchFamily="34" charset="0"/>
                <a:ea typeface="+mn-lt"/>
                <a:cs typeface="Arial" panose="020B0604020202020204" pitchFamily="34" charset="0"/>
              </a:rPr>
              <a:t> after they have made first contact with UToledo, including by mail, face-to-face outreach, and during visits to UToledo</a:t>
            </a:r>
          </a:p>
          <a:p>
            <a:pPr algn="just">
              <a:spcAft>
                <a:spcPts val="1200"/>
              </a:spcAft>
              <a:buFont typeface="Arial" panose="020F0302020204030204"/>
              <a:buChar char="•"/>
            </a:pPr>
            <a:r>
              <a:rPr lang="en-US" sz="2000">
                <a:effectLst/>
                <a:latin typeface="Arial" panose="020B0604020202020204" pitchFamily="34" charset="0"/>
                <a:ea typeface="+mn-lt"/>
                <a:cs typeface="Arial" panose="020B0604020202020204" pitchFamily="34" charset="0"/>
              </a:rPr>
              <a:t>Dramatic improvement in </a:t>
            </a:r>
            <a:r>
              <a:rPr lang="en-US" sz="2000">
                <a:latin typeface="Arial" panose="020B0604020202020204" pitchFamily="34" charset="0"/>
                <a:ea typeface="+mn-lt"/>
                <a:cs typeface="Arial" panose="020B0604020202020204" pitchFamily="34" charset="0"/>
              </a:rPr>
              <a:t>recruitment-related experience by  </a:t>
            </a:r>
            <a:r>
              <a:rPr lang="en-US" sz="2000" b="1">
                <a:latin typeface="Arial" panose="020B0604020202020204" pitchFamily="34" charset="0"/>
                <a:ea typeface="+mn-lt"/>
                <a:cs typeface="Arial" panose="020B0604020202020204" pitchFamily="34" charset="0"/>
              </a:rPr>
              <a:t>coordinating</a:t>
            </a:r>
            <a:r>
              <a:rPr lang="en-US" sz="2000">
                <a:latin typeface="Arial" panose="020B0604020202020204" pitchFamily="34" charset="0"/>
                <a:ea typeface="+mn-lt"/>
                <a:cs typeface="Arial" panose="020B0604020202020204" pitchFamily="34" charset="0"/>
              </a:rPr>
              <a:t> </a:t>
            </a:r>
            <a:r>
              <a:rPr lang="en-US" sz="2000" b="1">
                <a:latin typeface="Arial" panose="020B0604020202020204" pitchFamily="34" charset="0"/>
                <a:ea typeface="+mn-lt"/>
                <a:cs typeface="Arial" panose="020B0604020202020204" pitchFamily="34" charset="0"/>
              </a:rPr>
              <a:t>across various UToledo units</a:t>
            </a:r>
            <a:r>
              <a:rPr lang="en-US" sz="2000">
                <a:latin typeface="Arial" panose="020B0604020202020204" pitchFamily="34" charset="0"/>
                <a:ea typeface="+mn-lt"/>
                <a:cs typeface="Arial" panose="020B0604020202020204" pitchFamily="34" charset="0"/>
              </a:rPr>
              <a:t> </a:t>
            </a:r>
            <a:r>
              <a:rPr lang="en-US" sz="2000">
                <a:effectLst/>
                <a:latin typeface="Arial" panose="020B0604020202020204" pitchFamily="34" charset="0"/>
                <a:ea typeface="+mn-lt"/>
                <a:cs typeface="Arial" panose="020B0604020202020204" pitchFamily="34" charset="0"/>
              </a:rPr>
              <a:t>and improving communication </a:t>
            </a:r>
            <a:r>
              <a:rPr lang="en-US" sz="2000">
                <a:latin typeface="Arial" panose="020B0604020202020204" pitchFamily="34" charset="0"/>
                <a:ea typeface="+mn-lt"/>
                <a:cs typeface="Arial" panose="020B0604020202020204" pitchFamily="34" charset="0"/>
              </a:rPr>
              <a:t>between administration, faculty, and staff </a:t>
            </a:r>
            <a:endParaRPr lang="en-US" sz="2000">
              <a:effectLst/>
              <a:latin typeface="Arial" panose="020B0604020202020204" pitchFamily="34" charset="0"/>
              <a:ea typeface="+mn-lt"/>
              <a:cs typeface="Arial" panose="020B0604020202020204" pitchFamily="34" charset="0"/>
            </a:endParaRPr>
          </a:p>
          <a:p>
            <a:pPr algn="just">
              <a:buFont typeface="Arial" panose="020F0302020204030204"/>
              <a:buChar char="•"/>
            </a:pPr>
            <a:r>
              <a:rPr lang="en-US" sz="2000" b="1">
                <a:latin typeface="Arial" panose="020B0604020202020204" pitchFamily="34" charset="0"/>
                <a:ea typeface="+mn-lt"/>
                <a:cs typeface="Arial" panose="020B0604020202020204" pitchFamily="34" charset="0"/>
              </a:rPr>
              <a:t>Reallocation of </a:t>
            </a:r>
            <a:r>
              <a:rPr lang="en-US" sz="2000" b="1">
                <a:effectLst/>
                <a:latin typeface="Arial" panose="020B0604020202020204" pitchFamily="34" charset="0"/>
                <a:ea typeface="+mn-lt"/>
                <a:cs typeface="Arial" panose="020B0604020202020204" pitchFamily="34" charset="0"/>
              </a:rPr>
              <a:t>financial </a:t>
            </a:r>
            <a:r>
              <a:rPr lang="en-US" sz="2000" b="1">
                <a:latin typeface="Arial" panose="020B0604020202020204" pitchFamily="34" charset="0"/>
                <a:ea typeface="+mn-lt"/>
                <a:cs typeface="Arial" panose="020B0604020202020204" pitchFamily="34" charset="0"/>
              </a:rPr>
              <a:t>resources</a:t>
            </a:r>
            <a:r>
              <a:rPr lang="en-US" sz="2000">
                <a:latin typeface="Arial" panose="020B0604020202020204" pitchFamily="34" charset="0"/>
                <a:ea typeface="+mn-lt"/>
                <a:cs typeface="Arial" panose="020B0604020202020204" pitchFamily="34" charset="0"/>
              </a:rPr>
              <a:t> toward critical </a:t>
            </a:r>
            <a:r>
              <a:rPr lang="en-US" sz="2000">
                <a:effectLst/>
                <a:latin typeface="Arial" panose="020B0604020202020204" pitchFamily="34" charset="0"/>
                <a:ea typeface="+mn-lt"/>
                <a:cs typeface="Arial" panose="020B0604020202020204" pitchFamily="34" charset="0"/>
              </a:rPr>
              <a:t>recruitment efforts, including college-based recruiters, </a:t>
            </a:r>
            <a:r>
              <a:rPr lang="en-US" sz="2000">
                <a:latin typeface="Arial" panose="020B0604020202020204" pitchFamily="34" charset="0"/>
                <a:ea typeface="+mn-lt"/>
                <a:cs typeface="Arial" panose="020B0604020202020204" pitchFamily="34" charset="0"/>
              </a:rPr>
              <a:t>campus tours/experience days</a:t>
            </a:r>
            <a:r>
              <a:rPr lang="en-US" sz="2000">
                <a:effectLst/>
                <a:latin typeface="Arial" panose="020B0604020202020204" pitchFamily="34" charset="0"/>
                <a:ea typeface="+mn-lt"/>
                <a:cs typeface="Arial" panose="020B0604020202020204" pitchFamily="34" charset="0"/>
              </a:rPr>
              <a:t>, university website improvements, and </a:t>
            </a:r>
            <a:r>
              <a:rPr lang="en-US" sz="2000">
                <a:latin typeface="Arial" panose="020B0604020202020204" pitchFamily="34" charset="0"/>
                <a:ea typeface="+mn-lt"/>
                <a:cs typeface="Arial" panose="020B0604020202020204" pitchFamily="34" charset="0"/>
              </a:rPr>
              <a:t>advertisement</a:t>
            </a:r>
          </a:p>
          <a:p>
            <a:pPr marL="342900" marR="0" lvl="0" indent="-342900">
              <a:spcBef>
                <a:spcPts val="1200"/>
              </a:spcBef>
              <a:spcAft>
                <a:spcPts val="600"/>
              </a:spcAft>
              <a:buAutoNum type="arabicPeriod"/>
            </a:pP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194A642F-9212-D234-652A-2370DD015E9A}"/>
              </a:ext>
            </a:extLst>
          </p:cNvPr>
          <p:cNvSpPr txBox="1"/>
          <p:nvPr/>
        </p:nvSpPr>
        <p:spPr>
          <a:xfrm>
            <a:off x="628649" y="5441759"/>
            <a:ext cx="7758605" cy="830997"/>
          </a:xfrm>
          <a:prstGeom prst="rect">
            <a:avLst/>
          </a:prstGeom>
          <a:noFill/>
        </p:spPr>
        <p:txBody>
          <a:bodyPr wrap="square">
            <a:spAutoFit/>
          </a:bodyPr>
          <a:lstStyle/>
          <a:p>
            <a:pPr marL="0" indent="0" algn="ctr">
              <a:buNone/>
            </a:pPr>
            <a:r>
              <a:rPr lang="en-US" sz="2400" i="1" dirty="0">
                <a:latin typeface="Arial" panose="020B0604020202020204" pitchFamily="34" charset="0"/>
                <a:cs typeface="Arial" panose="020B0604020202020204" pitchFamily="34" charset="0"/>
              </a:rPr>
              <a:t>These goals should be pursued while</a:t>
            </a:r>
          </a:p>
          <a:p>
            <a:pPr marL="0" indent="0" algn="ctr">
              <a:buNone/>
            </a:pPr>
            <a:r>
              <a:rPr lang="en-US" sz="2400" i="1" dirty="0">
                <a:latin typeface="Arial" panose="020B0604020202020204" pitchFamily="34" charset="0"/>
                <a:cs typeface="Arial" panose="020B0604020202020204" pitchFamily="34" charset="0"/>
              </a:rPr>
              <a:t>continuing to support policies that enhance retention</a:t>
            </a:r>
          </a:p>
        </p:txBody>
      </p:sp>
    </p:spTree>
    <p:extLst>
      <p:ext uri="{BB962C8B-B14F-4D97-AF65-F5344CB8AC3E}">
        <p14:creationId xmlns:p14="http://schemas.microsoft.com/office/powerpoint/2010/main" val="17711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B950-40EA-5278-A90D-53CC20836BE3}"/>
              </a:ext>
            </a:extLst>
          </p:cNvPr>
          <p:cNvSpPr>
            <a:spLocks noGrp="1"/>
          </p:cNvSpPr>
          <p:nvPr>
            <p:ph type="title"/>
          </p:nvPr>
        </p:nvSpPr>
        <p:spPr>
          <a:xfrm>
            <a:off x="0" y="14088"/>
            <a:ext cx="9144000" cy="1213133"/>
          </a:xfrm>
        </p:spPr>
        <p:txBody>
          <a:bodyPr>
            <a:normAutofit/>
          </a:bodyPr>
          <a:lstStyle/>
          <a:p>
            <a:pPr algn="ctr"/>
            <a:r>
              <a:rPr lang="en-US" sz="3600" b="1" u="sng">
                <a:effectLst/>
                <a:latin typeface="Arial"/>
                <a:ea typeface="Times New Roman" panose="02020603050405020304" pitchFamily="18" charset="0"/>
                <a:cs typeface="Arial"/>
              </a:rPr>
              <a:t>Approach</a:t>
            </a:r>
            <a:r>
              <a:rPr lang="en-US" sz="3600" b="1">
                <a:effectLst/>
                <a:latin typeface="Arial"/>
                <a:ea typeface="Times New Roman" panose="02020603050405020304" pitchFamily="18" charset="0"/>
                <a:cs typeface="Arial"/>
              </a:rPr>
              <a:t>: Break down silos and </a:t>
            </a:r>
            <a:br>
              <a:rPr lang="en-US" sz="3600" b="1">
                <a:effectLst/>
                <a:latin typeface="Arial"/>
                <a:ea typeface="Times New Roman" panose="02020603050405020304" pitchFamily="18" charset="0"/>
                <a:cs typeface="Arial"/>
              </a:rPr>
            </a:br>
            <a:r>
              <a:rPr lang="en-US" sz="3600" b="1">
                <a:effectLst/>
                <a:latin typeface="Arial"/>
                <a:ea typeface="Times New Roman" panose="02020603050405020304" pitchFamily="18" charset="0"/>
                <a:cs typeface="Arial"/>
              </a:rPr>
              <a:t> align responsibility with authority</a:t>
            </a:r>
            <a:endParaRPr lang="en-US" sz="3600" b="1">
              <a:latin typeface="Arial"/>
              <a:cs typeface="Arial"/>
            </a:endParaRPr>
          </a:p>
        </p:txBody>
      </p:sp>
      <p:sp>
        <p:nvSpPr>
          <p:cNvPr id="5" name="Content Placeholder 2">
            <a:extLst>
              <a:ext uri="{FF2B5EF4-FFF2-40B4-BE49-F238E27FC236}">
                <a16:creationId xmlns:a16="http://schemas.microsoft.com/office/drawing/2014/main" id="{D2A334B3-7E2B-C3FB-3427-0C80EC894C71}"/>
              </a:ext>
            </a:extLst>
          </p:cNvPr>
          <p:cNvSpPr txBox="1">
            <a:spLocks/>
          </p:cNvSpPr>
          <p:nvPr/>
        </p:nvSpPr>
        <p:spPr>
          <a:xfrm>
            <a:off x="194807" y="1468240"/>
            <a:ext cx="8812835" cy="481224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buSzPct val="130000"/>
            </a:pPr>
            <a:r>
              <a:rPr lang="en-US" sz="2000">
                <a:latin typeface="Arial" panose="020B0604020202020204" pitchFamily="34" charset="0"/>
                <a:ea typeface="+mn-lt"/>
                <a:cs typeface="Arial" panose="020B0604020202020204" pitchFamily="34" charset="0"/>
              </a:rPr>
              <a:t>The UToledo must declare solving the </a:t>
            </a:r>
            <a:r>
              <a:rPr lang="en-US" sz="2000" b="1">
                <a:latin typeface="Arial" panose="020B0604020202020204" pitchFamily="34" charset="0"/>
                <a:ea typeface="+mn-lt"/>
                <a:cs typeface="Arial" panose="020B0604020202020204" pitchFamily="34" charset="0"/>
              </a:rPr>
              <a:t>enrollment crisis</a:t>
            </a:r>
            <a:r>
              <a:rPr lang="en-US" sz="2000">
                <a:latin typeface="Arial" panose="020B0604020202020204" pitchFamily="34" charset="0"/>
                <a:ea typeface="+mn-lt"/>
                <a:cs typeface="Arial" panose="020B0604020202020204" pitchFamily="34" charset="0"/>
              </a:rPr>
              <a:t> its top priority</a:t>
            </a:r>
          </a:p>
          <a:p>
            <a:pPr>
              <a:spcAft>
                <a:spcPts val="2400"/>
              </a:spcAft>
              <a:buSzPct val="130000"/>
            </a:pPr>
            <a:r>
              <a:rPr lang="en-US" sz="2000">
                <a:latin typeface="Arial" panose="020B0604020202020204" pitchFamily="34" charset="0"/>
                <a:ea typeface="+mn-lt"/>
                <a:cs typeface="Arial" panose="020B0604020202020204" pitchFamily="34" charset="0"/>
              </a:rPr>
              <a:t>To this end, the RRC recommends that one of </a:t>
            </a:r>
            <a:r>
              <a:rPr lang="en-US" sz="2000" err="1">
                <a:latin typeface="Arial" panose="020B0604020202020204" pitchFamily="34" charset="0"/>
                <a:ea typeface="+mn-lt"/>
                <a:cs typeface="Arial" panose="020B0604020202020204" pitchFamily="34" charset="0"/>
              </a:rPr>
              <a:t>UToledo’s</a:t>
            </a:r>
            <a:r>
              <a:rPr lang="en-US" sz="2000">
                <a:latin typeface="Arial" panose="020B0604020202020204" pitchFamily="34" charset="0"/>
                <a:ea typeface="+mn-lt"/>
                <a:cs typeface="Arial" panose="020B0604020202020204" pitchFamily="34" charset="0"/>
              </a:rPr>
              <a:t> high-level administrators (e</a:t>
            </a:r>
            <a:r>
              <a:rPr lang="en-US" sz="2000" dirty="0">
                <a:latin typeface="Arial" panose="020B0604020202020204" pitchFamily="34" charset="0"/>
                <a:ea typeface="+mn-lt"/>
                <a:cs typeface="Arial" panose="020B0604020202020204" pitchFamily="34" charset="0"/>
              </a:rPr>
              <a:t>.g</a:t>
            </a:r>
            <a:r>
              <a:rPr lang="en-US" sz="2000">
                <a:latin typeface="Arial" panose="020B0604020202020204" pitchFamily="34" charset="0"/>
                <a:ea typeface="+mn-lt"/>
                <a:cs typeface="Arial" panose="020B0604020202020204" pitchFamily="34" charset="0"/>
              </a:rPr>
              <a:t>., the </a:t>
            </a:r>
            <a:r>
              <a:rPr lang="en-US" sz="2000" dirty="0">
                <a:latin typeface="Arial" panose="020B0604020202020204" pitchFamily="34" charset="0"/>
                <a:ea typeface="+mn-lt"/>
                <a:cs typeface="Arial" panose="020B0604020202020204" pitchFamily="34" charset="0"/>
              </a:rPr>
              <a:t>Provost </a:t>
            </a:r>
            <a:r>
              <a:rPr lang="en-US" sz="2000">
                <a:latin typeface="Arial" panose="020B0604020202020204" pitchFamily="34" charset="0"/>
                <a:ea typeface="+mn-lt"/>
                <a:cs typeface="Arial" panose="020B0604020202020204" pitchFamily="34" charset="0"/>
              </a:rPr>
              <a:t>or Executive Vice President for Enrollment) would have the authority to govern all aspects related to this effort</a:t>
            </a:r>
            <a:endParaRPr lang="en-US">
              <a:solidFill>
                <a:srgbClr val="FF0000"/>
              </a:solidFill>
              <a:latin typeface="Arial" panose="020B0604020202020204" pitchFamily="34" charset="0"/>
              <a:cs typeface="Arial" panose="020B0604020202020204" pitchFamily="34" charset="0"/>
            </a:endParaRPr>
          </a:p>
          <a:p>
            <a:pPr>
              <a:spcAft>
                <a:spcPts val="600"/>
              </a:spcAft>
              <a:buSzPct val="130000"/>
            </a:pPr>
            <a:r>
              <a:rPr lang="en-US" sz="2000">
                <a:latin typeface="Arial" panose="020B0604020202020204" pitchFamily="34" charset="0"/>
                <a:ea typeface="+mn-lt"/>
                <a:cs typeface="Arial" panose="020B0604020202020204" pitchFamily="34" charset="0"/>
              </a:rPr>
              <a:t>This administrator </a:t>
            </a:r>
            <a:r>
              <a:rPr lang="en-US" sz="2000" b="1">
                <a:latin typeface="Arial" panose="020B0604020202020204" pitchFamily="34" charset="0"/>
                <a:ea typeface="+mn-lt"/>
                <a:cs typeface="Arial" panose="020B0604020202020204" pitchFamily="34" charset="0"/>
              </a:rPr>
              <a:t>will direct all offices related to student recruitment and experience </a:t>
            </a:r>
            <a:r>
              <a:rPr lang="en-US" sz="2000">
                <a:latin typeface="Arial" panose="020B0604020202020204" pitchFamily="34" charset="0"/>
                <a:ea typeface="+mn-lt"/>
                <a:cs typeface="Arial" panose="020B0604020202020204" pitchFamily="34" charset="0"/>
              </a:rPr>
              <a:t>(outside of academics and athletics), including Enrollment Management, Marketing and Communication, Parking and Transportation Services, Dining Services, and others, </a:t>
            </a:r>
            <a:r>
              <a:rPr lang="en-US" sz="2000" b="1">
                <a:latin typeface="Arial" panose="020B0604020202020204" pitchFamily="34" charset="0"/>
                <a:ea typeface="+mn-lt"/>
                <a:cs typeface="Arial" panose="020B0604020202020204" pitchFamily="34" charset="0"/>
              </a:rPr>
              <a:t>which often work in silos</a:t>
            </a:r>
          </a:p>
          <a:p>
            <a:pPr lvl="1">
              <a:spcAft>
                <a:spcPts val="2400"/>
              </a:spcAft>
              <a:buFont typeface="Symbol" panose="05050102010706020507" pitchFamily="18" charset="2"/>
              <a:buChar char="-"/>
            </a:pPr>
            <a:r>
              <a:rPr lang="en-US" sz="1800">
                <a:solidFill>
                  <a:srgbClr val="000099"/>
                </a:solidFill>
                <a:latin typeface="Arial" panose="020B0604020202020204" pitchFamily="34" charset="0"/>
                <a:ea typeface="+mn-lt"/>
                <a:cs typeface="Arial" panose="020B0604020202020204" pitchFamily="34" charset="0"/>
              </a:rPr>
              <a:t>The administrator will coordinate with academics and athletics at a high level</a:t>
            </a:r>
            <a:endParaRPr lang="en-US" sz="1800" b="1">
              <a:solidFill>
                <a:srgbClr val="000099"/>
              </a:solidFill>
              <a:latin typeface="Arial" panose="020B0604020202020204" pitchFamily="34" charset="0"/>
              <a:ea typeface="+mn-lt"/>
              <a:cs typeface="Arial" panose="020B0604020202020204" pitchFamily="34" charset="0"/>
            </a:endParaRPr>
          </a:p>
          <a:p>
            <a:pPr>
              <a:spcAft>
                <a:spcPts val="1800"/>
              </a:spcAft>
              <a:buSzPct val="130000"/>
            </a:pPr>
            <a:r>
              <a:rPr lang="en-US" sz="2000">
                <a:latin typeface="Arial" panose="020B0604020202020204" pitchFamily="34" charset="0"/>
                <a:cs typeface="Arial" panose="020B0604020202020204" pitchFamily="34" charset="0"/>
              </a:rPr>
              <a:t>To support their efforts, we propose to form a </a:t>
            </a:r>
            <a:r>
              <a:rPr lang="en-US" sz="2000" b="1">
                <a:latin typeface="Arial" panose="020B0604020202020204" pitchFamily="34" charset="0"/>
                <a:cs typeface="Arial" panose="020B0604020202020204" pitchFamily="34" charset="0"/>
              </a:rPr>
              <a:t>student</a:t>
            </a:r>
            <a:r>
              <a:rPr lang="en-US" sz="2000" b="1" dirty="0">
                <a:latin typeface="Arial" panose="020B0604020202020204" pitchFamily="34" charset="0"/>
                <a:cs typeface="Arial" panose="020B0604020202020204" pitchFamily="34" charset="0"/>
              </a:rPr>
              <a:t>, faculty,</a:t>
            </a:r>
            <a:r>
              <a:rPr lang="en-US" sz="2000" b="1">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staff</a:t>
            </a:r>
            <a:r>
              <a:rPr lang="en-US" sz="2000" b="1">
                <a:latin typeface="Arial" panose="020B0604020202020204" pitchFamily="34" charset="0"/>
                <a:cs typeface="Arial" panose="020B0604020202020204" pitchFamily="34" charset="0"/>
              </a:rPr>
              <a:t> advisory board </a:t>
            </a:r>
            <a:r>
              <a:rPr lang="en-US" sz="2000">
                <a:latin typeface="Arial" panose="020B0604020202020204" pitchFamily="34" charset="0"/>
                <a:cs typeface="Arial" panose="020B0604020202020204" pitchFamily="34" charset="0"/>
              </a:rPr>
              <a:t>that will aid in the continuous improvement of </a:t>
            </a:r>
            <a:r>
              <a:rPr lang="en-US" sz="2000" err="1">
                <a:latin typeface="Arial" panose="020B0604020202020204" pitchFamily="34" charset="0"/>
                <a:cs typeface="Arial" panose="020B0604020202020204" pitchFamily="34" charset="0"/>
              </a:rPr>
              <a:t>UToledo’s</a:t>
            </a:r>
            <a:r>
              <a:rPr lang="en-US" sz="2000">
                <a:latin typeface="Arial" panose="020B0604020202020204" pitchFamily="34" charset="0"/>
                <a:cs typeface="Arial" panose="020B0604020202020204" pitchFamily="34" charset="0"/>
              </a:rPr>
              <a:t> recruitment and retention efforts</a:t>
            </a:r>
          </a:p>
          <a:p>
            <a:pPr>
              <a:spcAft>
                <a:spcPts val="1800"/>
              </a:spcAft>
              <a:buFont typeface="Symbol" panose="05050102010706020507" pitchFamily="18" charset="2"/>
              <a:buChar char="-"/>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2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par>
                                <p:cTn id="12" presetID="9" presetClass="emph" presetSubtype="0" nodeType="withEffect">
                                  <p:stCondLst>
                                    <p:cond delay="0"/>
                                  </p:stCondLst>
                                  <p:childTnLst>
                                    <p:set>
                                      <p:cBhvr>
                                        <p:cTn id="13" dur="indefinite"/>
                                        <p:tgtEl>
                                          <p:spTgt spid="5">
                                            <p:txEl>
                                              <p:pRg st="1" end="1"/>
                                            </p:txEl>
                                          </p:spTgt>
                                        </p:tgtEl>
                                        <p:attrNameLst>
                                          <p:attrName>style.opacity</p:attrName>
                                        </p:attrNameLst>
                                      </p:cBhvr>
                                      <p:to>
                                        <p:strVal val="0.5"/>
                                      </p:to>
                                    </p:set>
                                    <p:animEffect filter="image" prLst="opacity: 0.5">
                                      <p:cBhvr rctx="IE">
                                        <p:cTn id="14" dur="indefinite"/>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9" presetClass="emph" presetSubtype="0" nodeType="withEffect">
                                  <p:stCondLst>
                                    <p:cond delay="0"/>
                                  </p:stCondLst>
                                  <p:childTnLst>
                                    <p:set>
                                      <p:cBhvr>
                                        <p:cTn id="20" dur="indefinite"/>
                                        <p:tgtEl>
                                          <p:spTgt spid="5">
                                            <p:txEl>
                                              <p:pRg st="2" end="2"/>
                                            </p:txEl>
                                          </p:spTgt>
                                        </p:tgtEl>
                                        <p:attrNameLst>
                                          <p:attrName>style.opacity</p:attrName>
                                        </p:attrNameLst>
                                      </p:cBhvr>
                                      <p:to>
                                        <p:strVal val="0.5"/>
                                      </p:to>
                                    </p:set>
                                    <p:animEffect filter="image" prLst="opacity: 0.5">
                                      <p:cBhvr rctx="IE">
                                        <p:cTn id="21" dur="indefinite"/>
                                        <p:tgtEl>
                                          <p:spTgt spid="5">
                                            <p:txEl>
                                              <p:pRg st="2" end="2"/>
                                            </p:txEl>
                                          </p:spTgt>
                                        </p:tgtEl>
                                      </p:cBhvr>
                                    </p:animEffect>
                                  </p:childTnLst>
                                </p:cTn>
                              </p:par>
                              <p:par>
                                <p:cTn id="22" presetID="9" presetClass="emph" presetSubtype="0" nodeType="withEffect">
                                  <p:stCondLst>
                                    <p:cond delay="0"/>
                                  </p:stCondLst>
                                  <p:childTnLst>
                                    <p:set>
                                      <p:cBhvr>
                                        <p:cTn id="23" dur="indefinite"/>
                                        <p:tgtEl>
                                          <p:spTgt spid="5">
                                            <p:txEl>
                                              <p:pRg st="3" end="3"/>
                                            </p:txEl>
                                          </p:spTgt>
                                        </p:tgtEl>
                                        <p:attrNameLst>
                                          <p:attrName>style.opacity</p:attrName>
                                        </p:attrNameLst>
                                      </p:cBhvr>
                                      <p:to>
                                        <p:strVal val="0.5"/>
                                      </p:to>
                                    </p:set>
                                    <p:animEffect filter="image" prLst="opacity: 0.5">
                                      <p:cBhvr rctx="IE">
                                        <p:cTn id="24"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16724" y="840581"/>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Methods Used</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07650" y="1336050"/>
            <a:ext cx="8755458" cy="1152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spcAft>
                <a:spcPts val="600"/>
              </a:spcAft>
              <a:buFont typeface="+mj-lt"/>
              <a:buAutoNum type="arabicParenR"/>
            </a:pPr>
            <a:r>
              <a:rPr lang="en-US" sz="2200" dirty="0">
                <a:solidFill>
                  <a:srgbClr val="000000"/>
                </a:solidFill>
                <a:latin typeface="Arial" panose="020B0604020202020204" pitchFamily="34" charset="0"/>
                <a:ea typeface="Times New Roman" panose="02020603050405020304" pitchFamily="18" charset="0"/>
              </a:rPr>
              <a:t>Review of trends in the numbers of:</a:t>
            </a:r>
            <a:r>
              <a:rPr lang="en-US" sz="2200" baseline="30000" dirty="0">
                <a:solidFill>
                  <a:srgbClr val="000000"/>
                </a:solidFill>
                <a:latin typeface="Arial" panose="020B0604020202020204" pitchFamily="34" charset="0"/>
                <a:ea typeface="Times New Roman" panose="02020603050405020304" pitchFamily="18" charset="0"/>
              </a:rPr>
              <a:t>1</a:t>
            </a:r>
          </a:p>
        </p:txBody>
      </p:sp>
      <p:sp>
        <p:nvSpPr>
          <p:cNvPr id="39" name="Content Placeholder 2">
            <a:extLst>
              <a:ext uri="{FF2B5EF4-FFF2-40B4-BE49-F238E27FC236}">
                <a16:creationId xmlns:a16="http://schemas.microsoft.com/office/drawing/2014/main" id="{51C48A26-6C2F-42B8-9C45-2D9CAA5502A6}"/>
              </a:ext>
            </a:extLst>
          </p:cNvPr>
          <p:cNvSpPr txBox="1">
            <a:spLocks/>
          </p:cNvSpPr>
          <p:nvPr/>
        </p:nvSpPr>
        <p:spPr>
          <a:xfrm>
            <a:off x="307650" y="3669062"/>
            <a:ext cx="8521903" cy="1182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buFont typeface="+mj-lt"/>
              <a:buAutoNum type="arabicParenR" startAt="2"/>
            </a:pPr>
            <a:r>
              <a:rPr lang="en-US" sz="2200" dirty="0">
                <a:solidFill>
                  <a:srgbClr val="000000"/>
                </a:solidFill>
                <a:latin typeface="Arial" panose="020B0604020202020204" pitchFamily="34" charset="0"/>
                <a:ea typeface="Times New Roman" panose="02020603050405020304" pitchFamily="18" charset="0"/>
              </a:rPr>
              <a:t>Discussions on recruitment efforts and recent recruitment     (e.g., Experience Day) events with faculty and staff members from diverse UToledo academic units</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C66470BD-9262-273A-FDEB-172A5B052565}"/>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sp>
        <p:nvSpPr>
          <p:cNvPr id="2" name="Content Placeholder 2">
            <a:extLst>
              <a:ext uri="{FF2B5EF4-FFF2-40B4-BE49-F238E27FC236}">
                <a16:creationId xmlns:a16="http://schemas.microsoft.com/office/drawing/2014/main" id="{39B166D2-6DCC-A382-B21E-EB66358077E4}"/>
              </a:ext>
            </a:extLst>
          </p:cNvPr>
          <p:cNvSpPr txBox="1">
            <a:spLocks/>
          </p:cNvSpPr>
          <p:nvPr/>
        </p:nvSpPr>
        <p:spPr>
          <a:xfrm>
            <a:off x="188331" y="1794713"/>
            <a:ext cx="9039587" cy="1762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Undergraduate applicants</a:t>
            </a:r>
            <a:endParaRPr lang="en-US" sz="2000" dirty="0">
              <a:solidFill>
                <a:srgbClr val="000099"/>
              </a:solidFill>
              <a:effectLst/>
              <a:latin typeface="Arial" panose="020B0604020202020204" pitchFamily="34" charset="0"/>
              <a:ea typeface="Times New Roman" panose="02020603050405020304" pitchFamily="18" charset="0"/>
            </a:endParaRP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Admitted students</a:t>
            </a: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Newly enrolled (matriculated) students</a:t>
            </a: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All students enrolled in UToledo (undergraduate and total headcounts)</a:t>
            </a:r>
          </a:p>
        </p:txBody>
      </p:sp>
      <p:sp>
        <p:nvSpPr>
          <p:cNvPr id="4" name="Content Placeholder 2">
            <a:extLst>
              <a:ext uri="{FF2B5EF4-FFF2-40B4-BE49-F238E27FC236}">
                <a16:creationId xmlns:a16="http://schemas.microsoft.com/office/drawing/2014/main" id="{C8D94E1A-2331-E49E-6E87-E5145F90F2C2}"/>
              </a:ext>
            </a:extLst>
          </p:cNvPr>
          <p:cNvSpPr txBox="1">
            <a:spLocks/>
          </p:cNvSpPr>
          <p:nvPr/>
        </p:nvSpPr>
        <p:spPr>
          <a:xfrm>
            <a:off x="37046" y="5842648"/>
            <a:ext cx="9190872" cy="1116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lvl="1" indent="0" algn="just">
              <a:lnSpc>
                <a:spcPct val="100000"/>
              </a:lnSpc>
              <a:spcBef>
                <a:spcPts val="0"/>
              </a:spcBef>
              <a:spcAft>
                <a:spcPts val="400"/>
              </a:spcAft>
              <a:buSzPct val="100000"/>
              <a:buNone/>
            </a:pPr>
            <a:r>
              <a:rPr lang="en-US" sz="1200" u="sng" dirty="0">
                <a:latin typeface="Arial" panose="020B0604020202020204" pitchFamily="34" charset="0"/>
                <a:ea typeface="Calibri" panose="020F0502020204030204" pitchFamily="34" charset="0"/>
                <a:cs typeface="Arial" panose="020B0604020202020204" pitchFamily="34" charset="0"/>
              </a:rPr>
              <a:t>Data Sources</a:t>
            </a:r>
            <a:r>
              <a:rPr lang="en-US" sz="1200" dirty="0">
                <a:latin typeface="Arial" panose="020B0604020202020204" pitchFamily="34" charset="0"/>
                <a:ea typeface="Calibri" panose="020F0502020204030204" pitchFamily="34" charset="0"/>
                <a:cs typeface="Arial" panose="020B0604020202020204" pitchFamily="34" charset="0"/>
              </a:rPr>
              <a:t>:</a:t>
            </a:r>
          </a:p>
          <a:p>
            <a:pPr marL="460375" lvl="1" indent="-173038" algn="just">
              <a:lnSpc>
                <a:spcPct val="100000"/>
              </a:lnSpc>
              <a:spcBef>
                <a:spcPts val="0"/>
              </a:spcBef>
              <a:spcAft>
                <a:spcPts val="400"/>
              </a:spcAft>
              <a:buSzPct val="100000"/>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Banner </a:t>
            </a:r>
            <a:r>
              <a:rPr lang="en-US" sz="1200" dirty="0">
                <a:effectLst/>
                <a:latin typeface="Arial" panose="020B0604020202020204" pitchFamily="34" charset="0"/>
                <a:ea typeface="Times New Roman" panose="02020603050405020304" pitchFamily="18" charset="0"/>
              </a:rPr>
              <a:t>operational data store (ODS)</a:t>
            </a:r>
            <a:endParaRPr lang="en-US" sz="1200" dirty="0">
              <a:latin typeface="Arial" panose="020B0604020202020204" pitchFamily="34" charset="0"/>
              <a:ea typeface="Calibri" panose="020F0502020204030204" pitchFamily="34" charset="0"/>
              <a:cs typeface="Arial" panose="020B0604020202020204" pitchFamily="34" charset="0"/>
            </a:endParaRPr>
          </a:p>
          <a:p>
            <a:pPr marL="460375" lvl="1" indent="-173038" algn="just">
              <a:lnSpc>
                <a:spcPct val="100000"/>
              </a:lnSpc>
              <a:spcBef>
                <a:spcPts val="0"/>
              </a:spcBef>
              <a:spcAft>
                <a:spcPts val="400"/>
              </a:spcAft>
              <a:buSzPct val="100000"/>
              <a:buFont typeface="+mj-lt"/>
              <a:buAutoNum type="arabicPeriod"/>
            </a:pPr>
            <a:r>
              <a:rPr lang="en-US" sz="1200" dirty="0">
                <a:effectLst/>
                <a:latin typeface="Arial" panose="020B0604020202020204" pitchFamily="34" charset="0"/>
                <a:ea typeface="Times New Roman" panose="02020603050405020304" pitchFamily="18" charset="0"/>
              </a:rPr>
              <a:t>2020 Western Interstate Commission for Higher Ed. report (actual graduate numbers through 2019 and projections thereafter)</a:t>
            </a:r>
          </a:p>
          <a:p>
            <a:pPr marL="460375" lvl="1" indent="-173038" algn="just">
              <a:lnSpc>
                <a:spcPct val="100000"/>
              </a:lnSpc>
              <a:spcBef>
                <a:spcPts val="0"/>
              </a:spcBef>
              <a:spcAft>
                <a:spcPts val="400"/>
              </a:spcAft>
              <a:buSzPct val="100000"/>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Ohio public university enrollment data from the Ohio Department of Higher Education (ODHE)</a:t>
            </a:r>
          </a:p>
        </p:txBody>
      </p:sp>
      <p:sp>
        <p:nvSpPr>
          <p:cNvPr id="6" name="Content Placeholder 2">
            <a:extLst>
              <a:ext uri="{FF2B5EF4-FFF2-40B4-BE49-F238E27FC236}">
                <a16:creationId xmlns:a16="http://schemas.microsoft.com/office/drawing/2014/main" id="{145D3331-E656-79A2-0251-F7EDEFD93D56}"/>
              </a:ext>
            </a:extLst>
          </p:cNvPr>
          <p:cNvSpPr txBox="1">
            <a:spLocks/>
          </p:cNvSpPr>
          <p:nvPr/>
        </p:nvSpPr>
        <p:spPr>
          <a:xfrm>
            <a:off x="314447" y="4999478"/>
            <a:ext cx="8470525" cy="1182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buFont typeface="+mj-lt"/>
              <a:buAutoNum type="arabicParenR" startAt="3"/>
            </a:pPr>
            <a:r>
              <a:rPr lang="en-US" sz="2200" dirty="0">
                <a:solidFill>
                  <a:srgbClr val="000000"/>
                </a:solidFill>
                <a:latin typeface="Arial" panose="020B0604020202020204" pitchFamily="34" charset="0"/>
                <a:ea typeface="Times New Roman" panose="02020603050405020304" pitchFamily="18" charset="0"/>
              </a:rPr>
              <a:t>Review of statewide high school graduation</a:t>
            </a:r>
            <a:r>
              <a:rPr lang="en-US" sz="2200" baseline="30000" dirty="0">
                <a:solidFill>
                  <a:srgbClr val="000000"/>
                </a:solidFill>
                <a:latin typeface="Arial" panose="020B0604020202020204" pitchFamily="34" charset="0"/>
                <a:ea typeface="Times New Roman" panose="02020603050405020304" pitchFamily="18" charset="0"/>
              </a:rPr>
              <a:t>2</a:t>
            </a:r>
            <a:r>
              <a:rPr lang="en-US" sz="2200" dirty="0">
                <a:solidFill>
                  <a:srgbClr val="000000"/>
                </a:solidFill>
                <a:latin typeface="Arial" panose="020B0604020202020204" pitchFamily="34" charset="0"/>
                <a:ea typeface="Times New Roman" panose="02020603050405020304" pitchFamily="18" charset="0"/>
              </a:rPr>
              <a:t> and public university enrollment</a:t>
            </a:r>
            <a:r>
              <a:rPr lang="en-US" sz="2200" baseline="30000" dirty="0">
                <a:solidFill>
                  <a:srgbClr val="000000"/>
                </a:solidFill>
                <a:latin typeface="Arial" panose="020B0604020202020204" pitchFamily="34" charset="0"/>
                <a:ea typeface="Times New Roman" panose="02020603050405020304" pitchFamily="18" charset="0"/>
              </a:rPr>
              <a:t>3</a:t>
            </a:r>
            <a:r>
              <a:rPr lang="en-US" sz="2200" dirty="0">
                <a:solidFill>
                  <a:srgbClr val="000000"/>
                </a:solidFill>
                <a:latin typeface="Arial" panose="020B0604020202020204" pitchFamily="34" charset="0"/>
                <a:ea typeface="Times New Roman" panose="02020603050405020304" pitchFamily="18" charset="0"/>
              </a:rPr>
              <a:t> trends </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227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7">
                                            <p:txEl>
                                              <p:pRg st="0" end="0"/>
                                            </p:txEl>
                                          </p:spTgt>
                                        </p:tgtEl>
                                        <p:attrNameLst>
                                          <p:attrName>style.opacity</p:attrName>
                                        </p:attrNameLst>
                                      </p:cBhvr>
                                      <p:to>
                                        <p:strVal val="0.5"/>
                                      </p:to>
                                    </p:set>
                                    <p:animEffect filter="image" prLst="opacity: 0.5">
                                      <p:cBhvr rctx="IE">
                                        <p:cTn id="9" dur="indefinite"/>
                                        <p:tgtEl>
                                          <p:spTgt spid="37">
                                            <p:txEl>
                                              <p:pRg st="0" end="0"/>
                                            </p:txEl>
                                          </p:spTgt>
                                        </p:tgtEl>
                                      </p:cBhvr>
                                    </p:animEffect>
                                  </p:childTnLst>
                                </p:cTn>
                              </p:par>
                              <p:par>
                                <p:cTn id="10" presetID="9" presetClass="emph" presetSubtype="0" grpId="0" nodeType="withEffect">
                                  <p:stCondLst>
                                    <p:cond delay="0"/>
                                  </p:stCondLst>
                                  <p:childTnLst>
                                    <p:set>
                                      <p:cBhvr>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9" presetClass="emph" presetSubtype="0" grpId="1" nodeType="withEffect">
                                  <p:stCondLst>
                                    <p:cond delay="0"/>
                                  </p:stCondLst>
                                  <p:childTnLst>
                                    <p:set>
                                      <p:cBhvr>
                                        <p:cTn id="18" dur="indefinite"/>
                                        <p:tgtEl>
                                          <p:spTgt spid="39"/>
                                        </p:tgtEl>
                                        <p:attrNameLst>
                                          <p:attrName>style.opacity</p:attrName>
                                        </p:attrNameLst>
                                      </p:cBhvr>
                                      <p:to>
                                        <p:strVal val="0.5"/>
                                      </p:to>
                                    </p:set>
                                    <p:animEffect filter="image" prLst="opacity: 0.5">
                                      <p:cBhvr rctx="IE">
                                        <p:cTn id="19" dur="indefinite"/>
                                        <p:tgtEl>
                                          <p:spTgt spid="39"/>
                                        </p:tgtEl>
                                      </p:cBhvr>
                                    </p:animEffec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09AE29CA548C4EBFD8F38156649EB5" ma:contentTypeVersion="35" ma:contentTypeDescription="Create a new document." ma:contentTypeScope="" ma:versionID="99c252fd306cbc8b72b8444cf82a6b51">
  <xsd:schema xmlns:xsd="http://www.w3.org/2001/XMLSchema" xmlns:xs="http://www.w3.org/2001/XMLSchema" xmlns:p="http://schemas.microsoft.com/office/2006/metadata/properties" xmlns:ns3="d377a0f9-a80c-4c59-b28b-994775d7ffc1" xmlns:ns4="40e46005-88cc-4e18-bf50-15d4361c3d69" targetNamespace="http://schemas.microsoft.com/office/2006/metadata/properties" ma:root="true" ma:fieldsID="7cd9bfc8ba9fcba4534cb60be6e4c969" ns3:_="" ns4:_="">
    <xsd:import namespace="d377a0f9-a80c-4c59-b28b-994775d7ffc1"/>
    <xsd:import namespace="40e46005-88cc-4e18-bf50-15d4361c3d6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7a0f9-a80c-4c59-b28b-994775d7f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46005-88cc-4e18-bf50-15d4361c3d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d377a0f9-a80c-4c59-b28b-994775d7ffc1" xsi:nil="true"/>
    <Student_Groups xmlns="d377a0f9-a80c-4c59-b28b-994775d7ffc1">
      <UserInfo>
        <DisplayName/>
        <AccountId xsi:nil="true"/>
        <AccountType/>
      </UserInfo>
    </Student_Groups>
    <Templates xmlns="d377a0f9-a80c-4c59-b28b-994775d7ffc1" xsi:nil="true"/>
    <Teams_Channel_Section_Location xmlns="d377a0f9-a80c-4c59-b28b-994775d7ffc1" xsi:nil="true"/>
    <Owner xmlns="d377a0f9-a80c-4c59-b28b-994775d7ffc1">
      <UserInfo>
        <DisplayName/>
        <AccountId xsi:nil="true"/>
        <AccountType/>
      </UserInfo>
    </Owner>
    <Math_Settings xmlns="d377a0f9-a80c-4c59-b28b-994775d7ffc1" xsi:nil="true"/>
    <AppVersion xmlns="d377a0f9-a80c-4c59-b28b-994775d7ffc1" xsi:nil="true"/>
    <TeamsChannelId xmlns="d377a0f9-a80c-4c59-b28b-994775d7ffc1" xsi:nil="true"/>
    <FolderType xmlns="d377a0f9-a80c-4c59-b28b-994775d7ffc1" xsi:nil="true"/>
    <Students xmlns="d377a0f9-a80c-4c59-b28b-994775d7ffc1">
      <UserInfo>
        <DisplayName/>
        <AccountId xsi:nil="true"/>
        <AccountType/>
      </UserInfo>
    </Students>
    <Distribution_Groups xmlns="d377a0f9-a80c-4c59-b28b-994775d7ffc1" xsi:nil="true"/>
    <Has_Teacher_Only_SectionGroup xmlns="d377a0f9-a80c-4c59-b28b-994775d7ffc1" xsi:nil="true"/>
    <DefaultSectionNames xmlns="d377a0f9-a80c-4c59-b28b-994775d7ffc1" xsi:nil="true"/>
    <LMS_Mappings xmlns="d377a0f9-a80c-4c59-b28b-994775d7ffc1" xsi:nil="true"/>
    <Invited_Students xmlns="d377a0f9-a80c-4c59-b28b-994775d7ffc1" xsi:nil="true"/>
    <Teachers xmlns="d377a0f9-a80c-4c59-b28b-994775d7ffc1">
      <UserInfo>
        <DisplayName/>
        <AccountId xsi:nil="true"/>
        <AccountType/>
      </UserInfo>
    </Teachers>
    <Invited_Teachers xmlns="d377a0f9-a80c-4c59-b28b-994775d7ffc1" xsi:nil="true"/>
    <IsNotebookLocked xmlns="d377a0f9-a80c-4c59-b28b-994775d7ffc1" xsi:nil="true"/>
    <CultureName xmlns="d377a0f9-a80c-4c59-b28b-994775d7ffc1" xsi:nil="true"/>
    <Self_Registration_Enabled xmlns="d377a0f9-a80c-4c59-b28b-994775d7ffc1" xsi:nil="true"/>
    <Is_Collaboration_Space_Locked xmlns="d377a0f9-a80c-4c59-b28b-994775d7ff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D8601-4DD8-4058-9100-5311986ACA72}">
  <ds:schemaRefs>
    <ds:schemaRef ds:uri="40e46005-88cc-4e18-bf50-15d4361c3d69"/>
    <ds:schemaRef ds:uri="d377a0f9-a80c-4c59-b28b-994775d7ff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0E9FA6-D6B5-47DA-99B1-9AAEF11FECC3}">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d377a0f9-a80c-4c59-b28b-994775d7ffc1"/>
    <ds:schemaRef ds:uri="http://purl.org/dc/elements/1.1/"/>
    <ds:schemaRef ds:uri="http://purl.org/dc/terms/"/>
    <ds:schemaRef ds:uri="http://schemas.openxmlformats.org/package/2006/metadata/core-properties"/>
    <ds:schemaRef ds:uri="40e46005-88cc-4e18-bf50-15d4361c3d69"/>
    <ds:schemaRef ds:uri="http://www.w3.org/XML/1998/namespace"/>
  </ds:schemaRefs>
</ds:datastoreItem>
</file>

<file path=customXml/itemProps3.xml><?xml version="1.0" encoding="utf-8"?>
<ds:datastoreItem xmlns:ds="http://schemas.openxmlformats.org/officeDocument/2006/customXml" ds:itemID="{21315712-57EA-4B3B-B305-D627422A1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225</TotalTime>
  <Words>4475</Words>
  <Application>Microsoft Office PowerPoint</Application>
  <PresentationFormat>On-screen Show (4:3)</PresentationFormat>
  <Paragraphs>487</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Arial,Sans-Serif</vt:lpstr>
      <vt:lpstr>Calibri</vt:lpstr>
      <vt:lpstr>Calibri Light</vt:lpstr>
      <vt:lpstr>Helvetica Neue</vt:lpstr>
      <vt:lpstr>Symbol</vt:lpstr>
      <vt:lpstr>Office Theme</vt:lpstr>
      <vt:lpstr>Faculty Senate Ad Hoc Recruitment and Retention Committee (RRC)</vt:lpstr>
      <vt:lpstr>UToledo is facing an existential enrollment crisis</vt:lpstr>
      <vt:lpstr>Summary of RRC Responsibilities</vt:lpstr>
      <vt:lpstr>RRC Subcommittee Members</vt:lpstr>
      <vt:lpstr>RRC Timeline</vt:lpstr>
      <vt:lpstr>Final Findings and Action Items  (For more details see the 34-page final RRC report) </vt:lpstr>
      <vt:lpstr>Three strategic areas that need immediate attention</vt:lpstr>
      <vt:lpstr>Approach: Break down silos and   align responsibility with authority</vt:lpstr>
      <vt:lpstr>UToledo Recruitment Practices</vt:lpstr>
      <vt:lpstr>UToledo Recruitment Practices</vt:lpstr>
      <vt:lpstr>UToledo Recruitment Practices</vt:lpstr>
      <vt:lpstr>UToledo Recruitment Practices</vt:lpstr>
      <vt:lpstr>Peer University Recruitment Practices</vt:lpstr>
      <vt:lpstr>Peer University Recruitment Practices</vt:lpstr>
      <vt:lpstr>PowerPoint Presentation</vt:lpstr>
      <vt:lpstr>PowerPoint Presentation</vt:lpstr>
      <vt:lpstr>UToledo’s Retention Practices</vt:lpstr>
      <vt:lpstr>UToledo’s Retention Practices Continued</vt:lpstr>
      <vt:lpstr>UToledo’s Retention Practices Continued</vt:lpstr>
      <vt:lpstr>Peer University Retention Practices </vt:lpstr>
      <vt:lpstr>Peer University Retention Practices </vt:lpstr>
      <vt:lpstr>Peer University Retention Practices </vt:lpstr>
      <vt:lpstr>Faculty Engagement</vt:lpstr>
      <vt:lpstr>Faculty Engagement</vt:lpstr>
      <vt:lpstr>Faculty Engagement</vt:lpstr>
      <vt:lpstr>UToledo’s Value Proposition</vt:lpstr>
      <vt:lpstr>UToledo’s Triple Value Proposition (PPP)</vt:lpstr>
      <vt:lpstr>UToledo’s Triple Value Proposition (PPP)</vt:lpstr>
      <vt:lpstr>Summary of Findings</vt:lpstr>
      <vt:lpstr>Recommendation to Next Year’s Senate</vt:lpstr>
      <vt:lpstr>Subcommittees’ Main Conclusions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Ad-hoc Committee on Recruitment and Retention</dc:title>
  <dc:creator>Avidor-Reiss, Tomer</dc:creator>
  <cp:lastModifiedBy>Dietrich, Sharon R</cp:lastModifiedBy>
  <cp:revision>4</cp:revision>
  <cp:lastPrinted>2022-10-14T09:47:44Z</cp:lastPrinted>
  <dcterms:created xsi:type="dcterms:W3CDTF">2022-09-24T14:46:14Z</dcterms:created>
  <dcterms:modified xsi:type="dcterms:W3CDTF">2023-05-04T13:23:52Z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0x0101006E09AE29CA548C4EBFD8F38156649EB5</vt:lpwstr>
  </property>
</Properties>
</file>