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8" r:id="rId6"/>
    <p:sldId id="257" r:id="rId7"/>
    <p:sldId id="258" r:id="rId8"/>
    <p:sldId id="264" r:id="rId9"/>
    <p:sldId id="263" r:id="rId10"/>
    <p:sldId id="269" r:id="rId11"/>
    <p:sldId id="261"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1A55E-E22E-62D7-EC5A-C0EE358AD7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5A8D-5F3A-5486-49B7-3DDC26BBFE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482B31-1C9A-CBD4-4F36-1F489A7323F6}"/>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5" name="Footer Placeholder 4">
            <a:extLst>
              <a:ext uri="{FF2B5EF4-FFF2-40B4-BE49-F238E27FC236}">
                <a16:creationId xmlns:a16="http://schemas.microsoft.com/office/drawing/2014/main" id="{DA2BFE04-2C2A-CC1C-B11A-8C6D9C469B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05782F-5657-D019-A49F-AF81DA6AB2CB}"/>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4044622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2FCA2-CE98-0555-1547-3C092E8A6A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8FE141-CCA3-D119-F850-91DCE7CE9B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EA4780-9B97-E545-D881-FC53081AC728}"/>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5" name="Footer Placeholder 4">
            <a:extLst>
              <a:ext uri="{FF2B5EF4-FFF2-40B4-BE49-F238E27FC236}">
                <a16:creationId xmlns:a16="http://schemas.microsoft.com/office/drawing/2014/main" id="{B869598C-9191-7C32-5116-B379A0336F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38B30-4EB8-C5FD-4510-43E29083A68A}"/>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707860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D561F2-533B-B9CF-F29D-3A23F088B4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EED6F8-9545-378C-026F-078F0DD0C2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A17E9E-3F49-0534-1FD9-B1526ECF1FE1}"/>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5" name="Footer Placeholder 4">
            <a:extLst>
              <a:ext uri="{FF2B5EF4-FFF2-40B4-BE49-F238E27FC236}">
                <a16:creationId xmlns:a16="http://schemas.microsoft.com/office/drawing/2014/main" id="{D9A7D515-7255-7918-F767-64C9F5BB84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BAA3C9-F3C6-C7CD-D0E0-C9C4813362C4}"/>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3452787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B7B9C-C3ED-95E5-23F6-4CA4114C8C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369D16-3964-D47B-606A-76D7556EC2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C90037-11AB-D105-6206-7EF83F63991C}"/>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5" name="Footer Placeholder 4">
            <a:extLst>
              <a:ext uri="{FF2B5EF4-FFF2-40B4-BE49-F238E27FC236}">
                <a16:creationId xmlns:a16="http://schemas.microsoft.com/office/drawing/2014/main" id="{43FE0E15-3573-85FD-C42E-B65A798E0F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4E030-400B-1922-17F1-464ADEE45985}"/>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1771559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0C854-EB2A-A815-13C9-2746274E8F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DDB9C9-CD49-F6D4-2BBB-CADA83FAF0A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B78EA5-9812-278F-EF43-E0BD6A3BF114}"/>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5" name="Footer Placeholder 4">
            <a:extLst>
              <a:ext uri="{FF2B5EF4-FFF2-40B4-BE49-F238E27FC236}">
                <a16:creationId xmlns:a16="http://schemas.microsoft.com/office/drawing/2014/main" id="{2F3658CB-6833-0188-D0C3-049352A794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2D38A8-9E75-DD2F-3C3D-A65EB461CCE9}"/>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1829915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3F342-E9F9-B62D-C6C3-2620FF0E05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C329A2-D090-6DDC-6276-866EBF840B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CE267B-DC14-B84E-FEDB-9AB9CB2AD6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FF075E-6F43-3104-8D1C-0F2D57E5E7CB}"/>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6" name="Footer Placeholder 5">
            <a:extLst>
              <a:ext uri="{FF2B5EF4-FFF2-40B4-BE49-F238E27FC236}">
                <a16:creationId xmlns:a16="http://schemas.microsoft.com/office/drawing/2014/main" id="{3540E108-3AB8-BA4F-8C86-06A3A42902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71B911-F108-ED3F-3751-23EF7CB58DB1}"/>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1896124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08B87-70BA-BC2C-4C18-7634986703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E37502-A5C5-258A-3F27-AD23A8F315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3FC75B-493D-59E8-EA92-BF0E65DC25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7C2412-A3B0-1303-CF61-BB6773ADED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240D4B-A17D-06F9-80DC-C55E7A366A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22D1A2-D95F-A345-4502-E0FDB8177BDE}"/>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8" name="Footer Placeholder 7">
            <a:extLst>
              <a:ext uri="{FF2B5EF4-FFF2-40B4-BE49-F238E27FC236}">
                <a16:creationId xmlns:a16="http://schemas.microsoft.com/office/drawing/2014/main" id="{4B7CF7D6-B760-720E-4061-30BB7260A8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4E9CBB-3FCF-39E1-9EEE-73124808935B}"/>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254933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A4D85-1D4A-7022-849F-7E324392F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A6D68A-A7B7-0584-C60E-CF14EE540A42}"/>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4" name="Footer Placeholder 3">
            <a:extLst>
              <a:ext uri="{FF2B5EF4-FFF2-40B4-BE49-F238E27FC236}">
                <a16:creationId xmlns:a16="http://schemas.microsoft.com/office/drawing/2014/main" id="{B4D8BE4D-7338-81CA-1008-9EC37C627B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9B7531-57C9-71DC-A10A-EF91014FB45E}"/>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2854755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6CC14F-8682-C779-1540-32CBA681188A}"/>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3" name="Footer Placeholder 2">
            <a:extLst>
              <a:ext uri="{FF2B5EF4-FFF2-40B4-BE49-F238E27FC236}">
                <a16:creationId xmlns:a16="http://schemas.microsoft.com/office/drawing/2014/main" id="{BE55823E-83AE-720D-B974-1BB54CC1BC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233DBC-C1D7-E533-6ACA-82EAF58960E8}"/>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286753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768B7-0988-F0C7-21DF-73CABE0A0A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7DED5A-CCD7-0160-3124-352B5CAED7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F655FF-295A-3226-514B-A6C659969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281D8B-083B-5504-1EAC-700B237B04FD}"/>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6" name="Footer Placeholder 5">
            <a:extLst>
              <a:ext uri="{FF2B5EF4-FFF2-40B4-BE49-F238E27FC236}">
                <a16:creationId xmlns:a16="http://schemas.microsoft.com/office/drawing/2014/main" id="{FE1438D3-4774-323D-5A0A-DBA42CF8E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51E923-08DE-74FC-4710-0C2A43C73655}"/>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176603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F9D6B-119D-5B37-67D8-978C0E18BA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832869-EA1C-2374-6610-2DD615E9F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EB6831-A74A-5D34-DBDB-20CF88FADB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F65E7C-DBB8-DFE0-0666-7B97702FAF79}"/>
              </a:ext>
            </a:extLst>
          </p:cNvPr>
          <p:cNvSpPr>
            <a:spLocks noGrp="1"/>
          </p:cNvSpPr>
          <p:nvPr>
            <p:ph type="dt" sz="half" idx="10"/>
          </p:nvPr>
        </p:nvSpPr>
        <p:spPr/>
        <p:txBody>
          <a:bodyPr/>
          <a:lstStyle/>
          <a:p>
            <a:fld id="{D21AB711-8F81-497B-9E56-3FC313D54ADD}" type="datetimeFigureOut">
              <a:rPr lang="en-US" smtClean="0"/>
              <a:t>3/12/2024</a:t>
            </a:fld>
            <a:endParaRPr lang="en-US"/>
          </a:p>
        </p:txBody>
      </p:sp>
      <p:sp>
        <p:nvSpPr>
          <p:cNvPr id="6" name="Footer Placeholder 5">
            <a:extLst>
              <a:ext uri="{FF2B5EF4-FFF2-40B4-BE49-F238E27FC236}">
                <a16:creationId xmlns:a16="http://schemas.microsoft.com/office/drawing/2014/main" id="{1B6038C9-06C5-2CB7-9FC5-95C8DD4A1C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59239F-D6BE-1BE2-2987-074DE8B3DD79}"/>
              </a:ext>
            </a:extLst>
          </p:cNvPr>
          <p:cNvSpPr>
            <a:spLocks noGrp="1"/>
          </p:cNvSpPr>
          <p:nvPr>
            <p:ph type="sldNum" sz="quarter" idx="12"/>
          </p:nvPr>
        </p:nvSpPr>
        <p:spPr/>
        <p:txBody>
          <a:bodyPr/>
          <a:lstStyle/>
          <a:p>
            <a:fld id="{AAAB86F4-E8CF-433C-965F-46B272705F0D}" type="slidenum">
              <a:rPr lang="en-US" smtClean="0"/>
              <a:t>‹#›</a:t>
            </a:fld>
            <a:endParaRPr lang="en-US"/>
          </a:p>
        </p:txBody>
      </p:sp>
    </p:spTree>
    <p:extLst>
      <p:ext uri="{BB962C8B-B14F-4D97-AF65-F5344CB8AC3E}">
        <p14:creationId xmlns:p14="http://schemas.microsoft.com/office/powerpoint/2010/main" val="4057504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107FA5-4CDA-5E3D-7326-3F6FD8BB8D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FD1248-D2AD-3175-3918-0431D7A24A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4CDF17-11D0-C619-E237-8B1FF4A28D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21AB711-8F81-497B-9E56-3FC313D54ADD}" type="datetimeFigureOut">
              <a:rPr lang="en-US" smtClean="0"/>
              <a:t>3/12/2024</a:t>
            </a:fld>
            <a:endParaRPr lang="en-US"/>
          </a:p>
        </p:txBody>
      </p:sp>
      <p:sp>
        <p:nvSpPr>
          <p:cNvPr id="5" name="Footer Placeholder 4">
            <a:extLst>
              <a:ext uri="{FF2B5EF4-FFF2-40B4-BE49-F238E27FC236}">
                <a16:creationId xmlns:a16="http://schemas.microsoft.com/office/drawing/2014/main" id="{E7B9E10F-6EB6-C465-3C53-BD8BAAE721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69068F-0966-6E6A-877F-DEE6610D6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AB86F4-E8CF-433C-965F-46B272705F0D}" type="slidenum">
              <a:rPr lang="en-US" smtClean="0"/>
              <a:t>‹#›</a:t>
            </a:fld>
            <a:endParaRPr lang="en-US"/>
          </a:p>
        </p:txBody>
      </p:sp>
    </p:spTree>
    <p:extLst>
      <p:ext uri="{BB962C8B-B14F-4D97-AF65-F5344CB8AC3E}">
        <p14:creationId xmlns:p14="http://schemas.microsoft.com/office/powerpoint/2010/main" val="3370206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FA6EF-C5A8-E32F-F0A0-707CF7D914B2}"/>
              </a:ext>
            </a:extLst>
          </p:cNvPr>
          <p:cNvSpPr>
            <a:spLocks noGrp="1"/>
          </p:cNvSpPr>
          <p:nvPr>
            <p:ph type="ctrTitle"/>
          </p:nvPr>
        </p:nvSpPr>
        <p:spPr>
          <a:xfrm>
            <a:off x="1601638" y="2916658"/>
            <a:ext cx="9144000" cy="2387600"/>
          </a:xfrm>
        </p:spPr>
        <p:txBody>
          <a:bodyPr>
            <a:normAutofit fontScale="90000"/>
          </a:bodyPr>
          <a:lstStyle/>
          <a:p>
            <a:r>
              <a:rPr lang="en-US" dirty="0">
                <a:latin typeface="Times New Roman" panose="02020603050405020304" pitchFamily="18" charset="0"/>
                <a:cs typeface="Times New Roman" panose="02020603050405020304" pitchFamily="18" charset="0"/>
              </a:rPr>
              <a:t>Faculty Senate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Academic Programs Committee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Report for March 12 Senate Meeting</a:t>
            </a:r>
            <a:br>
              <a:rPr lang="en-US" dirty="0"/>
            </a:br>
            <a:endParaRPr lang="en-US" dirty="0"/>
          </a:p>
        </p:txBody>
      </p:sp>
    </p:spTree>
    <p:extLst>
      <p:ext uri="{BB962C8B-B14F-4D97-AF65-F5344CB8AC3E}">
        <p14:creationId xmlns:p14="http://schemas.microsoft.com/office/powerpoint/2010/main" val="2967476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07A7BF-B26C-EE93-9453-01C33BEEFA07}"/>
              </a:ext>
            </a:extLst>
          </p:cNvPr>
          <p:cNvSpPr>
            <a:spLocks noGrp="1"/>
          </p:cNvSpPr>
          <p:nvPr>
            <p:ph idx="1"/>
          </p:nvPr>
        </p:nvSpPr>
        <p:spPr>
          <a:xfrm>
            <a:off x="427382" y="420894"/>
            <a:ext cx="11764617" cy="6437105"/>
          </a:xfrm>
        </p:spPr>
        <p:txBody>
          <a:bodyPr>
            <a:noAutofit/>
          </a:bodyPr>
          <a:lstStyle/>
          <a:p>
            <a:pPr marL="0" indent="0">
              <a:buNone/>
            </a:pPr>
            <a:r>
              <a:rPr lang="en-US" sz="2000" b="1" dirty="0">
                <a:effectLst/>
                <a:latin typeface="Times New Roman" panose="02020603050405020304" pitchFamily="18" charset="0"/>
                <a:ea typeface="Times New Roman" panose="02020603050405020304" pitchFamily="18" charset="0"/>
              </a:rPr>
              <a:t>Program Modifications (23) </a:t>
            </a:r>
          </a:p>
          <a:p>
            <a:pPr marL="0" indent="0">
              <a:buNone/>
            </a:pPr>
            <a:endParaRPr lang="en-US" sz="2000" b="1" dirty="0">
              <a:effectLst/>
              <a:latin typeface="Times New Roman" panose="02020603050405020304" pitchFamily="18" charset="0"/>
              <a:ea typeface="Times New Roman" panose="02020603050405020304" pitchFamily="18" charset="0"/>
            </a:endParaRPr>
          </a:p>
          <a:p>
            <a:pPr marL="0" indent="0">
              <a:buNone/>
            </a:pPr>
            <a:r>
              <a:rPr lang="en-US" sz="2000" b="1" i="0" dirty="0">
                <a:solidFill>
                  <a:srgbClr val="32363A"/>
                </a:solidFill>
                <a:latin typeface="Times New Roman" panose="02020603050405020304" pitchFamily="18" charset="0"/>
                <a:cs typeface="Times New Roman" panose="02020603050405020304" pitchFamily="18" charset="0"/>
              </a:rPr>
              <a:t>Education (13)</a:t>
            </a:r>
          </a:p>
          <a:p>
            <a:pPr marL="0" indent="0">
              <a:buNone/>
            </a:pPr>
            <a:endParaRPr lang="en-US" sz="2000" b="0" i="0" dirty="0">
              <a:solidFill>
                <a:srgbClr val="32363A"/>
              </a:solidFill>
              <a:effectLst/>
              <a:latin typeface="Times New Roman" panose="02020603050405020304" pitchFamily="18" charset="0"/>
              <a:cs typeface="Times New Roman" panose="02020603050405020304" pitchFamily="18" charset="0"/>
            </a:endParaRPr>
          </a:p>
          <a:p>
            <a:r>
              <a:rPr lang="en-US" sz="2000" b="0" i="0" dirty="0">
                <a:solidFill>
                  <a:srgbClr val="32363A"/>
                </a:solidFill>
                <a:effectLst/>
                <a:latin typeface="Times New Roman" panose="02020603050405020304" pitchFamily="18" charset="0"/>
                <a:cs typeface="Times New Roman" panose="02020603050405020304" pitchFamily="18" charset="0"/>
              </a:rPr>
              <a:t>Multi-Age Education (Pre K-12) - Music: Instrumental Concentration, BE</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Exchanging AR1000 for EDU 1000 as requested by Arts &amp; Letters faculty</a:t>
            </a:r>
          </a:p>
          <a:p>
            <a:endParaRPr lang="en-US" sz="2000" dirty="0">
              <a:solidFill>
                <a:srgbClr val="32363A"/>
              </a:solidFill>
              <a:latin typeface="Times New Roman" panose="02020603050405020304" pitchFamily="18" charset="0"/>
              <a:cs typeface="Times New Roman" panose="02020603050405020304" pitchFamily="18" charset="0"/>
            </a:endParaRPr>
          </a:p>
          <a:p>
            <a:r>
              <a:rPr lang="en-US" sz="2000" b="0" i="0" dirty="0">
                <a:solidFill>
                  <a:srgbClr val="32363A"/>
                </a:solidFill>
                <a:effectLst/>
                <a:latin typeface="Times New Roman" panose="02020603050405020304" pitchFamily="18" charset="0"/>
                <a:cs typeface="Times New Roman" panose="02020603050405020304" pitchFamily="18" charset="0"/>
              </a:rPr>
              <a:t>CE-MULT-BE-MUS : Multi-Age Education (Pre K-12) - Music: Choral Concentration, BE</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Exchanging AR1000 for EDU 1000 as requested by Arts &amp; Letters faculty</a:t>
            </a:r>
          </a:p>
          <a:p>
            <a:endParaRPr lang="en-US" sz="2000" b="0" i="0" dirty="0">
              <a:solidFill>
                <a:srgbClr val="32363A"/>
              </a:solidFill>
              <a:effectLst/>
              <a:latin typeface="Times New Roman" panose="02020603050405020304" pitchFamily="18" charset="0"/>
              <a:cs typeface="Times New Roman" panose="02020603050405020304" pitchFamily="18" charset="0"/>
            </a:endParaRPr>
          </a:p>
          <a:p>
            <a:r>
              <a:rPr lang="en-US" sz="2000" b="0" i="0" dirty="0">
                <a:solidFill>
                  <a:srgbClr val="32363A"/>
                </a:solidFill>
                <a:effectLst/>
                <a:latin typeface="Times New Roman" panose="02020603050405020304" pitchFamily="18" charset="0"/>
                <a:cs typeface="Times New Roman" panose="02020603050405020304" pitchFamily="18" charset="0"/>
              </a:rPr>
              <a:t>CE-SPEC-BE : Special Education Intervention Specialist, BE</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CI 3430 is replacing SPED 4240</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SPED 4380 is replacing SPED 4250</a:t>
            </a:r>
            <a:br>
              <a:rPr lang="en-US" sz="2000" dirty="0">
                <a:latin typeface="Times New Roman" panose="02020603050405020304" pitchFamily="18" charset="0"/>
                <a:cs typeface="Times New Roman" panose="02020603050405020304" pitchFamily="18" charset="0"/>
              </a:rPr>
            </a:br>
            <a:endParaRPr lang="en-US" sz="2000" b="0" i="0" dirty="0">
              <a:solidFill>
                <a:srgbClr val="32363A"/>
              </a:solidFill>
              <a:effectLst/>
              <a:latin typeface="Times New Roman" panose="02020603050405020304" pitchFamily="18" charset="0"/>
              <a:cs typeface="Times New Roman" panose="02020603050405020304" pitchFamily="18" charset="0"/>
            </a:endParaRPr>
          </a:p>
          <a:p>
            <a:endParaRPr lang="en-US" sz="2000" dirty="0">
              <a:solidFill>
                <a:srgbClr val="32363A"/>
              </a:solidFill>
              <a:latin typeface="Times New Roman" panose="02020603050405020304" pitchFamily="18" charset="0"/>
              <a:cs typeface="Times New Roman" panose="02020603050405020304" pitchFamily="18" charset="0"/>
            </a:endParaRPr>
          </a:p>
          <a:p>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625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A443D-37F3-0736-C58F-A3469AAF95AA}"/>
              </a:ext>
            </a:extLst>
          </p:cNvPr>
          <p:cNvSpPr>
            <a:spLocks noGrp="1"/>
          </p:cNvSpPr>
          <p:nvPr>
            <p:ph type="title"/>
          </p:nvPr>
        </p:nvSpPr>
        <p:spPr>
          <a:xfrm>
            <a:off x="381000" y="302359"/>
            <a:ext cx="10515600" cy="1325563"/>
          </a:xfrm>
        </p:spPr>
        <p:txBody>
          <a:bodyPr>
            <a:normAutofit/>
          </a:bodyPr>
          <a:lstStyle/>
          <a:p>
            <a:br>
              <a:rPr lang="en-US" sz="3600" dirty="0">
                <a:effectLst/>
                <a:latin typeface="Times New Roman" panose="02020603050405020304" pitchFamily="18" charset="0"/>
                <a:ea typeface="Times New Roman" panose="02020603050405020304" pitchFamily="18" charset="0"/>
              </a:rPr>
            </a:br>
            <a:endParaRPr lang="en-US" sz="3600" dirty="0"/>
          </a:p>
        </p:txBody>
      </p:sp>
      <p:sp>
        <p:nvSpPr>
          <p:cNvPr id="7" name="TextBox 6">
            <a:extLst>
              <a:ext uri="{FF2B5EF4-FFF2-40B4-BE49-F238E27FC236}">
                <a16:creationId xmlns:a16="http://schemas.microsoft.com/office/drawing/2014/main" id="{01F2F206-DFCC-39D9-8E94-3C8224AADE38}"/>
              </a:ext>
            </a:extLst>
          </p:cNvPr>
          <p:cNvSpPr txBox="1"/>
          <p:nvPr/>
        </p:nvSpPr>
        <p:spPr>
          <a:xfrm>
            <a:off x="189782" y="458956"/>
            <a:ext cx="11869696" cy="6247864"/>
          </a:xfrm>
          <a:prstGeom prst="rect">
            <a:avLst/>
          </a:prstGeom>
          <a:noFill/>
        </p:spPr>
        <p:txBody>
          <a:bodyPr wrap="square">
            <a:spAutoFit/>
          </a:bodyPr>
          <a:lstStyle/>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CE-MULT-BE-SPAN: Multi-Age Education (Pre K-12) -Spanish Concentration, BE</a:t>
            </a: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CE-ERLY-BE: Early Childhood Education (Pre K-5), BE</a:t>
            </a: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CE-ADOL-BE-PSPS: Adolescent and Young Adult Education - Science: Physics Concentration, BE</a:t>
            </a: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CE-ADOL-BE-LIFS: Adolescent and Young Adult Education- Science: Life Science Concentration, BE</a:t>
            </a: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CE-ADOL-BE-ISOS: Adolescent and Young Adult Education- Integrated Social Studies Concentration, BE</a:t>
            </a: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CE-ADOL-BE-ISCS: Adolescent and Young Adult Education - Science: Integrated Science Concentration, BE</a:t>
            </a: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CE-ADOL-BE-IMAS: Adolescent and Young Adult Education - Integrated Mathematics Concentration, BE</a:t>
            </a: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CE-ADOL-BE-ILAS: Adolescent and Young Adult Education - Integrated Language Arts Concentration, BE</a:t>
            </a: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CE-ADOL-BE-CHES: Adolescent and Young Adult Education - Science: Chemistry Concentration, BE</a:t>
            </a: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CE-ADOL-BE-ESSS: Adolescent and Young Adult Education- Science: Earth and Space Science Concentration, BE</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Remove HED GPA requirement from entry to professional education and internship semester to be consistent with University and accreditation policies.</a:t>
            </a:r>
          </a:p>
          <a:p>
            <a:pPr marL="342900" indent="-342900">
              <a:buFont typeface="Arial" panose="020B0604020202020204" pitchFamily="34" charset="0"/>
              <a:buChar char="•"/>
            </a:pP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Accreditation requirements are met with these current GPA requirements .</a:t>
            </a: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 • 	Preprofessional GPA = 2.7 or higher</a:t>
            </a: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 • 	Subject matter GPA = 2.7 or higher</a:t>
            </a: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 • 	Professional Education GPA = 2.7 or higher</a:t>
            </a: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 • 	UT GPA = 2.7 or higher</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25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C07AB-75AD-0BC6-1E4B-568B501F9C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FF5FF6-F83F-82F9-AE27-0849A19478B5}"/>
              </a:ext>
            </a:extLst>
          </p:cNvPr>
          <p:cNvSpPr>
            <a:spLocks noGrp="1"/>
          </p:cNvSpPr>
          <p:nvPr>
            <p:ph type="title"/>
          </p:nvPr>
        </p:nvSpPr>
        <p:spPr>
          <a:xfrm>
            <a:off x="381000" y="302359"/>
            <a:ext cx="10515600" cy="1325563"/>
          </a:xfrm>
        </p:spPr>
        <p:txBody>
          <a:bodyPr>
            <a:normAutofit fontScale="90000"/>
          </a:bodyPr>
          <a:lstStyle/>
          <a:p>
            <a:br>
              <a:rPr lang="en-US" sz="3600" b="1" dirty="0">
                <a:effectLst/>
                <a:latin typeface="Times New Roman" panose="02020603050405020304" pitchFamily="18" charset="0"/>
                <a:ea typeface="Times New Roman" panose="02020603050405020304" pitchFamily="18" charset="0"/>
              </a:rPr>
            </a:br>
            <a:br>
              <a:rPr lang="en-US" sz="1800" dirty="0">
                <a:effectLst/>
                <a:latin typeface="Times New Roman" panose="02020603050405020304" pitchFamily="18" charset="0"/>
                <a:ea typeface="Times New Roman" panose="02020603050405020304" pitchFamily="18" charset="0"/>
              </a:rPr>
            </a:br>
            <a:endParaRPr lang="en-US" dirty="0"/>
          </a:p>
        </p:txBody>
      </p:sp>
      <p:sp>
        <p:nvSpPr>
          <p:cNvPr id="7" name="TextBox 6">
            <a:extLst>
              <a:ext uri="{FF2B5EF4-FFF2-40B4-BE49-F238E27FC236}">
                <a16:creationId xmlns:a16="http://schemas.microsoft.com/office/drawing/2014/main" id="{6645C8D9-3458-E777-0C19-FBC5B40D7417}"/>
              </a:ext>
            </a:extLst>
          </p:cNvPr>
          <p:cNvSpPr txBox="1"/>
          <p:nvPr/>
        </p:nvSpPr>
        <p:spPr>
          <a:xfrm>
            <a:off x="0" y="132521"/>
            <a:ext cx="12192000" cy="5878532"/>
          </a:xfrm>
          <a:prstGeom prst="rect">
            <a:avLst/>
          </a:prstGeom>
          <a:noFill/>
        </p:spPr>
        <p:txBody>
          <a:bodyPr wrap="square">
            <a:spAutoFit/>
          </a:bodyPr>
          <a:lstStyle/>
          <a:p>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Arts &amp; Letters (6)</a:t>
            </a:r>
          </a:p>
          <a:p>
            <a:endParaRPr lang="en-US" sz="2000" b="1" i="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AR-COMM-BA-DCOM : Communication, Digital Communication Concentration, BA</a:t>
            </a:r>
            <a:br>
              <a:rPr lang="en-US" sz="2000" dirty="0">
                <a:latin typeface="Times New Roman" panose="02020603050405020304" pitchFamily="18" charset="0"/>
                <a:cs typeface="Times New Roman" panose="02020603050405020304" pitchFamily="18" charset="0"/>
              </a:rPr>
            </a:b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AR-COMM-BA-DCOM : Communication, Digital Communication Concentration, BA</a:t>
            </a:r>
            <a:br>
              <a:rPr lang="en-US" sz="2000" dirty="0">
                <a:latin typeface="Times New Roman" panose="02020603050405020304" pitchFamily="18" charset="0"/>
                <a:cs typeface="Times New Roman" panose="02020603050405020304" pitchFamily="18" charset="0"/>
              </a:rPr>
            </a:b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AR-COMM-BA-INPC : Communication, Interpersonal Communication Concentration, BA</a:t>
            </a:r>
            <a:br>
              <a:rPr lang="en-US" sz="2000" dirty="0">
                <a:latin typeface="Times New Roman" panose="02020603050405020304" pitchFamily="18" charset="0"/>
                <a:cs typeface="Times New Roman" panose="02020603050405020304" pitchFamily="18" charset="0"/>
              </a:rPr>
            </a:b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AR-COMM-BA-OASC : Communication-Organizational and Strategic Communication Concentration, BA</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Updated electives list</a:t>
            </a:r>
          </a:p>
          <a:p>
            <a:pPr marL="342900" indent="-342900">
              <a:buFont typeface="Arial" panose="020B0604020202020204" pitchFamily="34" charset="0"/>
              <a:buChar char="•"/>
            </a:pP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AR-FILM-BA : </a:t>
            </a:r>
            <a:r>
              <a:rPr lang="en-US" sz="2000" b="0" i="0" dirty="0" err="1">
                <a:solidFill>
                  <a:srgbClr val="32363A"/>
                </a:solidFill>
                <a:effectLst/>
                <a:latin typeface="Times New Roman" panose="02020603050405020304" pitchFamily="18" charset="0"/>
                <a:cs typeface="Times New Roman" panose="02020603050405020304" pitchFamily="18" charset="0"/>
              </a:rPr>
              <a:t>Film.Video</a:t>
            </a:r>
            <a:r>
              <a:rPr lang="en-US" sz="2000" b="0" i="0" dirty="0">
                <a:solidFill>
                  <a:srgbClr val="32363A"/>
                </a:solidFill>
                <a:effectLst/>
                <a:latin typeface="Times New Roman" panose="02020603050405020304" pitchFamily="18" charset="0"/>
                <a:cs typeface="Times New Roman" panose="02020603050405020304" pitchFamily="18" charset="0"/>
              </a:rPr>
              <a:t>, BA</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Reducing the total number of credits needed from 124 to 120</a:t>
            </a:r>
          </a:p>
          <a:p>
            <a:pPr marL="342900" indent="-342900">
              <a:buFont typeface="Arial" panose="020B0604020202020204" pitchFamily="34" charset="0"/>
              <a:buChar char="•"/>
            </a:pPr>
            <a:endParaRPr lang="en-US" sz="2000" dirty="0">
              <a:solidFill>
                <a:srgbClr val="32363A"/>
              </a:solidFill>
              <a:latin typeface="Times New Roman" panose="02020603050405020304" pitchFamily="18" charset="0"/>
              <a:cs typeface="Times New Roman" panose="02020603050405020304" pitchFamily="18" charset="0"/>
            </a:endParaRPr>
          </a:p>
          <a:p>
            <a:r>
              <a:rPr lang="en-US" sz="2000" dirty="0">
                <a:solidFill>
                  <a:srgbClr val="32363A"/>
                </a:solidFill>
                <a:latin typeface="Times New Roman" panose="02020603050405020304" pitchFamily="18" charset="0"/>
                <a:cs typeface="Times New Roman" panose="02020603050405020304" pitchFamily="18" charset="0"/>
              </a:rPr>
              <a:t>	*Problem with the Plan of Study</a:t>
            </a:r>
          </a:p>
          <a:p>
            <a:br>
              <a:rPr lang="en-US" dirty="0"/>
            </a:br>
            <a:endParaRPr lang="en-US" dirty="0"/>
          </a:p>
        </p:txBody>
      </p:sp>
    </p:spTree>
    <p:extLst>
      <p:ext uri="{BB962C8B-B14F-4D97-AF65-F5344CB8AC3E}">
        <p14:creationId xmlns:p14="http://schemas.microsoft.com/office/powerpoint/2010/main" val="230742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ED0C1-073F-1D29-9252-7F07B4AF8592}"/>
              </a:ext>
            </a:extLst>
          </p:cNvPr>
          <p:cNvSpPr>
            <a:spLocks noGrp="1"/>
          </p:cNvSpPr>
          <p:nvPr>
            <p:ph idx="1"/>
          </p:nvPr>
        </p:nvSpPr>
        <p:spPr>
          <a:xfrm>
            <a:off x="109330" y="169103"/>
            <a:ext cx="10515600" cy="4351338"/>
          </a:xfrm>
        </p:spPr>
        <p:txBody>
          <a:bodyPr>
            <a:normAutofit/>
          </a:bodyPr>
          <a:lstStyle/>
          <a:p>
            <a:r>
              <a:rPr lang="en-US" sz="2000" b="0" i="0" dirty="0">
                <a:solidFill>
                  <a:srgbClr val="32363A"/>
                </a:solidFill>
                <a:effectLst/>
                <a:latin typeface="Times New Roman" panose="02020603050405020304" pitchFamily="18" charset="0"/>
                <a:cs typeface="Times New Roman" panose="02020603050405020304" pitchFamily="18" charset="0"/>
              </a:rPr>
              <a:t>AR-PSYC-BA : Psychology, BA</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This modification is a revision of footnote #5 in the related fields, which will no longer 	require Biology 2150 and 2160 or EEES 2150 and 2160, but retains them as elective options 	in the related fields.</a:t>
            </a:r>
          </a:p>
          <a:p>
            <a:pPr marL="0" indent="0">
              <a:buNone/>
            </a:pPr>
            <a:endParaRPr lang="en-US" sz="2000" dirty="0">
              <a:solidFill>
                <a:srgbClr val="32363A"/>
              </a:solidFill>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Natural Sciences and Mathematics (1)</a:t>
            </a:r>
          </a:p>
          <a:p>
            <a:pPr marL="0" indent="0">
              <a:buNone/>
            </a:pPr>
            <a:endParaRPr lang="en-US" sz="2000" b="1" dirty="0">
              <a:latin typeface="Times New Roman" panose="02020603050405020304" pitchFamily="18" charset="0"/>
              <a:cs typeface="Times New Roman" panose="02020603050405020304" pitchFamily="18" charset="0"/>
            </a:endParaRPr>
          </a:p>
          <a:p>
            <a:r>
              <a:rPr lang="en-US" sz="2000" b="0" i="0" dirty="0">
                <a:solidFill>
                  <a:srgbClr val="32363A"/>
                </a:solidFill>
                <a:effectLst/>
                <a:latin typeface="Times New Roman" panose="02020603050405020304" pitchFamily="18" charset="0"/>
                <a:cs typeface="Times New Roman" panose="02020603050405020304" pitchFamily="18" charset="0"/>
              </a:rPr>
              <a:t>SM-MATH-BS-PURE : Mathematics - Pure Mathematics Concentration, BS</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Change in pipeline program to replace MA program with MS program, concentration in 	Pure Mathematics.</a:t>
            </a:r>
            <a:endParaRPr lang="en-US" sz="2000" b="1" dirty="0">
              <a:latin typeface="Times New Roman" panose="02020603050405020304" pitchFamily="18" charset="0"/>
              <a:cs typeface="Times New Roman" panose="02020603050405020304" pitchFamily="18" charset="0"/>
            </a:endParaRPr>
          </a:p>
          <a:p>
            <a:pPr algn="ctr"/>
            <a:endParaRPr lang="en-US" sz="1400" b="1"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351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EDE06-74A6-6CA0-A1B3-83C77819E4BC}"/>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5C2EA412-AD83-D60C-D898-16BF1B97B23B}"/>
              </a:ext>
            </a:extLst>
          </p:cNvPr>
          <p:cNvSpPr txBox="1"/>
          <p:nvPr/>
        </p:nvSpPr>
        <p:spPr>
          <a:xfrm>
            <a:off x="0" y="394692"/>
            <a:ext cx="12099235" cy="4985980"/>
          </a:xfrm>
          <a:prstGeom prst="rect">
            <a:avLst/>
          </a:prstGeom>
          <a:noFill/>
        </p:spPr>
        <p:txBody>
          <a:bodyPr wrap="square">
            <a:spAutoFit/>
          </a:bodyPr>
          <a:lstStyle/>
          <a:p>
            <a:r>
              <a:rPr lang="en-US" sz="2000" b="1" i="0" dirty="0">
                <a:solidFill>
                  <a:srgbClr val="32363A"/>
                </a:solidFill>
                <a:effectLst/>
                <a:latin typeface="Times New Roman" panose="02020603050405020304" pitchFamily="18" charset="0"/>
                <a:cs typeface="Times New Roman" panose="02020603050405020304" pitchFamily="18" charset="0"/>
              </a:rPr>
              <a:t>Pharmacy (3)</a:t>
            </a:r>
          </a:p>
          <a:p>
            <a:endParaRPr lang="en-US" sz="2000" b="1"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i="0" dirty="0">
                <a:solidFill>
                  <a:srgbClr val="32363A"/>
                </a:solidFill>
                <a:effectLst/>
                <a:latin typeface="Times New Roman" panose="02020603050405020304" pitchFamily="18" charset="0"/>
                <a:cs typeface="Times New Roman" panose="02020603050405020304" pitchFamily="18" charset="0"/>
              </a:rPr>
              <a:t>PH-PCOS-BSS : Cosmetic Science and Formulation Design, BSPS</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Add electives PHPR 3500, PHPR 3620, PHPR 4940, PHPR 2020, PHPR 4820 Modify footnotes #3 and #4 	PCOS minor change PHCL 4760 to PHCL 4160</a:t>
            </a: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32363A"/>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i="0" dirty="0">
                <a:solidFill>
                  <a:srgbClr val="32363A"/>
                </a:solidFill>
                <a:effectLst/>
                <a:latin typeface="Times New Roman" panose="02020603050405020304" pitchFamily="18" charset="0"/>
                <a:cs typeface="Times New Roman" panose="02020603050405020304" pitchFamily="18" charset="0"/>
              </a:rPr>
              <a:t>PH-PHAR-BSS : Drug Discovery and Design, BSPS</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b="0" i="0" dirty="0">
                <a:solidFill>
                  <a:srgbClr val="32363A"/>
                </a:solidFill>
                <a:effectLst/>
                <a:latin typeface="Times New Roman" panose="02020603050405020304" pitchFamily="18" charset="0"/>
                <a:cs typeface="Times New Roman" panose="02020603050405020304" pitchFamily="18" charset="0"/>
              </a:rPr>
              <a:t>The BSPS in Pharmaceutics Program has been modified to the Drug Discovery and Design Program. The 	Program should be listed as Drug Discovery and Design. The changes to the original program are less than 	50% of the original content. The program has been modified to align the delivery of evidence-based content 	to provide students with the knowledge, skills, and attitudes sought by employers in pharmaceutical and 	related industries.</a:t>
            </a:r>
          </a:p>
          <a:p>
            <a:endParaRPr lang="en-US" sz="2000" dirty="0">
              <a:solidFill>
                <a:srgbClr val="32363A"/>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2514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C3CBE-75B5-AC74-2721-1F98331A04E4}"/>
              </a:ext>
            </a:extLst>
          </p:cNvPr>
          <p:cNvSpPr>
            <a:spLocks noGrp="1"/>
          </p:cNvSpPr>
          <p:nvPr>
            <p:ph idx="1"/>
          </p:nvPr>
        </p:nvSpPr>
        <p:spPr>
          <a:xfrm>
            <a:off x="415505" y="471278"/>
            <a:ext cx="10515600" cy="4351338"/>
          </a:xfrm>
        </p:spPr>
        <p:txBody>
          <a:bodyPr/>
          <a:lstStyle/>
          <a:p>
            <a:r>
              <a:rPr lang="en-US" sz="2000" i="0" dirty="0">
                <a:solidFill>
                  <a:srgbClr val="32363A"/>
                </a:solidFill>
                <a:effectLst/>
                <a:latin typeface="Times New Roman" panose="02020603050405020304" pitchFamily="18" charset="0"/>
                <a:cs typeface="Times New Roman" panose="02020603050405020304" pitchFamily="18" charset="0"/>
              </a:rPr>
              <a:t>PH-PTOX-BSS : Pharmacology and Toxicology, BSPS</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lvl="1"/>
            <a:r>
              <a:rPr lang="en-US" sz="2000" b="0" i="0" dirty="0">
                <a:solidFill>
                  <a:srgbClr val="32363A"/>
                </a:solidFill>
                <a:effectLst/>
                <a:latin typeface="Times New Roman" panose="02020603050405020304" pitchFamily="18" charset="0"/>
                <a:cs typeface="Times New Roman" panose="02020603050405020304" pitchFamily="18" charset="0"/>
              </a:rPr>
              <a:t>The addition of PHM 3700 Career Planning Strategies in Fall P1 year (junior year)</a:t>
            </a:r>
          </a:p>
          <a:p>
            <a:pPr lvl="1"/>
            <a:r>
              <a:rPr lang="en-US" sz="2000" b="0" i="0" dirty="0">
                <a:solidFill>
                  <a:srgbClr val="32363A"/>
                </a:solidFill>
                <a:effectLst/>
                <a:latin typeface="Times New Roman" panose="02020603050405020304" pitchFamily="18" charset="0"/>
                <a:cs typeface="Times New Roman" panose="02020603050405020304" pitchFamily="18" charset="0"/>
              </a:rPr>
              <a:t>PHCL 4780 Internship in Pharmacology/Toxicology (Change in credit hours from 6 to 12 credit hours to 3 to 6 credit hours).</a:t>
            </a:r>
          </a:p>
          <a:p>
            <a:pPr lvl="1"/>
            <a:r>
              <a:rPr lang="en-US" sz="2000" b="0" i="0" dirty="0">
                <a:solidFill>
                  <a:srgbClr val="32363A"/>
                </a:solidFill>
                <a:effectLst/>
                <a:latin typeface="Times New Roman" panose="02020603050405020304" pitchFamily="18" charset="0"/>
                <a:cs typeface="Times New Roman" panose="02020603050405020304" pitchFamily="18" charset="0"/>
              </a:rPr>
              <a:t>Program Suspension Note. This program will be suspended beginning with the incoming freshman for 2024. Students that are currently freshman or sophomores are eligible to continue in the BSPS PTOX program.</a:t>
            </a:r>
          </a:p>
          <a:p>
            <a:endParaRPr lang="en-US" dirty="0">
              <a:solidFill>
                <a:srgbClr val="32363A"/>
              </a:solidFill>
              <a:latin typeface="72"/>
            </a:endParaRPr>
          </a:p>
          <a:p>
            <a:endParaRPr lang="en-US" dirty="0">
              <a:solidFill>
                <a:srgbClr val="32363A"/>
              </a:solidFill>
              <a:latin typeface="72"/>
            </a:endParaRPr>
          </a:p>
          <a:p>
            <a:endParaRPr lang="en-US" dirty="0"/>
          </a:p>
        </p:txBody>
      </p:sp>
    </p:spTree>
    <p:extLst>
      <p:ext uri="{BB962C8B-B14F-4D97-AF65-F5344CB8AC3E}">
        <p14:creationId xmlns:p14="http://schemas.microsoft.com/office/powerpoint/2010/main" val="843071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69F16-9F0F-820C-472D-AB6FAB9D9435}"/>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1E6E95C-1B11-4916-5D41-7B82C3277785}"/>
              </a:ext>
            </a:extLst>
          </p:cNvPr>
          <p:cNvSpPr txBox="1"/>
          <p:nvPr/>
        </p:nvSpPr>
        <p:spPr>
          <a:xfrm>
            <a:off x="221412" y="0"/>
            <a:ext cx="11749176" cy="6740307"/>
          </a:xfrm>
          <a:prstGeom prst="rect">
            <a:avLst/>
          </a:prstGeom>
          <a:noFill/>
        </p:spPr>
        <p:txBody>
          <a:bodyPr wrap="square">
            <a:spAutoFit/>
          </a:bodyPr>
          <a:lstStyle/>
          <a:p>
            <a:pPr marL="0" marR="0" algn="ctr">
              <a:spcBef>
                <a:spcPts val="0"/>
              </a:spcBef>
              <a:spcAft>
                <a:spcPts val="0"/>
              </a:spcAft>
            </a:pPr>
            <a:r>
              <a:rPr lang="en-US" sz="2000" b="1" dirty="0">
                <a:effectLst/>
                <a:latin typeface="Times New Roman" panose="02020603050405020304" pitchFamily="18" charset="0"/>
                <a:ea typeface="Times New Roman" panose="02020603050405020304" pitchFamily="18" charset="0"/>
              </a:rPr>
              <a:t>New Programs (5)</a:t>
            </a:r>
          </a:p>
          <a:p>
            <a:pPr marL="0" marR="0" algn="ctr">
              <a:spcBef>
                <a:spcPts val="0"/>
              </a:spcBef>
              <a:spcAft>
                <a:spcPts val="0"/>
              </a:spcAft>
            </a:pP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Engineering (1)</a:t>
            </a:r>
          </a:p>
          <a:p>
            <a:pPr marL="0" marR="0" algn="ctr">
              <a:spcBef>
                <a:spcPts val="0"/>
              </a:spcBef>
              <a:spcAft>
                <a:spcPts val="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Mechanical Engineering - Aerospace Engineering Concentration, BS</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The MIME Department has had a strong focus on aerospace research, including our partnership with NASA. We have students in the mechanical engineering program that are interested in earning a credential that documents their focus area in aerospace coursework. The concentration in Aerospace Engineering was approved by the MIME faculty.</a:t>
            </a:r>
          </a:p>
          <a:p>
            <a:pPr marL="0" marR="0">
              <a:spcBef>
                <a:spcPts val="0"/>
              </a:spcBef>
              <a:spcAft>
                <a:spcPts val="0"/>
              </a:spcAft>
            </a:pPr>
            <a:endParaRPr lang="en-US" sz="2000" dirty="0">
              <a:solidFill>
                <a:srgbClr val="32363A"/>
              </a:solidFill>
              <a:latin typeface="Times New Roman" panose="02020603050405020304" pitchFamily="18" charset="0"/>
              <a:cs typeface="Times New Roman" panose="02020603050405020304" pitchFamily="18" charset="0"/>
            </a:endParaRPr>
          </a:p>
          <a:p>
            <a:pPr marL="0" marR="0" algn="ctr">
              <a:spcBef>
                <a:spcPts val="0"/>
              </a:spcBef>
              <a:spcAft>
                <a:spcPts val="0"/>
              </a:spcAft>
            </a:pPr>
            <a:r>
              <a:rPr lang="en-US" sz="2000" b="1" i="0" dirty="0">
                <a:solidFill>
                  <a:srgbClr val="32363A"/>
                </a:solidFill>
                <a:effectLst/>
                <a:latin typeface="Times New Roman" panose="02020603050405020304" pitchFamily="18" charset="0"/>
                <a:cs typeface="Times New Roman" panose="02020603050405020304" pitchFamily="18" charset="0"/>
              </a:rPr>
              <a:t>Natural Sciences and Math (1)</a:t>
            </a:r>
          </a:p>
          <a:p>
            <a:pPr marL="0" marR="0">
              <a:spcBef>
                <a:spcPts val="0"/>
              </a:spcBef>
              <a:spcAft>
                <a:spcPts val="0"/>
              </a:spcAft>
            </a:pPr>
            <a:endParaRPr lang="en-US" sz="2000" dirty="0">
              <a:solidFill>
                <a:srgbClr val="32363A"/>
              </a:solidFill>
              <a:latin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Chemistry – Materials Chemistry Concentration, BS</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The Chemistry BS with a Materials Chemistry Concentration provides students with significantly more materials-centric training by adding more credit hours in materials-related areas and removing less materials-related areas, e.g. biochemistry, separations.</a:t>
            </a:r>
            <a:br>
              <a:rPr lang="en-US" sz="2000" dirty="0">
                <a:latin typeface="Times New Roman" panose="02020603050405020304" pitchFamily="18" charset="0"/>
                <a:cs typeface="Times New Roman" panose="02020603050405020304" pitchFamily="18" charset="0"/>
              </a:rPr>
            </a:br>
            <a:br>
              <a:rPr lang="en-US" dirty="0"/>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5360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EF02B-5AAF-3387-042B-B4EC165E84A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700F952-EB28-DF64-1D22-D2CEFBB8FFA4}"/>
              </a:ext>
            </a:extLst>
          </p:cNvPr>
          <p:cNvSpPr txBox="1"/>
          <p:nvPr/>
        </p:nvSpPr>
        <p:spPr>
          <a:xfrm>
            <a:off x="307676" y="159459"/>
            <a:ext cx="11749176" cy="7325082"/>
          </a:xfrm>
          <a:prstGeom prst="rect">
            <a:avLst/>
          </a:prstGeom>
          <a:noFill/>
        </p:spPr>
        <p:txBody>
          <a:bodyPr wrap="square">
            <a:spAutoFit/>
          </a:bodyPr>
          <a:lstStyle/>
          <a:p>
            <a:pPr marL="0" marR="0" algn="ctr">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Education (1)</a:t>
            </a:r>
          </a:p>
          <a:p>
            <a:pPr marL="0" marR="0" algn="ctr">
              <a:spcBef>
                <a:spcPts val="0"/>
              </a:spcBef>
              <a:spcAft>
                <a:spcPts val="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Career &amp; Technical Education Undergraduate Certificate</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This certificate will give students a program to complete at the University and so they will be eligible for financial aid.</a:t>
            </a:r>
          </a:p>
          <a:p>
            <a:pPr marL="0" marR="0">
              <a:spcBef>
                <a:spcPts val="0"/>
              </a:spcBef>
              <a:spcAft>
                <a:spcPts val="0"/>
              </a:spcAft>
            </a:pPr>
            <a:endParaRPr lang="en-US" sz="2000" dirty="0">
              <a:solidFill>
                <a:srgbClr val="32363A"/>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2000" dirty="0">
              <a:latin typeface="Times New Roman" panose="02020603050405020304" pitchFamily="18" charset="0"/>
              <a:cs typeface="Times New Roman" panose="02020603050405020304" pitchFamily="18" charset="0"/>
            </a:endParaRPr>
          </a:p>
          <a:p>
            <a:pPr marL="0" marR="0" algn="ctr">
              <a:spcBef>
                <a:spcPts val="0"/>
              </a:spcBef>
              <a:spcAft>
                <a:spcPts val="0"/>
              </a:spcAft>
            </a:pPr>
            <a:r>
              <a:rPr lang="en-US" sz="2000" b="1" dirty="0">
                <a:latin typeface="Times New Roman" panose="02020603050405020304" pitchFamily="18" charset="0"/>
                <a:cs typeface="Times New Roman" panose="02020603050405020304" pitchFamily="18" charset="0"/>
              </a:rPr>
              <a:t>Arts &amp; Letters (2)</a:t>
            </a:r>
          </a:p>
          <a:p>
            <a:pPr marL="0" marR="0" algn="ctr">
              <a:spcBef>
                <a:spcPts val="0"/>
              </a:spcBef>
              <a:spcAft>
                <a:spcPts val="0"/>
              </a:spcAft>
            </a:pPr>
            <a:endParaRPr lang="en-US" sz="2000" dirty="0">
              <a:latin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Communication, Media Communication Concentration, BA</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We are adding this concentration to expand opportunities for students while at the same time giving all Communication Majors a consistent foundation of education.</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dirty="0">
                <a:solidFill>
                  <a:srgbClr val="32363A"/>
                </a:solidFill>
                <a:effectLst/>
                <a:latin typeface="Times New Roman" panose="02020603050405020304" pitchFamily="18" charset="0"/>
                <a:cs typeface="Times New Roman" panose="02020603050405020304" pitchFamily="18" charset="0"/>
              </a:rPr>
              <a:t>Geography - Urban Studies with Concentration, BA</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0" i="0" dirty="0">
                <a:solidFill>
                  <a:srgbClr val="32363A"/>
                </a:solidFill>
                <a:effectLst/>
                <a:latin typeface="Times New Roman" panose="02020603050405020304" pitchFamily="18" charset="0"/>
                <a:cs typeface="Times New Roman" panose="02020603050405020304" pitchFamily="18" charset="0"/>
              </a:rPr>
              <a:t>elimination of the BA Urban Studies major in CAL, this new BA Geography with Concentration in Urban Studies replaces that former major</a:t>
            </a:r>
            <a:br>
              <a:rPr lang="en-US" dirty="0">
                <a:latin typeface="Times New Roman" panose="02020603050405020304" pitchFamily="18" charset="0"/>
                <a:cs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br>
              <a:rPr lang="en-US" dirty="0">
                <a:latin typeface="Times New Roman" panose="02020603050405020304" pitchFamily="18" charset="0"/>
                <a:cs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8181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f6acb603-a4da-4003-90de-94a912b0efe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97311748002D54DABB273DD8A37FDB9" ma:contentTypeVersion="18" ma:contentTypeDescription="Create a new document." ma:contentTypeScope="" ma:versionID="fe64bad6b67aac93999368012442a59e">
  <xsd:schema xmlns:xsd="http://www.w3.org/2001/XMLSchema" xmlns:xs="http://www.w3.org/2001/XMLSchema" xmlns:p="http://schemas.microsoft.com/office/2006/metadata/properties" xmlns:ns3="f6acb603-a4da-4003-90de-94a912b0efe1" xmlns:ns4="3f380df2-2025-4005-b7f6-8168267459d9" targetNamespace="http://schemas.microsoft.com/office/2006/metadata/properties" ma:root="true" ma:fieldsID="c8764c0148c06c80c1f23fc7932f90e5" ns3:_="" ns4:_="">
    <xsd:import namespace="f6acb603-a4da-4003-90de-94a912b0efe1"/>
    <xsd:import namespace="3f380df2-2025-4005-b7f6-8168267459d9"/>
    <xsd:element name="properties">
      <xsd:complexType>
        <xsd:sequence>
          <xsd:element name="documentManagement">
            <xsd:complexType>
              <xsd:all>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acb603-a4da-4003-90de-94a912b0ef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f380df2-2025-4005-b7f6-8168267459d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33029D-E2C3-42DB-9B5E-0F795CB1DA73}">
  <ds:schemaRefs>
    <ds:schemaRef ds:uri="http://purl.org/dc/elements/1.1/"/>
    <ds:schemaRef ds:uri="http://schemas.microsoft.com/office/infopath/2007/PartnerControls"/>
    <ds:schemaRef ds:uri="http://schemas.microsoft.com/office/2006/metadata/properties"/>
    <ds:schemaRef ds:uri="http://www.w3.org/XML/1998/namespace"/>
    <ds:schemaRef ds:uri="http://purl.org/dc/dcmitype/"/>
    <ds:schemaRef ds:uri="f6acb603-a4da-4003-90de-94a912b0efe1"/>
    <ds:schemaRef ds:uri="http://purl.org/dc/terms/"/>
    <ds:schemaRef ds:uri="http://schemas.microsoft.com/office/2006/documentManagement/types"/>
    <ds:schemaRef ds:uri="http://schemas.openxmlformats.org/package/2006/metadata/core-properties"/>
    <ds:schemaRef ds:uri="3f380df2-2025-4005-b7f6-8168267459d9"/>
  </ds:schemaRefs>
</ds:datastoreItem>
</file>

<file path=customXml/itemProps2.xml><?xml version="1.0" encoding="utf-8"?>
<ds:datastoreItem xmlns:ds="http://schemas.openxmlformats.org/officeDocument/2006/customXml" ds:itemID="{DD453F1C-FD6B-41CF-92D1-646FEDFA2B9C}">
  <ds:schemaRefs>
    <ds:schemaRef ds:uri="http://schemas.microsoft.com/sharepoint/v3/contenttype/forms"/>
  </ds:schemaRefs>
</ds:datastoreItem>
</file>

<file path=customXml/itemProps3.xml><?xml version="1.0" encoding="utf-8"?>
<ds:datastoreItem xmlns:ds="http://schemas.openxmlformats.org/officeDocument/2006/customXml" ds:itemID="{347DF1A7-EC28-4BDA-806E-FCBB698C6F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acb603-a4da-4003-90de-94a912b0efe1"/>
    <ds:schemaRef ds:uri="3f380df2-2025-4005-b7f6-8168267459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133</TotalTime>
  <Words>952</Words>
  <Application>Microsoft Office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72</vt:lpstr>
      <vt:lpstr>Aptos</vt:lpstr>
      <vt:lpstr>Aptos Display</vt:lpstr>
      <vt:lpstr>Arial</vt:lpstr>
      <vt:lpstr>Times New Roman</vt:lpstr>
      <vt:lpstr>Office Theme</vt:lpstr>
      <vt:lpstr>Faculty Senate Academic Programs Committee Report for March 12 Senate Meeting </vt:lpstr>
      <vt:lpstr>PowerPoint Presentation</vt:lpstr>
      <vt:lpstr> </vt:lpstr>
      <vt:lpstr>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Academic Programs Committee Report for February 13, 2024 Senate Meeting</dc:title>
  <dc:creator>Dan Compora</dc:creator>
  <cp:lastModifiedBy>Hubbard, Quinetta L.</cp:lastModifiedBy>
  <cp:revision>3</cp:revision>
  <dcterms:created xsi:type="dcterms:W3CDTF">2024-02-13T21:11:21Z</dcterms:created>
  <dcterms:modified xsi:type="dcterms:W3CDTF">2024-03-12T19:02:37Z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0x010100597311748002D54DABB273DD8A37FDB9</vt:lpwstr>
  </property>
</Properties>
</file>