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7" r:id="rId6"/>
    <p:sldId id="258" r:id="rId7"/>
    <p:sldId id="257" r:id="rId8"/>
    <p:sldId id="259" r:id="rId9"/>
    <p:sldId id="265" r:id="rId10"/>
    <p:sldId id="262" r:id="rId11"/>
    <p:sldId id="261" r:id="rId12"/>
    <p:sldId id="26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47D"/>
    <a:srgbClr val="000F3E"/>
    <a:srgbClr val="003E7E"/>
    <a:srgbClr val="3BB2F1"/>
    <a:srgbClr val="FFE471"/>
    <a:srgbClr val="AFD5E9"/>
    <a:srgbClr val="FFD200"/>
    <a:srgbClr val="F0C8BF"/>
    <a:srgbClr val="D3C1AE"/>
    <a:srgbClr val="102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3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60868-C1AF-4B52-9113-A1397F70AB8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F71D7-4A00-4734-8EE3-A22F2700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oppins" panose="00000500000000000000" pitchFamily="2" charset="0"/>
                <a:ea typeface="Aptos" panose="020B0004020202020204" pitchFamily="34" charset="0"/>
              </a:rPr>
              <a:t>O</a:t>
            </a:r>
            <a:r>
              <a:rPr lang="en-US" sz="1200" dirty="0">
                <a:effectLst/>
                <a:latin typeface="Poppins" panose="00000500000000000000" pitchFamily="2" charset="0"/>
                <a:ea typeface="Aptos" panose="020B0004020202020204" pitchFamily="34" charset="0"/>
              </a:rPr>
              <a:t>utline key initiatives and strategies aimed at creating a supportive academic environment that promotes success at every stage of the student journey and enriching the student experience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F71D7-4A00-4734-8EE3-A22F2700EC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7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3" y="697042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 cap="none" baseline="0">
                <a:solidFill>
                  <a:srgbClr val="FFD200"/>
                </a:solidFill>
                <a:latin typeface="Poppins ExtraBold" pitchFamily="2" charset="77"/>
                <a:cs typeface="Poppins Extra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5E823-4EE1-8427-1523-66B3ED2CF2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77070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23797169-C76F-7898-2E30-399BB8F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6B095E97-FA67-F376-44FC-DAC93134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796938-5A6D-2CCA-DB7A-7F12B7033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4905"/>
            <a:ext cx="9733656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EC88-067F-CB23-26B0-0DF59DA3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731363"/>
            <a:ext cx="9726161" cy="4063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5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0EDAB516-8E62-D687-2CDA-3DFFB3EB3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F485FA97-F4D3-AC3E-577C-DA626BCB1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12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7DA706-9BE6-ED24-6C7B-492CBC594A32}"/>
              </a:ext>
            </a:extLst>
          </p:cNvPr>
          <p:cNvCxnSpPr>
            <a:cxnSpLocks/>
          </p:cNvCxnSpPr>
          <p:nvPr userDrawn="1"/>
        </p:nvCxnSpPr>
        <p:spPr>
          <a:xfrm>
            <a:off x="6558988" y="1788150"/>
            <a:ext cx="0" cy="4126513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4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A60A6E46-9C77-5DCE-5481-F596C01B9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5" name="Picture 4" descr="The University of Toledo">
            <a:extLst>
              <a:ext uri="{FF2B5EF4-FFF2-40B4-BE49-F238E27FC236}">
                <a16:creationId xmlns:a16="http://schemas.microsoft.com/office/drawing/2014/main" id="{CC3B2B30-1D63-26D1-1992-43F4CC241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9"/>
            <a:ext cx="9736574" cy="402839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79876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18E2F320-F726-340B-C542-E95BB4C49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12" name="Picture 11" descr="The University of Toledo">
            <a:extLst>
              <a:ext uri="{FF2B5EF4-FFF2-40B4-BE49-F238E27FC236}">
                <a16:creationId xmlns:a16="http://schemas.microsoft.com/office/drawing/2014/main" id="{F787356A-FBED-7280-0CB5-A3CE4A62D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125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97040"/>
            <a:ext cx="0" cy="5206049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1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&#10;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5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F530C9D1-7688-3195-F955-19D082A5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950932F-C5D9-FAE6-567F-CE622C804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A9A456-9DC3-3F8C-CB7E-2E8F1A8C5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5789580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12234625 w 12272683"/>
              <a:gd name="connsiteY3" fmla="*/ 52288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3321851 w 12272683"/>
              <a:gd name="connsiteY2" fmla="*/ 27195 h 6929752"/>
              <a:gd name="connsiteX3" fmla="*/ 5789580 w 12272683"/>
              <a:gd name="connsiteY3" fmla="*/ 37539 h 6929752"/>
              <a:gd name="connsiteX4" fmla="*/ 5780212 w 12272683"/>
              <a:gd name="connsiteY4" fmla="*/ 3229687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5727140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6181599"/>
              <a:gd name="connsiteY0" fmla="*/ 0 h 7047739"/>
              <a:gd name="connsiteX1" fmla="*/ 1808415 w 6181599"/>
              <a:gd name="connsiteY1" fmla="*/ 24907 h 7047739"/>
              <a:gd name="connsiteX2" fmla="*/ 3321851 w 6181599"/>
              <a:gd name="connsiteY2" fmla="*/ 27195 h 7047739"/>
              <a:gd name="connsiteX3" fmla="*/ 5789580 w 6181599"/>
              <a:gd name="connsiteY3" fmla="*/ 37539 h 7047739"/>
              <a:gd name="connsiteX4" fmla="*/ 5780212 w 6181599"/>
              <a:gd name="connsiteY4" fmla="*/ 3229687 h 7047739"/>
              <a:gd name="connsiteX5" fmla="*/ 6181599 w 6181599"/>
              <a:gd name="connsiteY5" fmla="*/ 7047739 h 7047739"/>
              <a:gd name="connsiteX6" fmla="*/ 4458779 w 6181599"/>
              <a:gd name="connsiteY6" fmla="*/ 6920788 h 7047739"/>
              <a:gd name="connsiteX7" fmla="*/ 3163494 w 6181599"/>
              <a:gd name="connsiteY7" fmla="*/ 6910841 h 7047739"/>
              <a:gd name="connsiteX8" fmla="*/ 11778 w 6181599"/>
              <a:gd name="connsiteY8" fmla="*/ 3302389 h 7047739"/>
              <a:gd name="connsiteX9" fmla="*/ 0 w 6181599"/>
              <a:gd name="connsiteY9" fmla="*/ 0 h 7047739"/>
              <a:gd name="connsiteX0" fmla="*/ 0 w 5789580"/>
              <a:gd name="connsiteY0" fmla="*/ 0 h 6929752"/>
              <a:gd name="connsiteX1" fmla="*/ 1808415 w 5789580"/>
              <a:gd name="connsiteY1" fmla="*/ 24907 h 6929752"/>
              <a:gd name="connsiteX2" fmla="*/ 3321851 w 5789580"/>
              <a:gd name="connsiteY2" fmla="*/ 27195 h 6929752"/>
              <a:gd name="connsiteX3" fmla="*/ 5789580 w 5789580"/>
              <a:gd name="connsiteY3" fmla="*/ 37539 h 6929752"/>
              <a:gd name="connsiteX4" fmla="*/ 5780212 w 5789580"/>
              <a:gd name="connsiteY4" fmla="*/ 3229687 h 6929752"/>
              <a:gd name="connsiteX5" fmla="*/ 5783393 w 5789580"/>
              <a:gd name="connsiteY5" fmla="*/ 6929752 h 6929752"/>
              <a:gd name="connsiteX6" fmla="*/ 4458779 w 5789580"/>
              <a:gd name="connsiteY6" fmla="*/ 6920788 h 6929752"/>
              <a:gd name="connsiteX7" fmla="*/ 3163494 w 5789580"/>
              <a:gd name="connsiteY7" fmla="*/ 6910841 h 6929752"/>
              <a:gd name="connsiteX8" fmla="*/ 11778 w 5789580"/>
              <a:gd name="connsiteY8" fmla="*/ 3302389 h 6929752"/>
              <a:gd name="connsiteX9" fmla="*/ 0 w 5789580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89580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3321851" y="27195"/>
                </a:lnTo>
                <a:cubicBezTo>
                  <a:pt x="3312160" y="38452"/>
                  <a:pt x="5311474" y="34011"/>
                  <a:pt x="5789580" y="37539"/>
                </a:cubicBezTo>
                <a:cubicBezTo>
                  <a:pt x="5786457" y="1101588"/>
                  <a:pt x="5783335" y="2165638"/>
                  <a:pt x="5780212" y="3229687"/>
                </a:cubicBezTo>
                <a:cubicBezTo>
                  <a:pt x="5786188" y="5524926"/>
                  <a:pt x="5777417" y="4634513"/>
                  <a:pt x="5783393" y="6929752"/>
                </a:cubicBezTo>
                <a:lnTo>
                  <a:pt x="4458779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26B8DD-A176-E6ED-FD28-216D27295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461" y="697040"/>
            <a:ext cx="5355187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F56066-46A4-5C46-29AA-A21DCE37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1979406"/>
            <a:ext cx="5355187" cy="3842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34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86301E-DCD6-089E-7BAC-987F7CFAAC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7926" y="-44825"/>
            <a:ext cx="12272683" cy="6929752"/>
          </a:xfrm>
          <a:custGeom>
            <a:avLst/>
            <a:gdLst>
              <a:gd name="connsiteX0" fmla="*/ 0 w 12344400"/>
              <a:gd name="connsiteY0" fmla="*/ 0 h 6875964"/>
              <a:gd name="connsiteX1" fmla="*/ 1907026 w 12344400"/>
              <a:gd name="connsiteY1" fmla="*/ 15942 h 6875964"/>
              <a:gd name="connsiteX2" fmla="*/ 10510099 w 12344400"/>
              <a:gd name="connsiteY2" fmla="*/ 29797 h 6875964"/>
              <a:gd name="connsiteX3" fmla="*/ 12252554 w 12344400"/>
              <a:gd name="connsiteY3" fmla="*/ 52288 h 6875964"/>
              <a:gd name="connsiteX4" fmla="*/ 12344400 w 12344400"/>
              <a:gd name="connsiteY4" fmla="*/ 53001 h 6875964"/>
              <a:gd name="connsiteX5" fmla="*/ 12344400 w 12344400"/>
              <a:gd name="connsiteY5" fmla="*/ 6875964 h 6875964"/>
              <a:gd name="connsiteX6" fmla="*/ 5718175 w 12344400"/>
              <a:gd name="connsiteY6" fmla="*/ 6875964 h 6875964"/>
              <a:gd name="connsiteX7" fmla="*/ 3154529 w 12344400"/>
              <a:gd name="connsiteY7" fmla="*/ 6866017 h 6875964"/>
              <a:gd name="connsiteX8" fmla="*/ 2813 w 12344400"/>
              <a:gd name="connsiteY8" fmla="*/ 3257565 h 6875964"/>
              <a:gd name="connsiteX9" fmla="*/ 0 w 12344400"/>
              <a:gd name="connsiteY9" fmla="*/ 0 h 6875964"/>
              <a:gd name="connsiteX0" fmla="*/ 0 w 12344400"/>
              <a:gd name="connsiteY0" fmla="*/ 19917 h 6895881"/>
              <a:gd name="connsiteX1" fmla="*/ 1799450 w 12344400"/>
              <a:gd name="connsiteY1" fmla="*/ 0 h 6895881"/>
              <a:gd name="connsiteX2" fmla="*/ 10510099 w 12344400"/>
              <a:gd name="connsiteY2" fmla="*/ 49714 h 6895881"/>
              <a:gd name="connsiteX3" fmla="*/ 12252554 w 12344400"/>
              <a:gd name="connsiteY3" fmla="*/ 72205 h 6895881"/>
              <a:gd name="connsiteX4" fmla="*/ 12344400 w 12344400"/>
              <a:gd name="connsiteY4" fmla="*/ 72918 h 6895881"/>
              <a:gd name="connsiteX5" fmla="*/ 12344400 w 12344400"/>
              <a:gd name="connsiteY5" fmla="*/ 6895881 h 6895881"/>
              <a:gd name="connsiteX6" fmla="*/ 5718175 w 12344400"/>
              <a:gd name="connsiteY6" fmla="*/ 6895881 h 6895881"/>
              <a:gd name="connsiteX7" fmla="*/ 3154529 w 12344400"/>
              <a:gd name="connsiteY7" fmla="*/ 6885934 h 6895881"/>
              <a:gd name="connsiteX8" fmla="*/ 2813 w 12344400"/>
              <a:gd name="connsiteY8" fmla="*/ 3277482 h 6895881"/>
              <a:gd name="connsiteX9" fmla="*/ 0 w 12344400"/>
              <a:gd name="connsiteY9" fmla="*/ 1991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49714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61519 w 12353365"/>
              <a:gd name="connsiteY3" fmla="*/ 72205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353365 w 12353365"/>
              <a:gd name="connsiteY4" fmla="*/ 72918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353365"/>
              <a:gd name="connsiteY0" fmla="*/ 1987 h 6895881"/>
              <a:gd name="connsiteX1" fmla="*/ 1808415 w 12353365"/>
              <a:gd name="connsiteY1" fmla="*/ 0 h 6895881"/>
              <a:gd name="connsiteX2" fmla="*/ 10519064 w 12353365"/>
              <a:gd name="connsiteY2" fmla="*/ 31785 h 6895881"/>
              <a:gd name="connsiteX3" fmla="*/ 12234625 w 12353365"/>
              <a:gd name="connsiteY3" fmla="*/ 27381 h 6895881"/>
              <a:gd name="connsiteX4" fmla="*/ 12254754 w 12353365"/>
              <a:gd name="connsiteY4" fmla="*/ 19129 h 6895881"/>
              <a:gd name="connsiteX5" fmla="*/ 12353365 w 12353365"/>
              <a:gd name="connsiteY5" fmla="*/ 6895881 h 6895881"/>
              <a:gd name="connsiteX6" fmla="*/ 5727140 w 12353365"/>
              <a:gd name="connsiteY6" fmla="*/ 6895881 h 6895881"/>
              <a:gd name="connsiteX7" fmla="*/ 3163494 w 12353365"/>
              <a:gd name="connsiteY7" fmla="*/ 6885934 h 6895881"/>
              <a:gd name="connsiteX8" fmla="*/ 11778 w 12353365"/>
              <a:gd name="connsiteY8" fmla="*/ 3277482 h 6895881"/>
              <a:gd name="connsiteX9" fmla="*/ 0 w 12353365"/>
              <a:gd name="connsiteY9" fmla="*/ 1987 h 6895881"/>
              <a:gd name="connsiteX0" fmla="*/ 0 w 12272683"/>
              <a:gd name="connsiteY0" fmla="*/ 1987 h 6904845"/>
              <a:gd name="connsiteX1" fmla="*/ 1808415 w 12272683"/>
              <a:gd name="connsiteY1" fmla="*/ 0 h 6904845"/>
              <a:gd name="connsiteX2" fmla="*/ 10519064 w 12272683"/>
              <a:gd name="connsiteY2" fmla="*/ 31785 h 6904845"/>
              <a:gd name="connsiteX3" fmla="*/ 12234625 w 12272683"/>
              <a:gd name="connsiteY3" fmla="*/ 27381 h 6904845"/>
              <a:gd name="connsiteX4" fmla="*/ 12254754 w 12272683"/>
              <a:gd name="connsiteY4" fmla="*/ 19129 h 6904845"/>
              <a:gd name="connsiteX5" fmla="*/ 12272683 w 12272683"/>
              <a:gd name="connsiteY5" fmla="*/ 6904845 h 6904845"/>
              <a:gd name="connsiteX6" fmla="*/ 5727140 w 12272683"/>
              <a:gd name="connsiteY6" fmla="*/ 6895881 h 6904845"/>
              <a:gd name="connsiteX7" fmla="*/ 3163494 w 12272683"/>
              <a:gd name="connsiteY7" fmla="*/ 6885934 h 6904845"/>
              <a:gd name="connsiteX8" fmla="*/ 11778 w 12272683"/>
              <a:gd name="connsiteY8" fmla="*/ 3277482 h 6904845"/>
              <a:gd name="connsiteX9" fmla="*/ 0 w 12272683"/>
              <a:gd name="connsiteY9" fmla="*/ 1987 h 6904845"/>
              <a:gd name="connsiteX0" fmla="*/ 0 w 12272683"/>
              <a:gd name="connsiteY0" fmla="*/ 0 h 6929752"/>
              <a:gd name="connsiteX1" fmla="*/ 1808415 w 12272683"/>
              <a:gd name="connsiteY1" fmla="*/ 24907 h 6929752"/>
              <a:gd name="connsiteX2" fmla="*/ 10519064 w 12272683"/>
              <a:gd name="connsiteY2" fmla="*/ 56692 h 6929752"/>
              <a:gd name="connsiteX3" fmla="*/ 12234625 w 12272683"/>
              <a:gd name="connsiteY3" fmla="*/ 52288 h 6929752"/>
              <a:gd name="connsiteX4" fmla="*/ 12254754 w 12272683"/>
              <a:gd name="connsiteY4" fmla="*/ 44036 h 6929752"/>
              <a:gd name="connsiteX5" fmla="*/ 12272683 w 12272683"/>
              <a:gd name="connsiteY5" fmla="*/ 6929752 h 6929752"/>
              <a:gd name="connsiteX6" fmla="*/ 5727140 w 12272683"/>
              <a:gd name="connsiteY6" fmla="*/ 6920788 h 6929752"/>
              <a:gd name="connsiteX7" fmla="*/ 3163494 w 12272683"/>
              <a:gd name="connsiteY7" fmla="*/ 6910841 h 6929752"/>
              <a:gd name="connsiteX8" fmla="*/ 11778 w 12272683"/>
              <a:gd name="connsiteY8" fmla="*/ 3302389 h 6929752"/>
              <a:gd name="connsiteX9" fmla="*/ 0 w 12272683"/>
              <a:gd name="connsiteY9" fmla="*/ 0 h 692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2683" h="6929752">
                <a:moveTo>
                  <a:pt x="0" y="0"/>
                </a:moveTo>
                <a:cubicBezTo>
                  <a:pt x="13855" y="39636"/>
                  <a:pt x="1183033" y="24907"/>
                  <a:pt x="1808415" y="24907"/>
                </a:cubicBezTo>
                <a:lnTo>
                  <a:pt x="10519064" y="56692"/>
                </a:lnTo>
                <a:cubicBezTo>
                  <a:pt x="10509373" y="67949"/>
                  <a:pt x="11756519" y="48760"/>
                  <a:pt x="12234625" y="52288"/>
                </a:cubicBezTo>
                <a:lnTo>
                  <a:pt x="12254754" y="44036"/>
                </a:lnTo>
                <a:cubicBezTo>
                  <a:pt x="12260730" y="2339275"/>
                  <a:pt x="12266707" y="4634513"/>
                  <a:pt x="12272683" y="6929752"/>
                </a:cubicBezTo>
                <a:lnTo>
                  <a:pt x="5727140" y="6920788"/>
                </a:lnTo>
                <a:lnTo>
                  <a:pt x="3163494" y="6910841"/>
                </a:lnTo>
                <a:cubicBezTo>
                  <a:pt x="2531868" y="6917310"/>
                  <a:pt x="13903" y="4136365"/>
                  <a:pt x="11778" y="3302389"/>
                </a:cubicBezTo>
                <a:cubicBezTo>
                  <a:pt x="11778" y="1792628"/>
                  <a:pt x="0" y="150976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93B309CC-018D-3ED5-4B7E-C4F694CB2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3" r="60990"/>
          <a:stretch/>
        </p:blipFill>
        <p:spPr>
          <a:xfrm>
            <a:off x="0" y="0"/>
            <a:ext cx="3100086" cy="6858000"/>
          </a:xfrm>
          <a:prstGeom prst="rect">
            <a:avLst/>
          </a:prstGeom>
        </p:spPr>
      </p:pic>
      <p:pic>
        <p:nvPicPr>
          <p:cNvPr id="8" name="Picture 7" descr="The University of Toledo">
            <a:extLst>
              <a:ext uri="{FF2B5EF4-FFF2-40B4-BE49-F238E27FC236}">
                <a16:creationId xmlns:a16="http://schemas.microsoft.com/office/drawing/2014/main" id="{270A6DD7-E344-343B-69D3-3A56F5250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9F779-B84F-24E1-2364-E3956EFA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858EE-BE12-8316-425B-55154A3D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0AD90-2D80-8D14-91E1-3AA42618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ogo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797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"/>
            <a:ext cx="12195914" cy="686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50891" y="704538"/>
            <a:ext cx="914400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FFD2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763079"/>
            <a:ext cx="1940716" cy="179143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EA29C74-FD27-1030-4968-D68816572C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0891" y="3879354"/>
            <a:ext cx="9144000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subhead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D53881C-896A-B256-D16C-A94E4D1D5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2300" y="4362450"/>
            <a:ext cx="5238750" cy="511175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18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og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5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1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ibb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301E-F204-B8FC-9863-E0D386B25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8" y="694905"/>
            <a:ext cx="9733658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43429-35BF-61AF-A620-7344DFE2F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432593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3EAD0-C58D-ADC9-781F-0550BE39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2910" y="1788150"/>
            <a:ext cx="4754880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0EAC7-764E-6FD3-9816-F2E89EC6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39222-845E-967A-54A2-526A831E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E150B-F029-125F-5A26-8EF4596F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1A39F7-D28B-D85C-A2D2-48D6489BF254}"/>
              </a:ext>
            </a:extLst>
          </p:cNvPr>
          <p:cNvCxnSpPr>
            <a:cxnSpLocks/>
          </p:cNvCxnSpPr>
          <p:nvPr userDrawn="1"/>
        </p:nvCxnSpPr>
        <p:spPr>
          <a:xfrm>
            <a:off x="6547413" y="1788150"/>
            <a:ext cx="0" cy="438912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he Power To Do">
            <a:extLst>
              <a:ext uri="{FF2B5EF4-FFF2-40B4-BE49-F238E27FC236}">
                <a16:creationId xmlns:a16="http://schemas.microsoft.com/office/drawing/2014/main" id="{97598E61-3590-017E-6B16-A5854620F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7C7678-65F8-659A-CBE8-66824541B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569" y="694908"/>
            <a:ext cx="97365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B287D44-E640-24CB-9C26-2E67CE5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2926DE1-6A52-18B1-F132-45FDAE9A3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B2B2D4-D432-4C25-2774-03CBF60B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B6DF9FE-E772-E0ED-D0D4-74C69797AE8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53739" y="1787188"/>
            <a:ext cx="9736574" cy="438912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25E9749D-4B91-92E4-E723-275CCB34F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9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bbon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A2E-3516-E31D-D239-6A54061FC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9FF02-1F7D-C32A-1D21-0EC41686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462" y="697040"/>
            <a:ext cx="53551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11D97-49DD-F43F-34D7-8E07F5363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419592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C9C3-5F0E-25D0-3559-4DDAA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3B8B-4154-6A2A-D8F8-CC3FD677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B735D-B1F6-200E-BC5F-8EDD7C09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32E31-307B-88E9-6105-28BFDB7C78A5}"/>
              </a:ext>
            </a:extLst>
          </p:cNvPr>
          <p:cNvCxnSpPr/>
          <p:nvPr userDrawn="1"/>
        </p:nvCxnSpPr>
        <p:spPr>
          <a:xfrm>
            <a:off x="6096000" y="697040"/>
            <a:ext cx="0" cy="5486400"/>
          </a:xfrm>
          <a:prstGeom prst="line">
            <a:avLst/>
          </a:prstGeom>
          <a:ln w="15875">
            <a:solidFill>
              <a:srgbClr val="A20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he Power To Do">
            <a:extLst>
              <a:ext uri="{FF2B5EF4-FFF2-40B4-BE49-F238E27FC236}">
                <a16:creationId xmlns:a16="http://schemas.microsoft.com/office/drawing/2014/main" id="{3A36892B-B7CD-8405-47CC-112DE9219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bon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5764C-ADAD-C280-87AE-DAE4423A8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3462" y="693295"/>
            <a:ext cx="5355187" cy="5105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45BEF-B7C4-5F03-9D36-ECD56F0B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6B08-D966-2F43-3B4E-AAB685EE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41B06-073A-1E2D-CE22-01BBB23F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E7F772-DB50-9738-498C-436F3300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697040"/>
            <a:ext cx="4114800" cy="10044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084FFC-D44D-4AA2-A87E-6F187AD4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3739" y="1979271"/>
            <a:ext cx="4114800" cy="384279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The Power To Do">
            <a:extLst>
              <a:ext uri="{FF2B5EF4-FFF2-40B4-BE49-F238E27FC236}">
                <a16:creationId xmlns:a16="http://schemas.microsoft.com/office/drawing/2014/main" id="{179C6BBE-BEB4-BE22-3486-1319E010C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bb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DFBA4-A58F-CCA0-009E-5DFB7041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855CD-A58A-A789-7FBB-3D97A420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275F-6E70-2FDD-184C-68D2137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B9BF702D-809E-6101-23D2-92BC43152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8615596" y="3280172"/>
            <a:ext cx="6858000" cy="2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ackgroun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8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of a colorful sunset over The University of Toledo">
            <a:extLst>
              <a:ext uri="{FF2B5EF4-FFF2-40B4-BE49-F238E27FC236}">
                <a16:creationId xmlns:a16="http://schemas.microsoft.com/office/drawing/2014/main" id="{C6086AC2-6CBC-08BB-D74C-DE47A0D4E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41" b="2147"/>
          <a:stretch/>
        </p:blipFill>
        <p:spPr>
          <a:xfrm>
            <a:off x="776" y="-1"/>
            <a:ext cx="12191224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F17AE-868A-0D51-8409-0336CE93F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80" y="2038349"/>
            <a:ext cx="4756056" cy="278130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276A-CC74-713F-673B-FE112F76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/>
          <a:p>
            <a:fld id="{17CC16F3-7F71-C047-9C88-E776328B3F4E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0D78-6004-64E4-5038-341C937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8537-6ED8-6D2E-8E33-A44BE1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blue and yellow logo with a black background&#10;&#10;Description automatically generated">
            <a:extLst>
              <a:ext uri="{FF2B5EF4-FFF2-40B4-BE49-F238E27FC236}">
                <a16:creationId xmlns:a16="http://schemas.microsoft.com/office/drawing/2014/main" id="{BC26EF39-F156-5E94-F634-29956483C2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79" y="5597525"/>
            <a:ext cx="1157758" cy="1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1DFC3-7F52-3262-80F8-3872703B4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0" t="34224" r="31198"/>
          <a:stretch/>
        </p:blipFill>
        <p:spPr>
          <a:xfrm>
            <a:off x="-1" y="0"/>
            <a:ext cx="12192001" cy="6671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291" y="704537"/>
            <a:ext cx="8227541" cy="27412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3" name="Picture 12" descr="The University of Toledo">
            <a:extLst>
              <a:ext uri="{FF2B5EF4-FFF2-40B4-BE49-F238E27FC236}">
                <a16:creationId xmlns:a16="http://schemas.microsoft.com/office/drawing/2014/main" id="{7A15B486-7F0A-CCD9-5C1B-CD87E609B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311" y="4362085"/>
            <a:ext cx="1940716" cy="1791430"/>
          </a:xfrm>
          <a:prstGeom prst="rect">
            <a:avLst/>
          </a:prstGeom>
        </p:spPr>
      </p:pic>
      <p:pic>
        <p:nvPicPr>
          <p:cNvPr id="5" name="Picture 4" descr="The Power To Do">
            <a:extLst>
              <a:ext uri="{FF2B5EF4-FFF2-40B4-BE49-F238E27FC236}">
                <a16:creationId xmlns:a16="http://schemas.microsoft.com/office/drawing/2014/main" id="{FB70371D-95EC-591D-8CC4-AA2E78E5B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28835"/>
            <a:ext cx="12192000" cy="5291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E81B6D7-9BA0-ECB2-79E4-7FD38D709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65291" y="3535109"/>
            <a:ext cx="8227541" cy="4827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9BCB1F-804A-36EB-0C16-D95E6878EE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6093" y="4018205"/>
            <a:ext cx="4851699" cy="747433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81832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0CEBF344-41C9-3982-9971-0DEB34FF4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E1169-B6AF-2ABA-881B-F94D8B7CEF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3732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8E90C-6CD4-A90C-56D9-13621D015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B2D73-B584-7A49-9474-044266B7FE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948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8EB782B-EF9D-C9AB-4F8E-CDFB6E68F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94" t="-109" r="57145" b="109"/>
          <a:stretch/>
        </p:blipFill>
        <p:spPr>
          <a:xfrm>
            <a:off x="-47298" y="-13695"/>
            <a:ext cx="5289332" cy="6879189"/>
          </a:xfrm>
          <a:prstGeom prst="rect">
            <a:avLst/>
          </a:prstGeom>
        </p:spPr>
      </p:pic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F23DC7C-3ED8-F300-7BA1-8DD9B79EC0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259" y="3685721"/>
            <a:ext cx="8248896" cy="13771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6C5E97-2864-7130-F99F-CD9DBC7CC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3614" y="1617041"/>
            <a:ext cx="8227541" cy="1828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A2047D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262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16EEAA-CB20-2191-AE22-DF1B43851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25B2B-2513-FE36-A477-7C7F1500E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307" y="1595051"/>
            <a:ext cx="8819532" cy="18414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A83A-ED12-C6E9-1704-D1656C8451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9304" y="3617028"/>
            <a:ext cx="8819532" cy="16459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4" name="Picture 3" descr="The University of Toledo">
            <a:extLst>
              <a:ext uri="{FF2B5EF4-FFF2-40B4-BE49-F238E27FC236}">
                <a16:creationId xmlns:a16="http://schemas.microsoft.com/office/drawing/2014/main" id="{C8179742-D271-4B75-9AE7-7CE02184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F2141B89-39C6-0C8D-1CD5-414A86550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205" t="6816"/>
          <a:stretch/>
        </p:blipFill>
        <p:spPr>
          <a:xfrm flipH="1">
            <a:off x="8880458" y="0"/>
            <a:ext cx="331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68CD42-F1E0-2E62-6E73-A41749999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7DB24AE4-099A-BF1E-4432-BC1241567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2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The University of Toledo">
            <a:extLst>
              <a:ext uri="{FF2B5EF4-FFF2-40B4-BE49-F238E27FC236}">
                <a16:creationId xmlns:a16="http://schemas.microsoft.com/office/drawing/2014/main" id="{98DE5316-F0C1-AAD2-56F1-268DBA349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786474-E478-B2F5-8B58-E0B515B27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1046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E5E83D91-28D2-3897-E6AF-43BC8C41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28" r="38071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C201-27F7-ACBA-81BC-E8400DE5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3739" y="6356350"/>
            <a:ext cx="17276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C16F3-7F71-C047-9C88-E776328B3F4E}" type="datetimeFigureOut">
              <a:rPr lang="en-US" smtClean="0"/>
              <a:pPr/>
              <a:t>11/7/2024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9803-5B6E-17AE-BEA4-F24785AE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1CBE-FB8D-DF6F-8183-7CFDED12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7A13AC-1609-350E-DE4B-E361CB7C0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010" y="699987"/>
            <a:ext cx="5120640" cy="5445980"/>
          </a:xfrm>
        </p:spPr>
        <p:txBody>
          <a:bodyPr>
            <a:noAutofit/>
          </a:bodyPr>
          <a:lstStyle>
            <a:lvl1pPr>
              <a:defRPr>
                <a:solidFill>
                  <a:srgbClr val="000F3E"/>
                </a:solidFill>
              </a:defRPr>
            </a:lvl1pPr>
            <a:lvl2pPr>
              <a:defRPr>
                <a:solidFill>
                  <a:srgbClr val="000F3E"/>
                </a:solidFill>
              </a:defRPr>
            </a:lvl2pPr>
            <a:lvl3pPr>
              <a:defRPr>
                <a:solidFill>
                  <a:srgbClr val="000F3E"/>
                </a:solidFill>
              </a:defRPr>
            </a:lvl3pPr>
            <a:lvl4pPr>
              <a:defRPr>
                <a:solidFill>
                  <a:srgbClr val="000F3E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C9C-0050-B251-E9B7-A65DA2A53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739" y="365125"/>
            <a:ext cx="3621372" cy="5042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F3E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pic>
        <p:nvPicPr>
          <p:cNvPr id="11" name="Picture 10" descr="The University of Toledo">
            <a:extLst>
              <a:ext uri="{FF2B5EF4-FFF2-40B4-BE49-F238E27FC236}">
                <a16:creationId xmlns:a16="http://schemas.microsoft.com/office/drawing/2014/main" id="{0BFE3BE3-8DC4-0B29-5338-0F1A115C2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1" y="5595651"/>
            <a:ext cx="1182964" cy="10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5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2D1F-81D7-74F8-87FE-4A6666FE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739" y="1731363"/>
            <a:ext cx="9726161" cy="438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FCA-C8CB-272F-B538-746A43FA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54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9184-86B0-0442-97BF-1F00A1A10E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he University of Toledo">
            <a:extLst>
              <a:ext uri="{FF2B5EF4-FFF2-40B4-BE49-F238E27FC236}">
                <a16:creationId xmlns:a16="http://schemas.microsoft.com/office/drawing/2014/main" id="{E3341A9B-34AA-9E84-CA14-DF2237B0FD7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59321" y="5601250"/>
            <a:ext cx="1157758" cy="1069078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27FE511-B415-5459-98B1-42D81875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38" y="365125"/>
            <a:ext cx="9500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F59D13-216C-26BD-A380-5150F88D4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4D6D74-8F2E-09D6-71C6-FD7F78117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3738" y="6356350"/>
            <a:ext cx="1727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68EDB-6DB2-C140-8D58-EAA2634F7B0F}" type="datetimeFigureOut">
              <a:rPr lang="en-US" smtClean="0"/>
              <a:t>11/7/2024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88" r:id="rId3"/>
    <p:sldLayoutId id="2147483680" r:id="rId4"/>
    <p:sldLayoutId id="2147483663" r:id="rId5"/>
    <p:sldLayoutId id="2147483714" r:id="rId6"/>
    <p:sldLayoutId id="2147483704" r:id="rId7"/>
    <p:sldLayoutId id="2147483670" r:id="rId8"/>
    <p:sldLayoutId id="2147483678" r:id="rId9"/>
    <p:sldLayoutId id="2147483661" r:id="rId10"/>
    <p:sldLayoutId id="2147483689" r:id="rId11"/>
    <p:sldLayoutId id="2147483690" r:id="rId12"/>
    <p:sldLayoutId id="2147483691" r:id="rId13"/>
    <p:sldLayoutId id="2147483657" r:id="rId14"/>
    <p:sldLayoutId id="2147483706" r:id="rId15"/>
    <p:sldLayoutId id="2147483695" r:id="rId16"/>
    <p:sldLayoutId id="2147483693" r:id="rId17"/>
    <p:sldLayoutId id="2147483652" r:id="rId18"/>
    <p:sldLayoutId id="2147483649" r:id="rId19"/>
    <p:sldLayoutId id="2147483656" r:id="rId20"/>
    <p:sldLayoutId id="2147483707" r:id="rId21"/>
    <p:sldLayoutId id="2147483655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3E7E"/>
          </a:solidFill>
          <a:latin typeface="Poppins ExtraBold" pitchFamily="2" charset="77"/>
          <a:ea typeface="+mj-ea"/>
          <a:cs typeface="Poppins Extra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rgbClr val="000F3E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42C6-287E-3306-9CBF-F8A2A0247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844" y="1564789"/>
            <a:ext cx="9144000" cy="2743200"/>
          </a:xfrm>
        </p:spPr>
        <p:txBody>
          <a:bodyPr/>
          <a:lstStyle/>
          <a:p>
            <a:r>
              <a:rPr lang="en-US" dirty="0"/>
              <a:t>Academic Success and Engagement Strategic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A648-EAF6-3D11-1F84-AF4D6E0AF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0893" y="4439191"/>
            <a:ext cx="9144000" cy="482732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164986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CD4D30-4DF3-0C51-1552-BF94EB16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45" y="2599667"/>
            <a:ext cx="4756056" cy="165866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7246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DA96-4ACE-3207-3662-903F10B1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ASEP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D1F-EC28-496A-5120-D2B9DC781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3738" y="1788150"/>
            <a:ext cx="4628342" cy="4126513"/>
          </a:xfrm>
        </p:spPr>
        <p:txBody>
          <a:bodyPr/>
          <a:lstStyle/>
          <a:p>
            <a:r>
              <a:rPr lang="en-US" sz="3200" dirty="0"/>
              <a:t>Goals </a:t>
            </a:r>
          </a:p>
          <a:p>
            <a:pPr lvl="1"/>
            <a:r>
              <a:rPr lang="en-US" sz="2800" dirty="0"/>
              <a:t>Objectives</a:t>
            </a:r>
          </a:p>
          <a:p>
            <a:pPr lvl="2"/>
            <a:r>
              <a:rPr lang="en-US" sz="2400" dirty="0"/>
              <a:t>Action Steps </a:t>
            </a:r>
          </a:p>
          <a:p>
            <a:r>
              <a:rPr lang="en-US" sz="3200" dirty="0"/>
              <a:t>Metrics and Targets</a:t>
            </a:r>
          </a:p>
          <a:p>
            <a:r>
              <a:rPr lang="en-US" sz="3200" dirty="0"/>
              <a:t>Evaluation Measures </a:t>
            </a:r>
          </a:p>
          <a:p>
            <a:r>
              <a:rPr lang="en-US" sz="3200" dirty="0"/>
              <a:t>Additional Resources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46384-0F63-84A0-DD1F-53CF7B498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2516" y="1788149"/>
            <a:ext cx="4754880" cy="4126513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/>
              <a:t>Today </a:t>
            </a:r>
            <a:endParaRPr lang="en-US" sz="3200" dirty="0"/>
          </a:p>
          <a:p>
            <a:r>
              <a:rPr lang="en-US" sz="3200" dirty="0"/>
              <a:t>Goals </a:t>
            </a:r>
          </a:p>
          <a:p>
            <a:pPr lvl="1"/>
            <a:r>
              <a:rPr lang="en-US" sz="2800" dirty="0"/>
              <a:t>Objectives</a:t>
            </a:r>
          </a:p>
          <a:p>
            <a:endParaRPr lang="en-US" dirty="0"/>
          </a:p>
        </p:txBody>
      </p:sp>
      <p:pic>
        <p:nvPicPr>
          <p:cNvPr id="1026" name="Picture 2" descr="Vinyl Mascot Decal Sticker ...">
            <a:extLst>
              <a:ext uri="{FF2B5EF4-FFF2-40B4-BE49-F238E27FC236}">
                <a16:creationId xmlns:a16="http://schemas.microsoft.com/office/drawing/2014/main" id="{27ECEF3B-D4C9-E359-B2C9-47169450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635" y="3382380"/>
            <a:ext cx="2465256" cy="278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7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2454BAB-BBB6-1F1D-FA88-924CCF7D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46" y="1275856"/>
            <a:ext cx="4114800" cy="1004438"/>
          </a:xfrm>
        </p:spPr>
        <p:txBody>
          <a:bodyPr/>
          <a:lstStyle/>
          <a:p>
            <a:r>
              <a:rPr lang="en-US" dirty="0"/>
              <a:t>Academic Success and Engagement </a:t>
            </a:r>
            <a:br>
              <a:rPr lang="en-US" dirty="0"/>
            </a:br>
            <a:r>
              <a:rPr lang="en-US" dirty="0"/>
              <a:t>Plan Alignment 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BC447DD-5CE9-026A-539A-A04069EE0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0911" y="1275856"/>
            <a:ext cx="4759130" cy="43062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378ED4-0620-F717-FB0A-B54CB628C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9146" y="2616196"/>
            <a:ext cx="4408389" cy="3301850"/>
          </a:xfrm>
        </p:spPr>
        <p:txBody>
          <a:bodyPr/>
          <a:lstStyle/>
          <a:p>
            <a:r>
              <a:rPr lang="en-US" sz="2400" i="1" dirty="0">
                <a:solidFill>
                  <a:schemeClr val="tx2"/>
                </a:solidFill>
                <a:latin typeface="Poppins" panose="00000500000000000000" pitchFamily="2" charset="0"/>
                <a:ea typeface="Aptos" panose="020B0004020202020204" pitchFamily="34" charset="0"/>
              </a:rPr>
              <a:t>UToledo’s Strategic Plan </a:t>
            </a:r>
          </a:p>
          <a:p>
            <a:br>
              <a:rPr lang="en-US" sz="2400" b="1" dirty="0">
                <a:solidFill>
                  <a:schemeClr val="tx2"/>
                </a:solidFill>
                <a:latin typeface="Poppins" panose="00000500000000000000" pitchFamily="2" charset="0"/>
                <a:ea typeface="Aptos" panose="020B000402020202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latin typeface="Poppins" panose="00000500000000000000" pitchFamily="2" charset="0"/>
                <a:ea typeface="Aptos" panose="020B0004020202020204" pitchFamily="34" charset="0"/>
              </a:rPr>
              <a:t>GOAL 1: </a:t>
            </a:r>
            <a:r>
              <a:rPr lang="en-US" sz="2400" dirty="0">
                <a:solidFill>
                  <a:schemeClr val="tx2"/>
                </a:solidFill>
                <a:latin typeface="Poppins" panose="00000500000000000000" pitchFamily="2" charset="0"/>
                <a:ea typeface="Aptos" panose="020B0004020202020204" pitchFamily="34" charset="0"/>
              </a:rPr>
              <a:t>E</a:t>
            </a:r>
            <a:r>
              <a:rPr lang="en-US" sz="2400" dirty="0">
                <a:solidFill>
                  <a:schemeClr val="tx2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</a:rPr>
              <a:t>nsure student success from recruitment through graduation </a:t>
            </a:r>
          </a:p>
          <a:p>
            <a:endParaRPr lang="en-US" sz="1050" b="1" dirty="0">
              <a:solidFill>
                <a:schemeClr val="tx2"/>
              </a:solidFill>
              <a:effectLst/>
              <a:latin typeface="Poppins" panose="00000500000000000000" pitchFamily="2" charset="0"/>
              <a:ea typeface="Aptos" panose="020B0004020202020204" pitchFamily="34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Poppins" panose="00000500000000000000" pitchFamily="2" charset="0"/>
                <a:ea typeface="Aptos" panose="020B0004020202020204" pitchFamily="34" charset="0"/>
              </a:rPr>
              <a:t>GOAL 2: </a:t>
            </a:r>
            <a:r>
              <a:rPr lang="en-US" sz="2400" dirty="0">
                <a:solidFill>
                  <a:schemeClr val="tx2"/>
                </a:solidFill>
                <a:latin typeface="Poppins" panose="00000500000000000000" pitchFamily="2" charset="0"/>
                <a:ea typeface="Aptos" panose="020B0004020202020204" pitchFamily="34" charset="0"/>
              </a:rPr>
              <a:t>F</a:t>
            </a:r>
            <a:r>
              <a:rPr lang="en-US" sz="2400" dirty="0">
                <a:solidFill>
                  <a:schemeClr val="tx2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</a:rPr>
              <a:t>oster a people-centered culture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6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7BF2-7C28-45CF-2D9B-D5710D29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863" y="450539"/>
            <a:ext cx="9733656" cy="914400"/>
          </a:xfrm>
        </p:spPr>
        <p:txBody>
          <a:bodyPr>
            <a:noAutofit/>
          </a:bodyPr>
          <a:lstStyle/>
          <a:p>
            <a:r>
              <a:rPr lang="en-US" sz="3600" dirty="0"/>
              <a:t>GOAL 1: Promote and Foster a Culture of Inclusive Student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E98C2-A37C-B105-4A11-0062A5EC6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Objective 1: </a:t>
            </a:r>
            <a:r>
              <a:rPr lang="en-US" dirty="0"/>
              <a:t>Define student success at UToledo (CCA)</a:t>
            </a:r>
          </a:p>
          <a:p>
            <a:r>
              <a:rPr lang="en-US" b="1" dirty="0"/>
              <a:t>Objective 2: </a:t>
            </a:r>
            <a:r>
              <a:rPr lang="en-US" dirty="0"/>
              <a:t>Empower and equip teams with comprehensive customer service training</a:t>
            </a:r>
          </a:p>
          <a:p>
            <a:r>
              <a:rPr lang="en-US" b="1" dirty="0"/>
              <a:t>Objective 3: </a:t>
            </a:r>
            <a:r>
              <a:rPr lang="en-US" dirty="0"/>
              <a:t>Enhance student satisfaction by implementing new feedback strategies </a:t>
            </a:r>
          </a:p>
          <a:p>
            <a:r>
              <a:rPr lang="en-US" b="1" dirty="0"/>
              <a:t>Objective 4: </a:t>
            </a:r>
            <a:r>
              <a:rPr lang="en-US" dirty="0"/>
              <a:t>Embed Inclusive Practices into Academic Success Initiatives</a:t>
            </a:r>
          </a:p>
          <a:p>
            <a:r>
              <a:rPr lang="en-US" b="1" dirty="0"/>
              <a:t>Objective 5: </a:t>
            </a:r>
            <a:r>
              <a:rPr lang="en-US" dirty="0"/>
              <a:t>Foster inclusive learning environments through diversity training and development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3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8D15B-CA56-5F83-20FC-AD310BD7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59" y="529367"/>
            <a:ext cx="9618636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 2: Implement Proactive and Holistic Interventions and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C0A5D-0862-DB11-EE6E-5424AC23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235" y="1688732"/>
            <a:ext cx="8859318" cy="4063795"/>
          </a:xfrm>
        </p:spPr>
        <p:txBody>
          <a:bodyPr/>
          <a:lstStyle/>
          <a:p>
            <a:r>
              <a:rPr lang="en-US" b="1" dirty="0"/>
              <a:t>Objective 1: </a:t>
            </a:r>
            <a:r>
              <a:rPr lang="en-US" dirty="0"/>
              <a:t>Standardize the academic advising structure</a:t>
            </a:r>
          </a:p>
          <a:p>
            <a:r>
              <a:rPr lang="en-US" b="1" dirty="0"/>
              <a:t>Objective 2: </a:t>
            </a:r>
            <a:r>
              <a:rPr lang="en-US" dirty="0"/>
              <a:t>Institutionalize academic advising systems (NISS)</a:t>
            </a:r>
          </a:p>
          <a:p>
            <a:r>
              <a:rPr lang="en-US" b="1" dirty="0"/>
              <a:t>Objective 3: </a:t>
            </a:r>
            <a:r>
              <a:rPr lang="en-US" dirty="0"/>
              <a:t>Strengthen financial wellness for students (NISS)</a:t>
            </a:r>
          </a:p>
          <a:p>
            <a:r>
              <a:rPr lang="en-US" b="1" dirty="0"/>
              <a:t>Objective 4: </a:t>
            </a:r>
            <a:r>
              <a:rPr lang="en-US" dirty="0"/>
              <a:t>Implement artificial intelligence to support student interventions (Chatbot)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1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7D62-526C-F2E4-05B3-27F43A92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9" y="694905"/>
            <a:ext cx="9599975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 3: Optimize Curricular Experiences to Improve Persistence and Time to Degree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D9AA-905A-34AE-6F77-715821C54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234" y="2099300"/>
            <a:ext cx="9726161" cy="4063795"/>
          </a:xfrm>
        </p:spPr>
        <p:txBody>
          <a:bodyPr/>
          <a:lstStyle/>
          <a:p>
            <a:r>
              <a:rPr lang="en-US" b="1" dirty="0"/>
              <a:t>Objective 1: </a:t>
            </a:r>
            <a:r>
              <a:rPr lang="en-US" dirty="0"/>
              <a:t>Create and scale intentional academic pathways to ensure students are guided into the </a:t>
            </a:r>
            <a:r>
              <a:rPr lang="en-US" i="1" dirty="0"/>
              <a:t>right fit</a:t>
            </a:r>
            <a:r>
              <a:rPr lang="en-US" dirty="0"/>
              <a:t> academic field (NISS)</a:t>
            </a:r>
          </a:p>
          <a:p>
            <a:r>
              <a:rPr lang="en-US" b="1" dirty="0"/>
              <a:t>Objective 2: </a:t>
            </a:r>
            <a:r>
              <a:rPr lang="en-US" dirty="0"/>
              <a:t>Use data to inform course sequencing, program design, course scheduling, and to direct resources to courses with high DFW rates (NISS)</a:t>
            </a:r>
          </a:p>
          <a:p>
            <a:r>
              <a:rPr lang="en-US" b="1" dirty="0"/>
              <a:t>Objective 3: </a:t>
            </a:r>
            <a:r>
              <a:rPr lang="en-US" dirty="0"/>
              <a:t>Align new Student Orientation and First- Year programs and curriculum (MESP, BLX, Excel, etc.) to create a cohesive educational experience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4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7D62-526C-F2E4-05B3-27F43A92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19" y="694905"/>
            <a:ext cx="9599975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 3: Optimize Curricular Experiences to Improve Persistence and Time to Degree Completion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D9AA-905A-34AE-6F77-715821C54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234" y="2099300"/>
            <a:ext cx="9726161" cy="4063795"/>
          </a:xfrm>
        </p:spPr>
        <p:txBody>
          <a:bodyPr/>
          <a:lstStyle/>
          <a:p>
            <a:r>
              <a:rPr lang="en-US" b="1" dirty="0"/>
              <a:t>Objective 4: </a:t>
            </a:r>
            <a:r>
              <a:rPr lang="en-US" dirty="0"/>
              <a:t>Promote student-faculty interactions</a:t>
            </a:r>
          </a:p>
          <a:p>
            <a:r>
              <a:rPr lang="en-US" b="1" dirty="0"/>
              <a:t>Objective 5: </a:t>
            </a:r>
            <a:r>
              <a:rPr lang="en-US" dirty="0"/>
              <a:t>Increase service-learning and community engagement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8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34B5-7DB9-44C6-697D-9A1A5BCC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387" y="584547"/>
            <a:ext cx="9582987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 4: Provide a Vibrant, Engaging, and Supportive Student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131B1-4CD3-5264-A84E-A5B539777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214" y="1833839"/>
            <a:ext cx="9726161" cy="4063795"/>
          </a:xfrm>
        </p:spPr>
        <p:txBody>
          <a:bodyPr/>
          <a:lstStyle/>
          <a:p>
            <a:r>
              <a:rPr lang="en-US" b="1" dirty="0"/>
              <a:t>Objective 1: </a:t>
            </a:r>
            <a:r>
              <a:rPr lang="en-US" dirty="0"/>
              <a:t>Enhance services and support to ensure first-year students succeed academically and socially</a:t>
            </a:r>
          </a:p>
          <a:p>
            <a:r>
              <a:rPr lang="en-US" b="1" dirty="0"/>
              <a:t>Objective 2: </a:t>
            </a:r>
            <a:r>
              <a:rPr lang="en-US" dirty="0"/>
              <a:t>Create a robust, inclusive student experience for all students</a:t>
            </a:r>
          </a:p>
          <a:p>
            <a:r>
              <a:rPr lang="en-US" b="1" dirty="0"/>
              <a:t>Objective 3: </a:t>
            </a:r>
            <a:r>
              <a:rPr lang="en-US" dirty="0"/>
              <a:t>Invest in Wellness and Mental Health Resources</a:t>
            </a:r>
          </a:p>
          <a:p>
            <a:r>
              <a:rPr lang="en-US" b="1" dirty="0"/>
              <a:t>Objective 4: </a:t>
            </a:r>
            <a:r>
              <a:rPr lang="en-US" dirty="0"/>
              <a:t>Strengthen partnerships within the local and regional community to provide a holistic student experience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7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E82FB-F730-EF78-C577-DE2F9E6F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59" y="694905"/>
            <a:ext cx="9871788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 5: Align Projects and Develop Systematic Review/Feedback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66E49-398C-1AC2-2D0E-74B27677B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39" y="1856704"/>
            <a:ext cx="9726161" cy="4063795"/>
          </a:xfrm>
        </p:spPr>
        <p:txBody>
          <a:bodyPr/>
          <a:lstStyle/>
          <a:p>
            <a:r>
              <a:rPr lang="en-US" b="1" dirty="0"/>
              <a:t>Objective 1: </a:t>
            </a:r>
            <a:r>
              <a:rPr lang="en-US" dirty="0"/>
              <a:t>Align retention-focused projects currently underway to ensure implementation of recommendations are executed properly (SEP objective)</a:t>
            </a:r>
          </a:p>
          <a:p>
            <a:r>
              <a:rPr lang="en-US" b="1" dirty="0"/>
              <a:t>Objective 2: </a:t>
            </a:r>
            <a:r>
              <a:rPr lang="en-US" dirty="0"/>
              <a:t>Develop Systematic Policy, Practice and Survey Review (SEP objective)</a:t>
            </a:r>
          </a:p>
          <a:p>
            <a:r>
              <a:rPr lang="en-US" b="1" dirty="0"/>
              <a:t>Objective 3: </a:t>
            </a:r>
            <a:r>
              <a:rPr lang="en-US" dirty="0"/>
              <a:t>Create concern/barrier submission process, tracking and feedback loop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54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oledo">
      <a:dk1>
        <a:srgbClr val="000000"/>
      </a:dk1>
      <a:lt1>
        <a:srgbClr val="FFFFFF"/>
      </a:lt1>
      <a:dk2>
        <a:srgbClr val="003D7E"/>
      </a:dk2>
      <a:lt2>
        <a:srgbClr val="FFFFFF"/>
      </a:lt2>
      <a:accent1>
        <a:srgbClr val="000E3D"/>
      </a:accent1>
      <a:accent2>
        <a:srgbClr val="102B5E"/>
      </a:accent2>
      <a:accent3>
        <a:srgbClr val="003D7E"/>
      </a:accent3>
      <a:accent4>
        <a:srgbClr val="009CE5"/>
      </a:accent4>
      <a:accent5>
        <a:srgbClr val="AED4E9"/>
      </a:accent5>
      <a:accent6>
        <a:srgbClr val="FFD200"/>
      </a:accent6>
      <a:hlink>
        <a:srgbClr val="A1047C"/>
      </a:hlink>
      <a:folHlink>
        <a:srgbClr val="A104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oledo Presentation" id="{878472B2-5CB3-A84F-BF88-024C4E197E2A}" vid="{13CA13BF-2D47-8E49-8F59-CCE2B7E50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EAC13EF403024C87EB0EDA4FC9F4C5" ma:contentTypeVersion="18" ma:contentTypeDescription="Create a new document." ma:contentTypeScope="" ma:versionID="da17f2e4fb55e15aaaecf99ee5bb2f05">
  <xsd:schema xmlns:xsd="http://www.w3.org/2001/XMLSchema" xmlns:xs="http://www.w3.org/2001/XMLSchema" xmlns:p="http://schemas.microsoft.com/office/2006/metadata/properties" xmlns:ns3="7e91815b-88b7-4cfb-8a3b-01c2741263c8" xmlns:ns4="609709fb-33bd-48a0-b8af-754bc329390c" targetNamespace="http://schemas.microsoft.com/office/2006/metadata/properties" ma:root="true" ma:fieldsID="8d66e0abb9dd3a2d506c45183a6c741d" ns3:_="" ns4:_="">
    <xsd:import namespace="7e91815b-88b7-4cfb-8a3b-01c2741263c8"/>
    <xsd:import namespace="609709fb-33bd-48a0-b8af-754bc32939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1815b-88b7-4cfb-8a3b-01c2741263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9709fb-33bd-48a0-b8af-754bc32939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91815b-88b7-4cfb-8a3b-01c2741263c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B607DD-4505-4229-9469-6258F0BAFE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91815b-88b7-4cfb-8a3b-01c2741263c8"/>
    <ds:schemaRef ds:uri="609709fb-33bd-48a0-b8af-754bc32939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18B378-000D-47C9-A527-3219E2409A3C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7e91815b-88b7-4cfb-8a3b-01c2741263c8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609709fb-33bd-48a0-b8af-754bc329390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5B12A1-E5D3-4A4F-9963-8C72EC6AFE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utoledo-presentation</Template>
  <TotalTime>5621</TotalTime>
  <Words>458</Words>
  <Application>Microsoft Office PowerPoint</Application>
  <PresentationFormat>Widescreen</PresentationFormat>
  <Paragraphs>48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Poppins</vt:lpstr>
      <vt:lpstr>Poppins ExtraBold</vt:lpstr>
      <vt:lpstr>Poppins Light</vt:lpstr>
      <vt:lpstr>Office Theme</vt:lpstr>
      <vt:lpstr>Academic Success and Engagement Strategic Plan</vt:lpstr>
      <vt:lpstr>ASEP Overview </vt:lpstr>
      <vt:lpstr>Academic Success and Engagement  Plan Alignment </vt:lpstr>
      <vt:lpstr>GOAL 1: Promote and Foster a Culture of Inclusive Student Success</vt:lpstr>
      <vt:lpstr>GOAL 2: Implement Proactive and Holistic Interventions and Experiences</vt:lpstr>
      <vt:lpstr>GOAL 3: Optimize Curricular Experiences to Improve Persistence and Time to Degree Completion</vt:lpstr>
      <vt:lpstr>GOAL 3: Optimize Curricular Experiences to Improve Persistence and Time to Degree Completion (cont.)</vt:lpstr>
      <vt:lpstr>GOAL 4: Provide a Vibrant, Engaging, and Supportive Student Experience</vt:lpstr>
      <vt:lpstr>Goal 5: Align Projects and Develop Systematic Review/Feedback Processes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Success and Engagement Strategic Plan</dc:title>
  <dc:creator>Neumann, Shannon M</dc:creator>
  <cp:lastModifiedBy>Hubbard, Quinetta L.</cp:lastModifiedBy>
  <cp:revision>6</cp:revision>
  <dcterms:created xsi:type="dcterms:W3CDTF">2024-10-03T13:12:25Z</dcterms:created>
  <dcterms:modified xsi:type="dcterms:W3CDTF">2024-11-07T15:11:20Z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0x010100C3EAC13EF403024C87EB0EDA4FC9F4C5</vt:lpwstr>
  </property>
</Properties>
</file>