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288000" cy="10287000"/>
  <p:notesSz cx="6858000" cy="9144000"/>
  <p:embeddedFontLst>
    <p:embeddedFont>
      <p:font typeface="Canva Sans" panose="020B0604020202020204" charset="0"/>
      <p:regular r:id="rId17"/>
    </p:embeddedFont>
    <p:embeddedFont>
      <p:font typeface="Canva Sans Bold" panose="020B0604020202020204" charset="0"/>
      <p:regular r:id="rId18"/>
    </p:embeddedFont>
    <p:embeddedFont>
      <p:font typeface="Cormorant Garamond Bold Italics" panose="020B0604020202020204" charset="0"/>
      <p:regular r:id="rId19"/>
    </p:embeddedFont>
    <p:embeddedFont>
      <p:font typeface="Quicksand" panose="020B0604020202020204" charset="0"/>
      <p:regular r:id="rId20"/>
    </p:embeddedFont>
    <p:embeddedFont>
      <p:font typeface="Quicksand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57681164/5cef6f87bb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imeo.com/757711191/c3bc8c7d8d" TargetMode="External"/><Relationship Id="rId4" Type="http://schemas.openxmlformats.org/officeDocument/2006/relationships/hyperlink" Target="https://vimeo.com/757686172/0ac184da1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049459" y="1436526"/>
            <a:ext cx="13708378" cy="3706974"/>
          </a:xfrm>
          <a:custGeom>
            <a:avLst/>
            <a:gdLst/>
            <a:ahLst/>
            <a:cxnLst/>
            <a:rect l="l" t="t" r="r" b="b"/>
            <a:pathLst>
              <a:path w="13708378" h="3706974">
                <a:moveTo>
                  <a:pt x="0" y="0"/>
                </a:moveTo>
                <a:lnTo>
                  <a:pt x="13708378" y="0"/>
                </a:lnTo>
                <a:lnTo>
                  <a:pt x="13708378" y="3706974"/>
                </a:lnTo>
                <a:lnTo>
                  <a:pt x="0" y="37069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71951" y="4224896"/>
            <a:ext cx="16229942" cy="318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en-US" sz="18577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Bookstore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52274" y="7041950"/>
            <a:ext cx="12812922" cy="83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44"/>
              </a:lnSpc>
              <a:spcBef>
                <a:spcPct val="0"/>
              </a:spcBef>
            </a:pPr>
            <a:r>
              <a:rPr lang="en-US" sz="488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Updates and Information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64487" y="8279844"/>
            <a:ext cx="6988496" cy="525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7"/>
              </a:lnSpc>
              <a:spcBef>
                <a:spcPct val="0"/>
              </a:spcBef>
            </a:pPr>
            <a:r>
              <a:rPr lang="en-US" sz="314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Faculty Senate 11/5/24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27699" y="5114925"/>
            <a:ext cx="4344915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1679882" y="3986439"/>
            <a:ext cx="4346753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660540" y="9229725"/>
            <a:ext cx="4716390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4384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498080" y="3086100"/>
            <a:ext cx="3291840" cy="4114800"/>
          </a:xfrm>
          <a:custGeom>
            <a:avLst/>
            <a:gdLst/>
            <a:ahLst/>
            <a:cxnLst/>
            <a:rect l="l" t="t" r="r" b="b"/>
            <a:pathLst>
              <a:path w="3291840" h="4114800">
                <a:moveTo>
                  <a:pt x="0" y="0"/>
                </a:moveTo>
                <a:lnTo>
                  <a:pt x="3291840" y="0"/>
                </a:lnTo>
                <a:lnTo>
                  <a:pt x="32918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3039499" y="7503770"/>
            <a:ext cx="4346753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642933" y="1725805"/>
            <a:ext cx="4396346" cy="1188845"/>
          </a:xfrm>
          <a:custGeom>
            <a:avLst/>
            <a:gdLst/>
            <a:ahLst/>
            <a:cxnLst/>
            <a:rect l="l" t="t" r="r" b="b"/>
            <a:pathLst>
              <a:path w="4396346" h="1188845">
                <a:moveTo>
                  <a:pt x="0" y="0"/>
                </a:moveTo>
                <a:lnTo>
                  <a:pt x="4396346" y="0"/>
                </a:lnTo>
                <a:lnTo>
                  <a:pt x="4396346" y="1188845"/>
                </a:lnTo>
                <a:lnTo>
                  <a:pt x="0" y="11888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24384" y="276541"/>
            <a:ext cx="14072064" cy="135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059"/>
              </a:lnSpc>
              <a:spcBef>
                <a:spcPct val="0"/>
              </a:spcBef>
            </a:pPr>
            <a:r>
              <a:rPr lang="en-US" sz="7899" b="1" i="1" u="sng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What you can do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4384" y="3595524"/>
            <a:ext cx="5993355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The sooner the better once adoptions open for a semester.  If there are concerns, there is time to address them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4384" y="3161819"/>
            <a:ext cx="534822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Encourage early Adoptions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22867" y="1980084"/>
            <a:ext cx="6464122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The bookstore will communicate with department chairs and deans about missing adoptions.  Follow up with your faculty about submitting.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22867" y="1422672"/>
            <a:ext cx="6115406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Follow up with missing adoptions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2421" y="6522371"/>
            <a:ext cx="6892156" cy="2510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We frequently see mistakes in adoptions.  Particularly when access is being used, but is not adopted.</a:t>
            </a:r>
          </a:p>
          <a:p>
            <a:pPr marL="0" lvl="0" indent="0" algn="just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Encourage faculty to communicate with the bookstore if they are unsure about what they are adopting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4384" y="5920678"/>
            <a:ext cx="5993355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Correct Adoptions are Important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27482" y="5520844"/>
            <a:ext cx="6359507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Have a question? Concern? Need more time?  We are always here to help, but we can’t help if we don’t know you need it!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22867" y="4782339"/>
            <a:ext cx="660360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Communicate with the bookstore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78406" y="8313395"/>
            <a:ext cx="6580894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When possible, have a book (or choice of a few books) for courses with many sections, to assist adjunct or new faculty with selection.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50716" y="7672680"/>
            <a:ext cx="660360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Streamline material choices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32015" y="4877589"/>
            <a:ext cx="4344915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1422867" y="5114925"/>
            <a:ext cx="4346753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660540" y="9229725"/>
            <a:ext cx="4716390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4384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498080" y="3086100"/>
            <a:ext cx="3291840" cy="4114800"/>
          </a:xfrm>
          <a:custGeom>
            <a:avLst/>
            <a:gdLst/>
            <a:ahLst/>
            <a:cxnLst/>
            <a:rect l="l" t="t" r="r" b="b"/>
            <a:pathLst>
              <a:path w="3291840" h="4114800">
                <a:moveTo>
                  <a:pt x="0" y="0"/>
                </a:moveTo>
                <a:lnTo>
                  <a:pt x="3291840" y="0"/>
                </a:lnTo>
                <a:lnTo>
                  <a:pt x="32918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1232550" y="7852486"/>
            <a:ext cx="4346753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642933" y="1725805"/>
            <a:ext cx="4396346" cy="1188845"/>
          </a:xfrm>
          <a:custGeom>
            <a:avLst/>
            <a:gdLst/>
            <a:ahLst/>
            <a:cxnLst/>
            <a:rect l="l" t="t" r="r" b="b"/>
            <a:pathLst>
              <a:path w="4396346" h="1188845">
                <a:moveTo>
                  <a:pt x="0" y="0"/>
                </a:moveTo>
                <a:lnTo>
                  <a:pt x="4396346" y="0"/>
                </a:lnTo>
                <a:lnTo>
                  <a:pt x="4396346" y="1188845"/>
                </a:lnTo>
                <a:lnTo>
                  <a:pt x="0" y="11888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24384" y="276541"/>
            <a:ext cx="14072064" cy="135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059"/>
              </a:lnSpc>
              <a:spcBef>
                <a:spcPct val="0"/>
              </a:spcBef>
            </a:pPr>
            <a:r>
              <a:rPr lang="en-US" sz="7899" b="1" i="1" u="sng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What else does the bookstore do?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266" y="2392199"/>
            <a:ext cx="5993355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Your source for your favorite UToledo Gear!  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We can do special orders for a group!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266" y="1758469"/>
            <a:ext cx="534822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Clothing/Merch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986972" y="3270885"/>
            <a:ext cx="6464122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Having an event on campus? We may be able to join you with books and/or merch for sale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32550" y="2665730"/>
            <a:ext cx="6115406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Book Signings/Events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2421" y="5769687"/>
            <a:ext cx="6892156" cy="2510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Faculty and students purchase and/or rent (depending on role) regalia via the bookstore.</a:t>
            </a:r>
          </a:p>
          <a:p>
            <a:pPr algn="just">
              <a:lnSpc>
                <a:spcPts val="3359"/>
              </a:lnSpc>
            </a:pPr>
            <a:endParaRPr lang="en-US" sz="240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Faculty rental is available for each graduation</a:t>
            </a:r>
          </a:p>
          <a:p>
            <a:pPr marL="0" lvl="0" indent="0" algn="just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We can also assist with purchasing your own set of regalia to keep!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9769" y="5299229"/>
            <a:ext cx="5993355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Graduation Regalia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39279" y="6398337"/>
            <a:ext cx="6359507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Visit our Rocky’s Locker store in the Student Union, or our kiosks at football and basketball games!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142345" y="5640698"/>
            <a:ext cx="660360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Sporting Events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04001" y="1116666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04001" y="90084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102318" y="5728472"/>
            <a:ext cx="6287802" cy="1700327"/>
          </a:xfrm>
          <a:custGeom>
            <a:avLst/>
            <a:gdLst/>
            <a:ahLst/>
            <a:cxnLst/>
            <a:rect l="l" t="t" r="r" b="b"/>
            <a:pathLst>
              <a:path w="6287802" h="1700327">
                <a:moveTo>
                  <a:pt x="0" y="0"/>
                </a:moveTo>
                <a:lnTo>
                  <a:pt x="6287802" y="0"/>
                </a:lnTo>
                <a:lnTo>
                  <a:pt x="6287802" y="1700326"/>
                </a:lnTo>
                <a:lnTo>
                  <a:pt x="0" y="1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442710" y="2218900"/>
            <a:ext cx="11402580" cy="318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en-US" sz="18577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099486"/>
            <a:chOff x="0" y="0"/>
            <a:chExt cx="4816593" cy="1079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79700"/>
            </a:xfrm>
            <a:custGeom>
              <a:avLst/>
              <a:gdLst/>
              <a:ahLst/>
              <a:cxnLst/>
              <a:rect l="l" t="t" r="r" b="b"/>
              <a:pathLst>
                <a:path w="4816592" h="1079700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61289" y="1991358"/>
            <a:ext cx="3152142" cy="315214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16747" b="-167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567929" y="1991358"/>
            <a:ext cx="3152142" cy="315214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8536" b="-85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174569" y="1991358"/>
            <a:ext cx="3152142" cy="315214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16666" b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046020" y="8206806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304001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675671" y="240538"/>
            <a:ext cx="4396346" cy="1188845"/>
          </a:xfrm>
          <a:custGeom>
            <a:avLst/>
            <a:gdLst/>
            <a:ahLst/>
            <a:cxnLst/>
            <a:rect l="l" t="t" r="r" b="b"/>
            <a:pathLst>
              <a:path w="4396346" h="1188845">
                <a:moveTo>
                  <a:pt x="0" y="0"/>
                </a:moveTo>
                <a:lnTo>
                  <a:pt x="4396346" y="0"/>
                </a:lnTo>
                <a:lnTo>
                  <a:pt x="4396346" y="1188845"/>
                </a:lnTo>
                <a:lnTo>
                  <a:pt x="0" y="11888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28700" y="599709"/>
            <a:ext cx="9914964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Meet your Bookstore Team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35340" y="5510667"/>
            <a:ext cx="5017320" cy="57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41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Rebecca Jones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216333" y="6157245"/>
            <a:ext cx="5884983" cy="117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41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Assistant Manager/Course Materials Manager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43210" y="5644017"/>
            <a:ext cx="5017320" cy="57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41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Justin Colter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72766" y="6200669"/>
            <a:ext cx="5017320" cy="57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41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Rocky’s Locker Manager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5391150"/>
            <a:ext cx="5017320" cy="57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41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Jay Hall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6093566"/>
            <a:ext cx="5017320" cy="57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41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Store Manager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7470" y="6757320"/>
            <a:ext cx="5017320" cy="57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41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jhall@bncollege.com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25606" y="7357395"/>
            <a:ext cx="5017320" cy="57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41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rjones@bncollege.com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409951" y="6844167"/>
            <a:ext cx="5017320" cy="57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41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jcolter@bncollege.com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98793" y="8511606"/>
            <a:ext cx="7905304" cy="67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9"/>
              </a:lnSpc>
              <a:spcBef>
                <a:spcPct val="0"/>
              </a:spcBef>
            </a:pPr>
            <a:r>
              <a:rPr lang="en-US" sz="33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Textbook Contact: books1@utoledo.edu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304001" y="247055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04001" y="801952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862954" y="605044"/>
            <a:ext cx="4396346" cy="1188845"/>
          </a:xfrm>
          <a:custGeom>
            <a:avLst/>
            <a:gdLst/>
            <a:ahLst/>
            <a:cxnLst/>
            <a:rect l="l" t="t" r="r" b="b"/>
            <a:pathLst>
              <a:path w="4396346" h="1188845">
                <a:moveTo>
                  <a:pt x="0" y="0"/>
                </a:moveTo>
                <a:lnTo>
                  <a:pt x="4396346" y="0"/>
                </a:lnTo>
                <a:lnTo>
                  <a:pt x="4396346" y="1188845"/>
                </a:lnTo>
                <a:lnTo>
                  <a:pt x="0" y="1188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163754" y="4293667"/>
            <a:ext cx="9960491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Your Barnes and Noble UToledo bookstore provides course materials, clothing, school supplies, and much more to the University of Toledo community and the public.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99709"/>
            <a:ext cx="804816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Introduction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93893" y="15849"/>
            <a:ext cx="4194107" cy="10271151"/>
            <a:chOff x="0" y="0"/>
            <a:chExt cx="1104621" cy="27051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621" cy="2705159"/>
            </a:xfrm>
            <a:custGeom>
              <a:avLst/>
              <a:gdLst/>
              <a:ahLst/>
              <a:cxnLst/>
              <a:rect l="l" t="t" r="r" b="b"/>
              <a:pathLst>
                <a:path w="1104621" h="2705159">
                  <a:moveTo>
                    <a:pt x="0" y="0"/>
                  </a:moveTo>
                  <a:lnTo>
                    <a:pt x="1104621" y="0"/>
                  </a:lnTo>
                  <a:lnTo>
                    <a:pt x="1104621" y="2705159"/>
                  </a:lnTo>
                  <a:lnTo>
                    <a:pt x="0" y="2705159"/>
                  </a:lnTo>
                  <a:close/>
                </a:path>
              </a:pathLst>
            </a:custGeom>
            <a:solidFill>
              <a:srgbClr val="7994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04621" cy="2752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9749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291108" y="496079"/>
            <a:ext cx="4396346" cy="1188845"/>
          </a:xfrm>
          <a:custGeom>
            <a:avLst/>
            <a:gdLst/>
            <a:ahLst/>
            <a:cxnLst/>
            <a:rect l="l" t="t" r="r" b="b"/>
            <a:pathLst>
              <a:path w="4396346" h="1188845">
                <a:moveTo>
                  <a:pt x="0" y="0"/>
                </a:moveTo>
                <a:lnTo>
                  <a:pt x="4396346" y="0"/>
                </a:lnTo>
                <a:lnTo>
                  <a:pt x="4396346" y="1188845"/>
                </a:lnTo>
                <a:lnTo>
                  <a:pt x="0" y="1188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889319" y="2843983"/>
            <a:ext cx="4369981" cy="4114800"/>
          </a:xfrm>
          <a:custGeom>
            <a:avLst/>
            <a:gdLst/>
            <a:ahLst/>
            <a:cxnLst/>
            <a:rect l="l" t="t" r="r" b="b"/>
            <a:pathLst>
              <a:path w="4369981" h="4114800">
                <a:moveTo>
                  <a:pt x="0" y="0"/>
                </a:moveTo>
                <a:lnTo>
                  <a:pt x="4369981" y="0"/>
                </a:lnTo>
                <a:lnTo>
                  <a:pt x="43699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599709"/>
            <a:ext cx="939024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u="sng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Bookstore Glossary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2911" y="2139282"/>
            <a:ext cx="10407796" cy="89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40"/>
              </a:lnSpc>
            </a:pPr>
            <a:r>
              <a:rPr lang="en-US" sz="22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Terms are used interchangeably to describe anything a student needs for their course.  Might include a textbook, ebook, online access, kit and more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2442" y="1618249"/>
            <a:ext cx="693806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Book/Course Material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2442" y="3795213"/>
            <a:ext cx="693806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Online Access/Courseware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314643"/>
            <a:ext cx="10442668" cy="183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0"/>
              </a:lnSpc>
            </a:pPr>
            <a:r>
              <a:rPr lang="en-US" sz="22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Sometimes called an Access Code or Media, anything used to access an outside website to complete reading and/or coursework.</a:t>
            </a:r>
          </a:p>
          <a:p>
            <a:pPr marL="0" lvl="0" indent="0" algn="l">
              <a:lnSpc>
                <a:spcPts val="3740"/>
              </a:lnSpc>
            </a:pPr>
            <a:r>
              <a:rPr lang="en-US" sz="22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Also frequently referred to by their titles - WebAssign, Connect, MyLab, Acheive and more.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2442" y="6680018"/>
            <a:ext cx="693806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Adoption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199448"/>
            <a:ext cx="10442668" cy="89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40"/>
              </a:lnSpc>
            </a:pPr>
            <a:r>
              <a:rPr lang="en-US" sz="22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The process of telling the bookstore what materials are needed for students to be successful in your course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38622" y="4099272"/>
            <a:ext cx="4210757" cy="3273864"/>
          </a:xfrm>
          <a:custGeom>
            <a:avLst/>
            <a:gdLst/>
            <a:ahLst/>
            <a:cxnLst/>
            <a:rect l="l" t="t" r="r" b="b"/>
            <a:pathLst>
              <a:path w="4210757" h="3273864">
                <a:moveTo>
                  <a:pt x="0" y="0"/>
                </a:moveTo>
                <a:lnTo>
                  <a:pt x="4210756" y="0"/>
                </a:lnTo>
                <a:lnTo>
                  <a:pt x="4210756" y="3273864"/>
                </a:lnTo>
                <a:lnTo>
                  <a:pt x="0" y="3273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2027699" y="5114925"/>
            <a:ext cx="4344915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1750836" y="6038280"/>
            <a:ext cx="4346753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flipV="1">
            <a:off x="1660540" y="8483796"/>
            <a:ext cx="4716390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4384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862954" y="8925711"/>
            <a:ext cx="4396346" cy="1188845"/>
          </a:xfrm>
          <a:custGeom>
            <a:avLst/>
            <a:gdLst/>
            <a:ahLst/>
            <a:cxnLst/>
            <a:rect l="l" t="t" r="r" b="b"/>
            <a:pathLst>
              <a:path w="4396346" h="1188845">
                <a:moveTo>
                  <a:pt x="0" y="0"/>
                </a:moveTo>
                <a:lnTo>
                  <a:pt x="4396346" y="0"/>
                </a:lnTo>
                <a:lnTo>
                  <a:pt x="4396346" y="1188845"/>
                </a:lnTo>
                <a:lnTo>
                  <a:pt x="0" y="11888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4384" y="590184"/>
            <a:ext cx="14072064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79"/>
              </a:lnSpc>
              <a:spcBef>
                <a:spcPct val="0"/>
              </a:spcBef>
            </a:pPr>
            <a:r>
              <a:rPr lang="en-US" sz="6699" b="1" i="1" u="sng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Inclusive Access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4384" y="3595524"/>
            <a:ext cx="5348229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Provides students with required material digitally on or before the first day of the course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4384" y="3161819"/>
            <a:ext cx="534822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Inclusive Access/First Day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50836" y="4289490"/>
            <a:ext cx="5348229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All sections of a course must agree to use the same material and agree to use Inclusive Access delivery.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50836" y="3759989"/>
            <a:ext cx="534822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All Sections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0068" y="6694246"/>
            <a:ext cx="5352545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Students don’t need to worry about paying, the charges are on the tuition bill and covered by scholarships/financial aid  if available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4384" y="6172157"/>
            <a:ext cx="5352545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Cost included with Tuition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73049" y="1347482"/>
            <a:ext cx="534822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Lower Cost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73049" y="2112357"/>
            <a:ext cx="5348229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Inclusive Access offers a lower cost to all students in the course</a:t>
            </a:r>
          </a:p>
        </p:txBody>
      </p:sp>
      <p:sp>
        <p:nvSpPr>
          <p:cNvPr id="18" name="AutoShape 18"/>
          <p:cNvSpPr/>
          <p:nvPr/>
        </p:nvSpPr>
        <p:spPr>
          <a:xfrm>
            <a:off x="10847902" y="3440584"/>
            <a:ext cx="4346753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1160226" y="7237730"/>
            <a:ext cx="5348229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IA deadlines are 3 weeks prior to registration start.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71072" y="6596337"/>
            <a:ext cx="534822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Deadlines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77388" y="9117526"/>
            <a:ext cx="5348229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https://www.utoledo.edu/offices/provost/inclusive-access.html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365936" y="9235632"/>
            <a:ext cx="534822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More Information: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6761" y="2456695"/>
            <a:ext cx="5385764" cy="7499024"/>
            <a:chOff x="0" y="0"/>
            <a:chExt cx="1418473" cy="1975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8473" cy="1975052"/>
            </a:xfrm>
            <a:custGeom>
              <a:avLst/>
              <a:gdLst/>
              <a:ahLst/>
              <a:cxnLst/>
              <a:rect l="l" t="t" r="r" b="b"/>
              <a:pathLst>
                <a:path w="1418473" h="1975052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901740"/>
                  </a:lnTo>
                  <a:cubicBezTo>
                    <a:pt x="1418473" y="1921184"/>
                    <a:pt x="1410749" y="1939831"/>
                    <a:pt x="1397000" y="1953579"/>
                  </a:cubicBezTo>
                  <a:cubicBezTo>
                    <a:pt x="1383252" y="1967328"/>
                    <a:pt x="1364605" y="1975052"/>
                    <a:pt x="1345161" y="1975052"/>
                  </a:cubicBezTo>
                  <a:lnTo>
                    <a:pt x="73311" y="1975052"/>
                  </a:lnTo>
                  <a:cubicBezTo>
                    <a:pt x="53868" y="1975052"/>
                    <a:pt x="35221" y="1967328"/>
                    <a:pt x="21472" y="1953579"/>
                  </a:cubicBezTo>
                  <a:cubicBezTo>
                    <a:pt x="7724" y="1939831"/>
                    <a:pt x="0" y="1921184"/>
                    <a:pt x="0" y="1901740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418473" cy="2098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405199" y="2877488"/>
            <a:ext cx="2348889" cy="2348889"/>
          </a:xfrm>
          <a:custGeom>
            <a:avLst/>
            <a:gdLst/>
            <a:ahLst/>
            <a:cxnLst/>
            <a:rect l="l" t="t" r="r" b="b"/>
            <a:pathLst>
              <a:path w="2348889" h="2348889">
                <a:moveTo>
                  <a:pt x="0" y="0"/>
                </a:moveTo>
                <a:lnTo>
                  <a:pt x="2348889" y="0"/>
                </a:lnTo>
                <a:lnTo>
                  <a:pt x="2348889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6451118" y="2456695"/>
            <a:ext cx="5385764" cy="6426664"/>
            <a:chOff x="0" y="0"/>
            <a:chExt cx="1418473" cy="16926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A9BEC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984503" y="2877488"/>
            <a:ext cx="2318994" cy="2348889"/>
          </a:xfrm>
          <a:custGeom>
            <a:avLst/>
            <a:gdLst/>
            <a:ahLst/>
            <a:cxnLst/>
            <a:rect l="l" t="t" r="r" b="b"/>
            <a:pathLst>
              <a:path w="2318994" h="2348889">
                <a:moveTo>
                  <a:pt x="0" y="0"/>
                </a:moveTo>
                <a:lnTo>
                  <a:pt x="2318994" y="0"/>
                </a:lnTo>
                <a:lnTo>
                  <a:pt x="2318994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2015475" y="2456695"/>
            <a:ext cx="5385764" cy="6426664"/>
            <a:chOff x="0" y="0"/>
            <a:chExt cx="1418473" cy="16926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595029" y="3088463"/>
            <a:ext cx="2226655" cy="2226655"/>
          </a:xfrm>
          <a:custGeom>
            <a:avLst/>
            <a:gdLst/>
            <a:ahLst/>
            <a:cxnLst/>
            <a:rect l="l" t="t" r="r" b="b"/>
            <a:pathLst>
              <a:path w="2226655" h="2226655">
                <a:moveTo>
                  <a:pt x="0" y="0"/>
                </a:moveTo>
                <a:lnTo>
                  <a:pt x="2226655" y="0"/>
                </a:lnTo>
                <a:lnTo>
                  <a:pt x="2226655" y="2226655"/>
                </a:lnTo>
                <a:lnTo>
                  <a:pt x="0" y="2226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10767060" y="9906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866273" y="9098155"/>
            <a:ext cx="4396346" cy="1188845"/>
          </a:xfrm>
          <a:custGeom>
            <a:avLst/>
            <a:gdLst/>
            <a:ahLst/>
            <a:cxnLst/>
            <a:rect l="l" t="t" r="r" b="b"/>
            <a:pathLst>
              <a:path w="4396346" h="1188845">
                <a:moveTo>
                  <a:pt x="0" y="0"/>
                </a:moveTo>
                <a:lnTo>
                  <a:pt x="4396345" y="0"/>
                </a:lnTo>
                <a:lnTo>
                  <a:pt x="4396345" y="1188845"/>
                </a:lnTo>
                <a:lnTo>
                  <a:pt x="0" y="11888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028700" y="599709"/>
            <a:ext cx="81153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Why UToledo B&amp;N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5735434"/>
            <a:ext cx="5101887" cy="408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Our goal is to have all materials your students need to be successful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We accept Scholarships, Rocket Cards, Veterans funding and CCP students.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We are a source for student information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5382" y="5356032"/>
            <a:ext cx="510188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Student Success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93057" y="6222767"/>
            <a:ext cx="5101887" cy="202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Faculty choice is important to us.  You adopt what you want to use, we will figure out the rest!</a:t>
            </a:r>
          </a:p>
          <a:p>
            <a:pPr algn="l">
              <a:lnSpc>
                <a:spcPts val="4079"/>
              </a:lnSpc>
            </a:pPr>
            <a:endParaRPr lang="en-US" sz="240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593057" y="5580494"/>
            <a:ext cx="510188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Adopt what you want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157413" y="6222767"/>
            <a:ext cx="4496348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All materials for all students to be successful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No waiting for shipping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Accurate material information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160732" y="5552090"/>
            <a:ext cx="510188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One Stop Shopping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6761" y="2456695"/>
            <a:ext cx="5385764" cy="6987484"/>
            <a:chOff x="0" y="0"/>
            <a:chExt cx="1418473" cy="18403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8473" cy="1840325"/>
            </a:xfrm>
            <a:custGeom>
              <a:avLst/>
              <a:gdLst/>
              <a:ahLst/>
              <a:cxnLst/>
              <a:rect l="l" t="t" r="r" b="b"/>
              <a:pathLst>
                <a:path w="1418473" h="1840325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767014"/>
                  </a:lnTo>
                  <a:cubicBezTo>
                    <a:pt x="1418473" y="1786457"/>
                    <a:pt x="1410749" y="1805104"/>
                    <a:pt x="1397000" y="1818853"/>
                  </a:cubicBezTo>
                  <a:cubicBezTo>
                    <a:pt x="1383252" y="1832601"/>
                    <a:pt x="1364605" y="1840325"/>
                    <a:pt x="1345161" y="1840325"/>
                  </a:cubicBezTo>
                  <a:lnTo>
                    <a:pt x="73311" y="1840325"/>
                  </a:lnTo>
                  <a:cubicBezTo>
                    <a:pt x="53868" y="1840325"/>
                    <a:pt x="35221" y="1832601"/>
                    <a:pt x="21472" y="1818853"/>
                  </a:cubicBezTo>
                  <a:cubicBezTo>
                    <a:pt x="7724" y="1805104"/>
                    <a:pt x="0" y="1786457"/>
                    <a:pt x="0" y="1767014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418473" cy="1964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51118" y="2456695"/>
            <a:ext cx="5385764" cy="6987484"/>
            <a:chOff x="0" y="0"/>
            <a:chExt cx="1418473" cy="18403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8473" cy="1840325"/>
            </a:xfrm>
            <a:custGeom>
              <a:avLst/>
              <a:gdLst/>
              <a:ahLst/>
              <a:cxnLst/>
              <a:rect l="l" t="t" r="r" b="b"/>
              <a:pathLst>
                <a:path w="1418473" h="1840325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767014"/>
                  </a:lnTo>
                  <a:cubicBezTo>
                    <a:pt x="1418473" y="1786457"/>
                    <a:pt x="1410749" y="1805104"/>
                    <a:pt x="1397000" y="1818853"/>
                  </a:cubicBezTo>
                  <a:cubicBezTo>
                    <a:pt x="1383252" y="1832601"/>
                    <a:pt x="1364605" y="1840325"/>
                    <a:pt x="1345161" y="1840325"/>
                  </a:cubicBezTo>
                  <a:lnTo>
                    <a:pt x="73311" y="1840325"/>
                  </a:lnTo>
                  <a:cubicBezTo>
                    <a:pt x="53868" y="1840325"/>
                    <a:pt x="35221" y="1832601"/>
                    <a:pt x="21472" y="1818853"/>
                  </a:cubicBezTo>
                  <a:cubicBezTo>
                    <a:pt x="7724" y="1805104"/>
                    <a:pt x="0" y="1786457"/>
                    <a:pt x="0" y="1767014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A9BEC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1418473" cy="1964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932726" y="605387"/>
            <a:ext cx="5385764" cy="4966150"/>
            <a:chOff x="0" y="0"/>
            <a:chExt cx="1418473" cy="13079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18473" cy="1307957"/>
            </a:xfrm>
            <a:custGeom>
              <a:avLst/>
              <a:gdLst/>
              <a:ahLst/>
              <a:cxnLst/>
              <a:rect l="l" t="t" r="r" b="b"/>
              <a:pathLst>
                <a:path w="1418473" h="1307957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234646"/>
                  </a:lnTo>
                  <a:cubicBezTo>
                    <a:pt x="1418473" y="1254089"/>
                    <a:pt x="1410749" y="1272736"/>
                    <a:pt x="1397000" y="1286485"/>
                  </a:cubicBezTo>
                  <a:cubicBezTo>
                    <a:pt x="1383252" y="1300233"/>
                    <a:pt x="1364605" y="1307957"/>
                    <a:pt x="1345161" y="1307957"/>
                  </a:cubicBezTo>
                  <a:lnTo>
                    <a:pt x="73311" y="1307957"/>
                  </a:lnTo>
                  <a:cubicBezTo>
                    <a:pt x="53868" y="1307957"/>
                    <a:pt x="35221" y="1300233"/>
                    <a:pt x="21472" y="1286485"/>
                  </a:cubicBezTo>
                  <a:cubicBezTo>
                    <a:pt x="7724" y="1272736"/>
                    <a:pt x="0" y="1254089"/>
                    <a:pt x="0" y="1234646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1418473" cy="1431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0767060" y="389842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866273" y="9098155"/>
            <a:ext cx="4396346" cy="1188845"/>
          </a:xfrm>
          <a:custGeom>
            <a:avLst/>
            <a:gdLst/>
            <a:ahLst/>
            <a:cxnLst/>
            <a:rect l="l" t="t" r="r" b="b"/>
            <a:pathLst>
              <a:path w="4396346" h="1188845">
                <a:moveTo>
                  <a:pt x="0" y="0"/>
                </a:moveTo>
                <a:lnTo>
                  <a:pt x="4396345" y="0"/>
                </a:lnTo>
                <a:lnTo>
                  <a:pt x="4396345" y="1188845"/>
                </a:lnTo>
                <a:lnTo>
                  <a:pt x="0" y="118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599709"/>
            <a:ext cx="81153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Why UToledo B&amp;N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5382" y="3289067"/>
            <a:ext cx="5101887" cy="562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Review all adoptions as they are submitted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Keep you up to date on new editions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Connect you with publisher reps for questions and/or desk copies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Ensure the correct format is available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Add explanatory notes to books/courses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597608"/>
            <a:ext cx="510188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Adoption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93057" y="3114675"/>
            <a:ext cx="5101887" cy="614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All books are offered in all available formats, unless otherwise requested</a:t>
            </a:r>
          </a:p>
          <a:p>
            <a:pPr marL="1036320" lvl="2" indent="-345440" algn="l">
              <a:lnSpc>
                <a:spcPts val="4079"/>
              </a:lnSpc>
              <a:buFont typeface="Arial"/>
              <a:buChar char="⚬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Print</a:t>
            </a:r>
          </a:p>
          <a:p>
            <a:pPr marL="1554480" lvl="3" indent="-388620" algn="l">
              <a:lnSpc>
                <a:spcPts val="4079"/>
              </a:lnSpc>
              <a:buFont typeface="Arial"/>
              <a:buChar char="￭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New</a:t>
            </a:r>
          </a:p>
          <a:p>
            <a:pPr marL="1554480" lvl="3" indent="-388620" algn="l">
              <a:lnSpc>
                <a:spcPts val="4079"/>
              </a:lnSpc>
              <a:buFont typeface="Arial"/>
              <a:buChar char="￭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Used</a:t>
            </a:r>
          </a:p>
          <a:p>
            <a:pPr marL="1554480" lvl="3" indent="-388620" algn="l">
              <a:lnSpc>
                <a:spcPts val="4079"/>
              </a:lnSpc>
              <a:buFont typeface="Arial"/>
              <a:buChar char="￭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Purchase</a:t>
            </a:r>
          </a:p>
          <a:p>
            <a:pPr marL="1554480" lvl="3" indent="-388620" algn="l">
              <a:lnSpc>
                <a:spcPts val="4079"/>
              </a:lnSpc>
              <a:buFont typeface="Arial"/>
              <a:buChar char="￭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Rent</a:t>
            </a:r>
          </a:p>
          <a:p>
            <a:pPr marL="1036320" lvl="2" indent="-345440" algn="l">
              <a:lnSpc>
                <a:spcPts val="4079"/>
              </a:lnSpc>
              <a:buFont typeface="Arial"/>
              <a:buChar char="⚬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Digital</a:t>
            </a:r>
          </a:p>
          <a:p>
            <a:pPr marL="1554480" lvl="3" indent="-388620" algn="l">
              <a:lnSpc>
                <a:spcPts val="4079"/>
              </a:lnSpc>
              <a:buFont typeface="Arial"/>
              <a:buChar char="￭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Multiple Lengths</a:t>
            </a:r>
          </a:p>
          <a:p>
            <a:pPr marL="1554480" lvl="3" indent="-388620" algn="l">
              <a:lnSpc>
                <a:spcPts val="4079"/>
              </a:lnSpc>
              <a:buFont typeface="Arial"/>
              <a:buChar char="￭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Access in as little as 1 hour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99767" y="1618249"/>
            <a:ext cx="4373166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What the bookstore does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93057" y="2597608"/>
            <a:ext cx="510188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Formats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74664" y="749935"/>
            <a:ext cx="510188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Courseware/Access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60732" y="1126490"/>
            <a:ext cx="4929751" cy="3943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0678" lvl="1" indent="-250339" algn="l">
              <a:lnSpc>
                <a:spcPts val="3942"/>
              </a:lnSpc>
              <a:buFont typeface="Arial"/>
              <a:buChar char="•"/>
            </a:pPr>
            <a:r>
              <a:rPr lang="en-US" sz="231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You can use courseware in any course!</a:t>
            </a:r>
          </a:p>
          <a:p>
            <a:pPr marL="500678" lvl="1" indent="-250339" algn="l">
              <a:lnSpc>
                <a:spcPts val="3942"/>
              </a:lnSpc>
              <a:buFont typeface="Arial"/>
              <a:buChar char="•"/>
            </a:pPr>
            <a:r>
              <a:rPr lang="en-US" sz="231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We can connect you with the publisher’s representatives for setup and assistance</a:t>
            </a:r>
          </a:p>
          <a:p>
            <a:pPr marL="500678" lvl="1" indent="-250339" algn="l">
              <a:lnSpc>
                <a:spcPts val="3942"/>
              </a:lnSpc>
              <a:buFont typeface="Arial"/>
              <a:buChar char="•"/>
            </a:pPr>
            <a:r>
              <a:rPr lang="en-US" sz="231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Most courseware can be integrated to Blackboard for ease of use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2074664" y="5693080"/>
            <a:ext cx="5385764" cy="3405075"/>
            <a:chOff x="0" y="0"/>
            <a:chExt cx="1418473" cy="8968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18473" cy="896810"/>
            </a:xfrm>
            <a:custGeom>
              <a:avLst/>
              <a:gdLst/>
              <a:ahLst/>
              <a:cxnLst/>
              <a:rect l="l" t="t" r="r" b="b"/>
              <a:pathLst>
                <a:path w="1418473" h="896810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823499"/>
                  </a:lnTo>
                  <a:cubicBezTo>
                    <a:pt x="1418473" y="842942"/>
                    <a:pt x="1410749" y="861589"/>
                    <a:pt x="1397000" y="875338"/>
                  </a:cubicBezTo>
                  <a:cubicBezTo>
                    <a:pt x="1383252" y="889086"/>
                    <a:pt x="1364605" y="896810"/>
                    <a:pt x="1345161" y="896810"/>
                  </a:cubicBezTo>
                  <a:lnTo>
                    <a:pt x="73311" y="896810"/>
                  </a:lnTo>
                  <a:cubicBezTo>
                    <a:pt x="32823" y="896810"/>
                    <a:pt x="0" y="863987"/>
                    <a:pt x="0" y="823499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A9BEC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23825"/>
              <a:ext cx="1418473" cy="1020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160732" y="5757545"/>
            <a:ext cx="510188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Finding a book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388738" y="6051317"/>
            <a:ext cx="4929751" cy="2949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0678" lvl="1" indent="-250339" algn="l">
              <a:lnSpc>
                <a:spcPts val="3942"/>
              </a:lnSpc>
              <a:buFont typeface="Arial"/>
              <a:buChar char="•"/>
            </a:pPr>
            <a:r>
              <a:rPr lang="en-US" sz="231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We can recommend books and/or courseware that might be relevant for your course based on our experience and/or what is being used at similar schools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49761" y="0"/>
            <a:ext cx="9838239" cy="10287000"/>
            <a:chOff x="0" y="0"/>
            <a:chExt cx="259114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91141" cy="2709333"/>
            </a:xfrm>
            <a:custGeom>
              <a:avLst/>
              <a:gdLst/>
              <a:ahLst/>
              <a:cxnLst/>
              <a:rect l="l" t="t" r="r" b="b"/>
              <a:pathLst>
                <a:path w="2591141" h="2709333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2591141" cy="2833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974152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0535809" y="1532524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410931" y="1342024"/>
            <a:ext cx="6098506" cy="1930560"/>
            <a:chOff x="0" y="0"/>
            <a:chExt cx="1606191" cy="5084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06191" cy="508460"/>
            </a:xfrm>
            <a:custGeom>
              <a:avLst/>
              <a:gdLst/>
              <a:ahLst/>
              <a:cxnLst/>
              <a:rect l="l" t="t" r="r" b="b"/>
              <a:pathLst>
                <a:path w="1606191" h="508460">
                  <a:moveTo>
                    <a:pt x="64743" y="0"/>
                  </a:moveTo>
                  <a:lnTo>
                    <a:pt x="1541448" y="0"/>
                  </a:lnTo>
                  <a:cubicBezTo>
                    <a:pt x="1577204" y="0"/>
                    <a:pt x="1606191" y="28987"/>
                    <a:pt x="1606191" y="64743"/>
                  </a:cubicBezTo>
                  <a:lnTo>
                    <a:pt x="1606191" y="443717"/>
                  </a:lnTo>
                  <a:cubicBezTo>
                    <a:pt x="1606191" y="460888"/>
                    <a:pt x="1599370" y="477356"/>
                    <a:pt x="1587228" y="489497"/>
                  </a:cubicBezTo>
                  <a:cubicBezTo>
                    <a:pt x="1575086" y="501639"/>
                    <a:pt x="1558619" y="508460"/>
                    <a:pt x="1541448" y="508460"/>
                  </a:cubicBezTo>
                  <a:lnTo>
                    <a:pt x="64743" y="508460"/>
                  </a:lnTo>
                  <a:cubicBezTo>
                    <a:pt x="28987" y="508460"/>
                    <a:pt x="0" y="479474"/>
                    <a:pt x="0" y="443717"/>
                  </a:cubicBezTo>
                  <a:lnTo>
                    <a:pt x="0" y="64743"/>
                  </a:lnTo>
                  <a:cubicBezTo>
                    <a:pt x="0" y="47572"/>
                    <a:pt x="6821" y="31105"/>
                    <a:pt x="18963" y="18963"/>
                  </a:cubicBezTo>
                  <a:cubicBezTo>
                    <a:pt x="31105" y="6821"/>
                    <a:pt x="47572" y="0"/>
                    <a:pt x="64743" y="0"/>
                  </a:cubicBezTo>
                  <a:close/>
                </a:path>
              </a:pathLst>
            </a:custGeom>
            <a:solidFill>
              <a:srgbClr val="0F46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1606191" cy="632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1537" y="1532524"/>
            <a:ext cx="5597293" cy="1567377"/>
          </a:xfrm>
          <a:custGeom>
            <a:avLst/>
            <a:gdLst/>
            <a:ahLst/>
            <a:cxnLst/>
            <a:rect l="l" t="t" r="r" b="b"/>
            <a:pathLst>
              <a:path w="5597293" h="1567377">
                <a:moveTo>
                  <a:pt x="0" y="0"/>
                </a:moveTo>
                <a:lnTo>
                  <a:pt x="5597293" y="0"/>
                </a:lnTo>
                <a:lnTo>
                  <a:pt x="5597293" y="1567377"/>
                </a:lnTo>
                <a:lnTo>
                  <a:pt x="0" y="1567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781929" y="153179"/>
            <a:ext cx="4396346" cy="1188845"/>
          </a:xfrm>
          <a:custGeom>
            <a:avLst/>
            <a:gdLst/>
            <a:ahLst/>
            <a:cxnLst/>
            <a:rect l="l" t="t" r="r" b="b"/>
            <a:pathLst>
              <a:path w="4396346" h="1188845">
                <a:moveTo>
                  <a:pt x="0" y="0"/>
                </a:moveTo>
                <a:lnTo>
                  <a:pt x="4396346" y="0"/>
                </a:lnTo>
                <a:lnTo>
                  <a:pt x="4396346" y="1188845"/>
                </a:lnTo>
                <a:lnTo>
                  <a:pt x="0" y="11888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50347" y="-35925"/>
            <a:ext cx="9480749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00"/>
              </a:lnSpc>
              <a:spcBef>
                <a:spcPct val="0"/>
              </a:spcBef>
            </a:pPr>
            <a:r>
              <a:rPr lang="en-US" sz="8000" b="1" i="1" u="sng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Book Adoption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52617" y="2027481"/>
            <a:ext cx="8606683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Adoptions are open now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Spring 25 adoptions were </a:t>
            </a:r>
            <a:r>
              <a:rPr lang="en-US" sz="2400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Due 10/14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89% of adoptions submitted for spring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52617" y="6322719"/>
            <a:ext cx="8606683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Adoptions open 1/21/25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Adoptions are </a:t>
            </a:r>
            <a:r>
              <a:rPr lang="en-US" sz="2400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Due 3/10/25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52617" y="4483996"/>
            <a:ext cx="8606683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Adoptions open 1/21/25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Adoptions are </a:t>
            </a:r>
            <a:r>
              <a:rPr lang="en-US" sz="2400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Due 2/16/25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652617" y="1561099"/>
            <a:ext cx="8606683" cy="51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5"/>
              </a:lnSpc>
            </a:pPr>
            <a:r>
              <a:rPr lang="en-US" sz="2638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Spring 2025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52617" y="5652794"/>
            <a:ext cx="8606683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Fall 2025 and Spring 2026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52617" y="3860966"/>
            <a:ext cx="8606683" cy="51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5"/>
              </a:lnSpc>
            </a:pPr>
            <a:r>
              <a:rPr lang="en-US" sz="2638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Summer 2025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52617" y="7818144"/>
            <a:ext cx="8606683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2400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Updated Adoption schedule aligns with student registration, and increases HEOA compliance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0" y="4477701"/>
            <a:ext cx="7687174" cy="33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sz="2064" b="1">
                <a:solidFill>
                  <a:srgbClr val="0F466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Login is with UToledo Credentials!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0931" y="5059215"/>
            <a:ext cx="7687174" cy="246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F4662"/>
                </a:solidFill>
                <a:latin typeface="Canva Sans"/>
                <a:ea typeface="Canva Sans"/>
                <a:cs typeface="Canva Sans"/>
                <a:sym typeface="Canva Sans"/>
              </a:rPr>
              <a:t>Faculty and staff can easily manage and submit course material adoptions each term.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F4662"/>
                </a:solidFill>
                <a:latin typeface="Canva Sans"/>
                <a:ea typeface="Canva Sans"/>
                <a:cs typeface="Canva Sans"/>
                <a:sym typeface="Canva Sans"/>
              </a:rPr>
              <a:t>Academic leaders can view real-time adoption rates and submission progress at the institution, campus, or departmental level, and communicate directly with faculty from within the portal.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F4662"/>
                </a:solidFill>
                <a:latin typeface="Canva Sans"/>
                <a:ea typeface="Canva Sans"/>
                <a:cs typeface="Canva Sans"/>
                <a:sym typeface="Canva Sans"/>
              </a:rPr>
              <a:t>Adoption support via Phone or Chat 8am-11pm EST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40684" y="8418854"/>
            <a:ext cx="673832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F4662"/>
                </a:solidFill>
                <a:latin typeface="Canva Sans"/>
                <a:ea typeface="Canva Sans"/>
                <a:cs typeface="Canva Sans"/>
                <a:sym typeface="Canva Sans"/>
              </a:rPr>
              <a:t>The bookstore also accepts adoptions via email!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05017" y="9037344"/>
            <a:ext cx="8606683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2400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Communication is KEY! We can resolve anything and make anything work as long as we are aware.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0" y="3434509"/>
            <a:ext cx="8449761" cy="70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sz="2064" b="1">
                <a:solidFill>
                  <a:srgbClr val="0F466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https://sso.bncollege.com/bes-sp/bessso/saml/utoledoedu/aip/logon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49761" y="0"/>
            <a:ext cx="9838239" cy="10287000"/>
            <a:chOff x="0" y="0"/>
            <a:chExt cx="259114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91141" cy="2709333"/>
            </a:xfrm>
            <a:custGeom>
              <a:avLst/>
              <a:gdLst/>
              <a:ahLst/>
              <a:cxnLst/>
              <a:rect l="l" t="t" r="r" b="b"/>
              <a:pathLst>
                <a:path w="2591141" h="2709333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2591141" cy="2833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974152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0535809" y="1532524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781929" y="153179"/>
            <a:ext cx="4396346" cy="1188845"/>
          </a:xfrm>
          <a:custGeom>
            <a:avLst/>
            <a:gdLst/>
            <a:ahLst/>
            <a:cxnLst/>
            <a:rect l="l" t="t" r="r" b="b"/>
            <a:pathLst>
              <a:path w="4396346" h="1188845">
                <a:moveTo>
                  <a:pt x="0" y="0"/>
                </a:moveTo>
                <a:lnTo>
                  <a:pt x="4396346" y="0"/>
                </a:lnTo>
                <a:lnTo>
                  <a:pt x="4396346" y="1188845"/>
                </a:lnTo>
                <a:lnTo>
                  <a:pt x="0" y="118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50347" y="-35925"/>
            <a:ext cx="9480749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00"/>
              </a:lnSpc>
              <a:spcBef>
                <a:spcPct val="0"/>
              </a:spcBef>
            </a:pPr>
            <a:r>
              <a:rPr lang="en-US" sz="8000" b="1" i="1" u="sng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Book Adoption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52617" y="2027481"/>
            <a:ext cx="8606683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Faculty Intro Video:  </a:t>
            </a:r>
            <a:r>
              <a:rPr lang="en-US" sz="24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3" tooltip="https://vimeo.com/757681164/5cef6f87bb"/>
              </a:rPr>
              <a:t>https://vimeo.com/757681164/5cef6f87bb</a:t>
            </a: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Course List Training Video: </a:t>
            </a:r>
            <a:r>
              <a:rPr lang="en-US" sz="2400" u="sng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  <a:hlinkClick r:id="rId4" tooltip="https://vimeo.com/757686172/0ac184da1e"/>
              </a:rPr>
              <a:t>https://vimeo.com/757686172/0ac184da1e</a:t>
            </a: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Bulk Upload Training Video:  </a:t>
            </a:r>
            <a:r>
              <a:rPr lang="en-US" sz="2400" u="sng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  <a:hlinkClick r:id="rId5" tooltip="https://vimeo.com/757711191/c3bc8c7d8d"/>
              </a:rPr>
              <a:t>https://vimeo.com/757711191/c3bc8c7d8d</a:t>
            </a: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52617" y="1561099"/>
            <a:ext cx="8606683" cy="51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5"/>
              </a:lnSpc>
            </a:pPr>
            <a:r>
              <a:rPr lang="en-US" sz="2638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Learn more about AIP!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934" y="1561099"/>
            <a:ext cx="8606683" cy="51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5"/>
              </a:lnSpc>
            </a:pPr>
            <a:r>
              <a:rPr lang="en-US" sz="2638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Why so early?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8334" y="2155991"/>
            <a:ext cx="8066173" cy="717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Time for review/update if needed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Students can see their material when they register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Better chance of Used books</a:t>
            </a:r>
          </a:p>
          <a:p>
            <a:pPr marL="1036320" lvl="2" indent="-345440" algn="l">
              <a:lnSpc>
                <a:spcPts val="4079"/>
              </a:lnSpc>
              <a:buFont typeface="Arial"/>
              <a:buChar char="⚬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Allows bookstore to source books early and/or keep rentals when they come back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Student preparation</a:t>
            </a:r>
          </a:p>
          <a:p>
            <a:pPr marL="1036320" lvl="2" indent="-345440" algn="l">
              <a:lnSpc>
                <a:spcPts val="4079"/>
              </a:lnSpc>
              <a:buFont typeface="Arial"/>
              <a:buChar char="⚬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Students can be prepared when classes start, not rushing around at the last minute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Publisher Coordination</a:t>
            </a:r>
          </a:p>
          <a:p>
            <a:pPr marL="1036320" lvl="2" indent="-345440" algn="l">
              <a:lnSpc>
                <a:spcPts val="4079"/>
              </a:lnSpc>
              <a:buFont typeface="Arial"/>
              <a:buChar char="⚬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Helps ensure publishers have sufficient quantites of books, and are able to ship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Shipping time</a:t>
            </a:r>
          </a:p>
          <a:p>
            <a:pPr marL="1036320" lvl="2" indent="-345440" algn="l">
              <a:lnSpc>
                <a:spcPts val="4079"/>
              </a:lnSpc>
              <a:buFont typeface="Arial"/>
              <a:buChar char="⚬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Especially in winter, shipping times can be unpredictable.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672810-a908-47ca-842c-93e3bcb704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40282E013D374B946C62AE0B174D31" ma:contentTypeVersion="18" ma:contentTypeDescription="Create a new document." ma:contentTypeScope="" ma:versionID="d888146b71cb8bda7b4f0bd6469b1b4b">
  <xsd:schema xmlns:xsd="http://www.w3.org/2001/XMLSchema" xmlns:xs="http://www.w3.org/2001/XMLSchema" xmlns:p="http://schemas.microsoft.com/office/2006/metadata/properties" xmlns:ns3="53672810-a908-47ca-842c-93e3bcb704fe" xmlns:ns4="b49f108b-b31b-4381-a469-cf57e13cee36" targetNamespace="http://schemas.microsoft.com/office/2006/metadata/properties" ma:root="true" ma:fieldsID="5927db6d9d035f70e512e0a0bd954ab4" ns3:_="" ns4:_="">
    <xsd:import namespace="53672810-a908-47ca-842c-93e3bcb704fe"/>
    <xsd:import namespace="b49f108b-b31b-4381-a469-cf57e13cee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72810-a908-47ca-842c-93e3bcb70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f108b-b31b-4381-a469-cf57e13cee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D19AF-EF40-4D5F-B785-51CD6C62CFDE}">
  <ds:schemaRefs>
    <ds:schemaRef ds:uri="http://schemas.microsoft.com/office/2006/documentManagement/types"/>
    <ds:schemaRef ds:uri="http://schemas.microsoft.com/office/infopath/2007/PartnerControls"/>
    <ds:schemaRef ds:uri="b49f108b-b31b-4381-a469-cf57e13cee36"/>
    <ds:schemaRef ds:uri="http://purl.org/dc/elements/1.1/"/>
    <ds:schemaRef ds:uri="http://schemas.microsoft.com/office/2006/metadata/properties"/>
    <ds:schemaRef ds:uri="53672810-a908-47ca-842c-93e3bcb704f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699A5F-B6BF-4746-950B-34278350BA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0E8CAF-191E-4DFF-A8AD-6B7CF2C564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672810-a908-47ca-842c-93e3bcb704fe"/>
    <ds:schemaRef ds:uri="b49f108b-b31b-4381-a469-cf57e13cee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Microsoft Office PowerPoint</Application>
  <PresentationFormat>Custom</PresentationFormat>
  <Paragraphs>134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Quicksand Bold</vt:lpstr>
      <vt:lpstr>Calibri</vt:lpstr>
      <vt:lpstr>Cormorant Garamond Bold Italics</vt:lpstr>
      <vt:lpstr>Canva Sans Bold</vt:lpstr>
      <vt:lpstr>Canva Sans</vt:lpstr>
      <vt:lpstr>Arial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Bookstore</dc:title>
  <dc:creator>Hubbard, Quinetta L.</dc:creator>
  <cp:lastModifiedBy>Hubbard, Quinetta L.</cp:lastModifiedBy>
  <cp:revision>3</cp:revision>
  <dcterms:created xsi:type="dcterms:W3CDTF">2006-08-16T00:00:00Z</dcterms:created>
  <dcterms:modified xsi:type="dcterms:W3CDTF">2024-11-05T18:08:52Z</dcterms:modified>
  <dc:identifier>DAGSV3j7fm8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0x0101003F40282E013D374B946C62AE0B174D31</vt:lpwstr>
  </property>
</Properties>
</file>