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92" r:id="rId3"/>
    <p:sldId id="293" r:id="rId4"/>
    <p:sldId id="294" r:id="rId5"/>
    <p:sldId id="296" r:id="rId6"/>
    <p:sldId id="298" r:id="rId7"/>
    <p:sldId id="300" r:id="rId8"/>
    <p:sldId id="303" r:id="rId9"/>
    <p:sldId id="301" r:id="rId10"/>
    <p:sldId id="304" r:id="rId11"/>
    <p:sldId id="302" r:id="rId12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77363" autoAdjust="0"/>
  </p:normalViewPr>
  <p:slideViewPr>
    <p:cSldViewPr snapToGrid="0" snapToObjects="1">
      <p:cViewPr varScale="1">
        <p:scale>
          <a:sx n="51" d="100"/>
          <a:sy n="51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B5D3EDE-58EC-4C22-BEA4-983063A9997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95F7BD4-5FC4-4BD2-916F-D67C2E5BE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5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7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1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8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FSCSA Future plans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9830978" cy="2384556"/>
          </a:xfrm>
        </p:spPr>
        <p:txBody>
          <a:bodyPr/>
          <a:lstStyle/>
          <a:p>
            <a:r>
              <a:rPr lang="en-US" sz="4000" dirty="0"/>
              <a:t>Faculty Senate Committee on Student Affairs: 8 October, 2024, After-Action Report and Future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Dr. Deborah Coulter-Harris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3303139"/>
            <a:ext cx="4335152" cy="236307"/>
          </a:xfrm>
        </p:spPr>
        <p:txBody>
          <a:bodyPr/>
          <a:lstStyle/>
          <a:p>
            <a:r>
              <a:rPr lang="en-US" dirty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Issue 5. </a:t>
            </a:r>
            <a:r>
              <a:rPr lang="en-US" dirty="0" err="1">
                <a:solidFill>
                  <a:srgbClr val="FF0000"/>
                </a:solidFill>
              </a:rPr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61886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Proposed Solutions: </a:t>
            </a:r>
            <a:r>
              <a:rPr lang="en-US" dirty="0"/>
              <a:t>Interview Interim President Schroeder, Interim Provost </a:t>
            </a:r>
            <a:r>
              <a:rPr lang="en-US" dirty="0" err="1"/>
              <a:t>Molitor</a:t>
            </a:r>
            <a:r>
              <a:rPr lang="en-US" dirty="0"/>
              <a:t>, Deans, Business Managers and delineate $$ handled and dispersed. Questions should be asked if this issue is simply based upon UT’s financial situation.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Contacts:</a:t>
            </a:r>
            <a:r>
              <a:rPr lang="en-US" dirty="0"/>
              <a:t> Interim President Schroeder, Interim Provost </a:t>
            </a:r>
            <a:r>
              <a:rPr lang="en-US" dirty="0" err="1"/>
              <a:t>Molitor</a:t>
            </a:r>
            <a:r>
              <a:rPr lang="en-US" dirty="0"/>
              <a:t>, Deans, Business Managers….</a:t>
            </a:r>
          </a:p>
          <a:p>
            <a:r>
              <a:rPr lang="en-US" dirty="0"/>
              <a:t>                                   FIN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28" y="22859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0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Thank you for Listening!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1935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				  </a:t>
            </a:r>
            <a:r>
              <a:rPr lang="en-US" sz="4400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600" dirty="0"/>
            </a:br>
            <a:br>
              <a:rPr lang="en-US" sz="7200" dirty="0"/>
            </a:br>
            <a:r>
              <a:rPr lang="en-US" sz="2700" dirty="0"/>
              <a:t>The Senate Committee on Student Affairs shall act as a liaison between the Faculty, the Student Government, and the Administration on matters of common interest.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1984413"/>
            <a:ext cx="10096500" cy="368274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400" b="1" dirty="0"/>
              <a:t>Deborah Coulter-Harris </a:t>
            </a:r>
            <a:r>
              <a:rPr lang="en-US" sz="1400" dirty="0"/>
              <a:t>(Chair) </a:t>
            </a:r>
          </a:p>
          <a:p>
            <a:r>
              <a:rPr lang="en-US" sz="1400" dirty="0"/>
              <a:t>Natural Sciences and Mathematics - </a:t>
            </a:r>
            <a:r>
              <a:rPr lang="en-US" sz="1400" b="1" dirty="0"/>
              <a:t>Sally </a:t>
            </a:r>
            <a:r>
              <a:rPr lang="en-US" sz="1400" b="1" dirty="0" err="1"/>
              <a:t>Harmych</a:t>
            </a:r>
            <a:r>
              <a:rPr lang="en-US" sz="1400" b="1" dirty="0"/>
              <a:t> (Co-Chair)</a:t>
            </a:r>
          </a:p>
          <a:p>
            <a:pPr lvl="0"/>
            <a:r>
              <a:rPr lang="en-US" sz="1400" dirty="0"/>
              <a:t>Arts and Letters – </a:t>
            </a:r>
            <a:r>
              <a:rPr lang="en-US" sz="1400" b="1" dirty="0"/>
              <a:t>Suzanne Smith</a:t>
            </a:r>
          </a:p>
          <a:p>
            <a:pPr lvl="0"/>
            <a:r>
              <a:rPr lang="en-US" sz="1400" dirty="0"/>
              <a:t>Business and Innovation - </a:t>
            </a:r>
            <a:r>
              <a:rPr lang="en-US" sz="1400" b="1" dirty="0"/>
              <a:t>Karen Green </a:t>
            </a:r>
          </a:p>
          <a:p>
            <a:pPr lvl="0"/>
            <a:r>
              <a:rPr lang="en-US" sz="1400" dirty="0"/>
              <a:t>Education - </a:t>
            </a:r>
            <a:r>
              <a:rPr lang="en-US" sz="1400" b="1" dirty="0" err="1"/>
              <a:t>Berhane</a:t>
            </a:r>
            <a:r>
              <a:rPr lang="en-US" sz="1400" b="1" dirty="0"/>
              <a:t> </a:t>
            </a:r>
            <a:r>
              <a:rPr lang="en-US" sz="1400" b="1" dirty="0" err="1"/>
              <a:t>Teclehaimanot</a:t>
            </a:r>
            <a:r>
              <a:rPr lang="en-US" sz="1400" b="1" dirty="0"/>
              <a:t> </a:t>
            </a:r>
          </a:p>
          <a:p>
            <a:pPr lvl="0"/>
            <a:r>
              <a:rPr lang="en-US" sz="1400" dirty="0"/>
              <a:t>Engineering </a:t>
            </a:r>
            <a:r>
              <a:rPr lang="en-US" sz="1400" b="1" dirty="0"/>
              <a:t>- Samir </a:t>
            </a:r>
            <a:r>
              <a:rPr lang="en-US" sz="1400" b="1" dirty="0" err="1"/>
              <a:t>Hefzy</a:t>
            </a:r>
            <a:r>
              <a:rPr lang="en-US" sz="1400" b="1" dirty="0"/>
              <a:t>  </a:t>
            </a:r>
          </a:p>
          <a:p>
            <a:pPr lvl="0"/>
            <a:r>
              <a:rPr lang="en-US" sz="1400" dirty="0"/>
              <a:t>Health and Human Services – </a:t>
            </a:r>
            <a:r>
              <a:rPr lang="en-US" sz="1400" b="1" dirty="0"/>
              <a:t>Barry </a:t>
            </a:r>
            <a:r>
              <a:rPr lang="en-US" sz="1400" b="1" dirty="0" err="1"/>
              <a:t>Scheuermann</a:t>
            </a:r>
            <a:r>
              <a:rPr lang="en-US" sz="1400" b="1" dirty="0"/>
              <a:t> </a:t>
            </a:r>
          </a:p>
          <a:p>
            <a:pPr lvl="0"/>
            <a:r>
              <a:rPr lang="en-US" sz="1400" dirty="0"/>
              <a:t>Law- </a:t>
            </a:r>
            <a:r>
              <a:rPr lang="en-US" sz="1400" b="1" dirty="0"/>
              <a:t>Katherine O’Connell</a:t>
            </a:r>
          </a:p>
          <a:p>
            <a:r>
              <a:rPr lang="en-US" sz="1400" dirty="0"/>
              <a:t>Library – </a:t>
            </a:r>
            <a:r>
              <a:rPr lang="en-US" sz="1400" b="1" dirty="0"/>
              <a:t>Lucy </a:t>
            </a:r>
            <a:r>
              <a:rPr lang="en-US" sz="1400" b="1" dirty="0" err="1"/>
              <a:t>Duhon</a:t>
            </a:r>
            <a:endParaRPr lang="en-US" sz="1400" b="1" dirty="0"/>
          </a:p>
          <a:p>
            <a:r>
              <a:rPr lang="en-US" sz="1400" dirty="0"/>
              <a:t>Medicine and Lifesciences - </a:t>
            </a:r>
            <a:r>
              <a:rPr lang="en-US" sz="1400" b="1" dirty="0"/>
              <a:t>Paul Schaefer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Nursing - </a:t>
            </a:r>
            <a:r>
              <a:rPr lang="en-US" sz="1400" b="1" dirty="0"/>
              <a:t>Karen </a:t>
            </a:r>
            <a:r>
              <a:rPr lang="en-US" sz="1400" b="1" dirty="0" err="1"/>
              <a:t>Hoblet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Pharmacy and Pharmaceutical Sciences - </a:t>
            </a:r>
            <a:r>
              <a:rPr lang="en-US" sz="1400" b="1" dirty="0"/>
              <a:t>Sarah Aldrich Renner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27321"/>
            <a:ext cx="10096500" cy="65921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5423" y="1594884"/>
            <a:ext cx="11313041" cy="4146697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SG President Lucas Will, VP Ashley Westgate, and SG members sent final four (4) issues to our committee on 12 September, 2024: useful to FSCSA in providing guidance and strategic resolution of problems.</a:t>
            </a:r>
            <a:endParaRPr lang="en-US" sz="24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Meeting on Thursday, 13 September, 2024, Committee determined by consensus that issues directly tie into Recruitment, Enrollment, and Retention problems; we brainstormed initial strategies for resolution of these problems. As we research and make appropriate contacts, more strategies and solutions will become evident.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We arranged the Student Government concerns according to importance, detailed the issues, formed subcommittees, established preliminary contacts, and decided to add a fifth concern on behalf of students regarding summer classes as a Recruitment and Retention matter.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type.wav"/>
          </p:stSnd>
        </p:sndAc>
      </p:transition>
    </mc:Choice>
    <mc:Fallback xmlns="">
      <p:transition spd="med">
        <p:fade/>
        <p:sndAc>
          <p:stSnd>
            <p:snd r:embed="rId4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121097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Issue 1</a:t>
            </a:r>
            <a:r>
              <a:rPr lang="en-US" sz="2700" dirty="0"/>
              <a:t>. </a:t>
            </a:r>
            <a:r>
              <a:rPr lang="en-US" sz="2700" dirty="0">
                <a:solidFill>
                  <a:srgbClr val="FF0000"/>
                </a:solidFill>
              </a:rPr>
              <a:t>DEI Changes and Minority Scholarships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11842"/>
            <a:ext cx="10096500" cy="404037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FSCSA Subcommittee: Sally </a:t>
            </a:r>
            <a:r>
              <a:rPr lang="en-US" b="1" dirty="0" err="1"/>
              <a:t>Harmych</a:t>
            </a:r>
            <a:r>
              <a:rPr lang="en-US" b="1" dirty="0"/>
              <a:t>, Barry </a:t>
            </a:r>
            <a:r>
              <a:rPr lang="en-US" b="1" dirty="0" err="1"/>
              <a:t>Scheuermann</a:t>
            </a:r>
            <a:r>
              <a:rPr lang="en-US" b="1" dirty="0"/>
              <a:t>, Deborah Coulter-Harris (Report on 5 November,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SG requested a consistent statement regarding changes to DEI and info on status of minority scholarships from administration; SG will disseminate to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Proposed Resolution: </a:t>
            </a:r>
            <a:r>
              <a:rPr lang="en-US" sz="2000" dirty="0"/>
              <a:t>Subcommittee will ask listed contacts for written statements addressing concerns; will coordinate and edit the statement to the satisfaction of the Student Government and its constituents for student distribution. Deborah will elicit a statement from Interim President Schroeder (</a:t>
            </a:r>
            <a:r>
              <a:rPr lang="en-US" sz="2000" b="1" dirty="0"/>
              <a:t>sent email on 9/28 and President responded on 30 September)</a:t>
            </a:r>
            <a:r>
              <a:rPr lang="en-US" sz="2000" dirty="0"/>
              <a:t>, Sally will ask Interim Provost </a:t>
            </a:r>
            <a:r>
              <a:rPr lang="en-US" sz="2000" dirty="0" err="1"/>
              <a:t>Molitor</a:t>
            </a:r>
            <a:r>
              <a:rPr lang="en-US" sz="2000" dirty="0"/>
              <a:t>, and Barry will ask </a:t>
            </a:r>
            <a:r>
              <a:rPr lang="en-US" sz="2000" dirty="0" err="1"/>
              <a:t>Malaika</a:t>
            </a:r>
            <a:r>
              <a:rPr lang="en-US" sz="2000" dirty="0"/>
              <a:t> Bell for the same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Contacts: Interim President Schroeder, Interim Provost </a:t>
            </a:r>
            <a:r>
              <a:rPr lang="en-US" sz="2000" b="1" dirty="0" err="1"/>
              <a:t>Molitor</a:t>
            </a:r>
            <a:r>
              <a:rPr lang="en-US" sz="2000" b="1" dirty="0"/>
              <a:t>, </a:t>
            </a:r>
            <a:r>
              <a:rPr lang="en-US" sz="2000" b="1" dirty="0" err="1"/>
              <a:t>Malaika</a:t>
            </a:r>
            <a:r>
              <a:rPr lang="en-US" sz="2000" b="1" dirty="0"/>
              <a:t> Bell, Floyd Akins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45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5661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2: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59" y="1733108"/>
            <a:ext cx="11217349" cy="3689497"/>
          </a:xfrm>
        </p:spPr>
        <p:txBody>
          <a:bodyPr/>
          <a:lstStyle/>
          <a:p>
            <a:r>
              <a:rPr lang="en-US" sz="2400" b="1" dirty="0"/>
              <a:t>FSCSA Subcommittee:  Sarah Aldrich Renner, Katherine O’Connell, Karen Green, Samir </a:t>
            </a:r>
            <a:r>
              <a:rPr lang="en-US" sz="2400" b="1" dirty="0" err="1"/>
              <a:t>Hefzy</a:t>
            </a:r>
            <a:r>
              <a:rPr lang="en-US" sz="2400" b="1" dirty="0"/>
              <a:t> (Report on 19 November)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Some prospective students this summer posted: decided not to go to UT; they perceive it is not a disability-friendly campus.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Proposed Solution: </a:t>
            </a:r>
            <a:r>
              <a:rPr lang="en-US" sz="2400" dirty="0"/>
              <a:t>Email or call the contacts to gather a report on all buildings, restrooms, and athletic venues for ADA compliancy. Where and how can some locations be improved? Have there been any written complaints?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Contacts: Office of Disability</a:t>
            </a:r>
            <a:r>
              <a:rPr lang="en-US" sz="2400" b="1"/>
              <a:t>, Lisa </a:t>
            </a:r>
            <a:r>
              <a:rPr lang="en-US" sz="2400" b="1" dirty="0"/>
              <a:t>Yost</a:t>
            </a:r>
            <a:r>
              <a:rPr lang="en-US" sz="2400" b="1"/>
              <a:t>, Jason </a:t>
            </a:r>
            <a:r>
              <a:rPr lang="en-US" sz="2400" b="1" dirty="0"/>
              <a:t>Toth, Michael </a:t>
            </a:r>
            <a:r>
              <a:rPr lang="en-US" sz="2400" b="1" dirty="0" err="1"/>
              <a:t>Haar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7" y="139996"/>
            <a:ext cx="1381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67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10096500" cy="6843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3.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Faculty-Student Communications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2001290"/>
            <a:ext cx="10096500" cy="37785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b="1" dirty="0"/>
              <a:t>FSCSA Subcommittee: </a:t>
            </a:r>
            <a:r>
              <a:rPr lang="en-US" sz="2000" b="1" dirty="0" err="1"/>
              <a:t>Berhane</a:t>
            </a:r>
            <a:r>
              <a:rPr lang="en-US" sz="2000" b="1" dirty="0"/>
              <a:t> </a:t>
            </a:r>
            <a:r>
              <a:rPr lang="en-US" sz="2000" b="1" dirty="0" err="1"/>
              <a:t>Teclehaimanot</a:t>
            </a:r>
            <a:r>
              <a:rPr lang="en-US" sz="2000" b="1" dirty="0"/>
              <a:t>, Lucy </a:t>
            </a:r>
            <a:r>
              <a:rPr lang="en-US" sz="2000" b="1" dirty="0" err="1"/>
              <a:t>Duhon</a:t>
            </a:r>
            <a:r>
              <a:rPr lang="en-US" sz="2000" b="1" dirty="0"/>
              <a:t>, Sally </a:t>
            </a:r>
            <a:r>
              <a:rPr lang="en-US" sz="2000" b="1" dirty="0" err="1"/>
              <a:t>Harmych</a:t>
            </a:r>
            <a:r>
              <a:rPr lang="en-US" sz="2000" b="1" dirty="0"/>
              <a:t>, Suzanne Smith (Report 11 February 2025)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“Student Government would love to work with Faculty Senate to improve communication between students and faculty this year. Students have had issues with professors not replying in a timely manner or communicating in ways that are not easily accessible.” (FSCSA Report responded to this issue in a report given to Faculty Senate on 15 November, 2022) (See Appendix 1 on Memorandum)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Proposed Solutions: </a:t>
            </a:r>
            <a:r>
              <a:rPr lang="en-US" sz="2000" dirty="0"/>
              <a:t>Student Survey, face-to face-meetings with students in our classes to garner more info on this issues. (FSCSA Report responded to this issue in a report given to Faculty Senate on 15 November, 2022) (See Appendix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Contacts: </a:t>
            </a:r>
            <a:r>
              <a:rPr lang="en-US" sz="2000" dirty="0"/>
              <a:t>Interview </a:t>
            </a:r>
            <a:r>
              <a:rPr lang="en-US" sz="2000" b="1" dirty="0"/>
              <a:t>faculty</a:t>
            </a:r>
            <a:r>
              <a:rPr lang="en-US" sz="2000" dirty="0"/>
              <a:t> or email a short survey to them that addresses these issues.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59" y="-9784"/>
            <a:ext cx="2561691" cy="14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67" y="1028700"/>
            <a:ext cx="10096500" cy="629980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>Issue 4. Dining Hall Labeling/Cross-Contamination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067" y="1786271"/>
            <a:ext cx="10096500" cy="3538083"/>
          </a:xfrm>
        </p:spPr>
        <p:txBody>
          <a:bodyPr/>
          <a:lstStyle/>
          <a:p>
            <a:r>
              <a:rPr lang="en-US" sz="2400" b="1" dirty="0"/>
              <a:t>FSCSA Subcommittee: Sally </a:t>
            </a:r>
            <a:r>
              <a:rPr lang="en-US" sz="2400" b="1" dirty="0" err="1"/>
              <a:t>Harmych</a:t>
            </a:r>
            <a:r>
              <a:rPr lang="en-US" sz="2400" b="1" dirty="0"/>
              <a:t>, Deborah Coulter-Harris, Barry </a:t>
            </a:r>
            <a:r>
              <a:rPr lang="en-US" sz="2400" b="1" dirty="0" err="1"/>
              <a:t>Scheuermann</a:t>
            </a:r>
            <a:r>
              <a:rPr lang="en-US" sz="2400" b="1" dirty="0"/>
              <a:t>, Karen Green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/>
              </a:rPr>
              <a:t>“Ottawa East has had some issues. Food quality has not been too much of a complaint this year. One claim is that the utensils may be used in multiple foods without being washed. Students are also still worried that allergens are not being properly </a:t>
            </a:r>
            <a:r>
              <a:rPr lang="en-US" sz="2400">
                <a:latin typeface="Source Sans Pro" panose="020B0503030403020204"/>
              </a:rPr>
              <a:t>labeled.</a:t>
            </a:r>
            <a:endParaRPr lang="en-US" sz="2400" dirty="0">
              <a:latin typeface="Source Sans Pro" panose="020B0503030403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/>
              </a:rPr>
              <a:t>One suggestion was the creation of an allergen-free station like the one at the Union. Dining is definitely improving, but the dining hall at Ottawa East is slow to catch up.”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7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Issue 4. </a:t>
            </a:r>
            <a:r>
              <a:rPr lang="en-US" dirty="0" err="1">
                <a:solidFill>
                  <a:srgbClr val="FF0000"/>
                </a:solidFill>
              </a:rPr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Proposed Solutions: </a:t>
            </a:r>
            <a:r>
              <a:rPr lang="en-US" dirty="0"/>
              <a:t>Set up meeting at Ottawa East with Manager of Ottawa East Eatery, and invite Don </a:t>
            </a:r>
            <a:r>
              <a:rPr lang="en-US" dirty="0" err="1"/>
              <a:t>Bargo</a:t>
            </a:r>
            <a:r>
              <a:rPr lang="en-US" dirty="0"/>
              <a:t>, Brian </a:t>
            </a:r>
            <a:r>
              <a:rPr lang="en-US" dirty="0" err="1"/>
              <a:t>Kulpa</a:t>
            </a:r>
            <a:r>
              <a:rPr lang="en-US" dirty="0"/>
              <a:t>, and Mike Dennis.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Contacts: </a:t>
            </a:r>
            <a:r>
              <a:rPr lang="en-US" dirty="0"/>
              <a:t>Don </a:t>
            </a:r>
            <a:r>
              <a:rPr lang="en-US" dirty="0" err="1"/>
              <a:t>Bargo</a:t>
            </a:r>
            <a:r>
              <a:rPr lang="en-US" dirty="0"/>
              <a:t>, Brian </a:t>
            </a:r>
            <a:r>
              <a:rPr lang="en-US" dirty="0" err="1"/>
              <a:t>Kulpa</a:t>
            </a:r>
            <a:r>
              <a:rPr lang="en-US" dirty="0"/>
              <a:t>, Mike Dennis, and Manager of Ottawa East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"/>
            <a:ext cx="1847850" cy="21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213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10096500" cy="587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Issue 5. Allocation of Summer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86271"/>
            <a:ext cx="10096500" cy="36654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FSCSA Sub-Committee: Suzanne Smith, Karen Green, Lucy </a:t>
            </a:r>
            <a:r>
              <a:rPr lang="en-US" b="1" dirty="0" err="1"/>
              <a:t>Duhon</a:t>
            </a:r>
            <a:r>
              <a:rPr lang="en-US" b="1" dirty="0"/>
              <a:t>, </a:t>
            </a:r>
            <a:r>
              <a:rPr lang="en-US" b="1" dirty="0" err="1"/>
              <a:t>Berhane</a:t>
            </a:r>
            <a:r>
              <a:rPr lang="en-US" b="1" dirty="0"/>
              <a:t> </a:t>
            </a:r>
            <a:r>
              <a:rPr lang="en-US" b="1" dirty="0" err="1"/>
              <a:t>Teclehaimanot</a:t>
            </a:r>
            <a:r>
              <a:rPr lang="en-US" b="1" dirty="0"/>
              <a:t>, Samir </a:t>
            </a:r>
            <a:r>
              <a:rPr lang="en-US" b="1" dirty="0" err="1"/>
              <a:t>Hefzy</a:t>
            </a:r>
            <a:r>
              <a:rPr lang="en-US" b="1" dirty="0"/>
              <a:t>, Barry </a:t>
            </a:r>
            <a:r>
              <a:rPr lang="en-US" b="1" dirty="0" err="1"/>
              <a:t>Scheuermann</a:t>
            </a:r>
            <a:r>
              <a:rPr lang="en-US" b="1" dirty="0"/>
              <a:t>, DC-H (Report 8 April, 2025)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 FSCSA Issue on Behalf of Students: </a:t>
            </a:r>
            <a:r>
              <a:rPr lang="en-US" dirty="0"/>
              <a:t>The decrease in summer offerings is posing problems for students, especially those on a timed/directed course path to graduation. Also, students are going to BGSU, Owens, etc. so this has become a Recruitment and Retention problem, and has implications for scholarships.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FSCSA Future plans 2024-2025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7725</TotalTime>
  <Words>1049</Words>
  <Application>Microsoft Office PowerPoint</Application>
  <PresentationFormat>Widescreen</PresentationFormat>
  <Paragraphs>82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Office Theme</vt:lpstr>
      <vt:lpstr>Faculty Senate Committee on Student Affairs: 8 October, 2024, After-Action Report and Future Plans</vt:lpstr>
      <vt:lpstr>   The Senate Committee on Student Affairs shall act as a liaison between the Faculty, the Student Government, and the Administration on matters of common interest. </vt:lpstr>
      <vt:lpstr>Introduction</vt:lpstr>
      <vt:lpstr>    Issue 1. DEI Changes and Minority Scholarships </vt:lpstr>
      <vt:lpstr>Issue 2: Accessibility</vt:lpstr>
      <vt:lpstr>Issue 3. Faculty-Student Communications </vt:lpstr>
      <vt:lpstr>    Issue 4. Dining Hall Labeling/Cross-Contamination</vt:lpstr>
      <vt:lpstr>Issue 4. Con’t</vt:lpstr>
      <vt:lpstr>Issue 5. Allocation of Summer Courses</vt:lpstr>
      <vt:lpstr>Issue 5. Con’t</vt:lpstr>
      <vt:lpstr>    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Hubbard, Quinetta L.</cp:lastModifiedBy>
  <cp:revision>215</cp:revision>
  <cp:lastPrinted>2023-02-19T21:35:37Z</cp:lastPrinted>
  <dcterms:created xsi:type="dcterms:W3CDTF">2019-04-10T14:52:33Z</dcterms:created>
  <dcterms:modified xsi:type="dcterms:W3CDTF">2024-10-10T14:34:06Z</dcterms:modified>
</cp:coreProperties>
</file>