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70770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47D"/>
    <a:srgbClr val="000F3E"/>
    <a:srgbClr val="003E7E"/>
    <a:srgbClr val="3BB2F1"/>
    <a:srgbClr val="FFE471"/>
    <a:srgbClr val="AFD5E9"/>
    <a:srgbClr val="FFD200"/>
    <a:srgbClr val="F0C8BF"/>
    <a:srgbClr val="D3C1AE"/>
    <a:srgbClr val="102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3"/>
    <p:restoredTop sz="94830"/>
  </p:normalViewPr>
  <p:slideViewPr>
    <p:cSldViewPr snapToGrid="0">
      <p:cViewPr varScale="1">
        <p:scale>
          <a:sx n="62" d="100"/>
          <a:sy n="62" d="100"/>
        </p:scale>
        <p:origin x="7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351A5707-BC10-4882-852F-D629C2B7855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5BA3F188-7303-47FA-B2B3-08938E571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8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3F188-7303-47FA-B2B3-08938E5719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93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3" y="697042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 i="0" cap="none" baseline="0">
                <a:solidFill>
                  <a:srgbClr val="FFD200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F5E823-4EE1-8427-1523-66B3ED2CF2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377070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23797169-C76F-7898-2E30-399BB8F0D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6B095E97-FA67-F376-44FC-DAC9313472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796938-5A6D-2CCA-DB7A-7F12B7033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4905"/>
            <a:ext cx="9733656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6EC88-067F-CB23-26B0-0DF59DA34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39" y="1731363"/>
            <a:ext cx="9726161" cy="4063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5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0EDAB516-8E62-D687-2CDA-3DFFB3EB3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F485FA97-F4D3-AC3E-577C-DA626BCB1D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7DA706-9BE6-ED24-6C7B-492CBC594A32}"/>
              </a:ext>
            </a:extLst>
          </p:cNvPr>
          <p:cNvCxnSpPr>
            <a:cxnSpLocks/>
          </p:cNvCxnSpPr>
          <p:nvPr userDrawn="1"/>
        </p:nvCxnSpPr>
        <p:spPr>
          <a:xfrm>
            <a:off x="6558988" y="1788150"/>
            <a:ext cx="0" cy="4126513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54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A60A6E46-9C77-5DCE-5481-F596C01B9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5" name="Picture 4" descr="The University of Toledo">
            <a:extLst>
              <a:ext uri="{FF2B5EF4-FFF2-40B4-BE49-F238E27FC236}">
                <a16:creationId xmlns:a16="http://schemas.microsoft.com/office/drawing/2014/main" id="{CC3B2B30-1D63-26D1-1992-43F4CC241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9"/>
            <a:ext cx="9736574" cy="4028396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79876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18E2F320-F726-340B-C542-E95BB4C49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12" name="Picture 11" descr="The University of Toledo">
            <a:extLst>
              <a:ext uri="{FF2B5EF4-FFF2-40B4-BE49-F238E27FC236}">
                <a16:creationId xmlns:a16="http://schemas.microsoft.com/office/drawing/2014/main" id="{F787356A-FBED-7280-0CB5-A3CE4A62DF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1250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97040"/>
            <a:ext cx="0" cy="5206049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713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&#10;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850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A9A456-9DC3-3F8C-CB7E-2E8F1A8C58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5789580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5789580 w 12272683"/>
              <a:gd name="connsiteY3" fmla="*/ 37539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5727140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4458779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5789580"/>
              <a:gd name="connsiteY0" fmla="*/ 0 h 6929752"/>
              <a:gd name="connsiteX1" fmla="*/ 1808415 w 5789580"/>
              <a:gd name="connsiteY1" fmla="*/ 24907 h 6929752"/>
              <a:gd name="connsiteX2" fmla="*/ 3321851 w 5789580"/>
              <a:gd name="connsiteY2" fmla="*/ 27195 h 6929752"/>
              <a:gd name="connsiteX3" fmla="*/ 5789580 w 5789580"/>
              <a:gd name="connsiteY3" fmla="*/ 37539 h 6929752"/>
              <a:gd name="connsiteX4" fmla="*/ 5780212 w 5789580"/>
              <a:gd name="connsiteY4" fmla="*/ 3229687 h 6929752"/>
              <a:gd name="connsiteX5" fmla="*/ 5783393 w 5789580"/>
              <a:gd name="connsiteY5" fmla="*/ 6929752 h 6929752"/>
              <a:gd name="connsiteX6" fmla="*/ 4458779 w 5789580"/>
              <a:gd name="connsiteY6" fmla="*/ 6920788 h 6929752"/>
              <a:gd name="connsiteX7" fmla="*/ 3163494 w 5789580"/>
              <a:gd name="connsiteY7" fmla="*/ 6910841 h 6929752"/>
              <a:gd name="connsiteX8" fmla="*/ 11778 w 5789580"/>
              <a:gd name="connsiteY8" fmla="*/ 3302389 h 6929752"/>
              <a:gd name="connsiteX9" fmla="*/ 0 w 5789580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89580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3321851" y="27195"/>
                </a:lnTo>
                <a:cubicBezTo>
                  <a:pt x="3312160" y="38452"/>
                  <a:pt x="5311474" y="34011"/>
                  <a:pt x="5789580" y="37539"/>
                </a:cubicBezTo>
                <a:cubicBezTo>
                  <a:pt x="5786457" y="1101588"/>
                  <a:pt x="5783335" y="2165638"/>
                  <a:pt x="5780212" y="3229687"/>
                </a:cubicBezTo>
                <a:cubicBezTo>
                  <a:pt x="5786188" y="5524926"/>
                  <a:pt x="5777417" y="4634513"/>
                  <a:pt x="5783393" y="6929752"/>
                </a:cubicBezTo>
                <a:lnTo>
                  <a:pt x="4458779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26B8DD-A176-E6ED-FD28-216D27295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461" y="697040"/>
            <a:ext cx="5355187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F56066-46A4-5C46-29AA-A21DCE37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1979406"/>
            <a:ext cx="5355187" cy="3842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34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686301E-DCD6-089E-7BAC-987F7CFAAC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12272683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72683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10519064" y="56692"/>
                </a:lnTo>
                <a:cubicBezTo>
                  <a:pt x="10509373" y="67949"/>
                  <a:pt x="11756519" y="48760"/>
                  <a:pt x="12234625" y="52288"/>
                </a:cubicBezTo>
                <a:lnTo>
                  <a:pt x="12254754" y="44036"/>
                </a:lnTo>
                <a:cubicBezTo>
                  <a:pt x="12260730" y="2339275"/>
                  <a:pt x="12266707" y="4634513"/>
                  <a:pt x="12272683" y="6929752"/>
                </a:cubicBezTo>
                <a:lnTo>
                  <a:pt x="5727140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19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3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ogo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47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9797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02"/>
            <a:ext cx="12195914" cy="6860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1" y="704538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FFD20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763079"/>
            <a:ext cx="1940716" cy="179143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EA29C74-FD27-1030-4968-D68816572C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subhead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D53881C-896A-B256-D16C-A94E4D1D51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251895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og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57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1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76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ibbo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he Power To Do">
            <a:extLst>
              <a:ext uri="{FF2B5EF4-FFF2-40B4-BE49-F238E27FC236}">
                <a16:creationId xmlns:a16="http://schemas.microsoft.com/office/drawing/2014/main" id="{97598E61-3590-017E-6B16-A5854620F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71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25E9749D-4B91-92E4-E723-275CCB34F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89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ibbon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he Power To Do">
            <a:extLst>
              <a:ext uri="{FF2B5EF4-FFF2-40B4-BE49-F238E27FC236}">
                <a16:creationId xmlns:a16="http://schemas.microsoft.com/office/drawing/2014/main" id="{3A36892B-B7CD-8405-47CC-112DE9219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44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179C6BBE-BEB4-BE22-3486-1319E010C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5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ibb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B9BF702D-809E-6101-23D2-92BC43152D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74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ackground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482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oto of a colorful sunset over The University of Toledo">
            <a:extLst>
              <a:ext uri="{FF2B5EF4-FFF2-40B4-BE49-F238E27FC236}">
                <a16:creationId xmlns:a16="http://schemas.microsoft.com/office/drawing/2014/main" id="{C6086AC2-6CBC-08BB-D74C-DE47A0D4E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41" b="2147"/>
          <a:stretch/>
        </p:blipFill>
        <p:spPr>
          <a:xfrm>
            <a:off x="776" y="-1"/>
            <a:ext cx="12191224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F17AE-868A-0D51-8409-0336CE93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380" y="2038349"/>
            <a:ext cx="4756056" cy="278130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C276A-CC74-713F-673B-FE112F76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0D78-6004-64E4-5038-341C937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08537-6ED8-6D2E-8E33-A44BE175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blue and yellow logo with a black background&#10;&#10;Description automatically generated">
            <a:extLst>
              <a:ext uri="{FF2B5EF4-FFF2-40B4-BE49-F238E27FC236}">
                <a16:creationId xmlns:a16="http://schemas.microsoft.com/office/drawing/2014/main" id="{BC26EF39-F156-5E94-F634-29956483C2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379" y="5597525"/>
            <a:ext cx="1157758" cy="10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7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0" t="34224" r="31198"/>
          <a:stretch/>
        </p:blipFill>
        <p:spPr>
          <a:xfrm>
            <a:off x="-1" y="0"/>
            <a:ext cx="12192001" cy="6671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5291" y="704537"/>
            <a:ext cx="8227541" cy="2741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E81B6D7-9BA0-ECB2-79E4-7FD38D7094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65291" y="3535109"/>
            <a:ext cx="8227541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9BCB1F-804A-36EB-0C16-D95E6878EE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6093" y="4018205"/>
            <a:ext cx="4851699" cy="747433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81832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0CEBF344-41C9-3982-9971-0DEB34FF4E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FE1169-B6AF-2ABA-881B-F94D8B7CEF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3732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7B2D73-B584-7A49-9474-044266B7FE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4948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38EB782B-EF9D-C9AB-4F8E-CDFB6E68F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94" t="-109" r="57145" b="109"/>
          <a:stretch/>
        </p:blipFill>
        <p:spPr>
          <a:xfrm>
            <a:off x="-47298" y="-13695"/>
            <a:ext cx="5289332" cy="6879189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6C5E97-2864-7130-F99F-CD9DBC7CC2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A2047D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2622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16EEAA-CB20-2191-AE22-DF1B43851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9307" y="1595051"/>
            <a:ext cx="8819532" cy="18414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9304" y="3617028"/>
            <a:ext cx="8819532" cy="16459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pic>
        <p:nvPicPr>
          <p:cNvPr id="6" name="Picture 5" descr="A black and white background&#10;&#10;Description automatically generated">
            <a:extLst>
              <a:ext uri="{FF2B5EF4-FFF2-40B4-BE49-F238E27FC236}">
                <a16:creationId xmlns:a16="http://schemas.microsoft.com/office/drawing/2014/main" id="{F2141B89-39C6-0C8D-1CD5-414A86550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205" t="6816"/>
          <a:stretch/>
        </p:blipFill>
        <p:spPr>
          <a:xfrm flipH="1">
            <a:off x="8880458" y="0"/>
            <a:ext cx="331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6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68CD42-F1E0-2E62-6E73-A41749999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1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7DB24AE4-099A-BF1E-4432-BC1241567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2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The University of Toledo">
            <a:extLst>
              <a:ext uri="{FF2B5EF4-FFF2-40B4-BE49-F238E27FC236}">
                <a16:creationId xmlns:a16="http://schemas.microsoft.com/office/drawing/2014/main" id="{98DE5316-F0C1-AAD2-56F1-268DBA349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786474-E478-B2F5-8B58-E0B515B27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71046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E5E83D91-28D2-3897-E6AF-43BC8C419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7A13AC-1609-350E-DE4B-E361CB7C0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10" y="699987"/>
            <a:ext cx="5120640" cy="5445980"/>
          </a:xfrm>
        </p:spPr>
        <p:txBody>
          <a:bodyPr>
            <a:noAutofit/>
          </a:bodyPr>
          <a:lstStyle>
            <a:lvl1pPr>
              <a:defRPr>
                <a:solidFill>
                  <a:srgbClr val="000F3E"/>
                </a:solidFill>
              </a:defRPr>
            </a:lvl1pPr>
            <a:lvl2pPr>
              <a:defRPr>
                <a:solidFill>
                  <a:srgbClr val="000F3E"/>
                </a:solidFill>
              </a:defRPr>
            </a:lvl2pPr>
            <a:lvl3pPr>
              <a:defRPr>
                <a:solidFill>
                  <a:srgbClr val="000F3E"/>
                </a:solidFill>
              </a:defRPr>
            </a:lvl3pPr>
            <a:lvl4pPr>
              <a:defRPr>
                <a:solidFill>
                  <a:srgbClr val="000F3E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810C9C-0050-B251-E9B7-A65DA2A532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pic>
        <p:nvPicPr>
          <p:cNvPr id="11" name="Picture 10" descr="The University of Toledo">
            <a:extLst>
              <a:ext uri="{FF2B5EF4-FFF2-40B4-BE49-F238E27FC236}">
                <a16:creationId xmlns:a16="http://schemas.microsoft.com/office/drawing/2014/main" id="{0BFE3BE3-8DC4-0B29-5338-0F1A115C25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5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32D1F-81D7-74F8-87FE-4A6666FEB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3739" y="1731363"/>
            <a:ext cx="9726161" cy="4389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FFFCA-C8CB-272F-B538-746A43FAC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54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3341A9B-34AA-9E84-CA14-DF2237B0FD7D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259321" y="5601250"/>
            <a:ext cx="1157758" cy="1069078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F27FE511-B415-5459-98B1-42D81875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8" y="365125"/>
            <a:ext cx="95000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3F59D13-216C-26BD-A380-5150F88D4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A4D6D74-8F2E-09D6-71C6-FD7F78117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53738" y="6356350"/>
            <a:ext cx="1727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8" r:id="rId2"/>
    <p:sldLayoutId id="2147483688" r:id="rId3"/>
    <p:sldLayoutId id="2147483680" r:id="rId4"/>
    <p:sldLayoutId id="2147483663" r:id="rId5"/>
    <p:sldLayoutId id="2147483714" r:id="rId6"/>
    <p:sldLayoutId id="2147483704" r:id="rId7"/>
    <p:sldLayoutId id="2147483670" r:id="rId8"/>
    <p:sldLayoutId id="2147483678" r:id="rId9"/>
    <p:sldLayoutId id="2147483661" r:id="rId10"/>
    <p:sldLayoutId id="2147483689" r:id="rId11"/>
    <p:sldLayoutId id="2147483690" r:id="rId12"/>
    <p:sldLayoutId id="2147483691" r:id="rId13"/>
    <p:sldLayoutId id="2147483657" r:id="rId14"/>
    <p:sldLayoutId id="2147483706" r:id="rId15"/>
    <p:sldLayoutId id="2147483695" r:id="rId16"/>
    <p:sldLayoutId id="2147483693" r:id="rId17"/>
    <p:sldLayoutId id="2147483652" r:id="rId18"/>
    <p:sldLayoutId id="2147483649" r:id="rId19"/>
    <p:sldLayoutId id="2147483656" r:id="rId20"/>
    <p:sldLayoutId id="2147483707" r:id="rId21"/>
    <p:sldLayoutId id="2147483655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694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3E7E"/>
          </a:solidFill>
          <a:latin typeface="Poppins ExtraBold" pitchFamily="2" charset="77"/>
          <a:ea typeface="+mj-ea"/>
          <a:cs typeface="Poppins Extra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2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4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head.org/home" TargetMode="Externa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42C6-287E-3306-9CBF-F8A2A0247F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Faculty Senate Committee on Student Affairs, </a:t>
            </a:r>
            <a:br>
              <a:rPr lang="en-US" sz="3200" dirty="0"/>
            </a:br>
            <a:r>
              <a:rPr lang="en-US" sz="3200" dirty="0"/>
              <a:t>19 November,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6A648-EAF6-3D11-1F84-AF4D6E0AF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0891" y="3591612"/>
            <a:ext cx="9144000" cy="477486"/>
          </a:xfrm>
        </p:spPr>
        <p:txBody>
          <a:bodyPr/>
          <a:lstStyle/>
          <a:p>
            <a:r>
              <a:rPr lang="en-US" dirty="0"/>
              <a:t>Second SG Issue: Campus Accessibility and ADA Compliance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869A0-B1D8-8F39-1D76-748A1ED3D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2459" y="4362450"/>
            <a:ext cx="6628592" cy="874568"/>
          </a:xfrm>
        </p:spPr>
        <p:txBody>
          <a:bodyPr/>
          <a:lstStyle/>
          <a:p>
            <a:r>
              <a:rPr lang="en-US" dirty="0"/>
              <a:t>Dr. Deborah Coulter-Harris, Dr. Karen Green, </a:t>
            </a:r>
          </a:p>
          <a:p>
            <a:r>
              <a:rPr lang="en-US" dirty="0"/>
              <a:t>Dr. Katherine O’Connell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78" y="68186"/>
            <a:ext cx="6372520" cy="197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6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847654" y="810706"/>
            <a:ext cx="9935851" cy="754144"/>
          </a:xfrm>
        </p:spPr>
        <p:txBody>
          <a:bodyPr>
            <a:noAutofit/>
          </a:bodyPr>
          <a:lstStyle/>
          <a:p>
            <a:r>
              <a:rPr lang="en-US" sz="2800" dirty="0"/>
              <a:t>SG Issue 1: Campus Accessibility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677212" y="1687399"/>
            <a:ext cx="8893943" cy="2790334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Student Government wrote: </a:t>
            </a:r>
            <a:r>
              <a:rPr lang="en-US" dirty="0"/>
              <a:t>“Many prospective students this summer were posting how they ultimately decided not to go to UT since it is not a disability-friendly campus. This is incredibly worrying as we need to ensure that we can pull as many students as possible. We typically carry out a couple of ADA walks to target some specific buildings and see how they can improve, but it is evident that we need to do more for our campus.”</a:t>
            </a:r>
          </a:p>
          <a:p>
            <a:pPr algn="l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373946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441542" y="405353"/>
            <a:ext cx="9129613" cy="1545995"/>
          </a:xfrm>
        </p:spPr>
        <p:txBody>
          <a:bodyPr>
            <a:normAutofit/>
          </a:bodyPr>
          <a:lstStyle/>
          <a:p>
            <a:r>
              <a:rPr lang="en-US" sz="3600" dirty="0"/>
              <a:t>Proposed Resolution: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881900" y="1404434"/>
            <a:ext cx="8248896" cy="4383624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Meet with Lisa Yost and Kurt </a:t>
            </a:r>
            <a:r>
              <a:rPr lang="en-US" dirty="0" err="1"/>
              <a:t>Soltman</a:t>
            </a:r>
            <a:r>
              <a:rPr lang="en-US" dirty="0"/>
              <a:t> from Office of Accessibility and Disability Services.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Email or call the contacts to gather a report on all buildings, restrooms, and athletic venues that assesses ADA compliancy for locations. Where and how can some locations be improved? Have there been complaints?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First Meeting and Discussion Between FSCSA and Office of Accessibility and Disability Services (</a:t>
            </a:r>
            <a:r>
              <a:rPr lang="en-US" dirty="0"/>
              <a:t>10/24/2024)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Attendees</a:t>
            </a:r>
            <a:r>
              <a:rPr lang="en-US" dirty="0"/>
              <a:t>: Lisa Yost, Kurt </a:t>
            </a:r>
            <a:r>
              <a:rPr lang="en-US" dirty="0" err="1"/>
              <a:t>Soltman</a:t>
            </a:r>
            <a:r>
              <a:rPr lang="en-US" dirty="0"/>
              <a:t>, Karen Green, Ashley Westgate, Lucas Will, Kate O’Connell, Sarah Aldrich Renner, Deborah Coulter-Harris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lvl="0"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97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of Concern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Students saw videos/posts online that prospective students loved the university, but felt they couldn’t get around – “I love UT but can’t come here.”</a:t>
            </a:r>
          </a:p>
          <a:p>
            <a:pPr lvl="0"/>
            <a:r>
              <a:rPr lang="en-US" dirty="0"/>
              <a:t>One video from a student that came for 1 year and left because of difficulty navigating campus.</a:t>
            </a:r>
          </a:p>
          <a:p>
            <a:pPr lvl="0"/>
            <a:r>
              <a:rPr lang="en-US" dirty="0"/>
              <a:t>No mention of specific buildings or concerns with faculty.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187" y="694905"/>
            <a:ext cx="2738552" cy="183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3651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Requirements for Restrooms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Certain restrooms only have automatic door openers on the 1</a:t>
            </a:r>
            <a:r>
              <a:rPr lang="en-US" baseline="30000" dirty="0"/>
              <a:t>st</a:t>
            </a:r>
            <a:r>
              <a:rPr lang="en-US" dirty="0"/>
              <a:t> floor (example Field House and Student Union).</a:t>
            </a:r>
          </a:p>
          <a:p>
            <a:pPr lvl="0"/>
            <a:r>
              <a:rPr lang="en-US" dirty="0"/>
              <a:t>Each building has to have a “reasonable bathroom nearby” with an automatic opener or have the door &lt;3lbs to pull open.</a:t>
            </a:r>
          </a:p>
          <a:p>
            <a:pPr lvl="0"/>
            <a:r>
              <a:rPr lang="en-US" dirty="0"/>
              <a:t>Balance between spirit of the law, the law and reasonability of finances for all concerns.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555" y="203266"/>
            <a:ext cx="1635746" cy="163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04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Requirements for Entryways/Evaluation of ADA Compliance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3739" y="1731363"/>
            <a:ext cx="9726161" cy="4537462"/>
          </a:xfrm>
        </p:spPr>
        <p:txBody>
          <a:bodyPr/>
          <a:lstStyle/>
          <a:p>
            <a:pPr lvl="0"/>
            <a:r>
              <a:rPr lang="en-US" sz="1600" dirty="0"/>
              <a:t>At least one accessible entrance required.</a:t>
            </a:r>
          </a:p>
          <a:p>
            <a:pPr lvl="0"/>
            <a:r>
              <a:rPr lang="en-US" sz="1600" dirty="0"/>
              <a:t>All buildings in compliance since the start of Spring ADA walks.</a:t>
            </a:r>
          </a:p>
          <a:p>
            <a:pPr lvl="0"/>
            <a:r>
              <a:rPr lang="en-US" sz="1600" dirty="0"/>
              <a:t>ADA compliance physical and electronic report created annually by Kurt and sent to Auditor/University leadership</a:t>
            </a:r>
          </a:p>
          <a:p>
            <a:pPr lvl="1"/>
            <a:r>
              <a:rPr lang="en-US" sz="1600" dirty="0"/>
              <a:t>Dave </a:t>
            </a:r>
            <a:r>
              <a:rPr lang="en-US" sz="1600" dirty="0" err="1"/>
              <a:t>Cutrie</a:t>
            </a:r>
            <a:r>
              <a:rPr lang="en-US" sz="1600" dirty="0"/>
              <a:t> auditor </a:t>
            </a:r>
          </a:p>
          <a:p>
            <a:r>
              <a:rPr lang="en-US" sz="1600" dirty="0"/>
              <a:t>AHEAD completes an external audit. </a:t>
            </a:r>
            <a:r>
              <a:rPr lang="en-US" sz="1600" u="sng" dirty="0">
                <a:hlinkClick r:id="rId2"/>
              </a:rPr>
              <a:t>Home - AHEAD - Association on Higher Education And Disability</a:t>
            </a:r>
            <a:endParaRPr lang="en-US" sz="1600" dirty="0"/>
          </a:p>
          <a:p>
            <a:pPr lvl="0"/>
            <a:r>
              <a:rPr lang="en-US" sz="1600" dirty="0"/>
              <a:t>ADA walks with Student Government: Kurt </a:t>
            </a:r>
            <a:r>
              <a:rPr lang="en-US" sz="1600" dirty="0" err="1"/>
              <a:t>Soltman</a:t>
            </a:r>
            <a:r>
              <a:rPr lang="en-US" sz="1600" dirty="0"/>
              <a:t> walks with SG representatives through 1 building each month to assess accessibility.</a:t>
            </a:r>
          </a:p>
          <a:p>
            <a:pPr lvl="1"/>
            <a:r>
              <a:rPr lang="en-US" sz="1600" dirty="0"/>
              <a:t>Goal to get to every building over 2 years.</a:t>
            </a:r>
          </a:p>
          <a:p>
            <a:pPr lvl="0"/>
            <a:r>
              <a:rPr lang="en-US" sz="1600" dirty="0"/>
              <a:t>Kurt will follow-up on the following: </a:t>
            </a:r>
          </a:p>
          <a:p>
            <a:pPr lvl="1"/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floor bathrooms in Field House.</a:t>
            </a:r>
          </a:p>
          <a:p>
            <a:pPr lvl="1"/>
            <a:r>
              <a:rPr lang="en-US" sz="1600" dirty="0"/>
              <a:t>Discuss concerns/online comments in more detail with Student Government.</a:t>
            </a:r>
          </a:p>
          <a:p>
            <a:pPr lvl="1"/>
            <a:r>
              <a:rPr lang="en-US" sz="1600" dirty="0"/>
              <a:t>Reach out to marketing to discuss opportunities to collaborate and share office success stories.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2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Survey Students: Determine Accessibility Needs/Perceptions?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Survey could be created for campus in general.</a:t>
            </a:r>
          </a:p>
          <a:p>
            <a:pPr lvl="0"/>
            <a:r>
              <a:rPr lang="en-US" dirty="0"/>
              <a:t>Currently, Office of Accessibility and Disability Services sends out yearly student survey to assess satisfaction of students currently engaged with this office.</a:t>
            </a:r>
          </a:p>
          <a:p>
            <a:pPr lvl="1"/>
            <a:r>
              <a:rPr lang="en-US" dirty="0"/>
              <a:t>How satisfied are students with the services they receive?</a:t>
            </a:r>
          </a:p>
          <a:p>
            <a:pPr lvl="1"/>
            <a:r>
              <a:rPr lang="en-US" dirty="0"/>
              <a:t>What can office do to improve?</a:t>
            </a:r>
          </a:p>
          <a:p>
            <a:pPr lvl="1"/>
            <a:r>
              <a:rPr lang="en-US" dirty="0"/>
              <a:t>General questions with Likert scale and places for comments included.</a:t>
            </a:r>
          </a:p>
          <a:p>
            <a:pPr lvl="1"/>
            <a:r>
              <a:rPr lang="en-US" dirty="0"/>
              <a:t>Limitation: only goes to students currently engaged with the office.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97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Future Plans for Office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0618" y="1432874"/>
            <a:ext cx="9726161" cy="4923476"/>
          </a:xfrm>
        </p:spPr>
        <p:txBody>
          <a:bodyPr/>
          <a:lstStyle/>
          <a:p>
            <a:pPr lvl="0"/>
            <a:r>
              <a:rPr lang="en-US" dirty="0"/>
              <a:t>Deborah will add Kurt/Lisa to Faculty Senate schedule to present. (Already asked FS President: Spring date)</a:t>
            </a:r>
          </a:p>
          <a:p>
            <a:pPr lvl="0"/>
            <a:r>
              <a:rPr lang="en-US" dirty="0"/>
              <a:t>Continue to improve perception/awareness of Office of Accessibility and Disability Services: </a:t>
            </a:r>
          </a:p>
          <a:p>
            <a:pPr lvl="1"/>
            <a:r>
              <a:rPr lang="en-US" dirty="0"/>
              <a:t>Consider increasing advertising or email each quarter.</a:t>
            </a:r>
          </a:p>
          <a:p>
            <a:pPr lvl="1"/>
            <a:r>
              <a:rPr lang="en-US" dirty="0"/>
              <a:t>UT news article on office: could include student success story if student willing. </a:t>
            </a:r>
          </a:p>
          <a:p>
            <a:pPr lvl="1"/>
            <a:r>
              <a:rPr lang="en-US" dirty="0"/>
              <a:t>Social media campaign with student success stories (if willing). </a:t>
            </a:r>
          </a:p>
          <a:p>
            <a:pPr lvl="1"/>
            <a:r>
              <a:rPr lang="en-US" dirty="0"/>
              <a:t>Consider adding question to office survey “are you willing to provide a quote about the office or share a success story? If so, email us.”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439" y="378167"/>
            <a:ext cx="1946413" cy="105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70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 (</a:t>
            </a:r>
            <a:r>
              <a:rPr lang="en-US" dirty="0" err="1"/>
              <a:t>con’t</a:t>
            </a:r>
            <a:r>
              <a:rPr lang="en-US" dirty="0"/>
              <a:t>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6667" y="1750216"/>
            <a:ext cx="9726161" cy="4063795"/>
          </a:xfrm>
        </p:spPr>
        <p:txBody>
          <a:bodyPr/>
          <a:lstStyle/>
          <a:p>
            <a:pPr lvl="0"/>
            <a:r>
              <a:rPr lang="en-US" dirty="0"/>
              <a:t>Office of Accessibility and Disability Services to come to certain classes to discuss their role and benefits. </a:t>
            </a:r>
          </a:p>
          <a:p>
            <a:pPr lvl="1"/>
            <a:r>
              <a:rPr lang="en-US" dirty="0"/>
              <a:t>Ex. Undergraduate writing courses</a:t>
            </a:r>
          </a:p>
          <a:p>
            <a:pPr lvl="0"/>
            <a:r>
              <a:rPr lang="en-US" dirty="0"/>
              <a:t>ADA walks to continue with Kurt and Student Government.</a:t>
            </a:r>
          </a:p>
          <a:p>
            <a:pPr lvl="0"/>
            <a:r>
              <a:rPr lang="en-US" dirty="0"/>
              <a:t>Monitor new buildings – works with office as well as facilities to ensure compliance.</a:t>
            </a:r>
          </a:p>
          <a:p>
            <a:pPr lvl="1"/>
            <a:r>
              <a:rPr lang="en-US" dirty="0"/>
              <a:t>Jason </a:t>
            </a:r>
            <a:r>
              <a:rPr lang="en-US" dirty="0" err="1"/>
              <a:t>Toth</a:t>
            </a:r>
            <a:r>
              <a:rPr lang="en-US" dirty="0"/>
              <a:t> (facilities) and Nichole Baden (chief architect)</a:t>
            </a:r>
          </a:p>
          <a:p>
            <a:pPr lvl="0"/>
            <a:r>
              <a:rPr lang="en-US" dirty="0">
                <a:solidFill>
                  <a:srgbClr val="FF0000"/>
                </a:solidFill>
              </a:rPr>
              <a:t>Please see Appendix 1  in </a:t>
            </a:r>
            <a:r>
              <a:rPr lang="en-US" b="1" dirty="0">
                <a:solidFill>
                  <a:schemeClr val="tx1"/>
                </a:solidFill>
              </a:rPr>
              <a:t>Memorandum for Record </a:t>
            </a:r>
            <a:r>
              <a:rPr lang="en-US" dirty="0">
                <a:solidFill>
                  <a:srgbClr val="FF0000"/>
                </a:solidFill>
              </a:rPr>
              <a:t>for </a:t>
            </a:r>
            <a:r>
              <a:rPr lang="en-US" b="1" i="1" dirty="0">
                <a:solidFill>
                  <a:schemeClr val="tx1"/>
                </a:solidFill>
              </a:rPr>
              <a:t>Updates </a:t>
            </a:r>
            <a:r>
              <a:rPr lang="en-US" dirty="0">
                <a:solidFill>
                  <a:srgbClr val="FF0000"/>
                </a:solidFill>
              </a:rPr>
              <a:t>from Office of Accessibility and Disability Services.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8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Toledo">
      <a:dk1>
        <a:srgbClr val="000000"/>
      </a:dk1>
      <a:lt1>
        <a:srgbClr val="FFFFFF"/>
      </a:lt1>
      <a:dk2>
        <a:srgbClr val="003D7E"/>
      </a:dk2>
      <a:lt2>
        <a:srgbClr val="FFFFFF"/>
      </a:lt2>
      <a:accent1>
        <a:srgbClr val="000E3D"/>
      </a:accent1>
      <a:accent2>
        <a:srgbClr val="102B5E"/>
      </a:accent2>
      <a:accent3>
        <a:srgbClr val="003D7E"/>
      </a:accent3>
      <a:accent4>
        <a:srgbClr val="009CE5"/>
      </a:accent4>
      <a:accent5>
        <a:srgbClr val="AED4E9"/>
      </a:accent5>
      <a:accent6>
        <a:srgbClr val="FFD200"/>
      </a:accent6>
      <a:hlink>
        <a:srgbClr val="A1047C"/>
      </a:hlink>
      <a:folHlink>
        <a:srgbClr val="A104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oledo Presentation" id="{878472B2-5CB3-A84F-BF88-024C4E197E2A}" vid="{13CA13BF-2D47-8E49-8F59-CCE2B7E506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</TotalTime>
  <Words>767</Words>
  <Application>Microsoft Office PowerPoint</Application>
  <PresentationFormat>Widescreen</PresentationFormat>
  <Paragraphs>60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Poppins ExtraBold</vt:lpstr>
      <vt:lpstr>Poppins Light</vt:lpstr>
      <vt:lpstr>Office Theme</vt:lpstr>
      <vt:lpstr>    Faculty Senate Committee on Student Affairs,  19 November, 2024</vt:lpstr>
      <vt:lpstr>SG Issue 1: Campus Accessibility</vt:lpstr>
      <vt:lpstr>Proposed Resolution: </vt:lpstr>
      <vt:lpstr>Origin of Concern</vt:lpstr>
      <vt:lpstr>Requirements for Restrooms</vt:lpstr>
      <vt:lpstr> Requirements for Entryways/Evaluation of ADA Compliance </vt:lpstr>
      <vt:lpstr> Survey Students: Determine Accessibility Needs/Perceptions? </vt:lpstr>
      <vt:lpstr> Future Plans for Office  </vt:lpstr>
      <vt:lpstr>Future Plans (con’t)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Hubbard, Quinetta L.</cp:lastModifiedBy>
  <cp:revision>29</cp:revision>
  <cp:lastPrinted>2024-11-16T02:03:33Z</cp:lastPrinted>
  <dcterms:created xsi:type="dcterms:W3CDTF">2024-10-16T21:56:36Z</dcterms:created>
  <dcterms:modified xsi:type="dcterms:W3CDTF">2024-11-19T18:24:49Z</dcterms:modified>
</cp:coreProperties>
</file>