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1" r:id="rId5"/>
    <p:sldId id="257" r:id="rId6"/>
    <p:sldId id="256" r:id="rId7"/>
    <p:sldId id="259" r:id="rId8"/>
    <p:sldId id="258" r:id="rId9"/>
    <p:sldId id="260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0" autoAdjust="0"/>
    <p:restoredTop sz="94660"/>
  </p:normalViewPr>
  <p:slideViewPr>
    <p:cSldViewPr snapToGrid="0">
      <p:cViewPr varScale="1">
        <p:scale>
          <a:sx n="67" d="100"/>
          <a:sy n="67" d="100"/>
        </p:scale>
        <p:origin x="4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9CAE5-FFAA-40E1-A14A-1655017461F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40F66-12DB-4CE4-8223-C8DF8ECA7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119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9CAE5-FFAA-40E1-A14A-1655017461F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40F66-12DB-4CE4-8223-C8DF8ECA7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644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9CAE5-FFAA-40E1-A14A-1655017461F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40F66-12DB-4CE4-8223-C8DF8ECA7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664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9CAE5-FFAA-40E1-A14A-1655017461F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40F66-12DB-4CE4-8223-C8DF8ECA7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477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9CAE5-FFAA-40E1-A14A-1655017461F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40F66-12DB-4CE4-8223-C8DF8ECA7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789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9CAE5-FFAA-40E1-A14A-1655017461F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40F66-12DB-4CE4-8223-C8DF8ECA7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859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9CAE5-FFAA-40E1-A14A-1655017461F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40F66-12DB-4CE4-8223-C8DF8ECA7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1964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9CAE5-FFAA-40E1-A14A-1655017461F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40F66-12DB-4CE4-8223-C8DF8ECA7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849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9CAE5-FFAA-40E1-A14A-1655017461F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40F66-12DB-4CE4-8223-C8DF8ECA7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409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9CAE5-FFAA-40E1-A14A-1655017461F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40F66-12DB-4CE4-8223-C8DF8ECA7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5070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9CAE5-FFAA-40E1-A14A-1655017461F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C40F66-12DB-4CE4-8223-C8DF8ECA7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661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9CAE5-FFAA-40E1-A14A-1655017461F2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C40F66-12DB-4CE4-8223-C8DF8ECA71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118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JianTing.Zhang@UToledo.Edu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08167" y="1413164"/>
            <a:ext cx="9491253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/>
              <a:t>Justification of Department Name Change:</a:t>
            </a:r>
          </a:p>
          <a:p>
            <a:endParaRPr lang="en-US" sz="2400" dirty="0"/>
          </a:p>
          <a:p>
            <a:r>
              <a:rPr lang="en-US" sz="2400" dirty="0"/>
              <a:t>from “</a:t>
            </a:r>
            <a:r>
              <a:rPr lang="en-US" sz="2400" b="1" dirty="0"/>
              <a:t>Department of Biological Sciences</a:t>
            </a:r>
            <a:r>
              <a:rPr lang="en-US" sz="2400" dirty="0"/>
              <a:t>” to</a:t>
            </a:r>
          </a:p>
          <a:p>
            <a:endParaRPr lang="en-US" sz="2400" dirty="0"/>
          </a:p>
          <a:p>
            <a:r>
              <a:rPr lang="en-US" sz="2400" dirty="0"/>
              <a:t>“</a:t>
            </a:r>
            <a:r>
              <a:rPr lang="en-US" sz="2400" b="1" dirty="0"/>
              <a:t>Department of Molecular, Cellular, and Developmental Biology” </a:t>
            </a:r>
            <a:r>
              <a:rPr lang="en-US" sz="2400" dirty="0"/>
              <a:t>(MCDB)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166661" y="5467401"/>
            <a:ext cx="15427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9-24-2024</a:t>
            </a:r>
          </a:p>
          <a:p>
            <a:r>
              <a:rPr lang="en-US" dirty="0"/>
              <a:t>Faculty Senate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630091" y="4454434"/>
            <a:ext cx="3303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Song-Tao Liu, Professor and Chair</a:t>
            </a:r>
          </a:p>
        </p:txBody>
      </p:sp>
    </p:spTree>
    <p:extLst>
      <p:ext uri="{BB962C8B-B14F-4D97-AF65-F5344CB8AC3E}">
        <p14:creationId xmlns:p14="http://schemas.microsoft.com/office/powerpoint/2010/main" val="1540038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04852" y="100790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External Review</a:t>
            </a:r>
            <a:endParaRPr lang="en-US" dirty="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Department of Biological Sciences, University of Toledo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February, 2021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23802" y="2737838"/>
            <a:ext cx="801584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“As such, the current Department of Biological Sciences includes faculty with interests focused in areas of cell and molecular biology. Indeed, it might be appropriate to </a:t>
            </a:r>
            <a:r>
              <a:rPr lang="en-US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rename the department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along those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lines, since only one end of the spectrum of the biological sciences is represented.”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6035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95054" y="1448791"/>
            <a:ext cx="802771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Department Name Change Workflow</a:t>
            </a:r>
          </a:p>
          <a:p>
            <a:r>
              <a:rPr lang="en-US" b="1" dirty="0"/>
              <a:t>         defined by a memorandum issued by the Office of the Provost on 2/19/2021</a:t>
            </a:r>
          </a:p>
          <a:p>
            <a:endParaRPr lang="en-US" dirty="0"/>
          </a:p>
          <a:p>
            <a:pPr marL="342900" indent="-342900">
              <a:buAutoNum type="arabicPeriod"/>
            </a:pPr>
            <a:r>
              <a:rPr lang="en-US" dirty="0"/>
              <a:t>Informing the Provost</a:t>
            </a:r>
          </a:p>
          <a:p>
            <a:pPr marL="342900" indent="-342900">
              <a:buAutoNum type="arabicPeriod"/>
            </a:pPr>
            <a:r>
              <a:rPr lang="en-US" dirty="0"/>
              <a:t>Process Discussion</a:t>
            </a:r>
          </a:p>
          <a:p>
            <a:pPr marL="342900" indent="-342900">
              <a:buAutoNum type="arabicPeriod"/>
            </a:pPr>
            <a:r>
              <a:rPr lang="en-US" dirty="0"/>
              <a:t>Department Level Consultation: Department vote 1/24/2024; second vote: 2/21/2024 in response to some concerns from Department of Cell and Cancer Biology</a:t>
            </a:r>
          </a:p>
          <a:p>
            <a:pPr marL="342900" indent="-342900">
              <a:buAutoNum type="arabicPeriod"/>
            </a:pPr>
            <a:r>
              <a:rPr lang="en-US" dirty="0"/>
              <a:t>College Level Consultation: NSM council approval 04/2024</a:t>
            </a:r>
          </a:p>
          <a:p>
            <a:pPr marL="342900" indent="-342900">
              <a:buAutoNum type="arabicPeriod"/>
            </a:pPr>
            <a:r>
              <a:rPr lang="en-US" dirty="0"/>
              <a:t>Campus Level Consultation: department outside the college; </a:t>
            </a:r>
            <a:r>
              <a:rPr lang="en-US" dirty="0">
                <a:solidFill>
                  <a:srgbClr val="FF0000"/>
                </a:solidFill>
              </a:rPr>
              <a:t>Faculty Senate presentation</a:t>
            </a:r>
          </a:p>
          <a:p>
            <a:pPr marL="342900" indent="-342900">
              <a:buAutoNum type="arabicPeriod"/>
            </a:pPr>
            <a:endParaRPr lang="en-US" dirty="0">
              <a:solidFill>
                <a:srgbClr val="FF0000"/>
              </a:solidFill>
            </a:endParaRPr>
          </a:p>
          <a:p>
            <a:pPr marL="342900" indent="-342900">
              <a:buAutoNum type="arabicPeriod"/>
            </a:pPr>
            <a:r>
              <a:rPr lang="en-US" dirty="0"/>
              <a:t>Approval</a:t>
            </a:r>
          </a:p>
          <a:p>
            <a:pPr marL="342900" indent="-342900">
              <a:buAutoNum type="arabicPeriod"/>
            </a:pPr>
            <a:r>
              <a:rPr lang="en-US" dirty="0"/>
              <a:t>Registrar Implementation</a:t>
            </a:r>
          </a:p>
          <a:p>
            <a:pPr marL="342900" indent="-342900">
              <a:buAutoNum type="arabicPeriod"/>
            </a:pPr>
            <a:r>
              <a:rPr lang="en-US" dirty="0"/>
              <a:t>Notify Academic Finance/Accounting</a:t>
            </a:r>
          </a:p>
        </p:txBody>
      </p:sp>
    </p:spTree>
    <p:extLst>
      <p:ext uri="{BB962C8B-B14F-4D97-AF65-F5344CB8AC3E}">
        <p14:creationId xmlns:p14="http://schemas.microsoft.com/office/powerpoint/2010/main" val="2674640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0" y="178130"/>
            <a:ext cx="6309756" cy="6697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Arial" panose="020B0604020202020204" pitchFamily="34" charset="0"/>
                <a:ea typeface="DengXian"/>
              </a:rPr>
              <a:t>Hi Song-Tao,</a:t>
            </a:r>
            <a:endParaRPr lang="en-US" sz="1400" dirty="0">
              <a:effectLst/>
              <a:latin typeface="Calibri" panose="020F0502020204030204" pitchFamily="34" charset="0"/>
              <a:ea typeface="DengXian"/>
            </a:endParaRPr>
          </a:p>
          <a:p>
            <a:r>
              <a:rPr lang="en-US" dirty="0">
                <a:latin typeface="Arial" panose="020B0604020202020204" pitchFamily="34" charset="0"/>
                <a:ea typeface="DengXian"/>
              </a:rPr>
              <a:t>            Thanks for the email and glad to know that it is moving forward. </a:t>
            </a:r>
            <a:endParaRPr lang="en-US" sz="1400" dirty="0">
              <a:effectLst/>
              <a:latin typeface="Calibri" panose="020F0502020204030204" pitchFamily="34" charset="0"/>
              <a:ea typeface="DengXian"/>
            </a:endParaRPr>
          </a:p>
          <a:p>
            <a:r>
              <a:rPr lang="en-US" dirty="0">
                <a:latin typeface="Arial" panose="020B0604020202020204" pitchFamily="34" charset="0"/>
                <a:ea typeface="DengXian"/>
              </a:rPr>
              <a:t> </a:t>
            </a:r>
            <a:endParaRPr lang="en-US" sz="1400" dirty="0">
              <a:effectLst/>
              <a:latin typeface="Calibri" panose="020F0502020204030204" pitchFamily="34" charset="0"/>
              <a:ea typeface="DengXian"/>
            </a:endParaRPr>
          </a:p>
          <a:p>
            <a:r>
              <a:rPr lang="en-US" dirty="0">
                <a:latin typeface="Arial" panose="020B0604020202020204" pitchFamily="34" charset="0"/>
                <a:ea typeface="DengXian"/>
              </a:rPr>
              <a:t>Hi Jerry,</a:t>
            </a:r>
            <a:endParaRPr lang="en-US" sz="1400" dirty="0">
              <a:effectLst/>
              <a:latin typeface="Calibri" panose="020F0502020204030204" pitchFamily="34" charset="0"/>
              <a:ea typeface="DengXian"/>
            </a:endParaRPr>
          </a:p>
          <a:p>
            <a:r>
              <a:rPr lang="en-US" dirty="0">
                <a:latin typeface="Arial" panose="020B0604020202020204" pitchFamily="34" charset="0"/>
                <a:ea typeface="DengXian"/>
              </a:rPr>
              <a:t>            Just want to let you know that my department and the college have no objection for his department’s new name “</a:t>
            </a:r>
            <a:r>
              <a:rPr lang="en-US" b="1" i="1" dirty="0">
                <a:latin typeface="Arial" panose="020B0604020202020204" pitchFamily="34" charset="0"/>
                <a:ea typeface="DengXian"/>
              </a:rPr>
              <a:t>Department of Molecular, Cellular, and Developmental Biology</a:t>
            </a:r>
            <a:r>
              <a:rPr lang="en-US" dirty="0">
                <a:latin typeface="Arial" panose="020B0604020202020204" pitchFamily="34" charset="0"/>
                <a:ea typeface="DengXian"/>
              </a:rPr>
              <a:t>”. Thanks and let me know if you have any question. </a:t>
            </a:r>
            <a:endParaRPr lang="en-US" sz="1400" dirty="0">
              <a:effectLst/>
              <a:latin typeface="Calibri" panose="020F0502020204030204" pitchFamily="34" charset="0"/>
              <a:ea typeface="DengXian"/>
            </a:endParaRPr>
          </a:p>
          <a:p>
            <a:r>
              <a:rPr lang="en-US" dirty="0">
                <a:latin typeface="Arial" panose="020B0604020202020204" pitchFamily="34" charset="0"/>
                <a:ea typeface="DengXian"/>
              </a:rPr>
              <a:t> </a:t>
            </a:r>
            <a:endParaRPr lang="en-US" sz="1400" dirty="0">
              <a:effectLst/>
              <a:latin typeface="Calibri" panose="020F0502020204030204" pitchFamily="34" charset="0"/>
              <a:ea typeface="DengXian"/>
            </a:endParaRPr>
          </a:p>
          <a:p>
            <a:r>
              <a:rPr lang="en-US" dirty="0">
                <a:latin typeface="Arial" panose="020B0604020202020204" pitchFamily="34" charset="0"/>
                <a:ea typeface="DengXian"/>
              </a:rPr>
              <a:t>Sincerely Yours,</a:t>
            </a:r>
            <a:endParaRPr lang="en-US" sz="1400" dirty="0">
              <a:effectLst/>
              <a:latin typeface="Calibri" panose="020F0502020204030204" pitchFamily="34" charset="0"/>
              <a:ea typeface="DengXian"/>
            </a:endParaRPr>
          </a:p>
          <a:p>
            <a:r>
              <a:rPr lang="en-US" sz="2800" u="sng" dirty="0">
                <a:effectLst/>
                <a:latin typeface="Brush Script MT" panose="03060802040406070304" pitchFamily="66" charset="0"/>
                <a:ea typeface="DengXian"/>
              </a:rPr>
              <a:t>    JT Zhang        </a:t>
            </a:r>
            <a:r>
              <a:rPr lang="en-US" sz="2800" u="sng" dirty="0">
                <a:solidFill>
                  <a:srgbClr val="FFFFFF"/>
                </a:solidFill>
                <a:effectLst/>
                <a:latin typeface="Brush Script MT" panose="03060802040406070304" pitchFamily="66" charset="0"/>
                <a:ea typeface="DengXian"/>
              </a:rPr>
              <a:t>.</a:t>
            </a:r>
            <a:endParaRPr lang="en-US" sz="1400" dirty="0">
              <a:effectLst/>
              <a:latin typeface="Calibri" panose="020F0502020204030204" pitchFamily="34" charset="0"/>
              <a:ea typeface="DengXian"/>
            </a:endParaRPr>
          </a:p>
          <a:p>
            <a:r>
              <a:rPr lang="en-US" dirty="0">
                <a:latin typeface="Arial" panose="020B0604020202020204" pitchFamily="34" charset="0"/>
                <a:ea typeface="DengXian"/>
              </a:rPr>
              <a:t>Jian-Ting Zhang, Ph.D.</a:t>
            </a:r>
            <a:endParaRPr lang="en-US" sz="1400" dirty="0">
              <a:effectLst/>
              <a:latin typeface="Calibri" panose="020F0502020204030204" pitchFamily="34" charset="0"/>
              <a:ea typeface="DengXian"/>
            </a:endParaRPr>
          </a:p>
          <a:p>
            <a:r>
              <a:rPr lang="en-US" dirty="0">
                <a:latin typeface="Arial" panose="020B0604020202020204" pitchFamily="34" charset="0"/>
                <a:ea typeface="DengXian"/>
              </a:rPr>
              <a:t>Professor and Chair</a:t>
            </a:r>
            <a:endParaRPr lang="en-US" sz="1400" dirty="0">
              <a:effectLst/>
              <a:latin typeface="Calibri" panose="020F0502020204030204" pitchFamily="34" charset="0"/>
              <a:ea typeface="DengXian"/>
            </a:endParaRPr>
          </a:p>
          <a:p>
            <a:r>
              <a:rPr lang="en-US" dirty="0">
                <a:latin typeface="Arial" panose="020B0604020202020204" pitchFamily="34" charset="0"/>
                <a:ea typeface="DengXian"/>
              </a:rPr>
              <a:t>Helen and Harold McMaster Endowed Chair</a:t>
            </a:r>
            <a:endParaRPr lang="en-US" sz="1400" dirty="0">
              <a:effectLst/>
              <a:latin typeface="Calibri" panose="020F0502020204030204" pitchFamily="34" charset="0"/>
              <a:ea typeface="DengXian"/>
            </a:endParaRPr>
          </a:p>
          <a:p>
            <a:r>
              <a:rPr lang="en-US" dirty="0">
                <a:latin typeface="Arial" panose="020B0604020202020204" pitchFamily="34" charset="0"/>
                <a:ea typeface="DengXian"/>
              </a:rPr>
              <a:t>Department of Cell and Cancer Biology</a:t>
            </a:r>
            <a:endParaRPr lang="en-US" sz="1400" dirty="0">
              <a:effectLst/>
              <a:latin typeface="Calibri" panose="020F0502020204030204" pitchFamily="34" charset="0"/>
              <a:ea typeface="DengXian"/>
            </a:endParaRPr>
          </a:p>
          <a:p>
            <a:r>
              <a:rPr lang="en-US" dirty="0">
                <a:latin typeface="Arial" panose="020B0604020202020204" pitchFamily="34" charset="0"/>
                <a:ea typeface="DengXian"/>
              </a:rPr>
              <a:t>Interim Senior Associate Dean for Research</a:t>
            </a:r>
            <a:endParaRPr lang="en-US" sz="1400" dirty="0">
              <a:effectLst/>
              <a:latin typeface="Calibri" panose="020F0502020204030204" pitchFamily="34" charset="0"/>
              <a:ea typeface="DengXian"/>
            </a:endParaRPr>
          </a:p>
          <a:p>
            <a:r>
              <a:rPr lang="en-US" dirty="0">
                <a:latin typeface="Arial" panose="020B0604020202020204" pitchFamily="34" charset="0"/>
                <a:ea typeface="DengXian"/>
              </a:rPr>
              <a:t>University of Toledo College of Medicine and Life Sciences</a:t>
            </a:r>
            <a:endParaRPr lang="en-US" sz="1400" dirty="0">
              <a:effectLst/>
              <a:latin typeface="Calibri" panose="020F0502020204030204" pitchFamily="34" charset="0"/>
              <a:ea typeface="DengXian"/>
            </a:endParaRPr>
          </a:p>
          <a:p>
            <a:r>
              <a:rPr lang="en-US" dirty="0">
                <a:latin typeface="Arial" panose="020B0604020202020204" pitchFamily="34" charset="0"/>
                <a:ea typeface="DengXian"/>
              </a:rPr>
              <a:t>3000 Arlington Ave., MS1010</a:t>
            </a:r>
            <a:endParaRPr lang="en-US" sz="1400" dirty="0">
              <a:effectLst/>
              <a:latin typeface="Calibri" panose="020F0502020204030204" pitchFamily="34" charset="0"/>
              <a:ea typeface="DengXian"/>
            </a:endParaRPr>
          </a:p>
          <a:p>
            <a:r>
              <a:rPr lang="en-US" dirty="0">
                <a:latin typeface="Arial" panose="020B0604020202020204" pitchFamily="34" charset="0"/>
                <a:ea typeface="DengXian"/>
              </a:rPr>
              <a:t>Toledo, OH 43614</a:t>
            </a:r>
            <a:endParaRPr lang="en-US" sz="1400" dirty="0">
              <a:effectLst/>
              <a:latin typeface="Calibri" panose="020F0502020204030204" pitchFamily="34" charset="0"/>
              <a:ea typeface="DengXian"/>
            </a:endParaRPr>
          </a:p>
          <a:p>
            <a:r>
              <a:rPr lang="en-US" dirty="0">
                <a:latin typeface="Arial" panose="020B0604020202020204" pitchFamily="34" charset="0"/>
                <a:ea typeface="DengXian"/>
              </a:rPr>
              <a:t>Tel. (419) 383-4131</a:t>
            </a:r>
            <a:endParaRPr lang="en-US" sz="1400" dirty="0">
              <a:effectLst/>
              <a:latin typeface="Calibri" panose="020F0502020204030204" pitchFamily="34" charset="0"/>
              <a:ea typeface="DengXian"/>
            </a:endParaRPr>
          </a:p>
          <a:p>
            <a:r>
              <a:rPr lang="en-US" dirty="0">
                <a:latin typeface="Arial" panose="020B0604020202020204" pitchFamily="34" charset="0"/>
                <a:ea typeface="DengXian"/>
              </a:rPr>
              <a:t>Email: </a:t>
            </a:r>
            <a:r>
              <a:rPr lang="en-US" u="sng" dirty="0" err="1">
                <a:solidFill>
                  <a:srgbClr val="0563C1"/>
                </a:solidFill>
                <a:latin typeface="Arial" panose="020B0604020202020204" pitchFamily="34" charset="0"/>
                <a:ea typeface="DengXian"/>
                <a:hlinkClick r:id="rId2"/>
              </a:rPr>
              <a:t>JianTing.Zhang@UToledo.Edu</a:t>
            </a:r>
            <a:endParaRPr lang="en-US" sz="1400" dirty="0">
              <a:effectLst/>
              <a:latin typeface="Calibri" panose="020F0502020204030204" pitchFamily="34" charset="0"/>
              <a:ea typeface="DengXian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11283" y="273132"/>
            <a:ext cx="17139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8-19-2024 email</a:t>
            </a:r>
          </a:p>
        </p:txBody>
      </p:sp>
    </p:spTree>
    <p:extLst>
      <p:ext uri="{BB962C8B-B14F-4D97-AF65-F5344CB8AC3E}">
        <p14:creationId xmlns:p14="http://schemas.microsoft.com/office/powerpoint/2010/main" val="3625077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6593133"/>
              </p:ext>
            </p:extLst>
          </p:nvPr>
        </p:nvGraphicFramePr>
        <p:xfrm>
          <a:off x="6705023" y="1226869"/>
          <a:ext cx="4398406" cy="42476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55230">
                  <a:extLst>
                    <a:ext uri="{9D8B030D-6E8A-4147-A177-3AD203B41FA5}">
                      <a16:colId xmlns:a16="http://schemas.microsoft.com/office/drawing/2014/main" val="3612871082"/>
                    </a:ext>
                  </a:extLst>
                </a:gridCol>
                <a:gridCol w="3143176">
                  <a:extLst>
                    <a:ext uri="{9D8B030D-6E8A-4147-A177-3AD203B41FA5}">
                      <a16:colId xmlns:a16="http://schemas.microsoft.com/office/drawing/2014/main" val="4121796049"/>
                    </a:ext>
                  </a:extLst>
                </a:gridCol>
              </a:tblGrid>
              <a:tr h="20226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University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u="none" strike="noStrike" dirty="0">
                          <a:effectLst/>
                        </a:rPr>
                        <a:t>Names of Biology Departments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90623044"/>
                  </a:ext>
                </a:extLst>
              </a:tr>
              <a:tr h="20226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Akron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department of biology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05409159"/>
                  </a:ext>
                </a:extLst>
              </a:tr>
              <a:tr h="20226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BG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department of biological sciences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44490208"/>
                  </a:ext>
                </a:extLst>
              </a:tr>
              <a:tr h="20226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Case Western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department of biology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7191461"/>
                  </a:ext>
                </a:extLst>
              </a:tr>
              <a:tr h="20226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Cincinnati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department of biological sciences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36871947"/>
                  </a:ext>
                </a:extLst>
              </a:tr>
              <a:tr h="55624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Cleveland state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department of BIOLOGICAL, GEOLOGICAL, AND ENVIRONMENTAL SCIENCES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64825954"/>
                  </a:ext>
                </a:extLst>
              </a:tr>
              <a:tr h="20226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Dayton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department of biology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6018310"/>
                  </a:ext>
                </a:extLst>
              </a:tr>
              <a:tr h="20226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Kent state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department of biological sciences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30368416"/>
                  </a:ext>
                </a:extLst>
              </a:tr>
              <a:tr h="20226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Miami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department of biology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18940014"/>
                  </a:ext>
                </a:extLst>
              </a:tr>
              <a:tr h="1061914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Ohio state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in A&amp;S college, biology majors use "center for life sciences education"; department of evolution, ecology and organismal biology; department of molecular genetics; department of microbiology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7674829"/>
                  </a:ext>
                </a:extLst>
              </a:tr>
              <a:tr h="20226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Ohio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department of biological sciences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87506473"/>
                  </a:ext>
                </a:extLst>
              </a:tr>
              <a:tr h="6068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Toledo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at NSM college, Department of Biological Sciences and Department of Environmental Sciences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47303160"/>
                  </a:ext>
                </a:extLst>
              </a:tr>
              <a:tr h="202269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Wright state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 dirty="0">
                          <a:effectLst/>
                        </a:rPr>
                        <a:t>department of biological sciences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79894928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78777" y="831273"/>
            <a:ext cx="574765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The reasoning behind the name change</a:t>
            </a:r>
          </a:p>
          <a:p>
            <a:r>
              <a:rPr lang="en-US" sz="2400" b="1" dirty="0"/>
              <a:t>based on department discussions:</a:t>
            </a:r>
          </a:p>
          <a:p>
            <a:endParaRPr lang="en-US" b="1" dirty="0"/>
          </a:p>
          <a:p>
            <a:r>
              <a:rPr lang="en-US" dirty="0"/>
              <a:t>1. To better reflect the department’s established</a:t>
            </a:r>
          </a:p>
          <a:p>
            <a:r>
              <a:rPr lang="en-US" dirty="0"/>
              <a:t>research strength in molecular, cellular and developmental</a:t>
            </a:r>
          </a:p>
          <a:p>
            <a:r>
              <a:rPr lang="en-US" dirty="0"/>
              <a:t>biology</a:t>
            </a:r>
          </a:p>
          <a:p>
            <a:r>
              <a:rPr lang="en-US" dirty="0"/>
              <a:t>    -Most department faculty funded by NIH, NSF, DOD, USDA</a:t>
            </a:r>
          </a:p>
          <a:p>
            <a:r>
              <a:rPr lang="en-US" dirty="0"/>
              <a:t>    -Most faculty affiliated with the University’s “Cell Architecture and Dynamics” Area of Research Excellence</a:t>
            </a:r>
          </a:p>
          <a:p>
            <a:endParaRPr lang="en-US" dirty="0"/>
          </a:p>
          <a:p>
            <a:r>
              <a:rPr lang="en-US" dirty="0"/>
              <a:t>2. To distinguish our program from those in other Ohio</a:t>
            </a:r>
          </a:p>
          <a:p>
            <a:r>
              <a:rPr lang="en-US" dirty="0"/>
              <a:t>State institutions: modern biology is not rote and memorization!</a:t>
            </a:r>
          </a:p>
          <a:p>
            <a:endParaRPr lang="en-US" dirty="0"/>
          </a:p>
          <a:p>
            <a:r>
              <a:rPr lang="en-US" dirty="0"/>
              <a:t>3. To better publicize our expertise to prospective undergraduate and graduate students, the local and scientific community, and various funding agencies.</a:t>
            </a:r>
          </a:p>
        </p:txBody>
      </p:sp>
    </p:spTree>
    <p:extLst>
      <p:ext uri="{BB962C8B-B14F-4D97-AF65-F5344CB8AC3E}">
        <p14:creationId xmlns:p14="http://schemas.microsoft.com/office/powerpoint/2010/main" val="42913842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31916" y="2196935"/>
            <a:ext cx="928650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What remain unchanged</a:t>
            </a:r>
          </a:p>
          <a:p>
            <a:endParaRPr lang="en-US" b="1" dirty="0"/>
          </a:p>
          <a:p>
            <a:r>
              <a:rPr lang="en-US" dirty="0"/>
              <a:t>The name change will not affect our dedication to current and planned programs that serve our</a:t>
            </a:r>
          </a:p>
          <a:p>
            <a:r>
              <a:rPr lang="en-US" dirty="0"/>
              <a:t>students. </a:t>
            </a:r>
          </a:p>
          <a:p>
            <a:endParaRPr lang="en-US" b="1" dirty="0"/>
          </a:p>
          <a:p>
            <a:r>
              <a:rPr lang="en-US" dirty="0"/>
              <a:t>We will retain the BIOL course code in the curriculum management system (also instructed by</a:t>
            </a:r>
          </a:p>
          <a:p>
            <a:r>
              <a:rPr lang="en-US" dirty="0"/>
              <a:t>the Provost’s office to do so).</a:t>
            </a:r>
          </a:p>
        </p:txBody>
      </p:sp>
    </p:spTree>
    <p:extLst>
      <p:ext uri="{BB962C8B-B14F-4D97-AF65-F5344CB8AC3E}">
        <p14:creationId xmlns:p14="http://schemas.microsoft.com/office/powerpoint/2010/main" val="13313626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03271" y="2550185"/>
            <a:ext cx="10515600" cy="1325563"/>
          </a:xfrm>
        </p:spPr>
        <p:txBody>
          <a:bodyPr/>
          <a:lstStyle/>
          <a:p>
            <a:r>
              <a:rPr lang="en-US" dirty="0"/>
              <a:t>Any questions?</a:t>
            </a:r>
          </a:p>
        </p:txBody>
      </p:sp>
    </p:spTree>
    <p:extLst>
      <p:ext uri="{BB962C8B-B14F-4D97-AF65-F5344CB8AC3E}">
        <p14:creationId xmlns:p14="http://schemas.microsoft.com/office/powerpoint/2010/main" val="2522340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732573E48533744B72F303E029F7B9D" ma:contentTypeVersion="18" ma:contentTypeDescription="Create a new document." ma:contentTypeScope="" ma:versionID="4827accab3751c39a634f88781551b31">
  <xsd:schema xmlns:xsd="http://www.w3.org/2001/XMLSchema" xmlns:xs="http://www.w3.org/2001/XMLSchema" xmlns:p="http://schemas.microsoft.com/office/2006/metadata/properties" xmlns:ns3="576ab9fe-85b0-464f-9bde-9738600672a6" xmlns:ns4="952ec32f-e515-4dc9-ac90-4ef22d98c0f6" targetNamespace="http://schemas.microsoft.com/office/2006/metadata/properties" ma:root="true" ma:fieldsID="b59d3cdb9c3dac6fbd3ca550f3209be5" ns3:_="" ns4:_="">
    <xsd:import namespace="576ab9fe-85b0-464f-9bde-9738600672a6"/>
    <xsd:import namespace="952ec32f-e515-4dc9-ac90-4ef22d98c0f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  <xsd:element ref="ns3:MediaServiceObjectDetectorVersions" minOccurs="0"/>
                <xsd:element ref="ns3:MediaServiceSystemTag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6ab9fe-85b0-464f-9bde-9738600672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24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2ec32f-e515-4dc9-ac90-4ef22d98c0f6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76ab9fe-85b0-464f-9bde-9738600672a6" xsi:nil="true"/>
  </documentManagement>
</p:properties>
</file>

<file path=customXml/itemProps1.xml><?xml version="1.0" encoding="utf-8"?>
<ds:datastoreItem xmlns:ds="http://schemas.openxmlformats.org/officeDocument/2006/customXml" ds:itemID="{63E3E848-3358-40C1-BA52-50F3626D48E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6ab9fe-85b0-464f-9bde-9738600672a6"/>
    <ds:schemaRef ds:uri="952ec32f-e515-4dc9-ac90-4ef22d98c0f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91783A9-7EAF-48EC-B288-0DCD4A68E7D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9B3931B-035F-41EA-B7EB-CDA6DC47D12C}">
  <ds:schemaRefs>
    <ds:schemaRef ds:uri="http://purl.org/dc/terms/"/>
    <ds:schemaRef ds:uri="http://schemas.microsoft.com/office/2006/documentManagement/types"/>
    <ds:schemaRef ds:uri="576ab9fe-85b0-464f-9bde-9738600672a6"/>
    <ds:schemaRef ds:uri="952ec32f-e515-4dc9-ac90-4ef22d98c0f6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575</Words>
  <Application>Microsoft Office PowerPoint</Application>
  <PresentationFormat>Widescreen</PresentationFormat>
  <Paragraphs>90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Brush Script MT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Any questions?</vt:lpstr>
    </vt:vector>
  </TitlesOfParts>
  <Company>The University of Toledo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Liu, Song-Tao</dc:creator>
  <cp:lastModifiedBy>Hubbard, Quinetta L.</cp:lastModifiedBy>
  <cp:revision>8</cp:revision>
  <dcterms:created xsi:type="dcterms:W3CDTF">2024-09-19T13:27:33Z</dcterms:created>
  <dcterms:modified xsi:type="dcterms:W3CDTF">2024-10-10T15:37:43Z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0x010100F732573E48533744B72F303E029F7B9D</vt:lpwstr>
  </property>
</Properties>
</file>