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9" r:id="rId4"/>
    <p:sldId id="265" r:id="rId5"/>
    <p:sldId id="260" r:id="rId6"/>
    <p:sldId id="261"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F7BECF-715F-44BB-BDC0-3852F9D6256F}" v="5" dt="2024-01-16T20:42:31.6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9"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4F2D2-7ECD-3DBB-28E8-36B197F630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B28145-2F3F-B334-84B1-9971DA92C1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CBCA5E-D528-70DE-F085-0280F8A10251}"/>
              </a:ext>
            </a:extLst>
          </p:cNvPr>
          <p:cNvSpPr>
            <a:spLocks noGrp="1"/>
          </p:cNvSpPr>
          <p:nvPr>
            <p:ph type="dt" sz="half" idx="10"/>
          </p:nvPr>
        </p:nvSpPr>
        <p:spPr/>
        <p:txBody>
          <a:bodyPr/>
          <a:lstStyle/>
          <a:p>
            <a:fld id="{110833A5-19EB-4D9C-BBD8-27B0558E1543}" type="datetimeFigureOut">
              <a:rPr lang="en-US" smtClean="0"/>
              <a:t>1/18/2024</a:t>
            </a:fld>
            <a:endParaRPr lang="en-US"/>
          </a:p>
        </p:txBody>
      </p:sp>
      <p:sp>
        <p:nvSpPr>
          <p:cNvPr id="5" name="Footer Placeholder 4">
            <a:extLst>
              <a:ext uri="{FF2B5EF4-FFF2-40B4-BE49-F238E27FC236}">
                <a16:creationId xmlns:a16="http://schemas.microsoft.com/office/drawing/2014/main" id="{10D77EDA-4200-73DD-E4AB-2E4081E6C1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7C63E1-63A7-3DE1-FCA3-2F37CFA773A7}"/>
              </a:ext>
            </a:extLst>
          </p:cNvPr>
          <p:cNvSpPr>
            <a:spLocks noGrp="1"/>
          </p:cNvSpPr>
          <p:nvPr>
            <p:ph type="sldNum" sz="quarter" idx="12"/>
          </p:nvPr>
        </p:nvSpPr>
        <p:spPr/>
        <p:txBody>
          <a:bodyPr/>
          <a:lstStyle/>
          <a:p>
            <a:fld id="{09336C0A-B715-4B95-81B4-E4F2C9155B94}" type="slidenum">
              <a:rPr lang="en-US" smtClean="0"/>
              <a:t>‹#›</a:t>
            </a:fld>
            <a:endParaRPr lang="en-US"/>
          </a:p>
        </p:txBody>
      </p:sp>
    </p:spTree>
    <p:extLst>
      <p:ext uri="{BB962C8B-B14F-4D97-AF65-F5344CB8AC3E}">
        <p14:creationId xmlns:p14="http://schemas.microsoft.com/office/powerpoint/2010/main" val="502490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324677-3F5A-A23F-BD6A-CFAE2A768F6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677BA70-DA45-4C50-CCC5-2CC7CE0226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9051B7-A44E-9CE4-F638-CDC7132D0BA7}"/>
              </a:ext>
            </a:extLst>
          </p:cNvPr>
          <p:cNvSpPr>
            <a:spLocks noGrp="1"/>
          </p:cNvSpPr>
          <p:nvPr>
            <p:ph type="dt" sz="half" idx="10"/>
          </p:nvPr>
        </p:nvSpPr>
        <p:spPr/>
        <p:txBody>
          <a:bodyPr/>
          <a:lstStyle/>
          <a:p>
            <a:fld id="{110833A5-19EB-4D9C-BBD8-27B0558E1543}" type="datetimeFigureOut">
              <a:rPr lang="en-US" smtClean="0"/>
              <a:t>1/18/2024</a:t>
            </a:fld>
            <a:endParaRPr lang="en-US"/>
          </a:p>
        </p:txBody>
      </p:sp>
      <p:sp>
        <p:nvSpPr>
          <p:cNvPr id="5" name="Footer Placeholder 4">
            <a:extLst>
              <a:ext uri="{FF2B5EF4-FFF2-40B4-BE49-F238E27FC236}">
                <a16:creationId xmlns:a16="http://schemas.microsoft.com/office/drawing/2014/main" id="{ECA27C24-82D4-5F02-C69F-AE1987FD90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3136D7-8209-0AFB-9154-35BF99B5DB17}"/>
              </a:ext>
            </a:extLst>
          </p:cNvPr>
          <p:cNvSpPr>
            <a:spLocks noGrp="1"/>
          </p:cNvSpPr>
          <p:nvPr>
            <p:ph type="sldNum" sz="quarter" idx="12"/>
          </p:nvPr>
        </p:nvSpPr>
        <p:spPr/>
        <p:txBody>
          <a:bodyPr/>
          <a:lstStyle/>
          <a:p>
            <a:fld id="{09336C0A-B715-4B95-81B4-E4F2C9155B94}" type="slidenum">
              <a:rPr lang="en-US" smtClean="0"/>
              <a:t>‹#›</a:t>
            </a:fld>
            <a:endParaRPr lang="en-US"/>
          </a:p>
        </p:txBody>
      </p:sp>
    </p:spTree>
    <p:extLst>
      <p:ext uri="{BB962C8B-B14F-4D97-AF65-F5344CB8AC3E}">
        <p14:creationId xmlns:p14="http://schemas.microsoft.com/office/powerpoint/2010/main" val="2666857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D8F43F-66E0-FBD2-74AA-93B4C4B00E4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F0342E6-40CB-FFB4-DAE4-CAF19AE800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B82BC-2ACC-653B-3C2B-89EB371CC0E9}"/>
              </a:ext>
            </a:extLst>
          </p:cNvPr>
          <p:cNvSpPr>
            <a:spLocks noGrp="1"/>
          </p:cNvSpPr>
          <p:nvPr>
            <p:ph type="dt" sz="half" idx="10"/>
          </p:nvPr>
        </p:nvSpPr>
        <p:spPr/>
        <p:txBody>
          <a:bodyPr/>
          <a:lstStyle/>
          <a:p>
            <a:fld id="{110833A5-19EB-4D9C-BBD8-27B0558E1543}" type="datetimeFigureOut">
              <a:rPr lang="en-US" smtClean="0"/>
              <a:t>1/18/2024</a:t>
            </a:fld>
            <a:endParaRPr lang="en-US"/>
          </a:p>
        </p:txBody>
      </p:sp>
      <p:sp>
        <p:nvSpPr>
          <p:cNvPr id="5" name="Footer Placeholder 4">
            <a:extLst>
              <a:ext uri="{FF2B5EF4-FFF2-40B4-BE49-F238E27FC236}">
                <a16:creationId xmlns:a16="http://schemas.microsoft.com/office/drawing/2014/main" id="{166DC390-1BA1-2D08-FDAB-8163E5DA1F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F29DB1-34D0-AE8A-9FCC-398A524EEE22}"/>
              </a:ext>
            </a:extLst>
          </p:cNvPr>
          <p:cNvSpPr>
            <a:spLocks noGrp="1"/>
          </p:cNvSpPr>
          <p:nvPr>
            <p:ph type="sldNum" sz="quarter" idx="12"/>
          </p:nvPr>
        </p:nvSpPr>
        <p:spPr/>
        <p:txBody>
          <a:bodyPr/>
          <a:lstStyle/>
          <a:p>
            <a:fld id="{09336C0A-B715-4B95-81B4-E4F2C9155B94}" type="slidenum">
              <a:rPr lang="en-US" smtClean="0"/>
              <a:t>‹#›</a:t>
            </a:fld>
            <a:endParaRPr lang="en-US"/>
          </a:p>
        </p:txBody>
      </p:sp>
    </p:spTree>
    <p:extLst>
      <p:ext uri="{BB962C8B-B14F-4D97-AF65-F5344CB8AC3E}">
        <p14:creationId xmlns:p14="http://schemas.microsoft.com/office/powerpoint/2010/main" val="5451217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141B9-5D24-C79F-1757-FF4683F8DD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2B49B7-93C1-A948-9BF2-12A4F9AA4C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92C4FA-9E85-66B7-279B-6BD72D88BE14}"/>
              </a:ext>
            </a:extLst>
          </p:cNvPr>
          <p:cNvSpPr>
            <a:spLocks noGrp="1"/>
          </p:cNvSpPr>
          <p:nvPr>
            <p:ph type="dt" sz="half" idx="10"/>
          </p:nvPr>
        </p:nvSpPr>
        <p:spPr/>
        <p:txBody>
          <a:bodyPr/>
          <a:lstStyle/>
          <a:p>
            <a:fld id="{110833A5-19EB-4D9C-BBD8-27B0558E1543}" type="datetimeFigureOut">
              <a:rPr lang="en-US" smtClean="0"/>
              <a:t>1/18/2024</a:t>
            </a:fld>
            <a:endParaRPr lang="en-US"/>
          </a:p>
        </p:txBody>
      </p:sp>
      <p:sp>
        <p:nvSpPr>
          <p:cNvPr id="5" name="Footer Placeholder 4">
            <a:extLst>
              <a:ext uri="{FF2B5EF4-FFF2-40B4-BE49-F238E27FC236}">
                <a16:creationId xmlns:a16="http://schemas.microsoft.com/office/drawing/2014/main" id="{3E05CD2B-C5C4-1473-C45C-00005992C3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C229FB-E6D9-CFF1-028D-6A5B16FF85C6}"/>
              </a:ext>
            </a:extLst>
          </p:cNvPr>
          <p:cNvSpPr>
            <a:spLocks noGrp="1"/>
          </p:cNvSpPr>
          <p:nvPr>
            <p:ph type="sldNum" sz="quarter" idx="12"/>
          </p:nvPr>
        </p:nvSpPr>
        <p:spPr/>
        <p:txBody>
          <a:bodyPr/>
          <a:lstStyle/>
          <a:p>
            <a:fld id="{09336C0A-B715-4B95-81B4-E4F2C9155B94}" type="slidenum">
              <a:rPr lang="en-US" smtClean="0"/>
              <a:t>‹#›</a:t>
            </a:fld>
            <a:endParaRPr lang="en-US"/>
          </a:p>
        </p:txBody>
      </p:sp>
    </p:spTree>
    <p:extLst>
      <p:ext uri="{BB962C8B-B14F-4D97-AF65-F5344CB8AC3E}">
        <p14:creationId xmlns:p14="http://schemas.microsoft.com/office/powerpoint/2010/main" val="2690685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02C97-AADC-D79E-2BD6-544D89493C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FE321A-71C6-EEA4-8EEE-FB333D2C00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BE096E-E514-408C-18A4-DCBB301CECD1}"/>
              </a:ext>
            </a:extLst>
          </p:cNvPr>
          <p:cNvSpPr>
            <a:spLocks noGrp="1"/>
          </p:cNvSpPr>
          <p:nvPr>
            <p:ph type="dt" sz="half" idx="10"/>
          </p:nvPr>
        </p:nvSpPr>
        <p:spPr/>
        <p:txBody>
          <a:bodyPr/>
          <a:lstStyle/>
          <a:p>
            <a:fld id="{110833A5-19EB-4D9C-BBD8-27B0558E1543}" type="datetimeFigureOut">
              <a:rPr lang="en-US" smtClean="0"/>
              <a:t>1/18/2024</a:t>
            </a:fld>
            <a:endParaRPr lang="en-US"/>
          </a:p>
        </p:txBody>
      </p:sp>
      <p:sp>
        <p:nvSpPr>
          <p:cNvPr id="5" name="Footer Placeholder 4">
            <a:extLst>
              <a:ext uri="{FF2B5EF4-FFF2-40B4-BE49-F238E27FC236}">
                <a16:creationId xmlns:a16="http://schemas.microsoft.com/office/drawing/2014/main" id="{86833457-11F8-FFF6-7FB6-DC2A741E25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11CAF-0179-669E-1A99-1A4AD4D0438B}"/>
              </a:ext>
            </a:extLst>
          </p:cNvPr>
          <p:cNvSpPr>
            <a:spLocks noGrp="1"/>
          </p:cNvSpPr>
          <p:nvPr>
            <p:ph type="sldNum" sz="quarter" idx="12"/>
          </p:nvPr>
        </p:nvSpPr>
        <p:spPr/>
        <p:txBody>
          <a:bodyPr/>
          <a:lstStyle/>
          <a:p>
            <a:fld id="{09336C0A-B715-4B95-81B4-E4F2C9155B94}" type="slidenum">
              <a:rPr lang="en-US" smtClean="0"/>
              <a:t>‹#›</a:t>
            </a:fld>
            <a:endParaRPr lang="en-US"/>
          </a:p>
        </p:txBody>
      </p:sp>
    </p:spTree>
    <p:extLst>
      <p:ext uri="{BB962C8B-B14F-4D97-AF65-F5344CB8AC3E}">
        <p14:creationId xmlns:p14="http://schemas.microsoft.com/office/powerpoint/2010/main" val="419413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396F3-41D7-4E52-843D-F0F03EFEB7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965587-72F4-3A22-DE58-5416EA8D3E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D4C376-32F3-69C1-D995-CB27711AB1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1862461-87D2-C01A-850C-05AF2DFB3547}"/>
              </a:ext>
            </a:extLst>
          </p:cNvPr>
          <p:cNvSpPr>
            <a:spLocks noGrp="1"/>
          </p:cNvSpPr>
          <p:nvPr>
            <p:ph type="dt" sz="half" idx="10"/>
          </p:nvPr>
        </p:nvSpPr>
        <p:spPr/>
        <p:txBody>
          <a:bodyPr/>
          <a:lstStyle/>
          <a:p>
            <a:fld id="{110833A5-19EB-4D9C-BBD8-27B0558E1543}" type="datetimeFigureOut">
              <a:rPr lang="en-US" smtClean="0"/>
              <a:t>1/18/2024</a:t>
            </a:fld>
            <a:endParaRPr lang="en-US"/>
          </a:p>
        </p:txBody>
      </p:sp>
      <p:sp>
        <p:nvSpPr>
          <p:cNvPr id="6" name="Footer Placeholder 5">
            <a:extLst>
              <a:ext uri="{FF2B5EF4-FFF2-40B4-BE49-F238E27FC236}">
                <a16:creationId xmlns:a16="http://schemas.microsoft.com/office/drawing/2014/main" id="{24E59089-2938-065E-9FED-E30B785D54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EE9473-FF6F-1092-FB53-B69AA4B2CF53}"/>
              </a:ext>
            </a:extLst>
          </p:cNvPr>
          <p:cNvSpPr>
            <a:spLocks noGrp="1"/>
          </p:cNvSpPr>
          <p:nvPr>
            <p:ph type="sldNum" sz="quarter" idx="12"/>
          </p:nvPr>
        </p:nvSpPr>
        <p:spPr/>
        <p:txBody>
          <a:bodyPr/>
          <a:lstStyle/>
          <a:p>
            <a:fld id="{09336C0A-B715-4B95-81B4-E4F2C9155B94}" type="slidenum">
              <a:rPr lang="en-US" smtClean="0"/>
              <a:t>‹#›</a:t>
            </a:fld>
            <a:endParaRPr lang="en-US"/>
          </a:p>
        </p:txBody>
      </p:sp>
    </p:spTree>
    <p:extLst>
      <p:ext uri="{BB962C8B-B14F-4D97-AF65-F5344CB8AC3E}">
        <p14:creationId xmlns:p14="http://schemas.microsoft.com/office/powerpoint/2010/main" val="1419172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4B0D-5D87-15B6-BD7B-3D4680F16BA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F60817B-38F2-3872-76D5-947608AF67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9F8D41-7888-F744-CC61-625D48C768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E710E1-E289-92EF-01A0-2AA859E1367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2075F3-3049-CD7B-21B6-EF113AB35A1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4C5CB8-CFF6-1A53-239B-07FE42E2DC4B}"/>
              </a:ext>
            </a:extLst>
          </p:cNvPr>
          <p:cNvSpPr>
            <a:spLocks noGrp="1"/>
          </p:cNvSpPr>
          <p:nvPr>
            <p:ph type="dt" sz="half" idx="10"/>
          </p:nvPr>
        </p:nvSpPr>
        <p:spPr/>
        <p:txBody>
          <a:bodyPr/>
          <a:lstStyle/>
          <a:p>
            <a:fld id="{110833A5-19EB-4D9C-BBD8-27B0558E1543}" type="datetimeFigureOut">
              <a:rPr lang="en-US" smtClean="0"/>
              <a:t>1/18/2024</a:t>
            </a:fld>
            <a:endParaRPr lang="en-US"/>
          </a:p>
        </p:txBody>
      </p:sp>
      <p:sp>
        <p:nvSpPr>
          <p:cNvPr id="8" name="Footer Placeholder 7">
            <a:extLst>
              <a:ext uri="{FF2B5EF4-FFF2-40B4-BE49-F238E27FC236}">
                <a16:creationId xmlns:a16="http://schemas.microsoft.com/office/drawing/2014/main" id="{A1494E4C-D4EA-2DBE-528D-0DFD07DEF0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AB9DE27-3810-036A-08BC-DC067B90B1FB}"/>
              </a:ext>
            </a:extLst>
          </p:cNvPr>
          <p:cNvSpPr>
            <a:spLocks noGrp="1"/>
          </p:cNvSpPr>
          <p:nvPr>
            <p:ph type="sldNum" sz="quarter" idx="12"/>
          </p:nvPr>
        </p:nvSpPr>
        <p:spPr/>
        <p:txBody>
          <a:bodyPr/>
          <a:lstStyle/>
          <a:p>
            <a:fld id="{09336C0A-B715-4B95-81B4-E4F2C9155B94}" type="slidenum">
              <a:rPr lang="en-US" smtClean="0"/>
              <a:t>‹#›</a:t>
            </a:fld>
            <a:endParaRPr lang="en-US"/>
          </a:p>
        </p:txBody>
      </p:sp>
    </p:spTree>
    <p:extLst>
      <p:ext uri="{BB962C8B-B14F-4D97-AF65-F5344CB8AC3E}">
        <p14:creationId xmlns:p14="http://schemas.microsoft.com/office/powerpoint/2010/main" val="2471468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58371-0E91-A59C-24FF-A44493CCAED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6BEC89-57D7-D082-FD4C-8666AC7E24AA}"/>
              </a:ext>
            </a:extLst>
          </p:cNvPr>
          <p:cNvSpPr>
            <a:spLocks noGrp="1"/>
          </p:cNvSpPr>
          <p:nvPr>
            <p:ph type="dt" sz="half" idx="10"/>
          </p:nvPr>
        </p:nvSpPr>
        <p:spPr/>
        <p:txBody>
          <a:bodyPr/>
          <a:lstStyle/>
          <a:p>
            <a:fld id="{110833A5-19EB-4D9C-BBD8-27B0558E1543}" type="datetimeFigureOut">
              <a:rPr lang="en-US" smtClean="0"/>
              <a:t>1/18/2024</a:t>
            </a:fld>
            <a:endParaRPr lang="en-US"/>
          </a:p>
        </p:txBody>
      </p:sp>
      <p:sp>
        <p:nvSpPr>
          <p:cNvPr id="4" name="Footer Placeholder 3">
            <a:extLst>
              <a:ext uri="{FF2B5EF4-FFF2-40B4-BE49-F238E27FC236}">
                <a16:creationId xmlns:a16="http://schemas.microsoft.com/office/drawing/2014/main" id="{6F0CC432-F621-5DF4-9CD9-D1E1085F40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99CD91F-BABD-E690-45F6-50F5098F725C}"/>
              </a:ext>
            </a:extLst>
          </p:cNvPr>
          <p:cNvSpPr>
            <a:spLocks noGrp="1"/>
          </p:cNvSpPr>
          <p:nvPr>
            <p:ph type="sldNum" sz="quarter" idx="12"/>
          </p:nvPr>
        </p:nvSpPr>
        <p:spPr/>
        <p:txBody>
          <a:bodyPr/>
          <a:lstStyle/>
          <a:p>
            <a:fld id="{09336C0A-B715-4B95-81B4-E4F2C9155B94}" type="slidenum">
              <a:rPr lang="en-US" smtClean="0"/>
              <a:t>‹#›</a:t>
            </a:fld>
            <a:endParaRPr lang="en-US"/>
          </a:p>
        </p:txBody>
      </p:sp>
    </p:spTree>
    <p:extLst>
      <p:ext uri="{BB962C8B-B14F-4D97-AF65-F5344CB8AC3E}">
        <p14:creationId xmlns:p14="http://schemas.microsoft.com/office/powerpoint/2010/main" val="147631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FA46E6-455C-3574-C710-D8C05F842019}"/>
              </a:ext>
            </a:extLst>
          </p:cNvPr>
          <p:cNvSpPr>
            <a:spLocks noGrp="1"/>
          </p:cNvSpPr>
          <p:nvPr>
            <p:ph type="dt" sz="half" idx="10"/>
          </p:nvPr>
        </p:nvSpPr>
        <p:spPr/>
        <p:txBody>
          <a:bodyPr/>
          <a:lstStyle/>
          <a:p>
            <a:fld id="{110833A5-19EB-4D9C-BBD8-27B0558E1543}" type="datetimeFigureOut">
              <a:rPr lang="en-US" smtClean="0"/>
              <a:t>1/18/2024</a:t>
            </a:fld>
            <a:endParaRPr lang="en-US"/>
          </a:p>
        </p:txBody>
      </p:sp>
      <p:sp>
        <p:nvSpPr>
          <p:cNvPr id="3" name="Footer Placeholder 2">
            <a:extLst>
              <a:ext uri="{FF2B5EF4-FFF2-40B4-BE49-F238E27FC236}">
                <a16:creationId xmlns:a16="http://schemas.microsoft.com/office/drawing/2014/main" id="{FC4A41B5-0A09-97A3-F7A2-BE159B92185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FBF431-7936-5D06-C7EE-DE663BA837CB}"/>
              </a:ext>
            </a:extLst>
          </p:cNvPr>
          <p:cNvSpPr>
            <a:spLocks noGrp="1"/>
          </p:cNvSpPr>
          <p:nvPr>
            <p:ph type="sldNum" sz="quarter" idx="12"/>
          </p:nvPr>
        </p:nvSpPr>
        <p:spPr/>
        <p:txBody>
          <a:bodyPr/>
          <a:lstStyle/>
          <a:p>
            <a:fld id="{09336C0A-B715-4B95-81B4-E4F2C9155B94}" type="slidenum">
              <a:rPr lang="en-US" smtClean="0"/>
              <a:t>‹#›</a:t>
            </a:fld>
            <a:endParaRPr lang="en-US"/>
          </a:p>
        </p:txBody>
      </p:sp>
    </p:spTree>
    <p:extLst>
      <p:ext uri="{BB962C8B-B14F-4D97-AF65-F5344CB8AC3E}">
        <p14:creationId xmlns:p14="http://schemas.microsoft.com/office/powerpoint/2010/main" val="2489295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6C3A4-4129-933D-2B88-B275940A80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A774E3-968D-0D03-402B-CFAC95B79A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14B300-2407-3C1C-36E5-61EACF6768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F1BC35-AA4C-5D23-8169-28D3D072210E}"/>
              </a:ext>
            </a:extLst>
          </p:cNvPr>
          <p:cNvSpPr>
            <a:spLocks noGrp="1"/>
          </p:cNvSpPr>
          <p:nvPr>
            <p:ph type="dt" sz="half" idx="10"/>
          </p:nvPr>
        </p:nvSpPr>
        <p:spPr/>
        <p:txBody>
          <a:bodyPr/>
          <a:lstStyle/>
          <a:p>
            <a:fld id="{110833A5-19EB-4D9C-BBD8-27B0558E1543}" type="datetimeFigureOut">
              <a:rPr lang="en-US" smtClean="0"/>
              <a:t>1/18/2024</a:t>
            </a:fld>
            <a:endParaRPr lang="en-US"/>
          </a:p>
        </p:txBody>
      </p:sp>
      <p:sp>
        <p:nvSpPr>
          <p:cNvPr id="6" name="Footer Placeholder 5">
            <a:extLst>
              <a:ext uri="{FF2B5EF4-FFF2-40B4-BE49-F238E27FC236}">
                <a16:creationId xmlns:a16="http://schemas.microsoft.com/office/drawing/2014/main" id="{B0C1BEBC-C742-603E-C361-01EF4C5CF4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B5959C-922E-CBC0-1386-8CB91B67963D}"/>
              </a:ext>
            </a:extLst>
          </p:cNvPr>
          <p:cNvSpPr>
            <a:spLocks noGrp="1"/>
          </p:cNvSpPr>
          <p:nvPr>
            <p:ph type="sldNum" sz="quarter" idx="12"/>
          </p:nvPr>
        </p:nvSpPr>
        <p:spPr/>
        <p:txBody>
          <a:bodyPr/>
          <a:lstStyle/>
          <a:p>
            <a:fld id="{09336C0A-B715-4B95-81B4-E4F2C9155B94}" type="slidenum">
              <a:rPr lang="en-US" smtClean="0"/>
              <a:t>‹#›</a:t>
            </a:fld>
            <a:endParaRPr lang="en-US"/>
          </a:p>
        </p:txBody>
      </p:sp>
    </p:spTree>
    <p:extLst>
      <p:ext uri="{BB962C8B-B14F-4D97-AF65-F5344CB8AC3E}">
        <p14:creationId xmlns:p14="http://schemas.microsoft.com/office/powerpoint/2010/main" val="383985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327CD-F0C7-8386-1B6C-6D5571DAE5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556C5D2-C9DC-6BA9-E94E-C0625AEED2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53A42DA-0B68-045A-DA74-5B890E046E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483AA8-94A6-4BEE-D07D-2102235DB031}"/>
              </a:ext>
            </a:extLst>
          </p:cNvPr>
          <p:cNvSpPr>
            <a:spLocks noGrp="1"/>
          </p:cNvSpPr>
          <p:nvPr>
            <p:ph type="dt" sz="half" idx="10"/>
          </p:nvPr>
        </p:nvSpPr>
        <p:spPr/>
        <p:txBody>
          <a:bodyPr/>
          <a:lstStyle/>
          <a:p>
            <a:fld id="{110833A5-19EB-4D9C-BBD8-27B0558E1543}" type="datetimeFigureOut">
              <a:rPr lang="en-US" smtClean="0"/>
              <a:t>1/18/2024</a:t>
            </a:fld>
            <a:endParaRPr lang="en-US"/>
          </a:p>
        </p:txBody>
      </p:sp>
      <p:sp>
        <p:nvSpPr>
          <p:cNvPr id="6" name="Footer Placeholder 5">
            <a:extLst>
              <a:ext uri="{FF2B5EF4-FFF2-40B4-BE49-F238E27FC236}">
                <a16:creationId xmlns:a16="http://schemas.microsoft.com/office/drawing/2014/main" id="{753BF827-EA89-AFBA-C4E7-DCDB8739D3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AE7423-A898-2E17-B751-C2A91AA07ABA}"/>
              </a:ext>
            </a:extLst>
          </p:cNvPr>
          <p:cNvSpPr>
            <a:spLocks noGrp="1"/>
          </p:cNvSpPr>
          <p:nvPr>
            <p:ph type="sldNum" sz="quarter" idx="12"/>
          </p:nvPr>
        </p:nvSpPr>
        <p:spPr/>
        <p:txBody>
          <a:bodyPr/>
          <a:lstStyle/>
          <a:p>
            <a:fld id="{09336C0A-B715-4B95-81B4-E4F2C9155B94}" type="slidenum">
              <a:rPr lang="en-US" smtClean="0"/>
              <a:t>‹#›</a:t>
            </a:fld>
            <a:endParaRPr lang="en-US"/>
          </a:p>
        </p:txBody>
      </p:sp>
    </p:spTree>
    <p:extLst>
      <p:ext uri="{BB962C8B-B14F-4D97-AF65-F5344CB8AC3E}">
        <p14:creationId xmlns:p14="http://schemas.microsoft.com/office/powerpoint/2010/main" val="2725298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7319B05-047F-7966-B164-EA6B91CF936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0223B3-BC7B-B023-8BCD-6C5040C8A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9E098-DF52-BD01-A77F-AC37F1C631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0833A5-19EB-4D9C-BBD8-27B0558E1543}" type="datetimeFigureOut">
              <a:rPr lang="en-US" smtClean="0"/>
              <a:t>1/18/2024</a:t>
            </a:fld>
            <a:endParaRPr lang="en-US"/>
          </a:p>
        </p:txBody>
      </p:sp>
      <p:sp>
        <p:nvSpPr>
          <p:cNvPr id="5" name="Footer Placeholder 4">
            <a:extLst>
              <a:ext uri="{FF2B5EF4-FFF2-40B4-BE49-F238E27FC236}">
                <a16:creationId xmlns:a16="http://schemas.microsoft.com/office/drawing/2014/main" id="{DFF154C9-0BD7-BAA1-146D-ACF3B47445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3CEA7C9-D726-B9D4-2E6D-3362764F6D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336C0A-B715-4B95-81B4-E4F2C9155B94}" type="slidenum">
              <a:rPr lang="en-US" smtClean="0"/>
              <a:t>‹#›</a:t>
            </a:fld>
            <a:endParaRPr lang="en-US"/>
          </a:p>
        </p:txBody>
      </p:sp>
    </p:spTree>
    <p:extLst>
      <p:ext uri="{BB962C8B-B14F-4D97-AF65-F5344CB8AC3E}">
        <p14:creationId xmlns:p14="http://schemas.microsoft.com/office/powerpoint/2010/main" val="3245026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utoledo.edu/policies/administration/equity_diversity/pdfs/3364_12_01.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policymattersohio.org/research-policy/quality-ohio/education-training/k-12-education/state-of-ohio-schools-202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cgme.org/globalassets/pfassets/programrequirements/cprresidency_2023.pdf"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aps.ucsd.edu/chairs/chairs-toolkit.html"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C00FCA-05DC-00C0-4E22-6A1BCBBA514D}"/>
              </a:ext>
            </a:extLst>
          </p:cNvPr>
          <p:cNvSpPr>
            <a:spLocks noGrp="1"/>
          </p:cNvSpPr>
          <p:nvPr>
            <p:ph type="title"/>
          </p:nvPr>
        </p:nvSpPr>
        <p:spPr/>
        <p:txBody>
          <a:bodyPr>
            <a:normAutofit fontScale="90000"/>
          </a:bodyPr>
          <a:lstStyle/>
          <a:p>
            <a:pPr algn="ctr"/>
            <a:r>
              <a:rPr lang="en-US" sz="6000" dirty="0" err="1">
                <a:solidFill>
                  <a:srgbClr val="0070C0"/>
                </a:solidFill>
              </a:rPr>
              <a:t>UToledo</a:t>
            </a:r>
            <a:r>
              <a:rPr lang="en-US" sz="6000" dirty="0">
                <a:solidFill>
                  <a:srgbClr val="0070C0"/>
                </a:solidFill>
              </a:rPr>
              <a:t> Reimagined </a:t>
            </a:r>
            <a:r>
              <a:rPr lang="en-US" sz="6000" b="1" i="0" dirty="0">
                <a:solidFill>
                  <a:srgbClr val="0070C0"/>
                </a:solidFill>
                <a:effectLst/>
                <a:latin typeface="jubilat"/>
              </a:rPr>
              <a:t>Vision</a:t>
            </a:r>
            <a:br>
              <a:rPr lang="en-US" b="1" i="0" dirty="0">
                <a:solidFill>
                  <a:srgbClr val="003E7E"/>
                </a:solidFill>
                <a:effectLst/>
                <a:latin typeface="jubilat"/>
              </a:rPr>
            </a:br>
            <a:endParaRPr lang="en-US" dirty="0"/>
          </a:p>
        </p:txBody>
      </p:sp>
      <p:sp>
        <p:nvSpPr>
          <p:cNvPr id="5" name="Content Placeholder 4">
            <a:extLst>
              <a:ext uri="{FF2B5EF4-FFF2-40B4-BE49-F238E27FC236}">
                <a16:creationId xmlns:a16="http://schemas.microsoft.com/office/drawing/2014/main" id="{2DE2FC97-2439-8110-37A7-2178C21414EF}"/>
              </a:ext>
            </a:extLst>
          </p:cNvPr>
          <p:cNvSpPr>
            <a:spLocks noGrp="1"/>
          </p:cNvSpPr>
          <p:nvPr>
            <p:ph idx="1"/>
          </p:nvPr>
        </p:nvSpPr>
        <p:spPr/>
        <p:txBody>
          <a:bodyPr>
            <a:normAutofit/>
          </a:bodyPr>
          <a:lstStyle/>
          <a:p>
            <a:pPr algn="l">
              <a:buFont typeface="Arial" panose="020B0604020202020204" pitchFamily="34" charset="0"/>
              <a:buChar char="•"/>
            </a:pPr>
            <a:r>
              <a:rPr lang="en-US" b="0" i="0" dirty="0">
                <a:solidFill>
                  <a:srgbClr val="2E2E2D"/>
                </a:solidFill>
                <a:effectLst/>
                <a:latin typeface="Source Sans Pro" panose="020B0503030403020204" pitchFamily="34" charset="0"/>
              </a:rPr>
              <a:t>Prioritize student success, health and well-being (</a:t>
            </a:r>
            <a:r>
              <a:rPr lang="en-US" b="1" i="0" dirty="0">
                <a:solidFill>
                  <a:srgbClr val="2E2E2D"/>
                </a:solidFill>
                <a:effectLst/>
                <a:latin typeface="Source Sans Pro" panose="020B0503030403020204" pitchFamily="34" charset="0"/>
              </a:rPr>
              <a:t>Goal 1</a:t>
            </a:r>
            <a:r>
              <a:rPr lang="en-US" b="0" i="0" dirty="0">
                <a:solidFill>
                  <a:srgbClr val="2E2E2D"/>
                </a:solidFill>
                <a:effectLst/>
                <a:latin typeface="Source Sans Pro" panose="020B0503030403020204" pitchFamily="34" charset="0"/>
              </a:rPr>
              <a:t>)</a:t>
            </a:r>
          </a:p>
          <a:p>
            <a:pPr algn="l">
              <a:buFont typeface="Arial" panose="020B0604020202020204" pitchFamily="34" charset="0"/>
              <a:buChar char="•"/>
            </a:pPr>
            <a:r>
              <a:rPr lang="en-US" b="1" i="0" dirty="0">
                <a:solidFill>
                  <a:srgbClr val="2E2E2D"/>
                </a:solidFill>
                <a:effectLst/>
                <a:latin typeface="Source Sans Pro" panose="020B0503030403020204" pitchFamily="34" charset="0"/>
              </a:rPr>
              <a:t>Create a diverse community built on foundations of respect, inclusion and belonging</a:t>
            </a:r>
          </a:p>
          <a:p>
            <a:pPr algn="l">
              <a:buFont typeface="Arial" panose="020B0604020202020204" pitchFamily="34" charset="0"/>
              <a:buChar char="•"/>
            </a:pPr>
            <a:r>
              <a:rPr lang="en-US" b="1" i="0" dirty="0">
                <a:solidFill>
                  <a:srgbClr val="2E2E2D"/>
                </a:solidFill>
                <a:effectLst/>
                <a:latin typeface="Source Sans Pro" panose="020B0503030403020204" pitchFamily="34" charset="0"/>
              </a:rPr>
              <a:t>Embrace a people-first culture </a:t>
            </a:r>
            <a:r>
              <a:rPr lang="en-US" b="0" i="0" dirty="0">
                <a:solidFill>
                  <a:srgbClr val="2E2E2D"/>
                </a:solidFill>
                <a:effectLst/>
                <a:latin typeface="Source Sans Pro" panose="020B0503030403020204" pitchFamily="34" charset="0"/>
              </a:rPr>
              <a:t>where we are known for outstanding student experiences, alumni and donor engagement, patient satisfaction and as an employer of choice (</a:t>
            </a:r>
            <a:r>
              <a:rPr lang="en-US" b="1" i="0" dirty="0">
                <a:solidFill>
                  <a:srgbClr val="2E2E2D"/>
                </a:solidFill>
                <a:effectLst/>
                <a:latin typeface="Source Sans Pro" panose="020B0503030403020204" pitchFamily="34" charset="0"/>
              </a:rPr>
              <a:t>Goal 5</a:t>
            </a:r>
            <a:r>
              <a:rPr lang="en-US" b="0" i="0" dirty="0">
                <a:solidFill>
                  <a:srgbClr val="2E2E2D"/>
                </a:solidFill>
                <a:effectLst/>
                <a:latin typeface="Source Sans Pro" panose="020B0503030403020204" pitchFamily="34" charset="0"/>
              </a:rPr>
              <a:t>)</a:t>
            </a:r>
          </a:p>
          <a:p>
            <a:pPr algn="l">
              <a:buFont typeface="Arial" panose="020B0604020202020204" pitchFamily="34" charset="0"/>
              <a:buChar char="•"/>
            </a:pPr>
            <a:r>
              <a:rPr lang="en-US" b="1" i="0" dirty="0">
                <a:solidFill>
                  <a:srgbClr val="2E2E2D"/>
                </a:solidFill>
                <a:effectLst/>
                <a:latin typeface="Source Sans Pro" panose="020B0503030403020204" pitchFamily="34" charset="0"/>
              </a:rPr>
              <a:t>Launch graduates equipped to think critically, act ethically, collaborate and communicate effectively in diverse environments</a:t>
            </a:r>
            <a:endParaRPr lang="en-US" dirty="0"/>
          </a:p>
        </p:txBody>
      </p:sp>
    </p:spTree>
    <p:extLst>
      <p:ext uri="{BB962C8B-B14F-4D97-AF65-F5344CB8AC3E}">
        <p14:creationId xmlns:p14="http://schemas.microsoft.com/office/powerpoint/2010/main" val="985179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D23C1-A737-6767-9812-7BA3CB878199}"/>
              </a:ext>
            </a:extLst>
          </p:cNvPr>
          <p:cNvSpPr>
            <a:spLocks noGrp="1"/>
          </p:cNvSpPr>
          <p:nvPr>
            <p:ph type="title"/>
          </p:nvPr>
        </p:nvSpPr>
        <p:spPr/>
        <p:txBody>
          <a:bodyPr/>
          <a:lstStyle/>
          <a:p>
            <a:r>
              <a:rPr lang="en-US" dirty="0">
                <a:solidFill>
                  <a:schemeClr val="accent1"/>
                </a:solidFill>
              </a:rPr>
              <a:t>Unit DEI Plans + Strategic Alignment Plan</a:t>
            </a:r>
          </a:p>
        </p:txBody>
      </p:sp>
      <p:sp>
        <p:nvSpPr>
          <p:cNvPr id="3" name="Content Placeholder 2">
            <a:extLst>
              <a:ext uri="{FF2B5EF4-FFF2-40B4-BE49-F238E27FC236}">
                <a16:creationId xmlns:a16="http://schemas.microsoft.com/office/drawing/2014/main" id="{FA2CD6AD-22F4-2754-8F6D-D4AEE42617C7}"/>
              </a:ext>
            </a:extLst>
          </p:cNvPr>
          <p:cNvSpPr>
            <a:spLocks noGrp="1"/>
          </p:cNvSpPr>
          <p:nvPr>
            <p:ph idx="1"/>
          </p:nvPr>
        </p:nvSpPr>
        <p:spPr/>
        <p:txBody>
          <a:bodyPr/>
          <a:lstStyle/>
          <a:p>
            <a:pPr marL="0" indent="0">
              <a:buNone/>
            </a:pPr>
            <a:r>
              <a:rPr lang="en-US" u="sng" dirty="0"/>
              <a:t>UNIT DEI PLAN – INCLUSION OFFICERS IN EACH UNIT</a:t>
            </a:r>
          </a:p>
          <a:p>
            <a:r>
              <a:rPr lang="en-US" dirty="0"/>
              <a:t>UDP 1: Through systematic, unbiased recruitment and hiring, create and sustain a diverse faculty and staff </a:t>
            </a:r>
            <a:r>
              <a:rPr lang="en-US" b="1" dirty="0"/>
              <a:t>(Aligns with Goal 5)</a:t>
            </a:r>
          </a:p>
          <a:p>
            <a:r>
              <a:rPr lang="en-US" dirty="0"/>
              <a:t>UDP 2: Create a climate of belonging and inclusion (</a:t>
            </a:r>
            <a:r>
              <a:rPr lang="en-US" b="1" dirty="0"/>
              <a:t>Goal 5</a:t>
            </a:r>
            <a:r>
              <a:rPr lang="en-US" dirty="0"/>
              <a:t>)</a:t>
            </a:r>
          </a:p>
          <a:p>
            <a:r>
              <a:rPr lang="en-US" dirty="0"/>
              <a:t>UDP 3: Ensure student success through graduation (</a:t>
            </a:r>
            <a:r>
              <a:rPr lang="en-US" b="1" dirty="0"/>
              <a:t>Goal 1</a:t>
            </a:r>
            <a:r>
              <a:rPr lang="en-US" dirty="0"/>
              <a:t>)</a:t>
            </a:r>
          </a:p>
          <a:p>
            <a:r>
              <a:rPr lang="en-US"/>
              <a:t>UDP 4</a:t>
            </a:r>
            <a:r>
              <a:rPr lang="en-US" dirty="0"/>
              <a:t>: </a:t>
            </a:r>
            <a:r>
              <a:rPr lang="en-US" dirty="0">
                <a:hlinkClick r:id="rId2"/>
              </a:rPr>
              <a:t>Supplier Diversity Policy </a:t>
            </a:r>
            <a:r>
              <a:rPr lang="en-US" dirty="0"/>
              <a:t>– community equity (</a:t>
            </a:r>
            <a:r>
              <a:rPr lang="en-US" b="1" dirty="0"/>
              <a:t>Goal 4</a:t>
            </a:r>
            <a:r>
              <a:rPr lang="en-US" dirty="0"/>
              <a:t> - Develop and Promote Community Engagement)</a:t>
            </a:r>
          </a:p>
        </p:txBody>
      </p:sp>
    </p:spTree>
    <p:extLst>
      <p:ext uri="{BB962C8B-B14F-4D97-AF65-F5344CB8AC3E}">
        <p14:creationId xmlns:p14="http://schemas.microsoft.com/office/powerpoint/2010/main" val="2034466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A46180D-60EF-62EE-8671-E860247EE973}"/>
              </a:ext>
            </a:extLst>
          </p:cNvPr>
          <p:cNvGraphicFramePr>
            <a:graphicFrameLocks noGrp="1"/>
          </p:cNvGraphicFramePr>
          <p:nvPr>
            <p:extLst>
              <p:ext uri="{D42A27DB-BD31-4B8C-83A1-F6EECF244321}">
                <p14:modId xmlns:p14="http://schemas.microsoft.com/office/powerpoint/2010/main" val="2830237652"/>
              </p:ext>
            </p:extLst>
          </p:nvPr>
        </p:nvGraphicFramePr>
        <p:xfrm>
          <a:off x="279400" y="88490"/>
          <a:ext cx="11755284" cy="8353679"/>
        </p:xfrm>
        <a:graphic>
          <a:graphicData uri="http://schemas.openxmlformats.org/drawingml/2006/table">
            <a:tbl>
              <a:tblPr/>
              <a:tblGrid>
                <a:gridCol w="2714697">
                  <a:extLst>
                    <a:ext uri="{9D8B030D-6E8A-4147-A177-3AD203B41FA5}">
                      <a16:colId xmlns:a16="http://schemas.microsoft.com/office/drawing/2014/main" val="1290848245"/>
                    </a:ext>
                  </a:extLst>
                </a:gridCol>
                <a:gridCol w="1418392">
                  <a:extLst>
                    <a:ext uri="{9D8B030D-6E8A-4147-A177-3AD203B41FA5}">
                      <a16:colId xmlns:a16="http://schemas.microsoft.com/office/drawing/2014/main" val="1311949337"/>
                    </a:ext>
                  </a:extLst>
                </a:gridCol>
                <a:gridCol w="1710023">
                  <a:extLst>
                    <a:ext uri="{9D8B030D-6E8A-4147-A177-3AD203B41FA5}">
                      <a16:colId xmlns:a16="http://schemas.microsoft.com/office/drawing/2014/main" val="1035701280"/>
                    </a:ext>
                  </a:extLst>
                </a:gridCol>
                <a:gridCol w="1683511">
                  <a:extLst>
                    <a:ext uri="{9D8B030D-6E8A-4147-A177-3AD203B41FA5}">
                      <a16:colId xmlns:a16="http://schemas.microsoft.com/office/drawing/2014/main" val="3284860311"/>
                    </a:ext>
                  </a:extLst>
                </a:gridCol>
                <a:gridCol w="1259319">
                  <a:extLst>
                    <a:ext uri="{9D8B030D-6E8A-4147-A177-3AD203B41FA5}">
                      <a16:colId xmlns:a16="http://schemas.microsoft.com/office/drawing/2014/main" val="3936178459"/>
                    </a:ext>
                  </a:extLst>
                </a:gridCol>
                <a:gridCol w="1471413">
                  <a:extLst>
                    <a:ext uri="{9D8B030D-6E8A-4147-A177-3AD203B41FA5}">
                      <a16:colId xmlns:a16="http://schemas.microsoft.com/office/drawing/2014/main" val="3228232324"/>
                    </a:ext>
                  </a:extLst>
                </a:gridCol>
                <a:gridCol w="1497929">
                  <a:extLst>
                    <a:ext uri="{9D8B030D-6E8A-4147-A177-3AD203B41FA5}">
                      <a16:colId xmlns:a16="http://schemas.microsoft.com/office/drawing/2014/main" val="3405517202"/>
                    </a:ext>
                  </a:extLst>
                </a:gridCol>
              </a:tblGrid>
              <a:tr h="306652">
                <a:tc gridSpan="7">
                  <a:txBody>
                    <a:bodyPr/>
                    <a:lstStyle/>
                    <a:p>
                      <a:pPr fontAlgn="t"/>
                      <a:endParaRPr lang="en-US" sz="600" dirty="0">
                        <a:effectLst/>
                      </a:endParaRPr>
                    </a:p>
                    <a:p>
                      <a:pPr algn="l" rtl="0" fontAlgn="base"/>
                      <a:r>
                        <a:rPr lang="en-US" sz="1800" b="1" i="0" dirty="0">
                          <a:solidFill>
                            <a:srgbClr val="FFFFFF"/>
                          </a:solidFill>
                          <a:effectLst/>
                          <a:latin typeface="Calibri" panose="020F0502020204030204" pitchFamily="34" charset="0"/>
                        </a:rPr>
                        <a:t>REIMAGINED GOAL 1</a:t>
                      </a:r>
                      <a:r>
                        <a:rPr lang="en-US" sz="1800" b="0" i="0" dirty="0">
                          <a:solidFill>
                            <a:srgbClr val="FFFFFF"/>
                          </a:solidFill>
                          <a:effectLst/>
                          <a:latin typeface="Calibri" panose="020F0502020204030204" pitchFamily="34" charset="0"/>
                        </a:rPr>
                        <a:t> </a:t>
                      </a:r>
                      <a:endParaRPr lang="en-US" sz="18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74125461"/>
                  </a:ext>
                </a:extLst>
              </a:tr>
              <a:tr h="424632">
                <a:tc gridSpan="7">
                  <a:txBody>
                    <a:bodyPr/>
                    <a:lstStyle/>
                    <a:p>
                      <a:pPr fontAlgn="t"/>
                      <a:endParaRPr lang="en-US" sz="1600" dirty="0">
                        <a:effectLst/>
                      </a:endParaRPr>
                    </a:p>
                    <a:p>
                      <a:pPr algn="l" rtl="0" fontAlgn="base"/>
                      <a:r>
                        <a:rPr lang="en-US" sz="1800" b="1" i="0" dirty="0">
                          <a:solidFill>
                            <a:srgbClr val="002060"/>
                          </a:solidFill>
                          <a:effectLst/>
                          <a:latin typeface="Calibri" panose="020F0502020204030204" pitchFamily="34" charset="0"/>
                        </a:rPr>
                        <a:t>ENSURE STUDENT SUCCESS FROM RECRUITMENT THROUGH GRADUATION</a:t>
                      </a:r>
                      <a:r>
                        <a:rPr lang="en-US" sz="1800" b="0" i="0" dirty="0">
                          <a:solidFill>
                            <a:srgbClr val="002060"/>
                          </a:solidFill>
                          <a:effectLst/>
                          <a:latin typeface="Calibri" panose="020F0502020204030204" pitchFamily="34" charset="0"/>
                        </a:rPr>
                        <a:t> </a:t>
                      </a:r>
                      <a:endParaRPr lang="en-US" sz="18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79596612"/>
                  </a:ext>
                </a:extLst>
              </a:tr>
              <a:tr h="754975">
                <a:tc>
                  <a:txBody>
                    <a:bodyPr/>
                    <a:lstStyle/>
                    <a:p>
                      <a:pPr fontAlgn="t"/>
                      <a:endParaRPr lang="en-US" sz="600" dirty="0">
                        <a:effectLst/>
                      </a:endParaRPr>
                    </a:p>
                    <a:p>
                      <a:pPr algn="l" rtl="0" fontAlgn="base"/>
                      <a:r>
                        <a:rPr lang="en-US" sz="1400" b="1" i="0" dirty="0">
                          <a:solidFill>
                            <a:srgbClr val="FFFFFF"/>
                          </a:solidFill>
                          <a:effectLst/>
                          <a:latin typeface="Calibri" panose="020F0502020204030204" pitchFamily="34" charset="0"/>
                        </a:rPr>
                        <a:t>Priorities for Action</a:t>
                      </a:r>
                      <a:r>
                        <a:rPr lang="en-US" sz="1400" b="0" i="0" dirty="0">
                          <a:effectLst/>
                          <a:latin typeface="Calibri" panose="020F0502020204030204" pitchFamily="34" charset="0"/>
                        </a:rPr>
                        <a:t> </a:t>
                      </a:r>
                      <a:endParaRPr lang="en-US" sz="1400" b="0" i="0" dirty="0">
                        <a:effectLst/>
                      </a:endParaRPr>
                    </a:p>
                    <a:p>
                      <a:pPr algn="l" rtl="0" fontAlgn="base"/>
                      <a:r>
                        <a:rPr lang="en-US" sz="300" b="0" i="0" dirty="0">
                          <a:effectLst/>
                          <a:latin typeface="Calibri" panose="020F0502020204030204" pitchFamily="34" charset="0"/>
                        </a:rPr>
                        <a:t> </a:t>
                      </a:r>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600" dirty="0">
                        <a:effectLst/>
                      </a:endParaRPr>
                    </a:p>
                    <a:p>
                      <a:pPr algn="l" rtl="0" fontAlgn="base"/>
                      <a:r>
                        <a:rPr lang="en-US" sz="1400" b="1" i="0" dirty="0">
                          <a:solidFill>
                            <a:srgbClr val="FFFFFF"/>
                          </a:solidFill>
                          <a:effectLst/>
                          <a:latin typeface="Calibri" panose="020F0502020204030204" pitchFamily="34" charset="0"/>
                        </a:rPr>
                        <a:t>Champion</a:t>
                      </a:r>
                      <a:r>
                        <a:rPr lang="en-US" sz="1400" b="0" i="0" dirty="0">
                          <a:effectLst/>
                          <a:latin typeface="Calibri" panose="020F0502020204030204" pitchFamily="34" charset="0"/>
                        </a:rPr>
                        <a:t> </a:t>
                      </a:r>
                      <a:endParaRPr lang="en-US" sz="1400" b="0" i="0" dirty="0">
                        <a:effectLst/>
                      </a:endParaRPr>
                    </a:p>
                    <a:p>
                      <a:pPr algn="l" rtl="0" fontAlgn="base"/>
                      <a:r>
                        <a:rPr lang="en-US" sz="1400" b="1" i="0" dirty="0">
                          <a:solidFill>
                            <a:srgbClr val="FFFFFF"/>
                          </a:solidFill>
                          <a:effectLst/>
                          <a:latin typeface="Calibri" panose="020F0502020204030204" pitchFamily="34" charset="0"/>
                        </a:rPr>
                        <a:t>(Responsible Party)</a:t>
                      </a:r>
                      <a:r>
                        <a:rPr lang="en-US" sz="1400" b="0" i="0" dirty="0">
                          <a:effectLst/>
                          <a:latin typeface="Calibri" panose="020F0502020204030204" pitchFamily="34" charset="0"/>
                        </a:rPr>
                        <a:t> </a:t>
                      </a:r>
                      <a:endParaRPr lang="en-US" sz="1400" b="0" i="0" dirty="0">
                        <a:effectLst/>
                      </a:endParaRPr>
                    </a:p>
                    <a:p>
                      <a:pPr algn="l" rtl="0" fontAlgn="base"/>
                      <a:r>
                        <a:rPr lang="en-US" sz="1400" b="0" i="0" dirty="0">
                          <a:effectLst/>
                          <a:latin typeface="Calibri" panose="020F0502020204030204" pitchFamily="34" charset="0"/>
                        </a:rPr>
                        <a:t> </a:t>
                      </a:r>
                      <a:endParaRPr lang="en-US" sz="14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600" dirty="0">
                        <a:effectLst/>
                      </a:endParaRPr>
                    </a:p>
                    <a:p>
                      <a:pPr algn="l" rtl="0" fontAlgn="base"/>
                      <a:r>
                        <a:rPr lang="en-US" sz="1400" b="1" i="0" dirty="0">
                          <a:solidFill>
                            <a:srgbClr val="FFFFFF"/>
                          </a:solidFill>
                          <a:effectLst/>
                          <a:latin typeface="Calibri" panose="020F0502020204030204" pitchFamily="34" charset="0"/>
                        </a:rPr>
                        <a:t>Collaborators</a:t>
                      </a:r>
                      <a:r>
                        <a:rPr lang="en-US" sz="1400" b="0" i="0" dirty="0">
                          <a:effectLst/>
                          <a:latin typeface="Calibri" panose="020F0502020204030204" pitchFamily="34" charset="0"/>
                        </a:rPr>
                        <a:t> </a:t>
                      </a:r>
                      <a:endParaRPr lang="en-US" sz="1400" b="0" i="0" dirty="0">
                        <a:effectLst/>
                      </a:endParaRPr>
                    </a:p>
                    <a:p>
                      <a:pPr algn="l" rtl="0" fontAlgn="base"/>
                      <a:r>
                        <a:rPr lang="en-US" sz="300" b="0" i="0" dirty="0">
                          <a:effectLst/>
                          <a:latin typeface="Calibri" panose="020F0502020204030204" pitchFamily="34" charset="0"/>
                        </a:rPr>
                        <a:t> </a:t>
                      </a:r>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600" dirty="0">
                        <a:effectLst/>
                      </a:endParaRPr>
                    </a:p>
                    <a:p>
                      <a:pPr algn="l" rtl="0" fontAlgn="base"/>
                      <a:r>
                        <a:rPr lang="en-US" sz="1400" b="1" i="0" dirty="0">
                          <a:solidFill>
                            <a:srgbClr val="FFFFFF"/>
                          </a:solidFill>
                          <a:effectLst/>
                          <a:latin typeface="Calibri" panose="020F0502020204030204" pitchFamily="34" charset="0"/>
                        </a:rPr>
                        <a:t>Evaluation Measure</a:t>
                      </a:r>
                      <a:r>
                        <a:rPr lang="en-US" sz="1400" b="0" i="0" dirty="0">
                          <a:effectLst/>
                          <a:latin typeface="Calibri" panose="020F0502020204030204" pitchFamily="34" charset="0"/>
                        </a:rPr>
                        <a:t> </a:t>
                      </a:r>
                      <a:endParaRPr lang="en-US" sz="1400" b="0" i="0" dirty="0">
                        <a:effectLst/>
                      </a:endParaRPr>
                    </a:p>
                    <a:p>
                      <a:pPr algn="l" rtl="0" fontAlgn="base"/>
                      <a:r>
                        <a:rPr lang="en-US" sz="300" b="0" i="0" dirty="0">
                          <a:effectLst/>
                          <a:latin typeface="Calibri" panose="020F0502020204030204" pitchFamily="34" charset="0"/>
                        </a:rPr>
                        <a:t> </a:t>
                      </a:r>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600" dirty="0">
                        <a:effectLst/>
                      </a:endParaRPr>
                    </a:p>
                    <a:p>
                      <a:pPr algn="l" rtl="0" fontAlgn="base"/>
                      <a:r>
                        <a:rPr lang="en-US" sz="1400" b="1" i="0" dirty="0">
                          <a:solidFill>
                            <a:srgbClr val="FFFFFF"/>
                          </a:solidFill>
                          <a:effectLst/>
                          <a:latin typeface="Calibri" panose="020F0502020204030204" pitchFamily="34" charset="0"/>
                        </a:rPr>
                        <a:t>Timeline for Implementation</a:t>
                      </a:r>
                      <a:r>
                        <a:rPr lang="en-US" sz="1400" b="0" i="0" dirty="0">
                          <a:effectLst/>
                          <a:latin typeface="Calibri" panose="020F0502020204030204" pitchFamily="34" charset="0"/>
                        </a:rPr>
                        <a:t> </a:t>
                      </a:r>
                      <a:endParaRPr lang="en-US" sz="1400" b="0" i="0" dirty="0">
                        <a:effectLst/>
                      </a:endParaRPr>
                    </a:p>
                    <a:p>
                      <a:pPr algn="l" rtl="0" fontAlgn="base"/>
                      <a:r>
                        <a:rPr lang="en-US" sz="300" b="0" i="0" dirty="0">
                          <a:effectLst/>
                          <a:latin typeface="Calibri" panose="020F0502020204030204" pitchFamily="34" charset="0"/>
                        </a:rPr>
                        <a:t> </a:t>
                      </a:r>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algn="l" rtl="0" fontAlgn="base"/>
                      <a:r>
                        <a:rPr lang="en-US" sz="1400" b="1" i="0" dirty="0" err="1">
                          <a:solidFill>
                            <a:srgbClr val="FFFFFF"/>
                          </a:solidFill>
                          <a:effectLst/>
                          <a:latin typeface="Calibri" panose="020F0502020204030204" pitchFamily="34" charset="0"/>
                        </a:rPr>
                        <a:t>UToledo</a:t>
                      </a:r>
                      <a:r>
                        <a:rPr lang="en-US" sz="1400" b="1" i="0" dirty="0">
                          <a:solidFill>
                            <a:srgbClr val="FFFFFF"/>
                          </a:solidFill>
                          <a:effectLst/>
                          <a:latin typeface="Calibri" panose="020F0502020204030204" pitchFamily="34" charset="0"/>
                        </a:rPr>
                        <a:t> Reimagined Linkage</a:t>
                      </a:r>
                      <a:r>
                        <a:rPr lang="en-US" sz="1400" b="0" i="0" dirty="0">
                          <a:effectLst/>
                          <a:latin typeface="Calibri" panose="020F0502020204030204" pitchFamily="34" charset="0"/>
                        </a:rPr>
                        <a:t> </a:t>
                      </a:r>
                      <a:endParaRPr lang="en-US" sz="1400" b="0" i="0" dirty="0">
                        <a:effectLst/>
                      </a:endParaRPr>
                    </a:p>
                    <a:p>
                      <a:pPr algn="l" rtl="0" fontAlgn="base"/>
                      <a:r>
                        <a:rPr lang="en-US" sz="1400" b="0" i="0" dirty="0">
                          <a:effectLst/>
                          <a:latin typeface="Calibri" panose="020F0502020204030204" pitchFamily="34" charset="0"/>
                        </a:rPr>
                        <a:t> </a:t>
                      </a:r>
                      <a:endParaRPr lang="en-US" sz="14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algn="l" rtl="0" fontAlgn="base"/>
                      <a:r>
                        <a:rPr lang="en-US" sz="1600" b="1" i="0" dirty="0">
                          <a:solidFill>
                            <a:srgbClr val="FFFFFF"/>
                          </a:solidFill>
                          <a:effectLst/>
                          <a:latin typeface="Calibri" panose="020F0502020204030204" pitchFamily="34" charset="0"/>
                        </a:rPr>
                        <a:t>Required Resources</a:t>
                      </a:r>
                      <a:r>
                        <a:rPr lang="en-US" sz="1600" b="0" i="0" dirty="0">
                          <a:effectLst/>
                          <a:latin typeface="Calibri" panose="020F0502020204030204" pitchFamily="34" charset="0"/>
                        </a:rPr>
                        <a:t> </a:t>
                      </a:r>
                      <a:endParaRPr lang="en-US" sz="1600" b="0" i="0" dirty="0">
                        <a:effectLst/>
                      </a:endParaRPr>
                    </a:p>
                    <a:p>
                      <a:pPr algn="l" rtl="0" fontAlgn="base"/>
                      <a:r>
                        <a:rPr lang="en-US" sz="1600" b="0" i="0" dirty="0">
                          <a:effectLst/>
                          <a:latin typeface="Calibri" panose="020F0502020204030204" pitchFamily="34" charset="0"/>
                        </a:rPr>
                        <a:t> </a:t>
                      </a:r>
                      <a:endParaRPr lang="en-US" sz="1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extLst>
                  <a:ext uri="{0D108BD9-81ED-4DB2-BD59-A6C34878D82A}">
                    <a16:rowId xmlns:a16="http://schemas.microsoft.com/office/drawing/2014/main" val="716431578"/>
                  </a:ext>
                </a:extLst>
              </a:tr>
              <a:tr h="1510044">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Light" panose="020F0302020204030204" pitchFamily="34" charset="0"/>
                          <a:ea typeface="+mn-ea"/>
                          <a:cs typeface="+mn-cs"/>
                        </a:rPr>
                        <a:t>1.1 </a:t>
                      </a:r>
                      <a:endParaRPr kumimoji="0" lang="en-US"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Light" panose="020F0302020204030204" pitchFamily="34" charset="0"/>
                          <a:ea typeface="+mn-ea"/>
                          <a:cs typeface="+mn-cs"/>
                        </a:rPr>
                        <a:t> </a:t>
                      </a:r>
                      <a:r>
                        <a:rPr kumimoji="0" lang="en-US" sz="1200" b="0" i="0" u="none" strike="noStrike" kern="1200" cap="none" spc="0" normalizeH="0" baseline="0" noProof="0" dirty="0">
                          <a:ln>
                            <a:noFill/>
                          </a:ln>
                          <a:solidFill>
                            <a:prstClr val="black"/>
                          </a:solidFill>
                          <a:effectLst/>
                          <a:uLnTx/>
                          <a:uFillTx/>
                          <a:latin typeface="+mn-lt"/>
                          <a:ea typeface="+mn-ea"/>
                          <a:cs typeface="+mn-cs"/>
                        </a:rPr>
                        <a:t>Disaggregate by Pell Grant status, Gender, and First Generation status to capture gaps in retention, graduation rates, GPA, and DFW rates. Share disaggregated data widely and transparently across your unit. Develop a strategy to close gaps, working with Provost’s Office and utilizing best practices at </a:t>
                      </a:r>
                      <a:r>
                        <a:rPr kumimoji="0" lang="en-US" sz="1200" b="0" i="0" u="none" strike="noStrike" kern="1200" cap="none" spc="0" normalizeH="0" baseline="0" noProof="0" dirty="0" err="1">
                          <a:ln>
                            <a:noFill/>
                          </a:ln>
                          <a:solidFill>
                            <a:prstClr val="black"/>
                          </a:solidFill>
                          <a:effectLst/>
                          <a:uLnTx/>
                          <a:uFillTx/>
                          <a:latin typeface="+mn-lt"/>
                          <a:ea typeface="+mn-ea"/>
                          <a:cs typeface="+mn-cs"/>
                        </a:rPr>
                        <a:t>UToledo</a:t>
                      </a:r>
                      <a:r>
                        <a:rPr kumimoji="0" lang="en-US" sz="1200" b="0" i="0" u="none" strike="noStrike" kern="1200" cap="none" spc="0" normalizeH="0" baseline="0" noProof="0" dirty="0">
                          <a:ln>
                            <a:noFill/>
                          </a:ln>
                          <a:solidFill>
                            <a:prstClr val="black"/>
                          </a:solidFill>
                          <a:effectLst/>
                          <a:uLnTx/>
                          <a:uFillTx/>
                          <a:latin typeface="+mn-lt"/>
                          <a:ea typeface="+mn-ea"/>
                          <a:cs typeface="+mn-cs"/>
                        </a:rPr>
                        <a:t> and other institutions. </a:t>
                      </a:r>
                    </a:p>
                    <a:p>
                      <a:pPr fontAlgn="t"/>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14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9062850"/>
                  </a:ext>
                </a:extLst>
              </a:tr>
              <a:tr h="2642648">
                <a:tc>
                  <a:txBody>
                    <a:bodyPr/>
                    <a:lstStyle/>
                    <a:p>
                      <a:pPr algn="l" rtl="0" fontAlgn="base"/>
                      <a:r>
                        <a:rPr lang="en-US" sz="1200" b="0" i="0" dirty="0">
                          <a:effectLst/>
                          <a:latin typeface="Calibri Light" panose="020F0302020204030204" pitchFamily="34" charset="0"/>
                        </a:rPr>
                        <a:t>1.2 </a:t>
                      </a:r>
                      <a:endParaRPr lang="en-US" sz="1200" b="0" i="0" dirty="0">
                        <a:effectLst/>
                      </a:endParaRPr>
                    </a:p>
                    <a:p>
                      <a:pPr algn="l" rtl="0" fontAlgn="base"/>
                      <a:r>
                        <a:rPr lang="en-US" sz="1200" b="0" i="0" dirty="0">
                          <a:effectLst/>
                          <a:latin typeface="Calibri Light" panose="020F0302020204030204" pitchFamily="34" charset="0"/>
                        </a:rPr>
                        <a:t> </a:t>
                      </a:r>
                      <a:r>
                        <a:rPr lang="en-US" sz="1200" b="0" i="0" dirty="0">
                          <a:effectLst/>
                          <a:latin typeface="Calibri" panose="020F0502020204030204" pitchFamily="34" charset="0"/>
                          <a:cs typeface="Calibri" panose="020F0502020204030204" pitchFamily="34" charset="0"/>
                        </a:rPr>
                        <a:t>Review data on course pass rates, using disaggregated student data, then target effective strategies to advisors, chairs, and faculty. Utilize Teaching Center resources and national best practices on </a:t>
                      </a:r>
                      <a:r>
                        <a:rPr lang="en-US" sz="1200" b="1" i="0" dirty="0">
                          <a:effectLst/>
                          <a:latin typeface="Calibri" panose="020F0502020204030204" pitchFamily="34" charset="0"/>
                          <a:cs typeface="Calibri" panose="020F0502020204030204" pitchFamily="34" charset="0"/>
                        </a:rPr>
                        <a:t>equity-focused teaching. </a:t>
                      </a:r>
                    </a:p>
                    <a:p>
                      <a:pPr algn="l" rtl="0" fontAlgn="base"/>
                      <a:endParaRPr lang="en-US" sz="1200" b="0" i="0" dirty="0">
                        <a:effectLst/>
                        <a:latin typeface="Calibri" panose="020F0502020204030204" pitchFamily="34" charset="0"/>
                        <a:cs typeface="Calibri" panose="020F0502020204030204" pitchFamily="34" charset="0"/>
                      </a:endParaRPr>
                    </a:p>
                    <a:p>
                      <a:pPr algn="l" rtl="0" fontAlgn="base"/>
                      <a:r>
                        <a:rPr lang="en-US" sz="1200" b="0" i="0" dirty="0">
                          <a:effectLst/>
                          <a:latin typeface="Calibri" panose="020F0502020204030204" pitchFamily="34" charset="0"/>
                          <a:cs typeface="Calibri" panose="020F0502020204030204" pitchFamily="34" charset="0"/>
                        </a:rPr>
                        <a:t>1.3</a:t>
                      </a:r>
                    </a:p>
                    <a:p>
                      <a:pPr algn="l" rtl="0" fontAlgn="base"/>
                      <a:r>
                        <a:rPr lang="en-US" sz="1200" b="0" i="0" dirty="0">
                          <a:effectLst/>
                          <a:latin typeface="Calibri" panose="020F0502020204030204" pitchFamily="34" charset="0"/>
                          <a:cs typeface="Calibri" panose="020F0502020204030204" pitchFamily="34" charset="0"/>
                        </a:rPr>
                        <a:t>Prioritize regular messaging to students about mental health best practices and academic support best practices. Reiterate messaging that de-stigmatizes the act of asking for/seeking help, either in academics or in mental health. </a:t>
                      </a:r>
                    </a:p>
                    <a:p>
                      <a:pPr algn="l" rtl="0" fontAlgn="base"/>
                      <a:r>
                        <a:rPr lang="en-US" sz="1200" b="0" i="0" dirty="0">
                          <a:effectLst/>
                          <a:latin typeface="Calibri" panose="020F0502020204030204" pitchFamily="34" charset="0"/>
                          <a:cs typeface="Calibri" panose="020F0502020204030204" pitchFamily="34" charset="0"/>
                        </a:rPr>
                        <a:t> </a:t>
                      </a:r>
                    </a:p>
                    <a:p>
                      <a:pPr algn="l" rtl="0" fontAlgn="base"/>
                      <a:endParaRPr lang="en-US" sz="1200" b="0" i="0" dirty="0">
                        <a:effectLst/>
                        <a:latin typeface="Calibri" panose="020F0502020204030204" pitchFamily="34" charset="0"/>
                        <a:cs typeface="Calibri" panose="020F0502020204030204" pitchFamily="34" charset="0"/>
                      </a:endParaRPr>
                    </a:p>
                    <a:p>
                      <a:pPr algn="l" rtl="0" fontAlgn="base"/>
                      <a:endParaRPr lang="en-US" sz="1200" b="0" i="0" dirty="0">
                        <a:effectLst/>
                      </a:endParaRPr>
                    </a:p>
                    <a:p>
                      <a:pPr algn="l" rtl="0" fontAlgn="base"/>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solidFill>
                            <a:srgbClr val="000000"/>
                          </a:solidFill>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solidFill>
                            <a:srgbClr val="000000"/>
                          </a:solidFill>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solidFill>
                            <a:srgbClr val="000000"/>
                          </a:solidFill>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01421241"/>
                  </a:ext>
                </a:extLst>
              </a:tr>
              <a:tr h="323053">
                <a:tc>
                  <a:txBody>
                    <a:bodyPr/>
                    <a:lstStyle/>
                    <a:p>
                      <a:pPr fontAlgn="t"/>
                      <a:endParaRPr lang="en-US" sz="600" dirty="0">
                        <a:effectLst/>
                      </a:endParaRPr>
                    </a:p>
                    <a:p>
                      <a:pPr algn="l" rtl="0" fontAlgn="base"/>
                      <a:r>
                        <a:rPr lang="en-US" sz="300" b="0" i="0" dirty="0">
                          <a:effectLst/>
                          <a:latin typeface="Calibri Light" panose="020F0302020204030204" pitchFamily="34" charset="0"/>
                        </a:rPr>
                        <a:t> </a:t>
                      </a:r>
                      <a:endParaRPr lang="en-US" sz="600" b="0" i="0" dirty="0">
                        <a:effectLst/>
                      </a:endParaRPr>
                    </a:p>
                    <a:p>
                      <a:pPr algn="l" rtl="0" fontAlgn="base"/>
                      <a:r>
                        <a:rPr lang="en-US" sz="300" b="0" i="0" dirty="0">
                          <a:effectLst/>
                          <a:latin typeface="Calibri Light" panose="020F0302020204030204" pitchFamily="34" charset="0"/>
                        </a:rPr>
                        <a:t> </a:t>
                      </a:r>
                      <a:endParaRPr lang="en-US" sz="600" b="0" i="0" dirty="0">
                        <a:effectLst/>
                      </a:endParaRPr>
                    </a:p>
                    <a:p>
                      <a:pPr algn="l" rtl="0" fontAlgn="base"/>
                      <a:r>
                        <a:rPr lang="en-US" sz="300" b="0" i="0" dirty="0">
                          <a:effectLst/>
                          <a:latin typeface="Calibri Light" panose="020F0302020204030204" pitchFamily="34" charset="0"/>
                        </a:rPr>
                        <a:t> </a:t>
                      </a:r>
                      <a:endParaRPr lang="en-US" sz="600" b="0" i="0" dirty="0">
                        <a:effectLst/>
                      </a:endParaRPr>
                    </a:p>
                    <a:p>
                      <a:pPr algn="l" rtl="0" fontAlgn="base"/>
                      <a:r>
                        <a:rPr lang="en-US" sz="300" b="0" i="0" dirty="0">
                          <a:effectLst/>
                          <a:latin typeface="Calibri Light" panose="020F0302020204030204" pitchFamily="34" charset="0"/>
                        </a:rPr>
                        <a:t> </a:t>
                      </a:r>
                      <a:endParaRPr lang="en-US" sz="600" b="0" i="0" dirty="0">
                        <a:effectLst/>
                      </a:endParaRPr>
                    </a:p>
                    <a:p>
                      <a:pPr algn="l" rtl="0" fontAlgn="base"/>
                      <a:r>
                        <a:rPr lang="en-US" sz="300" b="0" i="0" dirty="0">
                          <a:effectLst/>
                          <a:latin typeface="Calibri Light" panose="020F0302020204030204" pitchFamily="34" charset="0"/>
                        </a:rPr>
                        <a:t> </a:t>
                      </a:r>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solidFill>
                            <a:srgbClr val="000000"/>
                          </a:solidFill>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solidFill>
                            <a:srgbClr val="000000"/>
                          </a:solidFill>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solidFill>
                            <a:srgbClr val="000000"/>
                          </a:solidFill>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39747271"/>
                  </a:ext>
                </a:extLst>
              </a:tr>
              <a:tr h="323053">
                <a:tc>
                  <a:txBody>
                    <a:bodyPr/>
                    <a:lstStyle/>
                    <a:p>
                      <a:pPr algn="l" rtl="0" fontAlgn="base"/>
                      <a:r>
                        <a:rPr lang="en-US" sz="300" b="0" i="0" dirty="0">
                          <a:effectLst/>
                          <a:latin typeface="Calibri Light" panose="020F0302020204030204" pitchFamily="34" charset="0"/>
                        </a:rPr>
                        <a:t> </a:t>
                      </a:r>
                      <a:endParaRPr lang="en-US" sz="600" b="0" i="0" dirty="0">
                        <a:effectLst/>
                      </a:endParaRPr>
                    </a:p>
                    <a:p>
                      <a:pPr algn="l" rtl="0" fontAlgn="base"/>
                      <a:r>
                        <a:rPr lang="en-US" sz="300" b="0" i="0" dirty="0">
                          <a:effectLst/>
                          <a:latin typeface="Calibri Light" panose="020F0302020204030204" pitchFamily="34" charset="0"/>
                        </a:rPr>
                        <a:t> </a:t>
                      </a:r>
                      <a:endParaRPr lang="en-US" sz="600" b="0" i="0" dirty="0">
                        <a:effectLst/>
                      </a:endParaRPr>
                    </a:p>
                    <a:p>
                      <a:pPr algn="l" rtl="0" fontAlgn="base"/>
                      <a:r>
                        <a:rPr lang="en-US" sz="300" b="0" i="0" dirty="0">
                          <a:effectLst/>
                          <a:latin typeface="Calibri Light" panose="020F0302020204030204" pitchFamily="34" charset="0"/>
                        </a:rPr>
                        <a:t> </a:t>
                      </a:r>
                      <a:endParaRPr lang="en-US" sz="600" b="0" i="0" dirty="0">
                        <a:effectLst/>
                      </a:endParaRPr>
                    </a:p>
                    <a:p>
                      <a:pPr algn="l" rtl="0" fontAlgn="base"/>
                      <a:r>
                        <a:rPr lang="en-US" sz="300" b="0" i="0" dirty="0">
                          <a:effectLst/>
                          <a:latin typeface="Calibri Light" panose="020F0302020204030204" pitchFamily="34" charset="0"/>
                        </a:rPr>
                        <a:t> </a:t>
                      </a:r>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solidFill>
                            <a:srgbClr val="000000"/>
                          </a:solidFill>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solidFill>
                            <a:srgbClr val="000000"/>
                          </a:solidFill>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solidFill>
                            <a:srgbClr val="000000"/>
                          </a:solidFill>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80571973"/>
                  </a:ext>
                </a:extLst>
              </a:tr>
              <a:tr h="306652">
                <a:tc>
                  <a:txBody>
                    <a:bodyPr/>
                    <a:lstStyle/>
                    <a:p>
                      <a:pPr fontAlgn="t"/>
                      <a:endParaRPr lang="en-US" sz="600" dirty="0">
                        <a:effectLst/>
                      </a:endParaRPr>
                    </a:p>
                    <a:p>
                      <a:pPr algn="l" rtl="0" fontAlgn="base"/>
                      <a:r>
                        <a:rPr lang="en-US" sz="300" b="0" i="0" dirty="0">
                          <a:effectLst/>
                          <a:latin typeface="Calibri Light" panose="020F0302020204030204" pitchFamily="34" charset="0"/>
                        </a:rPr>
                        <a:t> </a:t>
                      </a:r>
                      <a:endParaRPr lang="en-US" sz="600" b="0" i="0" dirty="0">
                        <a:effectLst/>
                      </a:endParaRPr>
                    </a:p>
                    <a:p>
                      <a:pPr algn="l" rtl="0" fontAlgn="base"/>
                      <a:r>
                        <a:rPr lang="en-US" sz="300" b="0" i="0" dirty="0">
                          <a:effectLst/>
                          <a:latin typeface="Calibri Light" panose="020F0302020204030204" pitchFamily="34" charset="0"/>
                        </a:rPr>
                        <a:t> </a:t>
                      </a:r>
                      <a:endParaRPr lang="en-US" sz="600" b="0" i="0" dirty="0">
                        <a:effectLst/>
                      </a:endParaRPr>
                    </a:p>
                    <a:p>
                      <a:pPr algn="l" rtl="0" fontAlgn="base"/>
                      <a:r>
                        <a:rPr lang="en-US" sz="300" b="0" i="0" dirty="0">
                          <a:effectLst/>
                          <a:latin typeface="Calibri Light" panose="020F0302020204030204" pitchFamily="34" charset="0"/>
                        </a:rPr>
                        <a:t> </a:t>
                      </a:r>
                      <a:endParaRPr lang="en-US" sz="600" b="0" i="0" dirty="0">
                        <a:effectLst/>
                      </a:endParaRPr>
                    </a:p>
                    <a:p>
                      <a:pPr algn="l" rtl="0" fontAlgn="base"/>
                      <a:r>
                        <a:rPr lang="en-US" sz="300" b="0" i="0" dirty="0">
                          <a:effectLst/>
                          <a:latin typeface="Calibri Light" panose="020F0302020204030204" pitchFamily="34" charset="0"/>
                        </a:rPr>
                        <a:t> </a:t>
                      </a:r>
                      <a:endParaRPr lang="en-US" sz="600" b="0" i="0" dirty="0">
                        <a:effectLst/>
                      </a:endParaRPr>
                    </a:p>
                    <a:p>
                      <a:pPr algn="l" rtl="0" fontAlgn="base"/>
                      <a:r>
                        <a:rPr lang="en-US" sz="300" b="0" i="0" dirty="0">
                          <a:effectLst/>
                          <a:latin typeface="Calibri Light" panose="020F0302020204030204" pitchFamily="34" charset="0"/>
                        </a:rPr>
                        <a:t> </a:t>
                      </a:r>
                      <a:endParaRPr lang="en-US" sz="600" b="0" i="0" dirty="0">
                        <a:effectLst/>
                      </a:endParaRPr>
                    </a:p>
                    <a:p>
                      <a:pPr algn="l" rtl="0" fontAlgn="base"/>
                      <a:r>
                        <a:rPr lang="en-US" sz="300" b="0" i="0" dirty="0">
                          <a:effectLst/>
                          <a:latin typeface="Calibri Light" panose="020F0302020204030204" pitchFamily="34" charset="0"/>
                        </a:rPr>
                        <a:t> </a:t>
                      </a:r>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solidFill>
                            <a:srgbClr val="000000"/>
                          </a:solidFill>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solidFill>
                            <a:srgbClr val="000000"/>
                          </a:solidFill>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a:effectLst/>
                      </a:endParaRPr>
                    </a:p>
                    <a:p>
                      <a:pPr algn="l" rtl="0" fontAlgn="base"/>
                      <a:r>
                        <a:rPr lang="en-US" sz="300" b="0" i="0">
                          <a:effectLst/>
                          <a:latin typeface="Calibri Light" panose="020F0302020204030204" pitchFamily="34" charset="0"/>
                        </a:rPr>
                        <a:t> </a:t>
                      </a:r>
                      <a:endParaRPr lang="en-US" sz="600" b="0" i="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600" dirty="0">
                        <a:effectLst/>
                      </a:endParaRPr>
                    </a:p>
                    <a:p>
                      <a:pPr algn="l" rtl="0" fontAlgn="base"/>
                      <a:r>
                        <a:rPr lang="en-US" sz="300" b="0" i="0" dirty="0">
                          <a:solidFill>
                            <a:srgbClr val="000000"/>
                          </a:solidFill>
                          <a:effectLst/>
                          <a:latin typeface="Calibri Light" panose="020F0302020204030204" pitchFamily="34" charset="0"/>
                        </a:rPr>
                        <a:t> </a:t>
                      </a:r>
                      <a:endParaRPr lang="en-US" sz="600" b="0" i="0" dirty="0">
                        <a:effectLst/>
                      </a:endParaRPr>
                    </a:p>
                  </a:txBody>
                  <a:tcPr marL="30358" marR="30358" marT="15179" marB="15179">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46738674"/>
                  </a:ext>
                </a:extLst>
              </a:tr>
            </a:tbl>
          </a:graphicData>
        </a:graphic>
      </p:graphicFrame>
    </p:spTree>
    <p:extLst>
      <p:ext uri="{BB962C8B-B14F-4D97-AF65-F5344CB8AC3E}">
        <p14:creationId xmlns:p14="http://schemas.microsoft.com/office/powerpoint/2010/main" val="163308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80455-F397-4A9D-2430-3C96F293B8D9}"/>
              </a:ext>
            </a:extLst>
          </p:cNvPr>
          <p:cNvSpPr>
            <a:spLocks noGrp="1"/>
          </p:cNvSpPr>
          <p:nvPr>
            <p:ph type="title"/>
          </p:nvPr>
        </p:nvSpPr>
        <p:spPr>
          <a:xfrm>
            <a:off x="651933" y="365125"/>
            <a:ext cx="10888134" cy="1325563"/>
          </a:xfrm>
        </p:spPr>
        <p:txBody>
          <a:bodyPr/>
          <a:lstStyle/>
          <a:p>
            <a:r>
              <a:rPr lang="en-US" dirty="0"/>
              <a:t>State of Ohio Schools 2023: A Legacy of Neglect</a:t>
            </a:r>
          </a:p>
        </p:txBody>
      </p:sp>
      <p:sp>
        <p:nvSpPr>
          <p:cNvPr id="3" name="Content Placeholder 2">
            <a:extLst>
              <a:ext uri="{FF2B5EF4-FFF2-40B4-BE49-F238E27FC236}">
                <a16:creationId xmlns:a16="http://schemas.microsoft.com/office/drawing/2014/main" id="{33CD9769-DB52-1A0B-4ABC-08ACBD4EA4DD}"/>
              </a:ext>
            </a:extLst>
          </p:cNvPr>
          <p:cNvSpPr>
            <a:spLocks noGrp="1"/>
          </p:cNvSpPr>
          <p:nvPr>
            <p:ph idx="1"/>
          </p:nvPr>
        </p:nvSpPr>
        <p:spPr/>
        <p:txBody>
          <a:bodyPr>
            <a:normAutofit lnSpcReduction="10000"/>
          </a:bodyPr>
          <a:lstStyle/>
          <a:p>
            <a:pPr marL="0" indent="0">
              <a:buNone/>
            </a:pPr>
            <a:r>
              <a:rPr lang="en-US" u="sng" dirty="0">
                <a:hlinkClick r:id="rId2"/>
              </a:rPr>
              <a:t>Policy Matters Ohio</a:t>
            </a:r>
            <a:endParaRPr lang="en-US" u="sng" dirty="0"/>
          </a:p>
          <a:p>
            <a:r>
              <a:rPr lang="en-US" dirty="0"/>
              <a:t>Ohio ranks 46th for equitable distribution of funding</a:t>
            </a:r>
          </a:p>
          <a:p>
            <a:r>
              <a:rPr lang="en-US" dirty="0"/>
              <a:t>Ohio ranks 40th in starting teacher salaries: </a:t>
            </a:r>
            <a:r>
              <a:rPr lang="en-US" b="0" i="0" dirty="0">
                <a:effectLst/>
                <a:latin typeface="Gotham A"/>
              </a:rPr>
              <a:t>$37,569, </a:t>
            </a:r>
            <a:r>
              <a:rPr lang="en-US" b="0" i="1" dirty="0">
                <a:effectLst/>
                <a:latin typeface="Gotham A"/>
              </a:rPr>
              <a:t>76.5 cents </a:t>
            </a:r>
            <a:r>
              <a:rPr lang="en-US" b="0" i="0" dirty="0">
                <a:effectLst/>
                <a:latin typeface="Gotham A"/>
              </a:rPr>
              <a:t>on the dollar compared to other college graduates</a:t>
            </a:r>
            <a:endParaRPr lang="en-US" dirty="0"/>
          </a:p>
          <a:p>
            <a:r>
              <a:rPr lang="en-US" dirty="0"/>
              <a:t>Since the pandemic began in 2020, a total of 16,012 Ohio public-school teachers left — more than 9,000 of them in 2021 alone</a:t>
            </a:r>
          </a:p>
          <a:p>
            <a:r>
              <a:rPr lang="en-US" dirty="0"/>
              <a:t>Ohio has licensed fewer teachers through in-state programs –       6,414 in 2013          3,903 in 2022</a:t>
            </a:r>
          </a:p>
          <a:p>
            <a:r>
              <a:rPr lang="en-US" dirty="0"/>
              <a:t>Classroom Result: Long-term subs without specialty certification, apparent within urban districts like TPS</a:t>
            </a:r>
          </a:p>
        </p:txBody>
      </p:sp>
      <p:sp>
        <p:nvSpPr>
          <p:cNvPr id="4" name="Arrow: Right 3">
            <a:extLst>
              <a:ext uri="{FF2B5EF4-FFF2-40B4-BE49-F238E27FC236}">
                <a16:creationId xmlns:a16="http://schemas.microsoft.com/office/drawing/2014/main" id="{2889B5B4-77FA-E542-ED5B-0CCC634E4381}"/>
              </a:ext>
            </a:extLst>
          </p:cNvPr>
          <p:cNvSpPr/>
          <p:nvPr/>
        </p:nvSpPr>
        <p:spPr>
          <a:xfrm>
            <a:off x="3208866" y="4800599"/>
            <a:ext cx="660400" cy="21369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1642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5C3EB5E0-0FB4-6B3C-EC4C-E9D0AEF67CC2}"/>
              </a:ext>
            </a:extLst>
          </p:cNvPr>
          <p:cNvGraphicFramePr>
            <a:graphicFrameLocks noGrp="1"/>
          </p:cNvGraphicFramePr>
          <p:nvPr>
            <p:extLst>
              <p:ext uri="{D42A27DB-BD31-4B8C-83A1-F6EECF244321}">
                <p14:modId xmlns:p14="http://schemas.microsoft.com/office/powerpoint/2010/main" val="4274729127"/>
              </p:ext>
            </p:extLst>
          </p:nvPr>
        </p:nvGraphicFramePr>
        <p:xfrm>
          <a:off x="84667" y="0"/>
          <a:ext cx="12022666" cy="6959873"/>
        </p:xfrm>
        <a:graphic>
          <a:graphicData uri="http://schemas.openxmlformats.org/drawingml/2006/table">
            <a:tbl>
              <a:tblPr/>
              <a:tblGrid>
                <a:gridCol w="2044122">
                  <a:extLst>
                    <a:ext uri="{9D8B030D-6E8A-4147-A177-3AD203B41FA5}">
                      <a16:colId xmlns:a16="http://schemas.microsoft.com/office/drawing/2014/main" val="2517111156"/>
                    </a:ext>
                  </a:extLst>
                </a:gridCol>
                <a:gridCol w="1232478">
                  <a:extLst>
                    <a:ext uri="{9D8B030D-6E8A-4147-A177-3AD203B41FA5}">
                      <a16:colId xmlns:a16="http://schemas.microsoft.com/office/drawing/2014/main" val="825975270"/>
                    </a:ext>
                  </a:extLst>
                </a:gridCol>
                <a:gridCol w="1228537">
                  <a:extLst>
                    <a:ext uri="{9D8B030D-6E8A-4147-A177-3AD203B41FA5}">
                      <a16:colId xmlns:a16="http://schemas.microsoft.com/office/drawing/2014/main" val="2105704161"/>
                    </a:ext>
                  </a:extLst>
                </a:gridCol>
                <a:gridCol w="2447567">
                  <a:extLst>
                    <a:ext uri="{9D8B030D-6E8A-4147-A177-3AD203B41FA5}">
                      <a16:colId xmlns:a16="http://schemas.microsoft.com/office/drawing/2014/main" val="2709138651"/>
                    </a:ext>
                  </a:extLst>
                </a:gridCol>
                <a:gridCol w="1896193">
                  <a:extLst>
                    <a:ext uri="{9D8B030D-6E8A-4147-A177-3AD203B41FA5}">
                      <a16:colId xmlns:a16="http://schemas.microsoft.com/office/drawing/2014/main" val="1842267701"/>
                    </a:ext>
                  </a:extLst>
                </a:gridCol>
                <a:gridCol w="1828952">
                  <a:extLst>
                    <a:ext uri="{9D8B030D-6E8A-4147-A177-3AD203B41FA5}">
                      <a16:colId xmlns:a16="http://schemas.microsoft.com/office/drawing/2014/main" val="3900255742"/>
                    </a:ext>
                  </a:extLst>
                </a:gridCol>
                <a:gridCol w="1344817">
                  <a:extLst>
                    <a:ext uri="{9D8B030D-6E8A-4147-A177-3AD203B41FA5}">
                      <a16:colId xmlns:a16="http://schemas.microsoft.com/office/drawing/2014/main" val="2829218448"/>
                    </a:ext>
                  </a:extLst>
                </a:gridCol>
              </a:tblGrid>
              <a:tr h="580926">
                <a:tc gridSpan="7">
                  <a:txBody>
                    <a:bodyPr/>
                    <a:lstStyle/>
                    <a:p>
                      <a:pPr fontAlgn="t"/>
                      <a:endParaRPr lang="en-US" sz="1300" dirty="0">
                        <a:effectLst/>
                      </a:endParaRPr>
                    </a:p>
                    <a:p>
                      <a:pPr algn="l" rtl="0" fontAlgn="base"/>
                      <a:r>
                        <a:rPr lang="en-US" sz="1800" b="1" i="0" dirty="0">
                          <a:solidFill>
                            <a:srgbClr val="FFFFFF"/>
                          </a:solidFill>
                          <a:effectLst/>
                          <a:latin typeface="Calibri" panose="020F0502020204030204" pitchFamily="34" charset="0"/>
                        </a:rPr>
                        <a:t>REIMAGINED GOAL 3</a:t>
                      </a:r>
                      <a:r>
                        <a:rPr lang="en-US" sz="1800" b="0" i="0" dirty="0">
                          <a:solidFill>
                            <a:srgbClr val="FFFFFF"/>
                          </a:solidFill>
                          <a:effectLst/>
                          <a:latin typeface="Calibri" panose="020F0502020204030204" pitchFamily="34" charset="0"/>
                        </a:rPr>
                        <a:t> </a:t>
                      </a:r>
                      <a:endParaRPr lang="en-US" sz="1800" b="0" i="0" dirty="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71374613"/>
                  </a:ext>
                </a:extLst>
              </a:tr>
              <a:tr h="580926">
                <a:tc gridSpan="7">
                  <a:txBody>
                    <a:bodyPr/>
                    <a:lstStyle/>
                    <a:p>
                      <a:pPr algn="l" rtl="0" fontAlgn="base"/>
                      <a:r>
                        <a:rPr lang="en-US" sz="1800" b="1" i="0" dirty="0">
                          <a:solidFill>
                            <a:srgbClr val="002060"/>
                          </a:solidFill>
                          <a:effectLst/>
                          <a:latin typeface="Calibri" panose="020F0502020204030204" pitchFamily="34" charset="0"/>
                        </a:rPr>
                        <a:t>SET THE STANDARD FOR HEALTH EDUCATION AND PATIENT CARE</a:t>
                      </a:r>
                      <a:r>
                        <a:rPr lang="en-US" sz="1800" b="0" i="0" dirty="0">
                          <a:solidFill>
                            <a:srgbClr val="002060"/>
                          </a:solidFill>
                          <a:effectLst/>
                          <a:latin typeface="Calibri" panose="020F0502020204030204" pitchFamily="34" charset="0"/>
                        </a:rPr>
                        <a:t> </a:t>
                      </a:r>
                      <a:endParaRPr lang="en-US" sz="1800" b="0" i="0" dirty="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59678202"/>
                  </a:ext>
                </a:extLst>
              </a:tr>
              <a:tr h="1014151">
                <a:tc>
                  <a:txBody>
                    <a:bodyPr/>
                    <a:lstStyle/>
                    <a:p>
                      <a:pPr fontAlgn="t"/>
                      <a:endParaRPr lang="en-US" sz="1300" dirty="0">
                        <a:effectLst/>
                      </a:endParaRPr>
                    </a:p>
                    <a:p>
                      <a:pPr algn="l" rtl="0" fontAlgn="base"/>
                      <a:r>
                        <a:rPr lang="en-US" sz="1400" b="1" i="0" dirty="0">
                          <a:solidFill>
                            <a:srgbClr val="FFFFFF"/>
                          </a:solidFill>
                          <a:effectLst/>
                          <a:latin typeface="Calibri" panose="020F0502020204030204" pitchFamily="34" charset="0"/>
                        </a:rPr>
                        <a:t>Priorities for Action (Action Steps)</a:t>
                      </a:r>
                      <a:r>
                        <a:rPr lang="en-US" sz="1400" b="0" i="0" dirty="0">
                          <a:effectLst/>
                          <a:latin typeface="Calibri" panose="020F0502020204030204" pitchFamily="34" charset="0"/>
                        </a:rPr>
                        <a:t> </a:t>
                      </a:r>
                      <a:endParaRPr lang="en-US" sz="1400" b="0" i="0" dirty="0">
                        <a:effectLst/>
                      </a:endParaRPr>
                    </a:p>
                    <a:p>
                      <a:pPr algn="l" rtl="0" fontAlgn="base"/>
                      <a:r>
                        <a:rPr lang="en-US" sz="600" b="0" i="0" dirty="0">
                          <a:effectLst/>
                          <a:latin typeface="Calibri" panose="020F0502020204030204" pitchFamily="34" charset="0"/>
                        </a:rPr>
                        <a:t> </a:t>
                      </a:r>
                      <a:endParaRPr lang="en-US" sz="1300" b="0" i="0" dirty="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1300" dirty="0">
                        <a:effectLst/>
                      </a:endParaRPr>
                    </a:p>
                    <a:p>
                      <a:pPr algn="l" rtl="0" fontAlgn="base"/>
                      <a:r>
                        <a:rPr lang="en-US" sz="1400" b="1" i="0" dirty="0">
                          <a:solidFill>
                            <a:srgbClr val="FFFFFF"/>
                          </a:solidFill>
                          <a:effectLst/>
                          <a:latin typeface="Calibri" panose="020F0502020204030204" pitchFamily="34" charset="0"/>
                        </a:rPr>
                        <a:t>Champion</a:t>
                      </a:r>
                      <a:r>
                        <a:rPr lang="en-US" sz="1400" b="0" i="0" dirty="0">
                          <a:effectLst/>
                          <a:latin typeface="Calibri" panose="020F0502020204030204" pitchFamily="34" charset="0"/>
                        </a:rPr>
                        <a:t> </a:t>
                      </a:r>
                      <a:endParaRPr lang="en-US" sz="1400" b="0" i="0" dirty="0">
                        <a:effectLst/>
                      </a:endParaRPr>
                    </a:p>
                    <a:p>
                      <a:pPr algn="l" rtl="0" fontAlgn="base"/>
                      <a:r>
                        <a:rPr lang="en-US" sz="1400" b="1" i="0" dirty="0">
                          <a:solidFill>
                            <a:srgbClr val="FFFFFF"/>
                          </a:solidFill>
                          <a:effectLst/>
                          <a:latin typeface="Calibri" panose="020F0502020204030204" pitchFamily="34" charset="0"/>
                        </a:rPr>
                        <a:t>(Responsible Party)</a:t>
                      </a:r>
                      <a:r>
                        <a:rPr lang="en-US" sz="1400" b="0" i="0" dirty="0">
                          <a:effectLst/>
                          <a:latin typeface="Calibri" panose="020F0502020204030204" pitchFamily="34" charset="0"/>
                        </a:rPr>
                        <a:t> </a:t>
                      </a:r>
                      <a:endParaRPr lang="en-US" sz="1400" b="0" i="0" dirty="0">
                        <a:effectLst/>
                      </a:endParaRPr>
                    </a:p>
                    <a:p>
                      <a:pPr algn="l" rtl="0" fontAlgn="base"/>
                      <a:r>
                        <a:rPr lang="en-US" sz="1400" b="0" i="0" dirty="0">
                          <a:effectLst/>
                          <a:latin typeface="Calibri" panose="020F0502020204030204" pitchFamily="34" charset="0"/>
                        </a:rPr>
                        <a:t> </a:t>
                      </a:r>
                      <a:endParaRPr lang="en-US" sz="1400" b="0" i="0" dirty="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1300" dirty="0">
                        <a:effectLst/>
                      </a:endParaRPr>
                    </a:p>
                    <a:p>
                      <a:pPr algn="l" rtl="0" fontAlgn="base"/>
                      <a:r>
                        <a:rPr lang="en-US" sz="1400" b="1" i="0" dirty="0">
                          <a:solidFill>
                            <a:srgbClr val="FFFFFF"/>
                          </a:solidFill>
                          <a:effectLst/>
                          <a:latin typeface="Calibri" panose="020F0502020204030204" pitchFamily="34" charset="0"/>
                        </a:rPr>
                        <a:t>Collaborators</a:t>
                      </a:r>
                      <a:r>
                        <a:rPr lang="en-US" sz="1400" b="0" i="0" dirty="0">
                          <a:effectLst/>
                          <a:latin typeface="Calibri" panose="020F0502020204030204" pitchFamily="34" charset="0"/>
                        </a:rPr>
                        <a:t> </a:t>
                      </a:r>
                      <a:endParaRPr lang="en-US" sz="1400" b="0" i="0" dirty="0">
                        <a:effectLst/>
                      </a:endParaRPr>
                    </a:p>
                    <a:p>
                      <a:pPr algn="l" rtl="0" fontAlgn="base"/>
                      <a:r>
                        <a:rPr lang="en-US" sz="600" b="0" i="0" dirty="0">
                          <a:effectLst/>
                          <a:latin typeface="Calibri" panose="020F0502020204030204" pitchFamily="34" charset="0"/>
                        </a:rPr>
                        <a:t> </a:t>
                      </a:r>
                      <a:endParaRPr lang="en-US" sz="1300" b="0" i="0" dirty="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1300" dirty="0">
                        <a:effectLst/>
                      </a:endParaRPr>
                    </a:p>
                    <a:p>
                      <a:pPr algn="l" rtl="0" fontAlgn="base"/>
                      <a:r>
                        <a:rPr lang="en-US" sz="1400" b="1" i="0" dirty="0">
                          <a:solidFill>
                            <a:srgbClr val="FFFFFF"/>
                          </a:solidFill>
                          <a:effectLst/>
                          <a:latin typeface="Calibri" panose="020F0502020204030204" pitchFamily="34" charset="0"/>
                        </a:rPr>
                        <a:t>Metrics To Monitor/Outcome Measure</a:t>
                      </a:r>
                      <a:r>
                        <a:rPr lang="en-US" sz="1400" b="0" i="0" dirty="0">
                          <a:effectLst/>
                          <a:latin typeface="Calibri" panose="020F0502020204030204" pitchFamily="34" charset="0"/>
                        </a:rPr>
                        <a:t> </a:t>
                      </a:r>
                      <a:endParaRPr lang="en-US" sz="1400" b="0" i="0" dirty="0">
                        <a:effectLst/>
                      </a:endParaRPr>
                    </a:p>
                    <a:p>
                      <a:pPr algn="l" rtl="0" fontAlgn="base"/>
                      <a:r>
                        <a:rPr lang="en-US" sz="600" b="0" i="0" dirty="0">
                          <a:effectLst/>
                          <a:latin typeface="Calibri" panose="020F0502020204030204" pitchFamily="34" charset="0"/>
                        </a:rPr>
                        <a:t> </a:t>
                      </a:r>
                      <a:endParaRPr lang="en-US" sz="1300" b="0" i="0" dirty="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1300" dirty="0">
                        <a:effectLst/>
                      </a:endParaRPr>
                    </a:p>
                    <a:p>
                      <a:pPr algn="l" rtl="0" fontAlgn="base"/>
                      <a:r>
                        <a:rPr lang="en-US" sz="1400" b="1" i="0" dirty="0">
                          <a:solidFill>
                            <a:srgbClr val="FFFFFF"/>
                          </a:solidFill>
                          <a:effectLst/>
                          <a:latin typeface="Calibri" panose="020F0502020204030204" pitchFamily="34" charset="0"/>
                        </a:rPr>
                        <a:t>Timeline for Implementation</a:t>
                      </a:r>
                      <a:r>
                        <a:rPr lang="en-US" sz="1400" b="0" i="0" dirty="0">
                          <a:effectLst/>
                          <a:latin typeface="Calibri" panose="020F0502020204030204" pitchFamily="34" charset="0"/>
                        </a:rPr>
                        <a:t> </a:t>
                      </a:r>
                      <a:endParaRPr lang="en-US" sz="1400" b="0" i="0" dirty="0">
                        <a:effectLst/>
                      </a:endParaRPr>
                    </a:p>
                    <a:p>
                      <a:pPr algn="l" rtl="0" fontAlgn="base"/>
                      <a:r>
                        <a:rPr lang="en-US" sz="600" b="0" i="0" dirty="0">
                          <a:effectLst/>
                          <a:latin typeface="Calibri" panose="020F0502020204030204" pitchFamily="34" charset="0"/>
                        </a:rPr>
                        <a:t> </a:t>
                      </a:r>
                      <a:endParaRPr lang="en-US" sz="1300" b="0" i="0" dirty="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1300" dirty="0">
                        <a:effectLst/>
                      </a:endParaRPr>
                    </a:p>
                    <a:p>
                      <a:pPr algn="l" rtl="0" fontAlgn="base"/>
                      <a:r>
                        <a:rPr lang="en-US" sz="1400" b="1" i="0" dirty="0" err="1">
                          <a:solidFill>
                            <a:srgbClr val="FFFFFF"/>
                          </a:solidFill>
                          <a:effectLst/>
                          <a:latin typeface="Calibri" panose="020F0502020204030204" pitchFamily="34" charset="0"/>
                        </a:rPr>
                        <a:t>UToledo</a:t>
                      </a:r>
                      <a:r>
                        <a:rPr lang="en-US" sz="1400" b="1" i="0" dirty="0">
                          <a:solidFill>
                            <a:srgbClr val="FFFFFF"/>
                          </a:solidFill>
                          <a:effectLst/>
                          <a:latin typeface="Calibri" panose="020F0502020204030204" pitchFamily="34" charset="0"/>
                        </a:rPr>
                        <a:t> Reimagined Linkage</a:t>
                      </a:r>
                      <a:r>
                        <a:rPr lang="en-US" sz="1400" b="0" i="0" dirty="0">
                          <a:effectLst/>
                          <a:latin typeface="Calibri" panose="020F0502020204030204" pitchFamily="34" charset="0"/>
                        </a:rPr>
                        <a:t> </a:t>
                      </a:r>
                      <a:endParaRPr lang="en-US" sz="1400" b="0" i="0" dirty="0">
                        <a:effectLst/>
                      </a:endParaRPr>
                    </a:p>
                    <a:p>
                      <a:pPr algn="l" rtl="0" fontAlgn="base"/>
                      <a:r>
                        <a:rPr lang="en-US" sz="600" b="0" i="0" dirty="0">
                          <a:effectLst/>
                          <a:latin typeface="Calibri" panose="020F0502020204030204" pitchFamily="34" charset="0"/>
                        </a:rPr>
                        <a:t> </a:t>
                      </a:r>
                      <a:endParaRPr lang="en-US" sz="1300" b="0" i="0" dirty="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1300" dirty="0">
                        <a:effectLst/>
                      </a:endParaRPr>
                    </a:p>
                    <a:p>
                      <a:pPr algn="l" rtl="0" fontAlgn="base"/>
                      <a:r>
                        <a:rPr lang="en-US" sz="1400" b="1" i="0" dirty="0">
                          <a:solidFill>
                            <a:srgbClr val="FFFFFF"/>
                          </a:solidFill>
                          <a:effectLst/>
                          <a:latin typeface="Calibri" panose="020F0502020204030204" pitchFamily="34" charset="0"/>
                        </a:rPr>
                        <a:t>Required Resources</a:t>
                      </a:r>
                      <a:r>
                        <a:rPr lang="en-US" sz="1400" b="0" i="0" dirty="0">
                          <a:effectLst/>
                          <a:latin typeface="Calibri" panose="020F0502020204030204" pitchFamily="34" charset="0"/>
                        </a:rPr>
                        <a:t> </a:t>
                      </a:r>
                      <a:endParaRPr lang="en-US" sz="1400" b="0" i="0" dirty="0">
                        <a:effectLst/>
                      </a:endParaRPr>
                    </a:p>
                    <a:p>
                      <a:pPr algn="l" rtl="0" fontAlgn="base"/>
                      <a:r>
                        <a:rPr lang="en-US" sz="600" b="0" i="0" dirty="0">
                          <a:effectLst/>
                          <a:latin typeface="Calibri" panose="020F0502020204030204" pitchFamily="34" charset="0"/>
                        </a:rPr>
                        <a:t> </a:t>
                      </a:r>
                      <a:endParaRPr lang="en-US" sz="1300" b="0" i="0" dirty="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extLst>
                  <a:ext uri="{0D108BD9-81ED-4DB2-BD59-A6C34878D82A}">
                    <a16:rowId xmlns:a16="http://schemas.microsoft.com/office/drawing/2014/main" val="968214414"/>
                  </a:ext>
                </a:extLst>
              </a:tr>
              <a:tr h="4681997">
                <a:tc>
                  <a:txBody>
                    <a:bodyPr/>
                    <a:lstStyle/>
                    <a:p>
                      <a:pPr fontAlgn="t"/>
                      <a:endParaRPr lang="en-US" sz="1400" dirty="0">
                        <a:effectLst/>
                      </a:endParaRPr>
                    </a:p>
                    <a:p>
                      <a:pPr algn="l" rtl="0" fontAlgn="base"/>
                      <a:r>
                        <a:rPr lang="en-US" sz="1400" b="0" i="0" dirty="0">
                          <a:effectLst/>
                          <a:latin typeface="Calibri" panose="020F0502020204030204" pitchFamily="34" charset="0"/>
                        </a:rPr>
                        <a:t>3.1 </a:t>
                      </a:r>
                      <a:endParaRPr lang="en-US" sz="1400" b="0" i="0" dirty="0">
                        <a:effectLst/>
                      </a:endParaRPr>
                    </a:p>
                    <a:p>
                      <a:pPr algn="l" rtl="0" fontAlgn="base"/>
                      <a:r>
                        <a:rPr lang="en-US" sz="1400" b="0" i="0" dirty="0">
                          <a:effectLst/>
                          <a:latin typeface="Calibri" panose="020F0502020204030204" pitchFamily="34" charset="0"/>
                        </a:rPr>
                        <a:t>Accreditation standards for health education now embed health equity and SDOH into all learning structures. Evaluate how all health education departments are meeting accreditation standards on health equity and SDOH. </a:t>
                      </a:r>
                      <a:endParaRPr lang="en-US" sz="1400" b="0" i="0" dirty="0">
                        <a:effectLst/>
                      </a:endParaRPr>
                    </a:p>
                    <a:p>
                      <a:pPr algn="l" rtl="0" fontAlgn="base"/>
                      <a:r>
                        <a:rPr lang="en-US" sz="800" b="0" i="0" dirty="0">
                          <a:effectLst/>
                          <a:latin typeface="Calibri" panose="020F0502020204030204" pitchFamily="34" charset="0"/>
                        </a:rPr>
                        <a:t> </a:t>
                      </a:r>
                      <a:endParaRPr lang="en-US" sz="1300" b="0" i="0" dirty="0">
                        <a:effectLst/>
                      </a:endParaRPr>
                    </a:p>
                    <a:p>
                      <a:pPr algn="l" rtl="0" fontAlgn="base"/>
                      <a:r>
                        <a:rPr lang="en-US" sz="800" b="0" i="0" dirty="0">
                          <a:effectLst/>
                          <a:latin typeface="Calibri" panose="020F0502020204030204" pitchFamily="34" charset="0"/>
                        </a:rPr>
                        <a:t> </a:t>
                      </a:r>
                      <a:endParaRPr lang="en-US" sz="1300" b="0" i="0" dirty="0">
                        <a:effectLst/>
                      </a:endParaRPr>
                    </a:p>
                    <a:p>
                      <a:pPr algn="l" rtl="0" fontAlgn="base"/>
                      <a:r>
                        <a:rPr lang="en-US" sz="800" b="0" i="0" dirty="0">
                          <a:effectLst/>
                          <a:latin typeface="Calibri" panose="020F0502020204030204" pitchFamily="34" charset="0"/>
                        </a:rPr>
                        <a:t> </a:t>
                      </a:r>
                      <a:endParaRPr lang="en-US" sz="1300" b="0" i="0" dirty="0">
                        <a:effectLst/>
                      </a:endParaRPr>
                    </a:p>
                    <a:p>
                      <a:pPr algn="l" rtl="0" fontAlgn="base"/>
                      <a:r>
                        <a:rPr lang="en-US" sz="800" b="0" i="0" dirty="0">
                          <a:effectLst/>
                          <a:latin typeface="Calibri" panose="020F0502020204030204" pitchFamily="34" charset="0"/>
                        </a:rPr>
                        <a:t> </a:t>
                      </a:r>
                      <a:endParaRPr lang="en-US" sz="1300" b="0" i="0" dirty="0">
                        <a:effectLst/>
                      </a:endParaRPr>
                    </a:p>
                    <a:p>
                      <a:pPr algn="l" rtl="0" fontAlgn="base"/>
                      <a:r>
                        <a:rPr lang="en-US" sz="800" b="0" i="0" dirty="0">
                          <a:effectLst/>
                          <a:latin typeface="Calibri" panose="020F0502020204030204" pitchFamily="34" charset="0"/>
                        </a:rPr>
                        <a:t> </a:t>
                      </a:r>
                      <a:endParaRPr lang="en-US" sz="1300" b="0" i="0" dirty="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1300">
                        <a:effectLst/>
                      </a:endParaRPr>
                    </a:p>
                    <a:p>
                      <a:pPr algn="l" rtl="0" fontAlgn="base"/>
                      <a:r>
                        <a:rPr lang="en-US" sz="800" b="0" i="0">
                          <a:effectLst/>
                          <a:latin typeface="Calibri" panose="020F0502020204030204" pitchFamily="34" charset="0"/>
                        </a:rPr>
                        <a:t> </a:t>
                      </a:r>
                      <a:endParaRPr lang="en-US" sz="1300" b="0" i="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1300">
                        <a:effectLst/>
                      </a:endParaRPr>
                    </a:p>
                    <a:p>
                      <a:pPr algn="l" rtl="0" fontAlgn="base"/>
                      <a:r>
                        <a:rPr lang="en-US" sz="700" b="0" i="0">
                          <a:solidFill>
                            <a:srgbClr val="000000"/>
                          </a:solidFill>
                          <a:effectLst/>
                          <a:latin typeface="Calibri Light" panose="020F0302020204030204" pitchFamily="34" charset="0"/>
                        </a:rPr>
                        <a:t>  </a:t>
                      </a:r>
                      <a:endParaRPr lang="en-US" sz="1300" b="0" i="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1300" dirty="0">
                        <a:effectLst/>
                      </a:endParaRPr>
                    </a:p>
                    <a:p>
                      <a:pPr algn="l" rtl="0" fontAlgn="base"/>
                      <a:r>
                        <a:rPr lang="en-US" sz="1400" b="0" i="0" u="sng" strike="noStrike" dirty="0">
                          <a:solidFill>
                            <a:srgbClr val="0563C1"/>
                          </a:solidFill>
                          <a:effectLst/>
                          <a:latin typeface="Calibri" panose="020F0502020204030204" pitchFamily="34" charset="0"/>
                          <a:hlinkClick r:id="rId2"/>
                        </a:rPr>
                        <a:t>Example from ACGRE</a:t>
                      </a:r>
                      <a:r>
                        <a:rPr lang="en-US" sz="1400" b="0" i="0" dirty="0">
                          <a:effectLst/>
                          <a:latin typeface="Calibri" panose="020F0502020204030204" pitchFamily="34" charset="0"/>
                        </a:rPr>
                        <a:t>:  </a:t>
                      </a:r>
                      <a:endParaRPr lang="en-US" sz="1400" b="0" i="0" dirty="0">
                        <a:effectLst/>
                      </a:endParaRPr>
                    </a:p>
                    <a:p>
                      <a:pPr algn="l" rtl="0" fontAlgn="base"/>
                      <a:r>
                        <a:rPr lang="en-US" sz="1400" b="0" i="0" dirty="0">
                          <a:effectLst/>
                          <a:latin typeface="Calibri" panose="020F0502020204030204" pitchFamily="34" charset="0"/>
                        </a:rPr>
                        <a:t>II.A.4.a).(2) </a:t>
                      </a:r>
                      <a:endParaRPr lang="en-US" sz="1400" b="0" i="0" dirty="0">
                        <a:effectLst/>
                      </a:endParaRPr>
                    </a:p>
                    <a:p>
                      <a:pPr algn="l" rtl="0" fontAlgn="base"/>
                      <a:r>
                        <a:rPr lang="en-US" sz="1400" b="0" i="0" dirty="0">
                          <a:effectLst/>
                          <a:latin typeface="Calibri" panose="020F0502020204030204" pitchFamily="34" charset="0"/>
                        </a:rPr>
                        <a:t>Background and Intent: The mission of institutions participating in graduate medical education is to improve the health of the public. Each community has health needs that vary based upon location and demographics. Programs must understand the structural and social determinants of health of the populations they serve and incorporate them in the design and implementation of the program curriculum, with the ultimate goal of addressing these needs and eliminating health disparities. </a:t>
                      </a:r>
                      <a:endParaRPr lang="en-US" sz="1400" b="0" i="0" dirty="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1300" dirty="0">
                        <a:effectLst/>
                      </a:endParaRPr>
                    </a:p>
                    <a:p>
                      <a:pPr algn="l" rtl="0" fontAlgn="base"/>
                      <a:r>
                        <a:rPr lang="en-US" sz="800" b="0" i="0" dirty="0">
                          <a:effectLst/>
                          <a:latin typeface="Calibri" panose="020F0502020204030204" pitchFamily="34" charset="0"/>
                        </a:rPr>
                        <a:t> </a:t>
                      </a:r>
                      <a:endParaRPr lang="en-US" sz="1300" b="0" i="0" dirty="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1300">
                        <a:effectLst/>
                      </a:endParaRPr>
                    </a:p>
                    <a:p>
                      <a:pPr algn="l" rtl="0" fontAlgn="base"/>
                      <a:r>
                        <a:rPr lang="en-US" sz="800" b="0" i="0">
                          <a:effectLst/>
                          <a:latin typeface="Calibri" panose="020F0502020204030204" pitchFamily="34" charset="0"/>
                        </a:rPr>
                        <a:t> </a:t>
                      </a:r>
                      <a:endParaRPr lang="en-US" sz="1300" b="0" i="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1300" dirty="0">
                        <a:effectLst/>
                      </a:endParaRPr>
                    </a:p>
                    <a:p>
                      <a:pPr algn="l" rtl="0" fontAlgn="base"/>
                      <a:r>
                        <a:rPr lang="en-US" sz="800" b="0" i="0" dirty="0">
                          <a:effectLst/>
                          <a:latin typeface="Calibri" panose="020F0502020204030204" pitchFamily="34" charset="0"/>
                        </a:rPr>
                        <a:t> </a:t>
                      </a:r>
                      <a:endParaRPr lang="en-US" sz="1300" b="0" i="0" dirty="0">
                        <a:effectLst/>
                      </a:endParaRPr>
                    </a:p>
                  </a:txBody>
                  <a:tcPr marL="64464" marR="64464" marT="32232" marB="3223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1568078"/>
                  </a:ext>
                </a:extLst>
              </a:tr>
            </a:tbl>
          </a:graphicData>
        </a:graphic>
      </p:graphicFrame>
    </p:spTree>
    <p:extLst>
      <p:ext uri="{BB962C8B-B14F-4D97-AF65-F5344CB8AC3E}">
        <p14:creationId xmlns:p14="http://schemas.microsoft.com/office/powerpoint/2010/main" val="20239986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62A353AE-348A-1002-34C2-F9C8CA54130E}"/>
              </a:ext>
            </a:extLst>
          </p:cNvPr>
          <p:cNvGraphicFramePr>
            <a:graphicFrameLocks noGrp="1"/>
          </p:cNvGraphicFramePr>
          <p:nvPr>
            <p:extLst>
              <p:ext uri="{D42A27DB-BD31-4B8C-83A1-F6EECF244321}">
                <p14:modId xmlns:p14="http://schemas.microsoft.com/office/powerpoint/2010/main" val="3277501311"/>
              </p:ext>
            </p:extLst>
          </p:nvPr>
        </p:nvGraphicFramePr>
        <p:xfrm>
          <a:off x="29632" y="-1"/>
          <a:ext cx="12132735" cy="7127179"/>
        </p:xfrm>
        <a:graphic>
          <a:graphicData uri="http://schemas.openxmlformats.org/drawingml/2006/table">
            <a:tbl>
              <a:tblPr/>
              <a:tblGrid>
                <a:gridCol w="2091267">
                  <a:extLst>
                    <a:ext uri="{9D8B030D-6E8A-4147-A177-3AD203B41FA5}">
                      <a16:colId xmlns:a16="http://schemas.microsoft.com/office/drawing/2014/main" val="2402053621"/>
                    </a:ext>
                  </a:extLst>
                </a:gridCol>
                <a:gridCol w="1421554">
                  <a:extLst>
                    <a:ext uri="{9D8B030D-6E8A-4147-A177-3AD203B41FA5}">
                      <a16:colId xmlns:a16="http://schemas.microsoft.com/office/drawing/2014/main" val="3761859546"/>
                    </a:ext>
                  </a:extLst>
                </a:gridCol>
                <a:gridCol w="2080669">
                  <a:extLst>
                    <a:ext uri="{9D8B030D-6E8A-4147-A177-3AD203B41FA5}">
                      <a16:colId xmlns:a16="http://schemas.microsoft.com/office/drawing/2014/main" val="3153713858"/>
                    </a:ext>
                  </a:extLst>
                </a:gridCol>
                <a:gridCol w="1364596">
                  <a:extLst>
                    <a:ext uri="{9D8B030D-6E8A-4147-A177-3AD203B41FA5}">
                      <a16:colId xmlns:a16="http://schemas.microsoft.com/office/drawing/2014/main" val="2142460509"/>
                    </a:ext>
                  </a:extLst>
                </a:gridCol>
                <a:gridCol w="1445659">
                  <a:extLst>
                    <a:ext uri="{9D8B030D-6E8A-4147-A177-3AD203B41FA5}">
                      <a16:colId xmlns:a16="http://schemas.microsoft.com/office/drawing/2014/main" val="4089541737"/>
                    </a:ext>
                  </a:extLst>
                </a:gridCol>
                <a:gridCol w="1432149">
                  <a:extLst>
                    <a:ext uri="{9D8B030D-6E8A-4147-A177-3AD203B41FA5}">
                      <a16:colId xmlns:a16="http://schemas.microsoft.com/office/drawing/2014/main" val="63186841"/>
                    </a:ext>
                  </a:extLst>
                </a:gridCol>
                <a:gridCol w="2296841">
                  <a:extLst>
                    <a:ext uri="{9D8B030D-6E8A-4147-A177-3AD203B41FA5}">
                      <a16:colId xmlns:a16="http://schemas.microsoft.com/office/drawing/2014/main" val="2325737401"/>
                    </a:ext>
                  </a:extLst>
                </a:gridCol>
              </a:tblGrid>
              <a:tr h="407116">
                <a:tc gridSpan="7">
                  <a:txBody>
                    <a:bodyPr/>
                    <a:lstStyle/>
                    <a:p>
                      <a:pPr fontAlgn="t"/>
                      <a:endParaRPr lang="en-US" sz="700" dirty="0">
                        <a:effectLst/>
                      </a:endParaRPr>
                    </a:p>
                    <a:p>
                      <a:pPr algn="l" rtl="0" fontAlgn="base"/>
                      <a:r>
                        <a:rPr lang="en-US" sz="1800" b="1" i="0" dirty="0">
                          <a:solidFill>
                            <a:srgbClr val="FFFFFF"/>
                          </a:solidFill>
                          <a:effectLst/>
                          <a:latin typeface="Calibri" panose="020F0502020204030204" pitchFamily="34" charset="0"/>
                        </a:rPr>
                        <a:t>REIMAGINED GOAL 5</a:t>
                      </a:r>
                      <a:r>
                        <a:rPr lang="en-US" sz="1800" b="0" i="0" dirty="0">
                          <a:solidFill>
                            <a:srgbClr val="FFFFFF"/>
                          </a:solidFill>
                          <a:effectLst/>
                          <a:latin typeface="Calibri" panose="020F0502020204030204" pitchFamily="34" charset="0"/>
                        </a:rPr>
                        <a:t> </a:t>
                      </a:r>
                      <a:endParaRPr lang="en-US" sz="18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42718098"/>
                  </a:ext>
                </a:extLst>
              </a:tr>
              <a:tr h="407116">
                <a:tc gridSpan="7">
                  <a:txBody>
                    <a:bodyPr/>
                    <a:lstStyle/>
                    <a:p>
                      <a:pPr fontAlgn="t"/>
                      <a:endParaRPr lang="en-US" sz="700" dirty="0">
                        <a:effectLst/>
                      </a:endParaRPr>
                    </a:p>
                    <a:p>
                      <a:pPr algn="l" rtl="0" fontAlgn="base"/>
                      <a:r>
                        <a:rPr lang="en-US" sz="1800" b="1" i="0" dirty="0">
                          <a:solidFill>
                            <a:srgbClr val="002060"/>
                          </a:solidFill>
                          <a:effectLst/>
                          <a:latin typeface="Calibri" panose="020F0502020204030204" pitchFamily="34" charset="0"/>
                        </a:rPr>
                        <a:t>FOSTER A PEOPLE-CENTERED CULTURE</a:t>
                      </a:r>
                      <a:r>
                        <a:rPr lang="en-US" sz="1800" b="0" i="0" dirty="0">
                          <a:solidFill>
                            <a:srgbClr val="002060"/>
                          </a:solidFill>
                          <a:effectLst/>
                          <a:latin typeface="Calibri" panose="020F0502020204030204" pitchFamily="34" charset="0"/>
                        </a:rPr>
                        <a:t> </a:t>
                      </a:r>
                      <a:endParaRPr lang="en-US" sz="18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98942260"/>
                  </a:ext>
                </a:extLst>
              </a:tr>
              <a:tr h="822324">
                <a:tc>
                  <a:txBody>
                    <a:bodyPr/>
                    <a:lstStyle/>
                    <a:p>
                      <a:pPr fontAlgn="t"/>
                      <a:endParaRPr lang="en-US" sz="700" dirty="0">
                        <a:effectLst/>
                      </a:endParaRPr>
                    </a:p>
                    <a:p>
                      <a:pPr algn="l" rtl="0" fontAlgn="base"/>
                      <a:r>
                        <a:rPr lang="en-US" sz="1600" b="1" i="0" dirty="0">
                          <a:solidFill>
                            <a:srgbClr val="FFFFFF"/>
                          </a:solidFill>
                          <a:effectLst/>
                          <a:latin typeface="Calibri" panose="020F0502020204030204" pitchFamily="34" charset="0"/>
                        </a:rPr>
                        <a:t>Priorities for Action </a:t>
                      </a:r>
                      <a:r>
                        <a:rPr lang="en-US" sz="1600" b="0" i="0" dirty="0">
                          <a:effectLst/>
                          <a:latin typeface="Calibri" panose="020F0502020204030204" pitchFamily="34" charset="0"/>
                        </a:rPr>
                        <a:t> </a:t>
                      </a:r>
                      <a:endParaRPr lang="en-US" sz="1600" b="0" i="0" dirty="0">
                        <a:effectLst/>
                      </a:endParaRPr>
                    </a:p>
                    <a:p>
                      <a:pPr algn="l" rtl="0" fontAlgn="base"/>
                      <a:r>
                        <a:rPr lang="en-US" sz="1600" b="0" i="0" dirty="0">
                          <a:effectLst/>
                          <a:latin typeface="Calibri" panose="020F0502020204030204" pitchFamily="34" charset="0"/>
                        </a:rPr>
                        <a:t> </a:t>
                      </a:r>
                      <a:endParaRPr lang="en-US" sz="16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700" dirty="0">
                        <a:effectLst/>
                      </a:endParaRPr>
                    </a:p>
                    <a:p>
                      <a:pPr algn="l" rtl="0" fontAlgn="base"/>
                      <a:r>
                        <a:rPr lang="en-US" sz="1400" b="1" i="0" dirty="0">
                          <a:solidFill>
                            <a:srgbClr val="FFFFFF"/>
                          </a:solidFill>
                          <a:effectLst/>
                          <a:latin typeface="Calibri" panose="020F0502020204030204" pitchFamily="34" charset="0"/>
                        </a:rPr>
                        <a:t>Champion</a:t>
                      </a:r>
                      <a:r>
                        <a:rPr lang="en-US" sz="1400" b="0" i="0" dirty="0">
                          <a:effectLst/>
                          <a:latin typeface="Calibri" panose="020F0502020204030204" pitchFamily="34" charset="0"/>
                        </a:rPr>
                        <a:t> </a:t>
                      </a:r>
                      <a:endParaRPr lang="en-US" sz="1400" b="0" i="0" dirty="0">
                        <a:effectLst/>
                      </a:endParaRPr>
                    </a:p>
                    <a:p>
                      <a:pPr algn="l" rtl="0" fontAlgn="base"/>
                      <a:r>
                        <a:rPr lang="en-US" sz="1400" b="1" i="0" dirty="0">
                          <a:solidFill>
                            <a:srgbClr val="FFFFFF"/>
                          </a:solidFill>
                          <a:effectLst/>
                          <a:latin typeface="Calibri" panose="020F0502020204030204" pitchFamily="34" charset="0"/>
                        </a:rPr>
                        <a:t>(Responsible Party)</a:t>
                      </a:r>
                      <a:r>
                        <a:rPr lang="en-US" sz="1400" b="0" i="0" dirty="0">
                          <a:effectLst/>
                          <a:latin typeface="Calibri" panose="020F0502020204030204" pitchFamily="34" charset="0"/>
                        </a:rPr>
                        <a:t> </a:t>
                      </a:r>
                      <a:endParaRPr lang="en-US" sz="1400" b="0" i="0" dirty="0">
                        <a:effectLst/>
                      </a:endParaRPr>
                    </a:p>
                    <a:p>
                      <a:pPr algn="l" rtl="0" fontAlgn="base"/>
                      <a:r>
                        <a:rPr lang="en-US" sz="400" b="0" i="0" dirty="0">
                          <a:effectLst/>
                          <a:latin typeface="Calibri" panose="020F05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700" dirty="0">
                        <a:effectLst/>
                      </a:endParaRPr>
                    </a:p>
                    <a:p>
                      <a:pPr algn="l" rtl="0" fontAlgn="base"/>
                      <a:r>
                        <a:rPr lang="en-US" sz="1400" b="1" i="0" dirty="0">
                          <a:solidFill>
                            <a:srgbClr val="FFFFFF"/>
                          </a:solidFill>
                          <a:effectLst/>
                          <a:latin typeface="Calibri" panose="020F0502020204030204" pitchFamily="34" charset="0"/>
                        </a:rPr>
                        <a:t>Collaborators</a:t>
                      </a:r>
                      <a:r>
                        <a:rPr lang="en-US" sz="1400" b="0" i="0" dirty="0">
                          <a:effectLst/>
                          <a:latin typeface="Calibri" panose="020F0502020204030204" pitchFamily="34" charset="0"/>
                        </a:rPr>
                        <a:t> </a:t>
                      </a:r>
                      <a:endParaRPr lang="en-US" sz="1400" b="0" i="0" dirty="0">
                        <a:effectLst/>
                      </a:endParaRPr>
                    </a:p>
                    <a:p>
                      <a:pPr algn="l" rtl="0" fontAlgn="base"/>
                      <a:r>
                        <a:rPr lang="en-US" sz="400" b="0" i="0" dirty="0">
                          <a:effectLst/>
                          <a:latin typeface="Calibri" panose="020F05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700" dirty="0">
                        <a:effectLst/>
                      </a:endParaRPr>
                    </a:p>
                    <a:p>
                      <a:pPr algn="l" rtl="0" fontAlgn="base"/>
                      <a:r>
                        <a:rPr lang="en-US" sz="1400" b="1" i="0" dirty="0">
                          <a:solidFill>
                            <a:srgbClr val="FFFFFF"/>
                          </a:solidFill>
                          <a:effectLst/>
                          <a:latin typeface="Calibri" panose="020F0502020204030204" pitchFamily="34" charset="0"/>
                        </a:rPr>
                        <a:t>Outcome Measure</a:t>
                      </a:r>
                      <a:r>
                        <a:rPr lang="en-US" sz="1400" b="0" i="0" dirty="0">
                          <a:effectLst/>
                          <a:latin typeface="Calibri" panose="020F0502020204030204" pitchFamily="34" charset="0"/>
                        </a:rPr>
                        <a:t> </a:t>
                      </a:r>
                      <a:endParaRPr lang="en-US" sz="1400" b="0" i="0" dirty="0">
                        <a:effectLst/>
                      </a:endParaRPr>
                    </a:p>
                    <a:p>
                      <a:pPr algn="l" rtl="0" fontAlgn="base"/>
                      <a:r>
                        <a:rPr lang="en-US" sz="1400" b="0" i="0" dirty="0">
                          <a:effectLst/>
                          <a:latin typeface="Calibri" panose="020F0502020204030204" pitchFamily="34" charset="0"/>
                        </a:rPr>
                        <a:t> </a:t>
                      </a:r>
                      <a:endParaRPr lang="en-US" sz="14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700" dirty="0">
                        <a:effectLst/>
                      </a:endParaRPr>
                    </a:p>
                    <a:p>
                      <a:pPr algn="l" rtl="0" fontAlgn="base"/>
                      <a:r>
                        <a:rPr lang="en-US" sz="1400" b="1" i="0" dirty="0">
                          <a:solidFill>
                            <a:srgbClr val="FFFFFF"/>
                          </a:solidFill>
                          <a:effectLst/>
                          <a:latin typeface="Calibri" panose="020F0502020204030204" pitchFamily="34" charset="0"/>
                        </a:rPr>
                        <a:t>Timeline for Implementation</a:t>
                      </a:r>
                      <a:r>
                        <a:rPr lang="en-US" sz="1400" b="0" i="0" dirty="0">
                          <a:effectLst/>
                          <a:latin typeface="Calibri" panose="020F0502020204030204" pitchFamily="34" charset="0"/>
                        </a:rPr>
                        <a:t> </a:t>
                      </a:r>
                      <a:endParaRPr lang="en-US" sz="1400" b="0" i="0" dirty="0">
                        <a:effectLst/>
                      </a:endParaRPr>
                    </a:p>
                    <a:p>
                      <a:pPr algn="l" rtl="0" fontAlgn="base"/>
                      <a:r>
                        <a:rPr lang="en-US" sz="400" b="0" i="0" dirty="0">
                          <a:effectLst/>
                          <a:latin typeface="Calibri" panose="020F05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700" dirty="0">
                        <a:effectLst/>
                      </a:endParaRPr>
                    </a:p>
                    <a:p>
                      <a:pPr algn="l" rtl="0" fontAlgn="base"/>
                      <a:r>
                        <a:rPr lang="en-US" sz="1400" b="1" i="0" dirty="0" err="1">
                          <a:solidFill>
                            <a:srgbClr val="FFFFFF"/>
                          </a:solidFill>
                          <a:effectLst/>
                          <a:latin typeface="Calibri" panose="020F0502020204030204" pitchFamily="34" charset="0"/>
                        </a:rPr>
                        <a:t>UToledo</a:t>
                      </a:r>
                      <a:r>
                        <a:rPr lang="en-US" sz="1400" b="1" i="0" dirty="0">
                          <a:solidFill>
                            <a:srgbClr val="FFFFFF"/>
                          </a:solidFill>
                          <a:effectLst/>
                          <a:latin typeface="Calibri" panose="020F0502020204030204" pitchFamily="34" charset="0"/>
                        </a:rPr>
                        <a:t> Reimagined Linkage</a:t>
                      </a:r>
                      <a:r>
                        <a:rPr lang="en-US" sz="1400" b="0" i="0" dirty="0">
                          <a:effectLst/>
                          <a:latin typeface="Calibri" panose="020F0502020204030204" pitchFamily="34" charset="0"/>
                        </a:rPr>
                        <a:t> </a:t>
                      </a:r>
                      <a:endParaRPr lang="en-US" sz="1400" b="0" i="0" dirty="0">
                        <a:effectLst/>
                      </a:endParaRPr>
                    </a:p>
                    <a:p>
                      <a:pPr algn="l" rtl="0" fontAlgn="base"/>
                      <a:r>
                        <a:rPr lang="en-US" sz="400" b="0" i="0" dirty="0">
                          <a:effectLst/>
                          <a:latin typeface="Calibri" panose="020F05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tc>
                  <a:txBody>
                    <a:bodyPr/>
                    <a:lstStyle/>
                    <a:p>
                      <a:pPr fontAlgn="t"/>
                      <a:endParaRPr lang="en-US" sz="700" dirty="0">
                        <a:effectLst/>
                      </a:endParaRPr>
                    </a:p>
                    <a:p>
                      <a:pPr algn="l" rtl="0" fontAlgn="base"/>
                      <a:r>
                        <a:rPr lang="en-US" sz="1400" b="1" i="0" dirty="0">
                          <a:solidFill>
                            <a:srgbClr val="FFFFFF"/>
                          </a:solidFill>
                          <a:effectLst/>
                          <a:latin typeface="Calibri" panose="020F0502020204030204" pitchFamily="34" charset="0"/>
                        </a:rPr>
                        <a:t>Required Resources</a:t>
                      </a:r>
                      <a:r>
                        <a:rPr lang="en-US" sz="1400" b="0" i="0" dirty="0">
                          <a:effectLst/>
                          <a:latin typeface="Calibri" panose="020F0502020204030204" pitchFamily="34" charset="0"/>
                        </a:rPr>
                        <a:t> </a:t>
                      </a:r>
                      <a:endParaRPr lang="en-US" sz="1400" b="0" i="0" dirty="0">
                        <a:effectLst/>
                      </a:endParaRPr>
                    </a:p>
                    <a:p>
                      <a:pPr algn="l" rtl="0" fontAlgn="base"/>
                      <a:r>
                        <a:rPr lang="en-US" sz="400" b="0" i="0" dirty="0">
                          <a:effectLst/>
                          <a:latin typeface="Calibri" panose="020F05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002060"/>
                    </a:solidFill>
                  </a:tcPr>
                </a:tc>
                <a:extLst>
                  <a:ext uri="{0D108BD9-81ED-4DB2-BD59-A6C34878D82A}">
                    <a16:rowId xmlns:a16="http://schemas.microsoft.com/office/drawing/2014/main" val="2688484929"/>
                  </a:ext>
                </a:extLst>
              </a:tr>
              <a:tr h="1029928">
                <a:tc>
                  <a:txBody>
                    <a:bodyPr/>
                    <a:lstStyle/>
                    <a:p>
                      <a:pPr algn="l" rtl="0" fontAlgn="base"/>
                      <a:r>
                        <a:rPr lang="en-US" sz="1400" b="0" i="0" dirty="0">
                          <a:effectLst/>
                          <a:latin typeface="Calibri" panose="020F0502020204030204" pitchFamily="34" charset="0"/>
                        </a:rPr>
                        <a:t>5.1 </a:t>
                      </a:r>
                      <a:endParaRPr lang="en-US" sz="1400" b="0" i="0" dirty="0">
                        <a:effectLst/>
                      </a:endParaRPr>
                    </a:p>
                    <a:p>
                      <a:pPr algn="l" rtl="0" fontAlgn="base"/>
                      <a:r>
                        <a:rPr lang="en-US" sz="1400" b="0" i="0" dirty="0">
                          <a:effectLst/>
                          <a:latin typeface="Calibri" panose="020F0502020204030204" pitchFamily="34" charset="0"/>
                        </a:rPr>
                        <a:t>Raise Visibility and Consistently Encourage </a:t>
                      </a:r>
                      <a:r>
                        <a:rPr lang="en-US" sz="1400" b="0" i="1" dirty="0">
                          <a:effectLst/>
                          <a:latin typeface="Calibri" panose="020F0502020204030204" pitchFamily="34" charset="0"/>
                        </a:rPr>
                        <a:t>Report A Concern</a:t>
                      </a:r>
                      <a:r>
                        <a:rPr lang="en-US" sz="1400" b="0" i="0" dirty="0">
                          <a:effectLst/>
                          <a:latin typeface="Calibri" panose="020F0502020204030204" pitchFamily="34" charset="0"/>
                        </a:rPr>
                        <a:t> process.   </a:t>
                      </a:r>
                      <a:endParaRPr lang="en-US" sz="1400" b="0" i="0" dirty="0">
                        <a:effectLst/>
                      </a:endParaRPr>
                    </a:p>
                    <a:p>
                      <a:pPr algn="l" rtl="0" fontAlgn="base"/>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dirty="0">
                        <a:effectLst/>
                      </a:endParaRPr>
                    </a:p>
                    <a:p>
                      <a:pPr algn="l" rtl="0" fontAlgn="base"/>
                      <a:r>
                        <a:rPr lang="en-US" sz="400" b="0" i="0" dirty="0">
                          <a:effectLst/>
                          <a:latin typeface="Calibri" panose="020F05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dirty="0">
                        <a:effectLst/>
                      </a:endParaRPr>
                    </a:p>
                    <a:p>
                      <a:pPr algn="l" rtl="0" fontAlgn="base"/>
                      <a:r>
                        <a:rPr lang="en-US" sz="1400" b="0" i="0" dirty="0">
                          <a:solidFill>
                            <a:srgbClr val="000000"/>
                          </a:solidFill>
                          <a:effectLst/>
                          <a:latin typeface="Calibri" panose="020F0502020204030204" pitchFamily="34" charset="0"/>
                          <a:cs typeface="Calibri" panose="020F0502020204030204" pitchFamily="34" charset="0"/>
                        </a:rPr>
                        <a:t> HR, Risk Management, ODEI, Student Affairs, Provost’s Office</a:t>
                      </a:r>
                      <a:endParaRPr lang="en-US" sz="1400" b="0" i="0" dirty="0">
                        <a:effectLst/>
                        <a:latin typeface="Calibri" panose="020F0502020204030204" pitchFamily="34" charset="0"/>
                        <a:cs typeface="Calibri" panose="020F0502020204030204" pitchFamily="34" charset="0"/>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400" b="0" i="0">
                          <a:effectLst/>
                          <a:latin typeface="Calibri" panose="020F05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400" b="0" i="0">
                          <a:effectLst/>
                          <a:latin typeface="Calibri" panose="020F05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400" b="0" i="0">
                          <a:effectLst/>
                          <a:latin typeface="Calibri" panose="020F05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400" b="0" i="0">
                          <a:effectLst/>
                          <a:latin typeface="Calibri" panose="020F05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201785792"/>
                  </a:ext>
                </a:extLst>
              </a:tr>
              <a:tr h="1015099">
                <a:tc>
                  <a:txBody>
                    <a:bodyPr/>
                    <a:lstStyle/>
                    <a:p>
                      <a:pPr algn="l" rtl="0" fontAlgn="base"/>
                      <a:r>
                        <a:rPr lang="en-US" sz="1400" b="0" i="0" dirty="0">
                          <a:effectLst/>
                          <a:latin typeface="Calibri" panose="020F0502020204030204" pitchFamily="34" charset="0"/>
                        </a:rPr>
                        <a:t>5.2 </a:t>
                      </a:r>
                      <a:endParaRPr lang="en-US" sz="1400" b="0" i="0" dirty="0">
                        <a:effectLst/>
                      </a:endParaRPr>
                    </a:p>
                    <a:p>
                      <a:pPr algn="l" rtl="0" fontAlgn="base"/>
                      <a:r>
                        <a:rPr lang="en-US" sz="1400" b="0" i="0" dirty="0">
                          <a:effectLst/>
                          <a:latin typeface="Calibri" panose="020F0502020204030204" pitchFamily="34" charset="0"/>
                        </a:rPr>
                        <a:t>Consider </a:t>
                      </a:r>
                      <a:r>
                        <a:rPr lang="en-US" sz="1400" b="0" i="0" u="sng" strike="noStrike" dirty="0">
                          <a:solidFill>
                            <a:srgbClr val="0563C1"/>
                          </a:solidFill>
                          <a:effectLst/>
                          <a:latin typeface="Calibri" panose="020F0502020204030204" pitchFamily="34" charset="0"/>
                          <a:hlinkClick r:id="rId2"/>
                        </a:rPr>
                        <a:t>Department Chair Toolkit</a:t>
                      </a:r>
                      <a:r>
                        <a:rPr lang="en-US" sz="1400" b="0" i="0" dirty="0">
                          <a:effectLst/>
                          <a:latin typeface="Calibri" panose="020F0502020204030204" pitchFamily="34" charset="0"/>
                        </a:rPr>
                        <a:t> to assist Chairs with “People Issues” </a:t>
                      </a:r>
                      <a:endParaRPr lang="en-US" sz="1400" b="0" i="0" dirty="0">
                        <a:effectLst/>
                      </a:endParaRPr>
                    </a:p>
                    <a:p>
                      <a:pPr algn="l" rtl="0" fontAlgn="base"/>
                      <a:r>
                        <a:rPr lang="en-US" sz="300" b="0" i="0" dirty="0">
                          <a:effectLst/>
                          <a:latin typeface="Calibri Light" panose="020F03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300" b="0" i="0">
                          <a:solidFill>
                            <a:srgbClr val="000000"/>
                          </a:solidFill>
                          <a:effectLst/>
                          <a:latin typeface="Calibri Light" panose="020F03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dirty="0">
                        <a:effectLst/>
                      </a:endParaRPr>
                    </a:p>
                    <a:p>
                      <a:pPr algn="l" rtl="0" fontAlgn="base"/>
                      <a:r>
                        <a:rPr lang="en-US" sz="1400" b="0" i="0" dirty="0">
                          <a:solidFill>
                            <a:srgbClr val="000000"/>
                          </a:solidFill>
                          <a:effectLst/>
                          <a:latin typeface="Calibri" panose="020F0502020204030204" pitchFamily="34" charset="0"/>
                          <a:cs typeface="Calibri" panose="020F0502020204030204" pitchFamily="34" charset="0"/>
                        </a:rPr>
                        <a:t> Provost’s Office</a:t>
                      </a:r>
                      <a:endParaRPr lang="en-US" sz="1400" b="0" i="0" dirty="0">
                        <a:effectLst/>
                        <a:latin typeface="Calibri" panose="020F0502020204030204" pitchFamily="34" charset="0"/>
                        <a:cs typeface="Calibri" panose="020F0502020204030204" pitchFamily="34" charset="0"/>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300" b="0" i="0">
                          <a:effectLst/>
                          <a:latin typeface="Calibri Light" panose="020F03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300" b="0" i="0">
                          <a:effectLst/>
                          <a:latin typeface="Calibri Light" panose="020F03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300" b="0" i="0">
                          <a:effectLst/>
                          <a:latin typeface="Calibri Light" panose="020F03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300" b="0" i="0">
                          <a:solidFill>
                            <a:srgbClr val="000000"/>
                          </a:solidFill>
                          <a:effectLst/>
                          <a:latin typeface="Calibri Light" panose="020F03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31271926"/>
                  </a:ext>
                </a:extLst>
              </a:tr>
              <a:tr h="1237532">
                <a:tc>
                  <a:txBody>
                    <a:bodyPr/>
                    <a:lstStyle/>
                    <a:p>
                      <a:pPr algn="l" rtl="0" fontAlgn="base"/>
                      <a:r>
                        <a:rPr lang="en-US" sz="1400" b="0" i="0" dirty="0">
                          <a:effectLst/>
                          <a:latin typeface="Calibri" panose="020F0502020204030204" pitchFamily="34" charset="0"/>
                        </a:rPr>
                        <a:t>5.3</a:t>
                      </a:r>
                    </a:p>
                    <a:p>
                      <a:pPr algn="l" rtl="0" fontAlgn="base"/>
                      <a:r>
                        <a:rPr lang="en-US" sz="1400" b="0" i="0" dirty="0">
                          <a:effectLst/>
                          <a:latin typeface="Calibri" panose="020F0502020204030204" pitchFamily="34" charset="0"/>
                        </a:rPr>
                        <a:t>People-Centered Facilitated Dialogues</a:t>
                      </a:r>
                      <a:endParaRPr lang="en-US" sz="1400" b="0" i="0" dirty="0">
                        <a:effectLst/>
                      </a:endParaRPr>
                    </a:p>
                    <a:p>
                      <a:pPr algn="l" rtl="0" fontAlgn="base"/>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dirty="0">
                        <a:effectLst/>
                      </a:endParaRPr>
                    </a:p>
                    <a:p>
                      <a:pPr algn="l" rtl="0" fontAlgn="base"/>
                      <a:r>
                        <a:rPr lang="en-US" sz="300" b="0" i="0" dirty="0">
                          <a:solidFill>
                            <a:srgbClr val="000000"/>
                          </a:solidFill>
                          <a:effectLst/>
                          <a:latin typeface="Calibri Light" panose="020F03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r>
                        <a:rPr lang="en-US" sz="1400" dirty="0">
                          <a:effectLst/>
                        </a:rPr>
                        <a:t>Generational Differences </a:t>
                      </a:r>
                    </a:p>
                    <a:p>
                      <a:pPr fontAlgn="t"/>
                      <a:r>
                        <a:rPr lang="en-US" sz="1400" dirty="0">
                          <a:effectLst/>
                        </a:rPr>
                        <a:t>(Gen Z)</a:t>
                      </a:r>
                    </a:p>
                    <a:p>
                      <a:pPr fontAlgn="t"/>
                      <a:r>
                        <a:rPr lang="en-US" sz="1400" dirty="0">
                          <a:effectLst/>
                        </a:rPr>
                        <a:t>Religious Diversity</a:t>
                      </a:r>
                    </a:p>
                    <a:p>
                      <a:pPr fontAlgn="t"/>
                      <a:r>
                        <a:rPr lang="en-US" sz="1400" dirty="0">
                          <a:effectLst/>
                        </a:rPr>
                        <a:t>Weathering in Academia</a:t>
                      </a: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300" b="0" i="0">
                          <a:effectLst/>
                          <a:latin typeface="Calibri Light" panose="020F03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300" b="0" i="0">
                          <a:effectLst/>
                          <a:latin typeface="Calibri Light" panose="020F03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300" b="0" i="0">
                          <a:effectLst/>
                          <a:latin typeface="Calibri Light" panose="020F03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300" b="0" i="0">
                          <a:solidFill>
                            <a:srgbClr val="000000"/>
                          </a:solidFill>
                          <a:effectLst/>
                          <a:latin typeface="Calibri Light" panose="020F03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20039838"/>
                  </a:ext>
                </a:extLst>
              </a:tr>
              <a:tr h="1178217">
                <a:tc>
                  <a:txBody>
                    <a:bodyPr/>
                    <a:lstStyle/>
                    <a:p>
                      <a:pPr algn="l" rtl="0" fontAlgn="base"/>
                      <a:r>
                        <a:rPr lang="en-US" sz="1400" b="0" i="0" dirty="0">
                          <a:effectLst/>
                          <a:latin typeface="Calibri" panose="020F0502020204030204" pitchFamily="34" charset="0"/>
                        </a:rPr>
                        <a:t>5.4</a:t>
                      </a:r>
                    </a:p>
                    <a:p>
                      <a:pPr algn="l" rtl="0" fontAlgn="base"/>
                      <a:r>
                        <a:rPr lang="en-US" sz="1400" b="0" i="0" dirty="0">
                          <a:effectLst/>
                          <a:latin typeface="Calibri" panose="020F0502020204030204" pitchFamily="34" charset="0"/>
                        </a:rPr>
                        <a:t>Collection of Vizient &amp; LinkedIn Learning Equity &amp; Inclusion Professional Development Courses </a:t>
                      </a:r>
                      <a:endParaRPr lang="en-US" sz="1400" b="0" i="0" dirty="0">
                        <a:effectLst/>
                      </a:endParaRPr>
                    </a:p>
                    <a:p>
                      <a:pPr algn="l" rtl="0" fontAlgn="base"/>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dirty="0">
                        <a:effectLst/>
                      </a:endParaRPr>
                    </a:p>
                    <a:p>
                      <a:pPr algn="l" rtl="0" fontAlgn="base"/>
                      <a:r>
                        <a:rPr lang="en-US" sz="300" b="0" i="0" dirty="0">
                          <a:solidFill>
                            <a:srgbClr val="000000"/>
                          </a:solidFill>
                          <a:effectLst/>
                          <a:latin typeface="Calibri Light" panose="020F03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dirty="0">
                        <a:effectLst/>
                      </a:endParaRPr>
                    </a:p>
                    <a:p>
                      <a:pPr algn="l" rtl="0" fontAlgn="base"/>
                      <a:r>
                        <a:rPr lang="en-US" sz="400" b="0" i="0" dirty="0">
                          <a:solidFill>
                            <a:srgbClr val="000000"/>
                          </a:solidFill>
                          <a:effectLst/>
                          <a:latin typeface="Calibri Light" panose="020F0302020204030204" pitchFamily="34" charset="0"/>
                        </a:rPr>
                        <a:t> </a:t>
                      </a:r>
                      <a:endParaRPr lang="en-US" sz="700" b="0" i="0" dirty="0">
                        <a:effectLst/>
                      </a:endParaRPr>
                    </a:p>
                    <a:p>
                      <a:pPr algn="l" rtl="0" fontAlgn="base"/>
                      <a:r>
                        <a:rPr lang="en-US" sz="1400" b="0" i="0" dirty="0">
                          <a:solidFill>
                            <a:srgbClr val="000000"/>
                          </a:solidFill>
                          <a:effectLst/>
                          <a:latin typeface="Calibri" panose="020F0502020204030204" pitchFamily="34" charset="0"/>
                        </a:rPr>
                        <a:t>HR </a:t>
                      </a:r>
                      <a:endParaRPr lang="en-US" sz="14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dirty="0">
                        <a:effectLst/>
                      </a:endParaRPr>
                    </a:p>
                    <a:p>
                      <a:pPr algn="l" rtl="0" fontAlgn="base"/>
                      <a:r>
                        <a:rPr lang="en-US" sz="300" b="0" i="0" dirty="0">
                          <a:effectLst/>
                          <a:latin typeface="Calibri Light" panose="020F03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dirty="0">
                        <a:effectLst/>
                      </a:endParaRPr>
                    </a:p>
                    <a:p>
                      <a:pPr algn="l" rtl="0" fontAlgn="base"/>
                      <a:r>
                        <a:rPr lang="en-US" sz="300" b="0" i="0" dirty="0">
                          <a:effectLst/>
                          <a:latin typeface="Calibri Light" panose="020F03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300" b="0" i="0">
                          <a:effectLst/>
                          <a:latin typeface="Calibri Light" panose="020F03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dirty="0">
                        <a:effectLst/>
                      </a:endParaRPr>
                    </a:p>
                    <a:p>
                      <a:pPr algn="l" rtl="0" fontAlgn="base"/>
                      <a:r>
                        <a:rPr lang="en-US" sz="300" b="0" i="0" dirty="0">
                          <a:solidFill>
                            <a:srgbClr val="000000"/>
                          </a:solidFill>
                          <a:effectLst/>
                          <a:latin typeface="Calibri Light" panose="020F03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069081991"/>
                  </a:ext>
                </a:extLst>
              </a:tr>
              <a:tr h="926126">
                <a:tc>
                  <a:txBody>
                    <a:bodyPr/>
                    <a:lstStyle/>
                    <a:p>
                      <a:pPr algn="l" rtl="0" fontAlgn="base"/>
                      <a:r>
                        <a:rPr lang="en-US" sz="1400" b="0" i="0" dirty="0">
                          <a:effectLst/>
                          <a:latin typeface="+mn-lt"/>
                        </a:rPr>
                        <a:t>5.5</a:t>
                      </a:r>
                    </a:p>
                    <a:p>
                      <a:pPr algn="l" rtl="0" fontAlgn="base"/>
                      <a:r>
                        <a:rPr lang="en-US" sz="1400" b="0" i="0" dirty="0">
                          <a:effectLst/>
                          <a:latin typeface="Calibri" panose="020F0502020204030204" pitchFamily="34" charset="0"/>
                        </a:rPr>
                        <a:t>Recruit and Retain Faculty &amp; Staff Reflecting Reality</a:t>
                      </a:r>
                      <a:endParaRPr lang="en-US" sz="1400" b="0" i="0" dirty="0">
                        <a:effectLst/>
                      </a:endParaRPr>
                    </a:p>
                    <a:p>
                      <a:pPr algn="l" rtl="0" fontAlgn="base"/>
                      <a:r>
                        <a:rPr lang="en-US" sz="300" b="0" i="0" dirty="0">
                          <a:effectLst/>
                          <a:latin typeface="Calibri Light" panose="020F0302020204030204" pitchFamily="34" charset="0"/>
                        </a:rPr>
                        <a:t> </a:t>
                      </a:r>
                      <a:endParaRPr lang="en-US" sz="700" b="0" i="0" dirty="0">
                        <a:effectLst/>
                      </a:endParaRPr>
                    </a:p>
                    <a:p>
                      <a:pPr algn="l" rtl="0" fontAlgn="base"/>
                      <a:r>
                        <a:rPr lang="en-US" sz="300" b="0" i="0" dirty="0">
                          <a:effectLst/>
                          <a:latin typeface="Calibri Light" panose="020F0302020204030204" pitchFamily="34" charset="0"/>
                        </a:rPr>
                        <a:t> </a:t>
                      </a:r>
                      <a:endParaRPr lang="en-US" sz="700" b="0" i="0" dirty="0">
                        <a:effectLst/>
                      </a:endParaRPr>
                    </a:p>
                    <a:p>
                      <a:pPr algn="l" rtl="0" fontAlgn="base"/>
                      <a:r>
                        <a:rPr lang="en-US" sz="300" b="0" i="0" dirty="0">
                          <a:effectLst/>
                          <a:latin typeface="Calibri Light" panose="020F0302020204030204" pitchFamily="34" charset="0"/>
                        </a:rPr>
                        <a:t> </a:t>
                      </a:r>
                      <a:endParaRPr lang="en-US" sz="700" b="0" i="0" dirty="0">
                        <a:effectLst/>
                      </a:endParaRPr>
                    </a:p>
                    <a:p>
                      <a:pPr algn="l" rtl="0" fontAlgn="base"/>
                      <a:r>
                        <a:rPr lang="en-US" sz="300" b="0" i="0" dirty="0">
                          <a:effectLst/>
                          <a:latin typeface="Calibri Light" panose="020F0302020204030204" pitchFamily="34" charset="0"/>
                        </a:rPr>
                        <a:t> </a:t>
                      </a:r>
                      <a:endParaRPr lang="en-US" sz="700" b="0" i="0" dirty="0">
                        <a:effectLst/>
                      </a:endParaRPr>
                    </a:p>
                    <a:p>
                      <a:pPr algn="l" rtl="0" fontAlgn="base"/>
                      <a:r>
                        <a:rPr lang="en-US" sz="300" b="0" i="0" dirty="0">
                          <a:effectLst/>
                          <a:latin typeface="Calibri Light" panose="020F0302020204030204" pitchFamily="34" charset="0"/>
                        </a:rPr>
                        <a:t> </a:t>
                      </a:r>
                      <a:endParaRPr lang="en-US" sz="700" b="0" i="0" dirty="0">
                        <a:effectLst/>
                      </a:endParaRPr>
                    </a:p>
                    <a:p>
                      <a:pPr algn="l" rtl="0" fontAlgn="base"/>
                      <a:r>
                        <a:rPr lang="en-US" sz="300" b="0" i="0" dirty="0">
                          <a:effectLst/>
                          <a:latin typeface="Calibri Light" panose="020F03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dirty="0">
                        <a:effectLst/>
                      </a:endParaRPr>
                    </a:p>
                    <a:p>
                      <a:pPr algn="l" rtl="0" fontAlgn="base"/>
                      <a:r>
                        <a:rPr lang="en-US" sz="300" b="0" i="0" dirty="0">
                          <a:solidFill>
                            <a:srgbClr val="000000"/>
                          </a:solidFill>
                          <a:effectLst/>
                          <a:latin typeface="Calibri Light" panose="020F03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r>
                        <a:rPr lang="en-US" sz="1400" dirty="0">
                          <a:effectLst/>
                        </a:rPr>
                        <a:t>Cultivate Sense of Belonging for faculty and staff</a:t>
                      </a:r>
                    </a:p>
                    <a:p>
                      <a:pPr algn="l" rtl="0" fontAlgn="base"/>
                      <a:r>
                        <a:rPr lang="en-US" sz="400" b="0" i="0" dirty="0">
                          <a:solidFill>
                            <a:srgbClr val="000000"/>
                          </a:solidFill>
                          <a:effectLst/>
                          <a:latin typeface="Calibri Light" panose="020F03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a:effectLst/>
                      </a:endParaRPr>
                    </a:p>
                    <a:p>
                      <a:pPr algn="l" rtl="0" fontAlgn="base"/>
                      <a:r>
                        <a:rPr lang="en-US" sz="300" b="0" i="0">
                          <a:effectLst/>
                          <a:latin typeface="Calibri Light" panose="020F0302020204030204" pitchFamily="34" charset="0"/>
                        </a:rPr>
                        <a:t> </a:t>
                      </a:r>
                      <a:endParaRPr lang="en-US" sz="700" b="0" i="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dirty="0">
                        <a:effectLst/>
                      </a:endParaRPr>
                    </a:p>
                    <a:p>
                      <a:pPr algn="l" rtl="0" fontAlgn="base"/>
                      <a:r>
                        <a:rPr lang="en-US" sz="300" b="0" i="0" dirty="0">
                          <a:effectLst/>
                          <a:latin typeface="Calibri Light" panose="020F03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fontAlgn="t"/>
                      <a:endParaRPr lang="en-US" sz="700" dirty="0">
                        <a:effectLst/>
                      </a:endParaRPr>
                    </a:p>
                    <a:p>
                      <a:pPr algn="l" rtl="0" fontAlgn="base"/>
                      <a:r>
                        <a:rPr lang="en-US" sz="300" b="0" i="0" dirty="0">
                          <a:solidFill>
                            <a:srgbClr val="000000"/>
                          </a:solidFill>
                          <a:effectLst/>
                          <a:latin typeface="Calibri Light" panose="020F0302020204030204" pitchFamily="34" charset="0"/>
                        </a:rPr>
                        <a:t> </a:t>
                      </a:r>
                      <a:endParaRPr lang="en-US" sz="700" b="0" i="0" dirty="0">
                        <a:effectLst/>
                      </a:endParaRPr>
                    </a:p>
                  </a:txBody>
                  <a:tcPr marL="37404" marR="37404" marT="18702" marB="18702">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15424862"/>
                  </a:ext>
                </a:extLst>
              </a:tr>
            </a:tbl>
          </a:graphicData>
        </a:graphic>
      </p:graphicFrame>
    </p:spTree>
    <p:extLst>
      <p:ext uri="{BB962C8B-B14F-4D97-AF65-F5344CB8AC3E}">
        <p14:creationId xmlns:p14="http://schemas.microsoft.com/office/powerpoint/2010/main" val="2905470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ue and white website with text">
            <a:extLst>
              <a:ext uri="{FF2B5EF4-FFF2-40B4-BE49-F238E27FC236}">
                <a16:creationId xmlns:a16="http://schemas.microsoft.com/office/drawing/2014/main" id="{FB9042BB-233C-D0E9-69CA-0F66916B75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9121" y="0"/>
            <a:ext cx="7073757" cy="6858000"/>
          </a:xfrm>
          <a:prstGeom prst="rect">
            <a:avLst/>
          </a:prstGeom>
        </p:spPr>
      </p:pic>
    </p:spTree>
    <p:extLst>
      <p:ext uri="{BB962C8B-B14F-4D97-AF65-F5344CB8AC3E}">
        <p14:creationId xmlns:p14="http://schemas.microsoft.com/office/powerpoint/2010/main" val="2499888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516</TotalTime>
  <Words>801</Words>
  <Application>Microsoft Office PowerPoint</Application>
  <PresentationFormat>Widescreen</PresentationFormat>
  <Paragraphs>267</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Gotham A</vt:lpstr>
      <vt:lpstr>jubilat</vt:lpstr>
      <vt:lpstr>Source Sans Pro</vt:lpstr>
      <vt:lpstr>Office Theme</vt:lpstr>
      <vt:lpstr>UToledo Reimagined Vision </vt:lpstr>
      <vt:lpstr>Unit DEI Plans + Strategic Alignment Plan</vt:lpstr>
      <vt:lpstr>PowerPoint Presentation</vt:lpstr>
      <vt:lpstr>State of Ohio Schools 2023: A Legacy of Neglect</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UToledo Reimagined Vision</dc:title>
  <dc:creator>Das, Dilip A.</dc:creator>
  <cp:lastModifiedBy>Hubbard, Quinetta L.</cp:lastModifiedBy>
  <cp:revision>2</cp:revision>
  <dcterms:created xsi:type="dcterms:W3CDTF">2023-12-12T20:46:41Z</dcterms:created>
  <dcterms:modified xsi:type="dcterms:W3CDTF">2024-01-18T19:16:24Z</dcterms:modified>
</cp:coreProperties>
</file>