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76" r:id="rId6"/>
    <p:sldId id="295" r:id="rId7"/>
    <p:sldId id="296" r:id="rId8"/>
    <p:sldId id="297" r:id="rId9"/>
    <p:sldId id="302" r:id="rId10"/>
    <p:sldId id="303" r:id="rId11"/>
    <p:sldId id="304" r:id="rId12"/>
    <p:sldId id="305" r:id="rId13"/>
    <p:sldId id="306" r:id="rId14"/>
    <p:sldId id="298" r:id="rId15"/>
    <p:sldId id="299" r:id="rId16"/>
    <p:sldId id="300" r:id="rId17"/>
    <p:sldId id="307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Live ON Campus (n = 317</a:t>
            </a:r>
            <a:r>
              <a:rPr lang="en-US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Sheet1!$C$22</c:f>
              <c:strCache>
                <c:ptCount val="1"/>
                <c:pt idx="0">
                  <c:v>Live ON Campus (n = 317)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94-4CD2-9D19-0EB74B75AD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94-4CD2-9D19-0EB74B75AD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94-4CD2-9D19-0EB74B75AD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94-4CD2-9D19-0EB74B75AD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94-4CD2-9D19-0EB74B75AD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Sheet1!$B$23:$B$27</c:f>
              <c:strCache>
                <c:ptCount val="5"/>
                <c:pt idx="0">
                  <c:v>Definetly Not</c:v>
                </c:pt>
                <c:pt idx="1">
                  <c:v>Probably Not</c:v>
                </c:pt>
                <c:pt idx="2">
                  <c:v>Not sure</c:v>
                </c:pt>
                <c:pt idx="3">
                  <c:v>Probably Yes</c:v>
                </c:pt>
                <c:pt idx="4">
                  <c:v>Definetly Yes</c:v>
                </c:pt>
              </c:strCache>
            </c:strRef>
          </c:cat>
          <c:val>
            <c:numRef>
              <c:f>Sheet1!$C$23:$C$27</c:f>
              <c:numCache>
                <c:formatCode>0.00%</c:formatCode>
                <c:ptCount val="5"/>
                <c:pt idx="0">
                  <c:v>1.5800000000000002E-2</c:v>
                </c:pt>
                <c:pt idx="1">
                  <c:v>3.4700000000000002E-2</c:v>
                </c:pt>
                <c:pt idx="2">
                  <c:v>0.40379999999999999</c:v>
                </c:pt>
                <c:pt idx="3">
                  <c:v>0.40689999999999998</c:v>
                </c:pt>
                <c:pt idx="4">
                  <c:v>0.13880000000000001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94-4CD2-9D19-0EB74B75ADD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70303712035996"/>
          <c:y val="0.78297738314625565"/>
          <c:w val="0.79383202099737538"/>
          <c:h val="0.18298006366225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sz="1400"/>
              <a:t>Live OFF Campus (n = 684)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tx>
            <c:strRef>
              <c:f>Sheet1!$D$22</c:f>
              <c:strCache>
                <c:ptCount val="1"/>
                <c:pt idx="0">
                  <c:v>Live OFF Campus (n = 684)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Sheet1!$B$23:$B$27</c:f>
              <c:strCache>
                <c:ptCount val="5"/>
                <c:pt idx="0">
                  <c:v>Definetly Not</c:v>
                </c:pt>
                <c:pt idx="1">
                  <c:v>Probably Not</c:v>
                </c:pt>
                <c:pt idx="2">
                  <c:v>Not sure</c:v>
                </c:pt>
                <c:pt idx="3">
                  <c:v>Probably Yes</c:v>
                </c:pt>
                <c:pt idx="4">
                  <c:v>Definetly Yes</c:v>
                </c:pt>
              </c:strCache>
            </c:strRef>
          </c:cat>
          <c:val>
            <c:numRef>
              <c:f>Sheet1!$D$23:$D$27</c:f>
              <c:numCache>
                <c:formatCode>0.00%</c:formatCode>
                <c:ptCount val="5"/>
                <c:pt idx="0">
                  <c:v>1.61E-2</c:v>
                </c:pt>
                <c:pt idx="1">
                  <c:v>6.5799999999999997E-2</c:v>
                </c:pt>
                <c:pt idx="2">
                  <c:v>0.46929999999999999</c:v>
                </c:pt>
                <c:pt idx="3">
                  <c:v>0.30259999999999998</c:v>
                </c:pt>
                <c:pt idx="4">
                  <c:v>0.1462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C-45E6-9398-27381B21516F}"/>
            </c:ext>
          </c:extLst>
        </c:ser>
        <c:ser>
          <c:idx val="0"/>
          <c:order val="1"/>
          <c:tx>
            <c:strRef>
              <c:f>Sheet1!$C$22</c:f>
              <c:strCache>
                <c:ptCount val="1"/>
                <c:pt idx="0">
                  <c:v>Live ON Campus (n = 317)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BCC-45E6-9398-27381B2151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BCC-45E6-9398-27381B2151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BCC-45E6-9398-27381B2151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BCC-45E6-9398-27381B2151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BCC-45E6-9398-27381B2151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Sheet1!$B$23:$B$27</c:f>
              <c:strCache>
                <c:ptCount val="5"/>
                <c:pt idx="0">
                  <c:v>Definetly Not</c:v>
                </c:pt>
                <c:pt idx="1">
                  <c:v>Probably Not</c:v>
                </c:pt>
                <c:pt idx="2">
                  <c:v>Not sure</c:v>
                </c:pt>
                <c:pt idx="3">
                  <c:v>Probably Yes</c:v>
                </c:pt>
                <c:pt idx="4">
                  <c:v>Definetly Yes</c:v>
                </c:pt>
              </c:strCache>
            </c:strRef>
          </c:cat>
          <c:val>
            <c:numRef>
              <c:f>Sheet1!$C$23:$C$27</c:f>
              <c:numCache>
                <c:formatCode>0.00%</c:formatCode>
                <c:ptCount val="5"/>
                <c:pt idx="0">
                  <c:v>1.5800000000000002E-2</c:v>
                </c:pt>
                <c:pt idx="1">
                  <c:v>3.4700000000000002E-2</c:v>
                </c:pt>
                <c:pt idx="2">
                  <c:v>0.40379999999999999</c:v>
                </c:pt>
                <c:pt idx="3">
                  <c:v>0.40689999999999998</c:v>
                </c:pt>
                <c:pt idx="4">
                  <c:v>0.13880000000000001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CC-45E6-9398-27381B21516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rgbClr val="FFFFFF"/>
    </a:solidFill>
    <a:ln w="19050">
      <a:solidFill>
        <a:srgbClr val="102B5F"/>
      </a:solidFill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Academic Activities Reported by percent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42794598370908"/>
          <c:y val="0.11201596806387226"/>
          <c:w val="0.82895211700574711"/>
          <c:h val="0.778673623880847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Sheet1!$W$109</c:f>
              <c:strCache>
                <c:ptCount val="1"/>
                <c:pt idx="0">
                  <c:v>Live ON Campus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Sheet1!$U$110:$V$132</c:f>
              <c:multiLvlStrCache>
                <c:ptCount val="23"/>
                <c:lvl>
                  <c:pt idx="0">
                    <c:v>Training AI</c:v>
                  </c:pt>
                  <c:pt idx="1">
                    <c:v>Trivia Night</c:v>
                  </c:pt>
                  <c:pt idx="2">
                    <c:v>Quiz Bowl</c:v>
                  </c:pt>
                  <c:pt idx="3">
                    <c:v>Debate</c:v>
                  </c:pt>
                  <c:pt idx="4">
                    <c:v>Model UN</c:v>
                  </c:pt>
                  <c:pt idx="5">
                    <c:v>Poetry</c:v>
                  </c:pt>
                  <c:pt idx="6">
                    <c:v>Leadership</c:v>
                  </c:pt>
                  <c:pt idx="8">
                    <c:v>Training AI</c:v>
                  </c:pt>
                  <c:pt idx="9">
                    <c:v>Trivia Night</c:v>
                  </c:pt>
                  <c:pt idx="10">
                    <c:v>Quiz Bowl</c:v>
                  </c:pt>
                  <c:pt idx="11">
                    <c:v>Debate</c:v>
                  </c:pt>
                  <c:pt idx="12">
                    <c:v>Model UN</c:v>
                  </c:pt>
                  <c:pt idx="13">
                    <c:v>Poetry</c:v>
                  </c:pt>
                  <c:pt idx="14">
                    <c:v>Leadership</c:v>
                  </c:pt>
                  <c:pt idx="16">
                    <c:v>Training AI</c:v>
                  </c:pt>
                  <c:pt idx="17">
                    <c:v>Trivia Night</c:v>
                  </c:pt>
                  <c:pt idx="18">
                    <c:v>Quiz Bowl</c:v>
                  </c:pt>
                  <c:pt idx="19">
                    <c:v>Debate</c:v>
                  </c:pt>
                  <c:pt idx="20">
                    <c:v>Model UN</c:v>
                  </c:pt>
                  <c:pt idx="21">
                    <c:v>Poetry</c:v>
                  </c:pt>
                  <c:pt idx="22">
                    <c:v>Leadership</c:v>
                  </c:pt>
                </c:lvl>
                <c:lvl>
                  <c:pt idx="0">
                    <c:v>Total </c:v>
                  </c:pt>
                  <c:pt idx="8">
                    <c:v>Participate  </c:v>
                  </c:pt>
                  <c:pt idx="16">
                    <c:v>Unsure  </c:v>
                  </c:pt>
                </c:lvl>
              </c:multiLvlStrCache>
            </c:multiLvlStrRef>
          </c:cat>
          <c:val>
            <c:numRef>
              <c:f>Sheet1!$W$110:$W$132</c:f>
              <c:numCache>
                <c:formatCode>0.00%</c:formatCode>
                <c:ptCount val="23"/>
                <c:pt idx="0">
                  <c:v>0.33750000000000002</c:v>
                </c:pt>
                <c:pt idx="1">
                  <c:v>0.60189999999999999</c:v>
                </c:pt>
                <c:pt idx="2">
                  <c:v>0.34439999999999998</c:v>
                </c:pt>
                <c:pt idx="3">
                  <c:v>0.29649999999999999</c:v>
                </c:pt>
                <c:pt idx="4">
                  <c:v>0.18920000000000001</c:v>
                </c:pt>
                <c:pt idx="5">
                  <c:v>0.2082</c:v>
                </c:pt>
                <c:pt idx="6">
                  <c:v>0.67620000000000002</c:v>
                </c:pt>
                <c:pt idx="8">
                  <c:v>0.3468</c:v>
                </c:pt>
                <c:pt idx="9">
                  <c:v>0.63519999999999999</c:v>
                </c:pt>
                <c:pt idx="10">
                  <c:v>0.36990000000000001</c:v>
                </c:pt>
                <c:pt idx="11">
                  <c:v>0.34100000000000003</c:v>
                </c:pt>
                <c:pt idx="12">
                  <c:v>0.20799999999999999</c:v>
                </c:pt>
                <c:pt idx="13">
                  <c:v>0.49469999999999997</c:v>
                </c:pt>
                <c:pt idx="14">
                  <c:v>0.72829999999999995</c:v>
                </c:pt>
                <c:pt idx="16">
                  <c:v>0.3281</c:v>
                </c:pt>
                <c:pt idx="17">
                  <c:v>0.55469999999999997</c:v>
                </c:pt>
                <c:pt idx="18">
                  <c:v>0.3281</c:v>
                </c:pt>
                <c:pt idx="19">
                  <c:v>0.2422</c:v>
                </c:pt>
                <c:pt idx="20">
                  <c:v>0.1797</c:v>
                </c:pt>
                <c:pt idx="21">
                  <c:v>0.1094</c:v>
                </c:pt>
                <c:pt idx="22">
                  <c:v>0.64290000000000003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8-43B3-9FD6-99B2CA5E9CC3}"/>
            </c:ext>
          </c:extLst>
        </c:ser>
        <c:ser>
          <c:idx val="1"/>
          <c:order val="1"/>
          <c:tx>
            <c:strRef>
              <c:f>Sheet1!$X$109</c:f>
              <c:strCache>
                <c:ptCount val="1"/>
                <c:pt idx="0">
                  <c:v>Live OFF Campus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Sheet1!$U$110:$V$132</c:f>
              <c:multiLvlStrCache>
                <c:ptCount val="23"/>
                <c:lvl>
                  <c:pt idx="0">
                    <c:v>Training AI</c:v>
                  </c:pt>
                  <c:pt idx="1">
                    <c:v>Trivia Night</c:v>
                  </c:pt>
                  <c:pt idx="2">
                    <c:v>Quiz Bowl</c:v>
                  </c:pt>
                  <c:pt idx="3">
                    <c:v>Debate</c:v>
                  </c:pt>
                  <c:pt idx="4">
                    <c:v>Model UN</c:v>
                  </c:pt>
                  <c:pt idx="5">
                    <c:v>Poetry</c:v>
                  </c:pt>
                  <c:pt idx="6">
                    <c:v>Leadership</c:v>
                  </c:pt>
                  <c:pt idx="8">
                    <c:v>Training AI</c:v>
                  </c:pt>
                  <c:pt idx="9">
                    <c:v>Trivia Night</c:v>
                  </c:pt>
                  <c:pt idx="10">
                    <c:v>Quiz Bowl</c:v>
                  </c:pt>
                  <c:pt idx="11">
                    <c:v>Debate</c:v>
                  </c:pt>
                  <c:pt idx="12">
                    <c:v>Model UN</c:v>
                  </c:pt>
                  <c:pt idx="13">
                    <c:v>Poetry</c:v>
                  </c:pt>
                  <c:pt idx="14">
                    <c:v>Leadership</c:v>
                  </c:pt>
                  <c:pt idx="16">
                    <c:v>Training AI</c:v>
                  </c:pt>
                  <c:pt idx="17">
                    <c:v>Trivia Night</c:v>
                  </c:pt>
                  <c:pt idx="18">
                    <c:v>Quiz Bowl</c:v>
                  </c:pt>
                  <c:pt idx="19">
                    <c:v>Debate</c:v>
                  </c:pt>
                  <c:pt idx="20">
                    <c:v>Model UN</c:v>
                  </c:pt>
                  <c:pt idx="21">
                    <c:v>Poetry</c:v>
                  </c:pt>
                  <c:pt idx="22">
                    <c:v>Leadership</c:v>
                  </c:pt>
                </c:lvl>
                <c:lvl>
                  <c:pt idx="0">
                    <c:v>Total </c:v>
                  </c:pt>
                  <c:pt idx="8">
                    <c:v>Participate  </c:v>
                  </c:pt>
                  <c:pt idx="16">
                    <c:v>Unsure  </c:v>
                  </c:pt>
                </c:lvl>
              </c:multiLvlStrCache>
            </c:multiLvlStrRef>
          </c:cat>
          <c:val>
            <c:numRef>
              <c:f>Sheet1!$X$110:$X$132</c:f>
              <c:numCache>
                <c:formatCode>0.00%</c:formatCode>
                <c:ptCount val="23"/>
                <c:pt idx="0">
                  <c:v>0.47870000000000001</c:v>
                </c:pt>
                <c:pt idx="1">
                  <c:v>0.53959999999999997</c:v>
                </c:pt>
                <c:pt idx="2">
                  <c:v>0.32400000000000001</c:v>
                </c:pt>
                <c:pt idx="3">
                  <c:v>0.34360000000000002</c:v>
                </c:pt>
                <c:pt idx="4">
                  <c:v>0.25440000000000002</c:v>
                </c:pt>
                <c:pt idx="5">
                  <c:v>0.27779999999999999</c:v>
                </c:pt>
                <c:pt idx="6">
                  <c:v>0.68330000000000002</c:v>
                </c:pt>
                <c:pt idx="8">
                  <c:v>0.4773</c:v>
                </c:pt>
                <c:pt idx="9">
                  <c:v>0.65900000000000003</c:v>
                </c:pt>
                <c:pt idx="10">
                  <c:v>0.43609999999999999</c:v>
                </c:pt>
                <c:pt idx="11">
                  <c:v>0.46250000000000002</c:v>
                </c:pt>
                <c:pt idx="12">
                  <c:v>0.36149999999999999</c:v>
                </c:pt>
                <c:pt idx="13">
                  <c:v>0.3518</c:v>
                </c:pt>
                <c:pt idx="14">
                  <c:v>0.77449999999999997</c:v>
                </c:pt>
                <c:pt idx="16">
                  <c:v>0.45910000000000001</c:v>
                </c:pt>
                <c:pt idx="17">
                  <c:v>0.4798</c:v>
                </c:pt>
                <c:pt idx="18">
                  <c:v>0.25230000000000002</c:v>
                </c:pt>
                <c:pt idx="19">
                  <c:v>0.26790000000000003</c:v>
                </c:pt>
                <c:pt idx="20">
                  <c:v>0.18690000000000001</c:v>
                </c:pt>
                <c:pt idx="21">
                  <c:v>0.2336</c:v>
                </c:pt>
                <c:pt idx="22">
                  <c:v>0.62809999999999999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8-43B3-9FD6-99B2CA5E9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7306480"/>
        <c:axId val="747307920"/>
      </c:barChart>
      <c:catAx>
        <c:axId val="74730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307920"/>
        <c:crosses val="autoZero"/>
        <c:auto val="1"/>
        <c:lblAlgn val="ctr"/>
        <c:lblOffset val="100"/>
        <c:noMultiLvlLbl val="0"/>
      </c:catAx>
      <c:valAx>
        <c:axId val="74730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30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Sport Related Activites: Reported by percent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Sheet1!$W$136</c:f>
              <c:strCache>
                <c:ptCount val="1"/>
                <c:pt idx="0">
                  <c:v>Live ON Campus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Sheet1!$U$137:$V$150</c:f>
              <c:multiLvlStrCache>
                <c:ptCount val="14"/>
                <c:lvl>
                  <c:pt idx="0">
                    <c:v>Relay races</c:v>
                  </c:pt>
                  <c:pt idx="1">
                    <c:v>Campus campouts</c:v>
                  </c:pt>
                  <c:pt idx="2">
                    <c:v>Dodgeball</c:v>
                  </c:pt>
                  <c:pt idx="3">
                    <c:v>Frisbee</c:v>
                  </c:pt>
                  <c:pt idx="5">
                    <c:v>Relay races</c:v>
                  </c:pt>
                  <c:pt idx="6">
                    <c:v>Campus campouts</c:v>
                  </c:pt>
                  <c:pt idx="7">
                    <c:v>Dodgeball</c:v>
                  </c:pt>
                  <c:pt idx="8">
                    <c:v>Frisbee</c:v>
                  </c:pt>
                  <c:pt idx="10">
                    <c:v>Relay races</c:v>
                  </c:pt>
                  <c:pt idx="11">
                    <c:v>Campus campouts</c:v>
                  </c:pt>
                  <c:pt idx="12">
                    <c:v>Dodgeball</c:v>
                  </c:pt>
                  <c:pt idx="13">
                    <c:v>Frisbee</c:v>
                  </c:pt>
                </c:lvl>
                <c:lvl>
                  <c:pt idx="0">
                    <c:v>Total  </c:v>
                  </c:pt>
                  <c:pt idx="5">
                    <c:v>Participate  </c:v>
                  </c:pt>
                  <c:pt idx="10">
                    <c:v>Unsure   </c:v>
                  </c:pt>
                </c:lvl>
              </c:multiLvlStrCache>
            </c:multiLvlStrRef>
          </c:cat>
          <c:val>
            <c:numRef>
              <c:f>Sheet1!$W$137:$W$150</c:f>
              <c:numCache>
                <c:formatCode>0.00%</c:formatCode>
                <c:ptCount val="14"/>
                <c:pt idx="0">
                  <c:v>0.37540000000000001</c:v>
                </c:pt>
                <c:pt idx="1">
                  <c:v>0.62460000000000004</c:v>
                </c:pt>
                <c:pt idx="2">
                  <c:v>0.60880000000000001</c:v>
                </c:pt>
                <c:pt idx="3">
                  <c:v>0.29970000000000002</c:v>
                </c:pt>
                <c:pt idx="5">
                  <c:v>0.41620000000000001</c:v>
                </c:pt>
                <c:pt idx="6">
                  <c:v>0.67049999999999998</c:v>
                </c:pt>
                <c:pt idx="7">
                  <c:v>0.64159999999999995</c:v>
                </c:pt>
                <c:pt idx="8">
                  <c:v>0.31790000000000002</c:v>
                </c:pt>
                <c:pt idx="10">
                  <c:v>0.3281</c:v>
                </c:pt>
                <c:pt idx="11">
                  <c:v>0.58599999999999997</c:v>
                </c:pt>
                <c:pt idx="12">
                  <c:v>0.54690000000000005</c:v>
                </c:pt>
                <c:pt idx="13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E-43EA-A95E-5C506099CBD8}"/>
            </c:ext>
          </c:extLst>
        </c:ser>
        <c:ser>
          <c:idx val="1"/>
          <c:order val="1"/>
          <c:tx>
            <c:strRef>
              <c:f>Sheet1!$X$136</c:f>
              <c:strCache>
                <c:ptCount val="1"/>
                <c:pt idx="0">
                  <c:v>Live OFF Campus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Sheet1!$U$137:$V$150</c:f>
              <c:multiLvlStrCache>
                <c:ptCount val="14"/>
                <c:lvl>
                  <c:pt idx="0">
                    <c:v>Relay races</c:v>
                  </c:pt>
                  <c:pt idx="1">
                    <c:v>Campus campouts</c:v>
                  </c:pt>
                  <c:pt idx="2">
                    <c:v>Dodgeball</c:v>
                  </c:pt>
                  <c:pt idx="3">
                    <c:v>Frisbee</c:v>
                  </c:pt>
                  <c:pt idx="5">
                    <c:v>Relay races</c:v>
                  </c:pt>
                  <c:pt idx="6">
                    <c:v>Campus campouts</c:v>
                  </c:pt>
                  <c:pt idx="7">
                    <c:v>Dodgeball</c:v>
                  </c:pt>
                  <c:pt idx="8">
                    <c:v>Frisbee</c:v>
                  </c:pt>
                  <c:pt idx="10">
                    <c:v>Relay races</c:v>
                  </c:pt>
                  <c:pt idx="11">
                    <c:v>Campus campouts</c:v>
                  </c:pt>
                  <c:pt idx="12">
                    <c:v>Dodgeball</c:v>
                  </c:pt>
                  <c:pt idx="13">
                    <c:v>Frisbee</c:v>
                  </c:pt>
                </c:lvl>
                <c:lvl>
                  <c:pt idx="0">
                    <c:v>Total  </c:v>
                  </c:pt>
                  <c:pt idx="5">
                    <c:v>Participate  </c:v>
                  </c:pt>
                  <c:pt idx="10">
                    <c:v>Unsure   </c:v>
                  </c:pt>
                </c:lvl>
              </c:multiLvlStrCache>
            </c:multiLvlStrRef>
          </c:cat>
          <c:val>
            <c:numRef>
              <c:f>Sheet1!$X$137:$X$150</c:f>
              <c:numCache>
                <c:formatCode>0.00%</c:formatCode>
                <c:ptCount val="14"/>
                <c:pt idx="0">
                  <c:v>0.3977</c:v>
                </c:pt>
                <c:pt idx="1">
                  <c:v>0.59060000000000001</c:v>
                </c:pt>
                <c:pt idx="2">
                  <c:v>0.63449999999999995</c:v>
                </c:pt>
                <c:pt idx="3">
                  <c:v>0.39040000000000002</c:v>
                </c:pt>
                <c:pt idx="5">
                  <c:v>0.49509999999999998</c:v>
                </c:pt>
                <c:pt idx="6">
                  <c:v>0.72960000000000003</c:v>
                </c:pt>
                <c:pt idx="7">
                  <c:v>0.69059999999999999</c:v>
                </c:pt>
                <c:pt idx="8">
                  <c:v>0.48209999999999997</c:v>
                </c:pt>
                <c:pt idx="10">
                  <c:v>0.33950000000000002</c:v>
                </c:pt>
                <c:pt idx="11">
                  <c:v>0.52649999999999997</c:v>
                </c:pt>
                <c:pt idx="12">
                  <c:v>0.63239999999999996</c:v>
                </c:pt>
                <c:pt idx="13">
                  <c:v>0.32269999999999999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E-43EA-A95E-5C506099C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7303600"/>
        <c:axId val="747306120"/>
      </c:barChart>
      <c:catAx>
        <c:axId val="74730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306120"/>
        <c:crosses val="autoZero"/>
        <c:auto val="1"/>
        <c:lblAlgn val="ctr"/>
        <c:lblOffset val="100"/>
        <c:noMultiLvlLbl val="0"/>
      </c:catAx>
      <c:valAx>
        <c:axId val="747306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30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Cultural Activities: Reported by percent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Sheet1!$C$67</c:f>
              <c:strCache>
                <c:ptCount val="1"/>
                <c:pt idx="0">
                  <c:v>Live ON Campus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Sheet1!$A$68:$B$79</c:f>
              <c:multiLvlStrCache>
                <c:ptCount val="12"/>
                <c:lvl>
                  <c:pt idx="0">
                    <c:v>Coffee chats</c:v>
                  </c:pt>
                  <c:pt idx="1">
                    <c:v>Lecture International topics</c:v>
                  </c:pt>
                  <c:pt idx="2">
                    <c:v>International film festival</c:v>
                  </c:pt>
                  <c:pt idx="5">
                    <c:v>Coffee chats</c:v>
                  </c:pt>
                  <c:pt idx="6">
                    <c:v>Lecture International topics</c:v>
                  </c:pt>
                  <c:pt idx="7">
                    <c:v>International film festival</c:v>
                  </c:pt>
                  <c:pt idx="9">
                    <c:v>Coffee chats</c:v>
                  </c:pt>
                  <c:pt idx="10">
                    <c:v>Lecture International topics</c:v>
                  </c:pt>
                  <c:pt idx="11">
                    <c:v>International film festival</c:v>
                  </c:pt>
                </c:lvl>
                <c:lvl>
                  <c:pt idx="0">
                    <c:v>Total</c:v>
                  </c:pt>
                  <c:pt idx="4">
                    <c:v>Participate</c:v>
                  </c:pt>
                  <c:pt idx="8">
                    <c:v>Unsure</c:v>
                  </c:pt>
                </c:lvl>
              </c:multiLvlStrCache>
            </c:multiLvlStrRef>
          </c:cat>
          <c:val>
            <c:numRef>
              <c:f>Sheet1!$C$68:$C$79</c:f>
              <c:numCache>
                <c:formatCode>0.00%</c:formatCode>
                <c:ptCount val="12"/>
                <c:pt idx="0">
                  <c:v>0.56459999999999999</c:v>
                </c:pt>
                <c:pt idx="1">
                  <c:v>0.37719999999999998</c:v>
                </c:pt>
                <c:pt idx="2">
                  <c:v>0.54569999999999996</c:v>
                </c:pt>
                <c:pt idx="5">
                  <c:v>0.62429999999999997</c:v>
                </c:pt>
                <c:pt idx="6">
                  <c:v>0.46239999999999998</c:v>
                </c:pt>
                <c:pt idx="7">
                  <c:v>0.63</c:v>
                </c:pt>
                <c:pt idx="9">
                  <c:v>0.51559999999999995</c:v>
                </c:pt>
                <c:pt idx="10">
                  <c:v>0.25779999999999997</c:v>
                </c:pt>
                <c:pt idx="11">
                  <c:v>0.46879999999999999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8-4A29-B68A-5F0DA3267B97}"/>
            </c:ext>
          </c:extLst>
        </c:ser>
        <c:ser>
          <c:idx val="1"/>
          <c:order val="1"/>
          <c:tx>
            <c:strRef>
              <c:f>Sheet1!$D$67</c:f>
              <c:strCache>
                <c:ptCount val="1"/>
                <c:pt idx="0">
                  <c:v>Live OFF Campus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Sheet1!$A$68:$B$79</c:f>
              <c:multiLvlStrCache>
                <c:ptCount val="12"/>
                <c:lvl>
                  <c:pt idx="0">
                    <c:v>Coffee chats</c:v>
                  </c:pt>
                  <c:pt idx="1">
                    <c:v>Lecture International topics</c:v>
                  </c:pt>
                  <c:pt idx="2">
                    <c:v>International film festival</c:v>
                  </c:pt>
                  <c:pt idx="5">
                    <c:v>Coffee chats</c:v>
                  </c:pt>
                  <c:pt idx="6">
                    <c:v>Lecture International topics</c:v>
                  </c:pt>
                  <c:pt idx="7">
                    <c:v>International film festival</c:v>
                  </c:pt>
                  <c:pt idx="9">
                    <c:v>Coffee chats</c:v>
                  </c:pt>
                  <c:pt idx="10">
                    <c:v>Lecture International topics</c:v>
                  </c:pt>
                  <c:pt idx="11">
                    <c:v>International film festival</c:v>
                  </c:pt>
                </c:lvl>
                <c:lvl>
                  <c:pt idx="0">
                    <c:v>Total</c:v>
                  </c:pt>
                  <c:pt idx="4">
                    <c:v>Participate</c:v>
                  </c:pt>
                  <c:pt idx="8">
                    <c:v>Unsure</c:v>
                  </c:pt>
                </c:lvl>
              </c:multiLvlStrCache>
            </c:multiLvlStrRef>
          </c:cat>
          <c:val>
            <c:numRef>
              <c:f>Sheet1!$D$68:$D$79</c:f>
              <c:numCache>
                <c:formatCode>0.00%</c:formatCode>
                <c:ptCount val="12"/>
                <c:pt idx="0">
                  <c:v>0.65790000000000004</c:v>
                </c:pt>
                <c:pt idx="1">
                  <c:v>0.53220000000000001</c:v>
                </c:pt>
                <c:pt idx="2">
                  <c:v>0.61699999999999999</c:v>
                </c:pt>
                <c:pt idx="5">
                  <c:v>0.75570000000000004</c:v>
                </c:pt>
                <c:pt idx="6">
                  <c:v>0.65149999999999997</c:v>
                </c:pt>
                <c:pt idx="7">
                  <c:v>0.75900000000000001</c:v>
                </c:pt>
                <c:pt idx="9">
                  <c:v>0.61060000000000003</c:v>
                </c:pt>
                <c:pt idx="10">
                  <c:v>0.4642</c:v>
                </c:pt>
                <c:pt idx="11">
                  <c:v>0.53890000000000005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B8-4A29-B68A-5F0DA3267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7296760"/>
        <c:axId val="747292440"/>
      </c:barChart>
      <c:catAx>
        <c:axId val="747296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292440"/>
        <c:crosses val="autoZero"/>
        <c:auto val="1"/>
        <c:lblAlgn val="ctr"/>
        <c:lblOffset val="100"/>
        <c:noMultiLvlLbl val="0"/>
      </c:catAx>
      <c:valAx>
        <c:axId val="747292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29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Art Related Activites: Reported by percent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90649159802152"/>
          <c:y val="8.7188755076694935E-2"/>
          <c:w val="0.78822034800360419"/>
          <c:h val="0.787300907063682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Sheet1!$W$158</c:f>
              <c:strCache>
                <c:ptCount val="1"/>
                <c:pt idx="0">
                  <c:v>Live ON Campus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Sheet1!$U$159:$V$169</c:f>
              <c:multiLvlStrCache>
                <c:ptCount val="11"/>
                <c:lvl>
                  <c:pt idx="0">
                    <c:v>Photo</c:v>
                  </c:pt>
                  <c:pt idx="1">
                    <c:v>TMA</c:v>
                  </c:pt>
                  <c:pt idx="2">
                    <c:v>Art exhib</c:v>
                  </c:pt>
                  <c:pt idx="4">
                    <c:v>Photo</c:v>
                  </c:pt>
                  <c:pt idx="5">
                    <c:v>TMA</c:v>
                  </c:pt>
                  <c:pt idx="6">
                    <c:v>Art exhib</c:v>
                  </c:pt>
                  <c:pt idx="8">
                    <c:v>Photo</c:v>
                  </c:pt>
                  <c:pt idx="9">
                    <c:v>TMA</c:v>
                  </c:pt>
                  <c:pt idx="10">
                    <c:v>Art exhib</c:v>
                  </c:pt>
                </c:lvl>
                <c:lvl>
                  <c:pt idx="0">
                    <c:v>Total  </c:v>
                  </c:pt>
                  <c:pt idx="4">
                    <c:v>Participate  </c:v>
                  </c:pt>
                  <c:pt idx="8">
                    <c:v>Unsure</c:v>
                  </c:pt>
                </c:lvl>
              </c:multiLvlStrCache>
            </c:multiLvlStrRef>
          </c:cat>
          <c:val>
            <c:numRef>
              <c:f>Sheet1!$W$159:$W$169</c:f>
              <c:numCache>
                <c:formatCode>0.00%</c:formatCode>
                <c:ptCount val="11"/>
                <c:pt idx="0">
                  <c:v>0.49519999999999997</c:v>
                </c:pt>
                <c:pt idx="1">
                  <c:v>0.55210000000000004</c:v>
                </c:pt>
                <c:pt idx="2">
                  <c:v>0.57410000000000005</c:v>
                </c:pt>
                <c:pt idx="4">
                  <c:v>0.5665</c:v>
                </c:pt>
                <c:pt idx="5">
                  <c:v>0.62429999999999997</c:v>
                </c:pt>
                <c:pt idx="6">
                  <c:v>0.67049999999999998</c:v>
                </c:pt>
                <c:pt idx="8">
                  <c:v>0.4219</c:v>
                </c:pt>
                <c:pt idx="9">
                  <c:v>0.4551</c:v>
                </c:pt>
                <c:pt idx="10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ED-440D-8441-1F19FE6A8537}"/>
            </c:ext>
          </c:extLst>
        </c:ser>
        <c:ser>
          <c:idx val="1"/>
          <c:order val="1"/>
          <c:tx>
            <c:strRef>
              <c:f>Sheet1!$X$158</c:f>
              <c:strCache>
                <c:ptCount val="1"/>
                <c:pt idx="0">
                  <c:v>Live OFF Campus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Sheet1!$U$159:$V$169</c:f>
              <c:multiLvlStrCache>
                <c:ptCount val="11"/>
                <c:lvl>
                  <c:pt idx="0">
                    <c:v>Photo</c:v>
                  </c:pt>
                  <c:pt idx="1">
                    <c:v>TMA</c:v>
                  </c:pt>
                  <c:pt idx="2">
                    <c:v>Art exhib</c:v>
                  </c:pt>
                  <c:pt idx="4">
                    <c:v>Photo</c:v>
                  </c:pt>
                  <c:pt idx="5">
                    <c:v>TMA</c:v>
                  </c:pt>
                  <c:pt idx="6">
                    <c:v>Art exhib</c:v>
                  </c:pt>
                  <c:pt idx="8">
                    <c:v>Photo</c:v>
                  </c:pt>
                  <c:pt idx="9">
                    <c:v>TMA</c:v>
                  </c:pt>
                  <c:pt idx="10">
                    <c:v>Art exhib</c:v>
                  </c:pt>
                </c:lvl>
                <c:lvl>
                  <c:pt idx="0">
                    <c:v>Total  </c:v>
                  </c:pt>
                  <c:pt idx="4">
                    <c:v>Participate  </c:v>
                  </c:pt>
                  <c:pt idx="8">
                    <c:v>Unsure</c:v>
                  </c:pt>
                </c:lvl>
              </c:multiLvlStrCache>
            </c:multiLvlStrRef>
          </c:cat>
          <c:val>
            <c:numRef>
              <c:f>Sheet1!$X$159:$X$169</c:f>
              <c:numCache>
                <c:formatCode>0.00%</c:formatCode>
                <c:ptCount val="11"/>
                <c:pt idx="0">
                  <c:v>0.51749999999999996</c:v>
                </c:pt>
                <c:pt idx="1">
                  <c:v>0.59360000000000002</c:v>
                </c:pt>
                <c:pt idx="2">
                  <c:v>0.59019999999999995</c:v>
                </c:pt>
                <c:pt idx="4">
                  <c:v>0.65149999999999997</c:v>
                </c:pt>
                <c:pt idx="5">
                  <c:v>0.74919999999999998</c:v>
                </c:pt>
                <c:pt idx="6">
                  <c:v>0.70030000000000003</c:v>
                </c:pt>
                <c:pt idx="8">
                  <c:v>0.4642</c:v>
                </c:pt>
                <c:pt idx="9">
                  <c:v>0.49840000000000001</c:v>
                </c:pt>
                <c:pt idx="10">
                  <c:v>0.53890000000000005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ED-440D-8441-1F19FE6A8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7293520"/>
        <c:axId val="747293880"/>
      </c:barChart>
      <c:catAx>
        <c:axId val="74729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293880"/>
        <c:crosses val="autoZero"/>
        <c:auto val="1"/>
        <c:lblAlgn val="ctr"/>
        <c:lblOffset val="100"/>
        <c:noMultiLvlLbl val="0"/>
      </c:catAx>
      <c:valAx>
        <c:axId val="747293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29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Social Activites: Reported by percent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Sheet1!$D$205</c:f>
              <c:strCache>
                <c:ptCount val="1"/>
                <c:pt idx="0">
                  <c:v>Live ON Campus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Sheet1!$B$206:$C$228</c:f>
              <c:multiLvlStrCache>
                <c:ptCount val="23"/>
                <c:lvl>
                  <c:pt idx="0">
                    <c:v>Scavenger Hunt</c:v>
                  </c:pt>
                  <c:pt idx="1">
                    <c:v>Themed dance</c:v>
                  </c:pt>
                  <c:pt idx="2">
                    <c:v>Food drives</c:v>
                  </c:pt>
                  <c:pt idx="3">
                    <c:v>Toy dives</c:v>
                  </c:pt>
                  <c:pt idx="4">
                    <c:v>Potluck</c:v>
                  </c:pt>
                  <c:pt idx="5">
                    <c:v>Yoga</c:v>
                  </c:pt>
                  <c:pt idx="6">
                    <c:v>Walking tour</c:v>
                  </c:pt>
                  <c:pt idx="8">
                    <c:v>Scavenger Hunt</c:v>
                  </c:pt>
                  <c:pt idx="9">
                    <c:v>Themed dance</c:v>
                  </c:pt>
                  <c:pt idx="10">
                    <c:v>Food drives</c:v>
                  </c:pt>
                  <c:pt idx="11">
                    <c:v>Toy drives</c:v>
                  </c:pt>
                  <c:pt idx="12">
                    <c:v>Potluck</c:v>
                  </c:pt>
                  <c:pt idx="13">
                    <c:v>Yoga</c:v>
                  </c:pt>
                  <c:pt idx="14">
                    <c:v>Walking tour</c:v>
                  </c:pt>
                  <c:pt idx="16">
                    <c:v>Scavenger Hunt</c:v>
                  </c:pt>
                  <c:pt idx="17">
                    <c:v>Themed dance</c:v>
                  </c:pt>
                  <c:pt idx="18">
                    <c:v>Food drives</c:v>
                  </c:pt>
                  <c:pt idx="19">
                    <c:v>Toy drives</c:v>
                  </c:pt>
                  <c:pt idx="20">
                    <c:v>Potluck</c:v>
                  </c:pt>
                  <c:pt idx="21">
                    <c:v>Yoga</c:v>
                  </c:pt>
                  <c:pt idx="22">
                    <c:v>Walking tour</c:v>
                  </c:pt>
                </c:lvl>
                <c:lvl>
                  <c:pt idx="0">
                    <c:v>Total  </c:v>
                  </c:pt>
                  <c:pt idx="8">
                    <c:v>Participate</c:v>
                  </c:pt>
                  <c:pt idx="16">
                    <c:v>Unsure</c:v>
                  </c:pt>
                </c:lvl>
              </c:multiLvlStrCache>
            </c:multiLvlStrRef>
          </c:cat>
          <c:val>
            <c:numRef>
              <c:f>Sheet1!$D$206:$D$228</c:f>
              <c:numCache>
                <c:formatCode>0.00%</c:formatCode>
                <c:ptCount val="23"/>
                <c:pt idx="0">
                  <c:v>0.65300000000000002</c:v>
                </c:pt>
                <c:pt idx="1">
                  <c:v>0.53310000000000002</c:v>
                </c:pt>
                <c:pt idx="2">
                  <c:v>0.76670000000000005</c:v>
                </c:pt>
                <c:pt idx="3">
                  <c:v>0.68540000000000001</c:v>
                </c:pt>
                <c:pt idx="4">
                  <c:v>0.61829999999999996</c:v>
                </c:pt>
                <c:pt idx="5">
                  <c:v>0.62460000000000004</c:v>
                </c:pt>
                <c:pt idx="6">
                  <c:v>0.41639999999999999</c:v>
                </c:pt>
                <c:pt idx="8">
                  <c:v>0.71099999999999997</c:v>
                </c:pt>
                <c:pt idx="9">
                  <c:v>0.64159999999999995</c:v>
                </c:pt>
                <c:pt idx="10">
                  <c:v>0.84389999999999998</c:v>
                </c:pt>
                <c:pt idx="11">
                  <c:v>0.77459999999999996</c:v>
                </c:pt>
                <c:pt idx="12">
                  <c:v>0.67630000000000001</c:v>
                </c:pt>
                <c:pt idx="13">
                  <c:v>0.69940000000000002</c:v>
                </c:pt>
                <c:pt idx="14">
                  <c:v>0.52</c:v>
                </c:pt>
                <c:pt idx="16">
                  <c:v>0.58589999999999998</c:v>
                </c:pt>
                <c:pt idx="17">
                  <c:v>0.41410000000000002</c:v>
                </c:pt>
                <c:pt idx="18">
                  <c:v>0.69530000000000003</c:v>
                </c:pt>
                <c:pt idx="19">
                  <c:v>0.60940000000000005</c:v>
                </c:pt>
                <c:pt idx="20">
                  <c:v>0.54690000000000005</c:v>
                </c:pt>
                <c:pt idx="21">
                  <c:v>0.53129999999999999</c:v>
                </c:pt>
                <c:pt idx="22">
                  <c:v>0.30470000000000003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6-4FF2-B649-994AE548BB4D}"/>
            </c:ext>
          </c:extLst>
        </c:ser>
        <c:ser>
          <c:idx val="1"/>
          <c:order val="1"/>
          <c:tx>
            <c:strRef>
              <c:f>Sheet1!$E$205</c:f>
              <c:strCache>
                <c:ptCount val="1"/>
                <c:pt idx="0">
                  <c:v>Live OFF Campus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Sheet1!$B$206:$C$228</c:f>
              <c:multiLvlStrCache>
                <c:ptCount val="23"/>
                <c:lvl>
                  <c:pt idx="0">
                    <c:v>Scavenger Hunt</c:v>
                  </c:pt>
                  <c:pt idx="1">
                    <c:v>Themed dance</c:v>
                  </c:pt>
                  <c:pt idx="2">
                    <c:v>Food drives</c:v>
                  </c:pt>
                  <c:pt idx="3">
                    <c:v>Toy dives</c:v>
                  </c:pt>
                  <c:pt idx="4">
                    <c:v>Potluck</c:v>
                  </c:pt>
                  <c:pt idx="5">
                    <c:v>Yoga</c:v>
                  </c:pt>
                  <c:pt idx="6">
                    <c:v>Walking tour</c:v>
                  </c:pt>
                  <c:pt idx="8">
                    <c:v>Scavenger Hunt</c:v>
                  </c:pt>
                  <c:pt idx="9">
                    <c:v>Themed dance</c:v>
                  </c:pt>
                  <c:pt idx="10">
                    <c:v>Food drives</c:v>
                  </c:pt>
                  <c:pt idx="11">
                    <c:v>Toy drives</c:v>
                  </c:pt>
                  <c:pt idx="12">
                    <c:v>Potluck</c:v>
                  </c:pt>
                  <c:pt idx="13">
                    <c:v>Yoga</c:v>
                  </c:pt>
                  <c:pt idx="14">
                    <c:v>Walking tour</c:v>
                  </c:pt>
                  <c:pt idx="16">
                    <c:v>Scavenger Hunt</c:v>
                  </c:pt>
                  <c:pt idx="17">
                    <c:v>Themed dance</c:v>
                  </c:pt>
                  <c:pt idx="18">
                    <c:v>Food drives</c:v>
                  </c:pt>
                  <c:pt idx="19">
                    <c:v>Toy drives</c:v>
                  </c:pt>
                  <c:pt idx="20">
                    <c:v>Potluck</c:v>
                  </c:pt>
                  <c:pt idx="21">
                    <c:v>Yoga</c:v>
                  </c:pt>
                  <c:pt idx="22">
                    <c:v>Walking tour</c:v>
                  </c:pt>
                </c:lvl>
                <c:lvl>
                  <c:pt idx="0">
                    <c:v>Total  </c:v>
                  </c:pt>
                  <c:pt idx="8">
                    <c:v>Participate</c:v>
                  </c:pt>
                  <c:pt idx="16">
                    <c:v>Unsure</c:v>
                  </c:pt>
                </c:lvl>
              </c:multiLvlStrCache>
            </c:multiLvlStrRef>
          </c:cat>
          <c:val>
            <c:numRef>
              <c:f>Sheet1!$E$206:$E$228</c:f>
              <c:numCache>
                <c:formatCode>0.00%</c:formatCode>
                <c:ptCount val="23"/>
                <c:pt idx="0">
                  <c:v>0.30769999999999997</c:v>
                </c:pt>
                <c:pt idx="1">
                  <c:v>0.15379999999999999</c:v>
                </c:pt>
                <c:pt idx="2">
                  <c:v>0.46150000000000002</c:v>
                </c:pt>
                <c:pt idx="3">
                  <c:v>0.3846</c:v>
                </c:pt>
                <c:pt idx="4">
                  <c:v>0.30769999999999997</c:v>
                </c:pt>
                <c:pt idx="5">
                  <c:v>0.3846</c:v>
                </c:pt>
                <c:pt idx="6">
                  <c:v>0.30769999999999997</c:v>
                </c:pt>
                <c:pt idx="8">
                  <c:v>0.75900000000000001</c:v>
                </c:pt>
                <c:pt idx="9">
                  <c:v>0.64500000000000002</c:v>
                </c:pt>
                <c:pt idx="10">
                  <c:v>0.873</c:v>
                </c:pt>
                <c:pt idx="11">
                  <c:v>0.77200000000000002</c:v>
                </c:pt>
                <c:pt idx="12">
                  <c:v>0.78500000000000003</c:v>
                </c:pt>
                <c:pt idx="13">
                  <c:v>0.69379999999999997</c:v>
                </c:pt>
                <c:pt idx="14">
                  <c:v>0.59609999999999996</c:v>
                </c:pt>
                <c:pt idx="16">
                  <c:v>0.55759999999999998</c:v>
                </c:pt>
                <c:pt idx="17">
                  <c:v>0.40810000000000002</c:v>
                </c:pt>
                <c:pt idx="18">
                  <c:v>0.73519999999999996</c:v>
                </c:pt>
                <c:pt idx="19">
                  <c:v>0.6542</c:v>
                </c:pt>
                <c:pt idx="20">
                  <c:v>0.59809999999999997</c:v>
                </c:pt>
                <c:pt idx="21">
                  <c:v>0.53580000000000005</c:v>
                </c:pt>
                <c:pt idx="22">
                  <c:v>0.45169999999999999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16-4FF2-B649-994AE548B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3137776"/>
        <c:axId val="693130936"/>
      </c:barChart>
      <c:catAx>
        <c:axId val="69313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130936"/>
        <c:crosses val="autoZero"/>
        <c:auto val="1"/>
        <c:lblAlgn val="ctr"/>
        <c:lblOffset val="100"/>
        <c:noMultiLvlLbl val="0"/>
      </c:catAx>
      <c:valAx>
        <c:axId val="693130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13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3B41-8C0C-499C-978D-2DA67C3E4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E67EB-48E4-436E-BB20-456F2D1FB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410F0-9F2B-42BC-BD8F-957CF82F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B1BAF-FFCE-4465-8841-07E4DC7A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FB631-C0A5-48E3-A225-136033A4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EEF9-90C0-45C4-BD82-0A78AD63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7C664-0B26-4020-9912-B39B2AB05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A4D3-2374-4A0C-A50F-F55912C9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6FFD2-4563-42BE-893C-38171208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3A058-BF5E-42BB-9865-45CD2B15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6F745-FF5B-4373-8451-A66C16C9C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F374B-5ACE-4C25-9D8A-F0B9EF6F2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6BE99-FCB5-4AA8-B351-974CC617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3D194-5657-4C3F-AFAA-46A62A94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5B23F-3F17-40A7-A05D-CE6C4A31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78446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994896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7849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49878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4853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52791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73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00768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6C61-8C92-4CEA-AB3B-CE5B6415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C401F-1B3B-49AE-9C8E-5C3C835DF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9B966-3076-4FE5-9970-06EFCAE8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4527A-6782-40CE-AE8F-70572CCE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7A579-9F3C-49F0-9B10-68A81F39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2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409585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37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6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0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55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56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8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2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1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41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F61F-AC1E-470A-90FE-537CB5FA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A001C-2D96-4EB4-BBD7-45DE1A6DA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D5983-19D5-4731-AC8C-19B8C5A0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8AF26-3D24-4700-84F0-C339E58B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3A089-F636-48FB-BEEB-832C7544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69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59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188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422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43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741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88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11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64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25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6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8B5D-2502-4F56-9D3B-60002DB7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ADD3F-5678-41EC-8150-C2A5C97A6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8A5D5-9649-4A58-8734-D544C3BFE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196EB-DB3E-499D-A127-853AE03E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63B68-8218-465E-B622-C1A1E4A8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EDFA3-9254-476F-B030-84316E62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87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01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75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66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8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82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5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26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35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8AC5-AE78-4033-9AA6-B8D08EB7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9836E-DD0D-4D75-9B46-7DE99CC3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3CA8E-99B6-4E44-B16D-5628EF6BD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77C47-3FCE-4193-AEAE-65F3F7938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AA1ED-D203-4802-83E8-00462F257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6F038-BBC8-4609-8198-DF74B5A8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12B66-DA19-4021-8ACF-80F8F758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3D235-2A44-401E-AD18-92FDAA38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17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2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7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9441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1899-753F-4738-9731-907819E1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8A66-D27C-41C8-A26B-E0C9CF13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7AC4F-04C8-486C-A436-4A1AE1B0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FE473-7AE3-4E96-A2DC-09C5BD6E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1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846DC-3E90-4C86-9203-F676F4FE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1DA05-02C7-4A87-A337-E9336440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F72B4-FEC7-41A3-AE4C-29A6A5AD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95C3-9AEF-4418-A184-CCADD6CF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F299-A1D6-48EA-9FA2-74AF39872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1BF73-12A3-45AA-A07B-6042262BF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A9CAE-19C8-4BB6-9E6F-851D11F5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48887-D56D-4F98-8D6D-02BF33A3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CDB8F-CE9C-4A4F-943E-CA579D05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3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06EA-5436-447F-9A3D-6712CF26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FC6F3-8E34-4F01-A097-B14AE8B35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ACC55-8C44-44E7-8F00-518AA2232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E49FF-9AEB-4981-9B1A-CB352A9A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22937-4965-48D9-A666-F1F491C9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045EC-A216-400C-976D-A22699F6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8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BC21A-E068-4C5E-B9A9-0028BA82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78E4E-1EEC-4575-A2BE-B67210AE0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07681-CA39-40E7-9A44-0AAA7F407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E8FB8-0414-4714-97A2-5C6FF29109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6991-EE40-4BA5-A39A-B206B09B5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D9ACD-658A-480E-97B1-3DC2E3508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B0E46-C97E-44C9-8ACE-23339CF7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FSCSA Subcommittee on Parking: 21 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64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>
          <p15:clr>
            <a:srgbClr val="F26B43"/>
          </p15:clr>
        </p15:guide>
        <p15:guide id="2" pos="3816">
          <p15:clr>
            <a:srgbClr val="F26B43"/>
          </p15:clr>
        </p15:guide>
        <p15:guide id="3" pos="1176">
          <p15:clr>
            <a:srgbClr val="F26B43"/>
          </p15:clr>
        </p15:guide>
        <p15:guide id="4" orient="horz" pos="3672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pos="648">
          <p15:clr>
            <a:srgbClr val="F26B43"/>
          </p15:clr>
        </p15:guide>
        <p15:guide id="7" pos="7008">
          <p15:clr>
            <a:srgbClr val="F26B43"/>
          </p15:clr>
        </p15:guide>
        <p15:guide id="8" pos="1704">
          <p15:clr>
            <a:srgbClr val="F26B43"/>
          </p15:clr>
        </p15:guide>
        <p15:guide id="9" pos="2232">
          <p15:clr>
            <a:srgbClr val="F26B43"/>
          </p15:clr>
        </p15:guide>
        <p15:guide id="10" pos="2784">
          <p15:clr>
            <a:srgbClr val="F26B43"/>
          </p15:clr>
        </p15:guide>
        <p15:guide id="11" pos="3312">
          <p15:clr>
            <a:srgbClr val="F26B43"/>
          </p15:clr>
        </p15:guide>
        <p15:guide id="12" pos="4344">
          <p15:clr>
            <a:srgbClr val="F26B43"/>
          </p15:clr>
        </p15:guide>
        <p15:guide id="13" pos="4872">
          <p15:clr>
            <a:srgbClr val="F26B43"/>
          </p15:clr>
        </p15:guide>
        <p15:guide id="14" pos="5424">
          <p15:clr>
            <a:srgbClr val="F26B43"/>
          </p15:clr>
        </p15:guide>
        <p15:guide id="15" pos="5952">
          <p15:clr>
            <a:srgbClr val="F26B43"/>
          </p15:clr>
        </p15:guide>
        <p15:guide id="16" pos="6480">
          <p15:clr>
            <a:srgbClr val="F26B43"/>
          </p15:clr>
        </p15:guide>
        <p15:guide id="17" orient="horz" pos="1152">
          <p15:clr>
            <a:srgbClr val="F26B43"/>
          </p15:clr>
        </p15:guide>
        <p15:guide id="18" orient="horz" pos="1656">
          <p15:clr>
            <a:srgbClr val="F26B43"/>
          </p15:clr>
        </p15:guide>
        <p15:guide id="19" orient="horz" pos="2640">
          <p15:clr>
            <a:srgbClr val="F26B43"/>
          </p15:clr>
        </p15:guide>
        <p15:guide id="20" orient="horz" pos="31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23C-1C5A-F04C-B586-29E798A0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192171"/>
            <a:ext cx="9830978" cy="2384556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Faculty Senate Committee on Student Affairs: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Student Involvement Subcommittee: 23 April; 2024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19B78-ECDB-824B-BDD3-DDC37A29A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931138"/>
            <a:ext cx="5867400" cy="535076"/>
          </a:xfrm>
        </p:spPr>
        <p:txBody>
          <a:bodyPr>
            <a:normAutofit/>
          </a:bodyPr>
          <a:lstStyle/>
          <a:p>
            <a:r>
              <a:rPr lang="en-US" dirty="0"/>
              <a:t>Sally Harmych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B5660-3A1C-5C45-95EE-9129F9F38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2694831"/>
            <a:ext cx="4335152" cy="236307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9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2348-6939-4E1F-A708-0EB784E5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77" y="393847"/>
            <a:ext cx="10096500" cy="972591"/>
          </a:xfrm>
        </p:spPr>
        <p:txBody>
          <a:bodyPr>
            <a:noAutofit/>
          </a:bodyPr>
          <a:lstStyle/>
          <a:p>
            <a:r>
              <a:rPr lang="en-US" sz="3600" dirty="0"/>
              <a:t>What types of events are most interesting to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A060D-C008-4FD6-90D8-6BBF55BC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77" y="1531978"/>
            <a:ext cx="10096500" cy="37940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Students were surveyed on their interest in participating in activities in the following areas: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Academic; social; athletic; cultural; art-related; entertainment related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Activities students are most interested in: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Leadership training; trivia nights; AI training; dodge ball tournaments; a campus campout event; coffee chats; an international film festival; visiting the Toledo Museum of Art; on-campus art exhibits; food drives; toy drives; potluck lunch or dinner; comedy nights; on-campus farmers market.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94803-AE6B-4E1F-B5DC-0A9610E0A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83B60798-9E03-423F-8841-46D252C6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21" y="6358792"/>
            <a:ext cx="4600313" cy="365125"/>
          </a:xfrm>
        </p:spPr>
        <p:txBody>
          <a:bodyPr/>
          <a:lstStyle/>
          <a:p>
            <a:r>
              <a:rPr lang="en-US" dirty="0"/>
              <a:t>FSCSA Subcommittee on student involvement: 23april,2024</a:t>
            </a:r>
          </a:p>
        </p:txBody>
      </p:sp>
    </p:spTree>
    <p:extLst>
      <p:ext uri="{BB962C8B-B14F-4D97-AF65-F5344CB8AC3E}">
        <p14:creationId xmlns:p14="http://schemas.microsoft.com/office/powerpoint/2010/main" val="94980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E7D2-0FE4-4A33-B1E4-50396CCF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23356"/>
            <a:ext cx="10096500" cy="972591"/>
          </a:xfrm>
        </p:spPr>
        <p:txBody>
          <a:bodyPr/>
          <a:lstStyle/>
          <a:p>
            <a:r>
              <a:rPr lang="en-US" dirty="0"/>
              <a:t>Activities suggested by students: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C0E87-1CB5-4B04-BFC2-73B275A5A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59495"/>
            <a:ext cx="10096500" cy="3794043"/>
          </a:xfrm>
        </p:spPr>
        <p:txBody>
          <a:bodyPr/>
          <a:lstStyle/>
          <a:p>
            <a:r>
              <a:rPr lang="en-US" sz="2000" b="1" dirty="0"/>
              <a:t>Movie nights</a:t>
            </a:r>
            <a:r>
              <a:rPr lang="en-US" sz="2000" dirty="0"/>
              <a:t>; Cultural holiday activities; Cultural Day; food tours of different ethnicities; international art / music festival; Nightlife culture fair; Cooking classes that focus on different cultural foods; international food days; motivational guest speakers; Travel club; Art fairs or gallery tours; discussions on current issues; Coffee chat but have a speaker; game night; Try new foods from different cultures in Toledo; “Something I can engage in… not a PowerPoint style event” Custom and fashion exhibits; art markets / lectures; dance; poetry making; Sculpting classes; painting contest; night of painting or arts and crafts; photography course; live music; classic movie night; theatre night (e.g.; Shakespeare); Visual Art Club; Contest of the best of art completed in a limited time frame; Art course to learn the basics; Capture the flag; Hide and seek; competitive tag; intramural volleyball; powderpuff football; pickleball; </a:t>
            </a:r>
            <a:r>
              <a:rPr lang="en-US" sz="2000" dirty="0" err="1"/>
              <a:t>spikeball</a:t>
            </a:r>
            <a:r>
              <a:rPr lang="en-US" sz="2000" dirty="0"/>
              <a:t>; 5K; Walking club; Broomball; Dance battles; fishing; activities of lesser-known sports; a field day to try out sports; golf outings; Kayaking club; Career exploration; Book clubs; Networking events; review sessions/study groups; writing contests; jeopardy game night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2BE50-077F-45D7-8876-B7F3BABA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22B58950-CEED-4B74-A1D0-C09404F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21" y="6358792"/>
            <a:ext cx="4600313" cy="365125"/>
          </a:xfrm>
        </p:spPr>
        <p:txBody>
          <a:bodyPr/>
          <a:lstStyle/>
          <a:p>
            <a:r>
              <a:rPr lang="en-US" dirty="0"/>
              <a:t>FSCSA Subcommittee on student involvement: 23april,2024</a:t>
            </a:r>
          </a:p>
        </p:txBody>
      </p:sp>
    </p:spTree>
    <p:extLst>
      <p:ext uri="{BB962C8B-B14F-4D97-AF65-F5344CB8AC3E}">
        <p14:creationId xmlns:p14="http://schemas.microsoft.com/office/powerpoint/2010/main" val="55463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85C1-F35E-4B1E-A84B-1F07616E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63" y="261460"/>
            <a:ext cx="10515600" cy="1331496"/>
          </a:xfrm>
        </p:spPr>
        <p:txBody>
          <a:bodyPr/>
          <a:lstStyle/>
          <a:p>
            <a:r>
              <a:rPr lang="en-US" dirty="0"/>
              <a:t>What is the best time to schedule events?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25BFA5-832A-4E96-90CB-62339FC33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697" y="2187529"/>
            <a:ext cx="4723002" cy="36260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Prefer events later in the evening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Unavailable on weekends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Students living off campus have a preference for events scheduled weekdays 8 a.m.-noon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8D1EFB1B-B9A0-42D4-BF31-B0179E54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952" y="6373065"/>
            <a:ext cx="5523102" cy="365125"/>
          </a:xfrm>
        </p:spPr>
        <p:txBody>
          <a:bodyPr/>
          <a:lstStyle/>
          <a:p>
            <a:r>
              <a:rPr lang="en-US" dirty="0"/>
              <a:t>FSCSA Subcommittee on student involvement: 23april,2024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0C850-15E7-4C35-B552-68C47EFB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C1D502B-6D7A-4322-946F-23A9B6AEAF2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952" y="1828800"/>
            <a:ext cx="6302929" cy="39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6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F05D-E2FA-46A4-AF2F-BF169094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499207"/>
            <a:ext cx="10096500" cy="97259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prevents students from participating?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35F832-775A-4A1E-A915-7267CFD3C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531978"/>
            <a:ext cx="10096500" cy="37940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Students gave the following reasons for not attending campus events: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lack of time, work, time of event, commuters don’t want to drive back to campus, on campus students don’t want to leave their room, anxiety about meeting new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Those that participate in activities indicated they enjoy meeting others.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Students want an active campus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Students often don’t hear about events beforehand, so better advertising is needed.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F6AEC-F060-422D-9717-471AA459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1E56-9A0F-624B-9C80-246E54357C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DBB5A9-4BDD-40F6-AC48-9FE58B567A15}"/>
              </a:ext>
            </a:extLst>
          </p:cNvPr>
          <p:cNvSpPr txBox="1">
            <a:spLocks/>
          </p:cNvSpPr>
          <p:nvPr/>
        </p:nvSpPr>
        <p:spPr>
          <a:xfrm>
            <a:off x="969977" y="6329571"/>
            <a:ext cx="46003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FSCSA Subcommittee on student involvement: 23april,2024</a:t>
            </a:r>
          </a:p>
        </p:txBody>
      </p:sp>
    </p:spTree>
    <p:extLst>
      <p:ext uri="{BB962C8B-B14F-4D97-AF65-F5344CB8AC3E}">
        <p14:creationId xmlns:p14="http://schemas.microsoft.com/office/powerpoint/2010/main" val="149239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9766-7FD5-4327-931D-66DE15DF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C031-EE65-46E4-8092-D6A62EE1E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5AE17-C4C1-455E-BA72-60C2F0D8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C5F31-896A-4200-9E44-2884E214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42" y="508554"/>
            <a:ext cx="10096500" cy="972591"/>
          </a:xfrm>
        </p:spPr>
        <p:txBody>
          <a:bodyPr/>
          <a:lstStyle/>
          <a:p>
            <a:r>
              <a:rPr lang="en-US" dirty="0"/>
              <a:t>Issue: Student Involvement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65" y="1644829"/>
            <a:ext cx="10168855" cy="3732026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SG says last 2 years student involvement has been low. Many campus events but low turnout.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don’t want to leave their comfortable 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 turnout for campus organizations in Fall; 2023; however. Need to monitor involvement over the academic year.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0D3B0-4E6C-DE49-A128-AFEA584F0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9CA3F9-DC54-4FAC-8E7B-96486B54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21" y="6358792"/>
            <a:ext cx="4600313" cy="365125"/>
          </a:xfrm>
        </p:spPr>
        <p:txBody>
          <a:bodyPr/>
          <a:lstStyle/>
          <a:p>
            <a:r>
              <a:rPr lang="en-US" dirty="0"/>
              <a:t>FSCSA Subcommittee on student involvement: 23april,2024</a:t>
            </a:r>
          </a:p>
        </p:txBody>
      </p:sp>
    </p:spTree>
    <p:extLst>
      <p:ext uri="{BB962C8B-B14F-4D97-AF65-F5344CB8AC3E}">
        <p14:creationId xmlns:p14="http://schemas.microsoft.com/office/powerpoint/2010/main" val="100182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42" y="508554"/>
            <a:ext cx="10096500" cy="972591"/>
          </a:xfrm>
        </p:spPr>
        <p:txBody>
          <a:bodyPr/>
          <a:lstStyle/>
          <a:p>
            <a:r>
              <a:rPr lang="en-US" dirty="0"/>
              <a:t>Action: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65" y="1644829"/>
            <a:ext cx="10168855" cy="3732026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committee members </a:t>
            </a:r>
            <a:r>
              <a:rPr lang="en-US" sz="2400" b="1" dirty="0"/>
              <a:t>administered a survey using Qualtrics </a:t>
            </a:r>
            <a:r>
              <a:rPr lang="en-US" sz="2400" dirty="0"/>
              <a:t>to help understand which activities may generate the greatest student interest.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 determine items to include in the survey; we asked students to provide suggestions.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Dr. Deborah Coulter-Harris identified the following activity themes for the survey questions: </a:t>
            </a:r>
            <a:r>
              <a:rPr lang="en-US" sz="2400" b="1" i="1" dirty="0"/>
              <a:t>Academic; sports; cultural activities; arts; social events; and entertainment.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0D3B0-4E6C-DE49-A128-AFEA584F0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37F47B-2B6F-4A85-87F3-A5E671FA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21" y="6358792"/>
            <a:ext cx="4600313" cy="365125"/>
          </a:xfrm>
        </p:spPr>
        <p:txBody>
          <a:bodyPr/>
          <a:lstStyle/>
          <a:p>
            <a:r>
              <a:rPr lang="en-US" dirty="0"/>
              <a:t>FSCSA Subcommittee on student involvement: 23april,2024</a:t>
            </a:r>
          </a:p>
        </p:txBody>
      </p:sp>
    </p:spTree>
    <p:extLst>
      <p:ext uri="{BB962C8B-B14F-4D97-AF65-F5344CB8AC3E}">
        <p14:creationId xmlns:p14="http://schemas.microsoft.com/office/powerpoint/2010/main" val="341841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51" y="617122"/>
            <a:ext cx="10575897" cy="972591"/>
          </a:xfrm>
        </p:spPr>
        <p:txBody>
          <a:bodyPr>
            <a:normAutofit fontScale="90000"/>
          </a:bodyPr>
          <a:lstStyle/>
          <a:p>
            <a:r>
              <a:rPr lang="en-US" dirty="0"/>
              <a:t>Are students interested in participating in campus activities?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0D3B0-4E6C-DE49-A128-AFEA584F0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54339E-801E-D0B5-0F93-15CF707D7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64142"/>
              </p:ext>
            </p:extLst>
          </p:nvPr>
        </p:nvGraphicFramePr>
        <p:xfrm>
          <a:off x="1367406" y="1970735"/>
          <a:ext cx="4219662" cy="329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C1D389C-3232-666A-29ED-1C9B76A42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472185"/>
              </p:ext>
            </p:extLst>
          </p:nvPr>
        </p:nvGraphicFramePr>
        <p:xfrm>
          <a:off x="5872992" y="1970735"/>
          <a:ext cx="4219662" cy="329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CEABF0B5-8F05-4A0A-AA46-8AD56CD4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21" y="6358792"/>
            <a:ext cx="4600313" cy="365125"/>
          </a:xfrm>
        </p:spPr>
        <p:txBody>
          <a:bodyPr/>
          <a:lstStyle/>
          <a:p>
            <a:r>
              <a:rPr lang="en-US" dirty="0"/>
              <a:t>FSCSA Subcommittee on student involvement: 23april,2024</a:t>
            </a:r>
          </a:p>
        </p:txBody>
      </p:sp>
    </p:spTree>
    <p:extLst>
      <p:ext uri="{BB962C8B-B14F-4D97-AF65-F5344CB8AC3E}">
        <p14:creationId xmlns:p14="http://schemas.microsoft.com/office/powerpoint/2010/main" val="362833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FBC22-BC4E-4116-87D3-54DC21B6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20" y="121299"/>
            <a:ext cx="10326688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9D9B4F-1675-408E-A8C7-E43C0D945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4558" y="1684464"/>
            <a:ext cx="5267236" cy="36845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Most likely to participate in: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leadership activities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trivia night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AI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9C185-D1DD-4D40-9BA7-30FC223E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BCDF416-0679-93EC-979B-162D78EB184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4185910"/>
              </p:ext>
            </p:extLst>
          </p:nvPr>
        </p:nvGraphicFramePr>
        <p:xfrm>
          <a:off x="617720" y="1493680"/>
          <a:ext cx="5888363" cy="472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2212C755-1372-4AC1-B3F2-B25BE98B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533" y="6358791"/>
            <a:ext cx="4600313" cy="365125"/>
          </a:xfrm>
        </p:spPr>
        <p:txBody>
          <a:bodyPr/>
          <a:lstStyle/>
          <a:p>
            <a:r>
              <a:rPr lang="en-US" dirty="0"/>
              <a:t>FSCSA Subcommittee on student involvement: 23april,2024</a:t>
            </a:r>
          </a:p>
        </p:txBody>
      </p:sp>
    </p:spTree>
    <p:extLst>
      <p:ext uri="{BB962C8B-B14F-4D97-AF65-F5344CB8AC3E}">
        <p14:creationId xmlns:p14="http://schemas.microsoft.com/office/powerpoint/2010/main" val="65880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130A-2DEB-4198-80E6-AC1DE8E8D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D6E88-05B3-4FDF-A074-F487FACD3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2575" y="2094357"/>
            <a:ext cx="4797454" cy="3684588"/>
          </a:xfrm>
        </p:spPr>
        <p:txBody>
          <a:bodyPr/>
          <a:lstStyle/>
          <a:p>
            <a:r>
              <a:rPr lang="en-US" dirty="0"/>
              <a:t>Most likely to participate in: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Dodgeball tournaments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Campus campout event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784BE6-8095-4A7A-81A9-82873446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61E-5CBB-B04C-BE21-3334376A3FA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B1A8AEE7-BB29-442F-A0AA-F8C1C4DF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21" y="6358792"/>
            <a:ext cx="4600313" cy="365125"/>
          </a:xfrm>
        </p:spPr>
        <p:txBody>
          <a:bodyPr/>
          <a:lstStyle/>
          <a:p>
            <a:r>
              <a:rPr lang="en-US" dirty="0"/>
              <a:t>FSCSA Subcommittee on student involvement: 23april,2024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56AA957-909E-55BB-81BF-39C90CB556F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3086894"/>
              </p:ext>
            </p:extLst>
          </p:nvPr>
        </p:nvGraphicFramePr>
        <p:xfrm>
          <a:off x="364921" y="1224793"/>
          <a:ext cx="6059997" cy="464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9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C26F9-F7D2-430F-B9E2-583E8941F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264" y="1586706"/>
            <a:ext cx="4229100" cy="3684588"/>
          </a:xfrm>
        </p:spPr>
        <p:txBody>
          <a:bodyPr/>
          <a:lstStyle/>
          <a:p>
            <a:r>
              <a:rPr lang="en-US" dirty="0"/>
              <a:t>Most likely to participate in: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International film festival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Coffee chats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82A1AE-AC57-45F9-B53A-D0D3AAAB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Subcommittee on Parking: 21  November 2023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CB8029-3997-42E5-BAA9-11E0EC90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61E-5CBB-B04C-BE21-3334376A3FA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9FC2CEC-3EEA-153A-8036-B3F689AD3B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7285350"/>
              </p:ext>
            </p:extLst>
          </p:nvPr>
        </p:nvGraphicFramePr>
        <p:xfrm>
          <a:off x="629174" y="1006679"/>
          <a:ext cx="5209564" cy="481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101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846FA-3D91-4734-A048-2F9BCD5D4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BEE81-C542-4154-BAB3-8A2902756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5071" y="1586705"/>
            <a:ext cx="4229100" cy="3684588"/>
          </a:xfrm>
        </p:spPr>
        <p:txBody>
          <a:bodyPr/>
          <a:lstStyle/>
          <a:p>
            <a:r>
              <a:rPr lang="en-US" dirty="0"/>
              <a:t>Most likely to participate in: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Toledo museum of art trip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On-campus art exhibit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07CA51-AF77-4ED9-ABE1-26C36896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969428" cy="365125"/>
          </a:xfrm>
        </p:spPr>
        <p:txBody>
          <a:bodyPr/>
          <a:lstStyle/>
          <a:p>
            <a:r>
              <a:rPr lang="en-US" dirty="0"/>
              <a:t>FSCSA Subcommittee on student involvement: 23april,2024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04575E-1D7E-426A-A45E-3CB94CE5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61E-5CBB-B04C-BE21-3334376A3FA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5306377-D67E-7D8A-006D-5D529A1EE7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4530821"/>
              </p:ext>
            </p:extLst>
          </p:nvPr>
        </p:nvGraphicFramePr>
        <p:xfrm>
          <a:off x="543186" y="946208"/>
          <a:ext cx="5514713" cy="496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96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0A17-D72B-4C2B-830F-E460C763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CE7EE-5598-4D92-800C-60B1117DA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3622" y="1717036"/>
            <a:ext cx="4229100" cy="3684588"/>
          </a:xfrm>
        </p:spPr>
        <p:txBody>
          <a:bodyPr/>
          <a:lstStyle/>
          <a:p>
            <a:r>
              <a:rPr lang="en-US" dirty="0"/>
              <a:t>Most likely to participate in: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Food drives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Toy drives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Potluck lunch/dinner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6322D5-8F37-4407-B911-2A2BEB8D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61E-5CBB-B04C-BE21-3334376A3FA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4914DAF-6E47-E0ED-E88B-9BE509223C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3216336"/>
              </p:ext>
            </p:extLst>
          </p:nvPr>
        </p:nvGraphicFramePr>
        <p:xfrm>
          <a:off x="662730" y="880844"/>
          <a:ext cx="4595070" cy="480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D298CF3-5828-40E9-A91E-9E76CD1C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730" y="6358792"/>
            <a:ext cx="4969428" cy="365125"/>
          </a:xfrm>
        </p:spPr>
        <p:txBody>
          <a:bodyPr/>
          <a:lstStyle/>
          <a:p>
            <a:r>
              <a:rPr lang="en-US" dirty="0"/>
              <a:t>FSCSA Subcommittee on student involvement: 23april,2024</a:t>
            </a:r>
          </a:p>
        </p:txBody>
      </p:sp>
    </p:spTree>
    <p:extLst>
      <p:ext uri="{BB962C8B-B14F-4D97-AF65-F5344CB8AC3E}">
        <p14:creationId xmlns:p14="http://schemas.microsoft.com/office/powerpoint/2010/main" val="1292363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6ab9fe-85b0-464f-9bde-9738600672a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2573E48533744B72F303E029F7B9D" ma:contentTypeVersion="18" ma:contentTypeDescription="Create a new document." ma:contentTypeScope="" ma:versionID="66e3d94406cf3b32dcad618b6910808b">
  <xsd:schema xmlns:xsd="http://www.w3.org/2001/XMLSchema" xmlns:xs="http://www.w3.org/2001/XMLSchema" xmlns:p="http://schemas.microsoft.com/office/2006/metadata/properties" xmlns:ns3="576ab9fe-85b0-464f-9bde-9738600672a6" xmlns:ns4="952ec32f-e515-4dc9-ac90-4ef22d98c0f6" targetNamespace="http://schemas.microsoft.com/office/2006/metadata/properties" ma:root="true" ma:fieldsID="1770d8edba3e9d87a4bd6f350e8146fb" ns3:_="" ns4:_="">
    <xsd:import namespace="576ab9fe-85b0-464f-9bde-9738600672a6"/>
    <xsd:import namespace="952ec32f-e515-4dc9-ac90-4ef22d98c0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ab9fe-85b0-464f-9bde-9738600672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ec32f-e515-4dc9-ac90-4ef22d98c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632678-AB76-4175-A8DC-D08B49790409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952ec32f-e515-4dc9-ac90-4ef22d98c0f6"/>
    <ds:schemaRef ds:uri="576ab9fe-85b0-464f-9bde-9738600672a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84058A-832A-4B07-86FF-07147EA9EB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C8722A-6745-4E55-8E52-F374975808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6ab9fe-85b0-464f-9bde-9738600672a6"/>
    <ds:schemaRef ds:uri="952ec32f-e515-4dc9-ac90-4ef22d98c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841</Words>
  <Application>Microsoft Office PowerPoint</Application>
  <PresentationFormat>Widescreen</PresentationFormat>
  <Paragraphs>85</Paragraphs>
  <Slides>14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Roboto Slab</vt:lpstr>
      <vt:lpstr>Roboto Slab Thin</vt:lpstr>
      <vt:lpstr>Source Sans Pro</vt:lpstr>
      <vt:lpstr>Source Sans Pro Black</vt:lpstr>
      <vt:lpstr>Source Sans Pro Light</vt:lpstr>
      <vt:lpstr>Source Sans Pro Regular</vt:lpstr>
      <vt:lpstr>Times New Roman</vt:lpstr>
      <vt:lpstr>Office Theme</vt:lpstr>
      <vt:lpstr>1_Office Theme</vt:lpstr>
      <vt:lpstr>Faculty Senate Committee on Student Affairs:  Student Involvement Subcommittee: 23 April; 2024   </vt:lpstr>
      <vt:lpstr>Issue: Student Involvement </vt:lpstr>
      <vt:lpstr>Action:</vt:lpstr>
      <vt:lpstr>Are students interested in participating in campus activities?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types of events are most interesting to students?</vt:lpstr>
      <vt:lpstr>Activities suggested by students:</vt:lpstr>
      <vt:lpstr>What is the best time to schedule events?</vt:lpstr>
      <vt:lpstr>What prevents students from participating?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Harmych, Sally E.</dc:creator>
  <cp:lastModifiedBy>Hubbard, Quinetta L.</cp:lastModifiedBy>
  <cp:revision>18</cp:revision>
  <dcterms:created xsi:type="dcterms:W3CDTF">2024-04-23T10:56:12Z</dcterms:created>
  <dcterms:modified xsi:type="dcterms:W3CDTF">2024-04-23T16:57:34Z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0x010100F732573E48533744B72F303E029F7B9D</vt:lpwstr>
  </property>
</Properties>
</file>